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4"/>
  </p:sldMasterIdLst>
  <p:sldIdLst>
    <p:sldId id="256" r:id="rId5"/>
    <p:sldId id="280" r:id="rId6"/>
    <p:sldId id="283" r:id="rId7"/>
    <p:sldId id="269" r:id="rId8"/>
    <p:sldId id="270" r:id="rId9"/>
    <p:sldId id="257" r:id="rId10"/>
    <p:sldId id="279" r:id="rId11"/>
    <p:sldId id="278" r:id="rId12"/>
    <p:sldId id="271" r:id="rId13"/>
    <p:sldId id="273" r:id="rId14"/>
    <p:sldId id="275" r:id="rId15"/>
    <p:sldId id="277" r:id="rId16"/>
    <p:sldId id="284" r:id="rId17"/>
    <p:sldId id="285" r:id="rId18"/>
    <p:sldId id="286" r:id="rId19"/>
    <p:sldId id="287" r:id="rId20"/>
    <p:sldId id="259" r:id="rId21"/>
    <p:sldId id="260" r:id="rId22"/>
    <p:sldId id="281" r:id="rId23"/>
    <p:sldId id="288" r:id="rId24"/>
    <p:sldId id="289" r:id="rId25"/>
    <p:sldId id="290"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4DA39E-2F91-4FC6-8F41-09F91C5E8C15}" v="239" dt="2022-07-05T12:57:00.748"/>
    <p1510:client id="{59372C7E-ECA3-8DA1-4D31-2B48248A6361}" v="115" dt="2022-07-05T17:54:22.840"/>
    <p1510:client id="{FF0DC0B0-92C0-26C2-9143-59415448D399}" v="5" dt="2022-07-06T12:41:17.3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29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yne Stevenson Headteacher" userId="S::jstevenson@kirklangley.derbyshire.sch.uk::788640d3-55a0-4de5-8115-600118984e8c" providerId="AD" clId="Web-{59372C7E-ECA3-8DA1-4D31-2B48248A6361}"/>
    <pc:docChg chg="modSld">
      <pc:chgData name="Jayne Stevenson Headteacher" userId="S::jstevenson@kirklangley.derbyshire.sch.uk::788640d3-55a0-4de5-8115-600118984e8c" providerId="AD" clId="Web-{59372C7E-ECA3-8DA1-4D31-2B48248A6361}" dt="2022-07-05T17:54:22.840" v="114" actId="20577"/>
      <pc:docMkLst>
        <pc:docMk/>
      </pc:docMkLst>
      <pc:sldChg chg="modSp">
        <pc:chgData name="Jayne Stevenson Headteacher" userId="S::jstevenson@kirklangley.derbyshire.sch.uk::788640d3-55a0-4de5-8115-600118984e8c" providerId="AD" clId="Web-{59372C7E-ECA3-8DA1-4D31-2B48248A6361}" dt="2022-07-05T17:51:59.915" v="1" actId="20577"/>
        <pc:sldMkLst>
          <pc:docMk/>
          <pc:sldMk cId="1350702261" sldId="256"/>
        </pc:sldMkLst>
        <pc:spChg chg="mod">
          <ac:chgData name="Jayne Stevenson Headteacher" userId="S::jstevenson@kirklangley.derbyshire.sch.uk::788640d3-55a0-4de5-8115-600118984e8c" providerId="AD" clId="Web-{59372C7E-ECA3-8DA1-4D31-2B48248A6361}" dt="2022-07-05T17:51:59.915" v="1" actId="20577"/>
          <ac:spMkLst>
            <pc:docMk/>
            <pc:sldMk cId="1350702261" sldId="256"/>
            <ac:spMk id="3" creationId="{00000000-0000-0000-0000-000000000000}"/>
          </ac:spMkLst>
        </pc:spChg>
      </pc:sldChg>
      <pc:sldChg chg="modSp">
        <pc:chgData name="Jayne Stevenson Headteacher" userId="S::jstevenson@kirklangley.derbyshire.sch.uk::788640d3-55a0-4de5-8115-600118984e8c" providerId="AD" clId="Web-{59372C7E-ECA3-8DA1-4D31-2B48248A6361}" dt="2022-07-05T17:54:22.840" v="114" actId="20577"/>
        <pc:sldMkLst>
          <pc:docMk/>
          <pc:sldMk cId="3969208133" sldId="269"/>
        </pc:sldMkLst>
        <pc:spChg chg="mod">
          <ac:chgData name="Jayne Stevenson Headteacher" userId="S::jstevenson@kirklangley.derbyshire.sch.uk::788640d3-55a0-4de5-8115-600118984e8c" providerId="AD" clId="Web-{59372C7E-ECA3-8DA1-4D31-2B48248A6361}" dt="2022-07-05T17:54:22.840" v="114" actId="20577"/>
          <ac:spMkLst>
            <pc:docMk/>
            <pc:sldMk cId="3969208133" sldId="269"/>
            <ac:spMk id="3" creationId="{00000000-0000-0000-0000-000000000000}"/>
          </ac:spMkLst>
        </pc:spChg>
      </pc:sldChg>
      <pc:sldChg chg="modSp">
        <pc:chgData name="Jayne Stevenson Headteacher" userId="S::jstevenson@kirklangley.derbyshire.sch.uk::788640d3-55a0-4de5-8115-600118984e8c" providerId="AD" clId="Web-{59372C7E-ECA3-8DA1-4D31-2B48248A6361}" dt="2022-07-05T17:52:13.712" v="4" actId="20577"/>
        <pc:sldMkLst>
          <pc:docMk/>
          <pc:sldMk cId="839883002" sldId="280"/>
        </pc:sldMkLst>
        <pc:spChg chg="mod">
          <ac:chgData name="Jayne Stevenson Headteacher" userId="S::jstevenson@kirklangley.derbyshire.sch.uk::788640d3-55a0-4de5-8115-600118984e8c" providerId="AD" clId="Web-{59372C7E-ECA3-8DA1-4D31-2B48248A6361}" dt="2022-07-05T17:52:13.712" v="4" actId="20577"/>
          <ac:spMkLst>
            <pc:docMk/>
            <pc:sldMk cId="839883002" sldId="280"/>
            <ac:spMk id="3" creationId="{00000000-0000-0000-0000-000000000000}"/>
          </ac:spMkLst>
        </pc:spChg>
      </pc:sldChg>
      <pc:sldChg chg="modSp">
        <pc:chgData name="Jayne Stevenson Headteacher" userId="S::jstevenson@kirklangley.derbyshire.sch.uk::788640d3-55a0-4de5-8115-600118984e8c" providerId="AD" clId="Web-{59372C7E-ECA3-8DA1-4D31-2B48248A6361}" dt="2022-07-05T17:53:49.120" v="93" actId="20577"/>
        <pc:sldMkLst>
          <pc:docMk/>
          <pc:sldMk cId="3976454071" sldId="283"/>
        </pc:sldMkLst>
        <pc:spChg chg="mod">
          <ac:chgData name="Jayne Stevenson Headteacher" userId="S::jstevenson@kirklangley.derbyshire.sch.uk::788640d3-55a0-4de5-8115-600118984e8c" providerId="AD" clId="Web-{59372C7E-ECA3-8DA1-4D31-2B48248A6361}" dt="2022-07-05T17:53:49.120" v="93" actId="20577"/>
          <ac:spMkLst>
            <pc:docMk/>
            <pc:sldMk cId="3976454071" sldId="283"/>
            <ac:spMk id="3" creationId="{00000000-0000-0000-0000-000000000000}"/>
          </ac:spMkLst>
        </pc:spChg>
      </pc:sldChg>
    </pc:docChg>
  </pc:docChgLst>
  <pc:docChgLst>
    <pc:chgData name="Nathan Stevens" userId="S::nstevens@kirklangley.derbyshire.sch.uk::91b43aa7-2aa3-4586-aa6c-9a021a90c54a" providerId="AD" clId="Web-{FF0DC0B0-92C0-26C2-9143-59415448D399}"/>
    <pc:docChg chg="modSld">
      <pc:chgData name="Nathan Stevens" userId="S::nstevens@kirklangley.derbyshire.sch.uk::91b43aa7-2aa3-4586-aa6c-9a021a90c54a" providerId="AD" clId="Web-{FF0DC0B0-92C0-26C2-9143-59415448D399}" dt="2022-07-06T12:41:17.303" v="4" actId="20577"/>
      <pc:docMkLst>
        <pc:docMk/>
      </pc:docMkLst>
      <pc:sldChg chg="modSp">
        <pc:chgData name="Nathan Stevens" userId="S::nstevens@kirklangley.derbyshire.sch.uk::91b43aa7-2aa3-4586-aa6c-9a021a90c54a" providerId="AD" clId="Web-{FF0DC0B0-92C0-26C2-9143-59415448D399}" dt="2022-07-06T12:41:17.303" v="4" actId="20577"/>
        <pc:sldMkLst>
          <pc:docMk/>
          <pc:sldMk cId="839883002" sldId="280"/>
        </pc:sldMkLst>
        <pc:spChg chg="mod">
          <ac:chgData name="Nathan Stevens" userId="S::nstevens@kirklangley.derbyshire.sch.uk::91b43aa7-2aa3-4586-aa6c-9a021a90c54a" providerId="AD" clId="Web-{FF0DC0B0-92C0-26C2-9143-59415448D399}" dt="2022-07-06T12:41:17.303" v="4" actId="20577"/>
          <ac:spMkLst>
            <pc:docMk/>
            <pc:sldMk cId="839883002" sldId="280"/>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82879" y="182879"/>
            <a:ext cx="8778240" cy="6492240"/>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714B4AA8-F918-4E68-8777-91153DDF8954}" type="datetimeFigureOut">
              <a:rPr lang="en-GB" smtClean="0"/>
              <a:t>03/07/2024</a:t>
            </a:fld>
            <a:endParaRPr lang="en-GB"/>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883F866-355B-48D0-8AAC-461365909C29}" type="slidenum">
              <a:rPr lang="en-GB" smtClean="0"/>
              <a:t>‹#›</a:t>
            </a:fld>
            <a:endParaRPr lang="en-GB"/>
          </a:p>
        </p:txBody>
      </p:sp>
      <p:cxnSp>
        <p:nvCxnSpPr>
          <p:cNvPr id="8" name="Straight Connector 7"/>
          <p:cNvCxnSpPr/>
          <p:nvPr/>
        </p:nvCxnSpPr>
        <p:spPr>
          <a:xfrm>
            <a:off x="1483995" y="373380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8084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4B4AA8-F918-4E68-8777-91153DDF8954}" type="datetimeFigureOut">
              <a:rPr lang="en-GB" smtClean="0"/>
              <a:t>03/07/2024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83F866-355B-48D0-8AAC-461365909C29}" type="slidenum">
              <a:rPr lang="en-GB" smtClean="0"/>
              <a:t>‹#›</a:t>
            </a:fld>
            <a:endParaRPr lang="en-GB"/>
          </a:p>
        </p:txBody>
      </p:sp>
    </p:spTree>
    <p:extLst>
      <p:ext uri="{BB962C8B-B14F-4D97-AF65-F5344CB8AC3E}">
        <p14:creationId xmlns:p14="http://schemas.microsoft.com/office/powerpoint/2010/main" val="4040805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4B4AA8-F918-4E68-8777-91153DDF8954}" type="datetimeFigureOut">
              <a:rPr lang="en-GB" smtClean="0"/>
              <a:t>03/07/2024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83F866-355B-48D0-8AAC-461365909C29}" type="slidenum">
              <a:rPr lang="en-GB" smtClean="0"/>
              <a:t>‹#›</a:t>
            </a:fld>
            <a:endParaRPr lang="en-GB"/>
          </a:p>
        </p:txBody>
      </p:sp>
    </p:spTree>
    <p:extLst>
      <p:ext uri="{BB962C8B-B14F-4D97-AF65-F5344CB8AC3E}">
        <p14:creationId xmlns:p14="http://schemas.microsoft.com/office/powerpoint/2010/main" val="662496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4B4AA8-F918-4E68-8777-91153DDF8954}" type="datetimeFigureOut">
              <a:rPr lang="en-GB" smtClean="0"/>
              <a:t>03/07/2024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83F866-355B-48D0-8AAC-461365909C29}" type="slidenum">
              <a:rPr lang="en-GB" smtClean="0"/>
              <a:t>‹#›</a:t>
            </a:fld>
            <a:endParaRPr lang="en-GB"/>
          </a:p>
        </p:txBody>
      </p:sp>
    </p:spTree>
    <p:extLst>
      <p:ext uri="{BB962C8B-B14F-4D97-AF65-F5344CB8AC3E}">
        <p14:creationId xmlns:p14="http://schemas.microsoft.com/office/powerpoint/2010/main" val="1882708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60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4B4AA8-F918-4E68-8777-91153DDF8954}" type="datetimeFigureOut">
              <a:rPr lang="en-GB" smtClean="0"/>
              <a:t>03/07/2024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83F866-355B-48D0-8AAC-461365909C29}" type="slidenum">
              <a:rPr lang="en-GB" smtClean="0"/>
              <a:t>‹#›</a:t>
            </a:fld>
            <a:endParaRPr lang="en-GB"/>
          </a:p>
        </p:txBody>
      </p:sp>
      <p:cxnSp>
        <p:nvCxnSpPr>
          <p:cNvPr id="7" name="Straight Connector 6"/>
          <p:cNvCxnSpPr/>
          <p:nvPr/>
        </p:nvCxnSpPr>
        <p:spPr>
          <a:xfrm>
            <a:off x="1485900"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4265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14B4AA8-F918-4E68-8777-91153DDF8954}" type="datetimeFigureOut">
              <a:rPr lang="en-GB" smtClean="0"/>
              <a:t>03/07/2024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83F866-355B-48D0-8AAC-461365909C29}" type="slidenum">
              <a:rPr lang="en-GB" smtClean="0"/>
              <a:t>‹#›</a:t>
            </a:fld>
            <a:endParaRPr lang="en-GB"/>
          </a:p>
        </p:txBody>
      </p:sp>
    </p:spTree>
    <p:extLst>
      <p:ext uri="{BB962C8B-B14F-4D97-AF65-F5344CB8AC3E}">
        <p14:creationId xmlns:p14="http://schemas.microsoft.com/office/powerpoint/2010/main" val="3487166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14B4AA8-F918-4E68-8777-91153DDF8954}" type="datetimeFigureOut">
              <a:rPr lang="en-GB" smtClean="0"/>
              <a:t>03/07/2024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883F866-355B-48D0-8AAC-461365909C29}" type="slidenum">
              <a:rPr lang="en-GB" smtClean="0"/>
              <a:t>‹#›</a:t>
            </a:fld>
            <a:endParaRPr lang="en-GB"/>
          </a:p>
        </p:txBody>
      </p:sp>
    </p:spTree>
    <p:extLst>
      <p:ext uri="{BB962C8B-B14F-4D97-AF65-F5344CB8AC3E}">
        <p14:creationId xmlns:p14="http://schemas.microsoft.com/office/powerpoint/2010/main" val="1563818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14B4AA8-F918-4E68-8777-91153DDF8954}" type="datetimeFigureOut">
              <a:rPr lang="en-GB" smtClean="0"/>
              <a:t>03/07/2024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883F866-355B-48D0-8AAC-461365909C29}" type="slidenum">
              <a:rPr lang="en-GB" smtClean="0"/>
              <a:t>‹#›</a:t>
            </a:fld>
            <a:endParaRPr lang="en-GB"/>
          </a:p>
        </p:txBody>
      </p:sp>
    </p:spTree>
    <p:extLst>
      <p:ext uri="{BB962C8B-B14F-4D97-AF65-F5344CB8AC3E}">
        <p14:creationId xmlns:p14="http://schemas.microsoft.com/office/powerpoint/2010/main" val="3431325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4B4AA8-F918-4E68-8777-91153DDF8954}" type="datetimeFigureOut">
              <a:rPr lang="en-GB" smtClean="0"/>
              <a:t>03/07/2024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883F866-355B-48D0-8AAC-461365909C29}" type="slidenum">
              <a:rPr lang="en-GB" smtClean="0"/>
              <a:t>‹#›</a:t>
            </a:fld>
            <a:endParaRPr lang="en-GB"/>
          </a:p>
        </p:txBody>
      </p:sp>
    </p:spTree>
    <p:extLst>
      <p:ext uri="{BB962C8B-B14F-4D97-AF65-F5344CB8AC3E}">
        <p14:creationId xmlns:p14="http://schemas.microsoft.com/office/powerpoint/2010/main" val="2119897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714B4AA8-F918-4E68-8777-91153DDF8954}" type="datetimeFigureOut">
              <a:rPr lang="en-GB" smtClean="0"/>
              <a:t>03/07/2024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83F866-355B-48D0-8AAC-461365909C29}" type="slidenum">
              <a:rPr lang="en-GB" smtClean="0"/>
              <a:t>‹#›</a:t>
            </a:fld>
            <a:endParaRPr lang="en-GB"/>
          </a:p>
        </p:txBody>
      </p:sp>
    </p:spTree>
    <p:extLst>
      <p:ext uri="{BB962C8B-B14F-4D97-AF65-F5344CB8AC3E}">
        <p14:creationId xmlns:p14="http://schemas.microsoft.com/office/powerpoint/2010/main" val="1306881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714B4AA8-F918-4E68-8777-91153DDF8954}" type="datetimeFigureOut">
              <a:rPr lang="en-GB" smtClean="0"/>
              <a:t>03/07/2024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83F866-355B-48D0-8AAC-461365909C29}" type="slidenum">
              <a:rPr lang="en-GB" smtClean="0"/>
              <a:t>‹#›</a:t>
            </a:fld>
            <a:endParaRPr lang="en-GB"/>
          </a:p>
        </p:txBody>
      </p:sp>
    </p:spTree>
    <p:extLst>
      <p:ext uri="{BB962C8B-B14F-4D97-AF65-F5344CB8AC3E}">
        <p14:creationId xmlns:p14="http://schemas.microsoft.com/office/powerpoint/2010/main" val="4170139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p:nvPr/>
        </p:nvSpPr>
        <p:spPr>
          <a:xfrm>
            <a:off x="182880" y="182880"/>
            <a:ext cx="8778240" cy="649224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000">
                <a:solidFill>
                  <a:schemeClr val="accent1"/>
                </a:solidFill>
              </a:defRPr>
            </a:lvl1pPr>
          </a:lstStyle>
          <a:p>
            <a:fld id="{714B4AA8-F918-4E68-8777-91153DDF8954}" type="datetimeFigureOut">
              <a:rPr lang="en-GB" smtClean="0"/>
              <a:t>03/07/2024</a:t>
            </a:fld>
            <a:endParaRPr lang="en-GB"/>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000">
                <a:solidFill>
                  <a:schemeClr val="accent1"/>
                </a:solidFill>
              </a:defRPr>
            </a:lvl1pPr>
          </a:lstStyle>
          <a:p>
            <a:endParaRPr lang="en-GB"/>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000">
                <a:solidFill>
                  <a:schemeClr val="accent1"/>
                </a:solidFill>
              </a:defRPr>
            </a:lvl1pPr>
          </a:lstStyle>
          <a:p>
            <a:fld id="{6883F866-355B-48D0-8AAC-461365909C29}" type="slidenum">
              <a:rPr lang="en-GB" smtClean="0"/>
              <a:t>‹#›</a:t>
            </a:fld>
            <a:endParaRPr lang="en-GB"/>
          </a:p>
        </p:txBody>
      </p:sp>
    </p:spTree>
    <p:extLst>
      <p:ext uri="{BB962C8B-B14F-4D97-AF65-F5344CB8AC3E}">
        <p14:creationId xmlns:p14="http://schemas.microsoft.com/office/powerpoint/2010/main" val="326028580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cxnSp>
        <p:nvCxnSpPr>
          <p:cNvPr id="2052" name="Straight Connector 70">
            <a:extLst>
              <a:ext uri="{FF2B5EF4-FFF2-40B4-BE49-F238E27FC236}">
                <a16:creationId xmlns:a16="http://schemas.microsoft.com/office/drawing/2014/main" id="{4B67E998-E312-45A7-A84D-81D9342085F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83995" y="5462458"/>
            <a:ext cx="6172200"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832485" y="4208424"/>
            <a:ext cx="7475220" cy="1325880"/>
          </a:xfrm>
        </p:spPr>
        <p:txBody>
          <a:bodyPr>
            <a:normAutofit/>
          </a:bodyPr>
          <a:lstStyle/>
          <a:p>
            <a:r>
              <a:rPr lang="en-GB" sz="4400"/>
              <a:t>Kirk Langley C. of E. Primary School</a:t>
            </a:r>
          </a:p>
        </p:txBody>
      </p:sp>
      <p:sp>
        <p:nvSpPr>
          <p:cNvPr id="3" name="Subtitle 2"/>
          <p:cNvSpPr>
            <a:spLocks noGrp="1"/>
          </p:cNvSpPr>
          <p:nvPr>
            <p:ph type="subTitle" idx="1"/>
          </p:nvPr>
        </p:nvSpPr>
        <p:spPr>
          <a:xfrm>
            <a:off x="1282147" y="5598293"/>
            <a:ext cx="6575895" cy="553690"/>
          </a:xfrm>
        </p:spPr>
        <p:txBody>
          <a:bodyPr vert="horz" lIns="91440" tIns="45720" rIns="91440" bIns="45720" rtlCol="0" anchor="t">
            <a:normAutofit/>
          </a:bodyPr>
          <a:lstStyle/>
          <a:p>
            <a:r>
              <a:rPr lang="en-GB" sz="1700" b="1" dirty="0"/>
              <a:t>Reception 2024</a:t>
            </a:r>
          </a:p>
        </p:txBody>
      </p:sp>
      <p:sp>
        <p:nvSpPr>
          <p:cNvPr id="2053" name="Rectangle 72">
            <a:extLst>
              <a:ext uri="{FF2B5EF4-FFF2-40B4-BE49-F238E27FC236}">
                <a16:creationId xmlns:a16="http://schemas.microsoft.com/office/drawing/2014/main" id="{43A3BFD8-1DCA-4E53-9E5F-9292C9BE37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3355" y="243841"/>
            <a:ext cx="8791575" cy="3964584"/>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pic>
        <p:nvPicPr>
          <p:cNvPr id="2050" name="Picture 2" descr="A school where every child can shine white and green"/>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36829" y="2085549"/>
            <a:ext cx="3914521" cy="31316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Z:\JAYNE STEVENSON 2018\BADGE\AS-school-logo2-col (1).png"/>
          <p:cNvPicPr/>
          <p:nvPr/>
        </p:nvPicPr>
        <p:blipFill>
          <a:blip r:embed="rId3" cstate="print">
            <a:extLst>
              <a:ext uri="{28A0092B-C50C-407E-A947-70E740481C1C}">
                <a14:useLocalDpi xmlns:a14="http://schemas.microsoft.com/office/drawing/2010/main" val="0"/>
              </a:ext>
            </a:extLst>
          </a:blip>
          <a:stretch>
            <a:fillRect/>
          </a:stretch>
        </p:blipFill>
        <p:spPr bwMode="auto">
          <a:xfrm>
            <a:off x="5083115" y="708306"/>
            <a:ext cx="3017005" cy="3047482"/>
          </a:xfrm>
          <a:prstGeom prst="rect">
            <a:avLst/>
          </a:prstGeom>
          <a:noFill/>
        </p:spPr>
      </p:pic>
    </p:spTree>
    <p:extLst>
      <p:ext uri="{BB962C8B-B14F-4D97-AF65-F5344CB8AC3E}">
        <p14:creationId xmlns:p14="http://schemas.microsoft.com/office/powerpoint/2010/main" val="1350702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Physical Development</a:t>
            </a:r>
          </a:p>
        </p:txBody>
      </p:sp>
      <p:sp>
        <p:nvSpPr>
          <p:cNvPr id="3" name="Content Placeholder 2"/>
          <p:cNvSpPr>
            <a:spLocks noGrp="1"/>
          </p:cNvSpPr>
          <p:nvPr>
            <p:ph idx="1"/>
          </p:nvPr>
        </p:nvSpPr>
        <p:spPr/>
        <p:txBody>
          <a:bodyPr>
            <a:normAutofit/>
          </a:bodyPr>
          <a:lstStyle/>
          <a:p>
            <a:r>
              <a:rPr lang="en-GB" sz="3200" dirty="0"/>
              <a:t>Children will be provided with opportunities to be active and interactive.</a:t>
            </a:r>
          </a:p>
          <a:p>
            <a:r>
              <a:rPr lang="en-GB" sz="3200" dirty="0"/>
              <a:t>They will develop their co-ordination, control and movement.</a:t>
            </a:r>
          </a:p>
          <a:p>
            <a:r>
              <a:rPr lang="en-GB" sz="3200" dirty="0"/>
              <a:t>Children will be helped to understand the importance of physical activity and make healthy choices in relation to things such as food, screen time and toothbrushing.</a:t>
            </a:r>
          </a:p>
          <a:p>
            <a:endParaRPr lang="en-GB" sz="3200" dirty="0"/>
          </a:p>
          <a:p>
            <a:endParaRPr lang="en-GB" sz="3200" dirty="0"/>
          </a:p>
        </p:txBody>
      </p:sp>
    </p:spTree>
    <p:extLst>
      <p:ext uri="{BB962C8B-B14F-4D97-AF65-F5344CB8AC3E}">
        <p14:creationId xmlns:p14="http://schemas.microsoft.com/office/powerpoint/2010/main" val="2815670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282154"/>
          </a:xfrm>
        </p:spPr>
        <p:txBody>
          <a:bodyPr/>
          <a:lstStyle/>
          <a:p>
            <a:pPr algn="ctr"/>
            <a:r>
              <a:rPr lang="en-GB" dirty="0"/>
              <a:t>Personal, Social, Emotional Development</a:t>
            </a:r>
          </a:p>
        </p:txBody>
      </p:sp>
      <p:sp>
        <p:nvSpPr>
          <p:cNvPr id="3" name="Content Placeholder 2"/>
          <p:cNvSpPr>
            <a:spLocks noGrp="1"/>
          </p:cNvSpPr>
          <p:nvPr>
            <p:ph idx="1"/>
          </p:nvPr>
        </p:nvSpPr>
        <p:spPr/>
        <p:txBody>
          <a:bodyPr>
            <a:noAutofit/>
          </a:bodyPr>
          <a:lstStyle/>
          <a:p>
            <a:r>
              <a:rPr lang="en-GB" sz="2400" dirty="0"/>
              <a:t>Children’s activities and experiences will help them to develop a positive sense of themselves and others.</a:t>
            </a:r>
          </a:p>
          <a:p>
            <a:r>
              <a:rPr lang="en-GB" sz="2400" dirty="0"/>
              <a:t>They will be enabled to form positive relationships and develop respect for others.</a:t>
            </a:r>
          </a:p>
          <a:p>
            <a:r>
              <a:rPr lang="en-GB" sz="2400" dirty="0"/>
              <a:t>The activities and experiences will develop their social skills and teach them how to manage their feelings.</a:t>
            </a:r>
          </a:p>
          <a:p>
            <a:r>
              <a:rPr lang="en-GB" sz="2400" dirty="0"/>
              <a:t>Being able to understand group situations and appropriate behaviour will continue to be developed and enhanced.</a:t>
            </a:r>
          </a:p>
          <a:p>
            <a:r>
              <a:rPr lang="en-GB" sz="2400" dirty="0"/>
              <a:t>All activities will support every child to have confidence in their abilities.</a:t>
            </a:r>
          </a:p>
        </p:txBody>
      </p:sp>
    </p:spTree>
    <p:extLst>
      <p:ext uri="{BB962C8B-B14F-4D97-AF65-F5344CB8AC3E}">
        <p14:creationId xmlns:p14="http://schemas.microsoft.com/office/powerpoint/2010/main" val="2378635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Literacy</a:t>
            </a:r>
          </a:p>
        </p:txBody>
      </p:sp>
      <p:sp>
        <p:nvSpPr>
          <p:cNvPr id="3" name="Content Placeholder 2"/>
          <p:cNvSpPr>
            <a:spLocks noGrp="1"/>
          </p:cNvSpPr>
          <p:nvPr>
            <p:ph idx="1"/>
          </p:nvPr>
        </p:nvSpPr>
        <p:spPr>
          <a:xfrm>
            <a:off x="857250" y="1628800"/>
            <a:ext cx="7404653" cy="4038600"/>
          </a:xfrm>
        </p:spPr>
        <p:txBody>
          <a:bodyPr>
            <a:normAutofit/>
          </a:bodyPr>
          <a:lstStyle/>
          <a:p>
            <a:endParaRPr lang="en-GB" dirty="0"/>
          </a:p>
          <a:p>
            <a:r>
              <a:rPr lang="en-GB" sz="3600" b="1" dirty="0"/>
              <a:t>Literacy </a:t>
            </a:r>
            <a:r>
              <a:rPr lang="en-GB" sz="3600" dirty="0"/>
              <a:t>development involves encouraging children to link sounds and letters and to begin to read and write. Children will be given access to a wide range of reading materials (books, poems, and other written materials) to ignite their interest. </a:t>
            </a:r>
          </a:p>
          <a:p>
            <a:endParaRPr lang="en-GB" dirty="0"/>
          </a:p>
        </p:txBody>
      </p:sp>
    </p:spTree>
    <p:extLst>
      <p:ext uri="{BB962C8B-B14F-4D97-AF65-F5344CB8AC3E}">
        <p14:creationId xmlns:p14="http://schemas.microsoft.com/office/powerpoint/2010/main" val="3143893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MATHEMATICS</a:t>
            </a:r>
          </a:p>
        </p:txBody>
      </p:sp>
      <p:sp>
        <p:nvSpPr>
          <p:cNvPr id="3" name="Content Placeholder 2"/>
          <p:cNvSpPr>
            <a:spLocks noGrp="1"/>
          </p:cNvSpPr>
          <p:nvPr>
            <p:ph idx="1"/>
          </p:nvPr>
        </p:nvSpPr>
        <p:spPr/>
        <p:txBody>
          <a:bodyPr>
            <a:normAutofit lnSpcReduction="10000"/>
          </a:bodyPr>
          <a:lstStyle/>
          <a:p>
            <a:endParaRPr lang="en-GB" dirty="0"/>
          </a:p>
          <a:p>
            <a:r>
              <a:rPr lang="en-GB" sz="3600" b="1" dirty="0"/>
              <a:t>Mathematics </a:t>
            </a:r>
            <a:r>
              <a:rPr lang="en-GB" sz="3600" dirty="0"/>
              <a:t>involves providing children with opportunities to develop and improve their skills in counting, understanding and using numbers, calculating simple addition and subtraction problems; and to describe shapes, spaces, and measure. </a:t>
            </a:r>
          </a:p>
          <a:p>
            <a:endParaRPr lang="en-GB" dirty="0"/>
          </a:p>
        </p:txBody>
      </p:sp>
    </p:spTree>
    <p:extLst>
      <p:ext uri="{BB962C8B-B14F-4D97-AF65-F5344CB8AC3E}">
        <p14:creationId xmlns:p14="http://schemas.microsoft.com/office/powerpoint/2010/main" val="244212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59216" cy="1143000"/>
          </a:xfrm>
        </p:spPr>
        <p:txBody>
          <a:bodyPr/>
          <a:lstStyle/>
          <a:p>
            <a:r>
              <a:rPr lang="en-GB" dirty="0"/>
              <a:t>UNDERSTANDING THE WORLD</a:t>
            </a:r>
          </a:p>
        </p:txBody>
      </p:sp>
      <p:sp>
        <p:nvSpPr>
          <p:cNvPr id="3" name="Content Placeholder 2"/>
          <p:cNvSpPr>
            <a:spLocks noGrp="1"/>
          </p:cNvSpPr>
          <p:nvPr>
            <p:ph idx="1"/>
          </p:nvPr>
        </p:nvSpPr>
        <p:spPr/>
        <p:txBody>
          <a:bodyPr/>
          <a:lstStyle/>
          <a:p>
            <a:endParaRPr lang="en-GB" dirty="0"/>
          </a:p>
          <a:p>
            <a:r>
              <a:rPr lang="en-GB" sz="3600" b="1" dirty="0"/>
              <a:t>Understanding the world </a:t>
            </a:r>
            <a:r>
              <a:rPr lang="en-GB" sz="3600" dirty="0"/>
              <a:t>involves guiding children to make sense of their physical world and their community through opportunities to explore, observe and find out about people, places, technology and the environment.</a:t>
            </a:r>
          </a:p>
          <a:p>
            <a:endParaRPr lang="en-GB" dirty="0"/>
          </a:p>
        </p:txBody>
      </p:sp>
    </p:spTree>
    <p:extLst>
      <p:ext uri="{BB962C8B-B14F-4D97-AF65-F5344CB8AC3E}">
        <p14:creationId xmlns:p14="http://schemas.microsoft.com/office/powerpoint/2010/main" val="501086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31224" cy="1143000"/>
          </a:xfrm>
        </p:spPr>
        <p:txBody>
          <a:bodyPr/>
          <a:lstStyle/>
          <a:p>
            <a:r>
              <a:rPr lang="en-GB" dirty="0"/>
              <a:t>EXPRESSIVE ARTS AND DESIGN</a:t>
            </a:r>
          </a:p>
        </p:txBody>
      </p:sp>
      <p:sp>
        <p:nvSpPr>
          <p:cNvPr id="3" name="Content Placeholder 2"/>
          <p:cNvSpPr>
            <a:spLocks noGrp="1"/>
          </p:cNvSpPr>
          <p:nvPr>
            <p:ph idx="1"/>
          </p:nvPr>
        </p:nvSpPr>
        <p:spPr/>
        <p:txBody>
          <a:bodyPr>
            <a:normAutofit lnSpcReduction="10000"/>
          </a:bodyPr>
          <a:lstStyle/>
          <a:p>
            <a:endParaRPr lang="en-GB" dirty="0"/>
          </a:p>
          <a:p>
            <a:r>
              <a:rPr lang="en-GB" sz="3200" b="1" dirty="0"/>
              <a:t>Expressive arts and design </a:t>
            </a:r>
            <a:r>
              <a:rPr lang="en-GB" sz="3200" dirty="0"/>
              <a:t>involves enabling children to explore and play with a wide range of media and materials, as well as providing opportunities and encouragement for sharing their thoughts, ideas and feelings through a variety of activities in art, music, movement, dance, role-play, and design and technology. </a:t>
            </a:r>
          </a:p>
          <a:p>
            <a:endParaRPr lang="en-GB" dirty="0"/>
          </a:p>
        </p:txBody>
      </p:sp>
    </p:spTree>
    <p:extLst>
      <p:ext uri="{BB962C8B-B14F-4D97-AF65-F5344CB8AC3E}">
        <p14:creationId xmlns:p14="http://schemas.microsoft.com/office/powerpoint/2010/main" val="2624858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FOR LEARNING</a:t>
            </a:r>
          </a:p>
        </p:txBody>
      </p:sp>
      <p:sp>
        <p:nvSpPr>
          <p:cNvPr id="3" name="Content Placeholder 2"/>
          <p:cNvSpPr>
            <a:spLocks noGrp="1"/>
          </p:cNvSpPr>
          <p:nvPr>
            <p:ph idx="1"/>
          </p:nvPr>
        </p:nvSpPr>
        <p:spPr/>
        <p:txBody>
          <a:bodyPr>
            <a:normAutofit fontScale="92500" lnSpcReduction="10000"/>
          </a:bodyPr>
          <a:lstStyle/>
          <a:p>
            <a:r>
              <a:rPr lang="en-GB" b="1" dirty="0"/>
              <a:t>Assessment at the end of the EYFS – the Early Years’ Foundation Stage Profile (EYFSP) </a:t>
            </a:r>
            <a:endParaRPr lang="en-GB" dirty="0"/>
          </a:p>
          <a:p>
            <a:r>
              <a:rPr lang="en-GB" dirty="0"/>
              <a:t> In the final term of the year in which the child reaches age five, and no later than 30 June in that term, the EYFS Profile must be completed for each child. </a:t>
            </a:r>
          </a:p>
          <a:p>
            <a:r>
              <a:rPr lang="en-GB" dirty="0"/>
              <a:t>The Profile provides parents and carers, practitioners and teachers with a well-rounded picture of a child’s knowledge, understanding and abilities, their progress against expected levels, and their readiness for Year 1. </a:t>
            </a:r>
          </a:p>
          <a:p>
            <a:r>
              <a:rPr lang="en-GB" dirty="0"/>
              <a:t> Each child’s level of development must be assessed against the early learning goals.</a:t>
            </a:r>
          </a:p>
          <a:p>
            <a:r>
              <a:rPr lang="en-GB" dirty="0"/>
              <a:t>Reception Staff will indicate whether your child is meeting expected levels of development, or if they are exceeding expected levels, or not yet reaching expected levels (‘emerging’).  </a:t>
            </a:r>
          </a:p>
        </p:txBody>
      </p:sp>
    </p:spTree>
    <p:extLst>
      <p:ext uri="{BB962C8B-B14F-4D97-AF65-F5344CB8AC3E}">
        <p14:creationId xmlns:p14="http://schemas.microsoft.com/office/powerpoint/2010/main" val="591614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Parent Partnerships</a:t>
            </a:r>
          </a:p>
        </p:txBody>
      </p:sp>
      <p:sp>
        <p:nvSpPr>
          <p:cNvPr id="3" name="Content Placeholder 2"/>
          <p:cNvSpPr>
            <a:spLocks noGrp="1"/>
          </p:cNvSpPr>
          <p:nvPr>
            <p:ph idx="1"/>
          </p:nvPr>
        </p:nvSpPr>
        <p:spPr>
          <a:xfrm>
            <a:off x="327744" y="1550931"/>
            <a:ext cx="7620000" cy="5276056"/>
          </a:xfrm>
        </p:spPr>
        <p:txBody>
          <a:bodyPr>
            <a:normAutofit/>
          </a:bodyPr>
          <a:lstStyle/>
          <a:p>
            <a:pPr marL="114300" indent="0">
              <a:buNone/>
            </a:pPr>
            <a:r>
              <a:rPr lang="en-GB" dirty="0"/>
              <a:t> </a:t>
            </a:r>
            <a:r>
              <a:rPr lang="en-GB" sz="2400" b="1" dirty="0"/>
              <a:t>Bring it together </a:t>
            </a:r>
            <a:endParaRPr lang="en-GB" sz="2400" dirty="0"/>
          </a:p>
          <a:p>
            <a:pPr marL="114300" indent="0">
              <a:buNone/>
            </a:pPr>
            <a:r>
              <a:rPr lang="en-GB" sz="2400" dirty="0"/>
              <a:t>We all strive for effective, professional, honest and genuine relationships with the parents of our Reception children. We work in partnership to ensure five things. </a:t>
            </a:r>
          </a:p>
          <a:p>
            <a:pPr marL="114300" indent="0">
              <a:buNone/>
            </a:pPr>
            <a:r>
              <a:rPr lang="en-GB" sz="2400" dirty="0"/>
              <a:t>1. The trust in the care for your child. </a:t>
            </a:r>
          </a:p>
          <a:p>
            <a:pPr marL="114300" indent="0">
              <a:buNone/>
            </a:pPr>
            <a:r>
              <a:rPr lang="en-GB" sz="2400" dirty="0"/>
              <a:t>2. The need to consolidate your child’s school-learning at home. </a:t>
            </a:r>
          </a:p>
          <a:p>
            <a:pPr marL="114300" indent="0">
              <a:buNone/>
            </a:pPr>
            <a:r>
              <a:rPr lang="en-GB" sz="2400" dirty="0"/>
              <a:t>3. The need to engage with school to receive the information you need. </a:t>
            </a:r>
          </a:p>
          <a:p>
            <a:pPr marL="114300" indent="0">
              <a:buNone/>
            </a:pPr>
            <a:r>
              <a:rPr lang="en-GB" sz="2400" dirty="0"/>
              <a:t>4. The need to feel positive about school, learning and education, and know that it matters. </a:t>
            </a:r>
          </a:p>
          <a:p>
            <a:pPr marL="114300" indent="0">
              <a:buNone/>
            </a:pPr>
            <a:r>
              <a:rPr lang="en-GB" sz="2400" dirty="0"/>
              <a:t>5. The need to share your knowledge of your own child with us in school. </a:t>
            </a:r>
          </a:p>
          <a:p>
            <a:endParaRPr lang="en-GB" dirty="0">
              <a:solidFill>
                <a:srgbClr val="FF0000"/>
              </a:solidFill>
            </a:endParaRPr>
          </a:p>
        </p:txBody>
      </p:sp>
      <p:pic>
        <p:nvPicPr>
          <p:cNvPr id="3074" name="Picture 2" descr="W:\DSCF1225.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9226" b="38321"/>
          <a:stretch/>
        </p:blipFill>
        <p:spPr bwMode="auto">
          <a:xfrm>
            <a:off x="6948264" y="281229"/>
            <a:ext cx="1930400" cy="14693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3238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1000"/>
                                        <p:tgtEl>
                                          <p:spTgt spid="3">
                                            <p:txEl>
                                              <p:pRg st="6" end="6"/>
                                            </p:txEl>
                                          </p:spTgt>
                                        </p:tgtEl>
                                      </p:cBhvr>
                                    </p:animEffect>
                                    <p:anim calcmode="lin" valueType="num">
                                      <p:cBhvr>
                                        <p:cTn id="5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Routines:</a:t>
            </a:r>
          </a:p>
        </p:txBody>
      </p:sp>
      <p:sp>
        <p:nvSpPr>
          <p:cNvPr id="3" name="Content Placeholder 2"/>
          <p:cNvSpPr>
            <a:spLocks noGrp="1"/>
          </p:cNvSpPr>
          <p:nvPr>
            <p:ph idx="1"/>
          </p:nvPr>
        </p:nvSpPr>
        <p:spPr/>
        <p:txBody>
          <a:bodyPr/>
          <a:lstStyle/>
          <a:p>
            <a:r>
              <a:rPr lang="en-GB" dirty="0"/>
              <a:t>Playtimes;</a:t>
            </a:r>
          </a:p>
          <a:p>
            <a:r>
              <a:rPr lang="en-GB" dirty="0"/>
              <a:t>Collective worship;</a:t>
            </a:r>
          </a:p>
          <a:p>
            <a:r>
              <a:rPr lang="en-GB" dirty="0"/>
              <a:t>Lunchtimes;</a:t>
            </a:r>
          </a:p>
          <a:p>
            <a:r>
              <a:rPr lang="en-GB" dirty="0"/>
              <a:t>Home times;</a:t>
            </a:r>
          </a:p>
          <a:p>
            <a:r>
              <a:rPr lang="en-GB" dirty="0"/>
              <a:t>Special joint learning/ visitors/ trips </a:t>
            </a:r>
            <a:r>
              <a:rPr lang="en-GB" dirty="0" err="1"/>
              <a:t>etc</a:t>
            </a:r>
            <a:r>
              <a:rPr lang="en-GB" dirty="0"/>
              <a:t>;</a:t>
            </a:r>
          </a:p>
        </p:txBody>
      </p:sp>
      <p:pic>
        <p:nvPicPr>
          <p:cNvPr id="4" name="Picture 3"/>
          <p:cNvPicPr>
            <a:picLocks noChangeAspect="1"/>
          </p:cNvPicPr>
          <p:nvPr/>
        </p:nvPicPr>
        <p:blipFill>
          <a:blip r:embed="rId2"/>
          <a:stretch>
            <a:fillRect/>
          </a:stretch>
        </p:blipFill>
        <p:spPr>
          <a:xfrm>
            <a:off x="4283968" y="1532318"/>
            <a:ext cx="2337312" cy="1270313"/>
          </a:xfrm>
          <a:prstGeom prst="rect">
            <a:avLst/>
          </a:prstGeom>
        </p:spPr>
      </p:pic>
    </p:spTree>
    <p:extLst>
      <p:ext uri="{BB962C8B-B14F-4D97-AF65-F5344CB8AC3E}">
        <p14:creationId xmlns:p14="http://schemas.microsoft.com/office/powerpoint/2010/main" val="34543382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PTA</a:t>
            </a:r>
          </a:p>
        </p:txBody>
      </p:sp>
      <p:sp>
        <p:nvSpPr>
          <p:cNvPr id="3" name="Content Placeholder 2"/>
          <p:cNvSpPr>
            <a:spLocks noGrp="1"/>
          </p:cNvSpPr>
          <p:nvPr>
            <p:ph idx="1"/>
          </p:nvPr>
        </p:nvSpPr>
        <p:spPr/>
        <p:txBody>
          <a:bodyPr/>
          <a:lstStyle/>
          <a:p>
            <a:pPr algn="ctr"/>
            <a:r>
              <a:rPr lang="en-GB" sz="4400" dirty="0"/>
              <a:t>Friends of Kirk Langley School.</a:t>
            </a:r>
          </a:p>
          <a:p>
            <a:endParaRPr lang="en-GB" dirty="0"/>
          </a:p>
        </p:txBody>
      </p:sp>
      <p:pic>
        <p:nvPicPr>
          <p:cNvPr id="4" name="Picture 3"/>
          <p:cNvPicPr>
            <a:picLocks noChangeAspect="1"/>
          </p:cNvPicPr>
          <p:nvPr/>
        </p:nvPicPr>
        <p:blipFill>
          <a:blip r:embed="rId2"/>
          <a:stretch>
            <a:fillRect/>
          </a:stretch>
        </p:blipFill>
        <p:spPr>
          <a:xfrm>
            <a:off x="1619672" y="2793843"/>
            <a:ext cx="5616624" cy="3011421"/>
          </a:xfrm>
          <a:prstGeom prst="rect">
            <a:avLst/>
          </a:prstGeom>
        </p:spPr>
      </p:pic>
    </p:spTree>
    <p:extLst>
      <p:ext uri="{BB962C8B-B14F-4D97-AF65-F5344CB8AC3E}">
        <p14:creationId xmlns:p14="http://schemas.microsoft.com/office/powerpoint/2010/main" val="2503285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a:t>OUR SCHOOL</a:t>
            </a:r>
            <a:endParaRPr lang="en-GB" dirty="0"/>
          </a:p>
        </p:txBody>
      </p:sp>
      <p:sp>
        <p:nvSpPr>
          <p:cNvPr id="3" name="Content Placeholder 2"/>
          <p:cNvSpPr>
            <a:spLocks noGrp="1"/>
          </p:cNvSpPr>
          <p:nvPr>
            <p:ph idx="1"/>
          </p:nvPr>
        </p:nvSpPr>
        <p:spPr/>
        <p:txBody>
          <a:bodyPr vert="horz" lIns="91440" tIns="45720" rIns="91440" bIns="45720" rtlCol="0" anchor="t">
            <a:normAutofit/>
          </a:bodyPr>
          <a:lstStyle/>
          <a:p>
            <a:r>
              <a:rPr lang="en-GB" b="1" dirty="0"/>
              <a:t>A school where every child can shine!</a:t>
            </a:r>
          </a:p>
          <a:p>
            <a:r>
              <a:rPr lang="en-GB" dirty="0"/>
              <a:t>Kirk Langley CE (Voluntary Controlled) Primary School is a village church school with 91 children currently on roll.  </a:t>
            </a:r>
          </a:p>
          <a:p>
            <a:r>
              <a:rPr lang="en-GB" dirty="0"/>
              <a:t>Staff work with dedication to maintain the collaborative ethos in partnership with both parents/carers and community. This remains a strong characteristic of the school. </a:t>
            </a:r>
          </a:p>
          <a:p>
            <a:r>
              <a:rPr lang="en-GB" dirty="0"/>
              <a:t>The school has a strong Christian ethos and we are proud of our links with our local church, St Michael’s.</a:t>
            </a:r>
          </a:p>
          <a:p>
            <a:r>
              <a:rPr lang="en-GB" dirty="0"/>
              <a:t>Our children will use the Church across the academic year for services, historical studies and community events such as the Garden Party. We are always striving to improve further links as it is a valuable resource.</a:t>
            </a:r>
          </a:p>
          <a:p>
            <a:endParaRPr lang="en-GB" dirty="0"/>
          </a:p>
          <a:p>
            <a:endParaRPr lang="en-GB" dirty="0"/>
          </a:p>
        </p:txBody>
      </p:sp>
      <p:sp>
        <p:nvSpPr>
          <p:cNvPr id="4" name="AutoShape 2" descr="Image result for st mich kirk langley"/>
          <p:cNvSpPr>
            <a:spLocks noChangeAspect="1" noChangeArrowheads="1"/>
          </p:cNvSpPr>
          <p:nvPr/>
        </p:nvSpPr>
        <p:spPr bwMode="auto">
          <a:xfrm>
            <a:off x="-3175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 name="AutoShape 4" descr="Image result for st mich kirk langley"/>
          <p:cNvSpPr>
            <a:spLocks noChangeAspect="1" noChangeArrowheads="1"/>
          </p:cNvSpPr>
          <p:nvPr/>
        </p:nvSpPr>
        <p:spPr bwMode="auto">
          <a:xfrm>
            <a:off x="120650" y="158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 name="AutoShape 6" descr="Image result for st mich kirk langley"/>
          <p:cNvSpPr>
            <a:spLocks noChangeAspect="1" noChangeArrowheads="1"/>
          </p:cNvSpPr>
          <p:nvPr/>
        </p:nvSpPr>
        <p:spPr bwMode="auto">
          <a:xfrm>
            <a:off x="273050" y="1682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839883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ETWALL CATERING</a:t>
            </a:r>
          </a:p>
        </p:txBody>
      </p:sp>
      <p:pic>
        <p:nvPicPr>
          <p:cNvPr id="4" name="Content Placeholder 3"/>
          <p:cNvPicPr>
            <a:picLocks noGrp="1" noChangeAspect="1"/>
          </p:cNvPicPr>
          <p:nvPr>
            <p:ph idx="1"/>
          </p:nvPr>
        </p:nvPicPr>
        <p:blipFill>
          <a:blip r:embed="rId2"/>
          <a:stretch>
            <a:fillRect/>
          </a:stretch>
        </p:blipFill>
        <p:spPr>
          <a:xfrm>
            <a:off x="2699792" y="1844824"/>
            <a:ext cx="2337312" cy="1270313"/>
          </a:xfrm>
          <a:prstGeom prst="rect">
            <a:avLst/>
          </a:prstGeom>
        </p:spPr>
      </p:pic>
    </p:spTree>
    <p:extLst>
      <p:ext uri="{BB962C8B-B14F-4D97-AF65-F5344CB8AC3E}">
        <p14:creationId xmlns:p14="http://schemas.microsoft.com/office/powerpoint/2010/main" val="16537197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A DAY IN RECEPTION</a:t>
            </a:r>
          </a:p>
        </p:txBody>
      </p:sp>
      <p:pic>
        <p:nvPicPr>
          <p:cNvPr id="4" name="Content Placeholder 3"/>
          <p:cNvPicPr>
            <a:picLocks noGrp="1" noChangeAspect="1"/>
          </p:cNvPicPr>
          <p:nvPr>
            <p:ph idx="1"/>
          </p:nvPr>
        </p:nvPicPr>
        <p:blipFill>
          <a:blip r:embed="rId2"/>
          <a:stretch>
            <a:fillRect/>
          </a:stretch>
        </p:blipFill>
        <p:spPr>
          <a:xfrm>
            <a:off x="2771800" y="2276872"/>
            <a:ext cx="2337312" cy="1270313"/>
          </a:xfrm>
          <a:prstGeom prst="rect">
            <a:avLst/>
          </a:prstGeom>
        </p:spPr>
      </p:pic>
    </p:spTree>
    <p:extLst>
      <p:ext uri="{BB962C8B-B14F-4D97-AF65-F5344CB8AC3E}">
        <p14:creationId xmlns:p14="http://schemas.microsoft.com/office/powerpoint/2010/main" val="10619821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IN PREPARATION FOR SEPTEMBER</a:t>
            </a:r>
          </a:p>
        </p:txBody>
      </p:sp>
      <p:pic>
        <p:nvPicPr>
          <p:cNvPr id="4" name="Content Placeholder 3"/>
          <p:cNvPicPr>
            <a:picLocks noGrp="1" noChangeAspect="1"/>
          </p:cNvPicPr>
          <p:nvPr>
            <p:ph idx="1"/>
          </p:nvPr>
        </p:nvPicPr>
        <p:blipFill>
          <a:blip r:embed="rId2"/>
          <a:stretch>
            <a:fillRect/>
          </a:stretch>
        </p:blipFill>
        <p:spPr>
          <a:xfrm>
            <a:off x="2771800" y="2276872"/>
            <a:ext cx="2337312" cy="1270313"/>
          </a:xfrm>
          <a:prstGeom prst="rect">
            <a:avLst/>
          </a:prstGeom>
        </p:spPr>
      </p:pic>
    </p:spTree>
    <p:extLst>
      <p:ext uri="{BB962C8B-B14F-4D97-AF65-F5344CB8AC3E}">
        <p14:creationId xmlns:p14="http://schemas.microsoft.com/office/powerpoint/2010/main" val="2335556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Every Child Deserves the Best Possible Start in Life!</a:t>
            </a:r>
          </a:p>
        </p:txBody>
      </p:sp>
      <p:sp>
        <p:nvSpPr>
          <p:cNvPr id="3" name="Content Placeholder 2"/>
          <p:cNvSpPr>
            <a:spLocks noGrp="1"/>
          </p:cNvSpPr>
          <p:nvPr>
            <p:ph idx="1"/>
          </p:nvPr>
        </p:nvSpPr>
        <p:spPr>
          <a:xfrm>
            <a:off x="909063" y="2209800"/>
            <a:ext cx="7404653" cy="4038600"/>
          </a:xfrm>
        </p:spPr>
        <p:txBody>
          <a:bodyPr vert="horz" lIns="91440" tIns="45720" rIns="91440" bIns="45720" rtlCol="0" anchor="t">
            <a:normAutofit/>
          </a:bodyPr>
          <a:lstStyle/>
          <a:p>
            <a:r>
              <a:rPr lang="en-GB" dirty="0"/>
              <a:t>At Kirk Langley CE School the Staff and Governors work alongside each other to strive for this goal - regardless of year group.</a:t>
            </a:r>
          </a:p>
          <a:p>
            <a:r>
              <a:rPr lang="en-GB" dirty="0"/>
              <a:t> Our Staff will continue to ensure that, ‘Every child deserves the best possible start in life and the support that enables them to fulfil their potential.’ </a:t>
            </a:r>
          </a:p>
          <a:p>
            <a:r>
              <a:rPr lang="en-GB" dirty="0"/>
              <a:t>We strongly believe that, ‘No child should ever fall behind.’ The focus is on Keep Up and if we feel this is at risk we will take effective action which may be intervention support and most certainly liaising with parents/carers.</a:t>
            </a:r>
          </a:p>
          <a:p>
            <a:endParaRPr lang="en-GB" dirty="0"/>
          </a:p>
        </p:txBody>
      </p:sp>
      <p:pic>
        <p:nvPicPr>
          <p:cNvPr id="4" name="Picture 3"/>
          <p:cNvPicPr>
            <a:picLocks noChangeAspect="1"/>
          </p:cNvPicPr>
          <p:nvPr/>
        </p:nvPicPr>
        <p:blipFill>
          <a:blip r:embed="rId2"/>
          <a:stretch>
            <a:fillRect/>
          </a:stretch>
        </p:blipFill>
        <p:spPr>
          <a:xfrm>
            <a:off x="5897625" y="5301208"/>
            <a:ext cx="2337312" cy="1270313"/>
          </a:xfrm>
          <a:prstGeom prst="rect">
            <a:avLst/>
          </a:prstGeom>
        </p:spPr>
      </p:pic>
    </p:spTree>
    <p:extLst>
      <p:ext uri="{BB962C8B-B14F-4D97-AF65-F5344CB8AC3E}">
        <p14:creationId xmlns:p14="http://schemas.microsoft.com/office/powerpoint/2010/main" val="3976454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Early Years Learning</a:t>
            </a:r>
          </a:p>
        </p:txBody>
      </p:sp>
      <p:sp>
        <p:nvSpPr>
          <p:cNvPr id="3" name="Content Placeholder 2"/>
          <p:cNvSpPr>
            <a:spLocks noGrp="1"/>
          </p:cNvSpPr>
          <p:nvPr>
            <p:ph idx="1"/>
          </p:nvPr>
        </p:nvSpPr>
        <p:spPr/>
        <p:txBody>
          <a:bodyPr vert="horz" lIns="91440" tIns="45720" rIns="91440" bIns="45720" rtlCol="0" anchor="t">
            <a:normAutofit/>
          </a:bodyPr>
          <a:lstStyle/>
          <a:p>
            <a:r>
              <a:rPr lang="en-GB" sz="2400" dirty="0"/>
              <a:t>Every child deserves the best possible start in life and the support that enables them to fulfil their potential.</a:t>
            </a:r>
          </a:p>
          <a:p>
            <a:r>
              <a:rPr lang="en-GB" sz="2400" dirty="0"/>
              <a:t>Children develop quickly in the early years and a child’s experiences between birth and the age of five have a major impact on their future life chances.</a:t>
            </a:r>
          </a:p>
          <a:p>
            <a:r>
              <a:rPr lang="en-GB" sz="2400" dirty="0"/>
              <a:t>A secure, safe and happy childhood is important.</a:t>
            </a:r>
          </a:p>
          <a:p>
            <a:r>
              <a:rPr lang="en-GB" sz="2400" dirty="0"/>
              <a:t>Good parenting and high-quality early learning together provide the foundation for all children. </a:t>
            </a:r>
          </a:p>
          <a:p>
            <a:pPr marL="114300" indent="0">
              <a:buNone/>
            </a:pPr>
            <a:endParaRPr lang="en-GB" sz="2000" dirty="0"/>
          </a:p>
          <a:p>
            <a:pPr marL="114300" indent="0">
              <a:buNone/>
            </a:pPr>
            <a:endParaRPr lang="en-GB" sz="2400" dirty="0"/>
          </a:p>
        </p:txBody>
      </p:sp>
      <p:pic>
        <p:nvPicPr>
          <p:cNvPr id="4" name="Picture 3"/>
          <p:cNvPicPr>
            <a:picLocks noChangeAspect="1"/>
          </p:cNvPicPr>
          <p:nvPr/>
        </p:nvPicPr>
        <p:blipFill>
          <a:blip r:embed="rId2"/>
          <a:stretch>
            <a:fillRect/>
          </a:stretch>
        </p:blipFill>
        <p:spPr>
          <a:xfrm>
            <a:off x="323528" y="475456"/>
            <a:ext cx="1368152" cy="1124744"/>
          </a:xfrm>
          <a:prstGeom prst="rect">
            <a:avLst/>
          </a:prstGeom>
        </p:spPr>
      </p:pic>
    </p:spTree>
    <p:extLst>
      <p:ext uri="{BB962C8B-B14F-4D97-AF65-F5344CB8AC3E}">
        <p14:creationId xmlns:p14="http://schemas.microsoft.com/office/powerpoint/2010/main" val="3969208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OVERARCHING PRINCIPLES</a:t>
            </a:r>
          </a:p>
        </p:txBody>
      </p:sp>
      <p:sp>
        <p:nvSpPr>
          <p:cNvPr id="3" name="Content Placeholder 2"/>
          <p:cNvSpPr>
            <a:spLocks noGrp="1"/>
          </p:cNvSpPr>
          <p:nvPr>
            <p:ph idx="1"/>
          </p:nvPr>
        </p:nvSpPr>
        <p:spPr>
          <a:xfrm>
            <a:off x="844493" y="1772816"/>
            <a:ext cx="7620000" cy="4896544"/>
          </a:xfrm>
        </p:spPr>
        <p:txBody>
          <a:bodyPr>
            <a:normAutofit/>
          </a:bodyPr>
          <a:lstStyle/>
          <a:p>
            <a:r>
              <a:rPr lang="en-GB" sz="2800" dirty="0"/>
              <a:t>Every  child is a unique child, who is constantly learning and can be resilient, capable, confident and self-assured.</a:t>
            </a:r>
          </a:p>
          <a:p>
            <a:r>
              <a:rPr lang="en-GB" sz="2800" dirty="0"/>
              <a:t>Children learn to be strong and independent through positive relationships.</a:t>
            </a:r>
          </a:p>
          <a:p>
            <a:r>
              <a:rPr lang="en-GB" sz="2800" dirty="0"/>
              <a:t>Children learn and develop well in enabling environments, in which their experiences respond to their individual needs and there is a strong partnership between staff and parents/carers.</a:t>
            </a:r>
          </a:p>
          <a:p>
            <a:r>
              <a:rPr lang="en-GB" sz="2800" dirty="0"/>
              <a:t>Children develop and learn in different ways.</a:t>
            </a:r>
          </a:p>
        </p:txBody>
      </p:sp>
    </p:spTree>
    <p:extLst>
      <p:ext uri="{BB962C8B-B14F-4D97-AF65-F5344CB8AC3E}">
        <p14:creationId xmlns:p14="http://schemas.microsoft.com/office/powerpoint/2010/main" val="1907287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600" dirty="0"/>
              <a:t>WHAT TO EXPECT IN SEPTEMBER…</a:t>
            </a:r>
          </a:p>
        </p:txBody>
      </p:sp>
      <p:sp>
        <p:nvSpPr>
          <p:cNvPr id="3" name="Content Placeholder 2"/>
          <p:cNvSpPr>
            <a:spLocks noGrp="1"/>
          </p:cNvSpPr>
          <p:nvPr>
            <p:ph idx="1"/>
          </p:nvPr>
        </p:nvSpPr>
        <p:spPr>
          <a:xfrm>
            <a:off x="678396" y="1759900"/>
            <a:ext cx="7787208" cy="5276056"/>
          </a:xfrm>
        </p:spPr>
        <p:txBody>
          <a:bodyPr>
            <a:noAutofit/>
          </a:bodyPr>
          <a:lstStyle/>
          <a:p>
            <a:pPr marL="0" indent="0">
              <a:buNone/>
            </a:pPr>
            <a:r>
              <a:rPr lang="en-GB" sz="3200" dirty="0"/>
              <a:t>Your child will be learning skills, acquiring new knowledge and demonstrating their</a:t>
            </a:r>
          </a:p>
          <a:p>
            <a:pPr marL="0" indent="0">
              <a:buNone/>
            </a:pPr>
            <a:r>
              <a:rPr lang="en-GB" sz="3200" dirty="0"/>
              <a:t>understanding through </a:t>
            </a:r>
            <a:r>
              <a:rPr lang="en-GB" sz="3200" b="1" dirty="0"/>
              <a:t>7 areas of learning and development</a:t>
            </a:r>
            <a:r>
              <a:rPr lang="en-GB" sz="3200" dirty="0"/>
              <a:t>.</a:t>
            </a:r>
          </a:p>
          <a:p>
            <a:pPr marL="0" indent="0">
              <a:buNone/>
            </a:pPr>
            <a:r>
              <a:rPr lang="en-GB" sz="3200" dirty="0"/>
              <a:t>The  </a:t>
            </a:r>
            <a:r>
              <a:rPr lang="en-GB" sz="3200" b="1" dirty="0"/>
              <a:t>3 prime areas </a:t>
            </a:r>
            <a:r>
              <a:rPr lang="en-GB" sz="3200" dirty="0"/>
              <a:t>are:</a:t>
            </a:r>
          </a:p>
          <a:p>
            <a:pPr marL="0" indent="0">
              <a:buNone/>
            </a:pPr>
            <a:r>
              <a:rPr lang="en-GB" sz="3200" dirty="0"/>
              <a:t>· Communication and Language;</a:t>
            </a:r>
          </a:p>
          <a:p>
            <a:pPr marL="0" indent="0">
              <a:buNone/>
            </a:pPr>
            <a:r>
              <a:rPr lang="en-GB" sz="3200" dirty="0"/>
              <a:t>· Physical Development; and</a:t>
            </a:r>
          </a:p>
          <a:p>
            <a:pPr marL="0" indent="0">
              <a:buNone/>
            </a:pPr>
            <a:r>
              <a:rPr lang="en-GB" sz="3200" dirty="0"/>
              <a:t>· Personal, Social and Emotional                                                           Development.</a:t>
            </a:r>
          </a:p>
          <a:p>
            <a:pPr marL="0" indent="0">
              <a:buNone/>
            </a:pPr>
            <a:endParaRPr lang="en-GB" sz="3200" dirty="0"/>
          </a:p>
        </p:txBody>
      </p:sp>
      <p:pic>
        <p:nvPicPr>
          <p:cNvPr id="4" name="Picture 3"/>
          <p:cNvPicPr>
            <a:picLocks noChangeAspect="1"/>
          </p:cNvPicPr>
          <p:nvPr/>
        </p:nvPicPr>
        <p:blipFill>
          <a:blip r:embed="rId2"/>
          <a:stretch>
            <a:fillRect/>
          </a:stretch>
        </p:blipFill>
        <p:spPr>
          <a:xfrm>
            <a:off x="6128292" y="3429000"/>
            <a:ext cx="2337312" cy="1270313"/>
          </a:xfrm>
          <a:prstGeom prst="rect">
            <a:avLst/>
          </a:prstGeom>
        </p:spPr>
      </p:pic>
    </p:spTree>
    <p:extLst>
      <p:ext uri="{BB962C8B-B14F-4D97-AF65-F5344CB8AC3E}">
        <p14:creationId xmlns:p14="http://schemas.microsoft.com/office/powerpoint/2010/main" val="916855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292206"/>
            <a:ext cx="7620000" cy="6140152"/>
          </a:xfrm>
        </p:spPr>
        <p:txBody>
          <a:bodyPr>
            <a:normAutofit/>
          </a:bodyPr>
          <a:lstStyle/>
          <a:p>
            <a:pPr marL="0" indent="0">
              <a:buNone/>
            </a:pPr>
            <a:r>
              <a:rPr lang="en-GB" sz="4800" dirty="0"/>
              <a:t>These 3 prime areas are crucial for igniting children’s curiosity and enthusiasm for learning and for self-regulation, building their capacity to learn, build relationships and thrive.</a:t>
            </a:r>
          </a:p>
          <a:p>
            <a:pPr marL="0" indent="0">
              <a:buNone/>
            </a:pPr>
            <a:endParaRPr lang="en-GB" sz="4800" dirty="0"/>
          </a:p>
          <a:p>
            <a:endParaRPr lang="en-GB" sz="4800" dirty="0"/>
          </a:p>
        </p:txBody>
      </p:sp>
      <p:pic>
        <p:nvPicPr>
          <p:cNvPr id="2" name="Picture 1"/>
          <p:cNvPicPr>
            <a:picLocks noChangeAspect="1"/>
          </p:cNvPicPr>
          <p:nvPr/>
        </p:nvPicPr>
        <p:blipFill>
          <a:blip r:embed="rId2"/>
          <a:stretch>
            <a:fillRect/>
          </a:stretch>
        </p:blipFill>
        <p:spPr>
          <a:xfrm>
            <a:off x="1907704" y="5006631"/>
            <a:ext cx="3240360" cy="1590721"/>
          </a:xfrm>
          <a:prstGeom prst="rect">
            <a:avLst/>
          </a:prstGeom>
        </p:spPr>
      </p:pic>
    </p:spTree>
    <p:extLst>
      <p:ext uri="{BB962C8B-B14F-4D97-AF65-F5344CB8AC3E}">
        <p14:creationId xmlns:p14="http://schemas.microsoft.com/office/powerpoint/2010/main" val="971681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600" dirty="0"/>
              <a:t>WHAT TO EXPECT IN SEPTEMBER…</a:t>
            </a:r>
          </a:p>
        </p:txBody>
      </p:sp>
      <p:sp>
        <p:nvSpPr>
          <p:cNvPr id="3" name="Content Placeholder 2"/>
          <p:cNvSpPr>
            <a:spLocks noGrp="1"/>
          </p:cNvSpPr>
          <p:nvPr>
            <p:ph idx="1"/>
          </p:nvPr>
        </p:nvSpPr>
        <p:spPr>
          <a:xfrm>
            <a:off x="857250" y="1581944"/>
            <a:ext cx="7787208" cy="5276056"/>
          </a:xfrm>
        </p:spPr>
        <p:txBody>
          <a:bodyPr>
            <a:noAutofit/>
          </a:bodyPr>
          <a:lstStyle/>
          <a:p>
            <a:pPr marL="0" indent="0">
              <a:buNone/>
            </a:pPr>
            <a:r>
              <a:rPr lang="en-GB" sz="3600" dirty="0"/>
              <a:t>As children grow, the prime areas will help them to develop skills in </a:t>
            </a:r>
            <a:r>
              <a:rPr lang="en-GB" sz="3600" b="1" dirty="0"/>
              <a:t>4 specific areas</a:t>
            </a:r>
            <a:r>
              <a:rPr lang="en-GB" sz="3600" dirty="0"/>
              <a:t>.</a:t>
            </a:r>
          </a:p>
          <a:p>
            <a:pPr marL="0" indent="0">
              <a:buNone/>
            </a:pPr>
            <a:r>
              <a:rPr lang="en-GB" sz="3600" dirty="0"/>
              <a:t>These are:</a:t>
            </a:r>
          </a:p>
          <a:p>
            <a:pPr marL="0" indent="0">
              <a:buNone/>
            </a:pPr>
            <a:r>
              <a:rPr lang="en-GB" sz="3600" dirty="0"/>
              <a:t>· Literacy;</a:t>
            </a:r>
          </a:p>
          <a:p>
            <a:pPr marL="0" indent="0">
              <a:buNone/>
            </a:pPr>
            <a:r>
              <a:rPr lang="en-GB" sz="3600" dirty="0"/>
              <a:t>· Mathematics;</a:t>
            </a:r>
          </a:p>
          <a:p>
            <a:pPr marL="0" indent="0">
              <a:buNone/>
            </a:pPr>
            <a:r>
              <a:rPr lang="en-GB" sz="3600" dirty="0"/>
              <a:t>· Understanding the World; and</a:t>
            </a:r>
          </a:p>
          <a:p>
            <a:pPr marL="0" indent="0">
              <a:buNone/>
            </a:pPr>
            <a:r>
              <a:rPr lang="en-GB" sz="3600" dirty="0"/>
              <a:t>· Expressive Arts and Design.</a:t>
            </a:r>
          </a:p>
        </p:txBody>
      </p:sp>
    </p:spTree>
    <p:extLst>
      <p:ext uri="{BB962C8B-B14F-4D97-AF65-F5344CB8AC3E}">
        <p14:creationId xmlns:p14="http://schemas.microsoft.com/office/powerpoint/2010/main" val="2066701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Communication and Language</a:t>
            </a:r>
          </a:p>
        </p:txBody>
      </p:sp>
      <p:sp>
        <p:nvSpPr>
          <p:cNvPr id="3" name="Content Placeholder 2"/>
          <p:cNvSpPr>
            <a:spLocks noGrp="1"/>
          </p:cNvSpPr>
          <p:nvPr>
            <p:ph idx="1"/>
          </p:nvPr>
        </p:nvSpPr>
        <p:spPr/>
        <p:txBody>
          <a:bodyPr>
            <a:normAutofit lnSpcReduction="10000"/>
          </a:bodyPr>
          <a:lstStyle/>
          <a:p>
            <a:r>
              <a:rPr lang="en-GB" sz="3200" dirty="0"/>
              <a:t>This area involves giving children opportunities to experience a rich language environment.</a:t>
            </a:r>
          </a:p>
          <a:p>
            <a:r>
              <a:rPr lang="en-GB" sz="3200" dirty="0"/>
              <a:t>Activities and experiences will develop their confidence and skills in expressing themselves.</a:t>
            </a:r>
          </a:p>
          <a:p>
            <a:r>
              <a:rPr lang="en-GB" sz="3200" dirty="0"/>
              <a:t>Children will engage in activities and experiences where they speak and listen in a range of situations.</a:t>
            </a:r>
          </a:p>
        </p:txBody>
      </p:sp>
    </p:spTree>
    <p:extLst>
      <p:ext uri="{BB962C8B-B14F-4D97-AF65-F5344CB8AC3E}">
        <p14:creationId xmlns:p14="http://schemas.microsoft.com/office/powerpoint/2010/main" val="354036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011E4377CF4704F944F08F3BB276762" ma:contentTypeVersion="9" ma:contentTypeDescription="Create a new document." ma:contentTypeScope="" ma:versionID="eaab10008255a9eec3d7bc16834a6af6">
  <xsd:schema xmlns:xsd="http://www.w3.org/2001/XMLSchema" xmlns:xs="http://www.w3.org/2001/XMLSchema" xmlns:p="http://schemas.microsoft.com/office/2006/metadata/properties" xmlns:ns2="c7629f7a-0127-462b-8bb4-6eae269f69e2" xmlns:ns3="f4d8aa81-9edb-4342-a242-63a5aaad2a0c" targetNamespace="http://schemas.microsoft.com/office/2006/metadata/properties" ma:root="true" ma:fieldsID="5e38ea400b5c53049d7780e376de20fe" ns2:_="" ns3:_="">
    <xsd:import namespace="c7629f7a-0127-462b-8bb4-6eae269f69e2"/>
    <xsd:import namespace="f4d8aa81-9edb-4342-a242-63a5aaad2a0c"/>
    <xsd:element name="properties">
      <xsd:complexType>
        <xsd:sequence>
          <xsd:element name="documentManagement">
            <xsd:complexType>
              <xsd:all>
                <xsd:element ref="ns2:SharedWithUsers" minOccurs="0"/>
                <xsd:element ref="ns2:SharingHintHash"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629f7a-0127-462b-8bb4-6eae269f69e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4d8aa81-9edb-4342-a242-63a5aaad2a0c"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2517DB7-9C17-46B8-8FC8-6F64C3974F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7629f7a-0127-462b-8bb4-6eae269f69e2"/>
    <ds:schemaRef ds:uri="f4d8aa81-9edb-4342-a242-63a5aaad2a0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8F71D6A-3CAA-4AE8-8634-D58EB2208A92}">
  <ds:schemaRefs>
    <ds:schemaRef ds:uri="http://schemas.microsoft.com/sharepoint/v3/contenttype/forms"/>
  </ds:schemaRefs>
</ds:datastoreItem>
</file>

<file path=customXml/itemProps3.xml><?xml version="1.0" encoding="utf-8"?>
<ds:datastoreItem xmlns:ds="http://schemas.openxmlformats.org/officeDocument/2006/customXml" ds:itemID="{915DE798-8BE4-4608-8387-6BBC22B78C29}">
  <ds:schemaRefs>
    <ds:schemaRef ds:uri="http://schemas.microsoft.com/office/2006/metadata/properties"/>
    <ds:schemaRef ds:uri="http://purl.org/dc/elements/1.1/"/>
    <ds:schemaRef ds:uri="http://www.w3.org/XML/1998/namespace"/>
    <ds:schemaRef ds:uri="http://schemas.microsoft.com/office/infopath/2007/PartnerControls"/>
    <ds:schemaRef ds:uri="http://purl.org/dc/dcmitype/"/>
    <ds:schemaRef ds:uri="http://schemas.openxmlformats.org/package/2006/metadata/core-properties"/>
    <ds:schemaRef ds:uri="http://schemas.microsoft.com/office/2006/documentManagement/types"/>
    <ds:schemaRef ds:uri="0295a223-fd91-494c-ba58-0a22faa926a6"/>
    <ds:schemaRef ds:uri="41bd7e02-59c4-4cc3-b9fa-5777f20ca226"/>
    <ds:schemaRef ds:uri="http://purl.org/dc/terms/"/>
  </ds:schemaRefs>
</ds:datastoreItem>
</file>

<file path=docProps/app.xml><?xml version="1.0" encoding="utf-8"?>
<Properties xmlns="http://schemas.openxmlformats.org/officeDocument/2006/extended-properties" xmlns:vt="http://schemas.openxmlformats.org/officeDocument/2006/docPropsVTypes">
  <Template>TM03457444[[fn=Basis]]</Template>
  <TotalTime>1010</TotalTime>
  <Words>1169</Words>
  <Application>Microsoft Office PowerPoint</Application>
  <PresentationFormat>On-screen Show (4:3)</PresentationFormat>
  <Paragraphs>88</Paragraphs>
  <Slides>22</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22</vt:i4>
      </vt:variant>
    </vt:vector>
  </HeadingPairs>
  <TitlesOfParts>
    <vt:vector size="24" baseType="lpstr">
      <vt:lpstr>Corbel</vt:lpstr>
      <vt:lpstr>Basis</vt:lpstr>
      <vt:lpstr>Kirk Langley C. of E. Primary School</vt:lpstr>
      <vt:lpstr>OUR SCHOOL</vt:lpstr>
      <vt:lpstr>Every Child Deserves the Best Possible Start in Life!</vt:lpstr>
      <vt:lpstr>Early Years Learning</vt:lpstr>
      <vt:lpstr>OVERARCHING PRINCIPLES</vt:lpstr>
      <vt:lpstr>WHAT TO EXPECT IN SEPTEMBER…</vt:lpstr>
      <vt:lpstr>PowerPoint Presentation</vt:lpstr>
      <vt:lpstr>WHAT TO EXPECT IN SEPTEMBER…</vt:lpstr>
      <vt:lpstr>Communication and Language</vt:lpstr>
      <vt:lpstr>Physical Development</vt:lpstr>
      <vt:lpstr>Personal, Social, Emotional Development</vt:lpstr>
      <vt:lpstr>Literacy</vt:lpstr>
      <vt:lpstr>MATHEMATICS</vt:lpstr>
      <vt:lpstr>UNDERSTANDING THE WORLD</vt:lpstr>
      <vt:lpstr>EXPRESSIVE ARTS AND DESIGN</vt:lpstr>
      <vt:lpstr>ASSESSMENT FOR LEARNING</vt:lpstr>
      <vt:lpstr>Parent Partnerships</vt:lpstr>
      <vt:lpstr>Routines:</vt:lpstr>
      <vt:lpstr>PTA</vt:lpstr>
      <vt:lpstr>ETWALL CATERING</vt:lpstr>
      <vt:lpstr>A DAY IN RECEPTION</vt:lpstr>
      <vt:lpstr>IN PREPARATION FOR SEPTEMBER</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Kirk Langley C of E Primary School</dc:title>
  <dc:creator>Joanne</dc:creator>
  <cp:lastModifiedBy>Beverly Wood</cp:lastModifiedBy>
  <cp:revision>111</cp:revision>
  <dcterms:created xsi:type="dcterms:W3CDTF">2013-06-23T20:29:16Z</dcterms:created>
  <dcterms:modified xsi:type="dcterms:W3CDTF">2024-07-03T08:29:38Z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0x010100A011E4377CF4704F944F08F3BB276762</vt:lpwstr>
  </property>
  <property fmtid="{D5CDD505-2E9C-101B-9397-08002B2CF9AE}" pid="3" name="Order">
    <vt:r8>5141000</vt:r8>
  </property>
</Properties>
</file>