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57" r:id="rId5"/>
    <p:sldId id="263" r:id="rId6"/>
    <p:sldId id="478" r:id="rId7"/>
    <p:sldId id="298" r:id="rId8"/>
    <p:sldId id="267" r:id="rId9"/>
    <p:sldId id="469" r:id="rId10"/>
    <p:sldId id="470" r:id="rId11"/>
    <p:sldId id="325" r:id="rId12"/>
    <p:sldId id="467" r:id="rId13"/>
    <p:sldId id="468" r:id="rId14"/>
    <p:sldId id="533" r:id="rId15"/>
    <p:sldId id="535" r:id="rId16"/>
    <p:sldId id="357" r:id="rId17"/>
    <p:sldId id="304" r:id="rId18"/>
    <p:sldId id="305" r:id="rId19"/>
    <p:sldId id="286" r:id="rId20"/>
    <p:sldId id="456" r:id="rId21"/>
    <p:sldId id="4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81AFA-E799-4633-9133-8C068BF813C5}" v="25" dt="2020-08-18T19:08:33.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3</a:t>
            </a:fld>
            <a:endParaRPr lang="en-GB" dirty="0"/>
          </a:p>
        </p:txBody>
      </p:sp>
    </p:spTree>
    <p:extLst>
      <p:ext uri="{BB962C8B-B14F-4D97-AF65-F5344CB8AC3E}">
        <p14:creationId xmlns:p14="http://schemas.microsoft.com/office/powerpoint/2010/main" val="3425092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How far did the winning girl jump?</a:t>
            </a:r>
          </a:p>
          <a:p>
            <a:pPr marL="171450" lvl="0" indent="-171450">
              <a:buFont typeface="Arial" panose="020B0604020202020204" pitchFamily="34" charset="0"/>
              <a:buChar char="•"/>
            </a:pPr>
            <a:r>
              <a:rPr lang="en-GB" sz="1200" b="0" i="1" u="none" strike="noStrike" kern="1200" dirty="0">
                <a:solidFill>
                  <a:schemeClr val="tx1"/>
                </a:solidFill>
                <a:effectLst/>
                <a:latin typeface="Myriad Pro" panose="020B0503030403020204" pitchFamily="34" charset="0"/>
                <a:ea typeface="+mn-ea"/>
                <a:cs typeface="+mn-cs"/>
              </a:rPr>
              <a:t>What was the difference between the two longest jumps?</a:t>
            </a:r>
            <a:endParaRPr lang="en-GB" sz="1200" i="1" dirty="0">
              <a:latin typeface="Myriad Pro" panose="020B0503030403020204" pitchFamily="34"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t>15</a:t>
            </a:fld>
            <a:endParaRPr lang="en-US" dirty="0"/>
          </a:p>
        </p:txBody>
      </p:sp>
    </p:spTree>
    <p:extLst>
      <p:ext uri="{BB962C8B-B14F-4D97-AF65-F5344CB8AC3E}">
        <p14:creationId xmlns:p14="http://schemas.microsoft.com/office/powerpoint/2010/main" val="389537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118200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69302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Pupils need to be able to decompose the unit 100 into 2, 4, 5, and 10 parts. 2 parts.  4 parts.  5 parts and 10 parts.  This supports future fractions and measures work.  Starting to link 4 parts and 25 prepares children for understanding why ¼ is equivalent to 0.25 when they meet decimals in year 5.</a:t>
            </a:r>
          </a:p>
        </p:txBody>
      </p:sp>
    </p:spTree>
    <p:extLst>
      <p:ext uri="{BB962C8B-B14F-4D97-AF65-F5344CB8AC3E}">
        <p14:creationId xmlns:p14="http://schemas.microsoft.com/office/powerpoint/2010/main" val="1853883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11</a:t>
            </a:fld>
            <a:endParaRPr lang="en-GB" dirty="0"/>
          </a:p>
        </p:txBody>
      </p:sp>
    </p:spTree>
    <p:extLst>
      <p:ext uri="{BB962C8B-B14F-4D97-AF65-F5344CB8AC3E}">
        <p14:creationId xmlns:p14="http://schemas.microsoft.com/office/powerpoint/2010/main" val="473590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725545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2482685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https://nrich.maths.org/2006"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1-23-composition-and-calculation-tenth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ncetm.org.uk/classroom-resources/primm-1-24-composition-and-calculation-hundredths-and-thousandth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Reading scales with 2, 4, 5 or 10 intervals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a:t>5NPV-4 </a:t>
            </a:r>
            <a:endParaRPr lang="en-GB"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D1296BD8-324C-41BD-B0C1-C876CB66C621}"/>
              </a:ext>
            </a:extLst>
          </p:cNvPr>
          <p:cNvGrpSpPr/>
          <p:nvPr/>
        </p:nvGrpSpPr>
        <p:grpSpPr>
          <a:xfrm>
            <a:off x="1266777" y="2957419"/>
            <a:ext cx="4119662" cy="926201"/>
            <a:chOff x="2515795" y="1977657"/>
            <a:chExt cx="4119662" cy="926201"/>
          </a:xfrm>
        </p:grpSpPr>
        <p:pic>
          <p:nvPicPr>
            <p:cNvPr id="8" name="Picture 7" descr="A close up of a logo&#10;&#10;Description automatically generated">
              <a:extLst>
                <a:ext uri="{FF2B5EF4-FFF2-40B4-BE49-F238E27FC236}">
                  <a16:creationId xmlns:a16="http://schemas.microsoft.com/office/drawing/2014/main" id="{6F5C3760-39B1-487D-8C9B-2C20AB2E8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5795" y="1977657"/>
              <a:ext cx="4119662" cy="926201"/>
            </a:xfrm>
            <a:prstGeom prst="rect">
              <a:avLst/>
            </a:prstGeom>
          </p:spPr>
        </p:pic>
        <p:sp>
          <p:nvSpPr>
            <p:cNvPr id="17" name="Rectangle 16">
              <a:extLst>
                <a:ext uri="{FF2B5EF4-FFF2-40B4-BE49-F238E27FC236}">
                  <a16:creationId xmlns:a16="http://schemas.microsoft.com/office/drawing/2014/main" id="{97C436C6-49FC-49B5-8B81-901B7B2D012A}"/>
                </a:ext>
              </a:extLst>
            </p:cNvPr>
            <p:cNvSpPr/>
            <p:nvPr/>
          </p:nvSpPr>
          <p:spPr>
            <a:xfrm>
              <a:off x="3168330"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8" name="Rectangle 17">
              <a:extLst>
                <a:ext uri="{FF2B5EF4-FFF2-40B4-BE49-F238E27FC236}">
                  <a16:creationId xmlns:a16="http://schemas.microsoft.com/office/drawing/2014/main" id="{E4ED3381-9D90-4792-8978-4925FEECB139}"/>
                </a:ext>
              </a:extLst>
            </p:cNvPr>
            <p:cNvSpPr/>
            <p:nvPr/>
          </p:nvSpPr>
          <p:spPr>
            <a:xfrm>
              <a:off x="5112546"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6" name="Rectangle 15">
              <a:extLst>
                <a:ext uri="{FF2B5EF4-FFF2-40B4-BE49-F238E27FC236}">
                  <a16:creationId xmlns:a16="http://schemas.microsoft.com/office/drawing/2014/main" id="{F12C487B-E789-4A5C-9E18-F2BEF319675C}"/>
                </a:ext>
              </a:extLst>
            </p:cNvPr>
            <p:cNvSpPr/>
            <p:nvPr/>
          </p:nvSpPr>
          <p:spPr>
            <a:xfrm>
              <a:off x="4303054" y="2109162"/>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2" name="TextBox 91">
              <a:extLst>
                <a:ext uri="{FF2B5EF4-FFF2-40B4-BE49-F238E27FC236}">
                  <a16:creationId xmlns:a16="http://schemas.microsoft.com/office/drawing/2014/main" id="{92F55A5E-4250-42C2-9829-C350D52A20A6}"/>
                </a:ext>
              </a:extLst>
            </p:cNvPr>
            <p:cNvSpPr txBox="1"/>
            <p:nvPr/>
          </p:nvSpPr>
          <p:spPr>
            <a:xfrm>
              <a:off x="3307745" y="2498360"/>
              <a:ext cx="470000" cy="338554"/>
            </a:xfrm>
            <a:prstGeom prst="rect">
              <a:avLst/>
            </a:prstGeom>
            <a:noFill/>
          </p:spPr>
          <p:txBody>
            <a:bodyPr wrap="none" rtlCol="0">
              <a:spAutoFit/>
            </a:bodyPr>
            <a:lstStyle/>
            <a:p>
              <a:pPr algn="ctr">
                <a:buNone/>
              </a:pPr>
              <a:r>
                <a:rPr lang="en-GB" sz="1600" dirty="0"/>
                <a:t>0.5</a:t>
              </a:r>
            </a:p>
          </p:txBody>
        </p:sp>
        <p:sp>
          <p:nvSpPr>
            <p:cNvPr id="93" name="TextBox 92">
              <a:extLst>
                <a:ext uri="{FF2B5EF4-FFF2-40B4-BE49-F238E27FC236}">
                  <a16:creationId xmlns:a16="http://schemas.microsoft.com/office/drawing/2014/main" id="{4230BEB0-2FA0-4AF0-972E-4D3C028EE009}"/>
                </a:ext>
              </a:extLst>
            </p:cNvPr>
            <p:cNvSpPr txBox="1"/>
            <p:nvPr/>
          </p:nvSpPr>
          <p:spPr>
            <a:xfrm>
              <a:off x="5359194" y="2498360"/>
              <a:ext cx="470000" cy="338554"/>
            </a:xfrm>
            <a:prstGeom prst="rect">
              <a:avLst/>
            </a:prstGeom>
            <a:noFill/>
          </p:spPr>
          <p:txBody>
            <a:bodyPr wrap="none" rtlCol="0">
              <a:spAutoFit/>
            </a:bodyPr>
            <a:lstStyle/>
            <a:p>
              <a:pPr algn="ctr">
                <a:buNone/>
              </a:pPr>
              <a:r>
                <a:rPr lang="en-GB" sz="1600" dirty="0"/>
                <a:t>0.5</a:t>
              </a:r>
            </a:p>
          </p:txBody>
        </p:sp>
        <p:sp>
          <p:nvSpPr>
            <p:cNvPr id="96" name="TextBox 95">
              <a:extLst>
                <a:ext uri="{FF2B5EF4-FFF2-40B4-BE49-F238E27FC236}">
                  <a16:creationId xmlns:a16="http://schemas.microsoft.com/office/drawing/2014/main" id="{A1C68AEB-E49D-4BC4-B659-FC07B2625C9E}"/>
                </a:ext>
              </a:extLst>
            </p:cNvPr>
            <p:cNvSpPr txBox="1"/>
            <p:nvPr/>
          </p:nvSpPr>
          <p:spPr>
            <a:xfrm>
              <a:off x="4393919" y="2040805"/>
              <a:ext cx="298480" cy="338554"/>
            </a:xfrm>
            <a:prstGeom prst="rect">
              <a:avLst/>
            </a:prstGeom>
            <a:noFill/>
          </p:spPr>
          <p:txBody>
            <a:bodyPr wrap="none" rtlCol="0">
              <a:spAutoFit/>
            </a:bodyPr>
            <a:lstStyle/>
            <a:p>
              <a:pPr algn="ctr">
                <a:buNone/>
              </a:pPr>
              <a:r>
                <a:rPr lang="en-GB" sz="1600" dirty="0"/>
                <a:t>1</a:t>
              </a:r>
            </a:p>
          </p:txBody>
        </p:sp>
      </p:grpSp>
      <p:sp>
        <p:nvSpPr>
          <p:cNvPr id="67" name="Rectangle 66">
            <a:extLst>
              <a:ext uri="{FF2B5EF4-FFF2-40B4-BE49-F238E27FC236}">
                <a16:creationId xmlns:a16="http://schemas.microsoft.com/office/drawing/2014/main" id="{EC399A42-F161-4A88-AABD-B4EF7A22EFD1}"/>
              </a:ext>
            </a:extLst>
          </p:cNvPr>
          <p:cNvSpPr/>
          <p:nvPr/>
        </p:nvSpPr>
        <p:spPr>
          <a:xfrm>
            <a:off x="1942677" y="3496267"/>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8" name="Rectangle 67">
            <a:extLst>
              <a:ext uri="{FF2B5EF4-FFF2-40B4-BE49-F238E27FC236}">
                <a16:creationId xmlns:a16="http://schemas.microsoft.com/office/drawing/2014/main" id="{AC116536-967B-4167-A2C7-04E51A426B08}"/>
              </a:ext>
            </a:extLst>
          </p:cNvPr>
          <p:cNvSpPr/>
          <p:nvPr/>
        </p:nvSpPr>
        <p:spPr>
          <a:xfrm>
            <a:off x="3886893" y="3496267"/>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grpSp>
        <p:nvGrpSpPr>
          <p:cNvPr id="104" name="Group 103">
            <a:extLst>
              <a:ext uri="{FF2B5EF4-FFF2-40B4-BE49-F238E27FC236}">
                <a16:creationId xmlns:a16="http://schemas.microsoft.com/office/drawing/2014/main" id="{5404D291-8152-4B72-8447-40BC62F4F5AB}"/>
              </a:ext>
            </a:extLst>
          </p:cNvPr>
          <p:cNvGrpSpPr/>
          <p:nvPr/>
        </p:nvGrpSpPr>
        <p:grpSpPr>
          <a:xfrm>
            <a:off x="1214862" y="2955299"/>
            <a:ext cx="4169664" cy="927809"/>
            <a:chOff x="2463880" y="5243227"/>
            <a:chExt cx="4169664" cy="927809"/>
          </a:xfrm>
        </p:grpSpPr>
        <p:pic>
          <p:nvPicPr>
            <p:cNvPr id="10" name="Picture 9" descr="A close up of a logo&#10;&#10;Description automatically generated">
              <a:extLst>
                <a:ext uri="{FF2B5EF4-FFF2-40B4-BE49-F238E27FC236}">
                  <a16:creationId xmlns:a16="http://schemas.microsoft.com/office/drawing/2014/main" id="{6B4F73B3-61FA-4392-970D-B2D62B5C7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0015" y="5243227"/>
              <a:ext cx="4119665" cy="927809"/>
            </a:xfrm>
            <a:prstGeom prst="rect">
              <a:avLst/>
            </a:prstGeom>
          </p:spPr>
        </p:pic>
        <p:sp>
          <p:nvSpPr>
            <p:cNvPr id="28" name="Rectangle 27">
              <a:extLst>
                <a:ext uri="{FF2B5EF4-FFF2-40B4-BE49-F238E27FC236}">
                  <a16:creationId xmlns:a16="http://schemas.microsoft.com/office/drawing/2014/main" id="{DAD202A0-3110-4254-A1E7-5A5995EFD6E3}"/>
                </a:ext>
              </a:extLst>
            </p:cNvPr>
            <p:cNvSpPr/>
            <p:nvPr/>
          </p:nvSpPr>
          <p:spPr>
            <a:xfrm>
              <a:off x="254050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9" name="Rectangle 28">
              <a:extLst>
                <a:ext uri="{FF2B5EF4-FFF2-40B4-BE49-F238E27FC236}">
                  <a16:creationId xmlns:a16="http://schemas.microsoft.com/office/drawing/2014/main" id="{F803085A-454A-4904-AC00-E7756BF1359B}"/>
                </a:ext>
              </a:extLst>
            </p:cNvPr>
            <p:cNvSpPr/>
            <p:nvPr/>
          </p:nvSpPr>
          <p:spPr>
            <a:xfrm>
              <a:off x="295230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0" name="Rectangle 29">
              <a:extLst>
                <a:ext uri="{FF2B5EF4-FFF2-40B4-BE49-F238E27FC236}">
                  <a16:creationId xmlns:a16="http://schemas.microsoft.com/office/drawing/2014/main" id="{39C9BC3F-050E-4E64-9B14-3A2F33C787B4}"/>
                </a:ext>
              </a:extLst>
            </p:cNvPr>
            <p:cNvSpPr/>
            <p:nvPr/>
          </p:nvSpPr>
          <p:spPr>
            <a:xfrm>
              <a:off x="336649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1" name="Rectangle 30">
              <a:extLst>
                <a:ext uri="{FF2B5EF4-FFF2-40B4-BE49-F238E27FC236}">
                  <a16:creationId xmlns:a16="http://schemas.microsoft.com/office/drawing/2014/main" id="{5522D784-0F50-48AB-8284-B0BF5F6B4CF0}"/>
                </a:ext>
              </a:extLst>
            </p:cNvPr>
            <p:cNvSpPr/>
            <p:nvPr/>
          </p:nvSpPr>
          <p:spPr>
            <a:xfrm>
              <a:off x="377829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2" name="Rectangle 31">
              <a:extLst>
                <a:ext uri="{FF2B5EF4-FFF2-40B4-BE49-F238E27FC236}">
                  <a16:creationId xmlns:a16="http://schemas.microsoft.com/office/drawing/2014/main" id="{D42D1501-9C94-4D22-A5AA-9EA1DFC8AAC1}"/>
                </a:ext>
              </a:extLst>
            </p:cNvPr>
            <p:cNvSpPr/>
            <p:nvPr/>
          </p:nvSpPr>
          <p:spPr>
            <a:xfrm>
              <a:off x="4164826"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3" name="Rectangle 32">
              <a:extLst>
                <a:ext uri="{FF2B5EF4-FFF2-40B4-BE49-F238E27FC236}">
                  <a16:creationId xmlns:a16="http://schemas.microsoft.com/office/drawing/2014/main" id="{B7AAC22A-DBFE-47E7-8728-47D471584879}"/>
                </a:ext>
              </a:extLst>
            </p:cNvPr>
            <p:cNvSpPr/>
            <p:nvPr/>
          </p:nvSpPr>
          <p:spPr>
            <a:xfrm>
              <a:off x="4576631"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4" name="Rectangle 33">
              <a:extLst>
                <a:ext uri="{FF2B5EF4-FFF2-40B4-BE49-F238E27FC236}">
                  <a16:creationId xmlns:a16="http://schemas.microsoft.com/office/drawing/2014/main" id="{04320035-E570-40C8-85A7-CC968B3AAA2F}"/>
                </a:ext>
              </a:extLst>
            </p:cNvPr>
            <p:cNvSpPr/>
            <p:nvPr/>
          </p:nvSpPr>
          <p:spPr>
            <a:xfrm>
              <a:off x="4990817"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5" name="Rectangle 34">
              <a:extLst>
                <a:ext uri="{FF2B5EF4-FFF2-40B4-BE49-F238E27FC236}">
                  <a16:creationId xmlns:a16="http://schemas.microsoft.com/office/drawing/2014/main" id="{80487BEA-B74F-4701-913E-E0F5D243422A}"/>
                </a:ext>
              </a:extLst>
            </p:cNvPr>
            <p:cNvSpPr/>
            <p:nvPr/>
          </p:nvSpPr>
          <p:spPr>
            <a:xfrm>
              <a:off x="5402622"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6" name="Rectangle 35">
              <a:extLst>
                <a:ext uri="{FF2B5EF4-FFF2-40B4-BE49-F238E27FC236}">
                  <a16:creationId xmlns:a16="http://schemas.microsoft.com/office/drawing/2014/main" id="{8F9B2095-D154-46D2-B93A-ADEF707896AC}"/>
                </a:ext>
              </a:extLst>
            </p:cNvPr>
            <p:cNvSpPr/>
            <p:nvPr/>
          </p:nvSpPr>
          <p:spPr>
            <a:xfrm>
              <a:off x="5816865"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37" name="Rectangle 36">
              <a:extLst>
                <a:ext uri="{FF2B5EF4-FFF2-40B4-BE49-F238E27FC236}">
                  <a16:creationId xmlns:a16="http://schemas.microsoft.com/office/drawing/2014/main" id="{69AB6A27-ABB7-4897-BD8C-963E43E5B94A}"/>
                </a:ext>
              </a:extLst>
            </p:cNvPr>
            <p:cNvSpPr/>
            <p:nvPr/>
          </p:nvSpPr>
          <p:spPr>
            <a:xfrm>
              <a:off x="6228670" y="5733256"/>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71" name="Rectangle 70">
              <a:extLst>
                <a:ext uri="{FF2B5EF4-FFF2-40B4-BE49-F238E27FC236}">
                  <a16:creationId xmlns:a16="http://schemas.microsoft.com/office/drawing/2014/main" id="{F0B5E76C-3414-434F-B67C-298345CA32AA}"/>
                </a:ext>
              </a:extLst>
            </p:cNvPr>
            <p:cNvSpPr/>
            <p:nvPr/>
          </p:nvSpPr>
          <p:spPr>
            <a:xfrm>
              <a:off x="4303054" y="5394350"/>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2" name="TextBox 71">
              <a:extLst>
                <a:ext uri="{FF2B5EF4-FFF2-40B4-BE49-F238E27FC236}">
                  <a16:creationId xmlns:a16="http://schemas.microsoft.com/office/drawing/2014/main" id="{086A7478-030D-4BE5-AAB6-54FFC09169E9}"/>
                </a:ext>
              </a:extLst>
            </p:cNvPr>
            <p:cNvSpPr txBox="1"/>
            <p:nvPr/>
          </p:nvSpPr>
          <p:spPr>
            <a:xfrm>
              <a:off x="2463880" y="5759381"/>
              <a:ext cx="470000" cy="338554"/>
            </a:xfrm>
            <a:prstGeom prst="rect">
              <a:avLst/>
            </a:prstGeom>
            <a:noFill/>
          </p:spPr>
          <p:txBody>
            <a:bodyPr wrap="none" rtlCol="0">
              <a:spAutoFit/>
            </a:bodyPr>
            <a:lstStyle/>
            <a:p>
              <a:pPr algn="ctr">
                <a:buNone/>
              </a:pPr>
              <a:r>
                <a:rPr lang="en-GB" sz="1600" dirty="0"/>
                <a:t>0.1</a:t>
              </a:r>
            </a:p>
          </p:txBody>
        </p:sp>
        <p:sp>
          <p:nvSpPr>
            <p:cNvPr id="73" name="TextBox 72">
              <a:extLst>
                <a:ext uri="{FF2B5EF4-FFF2-40B4-BE49-F238E27FC236}">
                  <a16:creationId xmlns:a16="http://schemas.microsoft.com/office/drawing/2014/main" id="{714D36C9-475C-446C-8248-31AE3800D255}"/>
                </a:ext>
              </a:extLst>
            </p:cNvPr>
            <p:cNvSpPr txBox="1"/>
            <p:nvPr/>
          </p:nvSpPr>
          <p:spPr>
            <a:xfrm>
              <a:off x="2874954" y="5759381"/>
              <a:ext cx="470000" cy="338554"/>
            </a:xfrm>
            <a:prstGeom prst="rect">
              <a:avLst/>
            </a:prstGeom>
            <a:noFill/>
          </p:spPr>
          <p:txBody>
            <a:bodyPr wrap="none" rtlCol="0">
              <a:spAutoFit/>
            </a:bodyPr>
            <a:lstStyle/>
            <a:p>
              <a:pPr algn="ctr">
                <a:buNone/>
              </a:pPr>
              <a:r>
                <a:rPr lang="en-GB" sz="1600" dirty="0"/>
                <a:t>0.1</a:t>
              </a:r>
            </a:p>
          </p:txBody>
        </p:sp>
        <p:sp>
          <p:nvSpPr>
            <p:cNvPr id="74" name="TextBox 73">
              <a:extLst>
                <a:ext uri="{FF2B5EF4-FFF2-40B4-BE49-F238E27FC236}">
                  <a16:creationId xmlns:a16="http://schemas.microsoft.com/office/drawing/2014/main" id="{38CD59EE-B98D-47E3-8D3E-E95C60483E39}"/>
                </a:ext>
              </a:extLst>
            </p:cNvPr>
            <p:cNvSpPr txBox="1"/>
            <p:nvPr/>
          </p:nvSpPr>
          <p:spPr>
            <a:xfrm>
              <a:off x="3286028" y="5759381"/>
              <a:ext cx="470001" cy="338554"/>
            </a:xfrm>
            <a:prstGeom prst="rect">
              <a:avLst/>
            </a:prstGeom>
            <a:noFill/>
          </p:spPr>
          <p:txBody>
            <a:bodyPr wrap="none" rtlCol="0">
              <a:spAutoFit/>
            </a:bodyPr>
            <a:lstStyle/>
            <a:p>
              <a:pPr algn="ctr">
                <a:buNone/>
              </a:pPr>
              <a:r>
                <a:rPr lang="en-GB" sz="1600" dirty="0"/>
                <a:t>0.1</a:t>
              </a:r>
            </a:p>
          </p:txBody>
        </p:sp>
        <p:sp>
          <p:nvSpPr>
            <p:cNvPr id="75" name="TextBox 74">
              <a:extLst>
                <a:ext uri="{FF2B5EF4-FFF2-40B4-BE49-F238E27FC236}">
                  <a16:creationId xmlns:a16="http://schemas.microsoft.com/office/drawing/2014/main" id="{BE0A6CF9-FC0D-435B-BA06-E78209E345F7}"/>
                </a:ext>
              </a:extLst>
            </p:cNvPr>
            <p:cNvSpPr txBox="1"/>
            <p:nvPr/>
          </p:nvSpPr>
          <p:spPr>
            <a:xfrm>
              <a:off x="3697102" y="5759381"/>
              <a:ext cx="470001" cy="338554"/>
            </a:xfrm>
            <a:prstGeom prst="rect">
              <a:avLst/>
            </a:prstGeom>
            <a:noFill/>
          </p:spPr>
          <p:txBody>
            <a:bodyPr wrap="none" rtlCol="0">
              <a:spAutoFit/>
            </a:bodyPr>
            <a:lstStyle/>
            <a:p>
              <a:pPr algn="ctr">
                <a:buNone/>
              </a:pPr>
              <a:r>
                <a:rPr lang="en-GB" sz="1600" dirty="0"/>
                <a:t>0.1</a:t>
              </a:r>
            </a:p>
          </p:txBody>
        </p:sp>
        <p:sp>
          <p:nvSpPr>
            <p:cNvPr id="76" name="TextBox 75">
              <a:extLst>
                <a:ext uri="{FF2B5EF4-FFF2-40B4-BE49-F238E27FC236}">
                  <a16:creationId xmlns:a16="http://schemas.microsoft.com/office/drawing/2014/main" id="{35888C6A-C4DB-4F69-98B5-31F141421290}"/>
                </a:ext>
              </a:extLst>
            </p:cNvPr>
            <p:cNvSpPr txBox="1"/>
            <p:nvPr/>
          </p:nvSpPr>
          <p:spPr>
            <a:xfrm>
              <a:off x="4108176" y="5759381"/>
              <a:ext cx="470001" cy="338554"/>
            </a:xfrm>
            <a:prstGeom prst="rect">
              <a:avLst/>
            </a:prstGeom>
            <a:noFill/>
          </p:spPr>
          <p:txBody>
            <a:bodyPr wrap="none" rtlCol="0">
              <a:spAutoFit/>
            </a:bodyPr>
            <a:lstStyle/>
            <a:p>
              <a:pPr algn="ctr">
                <a:buNone/>
              </a:pPr>
              <a:r>
                <a:rPr lang="en-GB" sz="1600" dirty="0"/>
                <a:t>0.1</a:t>
              </a:r>
            </a:p>
          </p:txBody>
        </p:sp>
        <p:sp>
          <p:nvSpPr>
            <p:cNvPr id="77" name="TextBox 76">
              <a:extLst>
                <a:ext uri="{FF2B5EF4-FFF2-40B4-BE49-F238E27FC236}">
                  <a16:creationId xmlns:a16="http://schemas.microsoft.com/office/drawing/2014/main" id="{9A8A2D31-3E0E-4A10-981F-CB6571966613}"/>
                </a:ext>
              </a:extLst>
            </p:cNvPr>
            <p:cNvSpPr txBox="1"/>
            <p:nvPr/>
          </p:nvSpPr>
          <p:spPr>
            <a:xfrm>
              <a:off x="4519250" y="5759381"/>
              <a:ext cx="470001" cy="338554"/>
            </a:xfrm>
            <a:prstGeom prst="rect">
              <a:avLst/>
            </a:prstGeom>
            <a:noFill/>
          </p:spPr>
          <p:txBody>
            <a:bodyPr wrap="none" rtlCol="0">
              <a:spAutoFit/>
            </a:bodyPr>
            <a:lstStyle/>
            <a:p>
              <a:pPr algn="ctr">
                <a:buNone/>
              </a:pPr>
              <a:r>
                <a:rPr lang="en-GB" sz="1600" dirty="0"/>
                <a:t>0.1</a:t>
              </a:r>
            </a:p>
          </p:txBody>
        </p:sp>
        <p:sp>
          <p:nvSpPr>
            <p:cNvPr id="78" name="TextBox 77">
              <a:extLst>
                <a:ext uri="{FF2B5EF4-FFF2-40B4-BE49-F238E27FC236}">
                  <a16:creationId xmlns:a16="http://schemas.microsoft.com/office/drawing/2014/main" id="{DA4367F2-3869-488D-8ADE-8AED24CF6E10}"/>
                </a:ext>
              </a:extLst>
            </p:cNvPr>
            <p:cNvSpPr txBox="1"/>
            <p:nvPr/>
          </p:nvSpPr>
          <p:spPr>
            <a:xfrm>
              <a:off x="4930324" y="5759381"/>
              <a:ext cx="470001" cy="338554"/>
            </a:xfrm>
            <a:prstGeom prst="rect">
              <a:avLst/>
            </a:prstGeom>
            <a:noFill/>
          </p:spPr>
          <p:txBody>
            <a:bodyPr wrap="none" rtlCol="0">
              <a:spAutoFit/>
            </a:bodyPr>
            <a:lstStyle/>
            <a:p>
              <a:pPr algn="ctr">
                <a:buNone/>
              </a:pPr>
              <a:r>
                <a:rPr lang="en-GB" sz="1600" dirty="0"/>
                <a:t>0.1</a:t>
              </a:r>
            </a:p>
          </p:txBody>
        </p:sp>
        <p:sp>
          <p:nvSpPr>
            <p:cNvPr id="79" name="TextBox 78">
              <a:extLst>
                <a:ext uri="{FF2B5EF4-FFF2-40B4-BE49-F238E27FC236}">
                  <a16:creationId xmlns:a16="http://schemas.microsoft.com/office/drawing/2014/main" id="{80638F9E-0094-472C-85B6-DF0193E754B5}"/>
                </a:ext>
              </a:extLst>
            </p:cNvPr>
            <p:cNvSpPr txBox="1"/>
            <p:nvPr/>
          </p:nvSpPr>
          <p:spPr>
            <a:xfrm>
              <a:off x="5341398" y="5759381"/>
              <a:ext cx="470001" cy="338554"/>
            </a:xfrm>
            <a:prstGeom prst="rect">
              <a:avLst/>
            </a:prstGeom>
            <a:noFill/>
          </p:spPr>
          <p:txBody>
            <a:bodyPr wrap="none" rtlCol="0">
              <a:spAutoFit/>
            </a:bodyPr>
            <a:lstStyle/>
            <a:p>
              <a:pPr algn="ctr">
                <a:buNone/>
              </a:pPr>
              <a:r>
                <a:rPr lang="en-GB" sz="1600" dirty="0"/>
                <a:t>0.1</a:t>
              </a:r>
            </a:p>
          </p:txBody>
        </p:sp>
        <p:sp>
          <p:nvSpPr>
            <p:cNvPr id="80" name="TextBox 79">
              <a:extLst>
                <a:ext uri="{FF2B5EF4-FFF2-40B4-BE49-F238E27FC236}">
                  <a16:creationId xmlns:a16="http://schemas.microsoft.com/office/drawing/2014/main" id="{FB7B397E-B781-43B1-9312-3422050C1B5E}"/>
                </a:ext>
              </a:extLst>
            </p:cNvPr>
            <p:cNvSpPr txBox="1"/>
            <p:nvPr/>
          </p:nvSpPr>
          <p:spPr>
            <a:xfrm>
              <a:off x="5752472" y="5759381"/>
              <a:ext cx="470001" cy="338554"/>
            </a:xfrm>
            <a:prstGeom prst="rect">
              <a:avLst/>
            </a:prstGeom>
            <a:noFill/>
          </p:spPr>
          <p:txBody>
            <a:bodyPr wrap="none" rtlCol="0">
              <a:spAutoFit/>
            </a:bodyPr>
            <a:lstStyle/>
            <a:p>
              <a:pPr algn="ctr">
                <a:buNone/>
              </a:pPr>
              <a:r>
                <a:rPr lang="en-GB" sz="1600" dirty="0"/>
                <a:t>0.1</a:t>
              </a:r>
            </a:p>
          </p:txBody>
        </p:sp>
        <p:sp>
          <p:nvSpPr>
            <p:cNvPr id="81" name="TextBox 80">
              <a:extLst>
                <a:ext uri="{FF2B5EF4-FFF2-40B4-BE49-F238E27FC236}">
                  <a16:creationId xmlns:a16="http://schemas.microsoft.com/office/drawing/2014/main" id="{A6F14717-8129-4BC2-8FC7-366919424982}"/>
                </a:ext>
              </a:extLst>
            </p:cNvPr>
            <p:cNvSpPr txBox="1"/>
            <p:nvPr/>
          </p:nvSpPr>
          <p:spPr>
            <a:xfrm>
              <a:off x="6163543" y="5759381"/>
              <a:ext cx="470001" cy="338554"/>
            </a:xfrm>
            <a:prstGeom prst="rect">
              <a:avLst/>
            </a:prstGeom>
            <a:noFill/>
          </p:spPr>
          <p:txBody>
            <a:bodyPr wrap="none" rtlCol="0">
              <a:spAutoFit/>
            </a:bodyPr>
            <a:lstStyle/>
            <a:p>
              <a:pPr algn="ctr">
                <a:buNone/>
              </a:pPr>
              <a:r>
                <a:rPr lang="en-GB" sz="1600" dirty="0"/>
                <a:t>0.1</a:t>
              </a:r>
            </a:p>
          </p:txBody>
        </p:sp>
        <p:sp>
          <p:nvSpPr>
            <p:cNvPr id="82" name="TextBox 81">
              <a:extLst>
                <a:ext uri="{FF2B5EF4-FFF2-40B4-BE49-F238E27FC236}">
                  <a16:creationId xmlns:a16="http://schemas.microsoft.com/office/drawing/2014/main" id="{02A3E39F-C9AF-4AB7-978C-1D19A784ED59}"/>
                </a:ext>
              </a:extLst>
            </p:cNvPr>
            <p:cNvSpPr txBox="1"/>
            <p:nvPr/>
          </p:nvSpPr>
          <p:spPr>
            <a:xfrm>
              <a:off x="4393919" y="5315204"/>
              <a:ext cx="298480" cy="338554"/>
            </a:xfrm>
            <a:prstGeom prst="rect">
              <a:avLst/>
            </a:prstGeom>
            <a:noFill/>
          </p:spPr>
          <p:txBody>
            <a:bodyPr wrap="none" rtlCol="0">
              <a:spAutoFit/>
            </a:bodyPr>
            <a:lstStyle/>
            <a:p>
              <a:pPr algn="ctr">
                <a:buNone/>
              </a:pPr>
              <a:r>
                <a:rPr lang="en-GB" sz="1600" dirty="0"/>
                <a:t>1</a:t>
              </a:r>
            </a:p>
          </p:txBody>
        </p:sp>
      </p:grpSp>
      <p:sp>
        <p:nvSpPr>
          <p:cNvPr id="48" name="Rectangle 47">
            <a:extLst>
              <a:ext uri="{FF2B5EF4-FFF2-40B4-BE49-F238E27FC236}">
                <a16:creationId xmlns:a16="http://schemas.microsoft.com/office/drawing/2014/main" id="{7C5D77F6-9792-4D64-902D-265AA8B9008B}"/>
              </a:ext>
            </a:extLst>
          </p:cNvPr>
          <p:cNvSpPr/>
          <p:nvPr/>
        </p:nvSpPr>
        <p:spPr>
          <a:xfrm>
            <a:off x="1291484"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9" name="Rectangle 48">
            <a:extLst>
              <a:ext uri="{FF2B5EF4-FFF2-40B4-BE49-F238E27FC236}">
                <a16:creationId xmlns:a16="http://schemas.microsoft.com/office/drawing/2014/main" id="{E7658517-7A15-460C-AC30-AED323C2F865}"/>
              </a:ext>
            </a:extLst>
          </p:cNvPr>
          <p:cNvSpPr/>
          <p:nvPr/>
        </p:nvSpPr>
        <p:spPr>
          <a:xfrm>
            <a:off x="1703289"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0" name="Rectangle 49">
            <a:extLst>
              <a:ext uri="{FF2B5EF4-FFF2-40B4-BE49-F238E27FC236}">
                <a16:creationId xmlns:a16="http://schemas.microsoft.com/office/drawing/2014/main" id="{1D184AEE-5B46-4CB4-A81A-51E0A66E5F5A}"/>
              </a:ext>
            </a:extLst>
          </p:cNvPr>
          <p:cNvSpPr/>
          <p:nvPr/>
        </p:nvSpPr>
        <p:spPr>
          <a:xfrm>
            <a:off x="2117475"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1" name="Rectangle 50">
            <a:extLst>
              <a:ext uri="{FF2B5EF4-FFF2-40B4-BE49-F238E27FC236}">
                <a16:creationId xmlns:a16="http://schemas.microsoft.com/office/drawing/2014/main" id="{073C55F7-4B76-4726-BF54-D8281B115590}"/>
              </a:ext>
            </a:extLst>
          </p:cNvPr>
          <p:cNvSpPr/>
          <p:nvPr/>
        </p:nvSpPr>
        <p:spPr>
          <a:xfrm>
            <a:off x="2529280"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2" name="Rectangle 51">
            <a:extLst>
              <a:ext uri="{FF2B5EF4-FFF2-40B4-BE49-F238E27FC236}">
                <a16:creationId xmlns:a16="http://schemas.microsoft.com/office/drawing/2014/main" id="{49DC183D-80C2-453F-AAC4-877597515AE0}"/>
              </a:ext>
            </a:extLst>
          </p:cNvPr>
          <p:cNvSpPr/>
          <p:nvPr/>
        </p:nvSpPr>
        <p:spPr>
          <a:xfrm>
            <a:off x="2915809"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3" name="Rectangle 52">
            <a:extLst>
              <a:ext uri="{FF2B5EF4-FFF2-40B4-BE49-F238E27FC236}">
                <a16:creationId xmlns:a16="http://schemas.microsoft.com/office/drawing/2014/main" id="{A628ACE9-0883-45AE-9277-F8392F425D7A}"/>
              </a:ext>
            </a:extLst>
          </p:cNvPr>
          <p:cNvSpPr/>
          <p:nvPr/>
        </p:nvSpPr>
        <p:spPr>
          <a:xfrm>
            <a:off x="3327614"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4" name="Rectangle 53">
            <a:extLst>
              <a:ext uri="{FF2B5EF4-FFF2-40B4-BE49-F238E27FC236}">
                <a16:creationId xmlns:a16="http://schemas.microsoft.com/office/drawing/2014/main" id="{F966EFCF-7FDF-45EF-A696-243BEA5D4213}"/>
              </a:ext>
            </a:extLst>
          </p:cNvPr>
          <p:cNvSpPr/>
          <p:nvPr/>
        </p:nvSpPr>
        <p:spPr>
          <a:xfrm>
            <a:off x="3741800"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5" name="Rectangle 54">
            <a:extLst>
              <a:ext uri="{FF2B5EF4-FFF2-40B4-BE49-F238E27FC236}">
                <a16:creationId xmlns:a16="http://schemas.microsoft.com/office/drawing/2014/main" id="{423253EB-72AC-4749-9E1A-AE7E30758B59}"/>
              </a:ext>
            </a:extLst>
          </p:cNvPr>
          <p:cNvSpPr/>
          <p:nvPr/>
        </p:nvSpPr>
        <p:spPr>
          <a:xfrm>
            <a:off x="4153605"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6" name="Rectangle 55">
            <a:extLst>
              <a:ext uri="{FF2B5EF4-FFF2-40B4-BE49-F238E27FC236}">
                <a16:creationId xmlns:a16="http://schemas.microsoft.com/office/drawing/2014/main" id="{F5EDA48E-F1E4-4D63-B4F3-5426E57879A7}"/>
              </a:ext>
            </a:extLst>
          </p:cNvPr>
          <p:cNvSpPr/>
          <p:nvPr/>
        </p:nvSpPr>
        <p:spPr>
          <a:xfrm>
            <a:off x="4567848"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57" name="Rectangle 56">
            <a:extLst>
              <a:ext uri="{FF2B5EF4-FFF2-40B4-BE49-F238E27FC236}">
                <a16:creationId xmlns:a16="http://schemas.microsoft.com/office/drawing/2014/main" id="{22B31E1A-6828-4F12-867D-1CF0745A5575}"/>
              </a:ext>
            </a:extLst>
          </p:cNvPr>
          <p:cNvSpPr/>
          <p:nvPr/>
        </p:nvSpPr>
        <p:spPr>
          <a:xfrm>
            <a:off x="4979653" y="3447648"/>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2" name="Title 1">
            <a:extLst>
              <a:ext uri="{FF2B5EF4-FFF2-40B4-BE49-F238E27FC236}">
                <a16:creationId xmlns:a16="http://schemas.microsoft.com/office/drawing/2014/main" id="{F5C2087E-D59C-4231-99A3-F334B18C3CD7}"/>
              </a:ext>
            </a:extLst>
          </p:cNvPr>
          <p:cNvSpPr>
            <a:spLocks noGrp="1"/>
          </p:cNvSpPr>
          <p:nvPr>
            <p:ph type="title"/>
          </p:nvPr>
        </p:nvSpPr>
        <p:spPr/>
        <p:txBody>
          <a:bodyPr/>
          <a:lstStyle/>
          <a:p>
            <a:r>
              <a:rPr lang="en-US" altLang="en-US" dirty="0"/>
              <a:t>5NPV-4 Reading scales with 2, 4, 5 or 10 intervals</a:t>
            </a:r>
            <a:endParaRPr lang="en-GB" dirty="0"/>
          </a:p>
        </p:txBody>
      </p:sp>
      <p:grpSp>
        <p:nvGrpSpPr>
          <p:cNvPr id="101" name="Group 100">
            <a:extLst>
              <a:ext uri="{FF2B5EF4-FFF2-40B4-BE49-F238E27FC236}">
                <a16:creationId xmlns:a16="http://schemas.microsoft.com/office/drawing/2014/main" id="{9D5D3F57-CCCA-4608-9BB1-3111DE78A821}"/>
              </a:ext>
            </a:extLst>
          </p:cNvPr>
          <p:cNvGrpSpPr/>
          <p:nvPr/>
        </p:nvGrpSpPr>
        <p:grpSpPr>
          <a:xfrm>
            <a:off x="1266775" y="2956639"/>
            <a:ext cx="4119664" cy="929417"/>
            <a:chOff x="2515793" y="4153631"/>
            <a:chExt cx="4119664" cy="929417"/>
          </a:xfrm>
        </p:grpSpPr>
        <p:pic>
          <p:nvPicPr>
            <p:cNvPr id="4" name="Picture 3" descr="A close up of a logo&#10;&#10;Description automatically generated">
              <a:extLst>
                <a:ext uri="{FF2B5EF4-FFF2-40B4-BE49-F238E27FC236}">
                  <a16:creationId xmlns:a16="http://schemas.microsoft.com/office/drawing/2014/main" id="{3113E0F8-BA8D-4C97-BA7F-4242317436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793" y="4153631"/>
              <a:ext cx="4119664" cy="929417"/>
            </a:xfrm>
            <a:prstGeom prst="rect">
              <a:avLst/>
            </a:prstGeom>
          </p:spPr>
        </p:pic>
        <p:sp>
          <p:nvSpPr>
            <p:cNvPr id="23" name="Rectangle 22">
              <a:extLst>
                <a:ext uri="{FF2B5EF4-FFF2-40B4-BE49-F238E27FC236}">
                  <a16:creationId xmlns:a16="http://schemas.microsoft.com/office/drawing/2014/main" id="{0F0B38FA-A7B2-45F2-84AB-0FAA0CD1C87B}"/>
                </a:ext>
              </a:extLst>
            </p:cNvPr>
            <p:cNvSpPr/>
            <p:nvPr/>
          </p:nvSpPr>
          <p:spPr>
            <a:xfrm>
              <a:off x="2664350"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4" name="Rectangle 23">
              <a:extLst>
                <a:ext uri="{FF2B5EF4-FFF2-40B4-BE49-F238E27FC236}">
                  <a16:creationId xmlns:a16="http://schemas.microsoft.com/office/drawing/2014/main" id="{F18E0A17-80B2-4E36-9970-5FAA5C7FF642}"/>
                </a:ext>
              </a:extLst>
            </p:cNvPr>
            <p:cNvSpPr/>
            <p:nvPr/>
          </p:nvSpPr>
          <p:spPr>
            <a:xfrm>
              <a:off x="345636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5" name="Rectangle 24">
              <a:extLst>
                <a:ext uri="{FF2B5EF4-FFF2-40B4-BE49-F238E27FC236}">
                  <a16:creationId xmlns:a16="http://schemas.microsoft.com/office/drawing/2014/main" id="{519E82FD-5D0B-4712-8777-8F594391BB22}"/>
                </a:ext>
              </a:extLst>
            </p:cNvPr>
            <p:cNvSpPr/>
            <p:nvPr/>
          </p:nvSpPr>
          <p:spPr>
            <a:xfrm>
              <a:off x="4266707"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6" name="Rectangle 25">
              <a:extLst>
                <a:ext uri="{FF2B5EF4-FFF2-40B4-BE49-F238E27FC236}">
                  <a16:creationId xmlns:a16="http://schemas.microsoft.com/office/drawing/2014/main" id="{2563FD7D-363D-450A-8E51-914845A007D1}"/>
                </a:ext>
              </a:extLst>
            </p:cNvPr>
            <p:cNvSpPr/>
            <p:nvPr/>
          </p:nvSpPr>
          <p:spPr>
            <a:xfrm>
              <a:off x="507705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7" name="Rectangle 26">
              <a:extLst>
                <a:ext uri="{FF2B5EF4-FFF2-40B4-BE49-F238E27FC236}">
                  <a16:creationId xmlns:a16="http://schemas.microsoft.com/office/drawing/2014/main" id="{2CB10612-82F9-4C78-A652-CB30C211EB74}"/>
                </a:ext>
              </a:extLst>
            </p:cNvPr>
            <p:cNvSpPr/>
            <p:nvPr/>
          </p:nvSpPr>
          <p:spPr>
            <a:xfrm>
              <a:off x="5904634"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0" name="Rectangle 69">
              <a:extLst>
                <a:ext uri="{FF2B5EF4-FFF2-40B4-BE49-F238E27FC236}">
                  <a16:creationId xmlns:a16="http://schemas.microsoft.com/office/drawing/2014/main" id="{E28A840D-7364-4CCA-A897-CCCFF028CBF3}"/>
                </a:ext>
              </a:extLst>
            </p:cNvPr>
            <p:cNvSpPr/>
            <p:nvPr/>
          </p:nvSpPr>
          <p:spPr>
            <a:xfrm>
              <a:off x="4303054" y="4253457"/>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3" name="TextBox 82">
              <a:extLst>
                <a:ext uri="{FF2B5EF4-FFF2-40B4-BE49-F238E27FC236}">
                  <a16:creationId xmlns:a16="http://schemas.microsoft.com/office/drawing/2014/main" id="{201EB905-A15E-4889-974A-EF4020D20D1F}"/>
                </a:ext>
              </a:extLst>
            </p:cNvPr>
            <p:cNvSpPr txBox="1"/>
            <p:nvPr/>
          </p:nvSpPr>
          <p:spPr>
            <a:xfrm>
              <a:off x="2686605" y="4678891"/>
              <a:ext cx="470000" cy="338554"/>
            </a:xfrm>
            <a:prstGeom prst="rect">
              <a:avLst/>
            </a:prstGeom>
            <a:noFill/>
          </p:spPr>
          <p:txBody>
            <a:bodyPr wrap="none" rtlCol="0">
              <a:spAutoFit/>
            </a:bodyPr>
            <a:lstStyle/>
            <a:p>
              <a:pPr algn="ctr">
                <a:buNone/>
              </a:pPr>
              <a:r>
                <a:rPr lang="en-GB" sz="1600" dirty="0"/>
                <a:t>0.2</a:t>
              </a:r>
            </a:p>
          </p:txBody>
        </p:sp>
        <p:sp>
          <p:nvSpPr>
            <p:cNvPr id="84" name="TextBox 83">
              <a:extLst>
                <a:ext uri="{FF2B5EF4-FFF2-40B4-BE49-F238E27FC236}">
                  <a16:creationId xmlns:a16="http://schemas.microsoft.com/office/drawing/2014/main" id="{92F66DFD-0A22-41C3-B294-B869C034E2D5}"/>
                </a:ext>
              </a:extLst>
            </p:cNvPr>
            <p:cNvSpPr txBox="1"/>
            <p:nvPr/>
          </p:nvSpPr>
          <p:spPr>
            <a:xfrm>
              <a:off x="3508753" y="4678891"/>
              <a:ext cx="470001" cy="338554"/>
            </a:xfrm>
            <a:prstGeom prst="rect">
              <a:avLst/>
            </a:prstGeom>
            <a:noFill/>
          </p:spPr>
          <p:txBody>
            <a:bodyPr wrap="none" rtlCol="0">
              <a:spAutoFit/>
            </a:bodyPr>
            <a:lstStyle/>
            <a:p>
              <a:pPr algn="ctr">
                <a:buNone/>
              </a:pPr>
              <a:r>
                <a:rPr lang="en-GB" sz="1600" dirty="0"/>
                <a:t>0.2</a:t>
              </a:r>
            </a:p>
          </p:txBody>
        </p:sp>
        <p:sp>
          <p:nvSpPr>
            <p:cNvPr id="85" name="TextBox 84">
              <a:extLst>
                <a:ext uri="{FF2B5EF4-FFF2-40B4-BE49-F238E27FC236}">
                  <a16:creationId xmlns:a16="http://schemas.microsoft.com/office/drawing/2014/main" id="{0990998C-5596-4534-930A-87A1FDF3B93D}"/>
                </a:ext>
              </a:extLst>
            </p:cNvPr>
            <p:cNvSpPr txBox="1"/>
            <p:nvPr/>
          </p:nvSpPr>
          <p:spPr>
            <a:xfrm>
              <a:off x="4330901" y="4678891"/>
              <a:ext cx="470001" cy="338554"/>
            </a:xfrm>
            <a:prstGeom prst="rect">
              <a:avLst/>
            </a:prstGeom>
            <a:noFill/>
          </p:spPr>
          <p:txBody>
            <a:bodyPr wrap="none" rtlCol="0">
              <a:spAutoFit/>
            </a:bodyPr>
            <a:lstStyle/>
            <a:p>
              <a:pPr algn="ctr">
                <a:buNone/>
              </a:pPr>
              <a:r>
                <a:rPr lang="en-GB" sz="1600" dirty="0"/>
                <a:t>0.2</a:t>
              </a:r>
            </a:p>
          </p:txBody>
        </p:sp>
        <p:sp>
          <p:nvSpPr>
            <p:cNvPr id="86" name="TextBox 85">
              <a:extLst>
                <a:ext uri="{FF2B5EF4-FFF2-40B4-BE49-F238E27FC236}">
                  <a16:creationId xmlns:a16="http://schemas.microsoft.com/office/drawing/2014/main" id="{8EC35EB8-A6C4-40E1-BDA7-58884603FA72}"/>
                </a:ext>
              </a:extLst>
            </p:cNvPr>
            <p:cNvSpPr txBox="1"/>
            <p:nvPr/>
          </p:nvSpPr>
          <p:spPr>
            <a:xfrm>
              <a:off x="5153049" y="4678891"/>
              <a:ext cx="470001" cy="338554"/>
            </a:xfrm>
            <a:prstGeom prst="rect">
              <a:avLst/>
            </a:prstGeom>
            <a:noFill/>
          </p:spPr>
          <p:txBody>
            <a:bodyPr wrap="none" rtlCol="0">
              <a:spAutoFit/>
            </a:bodyPr>
            <a:lstStyle/>
            <a:p>
              <a:pPr algn="ctr">
                <a:buNone/>
              </a:pPr>
              <a:r>
                <a:rPr lang="en-GB" sz="1600" dirty="0"/>
                <a:t>0.2</a:t>
              </a:r>
            </a:p>
          </p:txBody>
        </p:sp>
        <p:sp>
          <p:nvSpPr>
            <p:cNvPr id="87" name="TextBox 86">
              <a:extLst>
                <a:ext uri="{FF2B5EF4-FFF2-40B4-BE49-F238E27FC236}">
                  <a16:creationId xmlns:a16="http://schemas.microsoft.com/office/drawing/2014/main" id="{462AC7DD-C194-442A-8EF4-B16954F4DF72}"/>
                </a:ext>
              </a:extLst>
            </p:cNvPr>
            <p:cNvSpPr txBox="1"/>
            <p:nvPr/>
          </p:nvSpPr>
          <p:spPr>
            <a:xfrm>
              <a:off x="5975197" y="4678891"/>
              <a:ext cx="470001" cy="338554"/>
            </a:xfrm>
            <a:prstGeom prst="rect">
              <a:avLst/>
            </a:prstGeom>
            <a:noFill/>
          </p:spPr>
          <p:txBody>
            <a:bodyPr wrap="none" rtlCol="0">
              <a:spAutoFit/>
            </a:bodyPr>
            <a:lstStyle/>
            <a:p>
              <a:pPr algn="ctr">
                <a:buNone/>
              </a:pPr>
              <a:r>
                <a:rPr lang="en-GB" sz="1600" dirty="0"/>
                <a:t>0.2</a:t>
              </a:r>
            </a:p>
          </p:txBody>
        </p:sp>
        <p:sp>
          <p:nvSpPr>
            <p:cNvPr id="94" name="TextBox 93">
              <a:extLst>
                <a:ext uri="{FF2B5EF4-FFF2-40B4-BE49-F238E27FC236}">
                  <a16:creationId xmlns:a16="http://schemas.microsoft.com/office/drawing/2014/main" id="{BCC0DD06-559F-4BC6-9727-0AC2ED2D0BCA}"/>
                </a:ext>
              </a:extLst>
            </p:cNvPr>
            <p:cNvSpPr txBox="1"/>
            <p:nvPr/>
          </p:nvSpPr>
          <p:spPr>
            <a:xfrm>
              <a:off x="4393919" y="4223962"/>
              <a:ext cx="298480" cy="338554"/>
            </a:xfrm>
            <a:prstGeom prst="rect">
              <a:avLst/>
            </a:prstGeom>
            <a:noFill/>
          </p:spPr>
          <p:txBody>
            <a:bodyPr wrap="none" rtlCol="0">
              <a:spAutoFit/>
            </a:bodyPr>
            <a:lstStyle/>
            <a:p>
              <a:pPr algn="ctr">
                <a:buNone/>
              </a:pPr>
              <a:r>
                <a:rPr lang="en-GB" sz="1600" dirty="0"/>
                <a:t>1</a:t>
              </a:r>
            </a:p>
          </p:txBody>
        </p:sp>
      </p:grpSp>
      <p:grpSp>
        <p:nvGrpSpPr>
          <p:cNvPr id="99" name="Group 98">
            <a:extLst>
              <a:ext uri="{FF2B5EF4-FFF2-40B4-BE49-F238E27FC236}">
                <a16:creationId xmlns:a16="http://schemas.microsoft.com/office/drawing/2014/main" id="{40D41CE4-288D-43C0-97BD-BF4194287148}"/>
              </a:ext>
            </a:extLst>
          </p:cNvPr>
          <p:cNvGrpSpPr/>
          <p:nvPr/>
        </p:nvGrpSpPr>
        <p:grpSpPr>
          <a:xfrm>
            <a:off x="1269743" y="2953180"/>
            <a:ext cx="4119664" cy="929417"/>
            <a:chOff x="2518761" y="3064036"/>
            <a:chExt cx="4119664" cy="929417"/>
          </a:xfrm>
        </p:grpSpPr>
        <p:pic>
          <p:nvPicPr>
            <p:cNvPr id="6" name="Picture 5" descr="A close up of a logo&#10;&#10;Description automatically generated">
              <a:extLst>
                <a:ext uri="{FF2B5EF4-FFF2-40B4-BE49-F238E27FC236}">
                  <a16:creationId xmlns:a16="http://schemas.microsoft.com/office/drawing/2014/main" id="{A022165F-B844-435A-97FB-73AA506FBD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8761" y="3064036"/>
              <a:ext cx="4119664" cy="929417"/>
            </a:xfrm>
            <a:prstGeom prst="rect">
              <a:avLst/>
            </a:prstGeom>
          </p:spPr>
        </p:pic>
        <p:sp>
          <p:nvSpPr>
            <p:cNvPr id="19" name="Rectangle 18">
              <a:extLst>
                <a:ext uri="{FF2B5EF4-FFF2-40B4-BE49-F238E27FC236}">
                  <a16:creationId xmlns:a16="http://schemas.microsoft.com/office/drawing/2014/main" id="{CD3C5612-A0EC-4017-8168-C92F2B87F479}"/>
                </a:ext>
              </a:extLst>
            </p:cNvPr>
            <p:cNvSpPr/>
            <p:nvPr/>
          </p:nvSpPr>
          <p:spPr>
            <a:xfrm>
              <a:off x="273685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0" name="Rectangle 19">
              <a:extLst>
                <a:ext uri="{FF2B5EF4-FFF2-40B4-BE49-F238E27FC236}">
                  <a16:creationId xmlns:a16="http://schemas.microsoft.com/office/drawing/2014/main" id="{992E9FC5-EBB0-4EFD-A7C2-7F689DBE8339}"/>
                </a:ext>
              </a:extLst>
            </p:cNvPr>
            <p:cNvSpPr/>
            <p:nvPr/>
          </p:nvSpPr>
          <p:spPr>
            <a:xfrm>
              <a:off x="4681069"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1" name="Rectangle 20">
              <a:extLst>
                <a:ext uri="{FF2B5EF4-FFF2-40B4-BE49-F238E27FC236}">
                  <a16:creationId xmlns:a16="http://schemas.microsoft.com/office/drawing/2014/main" id="{FA0FCC28-BF4A-4681-A16B-F93A591DA89F}"/>
                </a:ext>
              </a:extLst>
            </p:cNvPr>
            <p:cNvSpPr/>
            <p:nvPr/>
          </p:nvSpPr>
          <p:spPr>
            <a:xfrm>
              <a:off x="3672386"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22" name="Rectangle 21">
              <a:extLst>
                <a:ext uri="{FF2B5EF4-FFF2-40B4-BE49-F238E27FC236}">
                  <a16:creationId xmlns:a16="http://schemas.microsoft.com/office/drawing/2014/main" id="{0E192494-02E8-4162-97B8-A56C8FD81CF3}"/>
                </a:ext>
              </a:extLst>
            </p:cNvPr>
            <p:cNvSpPr/>
            <p:nvPr/>
          </p:nvSpPr>
          <p:spPr>
            <a:xfrm>
              <a:off x="569519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9" name="Rectangle 68">
              <a:extLst>
                <a:ext uri="{FF2B5EF4-FFF2-40B4-BE49-F238E27FC236}">
                  <a16:creationId xmlns:a16="http://schemas.microsoft.com/office/drawing/2014/main" id="{5B2589D5-EEAB-42DB-8854-1C7265658699}"/>
                </a:ext>
              </a:extLst>
            </p:cNvPr>
            <p:cNvSpPr/>
            <p:nvPr/>
          </p:nvSpPr>
          <p:spPr>
            <a:xfrm>
              <a:off x="4303054" y="3200893"/>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8" name="TextBox 87">
              <a:extLst>
                <a:ext uri="{FF2B5EF4-FFF2-40B4-BE49-F238E27FC236}">
                  <a16:creationId xmlns:a16="http://schemas.microsoft.com/office/drawing/2014/main" id="{FDAEE025-3C64-4D27-ACED-F77306D2075F}"/>
                </a:ext>
              </a:extLst>
            </p:cNvPr>
            <p:cNvSpPr txBox="1"/>
            <p:nvPr/>
          </p:nvSpPr>
          <p:spPr>
            <a:xfrm>
              <a:off x="2746854" y="3587862"/>
              <a:ext cx="583814" cy="338554"/>
            </a:xfrm>
            <a:prstGeom prst="rect">
              <a:avLst/>
            </a:prstGeom>
            <a:noFill/>
          </p:spPr>
          <p:txBody>
            <a:bodyPr wrap="none" rtlCol="0">
              <a:spAutoFit/>
            </a:bodyPr>
            <a:lstStyle/>
            <a:p>
              <a:pPr algn="ctr">
                <a:buNone/>
              </a:pPr>
              <a:r>
                <a:rPr lang="en-GB" sz="1600" dirty="0"/>
                <a:t>0.25</a:t>
              </a:r>
            </a:p>
          </p:txBody>
        </p:sp>
        <p:sp>
          <p:nvSpPr>
            <p:cNvPr id="89" name="TextBox 88">
              <a:extLst>
                <a:ext uri="{FF2B5EF4-FFF2-40B4-BE49-F238E27FC236}">
                  <a16:creationId xmlns:a16="http://schemas.microsoft.com/office/drawing/2014/main" id="{ABEEEF3F-2D61-4CCA-B5FC-F59FB86544F3}"/>
                </a:ext>
              </a:extLst>
            </p:cNvPr>
            <p:cNvSpPr txBox="1"/>
            <p:nvPr/>
          </p:nvSpPr>
          <p:spPr>
            <a:xfrm>
              <a:off x="3751468" y="3587862"/>
              <a:ext cx="583814" cy="338554"/>
            </a:xfrm>
            <a:prstGeom prst="rect">
              <a:avLst/>
            </a:prstGeom>
            <a:noFill/>
          </p:spPr>
          <p:txBody>
            <a:bodyPr wrap="none" rtlCol="0">
              <a:spAutoFit/>
            </a:bodyPr>
            <a:lstStyle/>
            <a:p>
              <a:pPr algn="ctr">
                <a:buNone/>
              </a:pPr>
              <a:r>
                <a:rPr lang="en-GB" sz="1600" dirty="0"/>
                <a:t>0.25</a:t>
              </a:r>
            </a:p>
          </p:txBody>
        </p:sp>
        <p:sp>
          <p:nvSpPr>
            <p:cNvPr id="90" name="TextBox 89">
              <a:extLst>
                <a:ext uri="{FF2B5EF4-FFF2-40B4-BE49-F238E27FC236}">
                  <a16:creationId xmlns:a16="http://schemas.microsoft.com/office/drawing/2014/main" id="{12BD8F7A-9023-46AC-B7AB-E97F274BC4E0}"/>
                </a:ext>
              </a:extLst>
            </p:cNvPr>
            <p:cNvSpPr txBox="1"/>
            <p:nvPr/>
          </p:nvSpPr>
          <p:spPr>
            <a:xfrm>
              <a:off x="4798303" y="3587862"/>
              <a:ext cx="583814" cy="338554"/>
            </a:xfrm>
            <a:prstGeom prst="rect">
              <a:avLst/>
            </a:prstGeom>
            <a:noFill/>
          </p:spPr>
          <p:txBody>
            <a:bodyPr wrap="none" rtlCol="0">
              <a:spAutoFit/>
            </a:bodyPr>
            <a:lstStyle/>
            <a:p>
              <a:pPr algn="ctr">
                <a:buNone/>
              </a:pPr>
              <a:r>
                <a:rPr lang="en-GB" sz="1600" dirty="0"/>
                <a:t>0.25</a:t>
              </a:r>
            </a:p>
          </p:txBody>
        </p:sp>
        <p:sp>
          <p:nvSpPr>
            <p:cNvPr id="91" name="TextBox 90">
              <a:extLst>
                <a:ext uri="{FF2B5EF4-FFF2-40B4-BE49-F238E27FC236}">
                  <a16:creationId xmlns:a16="http://schemas.microsoft.com/office/drawing/2014/main" id="{73C9EE1D-F73E-4A3C-B732-4FC0D3D6BB5E}"/>
                </a:ext>
              </a:extLst>
            </p:cNvPr>
            <p:cNvSpPr txBox="1"/>
            <p:nvPr/>
          </p:nvSpPr>
          <p:spPr>
            <a:xfrm>
              <a:off x="5792877" y="3587862"/>
              <a:ext cx="583814" cy="338554"/>
            </a:xfrm>
            <a:prstGeom prst="rect">
              <a:avLst/>
            </a:prstGeom>
            <a:noFill/>
          </p:spPr>
          <p:txBody>
            <a:bodyPr wrap="none" rtlCol="0">
              <a:spAutoFit/>
            </a:bodyPr>
            <a:lstStyle/>
            <a:p>
              <a:pPr algn="ctr">
                <a:buNone/>
              </a:pPr>
              <a:r>
                <a:rPr lang="en-GB" sz="1600" dirty="0"/>
                <a:t>0.25</a:t>
              </a:r>
            </a:p>
          </p:txBody>
        </p:sp>
        <p:sp>
          <p:nvSpPr>
            <p:cNvPr id="95" name="TextBox 94">
              <a:extLst>
                <a:ext uri="{FF2B5EF4-FFF2-40B4-BE49-F238E27FC236}">
                  <a16:creationId xmlns:a16="http://schemas.microsoft.com/office/drawing/2014/main" id="{E0E44CFF-9C25-4ADD-B8C5-55C702E1C1E5}"/>
                </a:ext>
              </a:extLst>
            </p:cNvPr>
            <p:cNvSpPr txBox="1"/>
            <p:nvPr/>
          </p:nvSpPr>
          <p:spPr>
            <a:xfrm>
              <a:off x="4393919" y="3132047"/>
              <a:ext cx="298480" cy="338554"/>
            </a:xfrm>
            <a:prstGeom prst="rect">
              <a:avLst/>
            </a:prstGeom>
            <a:noFill/>
          </p:spPr>
          <p:txBody>
            <a:bodyPr wrap="none" rtlCol="0">
              <a:spAutoFit/>
            </a:bodyPr>
            <a:lstStyle/>
            <a:p>
              <a:pPr algn="ctr">
                <a:buNone/>
              </a:pPr>
              <a:r>
                <a:rPr lang="en-GB" sz="1600" dirty="0"/>
                <a:t>1</a:t>
              </a:r>
            </a:p>
          </p:txBody>
        </p:sp>
      </p:grpSp>
      <p:sp>
        <p:nvSpPr>
          <p:cNvPr id="58" name="Rectangle 57">
            <a:extLst>
              <a:ext uri="{FF2B5EF4-FFF2-40B4-BE49-F238E27FC236}">
                <a16:creationId xmlns:a16="http://schemas.microsoft.com/office/drawing/2014/main" id="{5BB9DEC3-65B1-47D8-9E56-92B471711B4B}"/>
              </a:ext>
            </a:extLst>
          </p:cNvPr>
          <p:cNvSpPr/>
          <p:nvPr/>
        </p:nvSpPr>
        <p:spPr>
          <a:xfrm>
            <a:off x="1497836" y="35436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59" name="Rectangle 58">
            <a:extLst>
              <a:ext uri="{FF2B5EF4-FFF2-40B4-BE49-F238E27FC236}">
                <a16:creationId xmlns:a16="http://schemas.microsoft.com/office/drawing/2014/main" id="{39275C14-5789-4AD7-9F46-794289BED05D}"/>
              </a:ext>
            </a:extLst>
          </p:cNvPr>
          <p:cNvSpPr/>
          <p:nvPr/>
        </p:nvSpPr>
        <p:spPr>
          <a:xfrm>
            <a:off x="2289848" y="35436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0" name="Rectangle 59">
            <a:extLst>
              <a:ext uri="{FF2B5EF4-FFF2-40B4-BE49-F238E27FC236}">
                <a16:creationId xmlns:a16="http://schemas.microsoft.com/office/drawing/2014/main" id="{026DD646-7464-4DC8-9464-370F57BBEC56}"/>
              </a:ext>
            </a:extLst>
          </p:cNvPr>
          <p:cNvSpPr/>
          <p:nvPr/>
        </p:nvSpPr>
        <p:spPr>
          <a:xfrm>
            <a:off x="3100193" y="35436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1" name="Rectangle 60">
            <a:extLst>
              <a:ext uri="{FF2B5EF4-FFF2-40B4-BE49-F238E27FC236}">
                <a16:creationId xmlns:a16="http://schemas.microsoft.com/office/drawing/2014/main" id="{1B080423-107A-4A5C-9A8E-72B7B0F79DA4}"/>
              </a:ext>
            </a:extLst>
          </p:cNvPr>
          <p:cNvSpPr/>
          <p:nvPr/>
        </p:nvSpPr>
        <p:spPr>
          <a:xfrm>
            <a:off x="3910538" y="35436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2" name="Rectangle 61">
            <a:extLst>
              <a:ext uri="{FF2B5EF4-FFF2-40B4-BE49-F238E27FC236}">
                <a16:creationId xmlns:a16="http://schemas.microsoft.com/office/drawing/2014/main" id="{C491C504-6650-4540-9C87-1C26A5B80084}"/>
              </a:ext>
            </a:extLst>
          </p:cNvPr>
          <p:cNvSpPr/>
          <p:nvPr/>
        </p:nvSpPr>
        <p:spPr>
          <a:xfrm>
            <a:off x="4738120" y="35436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3" name="Rectangle 62">
            <a:extLst>
              <a:ext uri="{FF2B5EF4-FFF2-40B4-BE49-F238E27FC236}">
                <a16:creationId xmlns:a16="http://schemas.microsoft.com/office/drawing/2014/main" id="{A1F04CB2-1D44-4314-A1E6-405EBF636CC4}"/>
              </a:ext>
            </a:extLst>
          </p:cNvPr>
          <p:cNvSpPr/>
          <p:nvPr/>
        </p:nvSpPr>
        <p:spPr>
          <a:xfrm>
            <a:off x="1454361" y="3491347"/>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4" name="Rectangle 63">
            <a:extLst>
              <a:ext uri="{FF2B5EF4-FFF2-40B4-BE49-F238E27FC236}">
                <a16:creationId xmlns:a16="http://schemas.microsoft.com/office/drawing/2014/main" id="{36ECD9F8-07CB-45B4-88D0-CCD07F4133F0}"/>
              </a:ext>
            </a:extLst>
          </p:cNvPr>
          <p:cNvSpPr/>
          <p:nvPr/>
        </p:nvSpPr>
        <p:spPr>
          <a:xfrm>
            <a:off x="3398577" y="3509777"/>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5" name="Rectangle 64">
            <a:extLst>
              <a:ext uri="{FF2B5EF4-FFF2-40B4-BE49-F238E27FC236}">
                <a16:creationId xmlns:a16="http://schemas.microsoft.com/office/drawing/2014/main" id="{057A84EA-263A-4507-AADE-69E514F0A0B2}"/>
              </a:ext>
            </a:extLst>
          </p:cNvPr>
          <p:cNvSpPr/>
          <p:nvPr/>
        </p:nvSpPr>
        <p:spPr>
          <a:xfrm>
            <a:off x="2389894" y="3509777"/>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6" name="Rectangle 65">
            <a:extLst>
              <a:ext uri="{FF2B5EF4-FFF2-40B4-BE49-F238E27FC236}">
                <a16:creationId xmlns:a16="http://schemas.microsoft.com/office/drawing/2014/main" id="{BD715E86-D360-47B1-9300-ECC520FB94E3}"/>
              </a:ext>
            </a:extLst>
          </p:cNvPr>
          <p:cNvSpPr/>
          <p:nvPr/>
        </p:nvSpPr>
        <p:spPr>
          <a:xfrm>
            <a:off x="4412701" y="3509777"/>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38" name="TextBox 19">
            <a:extLst>
              <a:ext uri="{FF2B5EF4-FFF2-40B4-BE49-F238E27FC236}">
                <a16:creationId xmlns:a16="http://schemas.microsoft.com/office/drawing/2014/main" id="{B454A09F-4475-4BF0-B3A2-5617CB7C0E40}"/>
              </a:ext>
            </a:extLst>
          </p:cNvPr>
          <p:cNvSpPr txBox="1"/>
          <p:nvPr/>
        </p:nvSpPr>
        <p:spPr>
          <a:xfrm>
            <a:off x="6321240" y="3325143"/>
            <a:ext cx="526116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0.25, 0.5, 0.75, 1</a:t>
            </a:r>
            <a:endParaRPr lang="en-GB" sz="2000" i="1" dirty="0"/>
          </a:p>
        </p:txBody>
      </p:sp>
      <p:sp>
        <p:nvSpPr>
          <p:cNvPr id="40" name="Content Placeholder 2">
            <a:extLst>
              <a:ext uri="{FF2B5EF4-FFF2-40B4-BE49-F238E27FC236}">
                <a16:creationId xmlns:a16="http://schemas.microsoft.com/office/drawing/2014/main" id="{B077E30D-C29D-46AE-B541-48F416A5A9F6}"/>
              </a:ext>
            </a:extLst>
          </p:cNvPr>
          <p:cNvSpPr txBox="1">
            <a:spLocks/>
          </p:cNvSpPr>
          <p:nvPr/>
        </p:nvSpPr>
        <p:spPr>
          <a:xfrm>
            <a:off x="6111823" y="1562727"/>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How many parts has the whole been split into? What do you think we need to count in? How do you know?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L</a:t>
            </a:r>
            <a:r>
              <a:rPr lang="en-GB" sz="2000" dirty="0">
                <a:latin typeface="Arial" panose="020B0604020202020204" pitchFamily="34" charset="0"/>
                <a:cs typeface="Arial" panose="020B0604020202020204" pitchFamily="34" charset="0"/>
              </a:rPr>
              <a:t>et’s count…</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hy don’t we say 0.50?</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do we say 1 and not 0.100?</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Reveal next bar model. What do we need to count in this time? How can you tell?</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13991671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6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6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99"/>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4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49"/>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0"/>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5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5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grpId="1" nodeType="clickEffect">
                                  <p:stCondLst>
                                    <p:cond delay="0"/>
                                  </p:stCondLst>
                                  <p:childTnLst>
                                    <p:set>
                                      <p:cBhvr>
                                        <p:cTn id="102" dur="1" fill="hold">
                                          <p:stCondLst>
                                            <p:cond delay="0"/>
                                          </p:stCondLst>
                                        </p:cTn>
                                        <p:tgtEl>
                                          <p:spTgt spid="5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5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5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1" nodeType="clickEffect">
                                  <p:stCondLst>
                                    <p:cond delay="0"/>
                                  </p:stCondLst>
                                  <p:childTnLst>
                                    <p:set>
                                      <p:cBhvr>
                                        <p:cTn id="118" dur="1" fill="hold">
                                          <p:stCondLst>
                                            <p:cond delay="0"/>
                                          </p:stCondLst>
                                        </p:cTn>
                                        <p:tgtEl>
                                          <p:spTgt spid="57"/>
                                        </p:tgtEl>
                                        <p:attrNameLst>
                                          <p:attrName>style.visibility</p:attrName>
                                        </p:attrNameLst>
                                      </p:cBhvr>
                                      <p:to>
                                        <p:strVal val="hidden"/>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nodeType="clickEffect">
                                  <p:stCondLst>
                                    <p:cond delay="0"/>
                                  </p:stCondLst>
                                  <p:childTnLst>
                                    <p:set>
                                      <p:cBhvr>
                                        <p:cTn id="122" dur="1" fill="hold">
                                          <p:stCondLst>
                                            <p:cond delay="0"/>
                                          </p:stCondLst>
                                        </p:cTn>
                                        <p:tgtEl>
                                          <p:spTgt spid="10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6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xit" presetSubtype="0" fill="hold" grpId="1" nodeType="clickEffect">
                                  <p:stCondLst>
                                    <p:cond delay="0"/>
                                  </p:stCondLst>
                                  <p:childTnLst>
                                    <p:set>
                                      <p:cBhvr>
                                        <p:cTn id="134" dur="1" fill="hold">
                                          <p:stCondLst>
                                            <p:cond delay="0"/>
                                          </p:stCondLst>
                                        </p:cTn>
                                        <p:tgtEl>
                                          <p:spTgt spid="67"/>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68"/>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97"/>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01"/>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5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5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6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6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6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58"/>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59"/>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1" presetClass="exit" presetSubtype="0" fill="hold" grpId="1" nodeType="clickEffect">
                                  <p:stCondLst>
                                    <p:cond delay="0"/>
                                  </p:stCondLst>
                                  <p:childTnLst>
                                    <p:set>
                                      <p:cBhvr>
                                        <p:cTn id="168" dur="1" fill="hold">
                                          <p:stCondLst>
                                            <p:cond delay="0"/>
                                          </p:stCondLst>
                                        </p:cTn>
                                        <p:tgtEl>
                                          <p:spTgt spid="60"/>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grpId="1" nodeType="clickEffect">
                                  <p:stCondLst>
                                    <p:cond delay="0"/>
                                  </p:stCondLst>
                                  <p:childTnLst>
                                    <p:set>
                                      <p:cBhvr>
                                        <p:cTn id="172" dur="1" fill="hold">
                                          <p:stCondLst>
                                            <p:cond delay="0"/>
                                          </p:stCondLst>
                                        </p:cTn>
                                        <p:tgtEl>
                                          <p:spTgt spid="61"/>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62"/>
                                        </p:tgtEl>
                                        <p:attrNameLst>
                                          <p:attrName>style.visibility</p:attrName>
                                        </p:attrNameLst>
                                      </p:cBhvr>
                                      <p:to>
                                        <p:strVal val="hidden"/>
                                      </p:to>
                                    </p:set>
                                  </p:childTnLst>
                                </p:cTn>
                              </p:par>
                            </p:childTnLst>
                          </p:cTn>
                        </p:par>
                      </p:childTnLst>
                    </p:cTn>
                  </p:par>
                  <p:par>
                    <p:cTn id="177" fill="hold">
                      <p:stCondLst>
                        <p:cond delay="indefinite"/>
                      </p:stCondLst>
                      <p:childTnLst>
                        <p:par>
                          <p:cTn id="178" fill="hold">
                            <p:stCondLst>
                              <p:cond delay="0"/>
                            </p:stCondLst>
                            <p:childTnLst>
                              <p:par>
                                <p:cTn id="179" presetID="1" presetClass="exit" presetSubtype="0" fill="hold" nodeType="clickEffect">
                                  <p:stCondLst>
                                    <p:cond delay="0"/>
                                  </p:stCondLst>
                                  <p:childTnLst>
                                    <p:set>
                                      <p:cBhvr>
                                        <p:cTn id="180" dur="1" fill="hold">
                                          <p:stCondLst>
                                            <p:cond delay="0"/>
                                          </p:stCondLst>
                                        </p:cTn>
                                        <p:tgtEl>
                                          <p:spTgt spid="1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8" grpId="0" animBg="1"/>
      <p:bldP spid="68"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P spid="65" grpId="0" animBg="1"/>
      <p:bldP spid="65" grpId="1" animBg="1"/>
      <p:bldP spid="66" grpId="0" animBg="1"/>
      <p:bldP spid="66" grpId="1"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5NPV-4 Reading scales with 2, 4, 5 or 10 intervals</a:t>
            </a:r>
            <a:endParaRPr lang="en-GB" dirty="0"/>
          </a:p>
        </p:txBody>
      </p:sp>
      <p:grpSp>
        <p:nvGrpSpPr>
          <p:cNvPr id="11" name="Group 10">
            <a:extLst>
              <a:ext uri="{FF2B5EF4-FFF2-40B4-BE49-F238E27FC236}">
                <a16:creationId xmlns:a16="http://schemas.microsoft.com/office/drawing/2014/main" id="{1FB895D9-5DCB-4D64-9249-5116D70D804D}"/>
              </a:ext>
            </a:extLst>
          </p:cNvPr>
          <p:cNvGrpSpPr/>
          <p:nvPr/>
        </p:nvGrpSpPr>
        <p:grpSpPr>
          <a:xfrm>
            <a:off x="463915" y="1509975"/>
            <a:ext cx="835219" cy="4798750"/>
            <a:chOff x="463915" y="1509975"/>
            <a:chExt cx="835219" cy="4798750"/>
          </a:xfrm>
        </p:grpSpPr>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39178"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3FE05840-F658-403A-8A71-F32F237EE2A0}"/>
                </a:ext>
              </a:extLst>
            </p:cNvPr>
            <p:cNvGrpSpPr/>
            <p:nvPr/>
          </p:nvGrpSpPr>
          <p:grpSpPr>
            <a:xfrm>
              <a:off x="463915" y="1509975"/>
              <a:ext cx="835219" cy="4798750"/>
              <a:chOff x="463915" y="1509975"/>
              <a:chExt cx="835219"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34991"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39178"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39178"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63915" y="1509975"/>
                <a:ext cx="745928" cy="338554"/>
              </a:xfrm>
              <a:prstGeom prst="rect">
                <a:avLst/>
              </a:prstGeom>
              <a:noFill/>
            </p:spPr>
            <p:txBody>
              <a:bodyPr wrap="square" rtlCol="0">
                <a:spAutoFit/>
              </a:bodyPr>
              <a:lstStyle/>
              <a:p>
                <a:pPr algn="r">
                  <a:buNone/>
                </a:pPr>
                <a:r>
                  <a:rPr lang="en-GB" sz="1600" dirty="0"/>
                  <a:t>1</a:t>
                </a:r>
              </a:p>
            </p:txBody>
          </p:sp>
          <p:sp>
            <p:nvSpPr>
              <p:cNvPr id="77" name="TextBox 76">
                <a:extLst>
                  <a:ext uri="{FF2B5EF4-FFF2-40B4-BE49-F238E27FC236}">
                    <a16:creationId xmlns:a16="http://schemas.microsoft.com/office/drawing/2014/main" id="{34EAB4AE-C49F-4C26-8E6B-EF0D2A5F901E}"/>
                  </a:ext>
                </a:extLst>
              </p:cNvPr>
              <p:cNvSpPr txBox="1"/>
              <p:nvPr/>
            </p:nvSpPr>
            <p:spPr>
              <a:xfrm>
                <a:off x="730394" y="5970171"/>
                <a:ext cx="474967" cy="338554"/>
              </a:xfrm>
              <a:prstGeom prst="rect">
                <a:avLst/>
              </a:prstGeom>
              <a:noFill/>
            </p:spPr>
            <p:txBody>
              <a:bodyPr wrap="square" rtlCol="0">
                <a:spAutoFit/>
              </a:bodyPr>
              <a:lstStyle/>
              <a:p>
                <a:pPr algn="r">
                  <a:buNone/>
                </a:pPr>
                <a:r>
                  <a:rPr lang="en-GB" sz="1600" dirty="0"/>
                  <a:t>0</a:t>
                </a:r>
              </a:p>
            </p:txBody>
          </p:sp>
        </p:grpSp>
      </p:grpSp>
      <p:sp>
        <p:nvSpPr>
          <p:cNvPr id="85" name="TextBox 84">
            <a:extLst>
              <a:ext uri="{FF2B5EF4-FFF2-40B4-BE49-F238E27FC236}">
                <a16:creationId xmlns:a16="http://schemas.microsoft.com/office/drawing/2014/main" id="{7177B505-39CF-4147-9936-7FD01A7E2908}"/>
              </a:ext>
            </a:extLst>
          </p:cNvPr>
          <p:cNvSpPr txBox="1"/>
          <p:nvPr/>
        </p:nvSpPr>
        <p:spPr>
          <a:xfrm>
            <a:off x="641352" y="3762571"/>
            <a:ext cx="568492" cy="338554"/>
          </a:xfrm>
          <a:prstGeom prst="rect">
            <a:avLst/>
          </a:prstGeom>
          <a:noFill/>
        </p:spPr>
        <p:txBody>
          <a:bodyPr wrap="square" rtlCol="0">
            <a:spAutoFit/>
          </a:bodyPr>
          <a:lstStyle/>
          <a:p>
            <a:pPr algn="r">
              <a:buNone/>
            </a:pPr>
            <a:r>
              <a:rPr lang="en-GB" sz="1600" dirty="0"/>
              <a:t>0.5</a:t>
            </a:r>
          </a:p>
        </p:txBody>
      </p:sp>
      <p:grpSp>
        <p:nvGrpSpPr>
          <p:cNvPr id="9" name="Group 8">
            <a:extLst>
              <a:ext uri="{FF2B5EF4-FFF2-40B4-BE49-F238E27FC236}">
                <a16:creationId xmlns:a16="http://schemas.microsoft.com/office/drawing/2014/main" id="{7FB77547-64F4-495A-8950-76F90B8ECEF5}"/>
              </a:ext>
            </a:extLst>
          </p:cNvPr>
          <p:cNvGrpSpPr/>
          <p:nvPr/>
        </p:nvGrpSpPr>
        <p:grpSpPr>
          <a:xfrm>
            <a:off x="3774036" y="1509975"/>
            <a:ext cx="813557" cy="4798750"/>
            <a:chOff x="3774036" y="1509975"/>
            <a:chExt cx="813557" cy="4798750"/>
          </a:xfrm>
        </p:grpSpPr>
        <p:grpSp>
          <p:nvGrpSpPr>
            <p:cNvPr id="23" name="Group 22">
              <a:extLst>
                <a:ext uri="{FF2B5EF4-FFF2-40B4-BE49-F238E27FC236}">
                  <a16:creationId xmlns:a16="http://schemas.microsoft.com/office/drawing/2014/main" id="{04511432-6FE0-4E36-809B-BD99B17DF2EC}"/>
                </a:ext>
              </a:extLst>
            </p:cNvPr>
            <p:cNvGrpSpPr/>
            <p:nvPr/>
          </p:nvGrpSpPr>
          <p:grpSpPr>
            <a:xfrm>
              <a:off x="4467680" y="1690304"/>
              <a:ext cx="119913" cy="4455884"/>
              <a:chOff x="5595842" y="1690304"/>
              <a:chExt cx="119913" cy="4455884"/>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5" name="TextBox 164">
              <a:extLst>
                <a:ext uri="{FF2B5EF4-FFF2-40B4-BE49-F238E27FC236}">
                  <a16:creationId xmlns:a16="http://schemas.microsoft.com/office/drawing/2014/main" id="{E50D9C29-16EF-46EB-B3A7-9148C0724D59}"/>
                </a:ext>
              </a:extLst>
            </p:cNvPr>
            <p:cNvSpPr txBox="1"/>
            <p:nvPr/>
          </p:nvSpPr>
          <p:spPr>
            <a:xfrm>
              <a:off x="3774036" y="1509975"/>
              <a:ext cx="724266" cy="338554"/>
            </a:xfrm>
            <a:prstGeom prst="rect">
              <a:avLst/>
            </a:prstGeom>
            <a:noFill/>
          </p:spPr>
          <p:txBody>
            <a:bodyPr wrap="square" rtlCol="0">
              <a:spAutoFit/>
            </a:bodyPr>
            <a:lstStyle/>
            <a:p>
              <a:pPr algn="r">
                <a:buNone/>
              </a:pPr>
              <a:r>
                <a:rPr lang="en-GB" sz="1600" dirty="0"/>
                <a:t>1</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3887478" y="5970171"/>
              <a:ext cx="605114" cy="338554"/>
            </a:xfrm>
            <a:prstGeom prst="rect">
              <a:avLst/>
            </a:prstGeom>
            <a:noFill/>
          </p:spPr>
          <p:txBody>
            <a:bodyPr wrap="square" rtlCol="0">
              <a:spAutoFit/>
            </a:bodyPr>
            <a:lstStyle/>
            <a:p>
              <a:pPr algn="r">
                <a:buNone/>
              </a:pPr>
              <a:r>
                <a:rPr lang="en-GB" sz="1600" dirty="0"/>
                <a:t>0</a:t>
              </a:r>
            </a:p>
          </p:txBody>
        </p:sp>
      </p:grpSp>
      <p:grpSp>
        <p:nvGrpSpPr>
          <p:cNvPr id="4" name="Group 3">
            <a:extLst>
              <a:ext uri="{FF2B5EF4-FFF2-40B4-BE49-F238E27FC236}">
                <a16:creationId xmlns:a16="http://schemas.microsoft.com/office/drawing/2014/main" id="{951C149B-7169-409C-AC02-2EE3512B9768}"/>
              </a:ext>
            </a:extLst>
          </p:cNvPr>
          <p:cNvGrpSpPr/>
          <p:nvPr/>
        </p:nvGrpSpPr>
        <p:grpSpPr>
          <a:xfrm>
            <a:off x="3893188" y="2429199"/>
            <a:ext cx="605114" cy="2994848"/>
            <a:chOff x="3893188" y="2429199"/>
            <a:chExt cx="605114"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3893188" y="5085493"/>
              <a:ext cx="605114" cy="338554"/>
            </a:xfrm>
            <a:prstGeom prst="rect">
              <a:avLst/>
            </a:prstGeom>
            <a:noFill/>
          </p:spPr>
          <p:txBody>
            <a:bodyPr wrap="square" rtlCol="0">
              <a:spAutoFit/>
            </a:bodyPr>
            <a:lstStyle/>
            <a:p>
              <a:pPr algn="r">
                <a:buNone/>
              </a:pPr>
              <a:r>
                <a:rPr lang="en-GB" sz="1600" dirty="0"/>
                <a:t>0.2</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3893188" y="4203545"/>
              <a:ext cx="605114" cy="338554"/>
            </a:xfrm>
            <a:prstGeom prst="rect">
              <a:avLst/>
            </a:prstGeom>
            <a:noFill/>
          </p:spPr>
          <p:txBody>
            <a:bodyPr wrap="square" rtlCol="0">
              <a:spAutoFit/>
            </a:bodyPr>
            <a:lstStyle/>
            <a:p>
              <a:pPr algn="r">
                <a:buNone/>
              </a:pPr>
              <a:r>
                <a:rPr lang="en-GB" sz="1600" dirty="0"/>
                <a:t>0.4</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3893188" y="3321597"/>
              <a:ext cx="605114" cy="338554"/>
            </a:xfrm>
            <a:prstGeom prst="rect">
              <a:avLst/>
            </a:prstGeom>
            <a:noFill/>
          </p:spPr>
          <p:txBody>
            <a:bodyPr wrap="square" rtlCol="0">
              <a:spAutoFit/>
            </a:bodyPr>
            <a:lstStyle/>
            <a:p>
              <a:pPr algn="r">
                <a:buNone/>
              </a:pPr>
              <a:r>
                <a:rPr lang="en-GB" sz="1600" dirty="0"/>
                <a:t>0.6</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3893188" y="2429199"/>
              <a:ext cx="605114" cy="338554"/>
            </a:xfrm>
            <a:prstGeom prst="rect">
              <a:avLst/>
            </a:prstGeom>
            <a:noFill/>
          </p:spPr>
          <p:txBody>
            <a:bodyPr wrap="square" rtlCol="0">
              <a:spAutoFit/>
            </a:bodyPr>
            <a:lstStyle/>
            <a:p>
              <a:pPr algn="r">
                <a:buNone/>
              </a:pPr>
              <a:r>
                <a:rPr lang="en-GB" sz="1600" dirty="0"/>
                <a:t>0.8</a:t>
              </a:r>
            </a:p>
          </p:txBody>
        </p:sp>
      </p:grpSp>
      <p:grpSp>
        <p:nvGrpSpPr>
          <p:cNvPr id="10" name="Group 9">
            <a:extLst>
              <a:ext uri="{FF2B5EF4-FFF2-40B4-BE49-F238E27FC236}">
                <a16:creationId xmlns:a16="http://schemas.microsoft.com/office/drawing/2014/main" id="{BFD19E36-B201-49C6-A6EC-2C22EB0D3487}"/>
              </a:ext>
            </a:extLst>
          </p:cNvPr>
          <p:cNvGrpSpPr/>
          <p:nvPr/>
        </p:nvGrpSpPr>
        <p:grpSpPr>
          <a:xfrm>
            <a:off x="5128360" y="1509975"/>
            <a:ext cx="976675" cy="4798750"/>
            <a:chOff x="5128360" y="1509975"/>
            <a:chExt cx="976675" cy="4798750"/>
          </a:xfrm>
        </p:grpSpPr>
        <p:grpSp>
          <p:nvGrpSpPr>
            <p:cNvPr id="189" name="Group 188">
              <a:extLst>
                <a:ext uri="{FF2B5EF4-FFF2-40B4-BE49-F238E27FC236}">
                  <a16:creationId xmlns:a16="http://schemas.microsoft.com/office/drawing/2014/main" id="{8913F718-2A84-4F74-87A9-E10DF2A7F03C}"/>
                </a:ext>
              </a:extLst>
            </p:cNvPr>
            <p:cNvGrpSpPr/>
            <p:nvPr/>
          </p:nvGrpSpPr>
          <p:grpSpPr>
            <a:xfrm>
              <a:off x="5985122" y="1690303"/>
              <a:ext cx="119913" cy="4455884"/>
              <a:chOff x="10345527" y="1666301"/>
              <a:chExt cx="121816" cy="4445833"/>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8238145" y="3889218"/>
                <a:ext cx="444583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10406435" y="60436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10406435" y="16121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10406435" y="250203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10406435" y="427285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10406435" y="515826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10406435" y="338744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10406435" y="2059333"/>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10406435" y="2944741"/>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10406435" y="4715557"/>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10406435" y="5600965"/>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10406435" y="3830149"/>
                <a:ext cx="0" cy="12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1" name="TextBox 190">
              <a:extLst>
                <a:ext uri="{FF2B5EF4-FFF2-40B4-BE49-F238E27FC236}">
                  <a16:creationId xmlns:a16="http://schemas.microsoft.com/office/drawing/2014/main" id="{C8A9E755-0401-4B77-8725-5B7DD28C5FD5}"/>
                </a:ext>
              </a:extLst>
            </p:cNvPr>
            <p:cNvSpPr txBox="1"/>
            <p:nvPr/>
          </p:nvSpPr>
          <p:spPr>
            <a:xfrm>
              <a:off x="5128360" y="1509975"/>
              <a:ext cx="887384" cy="338554"/>
            </a:xfrm>
            <a:prstGeom prst="rect">
              <a:avLst/>
            </a:prstGeom>
            <a:noFill/>
          </p:spPr>
          <p:txBody>
            <a:bodyPr wrap="square" rtlCol="0">
              <a:spAutoFit/>
            </a:bodyPr>
            <a:lstStyle/>
            <a:p>
              <a:pPr algn="r">
                <a:buNone/>
              </a:pPr>
              <a:r>
                <a:rPr lang="en-GB" sz="1600" dirty="0"/>
                <a:t>1</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5267351" y="5970171"/>
              <a:ext cx="741397" cy="338554"/>
            </a:xfrm>
            <a:prstGeom prst="rect">
              <a:avLst/>
            </a:prstGeom>
            <a:noFill/>
          </p:spPr>
          <p:txBody>
            <a:bodyPr wrap="square" rtlCol="0">
              <a:spAutoFit/>
            </a:bodyPr>
            <a:lstStyle/>
            <a:p>
              <a:pPr algn="r">
                <a:buNone/>
              </a:pPr>
              <a:r>
                <a:rPr lang="en-GB" sz="1600" dirty="0"/>
                <a:t>0</a:t>
              </a:r>
            </a:p>
          </p:txBody>
        </p:sp>
      </p:grpSp>
      <p:grpSp>
        <p:nvGrpSpPr>
          <p:cNvPr id="5" name="Group 4">
            <a:extLst>
              <a:ext uri="{FF2B5EF4-FFF2-40B4-BE49-F238E27FC236}">
                <a16:creationId xmlns:a16="http://schemas.microsoft.com/office/drawing/2014/main" id="{D1B5AB85-BA40-4A71-AA09-BEEA831D2E03}"/>
              </a:ext>
            </a:extLst>
          </p:cNvPr>
          <p:cNvGrpSpPr/>
          <p:nvPr/>
        </p:nvGrpSpPr>
        <p:grpSpPr>
          <a:xfrm>
            <a:off x="5274347" y="1998675"/>
            <a:ext cx="741397" cy="3866345"/>
            <a:chOff x="5274347" y="1998675"/>
            <a:chExt cx="741397"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5274347" y="5085493"/>
              <a:ext cx="741397" cy="338554"/>
            </a:xfrm>
            <a:prstGeom prst="rect">
              <a:avLst/>
            </a:prstGeom>
            <a:noFill/>
          </p:spPr>
          <p:txBody>
            <a:bodyPr wrap="square" rtlCol="0">
              <a:spAutoFit/>
            </a:bodyPr>
            <a:lstStyle/>
            <a:p>
              <a:pPr algn="r">
                <a:buNone/>
              </a:pPr>
              <a:r>
                <a:rPr lang="en-GB" sz="1600" dirty="0"/>
                <a:t>0.2</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5274347" y="4203545"/>
              <a:ext cx="741397" cy="338554"/>
            </a:xfrm>
            <a:prstGeom prst="rect">
              <a:avLst/>
            </a:prstGeom>
            <a:noFill/>
          </p:spPr>
          <p:txBody>
            <a:bodyPr wrap="square" rtlCol="0">
              <a:spAutoFit/>
            </a:bodyPr>
            <a:lstStyle/>
            <a:p>
              <a:pPr algn="r">
                <a:buNone/>
              </a:pPr>
              <a:r>
                <a:rPr lang="en-GB" sz="1600" dirty="0"/>
                <a:t>0.4</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5274347" y="3321597"/>
              <a:ext cx="741397" cy="338554"/>
            </a:xfrm>
            <a:prstGeom prst="rect">
              <a:avLst/>
            </a:prstGeom>
            <a:noFill/>
          </p:spPr>
          <p:txBody>
            <a:bodyPr wrap="square" rtlCol="0">
              <a:spAutoFit/>
            </a:bodyPr>
            <a:lstStyle/>
            <a:p>
              <a:pPr algn="r">
                <a:buNone/>
              </a:pPr>
              <a:r>
                <a:rPr lang="en-GB" sz="1600" dirty="0"/>
                <a:t>0.6</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5274347" y="2439649"/>
              <a:ext cx="741397" cy="338554"/>
            </a:xfrm>
            <a:prstGeom prst="rect">
              <a:avLst/>
            </a:prstGeom>
            <a:noFill/>
          </p:spPr>
          <p:txBody>
            <a:bodyPr wrap="square" rtlCol="0">
              <a:spAutoFit/>
            </a:bodyPr>
            <a:lstStyle/>
            <a:p>
              <a:pPr algn="r">
                <a:buNone/>
              </a:pPr>
              <a:r>
                <a:rPr lang="en-GB" sz="1600" dirty="0"/>
                <a:t>0.8</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5274347" y="1998675"/>
              <a:ext cx="741397" cy="338554"/>
            </a:xfrm>
            <a:prstGeom prst="rect">
              <a:avLst/>
            </a:prstGeom>
            <a:noFill/>
          </p:spPr>
          <p:txBody>
            <a:bodyPr wrap="square" rtlCol="0">
              <a:spAutoFit/>
            </a:bodyPr>
            <a:lstStyle/>
            <a:p>
              <a:pPr algn="r">
                <a:buNone/>
              </a:pPr>
              <a:r>
                <a:rPr lang="en-GB" sz="1600" dirty="0"/>
                <a:t>0.9</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5274347" y="5526466"/>
              <a:ext cx="741397" cy="338554"/>
            </a:xfrm>
            <a:prstGeom prst="rect">
              <a:avLst/>
            </a:prstGeom>
            <a:noFill/>
          </p:spPr>
          <p:txBody>
            <a:bodyPr wrap="square" rtlCol="0">
              <a:spAutoFit/>
            </a:bodyPr>
            <a:lstStyle/>
            <a:p>
              <a:pPr algn="r">
                <a:buNone/>
              </a:pPr>
              <a:r>
                <a:rPr lang="en-GB" sz="1600" dirty="0"/>
                <a:t>0.1</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5274347" y="4644519"/>
              <a:ext cx="741397" cy="338554"/>
            </a:xfrm>
            <a:prstGeom prst="rect">
              <a:avLst/>
            </a:prstGeom>
            <a:noFill/>
          </p:spPr>
          <p:txBody>
            <a:bodyPr wrap="square" rtlCol="0">
              <a:spAutoFit/>
            </a:bodyPr>
            <a:lstStyle/>
            <a:p>
              <a:pPr algn="r">
                <a:buNone/>
              </a:pPr>
              <a:r>
                <a:rPr lang="en-GB" sz="1600" dirty="0"/>
                <a:t>0.3</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5274347" y="3762571"/>
              <a:ext cx="741397" cy="338554"/>
            </a:xfrm>
            <a:prstGeom prst="rect">
              <a:avLst/>
            </a:prstGeom>
            <a:noFill/>
          </p:spPr>
          <p:txBody>
            <a:bodyPr wrap="square" rtlCol="0">
              <a:spAutoFit/>
            </a:bodyPr>
            <a:lstStyle/>
            <a:p>
              <a:pPr algn="r">
                <a:buNone/>
              </a:pPr>
              <a:r>
                <a:rPr lang="en-GB" sz="1600" dirty="0"/>
                <a:t>0.5</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5274347" y="2880623"/>
              <a:ext cx="741397" cy="338554"/>
            </a:xfrm>
            <a:prstGeom prst="rect">
              <a:avLst/>
            </a:prstGeom>
            <a:noFill/>
          </p:spPr>
          <p:txBody>
            <a:bodyPr wrap="square" rtlCol="0">
              <a:spAutoFit/>
            </a:bodyPr>
            <a:lstStyle/>
            <a:p>
              <a:pPr algn="r">
                <a:buNone/>
              </a:pPr>
              <a:r>
                <a:rPr lang="en-GB" sz="1600" dirty="0"/>
                <a:t>0.7</a:t>
              </a:r>
            </a:p>
          </p:txBody>
        </p:sp>
      </p:grpSp>
      <p:grpSp>
        <p:nvGrpSpPr>
          <p:cNvPr id="8" name="Group 7">
            <a:extLst>
              <a:ext uri="{FF2B5EF4-FFF2-40B4-BE49-F238E27FC236}">
                <a16:creationId xmlns:a16="http://schemas.microsoft.com/office/drawing/2014/main" id="{F6F7A574-DB7F-4D16-9280-820E3F681B59}"/>
              </a:ext>
            </a:extLst>
          </p:cNvPr>
          <p:cNvGrpSpPr/>
          <p:nvPr/>
        </p:nvGrpSpPr>
        <p:grpSpPr>
          <a:xfrm>
            <a:off x="2103801" y="1509975"/>
            <a:ext cx="835219" cy="4798750"/>
            <a:chOff x="2103801" y="1509975"/>
            <a:chExt cx="835219"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2819107"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103801" y="1509975"/>
              <a:ext cx="745928" cy="338554"/>
            </a:xfrm>
            <a:prstGeom prst="rect">
              <a:avLst/>
            </a:prstGeom>
            <a:noFill/>
          </p:spPr>
          <p:txBody>
            <a:bodyPr wrap="square" rtlCol="0">
              <a:spAutoFit/>
            </a:bodyPr>
            <a:lstStyle/>
            <a:p>
              <a:pPr algn="r">
                <a:buNone/>
              </a:pPr>
              <a:r>
                <a:rPr lang="en-GB" sz="1600" dirty="0"/>
                <a:t>1</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220636" y="5970171"/>
              <a:ext cx="623212" cy="338554"/>
            </a:xfrm>
            <a:prstGeom prst="rect">
              <a:avLst/>
            </a:prstGeom>
            <a:noFill/>
          </p:spPr>
          <p:txBody>
            <a:bodyPr wrap="square" rtlCol="0">
              <a:spAutoFit/>
            </a:bodyPr>
            <a:lstStyle/>
            <a:p>
              <a:pPr algn="r">
                <a:buNone/>
              </a:pPr>
              <a:r>
                <a:rPr lang="en-GB" sz="1600" dirty="0"/>
                <a:t>0</a:t>
              </a:r>
            </a:p>
          </p:txBody>
        </p:sp>
      </p:grpSp>
      <p:grpSp>
        <p:nvGrpSpPr>
          <p:cNvPr id="2" name="Group 1">
            <a:extLst>
              <a:ext uri="{FF2B5EF4-FFF2-40B4-BE49-F238E27FC236}">
                <a16:creationId xmlns:a16="http://schemas.microsoft.com/office/drawing/2014/main" id="{D4AF3355-77DD-43F2-8A8A-4BDC6D713580}"/>
              </a:ext>
            </a:extLst>
          </p:cNvPr>
          <p:cNvGrpSpPr/>
          <p:nvPr/>
        </p:nvGrpSpPr>
        <p:grpSpPr>
          <a:xfrm>
            <a:off x="2226517" y="2663526"/>
            <a:ext cx="623212" cy="2536643"/>
            <a:chOff x="2226517" y="2663526"/>
            <a:chExt cx="623212"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226517" y="3762571"/>
              <a:ext cx="623212" cy="338554"/>
            </a:xfrm>
            <a:prstGeom prst="rect">
              <a:avLst/>
            </a:prstGeom>
            <a:noFill/>
          </p:spPr>
          <p:txBody>
            <a:bodyPr wrap="square" rtlCol="0">
              <a:spAutoFit/>
            </a:bodyPr>
            <a:lstStyle/>
            <a:p>
              <a:pPr algn="r">
                <a:buNone/>
              </a:pPr>
              <a:r>
                <a:rPr lang="en-GB" sz="1600" dirty="0"/>
                <a:t>0.5</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226517" y="4861615"/>
              <a:ext cx="623212" cy="338554"/>
            </a:xfrm>
            <a:prstGeom prst="rect">
              <a:avLst/>
            </a:prstGeom>
            <a:noFill/>
          </p:spPr>
          <p:txBody>
            <a:bodyPr wrap="square" rtlCol="0">
              <a:spAutoFit/>
            </a:bodyPr>
            <a:lstStyle/>
            <a:p>
              <a:pPr algn="r">
                <a:buNone/>
              </a:pPr>
              <a:r>
                <a:rPr lang="en-GB" sz="1600" dirty="0"/>
                <a:t>0.25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226517" y="2663526"/>
              <a:ext cx="623212" cy="338554"/>
            </a:xfrm>
            <a:prstGeom prst="rect">
              <a:avLst/>
            </a:prstGeom>
            <a:noFill/>
          </p:spPr>
          <p:txBody>
            <a:bodyPr wrap="square" rtlCol="0">
              <a:spAutoFit/>
            </a:bodyPr>
            <a:lstStyle/>
            <a:p>
              <a:pPr algn="r">
                <a:buNone/>
              </a:pPr>
              <a:r>
                <a:rPr lang="en-GB" sz="1600" dirty="0"/>
                <a:t>0.75</a:t>
              </a:r>
            </a:p>
          </p:txBody>
        </p:sp>
      </p:grpSp>
      <p:sp>
        <p:nvSpPr>
          <p:cNvPr id="13" name="Content Placeholder 2">
            <a:extLst>
              <a:ext uri="{FF2B5EF4-FFF2-40B4-BE49-F238E27FC236}">
                <a16:creationId xmlns:a16="http://schemas.microsoft.com/office/drawing/2014/main" id="{A6A9610B-D5B6-4827-8535-14BF1FD5D07E}"/>
              </a:ext>
            </a:extLst>
          </p:cNvPr>
          <p:cNvSpPr txBox="1">
            <a:spLocks/>
          </p:cNvSpPr>
          <p:nvPr/>
        </p:nvSpPr>
        <p:spPr>
          <a:xfrm>
            <a:off x="6726519" y="1567970"/>
            <a:ext cx="4855882"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Let’s count in steps of 0.5 from zero to one. </a:t>
            </a:r>
          </a:p>
          <a:p>
            <a:pPr>
              <a:lnSpc>
                <a:spcPct val="120000"/>
              </a:lnSpc>
              <a:spcBef>
                <a:spcPts val="600"/>
              </a:spcBef>
              <a:spcAft>
                <a:spcPts val="600"/>
              </a:spcAft>
              <a:buClr>
                <a:srgbClr val="585858"/>
              </a:buCl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N</a:t>
            </a:r>
            <a:r>
              <a:rPr lang="en-GB" sz="2000" dirty="0">
                <a:latin typeface="Arial" panose="020B0604020202020204" pitchFamily="34" charset="0"/>
                <a:cs typeface="Arial" panose="020B0604020202020204" pitchFamily="34" charset="0"/>
              </a:rPr>
              <a:t>ow let’s count in steps of 0.25, 0.2 and 0.1. Can you count backwards from each of these?</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If I</a:t>
            </a:r>
            <a:r>
              <a:rPr lang="en-GB" sz="2000" dirty="0">
                <a:latin typeface="Arial" panose="020B0604020202020204" pitchFamily="34" charset="0"/>
                <a:cs typeface="Arial" panose="020B0604020202020204" pitchFamily="34" charset="0"/>
              </a:rPr>
              <a:t> count in steps of 0.2, what comes after 0.4? Before 1?</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I</a:t>
            </a:r>
            <a:r>
              <a:rPr lang="en-GB" sz="2000" dirty="0">
                <a:latin typeface="Arial" panose="020B0604020202020204" pitchFamily="34" charset="0"/>
                <a:cs typeface="Arial" panose="020B0604020202020204" pitchFamily="34" charset="0"/>
              </a:rPr>
              <a:t>f I count in steps of 0.1, what comes between 0.4 and 0.6?</a:t>
            </a:r>
            <a:endParaRPr lang="en-US" sz="2000" dirty="0">
              <a:latin typeface="Arial" panose="020B0604020202020204" pitchFamily="34" charset="0"/>
              <a:cs typeface="Arial" panose="020B0604020202020204" pitchFamily="34" charset="0"/>
            </a:endParaRPr>
          </a:p>
        </p:txBody>
      </p:sp>
      <p:sp>
        <p:nvSpPr>
          <p:cNvPr id="70" name="TextBox 19">
            <a:extLst>
              <a:ext uri="{FF2B5EF4-FFF2-40B4-BE49-F238E27FC236}">
                <a16:creationId xmlns:a16="http://schemas.microsoft.com/office/drawing/2014/main" id="{97BA62F3-2A8D-47B2-B19D-F3FF84BDF1FA}"/>
              </a:ext>
            </a:extLst>
          </p:cNvPr>
          <p:cNvSpPr txBox="1"/>
          <p:nvPr/>
        </p:nvSpPr>
        <p:spPr>
          <a:xfrm>
            <a:off x="6726519" y="2481579"/>
            <a:ext cx="4855882"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Zero, 0.5, one.</a:t>
            </a:r>
            <a:endParaRPr lang="en-GB" sz="2000" i="1" dirty="0"/>
          </a:p>
        </p:txBody>
      </p:sp>
    </p:spTree>
    <p:custDataLst>
      <p:tags r:id="rId1"/>
    </p:custDataLst>
    <p:extLst>
      <p:ext uri="{BB962C8B-B14F-4D97-AF65-F5344CB8AC3E}">
        <p14:creationId xmlns:p14="http://schemas.microsoft.com/office/powerpoint/2010/main" val="1799899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881071-0FF2-4B55-8419-995F01F76462}"/>
              </a:ext>
            </a:extLst>
          </p:cNvPr>
          <p:cNvSpPr>
            <a:spLocks noGrp="1"/>
          </p:cNvSpPr>
          <p:nvPr>
            <p:ph type="title"/>
          </p:nvPr>
        </p:nvSpPr>
        <p:spPr/>
        <p:txBody>
          <a:bodyPr/>
          <a:lstStyle/>
          <a:p>
            <a:r>
              <a:rPr lang="en-US" altLang="en-US" dirty="0"/>
              <a:t>5NPV-4 Reading scales with 2, 4, 5 or 10 intervals</a:t>
            </a:r>
            <a:endParaRPr lang="en-GB" dirty="0"/>
          </a:p>
        </p:txBody>
      </p:sp>
      <p:grpSp>
        <p:nvGrpSpPr>
          <p:cNvPr id="5" name="Group 4">
            <a:extLst>
              <a:ext uri="{FF2B5EF4-FFF2-40B4-BE49-F238E27FC236}">
                <a16:creationId xmlns:a16="http://schemas.microsoft.com/office/drawing/2014/main" id="{E95A2350-8EC5-47C4-8519-66B1B56A77AD}"/>
              </a:ext>
            </a:extLst>
          </p:cNvPr>
          <p:cNvGrpSpPr/>
          <p:nvPr/>
        </p:nvGrpSpPr>
        <p:grpSpPr>
          <a:xfrm>
            <a:off x="420926" y="1509975"/>
            <a:ext cx="886382" cy="4798750"/>
            <a:chOff x="419101" y="1509975"/>
            <a:chExt cx="886382" cy="4798750"/>
          </a:xfrm>
        </p:grpSpPr>
        <p:cxnSp>
          <p:nvCxnSpPr>
            <p:cNvPr id="87" name="Straight Connector 86">
              <a:extLst>
                <a:ext uri="{FF2B5EF4-FFF2-40B4-BE49-F238E27FC236}">
                  <a16:creationId xmlns:a16="http://schemas.microsoft.com/office/drawing/2014/main" id="{66B7A613-333B-40A6-A8C5-D0196E1AFDDF}"/>
                </a:ext>
              </a:extLst>
            </p:cNvPr>
            <p:cNvCxnSpPr/>
            <p:nvPr/>
          </p:nvCxnSpPr>
          <p:spPr>
            <a:xfrm rot="16200000">
              <a:off x="-928642"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B0D2523-D219-4F94-BE83-617EACF97ADC}"/>
                </a:ext>
              </a:extLst>
            </p:cNvPr>
            <p:cNvCxnSpPr>
              <a:cxnSpLocks/>
            </p:cNvCxnSpPr>
            <p:nvPr/>
          </p:nvCxnSpPr>
          <p:spPr>
            <a:xfrm rot="16200000">
              <a:off x="1245527"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923C639A-319C-4E6C-B7CF-8DFE69244090}"/>
                </a:ext>
              </a:extLst>
            </p:cNvPr>
            <p:cNvCxnSpPr>
              <a:cxnSpLocks/>
            </p:cNvCxnSpPr>
            <p:nvPr/>
          </p:nvCxnSpPr>
          <p:spPr>
            <a:xfrm rot="16200000">
              <a:off x="1245527"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C36F2CE-DD04-47AC-91B0-38DA615627DA}"/>
                </a:ext>
              </a:extLst>
            </p:cNvPr>
            <p:cNvCxnSpPr>
              <a:cxnSpLocks/>
            </p:cNvCxnSpPr>
            <p:nvPr/>
          </p:nvCxnSpPr>
          <p:spPr>
            <a:xfrm rot="16200000">
              <a:off x="1245527"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D13A9516-F9D3-47E8-8EA6-A894E435964F}"/>
                </a:ext>
              </a:extLst>
            </p:cNvPr>
            <p:cNvSpPr txBox="1"/>
            <p:nvPr/>
          </p:nvSpPr>
          <p:spPr>
            <a:xfrm>
              <a:off x="470264" y="1509975"/>
              <a:ext cx="745928" cy="338554"/>
            </a:xfrm>
            <a:prstGeom prst="rect">
              <a:avLst/>
            </a:prstGeom>
            <a:noFill/>
          </p:spPr>
          <p:txBody>
            <a:bodyPr wrap="square" rtlCol="0">
              <a:spAutoFit/>
            </a:bodyPr>
            <a:lstStyle/>
            <a:p>
              <a:pPr algn="r">
                <a:buNone/>
              </a:pPr>
              <a:r>
                <a:rPr lang="en-GB" sz="1600" dirty="0"/>
                <a:t>4</a:t>
              </a:r>
            </a:p>
          </p:txBody>
        </p:sp>
        <p:sp>
          <p:nvSpPr>
            <p:cNvPr id="77" name="TextBox 76">
              <a:extLst>
                <a:ext uri="{FF2B5EF4-FFF2-40B4-BE49-F238E27FC236}">
                  <a16:creationId xmlns:a16="http://schemas.microsoft.com/office/drawing/2014/main" id="{34EAB4AE-C49F-4C26-8E6B-EF0D2A5F901E}"/>
                </a:ext>
              </a:extLst>
            </p:cNvPr>
            <p:cNvSpPr txBox="1"/>
            <p:nvPr/>
          </p:nvSpPr>
          <p:spPr>
            <a:xfrm>
              <a:off x="419101" y="5970171"/>
              <a:ext cx="792610" cy="338554"/>
            </a:xfrm>
            <a:prstGeom prst="rect">
              <a:avLst/>
            </a:prstGeom>
            <a:noFill/>
          </p:spPr>
          <p:txBody>
            <a:bodyPr wrap="square" rtlCol="0">
              <a:spAutoFit/>
            </a:bodyPr>
            <a:lstStyle/>
            <a:p>
              <a:pPr algn="r">
                <a:buNone/>
              </a:pPr>
              <a:r>
                <a:rPr lang="en-GB" sz="1600" dirty="0"/>
                <a:t>3</a:t>
              </a:r>
            </a:p>
          </p:txBody>
        </p:sp>
      </p:grpSp>
      <p:sp>
        <p:nvSpPr>
          <p:cNvPr id="85" name="TextBox 84">
            <a:extLst>
              <a:ext uri="{FF2B5EF4-FFF2-40B4-BE49-F238E27FC236}">
                <a16:creationId xmlns:a16="http://schemas.microsoft.com/office/drawing/2014/main" id="{7177B505-39CF-4147-9936-7FD01A7E2908}"/>
              </a:ext>
            </a:extLst>
          </p:cNvPr>
          <p:cNvSpPr txBox="1"/>
          <p:nvPr/>
        </p:nvSpPr>
        <p:spPr>
          <a:xfrm>
            <a:off x="472090" y="3762571"/>
            <a:ext cx="745929" cy="338554"/>
          </a:xfrm>
          <a:prstGeom prst="rect">
            <a:avLst/>
          </a:prstGeom>
          <a:noFill/>
        </p:spPr>
        <p:txBody>
          <a:bodyPr wrap="square" rtlCol="0">
            <a:spAutoFit/>
          </a:bodyPr>
          <a:lstStyle/>
          <a:p>
            <a:pPr algn="r">
              <a:buNone/>
            </a:pPr>
            <a:r>
              <a:rPr lang="en-GB" sz="1600" dirty="0"/>
              <a:t>3.5</a:t>
            </a:r>
          </a:p>
        </p:txBody>
      </p:sp>
      <p:grpSp>
        <p:nvGrpSpPr>
          <p:cNvPr id="9" name="Group 8">
            <a:extLst>
              <a:ext uri="{FF2B5EF4-FFF2-40B4-BE49-F238E27FC236}">
                <a16:creationId xmlns:a16="http://schemas.microsoft.com/office/drawing/2014/main" id="{857399F1-1BBA-439F-B21F-354D2C5DC6BB}"/>
              </a:ext>
            </a:extLst>
          </p:cNvPr>
          <p:cNvGrpSpPr/>
          <p:nvPr/>
        </p:nvGrpSpPr>
        <p:grpSpPr>
          <a:xfrm>
            <a:off x="4528391" y="1509975"/>
            <a:ext cx="970493" cy="4798750"/>
            <a:chOff x="4745262" y="1509975"/>
            <a:chExt cx="970493" cy="4798750"/>
          </a:xfrm>
        </p:grpSpPr>
        <p:cxnSp>
          <p:nvCxnSpPr>
            <p:cNvPr id="176" name="Straight Connector 175">
              <a:extLst>
                <a:ext uri="{FF2B5EF4-FFF2-40B4-BE49-F238E27FC236}">
                  <a16:creationId xmlns:a16="http://schemas.microsoft.com/office/drawing/2014/main" id="{D7FFDFB9-490F-4003-A56B-878DB26BC092}"/>
                </a:ext>
              </a:extLst>
            </p:cNvPr>
            <p:cNvCxnSpPr/>
            <p:nvPr/>
          </p:nvCxnSpPr>
          <p:spPr>
            <a:xfrm rot="16200000">
              <a:off x="3481630"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958A880D-21EF-433A-BAAF-0E5349508FAF}"/>
                </a:ext>
              </a:extLst>
            </p:cNvPr>
            <p:cNvCxnSpPr>
              <a:cxnSpLocks/>
            </p:cNvCxnSpPr>
            <p:nvPr/>
          </p:nvCxnSpPr>
          <p:spPr>
            <a:xfrm rot="16200000">
              <a:off x="5655799"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4F571B8E-6297-4458-945D-E8202F522CB7}"/>
                </a:ext>
              </a:extLst>
            </p:cNvPr>
            <p:cNvCxnSpPr>
              <a:cxnSpLocks/>
            </p:cNvCxnSpPr>
            <p:nvPr/>
          </p:nvCxnSpPr>
          <p:spPr>
            <a:xfrm rot="16200000">
              <a:off x="5655799"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873145AD-5D54-41A3-80F4-28FCCC176D77}"/>
                </a:ext>
              </a:extLst>
            </p:cNvPr>
            <p:cNvCxnSpPr>
              <a:cxnSpLocks/>
            </p:cNvCxnSpPr>
            <p:nvPr/>
          </p:nvCxnSpPr>
          <p:spPr>
            <a:xfrm rot="16200000">
              <a:off x="5655799"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8896ABB9-5AC6-4538-8557-9729D6494063}"/>
                </a:ext>
              </a:extLst>
            </p:cNvPr>
            <p:cNvCxnSpPr>
              <a:cxnSpLocks/>
            </p:cNvCxnSpPr>
            <p:nvPr/>
          </p:nvCxnSpPr>
          <p:spPr>
            <a:xfrm rot="16200000">
              <a:off x="5655799"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9832C11-425F-4B06-BD30-14AE209EEFF3}"/>
                </a:ext>
              </a:extLst>
            </p:cNvPr>
            <p:cNvCxnSpPr>
              <a:cxnSpLocks/>
            </p:cNvCxnSpPr>
            <p:nvPr/>
          </p:nvCxnSpPr>
          <p:spPr>
            <a:xfrm rot="16200000">
              <a:off x="5655799"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6527241-AFE4-48E9-B2DA-E8E12616DD74}"/>
                </a:ext>
              </a:extLst>
            </p:cNvPr>
            <p:cNvCxnSpPr>
              <a:cxnSpLocks/>
            </p:cNvCxnSpPr>
            <p:nvPr/>
          </p:nvCxnSpPr>
          <p:spPr>
            <a:xfrm rot="16200000">
              <a:off x="5655799"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E50D9C29-16EF-46EB-B3A7-9148C0724D59}"/>
                </a:ext>
              </a:extLst>
            </p:cNvPr>
            <p:cNvSpPr txBox="1"/>
            <p:nvPr/>
          </p:nvSpPr>
          <p:spPr>
            <a:xfrm>
              <a:off x="4745262" y="1509975"/>
              <a:ext cx="881202" cy="338554"/>
            </a:xfrm>
            <a:prstGeom prst="rect">
              <a:avLst/>
            </a:prstGeom>
            <a:noFill/>
          </p:spPr>
          <p:txBody>
            <a:bodyPr wrap="square" rtlCol="0">
              <a:spAutoFit/>
            </a:bodyPr>
            <a:lstStyle/>
            <a:p>
              <a:pPr algn="r">
                <a:buNone/>
              </a:pPr>
              <a:r>
                <a:rPr lang="en-GB" sz="1600" dirty="0"/>
                <a:t>7</a:t>
              </a:r>
            </a:p>
          </p:txBody>
        </p:sp>
        <p:sp>
          <p:nvSpPr>
            <p:cNvPr id="166" name="TextBox 165">
              <a:extLst>
                <a:ext uri="{FF2B5EF4-FFF2-40B4-BE49-F238E27FC236}">
                  <a16:creationId xmlns:a16="http://schemas.microsoft.com/office/drawing/2014/main" id="{94EBCA8A-DF7D-4667-AE56-CBAFA34C2370}"/>
                </a:ext>
              </a:extLst>
            </p:cNvPr>
            <p:cNvSpPr txBox="1"/>
            <p:nvPr/>
          </p:nvSpPr>
          <p:spPr>
            <a:xfrm>
              <a:off x="4883285" y="5970171"/>
              <a:ext cx="736232" cy="338554"/>
            </a:xfrm>
            <a:prstGeom prst="rect">
              <a:avLst/>
            </a:prstGeom>
            <a:noFill/>
          </p:spPr>
          <p:txBody>
            <a:bodyPr wrap="square" rtlCol="0">
              <a:spAutoFit/>
            </a:bodyPr>
            <a:lstStyle/>
            <a:p>
              <a:pPr algn="r">
                <a:buNone/>
              </a:pPr>
              <a:r>
                <a:rPr lang="en-GB" sz="1600" dirty="0"/>
                <a:t>6</a:t>
              </a:r>
            </a:p>
          </p:txBody>
        </p:sp>
      </p:grpSp>
      <p:grpSp>
        <p:nvGrpSpPr>
          <p:cNvPr id="10" name="Group 9">
            <a:extLst>
              <a:ext uri="{FF2B5EF4-FFF2-40B4-BE49-F238E27FC236}">
                <a16:creationId xmlns:a16="http://schemas.microsoft.com/office/drawing/2014/main" id="{D526EDDB-15A5-41B8-9548-64CE16900E54}"/>
              </a:ext>
            </a:extLst>
          </p:cNvPr>
          <p:cNvGrpSpPr/>
          <p:nvPr/>
        </p:nvGrpSpPr>
        <p:grpSpPr>
          <a:xfrm>
            <a:off x="4673360" y="2429199"/>
            <a:ext cx="736232" cy="2994848"/>
            <a:chOff x="4890232" y="2429199"/>
            <a:chExt cx="736232" cy="2994848"/>
          </a:xfrm>
        </p:grpSpPr>
        <p:sp>
          <p:nvSpPr>
            <p:cNvPr id="167" name="TextBox 166">
              <a:extLst>
                <a:ext uri="{FF2B5EF4-FFF2-40B4-BE49-F238E27FC236}">
                  <a16:creationId xmlns:a16="http://schemas.microsoft.com/office/drawing/2014/main" id="{324375CE-5320-44E7-BA73-40A93FA329FC}"/>
                </a:ext>
              </a:extLst>
            </p:cNvPr>
            <p:cNvSpPr txBox="1"/>
            <p:nvPr/>
          </p:nvSpPr>
          <p:spPr>
            <a:xfrm>
              <a:off x="4890232" y="5085493"/>
              <a:ext cx="736232" cy="338554"/>
            </a:xfrm>
            <a:prstGeom prst="rect">
              <a:avLst/>
            </a:prstGeom>
            <a:noFill/>
          </p:spPr>
          <p:txBody>
            <a:bodyPr wrap="square" rtlCol="0">
              <a:spAutoFit/>
            </a:bodyPr>
            <a:lstStyle/>
            <a:p>
              <a:pPr algn="r">
                <a:buNone/>
              </a:pPr>
              <a:r>
                <a:rPr lang="en-GB" sz="1600" dirty="0"/>
                <a:t>6.2</a:t>
              </a:r>
            </a:p>
          </p:txBody>
        </p:sp>
        <p:sp>
          <p:nvSpPr>
            <p:cNvPr id="168" name="TextBox 167">
              <a:extLst>
                <a:ext uri="{FF2B5EF4-FFF2-40B4-BE49-F238E27FC236}">
                  <a16:creationId xmlns:a16="http://schemas.microsoft.com/office/drawing/2014/main" id="{C909D386-5292-4BC1-A5FC-7DC5032939F4}"/>
                </a:ext>
              </a:extLst>
            </p:cNvPr>
            <p:cNvSpPr txBox="1"/>
            <p:nvPr/>
          </p:nvSpPr>
          <p:spPr>
            <a:xfrm>
              <a:off x="4890232" y="4203545"/>
              <a:ext cx="736232" cy="338554"/>
            </a:xfrm>
            <a:prstGeom prst="rect">
              <a:avLst/>
            </a:prstGeom>
            <a:noFill/>
          </p:spPr>
          <p:txBody>
            <a:bodyPr wrap="square" rtlCol="0">
              <a:spAutoFit/>
            </a:bodyPr>
            <a:lstStyle/>
            <a:p>
              <a:pPr algn="r">
                <a:buNone/>
              </a:pPr>
              <a:r>
                <a:rPr lang="en-GB" sz="1600" dirty="0"/>
                <a:t>6.4</a:t>
              </a:r>
            </a:p>
          </p:txBody>
        </p:sp>
        <p:sp>
          <p:nvSpPr>
            <p:cNvPr id="169" name="TextBox 168">
              <a:extLst>
                <a:ext uri="{FF2B5EF4-FFF2-40B4-BE49-F238E27FC236}">
                  <a16:creationId xmlns:a16="http://schemas.microsoft.com/office/drawing/2014/main" id="{5FDFF4FF-A580-4E35-8B2A-219624EEEF12}"/>
                </a:ext>
              </a:extLst>
            </p:cNvPr>
            <p:cNvSpPr txBox="1"/>
            <p:nvPr/>
          </p:nvSpPr>
          <p:spPr>
            <a:xfrm>
              <a:off x="4890232" y="3321597"/>
              <a:ext cx="736232" cy="338554"/>
            </a:xfrm>
            <a:prstGeom prst="rect">
              <a:avLst/>
            </a:prstGeom>
            <a:noFill/>
          </p:spPr>
          <p:txBody>
            <a:bodyPr wrap="square" rtlCol="0">
              <a:spAutoFit/>
            </a:bodyPr>
            <a:lstStyle/>
            <a:p>
              <a:pPr algn="r">
                <a:buNone/>
              </a:pPr>
              <a:r>
                <a:rPr lang="en-GB" sz="1600" dirty="0"/>
                <a:t>6.6</a:t>
              </a:r>
            </a:p>
          </p:txBody>
        </p:sp>
        <p:sp>
          <p:nvSpPr>
            <p:cNvPr id="170" name="TextBox 169">
              <a:extLst>
                <a:ext uri="{FF2B5EF4-FFF2-40B4-BE49-F238E27FC236}">
                  <a16:creationId xmlns:a16="http://schemas.microsoft.com/office/drawing/2014/main" id="{2ECB83A9-8BBD-47DD-AB22-769525B53D3F}"/>
                </a:ext>
              </a:extLst>
            </p:cNvPr>
            <p:cNvSpPr txBox="1"/>
            <p:nvPr/>
          </p:nvSpPr>
          <p:spPr>
            <a:xfrm>
              <a:off x="4890232" y="2429199"/>
              <a:ext cx="736232" cy="338554"/>
            </a:xfrm>
            <a:prstGeom prst="rect">
              <a:avLst/>
            </a:prstGeom>
            <a:noFill/>
          </p:spPr>
          <p:txBody>
            <a:bodyPr wrap="square" rtlCol="0">
              <a:spAutoFit/>
            </a:bodyPr>
            <a:lstStyle/>
            <a:p>
              <a:pPr algn="r">
                <a:buNone/>
              </a:pPr>
              <a:r>
                <a:rPr lang="en-GB" sz="1600" dirty="0"/>
                <a:t>6.8</a:t>
              </a:r>
            </a:p>
          </p:txBody>
        </p:sp>
      </p:grpSp>
      <p:grpSp>
        <p:nvGrpSpPr>
          <p:cNvPr id="11" name="Group 10">
            <a:extLst>
              <a:ext uri="{FF2B5EF4-FFF2-40B4-BE49-F238E27FC236}">
                <a16:creationId xmlns:a16="http://schemas.microsoft.com/office/drawing/2014/main" id="{08C85ABC-A14C-4B7B-83B3-B1B42468FF4A}"/>
              </a:ext>
            </a:extLst>
          </p:cNvPr>
          <p:cNvGrpSpPr/>
          <p:nvPr/>
        </p:nvGrpSpPr>
        <p:grpSpPr>
          <a:xfrm>
            <a:off x="6260172" y="1509975"/>
            <a:ext cx="1164490" cy="4798750"/>
            <a:chOff x="6756400" y="1509975"/>
            <a:chExt cx="1164490" cy="4798750"/>
          </a:xfrm>
        </p:grpSpPr>
        <p:cxnSp>
          <p:nvCxnSpPr>
            <p:cNvPr id="202" name="Straight Connector 201">
              <a:extLst>
                <a:ext uri="{FF2B5EF4-FFF2-40B4-BE49-F238E27FC236}">
                  <a16:creationId xmlns:a16="http://schemas.microsoft.com/office/drawing/2014/main" id="{BFDD8658-3344-4E92-A1C5-8C5C83FF3617}"/>
                </a:ext>
              </a:extLst>
            </p:cNvPr>
            <p:cNvCxnSpPr/>
            <p:nvPr/>
          </p:nvCxnSpPr>
          <p:spPr>
            <a:xfrm rot="16200000">
              <a:off x="5686765"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54EA39A0-5F7D-45F0-922A-F653614823FD}"/>
                </a:ext>
              </a:extLst>
            </p:cNvPr>
            <p:cNvCxnSpPr>
              <a:cxnSpLocks/>
            </p:cNvCxnSpPr>
            <p:nvPr/>
          </p:nvCxnSpPr>
          <p:spPr>
            <a:xfrm rot="16200000">
              <a:off x="7860934"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a:extLst>
                <a:ext uri="{FF2B5EF4-FFF2-40B4-BE49-F238E27FC236}">
                  <a16:creationId xmlns:a16="http://schemas.microsoft.com/office/drawing/2014/main" id="{CB80FF3C-031E-4430-9E5C-96B3C551F396}"/>
                </a:ext>
              </a:extLst>
            </p:cNvPr>
            <p:cNvCxnSpPr>
              <a:cxnSpLocks/>
            </p:cNvCxnSpPr>
            <p:nvPr/>
          </p:nvCxnSpPr>
          <p:spPr>
            <a:xfrm rot="16200000">
              <a:off x="7860934"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BBF6295C-DB62-4F23-896E-E6188203ABDC}"/>
                </a:ext>
              </a:extLst>
            </p:cNvPr>
            <p:cNvCxnSpPr>
              <a:cxnSpLocks/>
            </p:cNvCxnSpPr>
            <p:nvPr/>
          </p:nvCxnSpPr>
          <p:spPr>
            <a:xfrm rot="16200000">
              <a:off x="7860934" y="2529018"/>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EDF30F50-8411-4FBA-B10A-E92D161F47A3}"/>
                </a:ext>
              </a:extLst>
            </p:cNvPr>
            <p:cNvCxnSpPr>
              <a:cxnSpLocks/>
            </p:cNvCxnSpPr>
            <p:nvPr/>
          </p:nvCxnSpPr>
          <p:spPr>
            <a:xfrm rot="16200000">
              <a:off x="7860934" y="430383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E7025E3C-ABF0-498F-A050-0B5DC48168EB}"/>
                </a:ext>
              </a:extLst>
            </p:cNvPr>
            <p:cNvCxnSpPr>
              <a:cxnSpLocks/>
            </p:cNvCxnSpPr>
            <p:nvPr/>
          </p:nvCxnSpPr>
          <p:spPr>
            <a:xfrm rot="16200000">
              <a:off x="7860934" y="519124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D4F59FC0-A09B-42E1-B65C-076B1E2B72E8}"/>
                </a:ext>
              </a:extLst>
            </p:cNvPr>
            <p:cNvCxnSpPr>
              <a:cxnSpLocks/>
            </p:cNvCxnSpPr>
            <p:nvPr/>
          </p:nvCxnSpPr>
          <p:spPr>
            <a:xfrm rot="16200000">
              <a:off x="7860934" y="3416427"/>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8AEAD25-85DA-4C5F-823F-284852FC1FDF}"/>
                </a:ext>
              </a:extLst>
            </p:cNvPr>
            <p:cNvCxnSpPr>
              <a:cxnSpLocks/>
            </p:cNvCxnSpPr>
            <p:nvPr/>
          </p:nvCxnSpPr>
          <p:spPr>
            <a:xfrm rot="16200000">
              <a:off x="7860934" y="2085313"/>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F85ADBC5-34A8-48DC-880C-1B57F5A73DBB}"/>
                </a:ext>
              </a:extLst>
            </p:cNvPr>
            <p:cNvCxnSpPr>
              <a:cxnSpLocks/>
            </p:cNvCxnSpPr>
            <p:nvPr/>
          </p:nvCxnSpPr>
          <p:spPr>
            <a:xfrm rot="16200000">
              <a:off x="7860934" y="297272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8F66C584-D1B3-4375-BBB0-DC57A1908583}"/>
                </a:ext>
              </a:extLst>
            </p:cNvPr>
            <p:cNvCxnSpPr>
              <a:cxnSpLocks/>
            </p:cNvCxnSpPr>
            <p:nvPr/>
          </p:nvCxnSpPr>
          <p:spPr>
            <a:xfrm rot="16200000">
              <a:off x="7860934" y="474754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E3DD9A74-0080-4CFF-AAEB-499507D5FE50}"/>
                </a:ext>
              </a:extLst>
            </p:cNvPr>
            <p:cNvCxnSpPr>
              <a:cxnSpLocks/>
            </p:cNvCxnSpPr>
            <p:nvPr/>
          </p:nvCxnSpPr>
          <p:spPr>
            <a:xfrm rot="16200000">
              <a:off x="7860934" y="56349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63678590-4D0D-477D-8A28-7351E90E7F08}"/>
                </a:ext>
              </a:extLst>
            </p:cNvPr>
            <p:cNvCxnSpPr>
              <a:cxnSpLocks/>
            </p:cNvCxnSpPr>
            <p:nvPr/>
          </p:nvCxnSpPr>
          <p:spPr>
            <a:xfrm rot="16200000">
              <a:off x="7860934"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C8A9E755-0401-4B77-8725-5B7DD28C5FD5}"/>
                </a:ext>
              </a:extLst>
            </p:cNvPr>
            <p:cNvSpPr txBox="1"/>
            <p:nvPr/>
          </p:nvSpPr>
          <p:spPr>
            <a:xfrm>
              <a:off x="6756400" y="1509975"/>
              <a:ext cx="1075199" cy="338554"/>
            </a:xfrm>
            <a:prstGeom prst="rect">
              <a:avLst/>
            </a:prstGeom>
            <a:noFill/>
          </p:spPr>
          <p:txBody>
            <a:bodyPr wrap="square" rtlCol="0">
              <a:spAutoFit/>
            </a:bodyPr>
            <a:lstStyle/>
            <a:p>
              <a:pPr algn="r">
                <a:buNone/>
              </a:pPr>
              <a:r>
                <a:rPr lang="en-GB" sz="1600" dirty="0"/>
                <a:t>2</a:t>
              </a:r>
            </a:p>
          </p:txBody>
        </p:sp>
        <p:sp>
          <p:nvSpPr>
            <p:cNvPr id="192" name="TextBox 191">
              <a:extLst>
                <a:ext uri="{FF2B5EF4-FFF2-40B4-BE49-F238E27FC236}">
                  <a16:creationId xmlns:a16="http://schemas.microsoft.com/office/drawing/2014/main" id="{E19783CF-C08E-4988-A38A-EC6ED2AC5014}"/>
                </a:ext>
              </a:extLst>
            </p:cNvPr>
            <p:cNvSpPr txBox="1"/>
            <p:nvPr/>
          </p:nvSpPr>
          <p:spPr>
            <a:xfrm>
              <a:off x="6924809" y="5970171"/>
              <a:ext cx="898314" cy="338554"/>
            </a:xfrm>
            <a:prstGeom prst="rect">
              <a:avLst/>
            </a:prstGeom>
            <a:noFill/>
          </p:spPr>
          <p:txBody>
            <a:bodyPr wrap="square" rtlCol="0">
              <a:spAutoFit/>
            </a:bodyPr>
            <a:lstStyle/>
            <a:p>
              <a:pPr algn="r">
                <a:buNone/>
              </a:pPr>
              <a:r>
                <a:rPr lang="en-GB" sz="1600" dirty="0"/>
                <a:t>1</a:t>
              </a:r>
            </a:p>
          </p:txBody>
        </p:sp>
      </p:grpSp>
      <p:grpSp>
        <p:nvGrpSpPr>
          <p:cNvPr id="12" name="Group 11">
            <a:extLst>
              <a:ext uri="{FF2B5EF4-FFF2-40B4-BE49-F238E27FC236}">
                <a16:creationId xmlns:a16="http://schemas.microsoft.com/office/drawing/2014/main" id="{6720E785-8A7A-48CE-954D-44A7F561FB6D}"/>
              </a:ext>
            </a:extLst>
          </p:cNvPr>
          <p:cNvGrpSpPr/>
          <p:nvPr/>
        </p:nvGrpSpPr>
        <p:grpSpPr>
          <a:xfrm>
            <a:off x="6437057" y="1998676"/>
            <a:ext cx="898314" cy="3866345"/>
            <a:chOff x="6933285" y="1998675"/>
            <a:chExt cx="898314" cy="3866345"/>
          </a:xfrm>
        </p:grpSpPr>
        <p:sp>
          <p:nvSpPr>
            <p:cNvPr id="193" name="TextBox 192">
              <a:extLst>
                <a:ext uri="{FF2B5EF4-FFF2-40B4-BE49-F238E27FC236}">
                  <a16:creationId xmlns:a16="http://schemas.microsoft.com/office/drawing/2014/main" id="{1D011261-78C2-41D5-BED1-29C8D04116FD}"/>
                </a:ext>
              </a:extLst>
            </p:cNvPr>
            <p:cNvSpPr txBox="1"/>
            <p:nvPr/>
          </p:nvSpPr>
          <p:spPr>
            <a:xfrm>
              <a:off x="6933285" y="5085493"/>
              <a:ext cx="898314" cy="338554"/>
            </a:xfrm>
            <a:prstGeom prst="rect">
              <a:avLst/>
            </a:prstGeom>
            <a:noFill/>
          </p:spPr>
          <p:txBody>
            <a:bodyPr wrap="square" rtlCol="0">
              <a:spAutoFit/>
            </a:bodyPr>
            <a:lstStyle/>
            <a:p>
              <a:pPr algn="r">
                <a:buNone/>
              </a:pPr>
              <a:r>
                <a:rPr lang="en-GB" sz="1600" dirty="0"/>
                <a:t>1.2</a:t>
              </a:r>
            </a:p>
          </p:txBody>
        </p:sp>
        <p:sp>
          <p:nvSpPr>
            <p:cNvPr id="194" name="TextBox 193">
              <a:extLst>
                <a:ext uri="{FF2B5EF4-FFF2-40B4-BE49-F238E27FC236}">
                  <a16:creationId xmlns:a16="http://schemas.microsoft.com/office/drawing/2014/main" id="{A1F720E9-6B9E-48F0-A63C-8259A6B12A0B}"/>
                </a:ext>
              </a:extLst>
            </p:cNvPr>
            <p:cNvSpPr txBox="1"/>
            <p:nvPr/>
          </p:nvSpPr>
          <p:spPr>
            <a:xfrm>
              <a:off x="6933285" y="4203545"/>
              <a:ext cx="898314" cy="338554"/>
            </a:xfrm>
            <a:prstGeom prst="rect">
              <a:avLst/>
            </a:prstGeom>
            <a:noFill/>
          </p:spPr>
          <p:txBody>
            <a:bodyPr wrap="square" rtlCol="0">
              <a:spAutoFit/>
            </a:bodyPr>
            <a:lstStyle/>
            <a:p>
              <a:pPr algn="r">
                <a:buNone/>
              </a:pPr>
              <a:r>
                <a:rPr lang="en-GB" sz="1600" dirty="0"/>
                <a:t>1.4</a:t>
              </a:r>
            </a:p>
          </p:txBody>
        </p:sp>
        <p:sp>
          <p:nvSpPr>
            <p:cNvPr id="195" name="TextBox 194">
              <a:extLst>
                <a:ext uri="{FF2B5EF4-FFF2-40B4-BE49-F238E27FC236}">
                  <a16:creationId xmlns:a16="http://schemas.microsoft.com/office/drawing/2014/main" id="{C1105144-5283-4319-91D9-8984CFEF38A8}"/>
                </a:ext>
              </a:extLst>
            </p:cNvPr>
            <p:cNvSpPr txBox="1"/>
            <p:nvPr/>
          </p:nvSpPr>
          <p:spPr>
            <a:xfrm>
              <a:off x="6933285" y="3321597"/>
              <a:ext cx="898314" cy="338554"/>
            </a:xfrm>
            <a:prstGeom prst="rect">
              <a:avLst/>
            </a:prstGeom>
            <a:noFill/>
          </p:spPr>
          <p:txBody>
            <a:bodyPr wrap="square" rtlCol="0">
              <a:spAutoFit/>
            </a:bodyPr>
            <a:lstStyle/>
            <a:p>
              <a:pPr algn="r">
                <a:buNone/>
              </a:pPr>
              <a:r>
                <a:rPr lang="en-GB" sz="1600" dirty="0"/>
                <a:t>1.6</a:t>
              </a:r>
            </a:p>
          </p:txBody>
        </p:sp>
        <p:sp>
          <p:nvSpPr>
            <p:cNvPr id="196" name="TextBox 195">
              <a:extLst>
                <a:ext uri="{FF2B5EF4-FFF2-40B4-BE49-F238E27FC236}">
                  <a16:creationId xmlns:a16="http://schemas.microsoft.com/office/drawing/2014/main" id="{150260ED-DBFD-43A8-AFDA-8D92F637F36B}"/>
                </a:ext>
              </a:extLst>
            </p:cNvPr>
            <p:cNvSpPr txBox="1"/>
            <p:nvPr/>
          </p:nvSpPr>
          <p:spPr>
            <a:xfrm>
              <a:off x="6933285" y="2439649"/>
              <a:ext cx="898314" cy="338554"/>
            </a:xfrm>
            <a:prstGeom prst="rect">
              <a:avLst/>
            </a:prstGeom>
            <a:noFill/>
          </p:spPr>
          <p:txBody>
            <a:bodyPr wrap="square" rtlCol="0">
              <a:spAutoFit/>
            </a:bodyPr>
            <a:lstStyle/>
            <a:p>
              <a:pPr algn="r">
                <a:buNone/>
              </a:pPr>
              <a:r>
                <a:rPr lang="en-GB" sz="1600" dirty="0"/>
                <a:t>1.8</a:t>
              </a:r>
            </a:p>
          </p:txBody>
        </p:sp>
        <p:sp>
          <p:nvSpPr>
            <p:cNvPr id="197" name="TextBox 196">
              <a:extLst>
                <a:ext uri="{FF2B5EF4-FFF2-40B4-BE49-F238E27FC236}">
                  <a16:creationId xmlns:a16="http://schemas.microsoft.com/office/drawing/2014/main" id="{3DECA13C-5ACD-4F0F-B1AD-77A36769256D}"/>
                </a:ext>
              </a:extLst>
            </p:cNvPr>
            <p:cNvSpPr txBox="1"/>
            <p:nvPr/>
          </p:nvSpPr>
          <p:spPr>
            <a:xfrm>
              <a:off x="6933285" y="1998675"/>
              <a:ext cx="898314" cy="338554"/>
            </a:xfrm>
            <a:prstGeom prst="rect">
              <a:avLst/>
            </a:prstGeom>
            <a:noFill/>
          </p:spPr>
          <p:txBody>
            <a:bodyPr wrap="square" rtlCol="0">
              <a:spAutoFit/>
            </a:bodyPr>
            <a:lstStyle/>
            <a:p>
              <a:pPr algn="r">
                <a:buNone/>
              </a:pPr>
              <a:r>
                <a:rPr lang="en-GB" sz="1600" dirty="0"/>
                <a:t>1.9</a:t>
              </a:r>
            </a:p>
          </p:txBody>
        </p:sp>
        <p:sp>
          <p:nvSpPr>
            <p:cNvPr id="198" name="TextBox 197">
              <a:extLst>
                <a:ext uri="{FF2B5EF4-FFF2-40B4-BE49-F238E27FC236}">
                  <a16:creationId xmlns:a16="http://schemas.microsoft.com/office/drawing/2014/main" id="{B1B0CB03-9D6F-4F0E-8B58-5AE3F944C9FF}"/>
                </a:ext>
              </a:extLst>
            </p:cNvPr>
            <p:cNvSpPr txBox="1"/>
            <p:nvPr/>
          </p:nvSpPr>
          <p:spPr>
            <a:xfrm>
              <a:off x="6933285" y="5526466"/>
              <a:ext cx="898314" cy="338554"/>
            </a:xfrm>
            <a:prstGeom prst="rect">
              <a:avLst/>
            </a:prstGeom>
            <a:noFill/>
          </p:spPr>
          <p:txBody>
            <a:bodyPr wrap="square" rtlCol="0">
              <a:spAutoFit/>
            </a:bodyPr>
            <a:lstStyle/>
            <a:p>
              <a:pPr algn="r">
                <a:buNone/>
              </a:pPr>
              <a:r>
                <a:rPr lang="en-GB" sz="1600" dirty="0"/>
                <a:t>1.1</a:t>
              </a:r>
            </a:p>
          </p:txBody>
        </p:sp>
        <p:sp>
          <p:nvSpPr>
            <p:cNvPr id="199" name="TextBox 198">
              <a:extLst>
                <a:ext uri="{FF2B5EF4-FFF2-40B4-BE49-F238E27FC236}">
                  <a16:creationId xmlns:a16="http://schemas.microsoft.com/office/drawing/2014/main" id="{255231DD-6E41-4456-998A-CFED811572D5}"/>
                </a:ext>
              </a:extLst>
            </p:cNvPr>
            <p:cNvSpPr txBox="1"/>
            <p:nvPr/>
          </p:nvSpPr>
          <p:spPr>
            <a:xfrm>
              <a:off x="6933285" y="4644519"/>
              <a:ext cx="898314" cy="338554"/>
            </a:xfrm>
            <a:prstGeom prst="rect">
              <a:avLst/>
            </a:prstGeom>
            <a:noFill/>
          </p:spPr>
          <p:txBody>
            <a:bodyPr wrap="square" rtlCol="0">
              <a:spAutoFit/>
            </a:bodyPr>
            <a:lstStyle/>
            <a:p>
              <a:pPr algn="r">
                <a:buNone/>
              </a:pPr>
              <a:r>
                <a:rPr lang="en-GB" sz="1600" dirty="0"/>
                <a:t>1.3</a:t>
              </a:r>
            </a:p>
          </p:txBody>
        </p:sp>
        <p:sp>
          <p:nvSpPr>
            <p:cNvPr id="200" name="TextBox 199">
              <a:extLst>
                <a:ext uri="{FF2B5EF4-FFF2-40B4-BE49-F238E27FC236}">
                  <a16:creationId xmlns:a16="http://schemas.microsoft.com/office/drawing/2014/main" id="{997A6EFA-46E7-4C52-AA9B-7EEA39DF2CB2}"/>
                </a:ext>
              </a:extLst>
            </p:cNvPr>
            <p:cNvSpPr txBox="1"/>
            <p:nvPr/>
          </p:nvSpPr>
          <p:spPr>
            <a:xfrm>
              <a:off x="6933285" y="3762571"/>
              <a:ext cx="898314" cy="338554"/>
            </a:xfrm>
            <a:prstGeom prst="rect">
              <a:avLst/>
            </a:prstGeom>
            <a:noFill/>
          </p:spPr>
          <p:txBody>
            <a:bodyPr wrap="square" rtlCol="0">
              <a:spAutoFit/>
            </a:bodyPr>
            <a:lstStyle/>
            <a:p>
              <a:pPr algn="r">
                <a:buNone/>
              </a:pPr>
              <a:r>
                <a:rPr lang="en-GB" sz="1600" dirty="0"/>
                <a:t>1.5</a:t>
              </a:r>
            </a:p>
          </p:txBody>
        </p:sp>
        <p:sp>
          <p:nvSpPr>
            <p:cNvPr id="201" name="TextBox 200">
              <a:extLst>
                <a:ext uri="{FF2B5EF4-FFF2-40B4-BE49-F238E27FC236}">
                  <a16:creationId xmlns:a16="http://schemas.microsoft.com/office/drawing/2014/main" id="{DFE8919F-A555-49EA-905B-43AF90F4BC06}"/>
                </a:ext>
              </a:extLst>
            </p:cNvPr>
            <p:cNvSpPr txBox="1"/>
            <p:nvPr/>
          </p:nvSpPr>
          <p:spPr>
            <a:xfrm>
              <a:off x="6933285" y="2880623"/>
              <a:ext cx="898314" cy="338554"/>
            </a:xfrm>
            <a:prstGeom prst="rect">
              <a:avLst/>
            </a:prstGeom>
            <a:noFill/>
          </p:spPr>
          <p:txBody>
            <a:bodyPr wrap="square" rtlCol="0">
              <a:spAutoFit/>
            </a:bodyPr>
            <a:lstStyle/>
            <a:p>
              <a:pPr algn="r">
                <a:buNone/>
              </a:pPr>
              <a:r>
                <a:rPr lang="en-GB" sz="1600" dirty="0"/>
                <a:t>1.7</a:t>
              </a:r>
            </a:p>
          </p:txBody>
        </p:sp>
      </p:grpSp>
      <p:grpSp>
        <p:nvGrpSpPr>
          <p:cNvPr id="7" name="Group 6">
            <a:extLst>
              <a:ext uri="{FF2B5EF4-FFF2-40B4-BE49-F238E27FC236}">
                <a16:creationId xmlns:a16="http://schemas.microsoft.com/office/drawing/2014/main" id="{FDEF36A8-72AB-4D25-A369-E3AD6D7305EA}"/>
              </a:ext>
            </a:extLst>
          </p:cNvPr>
          <p:cNvGrpSpPr/>
          <p:nvPr/>
        </p:nvGrpSpPr>
        <p:grpSpPr>
          <a:xfrm>
            <a:off x="2441728" y="1509975"/>
            <a:ext cx="913797" cy="4798750"/>
            <a:chOff x="2596822" y="1509975"/>
            <a:chExt cx="913797" cy="4798750"/>
          </a:xfrm>
        </p:grpSpPr>
        <p:grpSp>
          <p:nvGrpSpPr>
            <p:cNvPr id="14" name="Group 13">
              <a:extLst>
                <a:ext uri="{FF2B5EF4-FFF2-40B4-BE49-F238E27FC236}">
                  <a16:creationId xmlns:a16="http://schemas.microsoft.com/office/drawing/2014/main" id="{09CB8C87-516A-40FE-8055-72438B1B7D60}"/>
                </a:ext>
              </a:extLst>
            </p:cNvPr>
            <p:cNvGrpSpPr/>
            <p:nvPr/>
          </p:nvGrpSpPr>
          <p:grpSpPr>
            <a:xfrm>
              <a:off x="3390706" y="1690304"/>
              <a:ext cx="119913" cy="4455884"/>
              <a:chOff x="3390706" y="1690304"/>
              <a:chExt cx="119913" cy="4455884"/>
            </a:xfrm>
          </p:grpSpPr>
          <p:cxnSp>
            <p:nvCxnSpPr>
              <p:cNvPr id="138" name="Straight Connector 137">
                <a:extLst>
                  <a:ext uri="{FF2B5EF4-FFF2-40B4-BE49-F238E27FC236}">
                    <a16:creationId xmlns:a16="http://schemas.microsoft.com/office/drawing/2014/main" id="{0842246C-1027-4613-B7D1-C0ED0C46DAE5}"/>
                  </a:ext>
                </a:extLst>
              </p:cNvPr>
              <p:cNvCxnSpPr/>
              <p:nvPr/>
            </p:nvCxnSpPr>
            <p:spPr>
              <a:xfrm rot="16200000">
                <a:off x="1276494" y="3918246"/>
                <a:ext cx="44558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374CF0B-D3B4-4177-BD4E-AD16598C1BB0}"/>
                  </a:ext>
                </a:extLst>
              </p:cNvPr>
              <p:cNvCxnSpPr>
                <a:cxnSpLocks/>
              </p:cNvCxnSpPr>
              <p:nvPr/>
            </p:nvCxnSpPr>
            <p:spPr>
              <a:xfrm rot="16200000">
                <a:off x="3450663" y="607865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1691F26-D00B-4E59-BEDE-3C8124BC4736}"/>
                  </a:ext>
                </a:extLst>
              </p:cNvPr>
              <p:cNvCxnSpPr>
                <a:cxnSpLocks/>
              </p:cNvCxnSpPr>
              <p:nvPr/>
            </p:nvCxnSpPr>
            <p:spPr>
              <a:xfrm rot="16200000">
                <a:off x="3450663" y="1637126"/>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E115BD7B-2078-465B-A0E7-AE328A2FFD05}"/>
                  </a:ext>
                </a:extLst>
              </p:cNvPr>
              <p:cNvCxnSpPr>
                <a:cxnSpLocks/>
              </p:cNvCxnSpPr>
              <p:nvPr/>
            </p:nvCxnSpPr>
            <p:spPr>
              <a:xfrm rot="16200000">
                <a:off x="3450663" y="3860132"/>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C4236603-DE15-438F-8B9C-919CBED657C1}"/>
                  </a:ext>
                </a:extLst>
              </p:cNvPr>
              <p:cNvCxnSpPr>
                <a:cxnSpLocks/>
              </p:cNvCxnSpPr>
              <p:nvPr/>
            </p:nvCxnSpPr>
            <p:spPr>
              <a:xfrm rot="16200000">
                <a:off x="3450663" y="4967369"/>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E4BB76BB-3E05-4737-8C69-CFC4BDAD5890}"/>
                  </a:ext>
                </a:extLst>
              </p:cNvPr>
              <p:cNvCxnSpPr>
                <a:cxnSpLocks/>
              </p:cNvCxnSpPr>
              <p:nvPr/>
            </p:nvCxnSpPr>
            <p:spPr>
              <a:xfrm rot="16200000">
                <a:off x="3450663" y="2755625"/>
                <a:ext cx="0" cy="1199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7" name="TextBox 126">
              <a:extLst>
                <a:ext uri="{FF2B5EF4-FFF2-40B4-BE49-F238E27FC236}">
                  <a16:creationId xmlns:a16="http://schemas.microsoft.com/office/drawing/2014/main" id="{86CF6BB7-2E7A-4C33-8BE3-96B776571A59}"/>
                </a:ext>
              </a:extLst>
            </p:cNvPr>
            <p:cNvSpPr txBox="1"/>
            <p:nvPr/>
          </p:nvSpPr>
          <p:spPr>
            <a:xfrm>
              <a:off x="2596822" y="1509975"/>
              <a:ext cx="824507" cy="338554"/>
            </a:xfrm>
            <a:prstGeom prst="rect">
              <a:avLst/>
            </a:prstGeom>
            <a:noFill/>
          </p:spPr>
          <p:txBody>
            <a:bodyPr wrap="square" rtlCol="0">
              <a:spAutoFit/>
            </a:bodyPr>
            <a:lstStyle/>
            <a:p>
              <a:pPr algn="r">
                <a:buNone/>
              </a:pPr>
              <a:r>
                <a:rPr lang="en-GB" sz="1600" dirty="0"/>
                <a:t>10</a:t>
              </a:r>
            </a:p>
          </p:txBody>
        </p:sp>
        <p:sp>
          <p:nvSpPr>
            <p:cNvPr id="128" name="TextBox 127">
              <a:extLst>
                <a:ext uri="{FF2B5EF4-FFF2-40B4-BE49-F238E27FC236}">
                  <a16:creationId xmlns:a16="http://schemas.microsoft.com/office/drawing/2014/main" id="{6DBAC270-C832-46C3-A8B3-EA35F32EF8AB}"/>
                </a:ext>
              </a:extLst>
            </p:cNvPr>
            <p:cNvSpPr txBox="1"/>
            <p:nvPr/>
          </p:nvSpPr>
          <p:spPr>
            <a:xfrm>
              <a:off x="2686113" y="5970171"/>
              <a:ext cx="729335" cy="338554"/>
            </a:xfrm>
            <a:prstGeom prst="rect">
              <a:avLst/>
            </a:prstGeom>
            <a:noFill/>
          </p:spPr>
          <p:txBody>
            <a:bodyPr wrap="square" rtlCol="0">
              <a:spAutoFit/>
            </a:bodyPr>
            <a:lstStyle/>
            <a:p>
              <a:pPr algn="r">
                <a:buNone/>
              </a:pPr>
              <a:r>
                <a:rPr lang="en-GB" sz="1600" dirty="0"/>
                <a:t>9</a:t>
              </a:r>
            </a:p>
          </p:txBody>
        </p:sp>
      </p:grpSp>
      <p:grpSp>
        <p:nvGrpSpPr>
          <p:cNvPr id="8" name="Group 7">
            <a:extLst>
              <a:ext uri="{FF2B5EF4-FFF2-40B4-BE49-F238E27FC236}">
                <a16:creationId xmlns:a16="http://schemas.microsoft.com/office/drawing/2014/main" id="{BEB259B2-8062-4054-9F1D-8CA40DA4806F}"/>
              </a:ext>
            </a:extLst>
          </p:cNvPr>
          <p:cNvGrpSpPr/>
          <p:nvPr/>
        </p:nvGrpSpPr>
        <p:grpSpPr>
          <a:xfrm>
            <a:off x="2441728" y="2663527"/>
            <a:ext cx="824507" cy="2536643"/>
            <a:chOff x="2596822" y="2663526"/>
            <a:chExt cx="824507" cy="2536643"/>
          </a:xfrm>
        </p:grpSpPr>
        <p:sp>
          <p:nvSpPr>
            <p:cNvPr id="136" name="TextBox 135">
              <a:extLst>
                <a:ext uri="{FF2B5EF4-FFF2-40B4-BE49-F238E27FC236}">
                  <a16:creationId xmlns:a16="http://schemas.microsoft.com/office/drawing/2014/main" id="{8DF9D5CC-19D6-4A55-BBF7-9E0B732A0CD4}"/>
                </a:ext>
              </a:extLst>
            </p:cNvPr>
            <p:cNvSpPr txBox="1"/>
            <p:nvPr/>
          </p:nvSpPr>
          <p:spPr>
            <a:xfrm>
              <a:off x="2686113" y="3762571"/>
              <a:ext cx="735216" cy="338554"/>
            </a:xfrm>
            <a:prstGeom prst="rect">
              <a:avLst/>
            </a:prstGeom>
            <a:noFill/>
          </p:spPr>
          <p:txBody>
            <a:bodyPr wrap="square" rtlCol="0">
              <a:spAutoFit/>
            </a:bodyPr>
            <a:lstStyle/>
            <a:p>
              <a:pPr algn="r">
                <a:buNone/>
              </a:pPr>
              <a:r>
                <a:rPr lang="en-GB" sz="1600" dirty="0"/>
                <a:t>9.5</a:t>
              </a:r>
            </a:p>
          </p:txBody>
        </p:sp>
        <p:sp>
          <p:nvSpPr>
            <p:cNvPr id="216" name="TextBox 215">
              <a:extLst>
                <a:ext uri="{FF2B5EF4-FFF2-40B4-BE49-F238E27FC236}">
                  <a16:creationId xmlns:a16="http://schemas.microsoft.com/office/drawing/2014/main" id="{31412B1B-14A6-4CE4-A034-8D89856F82F8}"/>
                </a:ext>
              </a:extLst>
            </p:cNvPr>
            <p:cNvSpPr txBox="1"/>
            <p:nvPr/>
          </p:nvSpPr>
          <p:spPr>
            <a:xfrm>
              <a:off x="2596822" y="4861615"/>
              <a:ext cx="824507" cy="338554"/>
            </a:xfrm>
            <a:prstGeom prst="rect">
              <a:avLst/>
            </a:prstGeom>
            <a:noFill/>
          </p:spPr>
          <p:txBody>
            <a:bodyPr wrap="square" rtlCol="0">
              <a:spAutoFit/>
            </a:bodyPr>
            <a:lstStyle/>
            <a:p>
              <a:pPr algn="r">
                <a:buNone/>
              </a:pPr>
              <a:r>
                <a:rPr lang="en-GB" sz="1600" dirty="0"/>
                <a:t>9.25</a:t>
              </a:r>
            </a:p>
          </p:txBody>
        </p:sp>
        <p:sp>
          <p:nvSpPr>
            <p:cNvPr id="218" name="TextBox 217">
              <a:extLst>
                <a:ext uri="{FF2B5EF4-FFF2-40B4-BE49-F238E27FC236}">
                  <a16:creationId xmlns:a16="http://schemas.microsoft.com/office/drawing/2014/main" id="{B1278355-F208-4300-B440-B4A8BFE13F70}"/>
                </a:ext>
              </a:extLst>
            </p:cNvPr>
            <p:cNvSpPr txBox="1"/>
            <p:nvPr/>
          </p:nvSpPr>
          <p:spPr>
            <a:xfrm>
              <a:off x="2596822" y="2663526"/>
              <a:ext cx="824507" cy="338554"/>
            </a:xfrm>
            <a:prstGeom prst="rect">
              <a:avLst/>
            </a:prstGeom>
            <a:noFill/>
          </p:spPr>
          <p:txBody>
            <a:bodyPr wrap="square" rtlCol="0">
              <a:spAutoFit/>
            </a:bodyPr>
            <a:lstStyle/>
            <a:p>
              <a:pPr algn="r">
                <a:buNone/>
              </a:pPr>
              <a:r>
                <a:rPr lang="en-GB" sz="1600" dirty="0"/>
                <a:t>9.75</a:t>
              </a:r>
            </a:p>
          </p:txBody>
        </p:sp>
      </p:grpSp>
      <p:cxnSp>
        <p:nvCxnSpPr>
          <p:cNvPr id="78" name="Straight Arrow Connector 77">
            <a:extLst>
              <a:ext uri="{FF2B5EF4-FFF2-40B4-BE49-F238E27FC236}">
                <a16:creationId xmlns:a16="http://schemas.microsoft.com/office/drawing/2014/main" id="{8DB5A4DB-A9B7-43EE-8B6C-A2FB82D01144}"/>
              </a:ext>
            </a:extLst>
          </p:cNvPr>
          <p:cNvCxnSpPr/>
          <p:nvPr/>
        </p:nvCxnSpPr>
        <p:spPr>
          <a:xfrm flipH="1">
            <a:off x="1401961" y="391971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9263C37-9728-4CA0-9F07-E0195401267F}"/>
              </a:ext>
            </a:extLst>
          </p:cNvPr>
          <p:cNvCxnSpPr/>
          <p:nvPr/>
        </p:nvCxnSpPr>
        <p:spPr>
          <a:xfrm flipH="1">
            <a:off x="3457558" y="2815581"/>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DB290E49-F11D-4231-800B-F1E3019FDF20}"/>
              </a:ext>
            </a:extLst>
          </p:cNvPr>
          <p:cNvCxnSpPr/>
          <p:nvPr/>
        </p:nvCxnSpPr>
        <p:spPr>
          <a:xfrm flipH="1">
            <a:off x="5592870" y="4363793"/>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E5D65E91-1085-4CF4-9801-DE68781712E4}"/>
              </a:ext>
            </a:extLst>
          </p:cNvPr>
          <p:cNvCxnSpPr/>
          <p:nvPr/>
        </p:nvCxnSpPr>
        <p:spPr>
          <a:xfrm flipH="1">
            <a:off x="7516824" y="3024580"/>
            <a:ext cx="576064" cy="0"/>
          </a:xfrm>
          <a:prstGeom prst="straightConnector1">
            <a:avLst/>
          </a:prstGeom>
          <a:ln w="22225">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4" name="TextBox 19">
            <a:extLst>
              <a:ext uri="{FF2B5EF4-FFF2-40B4-BE49-F238E27FC236}">
                <a16:creationId xmlns:a16="http://schemas.microsoft.com/office/drawing/2014/main" id="{299D1D46-A253-4970-A20E-6DC98B21CC31}"/>
              </a:ext>
            </a:extLst>
          </p:cNvPr>
          <p:cNvSpPr txBox="1"/>
          <p:nvPr/>
        </p:nvSpPr>
        <p:spPr>
          <a:xfrm>
            <a:off x="8004310" y="2264293"/>
            <a:ext cx="3715597"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number is between __ and __ but comes after __. </a:t>
            </a:r>
          </a:p>
        </p:txBody>
      </p:sp>
      <p:sp>
        <p:nvSpPr>
          <p:cNvPr id="6" name="Content Placeholder 2">
            <a:extLst>
              <a:ext uri="{FF2B5EF4-FFF2-40B4-BE49-F238E27FC236}">
                <a16:creationId xmlns:a16="http://schemas.microsoft.com/office/drawing/2014/main" id="{DC010D11-9C0E-4046-8D69-07429CDC8480}"/>
              </a:ext>
            </a:extLst>
          </p:cNvPr>
          <p:cNvSpPr txBox="1">
            <a:spLocks/>
          </p:cNvSpPr>
          <p:nvPr/>
        </p:nvSpPr>
        <p:spPr>
          <a:xfrm>
            <a:off x="7867625" y="1406561"/>
            <a:ext cx="3839773" cy="50505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the number before or after 3? How do you know? </a:t>
            </a:r>
          </a:p>
          <a:p>
            <a:pPr marL="0" indent="0">
              <a:lnSpc>
                <a:spcPct val="120000"/>
              </a:lnSpc>
              <a:spcBef>
                <a:spcPts val="600"/>
              </a:spcBef>
              <a:spcAft>
                <a:spcPts val="600"/>
              </a:spcAft>
              <a:buClr>
                <a:srgbClr val="585858"/>
              </a:buClr>
              <a:buNone/>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Clr>
                <a:srgbClr val="585858"/>
              </a:buClr>
              <a:buNone/>
            </a:pPr>
            <a:endParaRPr lang="en-US"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with the other arrows.</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H</a:t>
            </a:r>
            <a:r>
              <a:rPr lang="en-GB" sz="2000" dirty="0">
                <a:latin typeface="Arial" panose="020B0604020202020204" pitchFamily="34" charset="0"/>
                <a:cs typeface="Arial" panose="020B0604020202020204" pitchFamily="34" charset="0"/>
              </a:rPr>
              <a:t>ow many intervals are there on each number line? How can we use this to decide what we are counting in?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L</a:t>
            </a:r>
            <a:r>
              <a:rPr lang="en-GB" sz="2000" dirty="0">
                <a:latin typeface="Arial" panose="020B0604020202020204" pitchFamily="34" charset="0"/>
                <a:cs typeface="Arial" panose="020B0604020202020204" pitchFamily="34" charset="0"/>
              </a:rPr>
              <a:t>et’s check by counting from the lower multiple of one.</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4183530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F10E48-86DF-4B69-BB23-C3D6004583DA}"/>
              </a:ext>
            </a:extLst>
          </p:cNvPr>
          <p:cNvSpPr/>
          <p:nvPr/>
        </p:nvSpPr>
        <p:spPr bwMode="auto">
          <a:xfrm>
            <a:off x="1816454" y="5696160"/>
            <a:ext cx="2771775" cy="2945022"/>
          </a:xfrm>
          <a:prstGeom prst="rect">
            <a:avLst/>
          </a:prstGeom>
          <a:solidFill>
            <a:srgbClr val="7ECCE7"/>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6" name="Rectangle 15">
            <a:extLst>
              <a:ext uri="{FF2B5EF4-FFF2-40B4-BE49-F238E27FC236}">
                <a16:creationId xmlns:a16="http://schemas.microsoft.com/office/drawing/2014/main" id="{EEA81C4C-76E0-444E-8DE8-AAB0DB5FD6BA}"/>
              </a:ext>
            </a:extLst>
          </p:cNvPr>
          <p:cNvSpPr/>
          <p:nvPr/>
        </p:nvSpPr>
        <p:spPr bwMode="auto">
          <a:xfrm>
            <a:off x="1816453" y="5694782"/>
            <a:ext cx="2771775" cy="1360278"/>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4" name="Title 3">
            <a:extLst>
              <a:ext uri="{FF2B5EF4-FFF2-40B4-BE49-F238E27FC236}">
                <a16:creationId xmlns:a16="http://schemas.microsoft.com/office/drawing/2014/main" id="{C8AEA87B-997C-4146-999B-6692EA82EE60}"/>
              </a:ext>
            </a:extLst>
          </p:cNvPr>
          <p:cNvSpPr>
            <a:spLocks noGrp="1"/>
          </p:cNvSpPr>
          <p:nvPr>
            <p:ph type="title"/>
          </p:nvPr>
        </p:nvSpPr>
        <p:spPr/>
        <p:txBody>
          <a:bodyPr/>
          <a:lstStyle/>
          <a:p>
            <a:r>
              <a:rPr lang="en-US" altLang="en-US" dirty="0"/>
              <a:t>5NPV-4 Reading scales with 2, 4, 5 or 10 intervals</a:t>
            </a:r>
            <a:endParaRPr lang="en-GB" dirty="0"/>
          </a:p>
        </p:txBody>
      </p:sp>
      <p:sp>
        <p:nvSpPr>
          <p:cNvPr id="11" name="TextBox 10">
            <a:extLst>
              <a:ext uri="{FF2B5EF4-FFF2-40B4-BE49-F238E27FC236}">
                <a16:creationId xmlns:a16="http://schemas.microsoft.com/office/drawing/2014/main" id="{9D040777-D42F-4A5A-B910-555801517D4C}"/>
              </a:ext>
            </a:extLst>
          </p:cNvPr>
          <p:cNvSpPr txBox="1"/>
          <p:nvPr/>
        </p:nvSpPr>
        <p:spPr bwMode="auto">
          <a:xfrm>
            <a:off x="2542868" y="5856961"/>
            <a:ext cx="131875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1.6 litres</a:t>
            </a:r>
          </a:p>
        </p:txBody>
      </p:sp>
      <p:pic>
        <p:nvPicPr>
          <p:cNvPr id="15" name="Picture 14" descr="A close up of a logo&#10;&#10;Description generated with very high confidence">
            <a:extLst>
              <a:ext uri="{FF2B5EF4-FFF2-40B4-BE49-F238E27FC236}">
                <a16:creationId xmlns:a16="http://schemas.microsoft.com/office/drawing/2014/main" id="{E2FE6AF9-B105-43C2-9C15-FC2BE50096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453" y="1557338"/>
            <a:ext cx="4249670" cy="4137444"/>
          </a:xfrm>
          <a:prstGeom prst="rect">
            <a:avLst/>
          </a:prstGeom>
        </p:spPr>
      </p:pic>
      <p:sp>
        <p:nvSpPr>
          <p:cNvPr id="9" name="Content Placeholder 2">
            <a:extLst>
              <a:ext uri="{FF2B5EF4-FFF2-40B4-BE49-F238E27FC236}">
                <a16:creationId xmlns:a16="http://schemas.microsoft.com/office/drawing/2014/main" id="{C7321BB5-37D9-48A4-8941-E6424AB1FC8D}"/>
              </a:ext>
            </a:extLst>
          </p:cNvPr>
          <p:cNvSpPr txBox="1">
            <a:spLocks/>
          </p:cNvSpPr>
          <p:nvPr/>
        </p:nvSpPr>
        <p:spPr>
          <a:xfrm>
            <a:off x="6111683" y="1564227"/>
            <a:ext cx="5456430" cy="49791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shown in the image? What would you use this for?</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about the scale? How many intervals are there between the two given values?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Why is zero not written on the scale? Where would this be recorded?</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1.6 litres of water is to be poured into the measuring container. What interval on the scale would the water reach?</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for other volumes of water. </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856166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 presetClass="entr" presetSubtype="0" fill="hold" nodeType="withEffect">
                                  <p:stCondLst>
                                    <p:cond delay="0"/>
                                  </p:stCondLst>
                                  <p:childTnLst>
                                    <p:set>
                                      <p:cBhvr>
                                        <p:cTn id="9"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64" presetClass="path" presetSubtype="0" accel="50000" decel="50000" fill="hold" grpId="1" nodeType="withEffect">
                                  <p:stCondLst>
                                    <p:cond delay="0"/>
                                  </p:stCondLst>
                                  <p:childTnLst>
                                    <p:animMotion origin="layout" path="M -1.38889E-6 4.81481E-6 L -1.38889E-6 -0.42963 " pathEditMode="relative" rAng="0" ptsTypes="AA">
                                      <p:cBhvr>
                                        <p:cTn id="15" dur="2500" fill="hold"/>
                                        <p:tgtEl>
                                          <p:spTgt spid="5"/>
                                        </p:tgtEl>
                                        <p:attrNameLst>
                                          <p:attrName>ppt_x</p:attrName>
                                          <p:attrName>ppt_y</p:attrName>
                                        </p:attrNameLst>
                                      </p:cBhvr>
                                      <p:rCtr x="0" y="-21481"/>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8817EC-10EC-4F86-ABEC-735515C50428}"/>
              </a:ext>
            </a:extLst>
          </p:cNvPr>
          <p:cNvSpPr>
            <a:spLocks noGrp="1"/>
          </p:cNvSpPr>
          <p:nvPr>
            <p:ph type="title"/>
          </p:nvPr>
        </p:nvSpPr>
        <p:spPr/>
        <p:txBody>
          <a:bodyPr/>
          <a:lstStyle/>
          <a:p>
            <a:r>
              <a:rPr lang="en-US" altLang="en-US" dirty="0"/>
              <a:t>5NPV-4 Reading scales with 2, 4, 5 or 10 intervals</a:t>
            </a:r>
            <a:endParaRPr lang="en-GB" dirty="0"/>
          </a:p>
        </p:txBody>
      </p:sp>
      <p:pic>
        <p:nvPicPr>
          <p:cNvPr id="5" name="Picture 4">
            <a:extLst>
              <a:ext uri="{FF2B5EF4-FFF2-40B4-BE49-F238E27FC236}">
                <a16:creationId xmlns:a16="http://schemas.microsoft.com/office/drawing/2014/main" id="{E0F4C15A-2F09-4113-87B8-B7ADEBE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8" y="1968727"/>
            <a:ext cx="5348399" cy="3578564"/>
          </a:xfrm>
          <a:prstGeom prst="rect">
            <a:avLst/>
          </a:prstGeom>
        </p:spPr>
      </p:pic>
      <p:sp>
        <p:nvSpPr>
          <p:cNvPr id="6" name="TextBox 5">
            <a:extLst>
              <a:ext uri="{FF2B5EF4-FFF2-40B4-BE49-F238E27FC236}">
                <a16:creationId xmlns:a16="http://schemas.microsoft.com/office/drawing/2014/main" id="{2F09015E-831D-42B6-9D89-F38C84DA48F3}"/>
              </a:ext>
            </a:extLst>
          </p:cNvPr>
          <p:cNvSpPr txBox="1"/>
          <p:nvPr/>
        </p:nvSpPr>
        <p:spPr bwMode="auto">
          <a:xfrm>
            <a:off x="2106507" y="3255375"/>
            <a:ext cx="7334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 m</a:t>
            </a:r>
          </a:p>
        </p:txBody>
      </p:sp>
      <p:sp>
        <p:nvSpPr>
          <p:cNvPr id="7" name="TextBox 6">
            <a:extLst>
              <a:ext uri="{FF2B5EF4-FFF2-40B4-BE49-F238E27FC236}">
                <a16:creationId xmlns:a16="http://schemas.microsoft.com/office/drawing/2014/main" id="{4875E37C-4030-473E-8BF5-374C5459A8F3}"/>
              </a:ext>
            </a:extLst>
          </p:cNvPr>
          <p:cNvSpPr txBox="1"/>
          <p:nvPr/>
        </p:nvSpPr>
        <p:spPr bwMode="auto">
          <a:xfrm>
            <a:off x="2717786" y="3647954"/>
            <a:ext cx="1151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0.75 m</a:t>
            </a:r>
          </a:p>
        </p:txBody>
      </p:sp>
      <p:sp>
        <p:nvSpPr>
          <p:cNvPr id="8" name="TextBox 7">
            <a:extLst>
              <a:ext uri="{FF2B5EF4-FFF2-40B4-BE49-F238E27FC236}">
                <a16:creationId xmlns:a16="http://schemas.microsoft.com/office/drawing/2014/main" id="{621DF8B5-5F1D-4741-861E-CA410F542F8B}"/>
              </a:ext>
            </a:extLst>
          </p:cNvPr>
          <p:cNvSpPr txBox="1"/>
          <p:nvPr/>
        </p:nvSpPr>
        <p:spPr bwMode="auto">
          <a:xfrm>
            <a:off x="3540463" y="2871710"/>
            <a:ext cx="11513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1.25 m</a:t>
            </a:r>
          </a:p>
        </p:txBody>
      </p:sp>
      <p:sp>
        <p:nvSpPr>
          <p:cNvPr id="9" name="TextBox 8">
            <a:extLst>
              <a:ext uri="{FF2B5EF4-FFF2-40B4-BE49-F238E27FC236}">
                <a16:creationId xmlns:a16="http://schemas.microsoft.com/office/drawing/2014/main" id="{729FBBE7-16CA-4F35-94CC-FBD2A6EDC47E}"/>
              </a:ext>
            </a:extLst>
          </p:cNvPr>
          <p:cNvSpPr txBox="1"/>
          <p:nvPr/>
        </p:nvSpPr>
        <p:spPr bwMode="auto">
          <a:xfrm>
            <a:off x="4369715" y="2479131"/>
            <a:ext cx="977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1.5 m</a:t>
            </a:r>
          </a:p>
        </p:txBody>
      </p:sp>
      <p:sp>
        <p:nvSpPr>
          <p:cNvPr id="10" name="TextBox 9">
            <a:extLst>
              <a:ext uri="{FF2B5EF4-FFF2-40B4-BE49-F238E27FC236}">
                <a16:creationId xmlns:a16="http://schemas.microsoft.com/office/drawing/2014/main" id="{74DB6A7D-D34B-4B79-B734-214D1F13D8ED}"/>
              </a:ext>
            </a:extLst>
          </p:cNvPr>
          <p:cNvSpPr txBox="1"/>
          <p:nvPr/>
        </p:nvSpPr>
        <p:spPr bwMode="auto">
          <a:xfrm>
            <a:off x="5226630" y="4032784"/>
            <a:ext cx="977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0.5 m</a:t>
            </a:r>
          </a:p>
        </p:txBody>
      </p:sp>
      <p:sp>
        <p:nvSpPr>
          <p:cNvPr id="2" name="Content Placeholder 2">
            <a:extLst>
              <a:ext uri="{FF2B5EF4-FFF2-40B4-BE49-F238E27FC236}">
                <a16:creationId xmlns:a16="http://schemas.microsoft.com/office/drawing/2014/main" id="{766CE8E3-D174-491F-BCDA-04DB4B9F6BE0}"/>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here have you seen this kind of representation? What is different this time?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Could each interval be worth 0.1m?       Why not?</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interval?</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each bar? </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in height of Jo and Bill’s sunflowers? Can you do this without having to subtract? Explain how.</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7521421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A03DC9-F0B9-4908-BBE3-2A3701F40AED}"/>
              </a:ext>
            </a:extLst>
          </p:cNvPr>
          <p:cNvSpPr>
            <a:spLocks noGrp="1"/>
          </p:cNvSpPr>
          <p:nvPr>
            <p:ph type="title"/>
          </p:nvPr>
        </p:nvSpPr>
        <p:spPr/>
        <p:txBody>
          <a:bodyPr/>
          <a:lstStyle/>
          <a:p>
            <a:r>
              <a:rPr lang="en-US" altLang="en-US" dirty="0"/>
              <a:t>5NPV-4 Reading scales with 2, 4, 5 or 10 intervals</a:t>
            </a:r>
            <a:endParaRPr lang="en-GB" dirty="0"/>
          </a:p>
        </p:txBody>
      </p:sp>
      <p:pic>
        <p:nvPicPr>
          <p:cNvPr id="4" name="Picture 3">
            <a:extLst>
              <a:ext uri="{FF2B5EF4-FFF2-40B4-BE49-F238E27FC236}">
                <a16:creationId xmlns:a16="http://schemas.microsoft.com/office/drawing/2014/main" id="{78FE203E-D6F9-4273-B9DA-17B02AB8C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76" y="2306059"/>
            <a:ext cx="5139776" cy="3365927"/>
          </a:xfrm>
          <a:prstGeom prst="rect">
            <a:avLst/>
          </a:prstGeom>
        </p:spPr>
      </p:pic>
      <p:sp>
        <p:nvSpPr>
          <p:cNvPr id="11" name="TextBox 10">
            <a:extLst>
              <a:ext uri="{FF2B5EF4-FFF2-40B4-BE49-F238E27FC236}">
                <a16:creationId xmlns:a16="http://schemas.microsoft.com/office/drawing/2014/main" id="{A90BFC2C-9D14-4322-8F76-9D483EED3D33}"/>
              </a:ext>
            </a:extLst>
          </p:cNvPr>
          <p:cNvSpPr txBox="1"/>
          <p:nvPr/>
        </p:nvSpPr>
        <p:spPr bwMode="auto">
          <a:xfrm>
            <a:off x="5076568" y="2428702"/>
            <a:ext cx="712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2.4 m</a:t>
            </a:r>
          </a:p>
        </p:txBody>
      </p:sp>
      <p:sp>
        <p:nvSpPr>
          <p:cNvPr id="12" name="TextBox 11">
            <a:extLst>
              <a:ext uri="{FF2B5EF4-FFF2-40B4-BE49-F238E27FC236}">
                <a16:creationId xmlns:a16="http://schemas.microsoft.com/office/drawing/2014/main" id="{EA64C790-C0C8-49FE-ADD8-201E57A424C3}"/>
              </a:ext>
            </a:extLst>
          </p:cNvPr>
          <p:cNvSpPr txBox="1"/>
          <p:nvPr/>
        </p:nvSpPr>
        <p:spPr bwMode="auto">
          <a:xfrm>
            <a:off x="4496797" y="3752502"/>
            <a:ext cx="5453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 m</a:t>
            </a:r>
          </a:p>
        </p:txBody>
      </p:sp>
      <p:sp>
        <p:nvSpPr>
          <p:cNvPr id="13" name="TextBox 12">
            <a:extLst>
              <a:ext uri="{FF2B5EF4-FFF2-40B4-BE49-F238E27FC236}">
                <a16:creationId xmlns:a16="http://schemas.microsoft.com/office/drawing/2014/main" id="{94526C4A-6705-455E-8B8A-3A372137E57F}"/>
              </a:ext>
            </a:extLst>
          </p:cNvPr>
          <p:cNvSpPr txBox="1"/>
          <p:nvPr/>
        </p:nvSpPr>
        <p:spPr bwMode="auto">
          <a:xfrm>
            <a:off x="4295750" y="3336676"/>
            <a:ext cx="712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1.8 m</a:t>
            </a:r>
          </a:p>
        </p:txBody>
      </p:sp>
      <p:sp>
        <p:nvSpPr>
          <p:cNvPr id="14" name="TextBox 13">
            <a:extLst>
              <a:ext uri="{FF2B5EF4-FFF2-40B4-BE49-F238E27FC236}">
                <a16:creationId xmlns:a16="http://schemas.microsoft.com/office/drawing/2014/main" id="{8BC833BE-B72A-4683-B4A7-DD016DBA8082}"/>
              </a:ext>
            </a:extLst>
          </p:cNvPr>
          <p:cNvSpPr txBox="1"/>
          <p:nvPr/>
        </p:nvSpPr>
        <p:spPr bwMode="auto">
          <a:xfrm>
            <a:off x="5383947" y="2881449"/>
            <a:ext cx="712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2.6 m</a:t>
            </a:r>
          </a:p>
        </p:txBody>
      </p:sp>
      <p:sp>
        <p:nvSpPr>
          <p:cNvPr id="15" name="TextBox 14">
            <a:extLst>
              <a:ext uri="{FF2B5EF4-FFF2-40B4-BE49-F238E27FC236}">
                <a16:creationId xmlns:a16="http://schemas.microsoft.com/office/drawing/2014/main" id="{D87F2F90-FA0A-4727-B300-9D7D162D53A7}"/>
              </a:ext>
            </a:extLst>
          </p:cNvPr>
          <p:cNvSpPr txBox="1"/>
          <p:nvPr/>
        </p:nvSpPr>
        <p:spPr bwMode="auto">
          <a:xfrm>
            <a:off x="4762423" y="4211001"/>
            <a:ext cx="712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2.2 m</a:t>
            </a:r>
          </a:p>
        </p:txBody>
      </p:sp>
      <p:sp>
        <p:nvSpPr>
          <p:cNvPr id="16" name="TextBox 15">
            <a:extLst>
              <a:ext uri="{FF2B5EF4-FFF2-40B4-BE49-F238E27FC236}">
                <a16:creationId xmlns:a16="http://schemas.microsoft.com/office/drawing/2014/main" id="{A5BBF552-205B-4E0F-90D0-393FCB306076}"/>
              </a:ext>
            </a:extLst>
          </p:cNvPr>
          <p:cNvSpPr txBox="1"/>
          <p:nvPr/>
        </p:nvSpPr>
        <p:spPr bwMode="auto">
          <a:xfrm>
            <a:off x="3939724" y="4668159"/>
            <a:ext cx="7120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a:buClr>
                <a:srgbClr val="82CBDD"/>
              </a:buClr>
              <a:buNone/>
            </a:pPr>
            <a:r>
              <a:rPr lang="en-GB" sz="1800" dirty="0">
                <a:latin typeface="Myriad Pro" panose="020B0503030403020204" pitchFamily="34" charset="0"/>
                <a:ea typeface="Myriad Pro Semibold" charset="0"/>
                <a:cs typeface="Myriad Pro Semibold" charset="0"/>
              </a:rPr>
              <a:t>1.6 m</a:t>
            </a:r>
          </a:p>
        </p:txBody>
      </p:sp>
      <p:sp>
        <p:nvSpPr>
          <p:cNvPr id="10" name="Content Placeholder 2">
            <a:extLst>
              <a:ext uri="{FF2B5EF4-FFF2-40B4-BE49-F238E27FC236}">
                <a16:creationId xmlns:a16="http://schemas.microsoft.com/office/drawing/2014/main" id="{AC6608EB-62C2-42F5-A977-BAF7EF5EB70D}"/>
              </a:ext>
            </a:extLst>
          </p:cNvPr>
          <p:cNvSpPr txBox="1">
            <a:spLocks/>
          </p:cNvSpPr>
          <p:nvPr/>
        </p:nvSpPr>
        <p:spPr>
          <a:xfrm>
            <a:off x="6096000" y="1567970"/>
            <a:ext cx="576064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do you notice this time? What is the same and what is different?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Is each interval still 0.25m? How do you know?</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correct value of each interval?</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value of each bar? </a:t>
            </a:r>
          </a:p>
          <a:p>
            <a:pPr>
              <a:lnSpc>
                <a:spcPct val="120000"/>
              </a:lnSpc>
              <a:spcBef>
                <a:spcPts val="600"/>
              </a:spcBef>
              <a:spcAft>
                <a:spcPts val="600"/>
              </a:spcAft>
              <a:buFont typeface="Arial" panose="020B0604020202020204" pitchFamily="34" charset="0"/>
              <a:buChar char="•"/>
            </a:pPr>
            <a:r>
              <a:rPr lang="en-GB" sz="2000" dirty="0">
                <a:latin typeface="Arial" panose="020B0604020202020204" pitchFamily="34" charset="0"/>
                <a:cs typeface="Arial" panose="020B0604020202020204" pitchFamily="34" charset="0"/>
              </a:rPr>
              <a:t>How far did the winning child jump?</a:t>
            </a:r>
          </a:p>
          <a:p>
            <a:pPr>
              <a:lnSpc>
                <a:spcPct val="120000"/>
              </a:lnSpc>
              <a:spcBef>
                <a:spcPts val="60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W</a:t>
            </a:r>
            <a:r>
              <a:rPr lang="en-GB" sz="2000" dirty="0">
                <a:latin typeface="Arial" panose="020B0604020202020204" pitchFamily="34" charset="0"/>
                <a:cs typeface="Arial" panose="020B0604020202020204" pitchFamily="34" charset="0"/>
              </a:rPr>
              <a:t>hat is the difference between the distance that Poppy and Alice jumped? How many different ways can this be calculated? </a:t>
            </a: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305236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B96EA-C196-412D-89FE-F8961780B7E4}"/>
              </a:ext>
            </a:extLst>
          </p:cNvPr>
          <p:cNvSpPr>
            <a:spLocks noGrp="1"/>
          </p:cNvSpPr>
          <p:nvPr>
            <p:ph type="title"/>
          </p:nvPr>
        </p:nvSpPr>
        <p:spPr/>
        <p:txBody>
          <a:bodyPr/>
          <a:lstStyle/>
          <a:p>
            <a:r>
              <a:rPr lang="en-US" altLang="en-US" dirty="0"/>
              <a:t>5NPV-4 Reading scales with 2, 4, 5 or 10 intervals</a:t>
            </a:r>
            <a:endParaRPr lang="en-GB" dirty="0"/>
          </a:p>
        </p:txBody>
      </p:sp>
      <p:pic>
        <p:nvPicPr>
          <p:cNvPr id="8" name="Picture 7">
            <a:extLst>
              <a:ext uri="{FF2B5EF4-FFF2-40B4-BE49-F238E27FC236}">
                <a16:creationId xmlns:a16="http://schemas.microsoft.com/office/drawing/2014/main" id="{1DB6EB1F-80B6-48E1-A331-B076D399E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1678" y="1553589"/>
            <a:ext cx="1936958" cy="1936958"/>
          </a:xfrm>
          <a:prstGeom prst="rect">
            <a:avLst/>
          </a:prstGeom>
        </p:spPr>
      </p:pic>
      <p:pic>
        <p:nvPicPr>
          <p:cNvPr id="6" name="Picture 5">
            <a:extLst>
              <a:ext uri="{FF2B5EF4-FFF2-40B4-BE49-F238E27FC236}">
                <a16:creationId xmlns:a16="http://schemas.microsoft.com/office/drawing/2014/main" id="{11F58D0A-4F39-4610-AA8E-C68070EA19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5596">
            <a:off x="2867088" y="1538999"/>
            <a:ext cx="1961898" cy="1961898"/>
          </a:xfrm>
          <a:prstGeom prst="rect">
            <a:avLst/>
          </a:prstGeom>
        </p:spPr>
      </p:pic>
      <p:sp>
        <p:nvSpPr>
          <p:cNvPr id="10" name="TextBox 9">
            <a:extLst>
              <a:ext uri="{FF2B5EF4-FFF2-40B4-BE49-F238E27FC236}">
                <a16:creationId xmlns:a16="http://schemas.microsoft.com/office/drawing/2014/main" id="{66D2E0B8-F831-4D28-987B-6EBC87BC2A3E}"/>
              </a:ext>
            </a:extLst>
          </p:cNvPr>
          <p:cNvSpPr txBox="1"/>
          <p:nvPr/>
        </p:nvSpPr>
        <p:spPr bwMode="auto">
          <a:xfrm>
            <a:off x="1965186" y="2590625"/>
            <a:ext cx="998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0.25</a:t>
            </a:r>
            <a:r>
              <a:rPr lang="en-GB" sz="1000" dirty="0">
                <a:solidFill>
                  <a:srgbClr val="E72420"/>
                </a:solidFill>
                <a:latin typeface="Myriad Pro Semibold" charset="0"/>
                <a:ea typeface="Myriad Pro Semibold" charset="0"/>
                <a:cs typeface="Myriad Pro Semibold" charset="0"/>
              </a:rPr>
              <a:t> </a:t>
            </a:r>
            <a:r>
              <a:rPr lang="en-GB" sz="2000" dirty="0">
                <a:solidFill>
                  <a:srgbClr val="E72420"/>
                </a:solidFill>
                <a:latin typeface="Myriad Pro Semibold" charset="0"/>
                <a:ea typeface="Myriad Pro Semibold" charset="0"/>
                <a:cs typeface="Myriad Pro Semibold" charset="0"/>
              </a:rPr>
              <a:t>kg</a:t>
            </a:r>
          </a:p>
        </p:txBody>
      </p:sp>
      <p:sp>
        <p:nvSpPr>
          <p:cNvPr id="11" name="TextBox 10">
            <a:extLst>
              <a:ext uri="{FF2B5EF4-FFF2-40B4-BE49-F238E27FC236}">
                <a16:creationId xmlns:a16="http://schemas.microsoft.com/office/drawing/2014/main" id="{8970B7C7-CBF6-41CB-A762-9B8BA9985176}"/>
              </a:ext>
            </a:extLst>
          </p:cNvPr>
          <p:cNvSpPr txBox="1"/>
          <p:nvPr/>
        </p:nvSpPr>
        <p:spPr bwMode="auto">
          <a:xfrm>
            <a:off x="4943282" y="1176260"/>
            <a:ext cx="9986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1.75</a:t>
            </a:r>
            <a:r>
              <a:rPr lang="en-GB" sz="1000" dirty="0">
                <a:solidFill>
                  <a:srgbClr val="E72420"/>
                </a:solidFill>
                <a:latin typeface="Myriad Pro Semibold" charset="0"/>
                <a:ea typeface="Myriad Pro Semibold" charset="0"/>
                <a:cs typeface="Myriad Pro Semibold" charset="0"/>
              </a:rPr>
              <a:t> </a:t>
            </a:r>
            <a:r>
              <a:rPr lang="en-GB" sz="2000" dirty="0">
                <a:solidFill>
                  <a:srgbClr val="E72420"/>
                </a:solidFill>
                <a:latin typeface="Myriad Pro Semibold" charset="0"/>
                <a:ea typeface="Myriad Pro Semibold" charset="0"/>
                <a:cs typeface="Myriad Pro Semibold" charset="0"/>
              </a:rPr>
              <a:t>kg</a:t>
            </a:r>
          </a:p>
        </p:txBody>
      </p:sp>
      <p:sp>
        <p:nvSpPr>
          <p:cNvPr id="12" name="TextBox 11">
            <a:extLst>
              <a:ext uri="{FF2B5EF4-FFF2-40B4-BE49-F238E27FC236}">
                <a16:creationId xmlns:a16="http://schemas.microsoft.com/office/drawing/2014/main" id="{B8787975-9104-4FD2-8433-9B734329DCFF}"/>
              </a:ext>
            </a:extLst>
          </p:cNvPr>
          <p:cNvSpPr txBox="1"/>
          <p:nvPr/>
        </p:nvSpPr>
        <p:spPr bwMode="auto">
          <a:xfrm>
            <a:off x="9248243" y="2335282"/>
            <a:ext cx="8467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000" dirty="0">
                <a:solidFill>
                  <a:srgbClr val="E72420"/>
                </a:solidFill>
                <a:latin typeface="Myriad Pro Semibold" charset="0"/>
                <a:ea typeface="Myriad Pro Semibold" charset="0"/>
                <a:cs typeface="Myriad Pro Semibold" charset="0"/>
              </a:rPr>
              <a:t>3.5</a:t>
            </a:r>
            <a:r>
              <a:rPr lang="en-GB" sz="1000" dirty="0">
                <a:solidFill>
                  <a:srgbClr val="E72420"/>
                </a:solidFill>
                <a:latin typeface="Myriad Pro Semibold" charset="0"/>
                <a:ea typeface="Myriad Pro Semibold" charset="0"/>
                <a:cs typeface="Myriad Pro Semibold" charset="0"/>
              </a:rPr>
              <a:t> </a:t>
            </a:r>
            <a:r>
              <a:rPr lang="en-GB" sz="2000" dirty="0">
                <a:solidFill>
                  <a:srgbClr val="E72420"/>
                </a:solidFill>
                <a:latin typeface="Myriad Pro Semibold" charset="0"/>
                <a:ea typeface="Myriad Pro Semibold" charset="0"/>
                <a:cs typeface="Myriad Pro Semibold" charset="0"/>
              </a:rPr>
              <a:t>kg</a:t>
            </a:r>
          </a:p>
        </p:txBody>
      </p:sp>
      <p:pic>
        <p:nvPicPr>
          <p:cNvPr id="13" name="Picture 12">
            <a:extLst>
              <a:ext uri="{FF2B5EF4-FFF2-40B4-BE49-F238E27FC236}">
                <a16:creationId xmlns:a16="http://schemas.microsoft.com/office/drawing/2014/main" id="{E0B19290-BCFD-457B-A020-E6AA335D5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771" y="1553589"/>
            <a:ext cx="1936958" cy="1936958"/>
          </a:xfrm>
          <a:prstGeom prst="rect">
            <a:avLst/>
          </a:prstGeom>
        </p:spPr>
      </p:pic>
      <p:pic>
        <p:nvPicPr>
          <p:cNvPr id="14" name="Picture 13">
            <a:extLst>
              <a:ext uri="{FF2B5EF4-FFF2-40B4-BE49-F238E27FC236}">
                <a16:creationId xmlns:a16="http://schemas.microsoft.com/office/drawing/2014/main" id="{A762A006-43EE-4F59-9641-E2513DD7E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5596">
            <a:off x="5084181" y="1538999"/>
            <a:ext cx="1961898" cy="1961898"/>
          </a:xfrm>
          <a:prstGeom prst="rect">
            <a:avLst/>
          </a:prstGeom>
        </p:spPr>
      </p:pic>
      <p:pic>
        <p:nvPicPr>
          <p:cNvPr id="15" name="Picture 14">
            <a:extLst>
              <a:ext uri="{FF2B5EF4-FFF2-40B4-BE49-F238E27FC236}">
                <a16:creationId xmlns:a16="http://schemas.microsoft.com/office/drawing/2014/main" id="{7AE1FC6C-B4F1-4627-BDB7-9B9CDD2C9F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1864" y="1553589"/>
            <a:ext cx="1936958" cy="1936958"/>
          </a:xfrm>
          <a:prstGeom prst="rect">
            <a:avLst/>
          </a:prstGeom>
        </p:spPr>
      </p:pic>
      <p:pic>
        <p:nvPicPr>
          <p:cNvPr id="16" name="Picture 15">
            <a:extLst>
              <a:ext uri="{FF2B5EF4-FFF2-40B4-BE49-F238E27FC236}">
                <a16:creationId xmlns:a16="http://schemas.microsoft.com/office/drawing/2014/main" id="{DC3547DD-349D-4B78-8A15-15C5B7FB6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5596">
            <a:off x="7307274" y="1538999"/>
            <a:ext cx="1961898" cy="1961898"/>
          </a:xfrm>
          <a:prstGeom prst="rect">
            <a:avLst/>
          </a:prstGeom>
        </p:spPr>
      </p:pic>
      <p:sp>
        <p:nvSpPr>
          <p:cNvPr id="5" name="Content Placeholder 2">
            <a:extLst>
              <a:ext uri="{FF2B5EF4-FFF2-40B4-BE49-F238E27FC236}">
                <a16:creationId xmlns:a16="http://schemas.microsoft.com/office/drawing/2014/main" id="{12B26F0D-0AAA-434A-AEAD-50AAF5A47C99}"/>
              </a:ext>
            </a:extLst>
          </p:cNvPr>
          <p:cNvSpPr txBox="1">
            <a:spLocks/>
          </p:cNvSpPr>
          <p:nvPr/>
        </p:nvSpPr>
        <p:spPr>
          <a:xfrm>
            <a:off x="623888" y="3646495"/>
            <a:ext cx="11034712"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Are all of the scales the same? What is the value of each interval?</a:t>
            </a:r>
          </a:p>
          <a:p>
            <a:pPr>
              <a:lnSpc>
                <a:spcPct val="120000"/>
              </a:lnSpc>
              <a:spcBef>
                <a:spcPts val="600"/>
              </a:spcBef>
              <a:spcAft>
                <a:spcPts val="600"/>
              </a:spcAft>
              <a:buClr>
                <a:srgbClr val="585858"/>
              </a:buClr>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Click to reveal the final location of each arrow. What value is it pointing at? How do you know?</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7" name="TextBox 19">
            <a:extLst>
              <a:ext uri="{FF2B5EF4-FFF2-40B4-BE49-F238E27FC236}">
                <a16:creationId xmlns:a16="http://schemas.microsoft.com/office/drawing/2014/main" id="{E01A368F-AD2D-4120-B6E9-D80933AC46B8}"/>
              </a:ext>
            </a:extLst>
          </p:cNvPr>
          <p:cNvSpPr txBox="1"/>
          <p:nvPr/>
        </p:nvSpPr>
        <p:spPr>
          <a:xfrm>
            <a:off x="1000125" y="5093967"/>
            <a:ext cx="9958388"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first arrow has moved one interval, it is pointing at 0.25kg.</a:t>
            </a:r>
          </a:p>
          <a:p>
            <a:pPr algn="ctr">
              <a:buNone/>
            </a:pPr>
            <a:r>
              <a:rPr lang="en-GB" sz="2000" i="1" dirty="0"/>
              <a:t>The second arrow is one interval before 2kg, it is pointing at 1.75kg.</a:t>
            </a:r>
          </a:p>
          <a:p>
            <a:pPr algn="ctr">
              <a:buNone/>
            </a:pPr>
            <a:r>
              <a:rPr lang="en-GB" sz="2000" i="1" dirty="0"/>
              <a:t>The third arrow is half-way between 3kg and 4kg, it is pointing at 3.5kg.</a:t>
            </a:r>
          </a:p>
        </p:txBody>
      </p:sp>
      <p:sp>
        <p:nvSpPr>
          <p:cNvPr id="17" name="TextBox 19">
            <a:extLst>
              <a:ext uri="{FF2B5EF4-FFF2-40B4-BE49-F238E27FC236}">
                <a16:creationId xmlns:a16="http://schemas.microsoft.com/office/drawing/2014/main" id="{A1257897-F8C7-4AB9-A736-831C2F786696}"/>
              </a:ext>
            </a:extLst>
          </p:cNvPr>
          <p:cNvSpPr txBox="1"/>
          <p:nvPr/>
        </p:nvSpPr>
        <p:spPr>
          <a:xfrm>
            <a:off x="1000125" y="4087644"/>
            <a:ext cx="9958389" cy="42774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lnSpc>
                <a:spcPct val="120000"/>
              </a:lnSpc>
              <a:spcBef>
                <a:spcPts val="600"/>
              </a:spcBef>
              <a:spcAft>
                <a:spcPts val="600"/>
              </a:spcAft>
              <a:buNone/>
            </a:pPr>
            <a:r>
              <a:rPr lang="en-GB" sz="2000" i="1" dirty="0"/>
              <a:t>Each kilogram has been split into four equal parts. Each interval is worth 0.25kg.</a:t>
            </a:r>
          </a:p>
        </p:txBody>
      </p:sp>
    </p:spTree>
    <p:extLst>
      <p:ext uri="{BB962C8B-B14F-4D97-AF65-F5344CB8AC3E}">
        <p14:creationId xmlns:p14="http://schemas.microsoft.com/office/powerpoint/2010/main" val="3773937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900000">
                                      <p:cBhvr>
                                        <p:cTn id="14" dur="1000" fill="hold"/>
                                        <p:tgtEl>
                                          <p:spTgt spid="6"/>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nodeType="clickEffect">
                                  <p:stCondLst>
                                    <p:cond delay="0"/>
                                  </p:stCondLst>
                                  <p:childTnLst>
                                    <p:animRot by="6300000">
                                      <p:cBhvr>
                                        <p:cTn id="23" dur="1500" fill="hold"/>
                                        <p:tgtEl>
                                          <p:spTgt spid="14"/>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mph" presetSubtype="0" fill="hold" nodeType="clickEffect">
                                  <p:stCondLst>
                                    <p:cond delay="0"/>
                                  </p:stCondLst>
                                  <p:childTnLst>
                                    <p:animRot by="12600000">
                                      <p:cBhvr>
                                        <p:cTn id="32" dur="2000" fill="hold"/>
                                        <p:tgtEl>
                                          <p:spTgt spid="1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7"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5NPV-4 Reading scales with 2, 4, 5 or 10 intervals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b="1" i="0" u="none" strike="noStrike" kern="1200" cap="none" spc="0" normalizeH="0" baseline="0" noProof="0" dirty="0">
                <a:ln>
                  <a:noFill/>
                </a:ln>
                <a:solidFill>
                  <a:srgbClr val="585858"/>
                </a:solidFill>
                <a:effectLst/>
                <a:uLnTx/>
                <a:uFillTx/>
              </a:rPr>
              <a:t>The Deca Tree</a:t>
            </a: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kumimoji="0" lang="en-US" sz="2000" i="0" u="none" strike="noStrike" kern="1200" cap="none" spc="0" normalizeH="0" baseline="0" noProof="0" dirty="0">
                <a:ln>
                  <a:noFill/>
                </a:ln>
                <a:solidFill>
                  <a:srgbClr val="585858"/>
                </a:solidFill>
                <a:effectLst/>
                <a:uLnTx/>
                <a:uFillTx/>
                <a:hlinkClick r:id="rId2"/>
              </a:rPr>
              <a:t>https://nrich.maths.org/2006</a:t>
            </a: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5NPV-4 </a:t>
            </a:r>
            <a:br>
              <a:rPr lang="en-GB" sz="2400" dirty="0"/>
            </a:br>
            <a:r>
              <a:rPr lang="en-GB" sz="2400" i="1" dirty="0"/>
              <a:t>Divide 1 into 2, 4, 5 and 10 equal parts, and read scales/number lines marked in units of 1 with 2, 4, 5 and 10 equal parts.</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96925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a:t>
            </a:r>
            <a:r>
              <a:rPr lang="en-GB" kern="0" dirty="0">
                <a:latin typeface="Arial" panose="020B0604020202020204" pitchFamily="34" charset="0"/>
                <a:cs typeface="Arial" panose="020B0604020202020204" pitchFamily="34" charset="0"/>
              </a:rPr>
              <a:t>5</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NPV-4.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5</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4DC4D-D041-4BFD-90D8-1FAD2920DB5F}"/>
              </a:ext>
            </a:extLst>
          </p:cNvPr>
          <p:cNvSpPr>
            <a:spLocks noGrp="1"/>
          </p:cNvSpPr>
          <p:nvPr>
            <p:ph type="title"/>
          </p:nvPr>
        </p:nvSpPr>
        <p:spPr/>
        <p:txBody>
          <a:bodyPr/>
          <a:lstStyle/>
          <a:p>
            <a:r>
              <a:rPr lang="en-GB" sz="2400" dirty="0"/>
              <a:t>5NPV-4: Linked mastery PD materials</a:t>
            </a:r>
          </a:p>
        </p:txBody>
      </p:sp>
      <p:sp>
        <p:nvSpPr>
          <p:cNvPr id="4" name="Content Placeholder 3">
            <a:extLst>
              <a:ext uri="{FF2B5EF4-FFF2-40B4-BE49-F238E27FC236}">
                <a16:creationId xmlns:a16="http://schemas.microsoft.com/office/drawing/2014/main" id="{07DFD37A-E605-41CA-807F-443D15C780FA}"/>
              </a:ext>
            </a:extLst>
          </p:cNvPr>
          <p:cNvSpPr>
            <a:spLocks noGrp="1"/>
          </p:cNvSpPr>
          <p:nvPr>
            <p:ph sz="half" idx="2"/>
          </p:nvPr>
        </p:nvSpPr>
        <p:spPr/>
        <p:txBody>
          <a:bodyPr>
            <a:normAutofit/>
          </a:bodyPr>
          <a:lstStyle/>
          <a:p>
            <a:pPr marL="257175" indent="-257175">
              <a:lnSpc>
                <a:spcPct val="120000"/>
              </a:lnSpc>
              <a:buFont typeface="Arial" panose="020B0604020202020204" pitchFamily="34" charset="0"/>
              <a:buChar char="•"/>
            </a:pPr>
            <a:r>
              <a:rPr lang="en-GB" sz="2000" dirty="0"/>
              <a:t>Additional pedagogical subject knowledge support can be found in the following Mastery Professional Development materials:</a:t>
            </a:r>
          </a:p>
          <a:p>
            <a:pPr marL="585781" lvl="1" indent="-285750">
              <a:lnSpc>
                <a:spcPct val="120000"/>
              </a:lnSpc>
            </a:pPr>
            <a:r>
              <a:rPr lang="en-GB" sz="1600" dirty="0">
                <a:hlinkClick r:id="rId3"/>
              </a:rPr>
              <a:t>1.23 Composition and calculation: tenths </a:t>
            </a:r>
            <a:endParaRPr lang="en-GB" sz="1600" dirty="0"/>
          </a:p>
          <a:p>
            <a:pPr marL="585781" lvl="1" indent="-285750">
              <a:lnSpc>
                <a:spcPct val="120000"/>
              </a:lnSpc>
            </a:pPr>
            <a:r>
              <a:rPr lang="en-GB" sz="1600" dirty="0">
                <a:solidFill>
                  <a:schemeClr val="tx2"/>
                </a:solidFill>
                <a:hlinkClick r:id="rId4"/>
              </a:rPr>
              <a:t>1.24 Composition and calculation: hundredths and thousandths </a:t>
            </a:r>
            <a:endParaRPr lang="en-GB" sz="2000" dirty="0"/>
          </a:p>
          <a:p>
            <a:pPr marL="257175" indent="-257175">
              <a:lnSpc>
                <a:spcPct val="120000"/>
              </a:lnSpc>
              <a:buFont typeface="Arial" panose="020B0604020202020204" pitchFamily="34" charset="0"/>
              <a:buChar char="•"/>
            </a:pPr>
            <a:r>
              <a:rPr lang="en-GB" sz="2000" dirty="0"/>
              <a:t>Several of the activity slides have been taken from these materials.</a:t>
            </a:r>
          </a:p>
          <a:p>
            <a:endParaRPr lang="en-GB" dirty="0"/>
          </a:p>
        </p:txBody>
      </p:sp>
      <p:pic>
        <p:nvPicPr>
          <p:cNvPr id="12" name="Content Placeholder 11">
            <a:extLst>
              <a:ext uri="{FF2B5EF4-FFF2-40B4-BE49-F238E27FC236}">
                <a16:creationId xmlns:a16="http://schemas.microsoft.com/office/drawing/2014/main" id="{B2DE7283-9584-4968-86BA-03FED0BD5AF8}"/>
              </a:ext>
            </a:extLst>
          </p:cNvPr>
          <p:cNvPicPr>
            <a:picLocks noGrp="1" noChangeAspect="1"/>
          </p:cNvPicPr>
          <p:nvPr>
            <p:ph sz="half" idx="1"/>
          </p:nvPr>
        </p:nvPicPr>
        <p:blipFill>
          <a:blip r:embed="rId5"/>
          <a:stretch>
            <a:fillRect/>
          </a:stretch>
        </p:blipFill>
        <p:spPr>
          <a:xfrm>
            <a:off x="3529648" y="1675685"/>
            <a:ext cx="2369763" cy="3312149"/>
          </a:xfrm>
          <a:prstGeom prst="rect">
            <a:avLst/>
          </a:prstGeom>
          <a:ln>
            <a:solidFill>
              <a:schemeClr val="tx1"/>
            </a:solidFill>
          </a:ln>
        </p:spPr>
      </p:pic>
      <p:pic>
        <p:nvPicPr>
          <p:cNvPr id="13" name="Picture 12">
            <a:extLst>
              <a:ext uri="{FF2B5EF4-FFF2-40B4-BE49-F238E27FC236}">
                <a16:creationId xmlns:a16="http://schemas.microsoft.com/office/drawing/2014/main" id="{28B3CF62-E085-4DF6-B842-03985135C6D7}"/>
              </a:ext>
            </a:extLst>
          </p:cNvPr>
          <p:cNvPicPr>
            <a:picLocks noChangeAspect="1"/>
          </p:cNvPicPr>
          <p:nvPr/>
        </p:nvPicPr>
        <p:blipFill>
          <a:blip r:embed="rId6"/>
          <a:stretch>
            <a:fillRect/>
          </a:stretch>
        </p:blipFill>
        <p:spPr>
          <a:xfrm>
            <a:off x="609599" y="1675685"/>
            <a:ext cx="2369763" cy="3323161"/>
          </a:xfrm>
          <a:prstGeom prst="rect">
            <a:avLst/>
          </a:prstGeom>
          <a:ln>
            <a:solidFill>
              <a:schemeClr val="tx1"/>
            </a:solidFill>
          </a:ln>
        </p:spPr>
      </p:pic>
    </p:spTree>
    <p:extLst>
      <p:ext uri="{BB962C8B-B14F-4D97-AF65-F5344CB8AC3E}">
        <p14:creationId xmlns:p14="http://schemas.microsoft.com/office/powerpoint/2010/main" val="65045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Reading scales with 2, 4, 5 or 10 intervals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5NPV-4 </a:t>
            </a:r>
          </a:p>
          <a:p>
            <a:endParaRPr lang="en-GB" dirty="0"/>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871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GB" dirty="0">
                <a:latin typeface="Arial" panose="020B0604020202020204" pitchFamily="34" charset="0"/>
                <a:cs typeface="Arial" panose="020B0604020202020204" pitchFamily="34" charset="0"/>
              </a:rPr>
              <a:t>5NPV-4 Reading scales with 2, 4, 5 or 10 intervals</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046025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2087E-D59C-4231-99A3-F334B18C3CD7}"/>
              </a:ext>
            </a:extLst>
          </p:cNvPr>
          <p:cNvSpPr>
            <a:spLocks noGrp="1"/>
          </p:cNvSpPr>
          <p:nvPr>
            <p:ph type="title"/>
          </p:nvPr>
        </p:nvSpPr>
        <p:spPr/>
        <p:txBody>
          <a:bodyPr/>
          <a:lstStyle/>
          <a:p>
            <a:r>
              <a:rPr lang="en-US" altLang="en-US" dirty="0"/>
              <a:t>5NPV-4 Reading scales with 2, 4, 5 or 10 intervals</a:t>
            </a:r>
            <a:endParaRPr lang="en-GB" dirty="0"/>
          </a:p>
        </p:txBody>
      </p:sp>
      <p:sp>
        <p:nvSpPr>
          <p:cNvPr id="11" name="TextBox 10">
            <a:extLst>
              <a:ext uri="{FF2B5EF4-FFF2-40B4-BE49-F238E27FC236}">
                <a16:creationId xmlns:a16="http://schemas.microsoft.com/office/drawing/2014/main" id="{C96D3798-8088-425D-9BBA-5C67CFAE6BC6}"/>
              </a:ext>
            </a:extLst>
          </p:cNvPr>
          <p:cNvSpPr txBox="1"/>
          <p:nvPr/>
        </p:nvSpPr>
        <p:spPr>
          <a:xfrm>
            <a:off x="234573" y="1331799"/>
            <a:ext cx="5561378" cy="400110"/>
          </a:xfrm>
          <a:prstGeom prst="rect">
            <a:avLst/>
          </a:prstGeom>
          <a:noFill/>
        </p:spPr>
        <p:txBody>
          <a:bodyPr wrap="square" rtlCol="0">
            <a:spAutoFit/>
          </a:bodyPr>
          <a:lstStyle/>
          <a:p>
            <a:pPr algn="ctr">
              <a:buNone/>
            </a:pPr>
            <a:r>
              <a:rPr lang="en-GB" sz="2000" b="1" dirty="0"/>
              <a:t>2, 4, 5 and 10 part composition of 1</a:t>
            </a:r>
          </a:p>
        </p:txBody>
      </p:sp>
      <p:sp>
        <p:nvSpPr>
          <p:cNvPr id="12" name="TextBox 11">
            <a:extLst>
              <a:ext uri="{FF2B5EF4-FFF2-40B4-BE49-F238E27FC236}">
                <a16:creationId xmlns:a16="http://schemas.microsoft.com/office/drawing/2014/main" id="{1864E683-7D83-4ADB-869E-07DBE62E82F6}"/>
              </a:ext>
            </a:extLst>
          </p:cNvPr>
          <p:cNvSpPr txBox="1"/>
          <p:nvPr/>
        </p:nvSpPr>
        <p:spPr>
          <a:xfrm>
            <a:off x="506636" y="2186040"/>
            <a:ext cx="1143116" cy="400110"/>
          </a:xfrm>
          <a:prstGeom prst="rect">
            <a:avLst/>
          </a:prstGeom>
          <a:noFill/>
        </p:spPr>
        <p:txBody>
          <a:bodyPr wrap="square" rtlCol="0">
            <a:spAutoFit/>
          </a:bodyPr>
          <a:lstStyle/>
          <a:p>
            <a:pPr>
              <a:buNone/>
            </a:pPr>
            <a:r>
              <a:rPr lang="en-GB" sz="2000" b="1" dirty="0"/>
              <a:t>2 part</a:t>
            </a:r>
          </a:p>
        </p:txBody>
      </p:sp>
      <p:sp>
        <p:nvSpPr>
          <p:cNvPr id="13" name="TextBox 12">
            <a:extLst>
              <a:ext uri="{FF2B5EF4-FFF2-40B4-BE49-F238E27FC236}">
                <a16:creationId xmlns:a16="http://schemas.microsoft.com/office/drawing/2014/main" id="{A437BF3D-6CDC-4193-91A6-93B1A75904B4}"/>
              </a:ext>
            </a:extLst>
          </p:cNvPr>
          <p:cNvSpPr txBox="1"/>
          <p:nvPr/>
        </p:nvSpPr>
        <p:spPr>
          <a:xfrm>
            <a:off x="506636" y="3283694"/>
            <a:ext cx="1143116" cy="400110"/>
          </a:xfrm>
          <a:prstGeom prst="rect">
            <a:avLst/>
          </a:prstGeom>
          <a:noFill/>
        </p:spPr>
        <p:txBody>
          <a:bodyPr wrap="square" rtlCol="0">
            <a:spAutoFit/>
          </a:bodyPr>
          <a:lstStyle/>
          <a:p>
            <a:pPr>
              <a:buNone/>
            </a:pPr>
            <a:r>
              <a:rPr lang="en-GB" sz="2000" b="1" dirty="0"/>
              <a:t>4 part</a:t>
            </a:r>
          </a:p>
        </p:txBody>
      </p:sp>
      <p:sp>
        <p:nvSpPr>
          <p:cNvPr id="14" name="TextBox 13">
            <a:extLst>
              <a:ext uri="{FF2B5EF4-FFF2-40B4-BE49-F238E27FC236}">
                <a16:creationId xmlns:a16="http://schemas.microsoft.com/office/drawing/2014/main" id="{E53BD90E-354F-4A7A-8C69-DA7195C11400}"/>
              </a:ext>
            </a:extLst>
          </p:cNvPr>
          <p:cNvSpPr txBox="1"/>
          <p:nvPr/>
        </p:nvSpPr>
        <p:spPr>
          <a:xfrm>
            <a:off x="506636" y="4381348"/>
            <a:ext cx="1143116" cy="400110"/>
          </a:xfrm>
          <a:prstGeom prst="rect">
            <a:avLst/>
          </a:prstGeom>
          <a:noFill/>
        </p:spPr>
        <p:txBody>
          <a:bodyPr wrap="square" rtlCol="0">
            <a:spAutoFit/>
          </a:bodyPr>
          <a:lstStyle/>
          <a:p>
            <a:pPr>
              <a:buNone/>
            </a:pPr>
            <a:r>
              <a:rPr lang="en-GB" sz="2000" b="1" dirty="0"/>
              <a:t>5 part</a:t>
            </a:r>
          </a:p>
        </p:txBody>
      </p:sp>
      <p:sp>
        <p:nvSpPr>
          <p:cNvPr id="15" name="TextBox 14">
            <a:extLst>
              <a:ext uri="{FF2B5EF4-FFF2-40B4-BE49-F238E27FC236}">
                <a16:creationId xmlns:a16="http://schemas.microsoft.com/office/drawing/2014/main" id="{E7B7252D-A19B-4FA1-BB2E-1D4429699496}"/>
              </a:ext>
            </a:extLst>
          </p:cNvPr>
          <p:cNvSpPr txBox="1"/>
          <p:nvPr/>
        </p:nvSpPr>
        <p:spPr>
          <a:xfrm>
            <a:off x="506636" y="5476299"/>
            <a:ext cx="1143116" cy="400110"/>
          </a:xfrm>
          <a:prstGeom prst="rect">
            <a:avLst/>
          </a:prstGeom>
          <a:noFill/>
        </p:spPr>
        <p:txBody>
          <a:bodyPr wrap="square" rtlCol="0">
            <a:spAutoFit/>
          </a:bodyPr>
          <a:lstStyle/>
          <a:p>
            <a:pPr>
              <a:buNone/>
            </a:pPr>
            <a:r>
              <a:rPr lang="en-GB" sz="2000" b="1" dirty="0"/>
              <a:t>10 part</a:t>
            </a:r>
          </a:p>
        </p:txBody>
      </p:sp>
      <p:sp>
        <p:nvSpPr>
          <p:cNvPr id="7" name="Content Placeholder 2">
            <a:extLst>
              <a:ext uri="{FF2B5EF4-FFF2-40B4-BE49-F238E27FC236}">
                <a16:creationId xmlns:a16="http://schemas.microsoft.com/office/drawing/2014/main" id="{19263978-D116-4D1E-BBF7-0784D065CE86}"/>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If we divide one into 2 equal parts, what is the value of each part?</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if we divide one into 4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5 equal parts?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10 equal parts? </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pic>
        <p:nvPicPr>
          <p:cNvPr id="38" name="Picture 37" descr="A close up of a logo&#10;&#10;Description automatically generated">
            <a:extLst>
              <a:ext uri="{FF2B5EF4-FFF2-40B4-BE49-F238E27FC236}">
                <a16:creationId xmlns:a16="http://schemas.microsoft.com/office/drawing/2014/main" id="{4A811E42-6334-48F1-86B0-B20A97D3D6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5819" y="5243228"/>
            <a:ext cx="4119665" cy="927809"/>
          </a:xfrm>
          <a:prstGeom prst="rect">
            <a:avLst/>
          </a:prstGeom>
        </p:spPr>
      </p:pic>
      <p:sp>
        <p:nvSpPr>
          <p:cNvPr id="39" name="Rectangle 38">
            <a:extLst>
              <a:ext uri="{FF2B5EF4-FFF2-40B4-BE49-F238E27FC236}">
                <a16:creationId xmlns:a16="http://schemas.microsoft.com/office/drawing/2014/main" id="{53243993-3411-47FB-9A4D-D0FEAEFA2C8F}"/>
              </a:ext>
            </a:extLst>
          </p:cNvPr>
          <p:cNvSpPr/>
          <p:nvPr/>
        </p:nvSpPr>
        <p:spPr>
          <a:xfrm>
            <a:off x="1756305"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0" name="Rectangle 39">
            <a:extLst>
              <a:ext uri="{FF2B5EF4-FFF2-40B4-BE49-F238E27FC236}">
                <a16:creationId xmlns:a16="http://schemas.microsoft.com/office/drawing/2014/main" id="{96A4EEA2-0B4A-40A6-913B-6C889777B28C}"/>
              </a:ext>
            </a:extLst>
          </p:cNvPr>
          <p:cNvSpPr/>
          <p:nvPr/>
        </p:nvSpPr>
        <p:spPr>
          <a:xfrm>
            <a:off x="2168110"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1" name="Rectangle 40">
            <a:extLst>
              <a:ext uri="{FF2B5EF4-FFF2-40B4-BE49-F238E27FC236}">
                <a16:creationId xmlns:a16="http://schemas.microsoft.com/office/drawing/2014/main" id="{B6076DC9-E2EB-45A7-B7AF-0BDCBBB571A9}"/>
              </a:ext>
            </a:extLst>
          </p:cNvPr>
          <p:cNvSpPr/>
          <p:nvPr/>
        </p:nvSpPr>
        <p:spPr>
          <a:xfrm>
            <a:off x="2582296"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2" name="Rectangle 41">
            <a:extLst>
              <a:ext uri="{FF2B5EF4-FFF2-40B4-BE49-F238E27FC236}">
                <a16:creationId xmlns:a16="http://schemas.microsoft.com/office/drawing/2014/main" id="{88875D9A-2AA7-4F00-A1EB-A8F6FD1510D0}"/>
              </a:ext>
            </a:extLst>
          </p:cNvPr>
          <p:cNvSpPr/>
          <p:nvPr/>
        </p:nvSpPr>
        <p:spPr>
          <a:xfrm>
            <a:off x="2994101"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3" name="Rectangle 42">
            <a:extLst>
              <a:ext uri="{FF2B5EF4-FFF2-40B4-BE49-F238E27FC236}">
                <a16:creationId xmlns:a16="http://schemas.microsoft.com/office/drawing/2014/main" id="{2E513ED7-9E28-405E-9309-4B1CE33B5BD5}"/>
              </a:ext>
            </a:extLst>
          </p:cNvPr>
          <p:cNvSpPr/>
          <p:nvPr/>
        </p:nvSpPr>
        <p:spPr>
          <a:xfrm>
            <a:off x="3380630"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4" name="Rectangle 43">
            <a:extLst>
              <a:ext uri="{FF2B5EF4-FFF2-40B4-BE49-F238E27FC236}">
                <a16:creationId xmlns:a16="http://schemas.microsoft.com/office/drawing/2014/main" id="{3AD1FCE8-9F51-4FF3-A68C-1853082C761C}"/>
              </a:ext>
            </a:extLst>
          </p:cNvPr>
          <p:cNvSpPr/>
          <p:nvPr/>
        </p:nvSpPr>
        <p:spPr>
          <a:xfrm>
            <a:off x="3792435"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5" name="Rectangle 44">
            <a:extLst>
              <a:ext uri="{FF2B5EF4-FFF2-40B4-BE49-F238E27FC236}">
                <a16:creationId xmlns:a16="http://schemas.microsoft.com/office/drawing/2014/main" id="{234E69B2-E38F-452F-822D-ED81BF1BBD80}"/>
              </a:ext>
            </a:extLst>
          </p:cNvPr>
          <p:cNvSpPr/>
          <p:nvPr/>
        </p:nvSpPr>
        <p:spPr>
          <a:xfrm>
            <a:off x="4206621"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6" name="Rectangle 45">
            <a:extLst>
              <a:ext uri="{FF2B5EF4-FFF2-40B4-BE49-F238E27FC236}">
                <a16:creationId xmlns:a16="http://schemas.microsoft.com/office/drawing/2014/main" id="{3ED8E742-37FD-46BF-99A4-A665E693A5DD}"/>
              </a:ext>
            </a:extLst>
          </p:cNvPr>
          <p:cNvSpPr/>
          <p:nvPr/>
        </p:nvSpPr>
        <p:spPr>
          <a:xfrm>
            <a:off x="4618426"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7" name="Rectangle 46">
            <a:extLst>
              <a:ext uri="{FF2B5EF4-FFF2-40B4-BE49-F238E27FC236}">
                <a16:creationId xmlns:a16="http://schemas.microsoft.com/office/drawing/2014/main" id="{09183771-1DF4-4691-BF8F-609CFD6B5848}"/>
              </a:ext>
            </a:extLst>
          </p:cNvPr>
          <p:cNvSpPr/>
          <p:nvPr/>
        </p:nvSpPr>
        <p:spPr>
          <a:xfrm>
            <a:off x="5032669"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8" name="Rectangle 47">
            <a:extLst>
              <a:ext uri="{FF2B5EF4-FFF2-40B4-BE49-F238E27FC236}">
                <a16:creationId xmlns:a16="http://schemas.microsoft.com/office/drawing/2014/main" id="{D4CA4B2A-5BC4-4143-BEE4-F688938709A9}"/>
              </a:ext>
            </a:extLst>
          </p:cNvPr>
          <p:cNvSpPr/>
          <p:nvPr/>
        </p:nvSpPr>
        <p:spPr>
          <a:xfrm>
            <a:off x="5444474" y="5733257"/>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49" name="Rectangle 48">
            <a:extLst>
              <a:ext uri="{FF2B5EF4-FFF2-40B4-BE49-F238E27FC236}">
                <a16:creationId xmlns:a16="http://schemas.microsoft.com/office/drawing/2014/main" id="{1925E097-9A51-427C-AE6A-9FE5C5D0FD49}"/>
              </a:ext>
            </a:extLst>
          </p:cNvPr>
          <p:cNvSpPr/>
          <p:nvPr/>
        </p:nvSpPr>
        <p:spPr>
          <a:xfrm>
            <a:off x="3518858" y="5394351"/>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50" name="TextBox 49">
            <a:extLst>
              <a:ext uri="{FF2B5EF4-FFF2-40B4-BE49-F238E27FC236}">
                <a16:creationId xmlns:a16="http://schemas.microsoft.com/office/drawing/2014/main" id="{A96A4FBF-AB3E-4411-A017-E88F47B067E1}"/>
              </a:ext>
            </a:extLst>
          </p:cNvPr>
          <p:cNvSpPr txBox="1"/>
          <p:nvPr/>
        </p:nvSpPr>
        <p:spPr>
          <a:xfrm>
            <a:off x="1679684" y="5759382"/>
            <a:ext cx="470000" cy="338554"/>
          </a:xfrm>
          <a:prstGeom prst="rect">
            <a:avLst/>
          </a:prstGeom>
          <a:noFill/>
        </p:spPr>
        <p:txBody>
          <a:bodyPr wrap="none" rtlCol="0">
            <a:spAutoFit/>
          </a:bodyPr>
          <a:lstStyle/>
          <a:p>
            <a:pPr algn="ctr">
              <a:buNone/>
            </a:pPr>
            <a:r>
              <a:rPr lang="en-GB" sz="1600" dirty="0"/>
              <a:t>0.1</a:t>
            </a:r>
          </a:p>
        </p:txBody>
      </p:sp>
      <p:sp>
        <p:nvSpPr>
          <p:cNvPr id="51" name="TextBox 50">
            <a:extLst>
              <a:ext uri="{FF2B5EF4-FFF2-40B4-BE49-F238E27FC236}">
                <a16:creationId xmlns:a16="http://schemas.microsoft.com/office/drawing/2014/main" id="{ADDFC2E5-41EB-4FE1-AD27-652D87D26CBE}"/>
              </a:ext>
            </a:extLst>
          </p:cNvPr>
          <p:cNvSpPr txBox="1"/>
          <p:nvPr/>
        </p:nvSpPr>
        <p:spPr>
          <a:xfrm>
            <a:off x="2090758" y="5759382"/>
            <a:ext cx="470000" cy="338554"/>
          </a:xfrm>
          <a:prstGeom prst="rect">
            <a:avLst/>
          </a:prstGeom>
          <a:noFill/>
        </p:spPr>
        <p:txBody>
          <a:bodyPr wrap="none" rtlCol="0">
            <a:spAutoFit/>
          </a:bodyPr>
          <a:lstStyle/>
          <a:p>
            <a:pPr algn="ctr">
              <a:buNone/>
            </a:pPr>
            <a:r>
              <a:rPr lang="en-GB" sz="1600" dirty="0"/>
              <a:t>0.1</a:t>
            </a:r>
          </a:p>
        </p:txBody>
      </p:sp>
      <p:sp>
        <p:nvSpPr>
          <p:cNvPr id="52" name="TextBox 51">
            <a:extLst>
              <a:ext uri="{FF2B5EF4-FFF2-40B4-BE49-F238E27FC236}">
                <a16:creationId xmlns:a16="http://schemas.microsoft.com/office/drawing/2014/main" id="{7B570088-F747-4F57-8A3C-F18CB3A020D1}"/>
              </a:ext>
            </a:extLst>
          </p:cNvPr>
          <p:cNvSpPr txBox="1"/>
          <p:nvPr/>
        </p:nvSpPr>
        <p:spPr>
          <a:xfrm>
            <a:off x="2501832" y="5759382"/>
            <a:ext cx="470000" cy="338554"/>
          </a:xfrm>
          <a:prstGeom prst="rect">
            <a:avLst/>
          </a:prstGeom>
          <a:noFill/>
        </p:spPr>
        <p:txBody>
          <a:bodyPr wrap="none" rtlCol="0">
            <a:spAutoFit/>
          </a:bodyPr>
          <a:lstStyle/>
          <a:p>
            <a:pPr algn="ctr">
              <a:buNone/>
            </a:pPr>
            <a:r>
              <a:rPr lang="en-GB" sz="1600" dirty="0"/>
              <a:t>0.1</a:t>
            </a:r>
          </a:p>
        </p:txBody>
      </p:sp>
      <p:sp>
        <p:nvSpPr>
          <p:cNvPr id="53" name="TextBox 52">
            <a:extLst>
              <a:ext uri="{FF2B5EF4-FFF2-40B4-BE49-F238E27FC236}">
                <a16:creationId xmlns:a16="http://schemas.microsoft.com/office/drawing/2014/main" id="{AADA6F4D-8C29-4FB1-9664-20A4F40D3FA3}"/>
              </a:ext>
            </a:extLst>
          </p:cNvPr>
          <p:cNvSpPr txBox="1"/>
          <p:nvPr/>
        </p:nvSpPr>
        <p:spPr>
          <a:xfrm>
            <a:off x="2912906" y="5759382"/>
            <a:ext cx="470000" cy="338554"/>
          </a:xfrm>
          <a:prstGeom prst="rect">
            <a:avLst/>
          </a:prstGeom>
          <a:noFill/>
        </p:spPr>
        <p:txBody>
          <a:bodyPr wrap="none" rtlCol="0">
            <a:spAutoFit/>
          </a:bodyPr>
          <a:lstStyle/>
          <a:p>
            <a:pPr algn="ctr">
              <a:buNone/>
            </a:pPr>
            <a:r>
              <a:rPr lang="en-GB" sz="1600" dirty="0"/>
              <a:t>0.1</a:t>
            </a:r>
          </a:p>
        </p:txBody>
      </p:sp>
      <p:sp>
        <p:nvSpPr>
          <p:cNvPr id="54" name="TextBox 53">
            <a:extLst>
              <a:ext uri="{FF2B5EF4-FFF2-40B4-BE49-F238E27FC236}">
                <a16:creationId xmlns:a16="http://schemas.microsoft.com/office/drawing/2014/main" id="{22E7EB42-9DAD-46B2-841B-BE58D5FB9BFE}"/>
              </a:ext>
            </a:extLst>
          </p:cNvPr>
          <p:cNvSpPr txBox="1"/>
          <p:nvPr/>
        </p:nvSpPr>
        <p:spPr>
          <a:xfrm>
            <a:off x="3323980" y="5759382"/>
            <a:ext cx="470000" cy="338554"/>
          </a:xfrm>
          <a:prstGeom prst="rect">
            <a:avLst/>
          </a:prstGeom>
          <a:noFill/>
        </p:spPr>
        <p:txBody>
          <a:bodyPr wrap="none" rtlCol="0">
            <a:spAutoFit/>
          </a:bodyPr>
          <a:lstStyle/>
          <a:p>
            <a:pPr algn="ctr">
              <a:buNone/>
            </a:pPr>
            <a:r>
              <a:rPr lang="en-GB" sz="1600" dirty="0"/>
              <a:t>0.1</a:t>
            </a:r>
          </a:p>
        </p:txBody>
      </p:sp>
      <p:sp>
        <p:nvSpPr>
          <p:cNvPr id="55" name="TextBox 54">
            <a:extLst>
              <a:ext uri="{FF2B5EF4-FFF2-40B4-BE49-F238E27FC236}">
                <a16:creationId xmlns:a16="http://schemas.microsoft.com/office/drawing/2014/main" id="{3E517278-DB8C-47AB-97EB-D09818D7F0A5}"/>
              </a:ext>
            </a:extLst>
          </p:cNvPr>
          <p:cNvSpPr txBox="1"/>
          <p:nvPr/>
        </p:nvSpPr>
        <p:spPr>
          <a:xfrm>
            <a:off x="3735054" y="5759382"/>
            <a:ext cx="470001" cy="338554"/>
          </a:xfrm>
          <a:prstGeom prst="rect">
            <a:avLst/>
          </a:prstGeom>
          <a:noFill/>
        </p:spPr>
        <p:txBody>
          <a:bodyPr wrap="none" rtlCol="0">
            <a:spAutoFit/>
          </a:bodyPr>
          <a:lstStyle/>
          <a:p>
            <a:pPr algn="ctr">
              <a:buNone/>
            </a:pPr>
            <a:r>
              <a:rPr lang="en-GB" sz="1600" dirty="0"/>
              <a:t>0.1</a:t>
            </a:r>
          </a:p>
        </p:txBody>
      </p:sp>
      <p:sp>
        <p:nvSpPr>
          <p:cNvPr id="56" name="TextBox 55">
            <a:extLst>
              <a:ext uri="{FF2B5EF4-FFF2-40B4-BE49-F238E27FC236}">
                <a16:creationId xmlns:a16="http://schemas.microsoft.com/office/drawing/2014/main" id="{CA56BC72-E971-4B0D-99A4-4ECDB4B65520}"/>
              </a:ext>
            </a:extLst>
          </p:cNvPr>
          <p:cNvSpPr txBox="1"/>
          <p:nvPr/>
        </p:nvSpPr>
        <p:spPr>
          <a:xfrm>
            <a:off x="4146128" y="5759382"/>
            <a:ext cx="470001" cy="338554"/>
          </a:xfrm>
          <a:prstGeom prst="rect">
            <a:avLst/>
          </a:prstGeom>
          <a:noFill/>
        </p:spPr>
        <p:txBody>
          <a:bodyPr wrap="none" rtlCol="0">
            <a:spAutoFit/>
          </a:bodyPr>
          <a:lstStyle/>
          <a:p>
            <a:pPr algn="ctr">
              <a:buNone/>
            </a:pPr>
            <a:r>
              <a:rPr lang="en-GB" sz="1600" dirty="0"/>
              <a:t>0.1</a:t>
            </a:r>
          </a:p>
        </p:txBody>
      </p:sp>
      <p:sp>
        <p:nvSpPr>
          <p:cNvPr id="57" name="TextBox 56">
            <a:extLst>
              <a:ext uri="{FF2B5EF4-FFF2-40B4-BE49-F238E27FC236}">
                <a16:creationId xmlns:a16="http://schemas.microsoft.com/office/drawing/2014/main" id="{A5D9242B-0140-4CFC-918D-EDE031A0A6B1}"/>
              </a:ext>
            </a:extLst>
          </p:cNvPr>
          <p:cNvSpPr txBox="1"/>
          <p:nvPr/>
        </p:nvSpPr>
        <p:spPr>
          <a:xfrm>
            <a:off x="4557202" y="5759382"/>
            <a:ext cx="470001" cy="338554"/>
          </a:xfrm>
          <a:prstGeom prst="rect">
            <a:avLst/>
          </a:prstGeom>
          <a:noFill/>
        </p:spPr>
        <p:txBody>
          <a:bodyPr wrap="none" rtlCol="0">
            <a:spAutoFit/>
          </a:bodyPr>
          <a:lstStyle/>
          <a:p>
            <a:pPr algn="ctr">
              <a:buNone/>
            </a:pPr>
            <a:r>
              <a:rPr lang="en-GB" sz="1600" dirty="0"/>
              <a:t>0.1</a:t>
            </a:r>
          </a:p>
        </p:txBody>
      </p:sp>
      <p:sp>
        <p:nvSpPr>
          <p:cNvPr id="58" name="TextBox 57">
            <a:extLst>
              <a:ext uri="{FF2B5EF4-FFF2-40B4-BE49-F238E27FC236}">
                <a16:creationId xmlns:a16="http://schemas.microsoft.com/office/drawing/2014/main" id="{74082E6C-79A2-4A3B-B6DE-0ADE8446177A}"/>
              </a:ext>
            </a:extLst>
          </p:cNvPr>
          <p:cNvSpPr txBox="1"/>
          <p:nvPr/>
        </p:nvSpPr>
        <p:spPr>
          <a:xfrm>
            <a:off x="4968276" y="5759382"/>
            <a:ext cx="470001" cy="338554"/>
          </a:xfrm>
          <a:prstGeom prst="rect">
            <a:avLst/>
          </a:prstGeom>
          <a:noFill/>
        </p:spPr>
        <p:txBody>
          <a:bodyPr wrap="none" rtlCol="0">
            <a:spAutoFit/>
          </a:bodyPr>
          <a:lstStyle/>
          <a:p>
            <a:pPr algn="ctr">
              <a:buNone/>
            </a:pPr>
            <a:r>
              <a:rPr lang="en-GB" sz="1600" dirty="0"/>
              <a:t>0.1</a:t>
            </a:r>
          </a:p>
        </p:txBody>
      </p:sp>
      <p:sp>
        <p:nvSpPr>
          <p:cNvPr id="59" name="TextBox 58">
            <a:extLst>
              <a:ext uri="{FF2B5EF4-FFF2-40B4-BE49-F238E27FC236}">
                <a16:creationId xmlns:a16="http://schemas.microsoft.com/office/drawing/2014/main" id="{FA620C3C-2F68-4F14-A322-97E264B0437B}"/>
              </a:ext>
            </a:extLst>
          </p:cNvPr>
          <p:cNvSpPr txBox="1"/>
          <p:nvPr/>
        </p:nvSpPr>
        <p:spPr>
          <a:xfrm>
            <a:off x="5379347" y="5759382"/>
            <a:ext cx="470001" cy="338554"/>
          </a:xfrm>
          <a:prstGeom prst="rect">
            <a:avLst/>
          </a:prstGeom>
          <a:noFill/>
        </p:spPr>
        <p:txBody>
          <a:bodyPr wrap="none" rtlCol="0">
            <a:spAutoFit/>
          </a:bodyPr>
          <a:lstStyle/>
          <a:p>
            <a:pPr algn="ctr">
              <a:buNone/>
            </a:pPr>
            <a:r>
              <a:rPr lang="en-GB" sz="1600" dirty="0"/>
              <a:t>0.1</a:t>
            </a:r>
          </a:p>
        </p:txBody>
      </p:sp>
      <p:sp>
        <p:nvSpPr>
          <p:cNvPr id="60" name="TextBox 59">
            <a:extLst>
              <a:ext uri="{FF2B5EF4-FFF2-40B4-BE49-F238E27FC236}">
                <a16:creationId xmlns:a16="http://schemas.microsoft.com/office/drawing/2014/main" id="{8BCA5615-F92F-4439-AF83-52680E10033C}"/>
              </a:ext>
            </a:extLst>
          </p:cNvPr>
          <p:cNvSpPr txBox="1"/>
          <p:nvPr/>
        </p:nvSpPr>
        <p:spPr>
          <a:xfrm>
            <a:off x="3609723" y="5315205"/>
            <a:ext cx="298480" cy="338554"/>
          </a:xfrm>
          <a:prstGeom prst="rect">
            <a:avLst/>
          </a:prstGeom>
          <a:noFill/>
        </p:spPr>
        <p:txBody>
          <a:bodyPr wrap="none" rtlCol="0">
            <a:spAutoFit/>
          </a:bodyPr>
          <a:lstStyle/>
          <a:p>
            <a:pPr algn="ctr">
              <a:buNone/>
            </a:pPr>
            <a:r>
              <a:rPr lang="en-GB" sz="1600" dirty="0"/>
              <a:t>1</a:t>
            </a:r>
          </a:p>
        </p:txBody>
      </p:sp>
      <p:grpSp>
        <p:nvGrpSpPr>
          <p:cNvPr id="61" name="Group 60">
            <a:extLst>
              <a:ext uri="{FF2B5EF4-FFF2-40B4-BE49-F238E27FC236}">
                <a16:creationId xmlns:a16="http://schemas.microsoft.com/office/drawing/2014/main" id="{A6F70A2B-C4FA-4A80-AB55-4AB276C16540}"/>
              </a:ext>
            </a:extLst>
          </p:cNvPr>
          <p:cNvGrpSpPr/>
          <p:nvPr/>
        </p:nvGrpSpPr>
        <p:grpSpPr>
          <a:xfrm>
            <a:off x="1731596" y="4153632"/>
            <a:ext cx="4119664" cy="929417"/>
            <a:chOff x="2515793" y="4153631"/>
            <a:chExt cx="4119664" cy="929417"/>
          </a:xfrm>
        </p:grpSpPr>
        <p:pic>
          <p:nvPicPr>
            <p:cNvPr id="62" name="Picture 61" descr="A close up of a logo&#10;&#10;Description automatically generated">
              <a:extLst>
                <a:ext uri="{FF2B5EF4-FFF2-40B4-BE49-F238E27FC236}">
                  <a16:creationId xmlns:a16="http://schemas.microsoft.com/office/drawing/2014/main" id="{9C4A1761-04D7-4D7E-AEE1-1A76C5DD09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793" y="4153631"/>
              <a:ext cx="4119664" cy="929417"/>
            </a:xfrm>
            <a:prstGeom prst="rect">
              <a:avLst/>
            </a:prstGeom>
          </p:spPr>
        </p:pic>
        <p:sp>
          <p:nvSpPr>
            <p:cNvPr id="63" name="Rectangle 62">
              <a:extLst>
                <a:ext uri="{FF2B5EF4-FFF2-40B4-BE49-F238E27FC236}">
                  <a16:creationId xmlns:a16="http://schemas.microsoft.com/office/drawing/2014/main" id="{E7655518-1B7B-48F8-9FD2-257EA8F0D053}"/>
                </a:ext>
              </a:extLst>
            </p:cNvPr>
            <p:cNvSpPr/>
            <p:nvPr/>
          </p:nvSpPr>
          <p:spPr>
            <a:xfrm>
              <a:off x="2664350"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4" name="Rectangle 63">
              <a:extLst>
                <a:ext uri="{FF2B5EF4-FFF2-40B4-BE49-F238E27FC236}">
                  <a16:creationId xmlns:a16="http://schemas.microsoft.com/office/drawing/2014/main" id="{428EB397-F59A-4A0F-A9AB-F7E191778F6F}"/>
                </a:ext>
              </a:extLst>
            </p:cNvPr>
            <p:cNvSpPr/>
            <p:nvPr/>
          </p:nvSpPr>
          <p:spPr>
            <a:xfrm>
              <a:off x="345636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5" name="Rectangle 64">
              <a:extLst>
                <a:ext uri="{FF2B5EF4-FFF2-40B4-BE49-F238E27FC236}">
                  <a16:creationId xmlns:a16="http://schemas.microsoft.com/office/drawing/2014/main" id="{AA6C44E7-0D79-424A-B47C-009B05A05F09}"/>
                </a:ext>
              </a:extLst>
            </p:cNvPr>
            <p:cNvSpPr/>
            <p:nvPr/>
          </p:nvSpPr>
          <p:spPr>
            <a:xfrm>
              <a:off x="4266707"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6" name="Rectangle 65">
              <a:extLst>
                <a:ext uri="{FF2B5EF4-FFF2-40B4-BE49-F238E27FC236}">
                  <a16:creationId xmlns:a16="http://schemas.microsoft.com/office/drawing/2014/main" id="{50CEC771-1307-4E06-8D0F-6C2491C921B7}"/>
                </a:ext>
              </a:extLst>
            </p:cNvPr>
            <p:cNvSpPr/>
            <p:nvPr/>
          </p:nvSpPr>
          <p:spPr>
            <a:xfrm>
              <a:off x="5077052"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7" name="Rectangle 66">
              <a:extLst>
                <a:ext uri="{FF2B5EF4-FFF2-40B4-BE49-F238E27FC236}">
                  <a16:creationId xmlns:a16="http://schemas.microsoft.com/office/drawing/2014/main" id="{BF330244-A244-401F-98D7-64BD0B5D119A}"/>
                </a:ext>
              </a:extLst>
            </p:cNvPr>
            <p:cNvSpPr/>
            <p:nvPr/>
          </p:nvSpPr>
          <p:spPr>
            <a:xfrm>
              <a:off x="5904634" y="4709765"/>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8" name="Rectangle 67">
              <a:extLst>
                <a:ext uri="{FF2B5EF4-FFF2-40B4-BE49-F238E27FC236}">
                  <a16:creationId xmlns:a16="http://schemas.microsoft.com/office/drawing/2014/main" id="{DA9C4CFA-BEBE-4746-9A7A-684457B0ED19}"/>
                </a:ext>
              </a:extLst>
            </p:cNvPr>
            <p:cNvSpPr/>
            <p:nvPr/>
          </p:nvSpPr>
          <p:spPr>
            <a:xfrm>
              <a:off x="4303054" y="4253457"/>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69" name="TextBox 68">
              <a:extLst>
                <a:ext uri="{FF2B5EF4-FFF2-40B4-BE49-F238E27FC236}">
                  <a16:creationId xmlns:a16="http://schemas.microsoft.com/office/drawing/2014/main" id="{50C23D94-2ABF-49D9-B3C2-DAC7939128C6}"/>
                </a:ext>
              </a:extLst>
            </p:cNvPr>
            <p:cNvSpPr txBox="1"/>
            <p:nvPr/>
          </p:nvSpPr>
          <p:spPr>
            <a:xfrm>
              <a:off x="2686605" y="4678891"/>
              <a:ext cx="470000" cy="338554"/>
            </a:xfrm>
            <a:prstGeom prst="rect">
              <a:avLst/>
            </a:prstGeom>
            <a:noFill/>
          </p:spPr>
          <p:txBody>
            <a:bodyPr wrap="none" rtlCol="0">
              <a:spAutoFit/>
            </a:bodyPr>
            <a:lstStyle/>
            <a:p>
              <a:pPr algn="ctr">
                <a:buNone/>
              </a:pPr>
              <a:r>
                <a:rPr lang="en-GB" sz="1600" dirty="0"/>
                <a:t>0.2</a:t>
              </a:r>
            </a:p>
          </p:txBody>
        </p:sp>
        <p:sp>
          <p:nvSpPr>
            <p:cNvPr id="70" name="TextBox 69">
              <a:extLst>
                <a:ext uri="{FF2B5EF4-FFF2-40B4-BE49-F238E27FC236}">
                  <a16:creationId xmlns:a16="http://schemas.microsoft.com/office/drawing/2014/main" id="{5DA81B45-5491-4AAE-83F6-FE4B4072314E}"/>
                </a:ext>
              </a:extLst>
            </p:cNvPr>
            <p:cNvSpPr txBox="1"/>
            <p:nvPr/>
          </p:nvSpPr>
          <p:spPr>
            <a:xfrm>
              <a:off x="3508753" y="4678891"/>
              <a:ext cx="470001" cy="338554"/>
            </a:xfrm>
            <a:prstGeom prst="rect">
              <a:avLst/>
            </a:prstGeom>
            <a:noFill/>
          </p:spPr>
          <p:txBody>
            <a:bodyPr wrap="none" rtlCol="0">
              <a:spAutoFit/>
            </a:bodyPr>
            <a:lstStyle/>
            <a:p>
              <a:pPr algn="ctr">
                <a:buNone/>
              </a:pPr>
              <a:r>
                <a:rPr lang="en-GB" sz="1600" dirty="0"/>
                <a:t>0.2</a:t>
              </a:r>
            </a:p>
          </p:txBody>
        </p:sp>
        <p:sp>
          <p:nvSpPr>
            <p:cNvPr id="71" name="TextBox 70">
              <a:extLst>
                <a:ext uri="{FF2B5EF4-FFF2-40B4-BE49-F238E27FC236}">
                  <a16:creationId xmlns:a16="http://schemas.microsoft.com/office/drawing/2014/main" id="{8FCD1051-6E37-4657-9AA4-B3DB3423B956}"/>
                </a:ext>
              </a:extLst>
            </p:cNvPr>
            <p:cNvSpPr txBox="1"/>
            <p:nvPr/>
          </p:nvSpPr>
          <p:spPr>
            <a:xfrm>
              <a:off x="4330901" y="4678891"/>
              <a:ext cx="470001" cy="338554"/>
            </a:xfrm>
            <a:prstGeom prst="rect">
              <a:avLst/>
            </a:prstGeom>
            <a:noFill/>
          </p:spPr>
          <p:txBody>
            <a:bodyPr wrap="none" rtlCol="0">
              <a:spAutoFit/>
            </a:bodyPr>
            <a:lstStyle/>
            <a:p>
              <a:pPr algn="ctr">
                <a:buNone/>
              </a:pPr>
              <a:r>
                <a:rPr lang="en-GB" sz="1600" dirty="0"/>
                <a:t>0.2</a:t>
              </a:r>
            </a:p>
          </p:txBody>
        </p:sp>
        <p:sp>
          <p:nvSpPr>
            <p:cNvPr id="72" name="TextBox 71">
              <a:extLst>
                <a:ext uri="{FF2B5EF4-FFF2-40B4-BE49-F238E27FC236}">
                  <a16:creationId xmlns:a16="http://schemas.microsoft.com/office/drawing/2014/main" id="{16DE39FF-B1FB-4AC3-B395-3086315ACC11}"/>
                </a:ext>
              </a:extLst>
            </p:cNvPr>
            <p:cNvSpPr txBox="1"/>
            <p:nvPr/>
          </p:nvSpPr>
          <p:spPr>
            <a:xfrm>
              <a:off x="5153049" y="4678891"/>
              <a:ext cx="470001" cy="338554"/>
            </a:xfrm>
            <a:prstGeom prst="rect">
              <a:avLst/>
            </a:prstGeom>
            <a:noFill/>
          </p:spPr>
          <p:txBody>
            <a:bodyPr wrap="none" rtlCol="0">
              <a:spAutoFit/>
            </a:bodyPr>
            <a:lstStyle/>
            <a:p>
              <a:pPr algn="ctr">
                <a:buNone/>
              </a:pPr>
              <a:r>
                <a:rPr lang="en-GB" sz="1600" dirty="0"/>
                <a:t>0.2</a:t>
              </a:r>
            </a:p>
          </p:txBody>
        </p:sp>
        <p:sp>
          <p:nvSpPr>
            <p:cNvPr id="73" name="TextBox 72">
              <a:extLst>
                <a:ext uri="{FF2B5EF4-FFF2-40B4-BE49-F238E27FC236}">
                  <a16:creationId xmlns:a16="http://schemas.microsoft.com/office/drawing/2014/main" id="{E78115A1-5057-46DA-B334-21EA01BE23F7}"/>
                </a:ext>
              </a:extLst>
            </p:cNvPr>
            <p:cNvSpPr txBox="1"/>
            <p:nvPr/>
          </p:nvSpPr>
          <p:spPr>
            <a:xfrm>
              <a:off x="5975197" y="4678891"/>
              <a:ext cx="470001" cy="338554"/>
            </a:xfrm>
            <a:prstGeom prst="rect">
              <a:avLst/>
            </a:prstGeom>
            <a:noFill/>
          </p:spPr>
          <p:txBody>
            <a:bodyPr wrap="none" rtlCol="0">
              <a:spAutoFit/>
            </a:bodyPr>
            <a:lstStyle/>
            <a:p>
              <a:pPr algn="ctr">
                <a:buNone/>
              </a:pPr>
              <a:r>
                <a:rPr lang="en-GB" sz="1600" dirty="0"/>
                <a:t>0.2</a:t>
              </a:r>
            </a:p>
          </p:txBody>
        </p:sp>
        <p:sp>
          <p:nvSpPr>
            <p:cNvPr id="74" name="TextBox 73">
              <a:extLst>
                <a:ext uri="{FF2B5EF4-FFF2-40B4-BE49-F238E27FC236}">
                  <a16:creationId xmlns:a16="http://schemas.microsoft.com/office/drawing/2014/main" id="{F7E2E7A1-C23B-4F47-ABB8-FA4BE0B30EA7}"/>
                </a:ext>
              </a:extLst>
            </p:cNvPr>
            <p:cNvSpPr txBox="1"/>
            <p:nvPr/>
          </p:nvSpPr>
          <p:spPr>
            <a:xfrm>
              <a:off x="4393919" y="4223962"/>
              <a:ext cx="298480" cy="338554"/>
            </a:xfrm>
            <a:prstGeom prst="rect">
              <a:avLst/>
            </a:prstGeom>
            <a:noFill/>
          </p:spPr>
          <p:txBody>
            <a:bodyPr wrap="none" rtlCol="0">
              <a:spAutoFit/>
            </a:bodyPr>
            <a:lstStyle/>
            <a:p>
              <a:pPr algn="ctr">
                <a:buNone/>
              </a:pPr>
              <a:r>
                <a:rPr lang="en-GB" sz="1600" dirty="0"/>
                <a:t>1</a:t>
              </a:r>
            </a:p>
          </p:txBody>
        </p:sp>
      </p:grpSp>
      <p:grpSp>
        <p:nvGrpSpPr>
          <p:cNvPr id="75" name="Group 74">
            <a:extLst>
              <a:ext uri="{FF2B5EF4-FFF2-40B4-BE49-F238E27FC236}">
                <a16:creationId xmlns:a16="http://schemas.microsoft.com/office/drawing/2014/main" id="{B79F4312-342C-4BA8-8574-A6376F8305B8}"/>
              </a:ext>
            </a:extLst>
          </p:cNvPr>
          <p:cNvGrpSpPr/>
          <p:nvPr/>
        </p:nvGrpSpPr>
        <p:grpSpPr>
          <a:xfrm>
            <a:off x="1734564" y="3064037"/>
            <a:ext cx="4119664" cy="929417"/>
            <a:chOff x="2518761" y="3064036"/>
            <a:chExt cx="4119664" cy="929417"/>
          </a:xfrm>
        </p:grpSpPr>
        <p:pic>
          <p:nvPicPr>
            <p:cNvPr id="76" name="Picture 75" descr="A close up of a logo&#10;&#10;Description automatically generated">
              <a:extLst>
                <a:ext uri="{FF2B5EF4-FFF2-40B4-BE49-F238E27FC236}">
                  <a16:creationId xmlns:a16="http://schemas.microsoft.com/office/drawing/2014/main" id="{CBA11819-87E9-43A5-932C-D07A60507E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8761" y="3064036"/>
              <a:ext cx="4119664" cy="929417"/>
            </a:xfrm>
            <a:prstGeom prst="rect">
              <a:avLst/>
            </a:prstGeom>
          </p:spPr>
        </p:pic>
        <p:sp>
          <p:nvSpPr>
            <p:cNvPr id="77" name="Rectangle 76">
              <a:extLst>
                <a:ext uri="{FF2B5EF4-FFF2-40B4-BE49-F238E27FC236}">
                  <a16:creationId xmlns:a16="http://schemas.microsoft.com/office/drawing/2014/main" id="{0D55FCB7-ADE9-4DA4-90AB-55FC39347900}"/>
                </a:ext>
              </a:extLst>
            </p:cNvPr>
            <p:cNvSpPr/>
            <p:nvPr/>
          </p:nvSpPr>
          <p:spPr>
            <a:xfrm>
              <a:off x="273685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8" name="Rectangle 77">
              <a:extLst>
                <a:ext uri="{FF2B5EF4-FFF2-40B4-BE49-F238E27FC236}">
                  <a16:creationId xmlns:a16="http://schemas.microsoft.com/office/drawing/2014/main" id="{A3817217-CEA4-4529-A5B7-3BB4D9889BC9}"/>
                </a:ext>
              </a:extLst>
            </p:cNvPr>
            <p:cNvSpPr/>
            <p:nvPr/>
          </p:nvSpPr>
          <p:spPr>
            <a:xfrm>
              <a:off x="4681069"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79" name="Rectangle 78">
              <a:extLst>
                <a:ext uri="{FF2B5EF4-FFF2-40B4-BE49-F238E27FC236}">
                  <a16:creationId xmlns:a16="http://schemas.microsoft.com/office/drawing/2014/main" id="{FD31010B-0CA8-4F78-B677-AA03C2E32AB0}"/>
                </a:ext>
              </a:extLst>
            </p:cNvPr>
            <p:cNvSpPr/>
            <p:nvPr/>
          </p:nvSpPr>
          <p:spPr>
            <a:xfrm>
              <a:off x="3672386"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0" name="Rectangle 79">
              <a:extLst>
                <a:ext uri="{FF2B5EF4-FFF2-40B4-BE49-F238E27FC236}">
                  <a16:creationId xmlns:a16="http://schemas.microsoft.com/office/drawing/2014/main" id="{C909E97F-94C8-469C-8541-57D144229FF7}"/>
                </a:ext>
              </a:extLst>
            </p:cNvPr>
            <p:cNvSpPr/>
            <p:nvPr/>
          </p:nvSpPr>
          <p:spPr>
            <a:xfrm>
              <a:off x="5695193" y="3612111"/>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1" name="Rectangle 80">
              <a:extLst>
                <a:ext uri="{FF2B5EF4-FFF2-40B4-BE49-F238E27FC236}">
                  <a16:creationId xmlns:a16="http://schemas.microsoft.com/office/drawing/2014/main" id="{605A1397-A559-497E-A7A0-FB2A2A10C73F}"/>
                </a:ext>
              </a:extLst>
            </p:cNvPr>
            <p:cNvSpPr/>
            <p:nvPr/>
          </p:nvSpPr>
          <p:spPr>
            <a:xfrm>
              <a:off x="4303054" y="3200893"/>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82" name="TextBox 81">
              <a:extLst>
                <a:ext uri="{FF2B5EF4-FFF2-40B4-BE49-F238E27FC236}">
                  <a16:creationId xmlns:a16="http://schemas.microsoft.com/office/drawing/2014/main" id="{BE909C35-C51F-44DC-A79C-105A30982635}"/>
                </a:ext>
              </a:extLst>
            </p:cNvPr>
            <p:cNvSpPr txBox="1"/>
            <p:nvPr/>
          </p:nvSpPr>
          <p:spPr>
            <a:xfrm>
              <a:off x="2746854" y="3587862"/>
              <a:ext cx="583814" cy="338554"/>
            </a:xfrm>
            <a:prstGeom prst="rect">
              <a:avLst/>
            </a:prstGeom>
            <a:noFill/>
          </p:spPr>
          <p:txBody>
            <a:bodyPr wrap="none" rtlCol="0">
              <a:spAutoFit/>
            </a:bodyPr>
            <a:lstStyle/>
            <a:p>
              <a:pPr algn="ctr">
                <a:buNone/>
              </a:pPr>
              <a:r>
                <a:rPr lang="en-GB" sz="1600" dirty="0"/>
                <a:t>0.25</a:t>
              </a:r>
            </a:p>
          </p:txBody>
        </p:sp>
        <p:sp>
          <p:nvSpPr>
            <p:cNvPr id="83" name="TextBox 82">
              <a:extLst>
                <a:ext uri="{FF2B5EF4-FFF2-40B4-BE49-F238E27FC236}">
                  <a16:creationId xmlns:a16="http://schemas.microsoft.com/office/drawing/2014/main" id="{DFADF129-373C-45C2-A952-F96FB4F1FDEA}"/>
                </a:ext>
              </a:extLst>
            </p:cNvPr>
            <p:cNvSpPr txBox="1"/>
            <p:nvPr/>
          </p:nvSpPr>
          <p:spPr>
            <a:xfrm>
              <a:off x="3751468" y="3587862"/>
              <a:ext cx="583814" cy="338554"/>
            </a:xfrm>
            <a:prstGeom prst="rect">
              <a:avLst/>
            </a:prstGeom>
            <a:noFill/>
          </p:spPr>
          <p:txBody>
            <a:bodyPr wrap="none" rtlCol="0">
              <a:spAutoFit/>
            </a:bodyPr>
            <a:lstStyle/>
            <a:p>
              <a:pPr algn="ctr">
                <a:buNone/>
              </a:pPr>
              <a:r>
                <a:rPr lang="en-GB" sz="1600" dirty="0"/>
                <a:t>0.25</a:t>
              </a:r>
            </a:p>
          </p:txBody>
        </p:sp>
        <p:sp>
          <p:nvSpPr>
            <p:cNvPr id="84" name="TextBox 83">
              <a:extLst>
                <a:ext uri="{FF2B5EF4-FFF2-40B4-BE49-F238E27FC236}">
                  <a16:creationId xmlns:a16="http://schemas.microsoft.com/office/drawing/2014/main" id="{FC8B8919-4BFD-468C-B307-6C1CACD6E03D}"/>
                </a:ext>
              </a:extLst>
            </p:cNvPr>
            <p:cNvSpPr txBox="1"/>
            <p:nvPr/>
          </p:nvSpPr>
          <p:spPr>
            <a:xfrm>
              <a:off x="4798303" y="3587862"/>
              <a:ext cx="583814" cy="338554"/>
            </a:xfrm>
            <a:prstGeom prst="rect">
              <a:avLst/>
            </a:prstGeom>
            <a:noFill/>
          </p:spPr>
          <p:txBody>
            <a:bodyPr wrap="none" rtlCol="0">
              <a:spAutoFit/>
            </a:bodyPr>
            <a:lstStyle/>
            <a:p>
              <a:pPr algn="ctr">
                <a:buNone/>
              </a:pPr>
              <a:r>
                <a:rPr lang="en-GB" sz="1600" dirty="0"/>
                <a:t>0.25</a:t>
              </a:r>
            </a:p>
          </p:txBody>
        </p:sp>
        <p:sp>
          <p:nvSpPr>
            <p:cNvPr id="85" name="TextBox 84">
              <a:extLst>
                <a:ext uri="{FF2B5EF4-FFF2-40B4-BE49-F238E27FC236}">
                  <a16:creationId xmlns:a16="http://schemas.microsoft.com/office/drawing/2014/main" id="{37EA6A48-8BAC-436D-A931-E8017B826605}"/>
                </a:ext>
              </a:extLst>
            </p:cNvPr>
            <p:cNvSpPr txBox="1"/>
            <p:nvPr/>
          </p:nvSpPr>
          <p:spPr>
            <a:xfrm>
              <a:off x="5792877" y="3587862"/>
              <a:ext cx="583814" cy="338554"/>
            </a:xfrm>
            <a:prstGeom prst="rect">
              <a:avLst/>
            </a:prstGeom>
            <a:noFill/>
          </p:spPr>
          <p:txBody>
            <a:bodyPr wrap="none" rtlCol="0">
              <a:spAutoFit/>
            </a:bodyPr>
            <a:lstStyle/>
            <a:p>
              <a:pPr algn="ctr">
                <a:buNone/>
              </a:pPr>
              <a:r>
                <a:rPr lang="en-GB" sz="1600" dirty="0"/>
                <a:t>0.25</a:t>
              </a:r>
            </a:p>
          </p:txBody>
        </p:sp>
        <p:sp>
          <p:nvSpPr>
            <p:cNvPr id="86" name="TextBox 85">
              <a:extLst>
                <a:ext uri="{FF2B5EF4-FFF2-40B4-BE49-F238E27FC236}">
                  <a16:creationId xmlns:a16="http://schemas.microsoft.com/office/drawing/2014/main" id="{ABC556C9-9F86-4064-BE63-765E81AF378A}"/>
                </a:ext>
              </a:extLst>
            </p:cNvPr>
            <p:cNvSpPr txBox="1"/>
            <p:nvPr/>
          </p:nvSpPr>
          <p:spPr>
            <a:xfrm>
              <a:off x="4393919" y="3132047"/>
              <a:ext cx="298480" cy="338554"/>
            </a:xfrm>
            <a:prstGeom prst="rect">
              <a:avLst/>
            </a:prstGeom>
            <a:noFill/>
          </p:spPr>
          <p:txBody>
            <a:bodyPr wrap="none" rtlCol="0">
              <a:spAutoFit/>
            </a:bodyPr>
            <a:lstStyle/>
            <a:p>
              <a:pPr algn="ctr">
                <a:buNone/>
              </a:pPr>
              <a:r>
                <a:rPr lang="en-GB" sz="1600" dirty="0"/>
                <a:t>1</a:t>
              </a:r>
            </a:p>
          </p:txBody>
        </p:sp>
      </p:grpSp>
      <p:grpSp>
        <p:nvGrpSpPr>
          <p:cNvPr id="87" name="Group 86">
            <a:extLst>
              <a:ext uri="{FF2B5EF4-FFF2-40B4-BE49-F238E27FC236}">
                <a16:creationId xmlns:a16="http://schemas.microsoft.com/office/drawing/2014/main" id="{46FF1FB1-EC01-4721-A80E-75B6554A74BA}"/>
              </a:ext>
            </a:extLst>
          </p:cNvPr>
          <p:cNvGrpSpPr/>
          <p:nvPr/>
        </p:nvGrpSpPr>
        <p:grpSpPr>
          <a:xfrm>
            <a:off x="1731598" y="1977658"/>
            <a:ext cx="4119662" cy="926201"/>
            <a:chOff x="2515795" y="1977657"/>
            <a:chExt cx="4119662" cy="926201"/>
          </a:xfrm>
        </p:grpSpPr>
        <p:pic>
          <p:nvPicPr>
            <p:cNvPr id="88" name="Picture 87" descr="A close up of a logo&#10;&#10;Description automatically generated">
              <a:extLst>
                <a:ext uri="{FF2B5EF4-FFF2-40B4-BE49-F238E27FC236}">
                  <a16:creationId xmlns:a16="http://schemas.microsoft.com/office/drawing/2014/main" id="{080D36A3-05C6-4DC4-AA80-71B3C65A75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5795" y="1977657"/>
              <a:ext cx="4119662" cy="926201"/>
            </a:xfrm>
            <a:prstGeom prst="rect">
              <a:avLst/>
            </a:prstGeom>
          </p:spPr>
        </p:pic>
        <p:sp>
          <p:nvSpPr>
            <p:cNvPr id="89" name="Rectangle 88">
              <a:extLst>
                <a:ext uri="{FF2B5EF4-FFF2-40B4-BE49-F238E27FC236}">
                  <a16:creationId xmlns:a16="http://schemas.microsoft.com/office/drawing/2014/main" id="{E2C2F0FD-1ABF-41DC-93CC-0A190E919DDF}"/>
                </a:ext>
              </a:extLst>
            </p:cNvPr>
            <p:cNvSpPr/>
            <p:nvPr/>
          </p:nvSpPr>
          <p:spPr>
            <a:xfrm>
              <a:off x="3168330"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0" name="Rectangle 89">
              <a:extLst>
                <a:ext uri="{FF2B5EF4-FFF2-40B4-BE49-F238E27FC236}">
                  <a16:creationId xmlns:a16="http://schemas.microsoft.com/office/drawing/2014/main" id="{FCBB3245-2F28-4AFD-BFF5-8780E0D2D21C}"/>
                </a:ext>
              </a:extLst>
            </p:cNvPr>
            <p:cNvSpPr/>
            <p:nvPr/>
          </p:nvSpPr>
          <p:spPr>
            <a:xfrm>
              <a:off x="5112546" y="2514433"/>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1" name="Rectangle 90">
              <a:extLst>
                <a:ext uri="{FF2B5EF4-FFF2-40B4-BE49-F238E27FC236}">
                  <a16:creationId xmlns:a16="http://schemas.microsoft.com/office/drawing/2014/main" id="{28CD0980-ECD6-4718-9CE4-7086E747C32C}"/>
                </a:ext>
              </a:extLst>
            </p:cNvPr>
            <p:cNvSpPr/>
            <p:nvPr/>
          </p:nvSpPr>
          <p:spPr>
            <a:xfrm>
              <a:off x="4303054" y="2109162"/>
              <a:ext cx="762945" cy="23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92" name="TextBox 91">
              <a:extLst>
                <a:ext uri="{FF2B5EF4-FFF2-40B4-BE49-F238E27FC236}">
                  <a16:creationId xmlns:a16="http://schemas.microsoft.com/office/drawing/2014/main" id="{00261E49-CE05-487C-878F-0E191469EAFB}"/>
                </a:ext>
              </a:extLst>
            </p:cNvPr>
            <p:cNvSpPr txBox="1"/>
            <p:nvPr/>
          </p:nvSpPr>
          <p:spPr>
            <a:xfrm>
              <a:off x="3307745" y="2498360"/>
              <a:ext cx="470000" cy="338554"/>
            </a:xfrm>
            <a:prstGeom prst="rect">
              <a:avLst/>
            </a:prstGeom>
            <a:noFill/>
          </p:spPr>
          <p:txBody>
            <a:bodyPr wrap="none" rtlCol="0">
              <a:spAutoFit/>
            </a:bodyPr>
            <a:lstStyle/>
            <a:p>
              <a:pPr algn="ctr">
                <a:buNone/>
              </a:pPr>
              <a:r>
                <a:rPr lang="en-GB" sz="1600" dirty="0"/>
                <a:t>0.5</a:t>
              </a:r>
            </a:p>
          </p:txBody>
        </p:sp>
        <p:sp>
          <p:nvSpPr>
            <p:cNvPr id="93" name="TextBox 92">
              <a:extLst>
                <a:ext uri="{FF2B5EF4-FFF2-40B4-BE49-F238E27FC236}">
                  <a16:creationId xmlns:a16="http://schemas.microsoft.com/office/drawing/2014/main" id="{105D319C-7117-4FB0-956B-31A9D738A690}"/>
                </a:ext>
              </a:extLst>
            </p:cNvPr>
            <p:cNvSpPr txBox="1"/>
            <p:nvPr/>
          </p:nvSpPr>
          <p:spPr>
            <a:xfrm>
              <a:off x="5359194" y="2498360"/>
              <a:ext cx="470000" cy="338554"/>
            </a:xfrm>
            <a:prstGeom prst="rect">
              <a:avLst/>
            </a:prstGeom>
            <a:noFill/>
          </p:spPr>
          <p:txBody>
            <a:bodyPr wrap="none" rtlCol="0">
              <a:spAutoFit/>
            </a:bodyPr>
            <a:lstStyle/>
            <a:p>
              <a:pPr algn="ctr">
                <a:buNone/>
              </a:pPr>
              <a:r>
                <a:rPr lang="en-GB" sz="1600" dirty="0"/>
                <a:t>0.5</a:t>
              </a:r>
            </a:p>
          </p:txBody>
        </p:sp>
        <p:sp>
          <p:nvSpPr>
            <p:cNvPr id="94" name="TextBox 93">
              <a:extLst>
                <a:ext uri="{FF2B5EF4-FFF2-40B4-BE49-F238E27FC236}">
                  <a16:creationId xmlns:a16="http://schemas.microsoft.com/office/drawing/2014/main" id="{EB365A2D-5C69-4A45-AF76-D8C263B29D54}"/>
                </a:ext>
              </a:extLst>
            </p:cNvPr>
            <p:cNvSpPr txBox="1"/>
            <p:nvPr/>
          </p:nvSpPr>
          <p:spPr>
            <a:xfrm>
              <a:off x="4393919" y="2040805"/>
              <a:ext cx="298480" cy="338554"/>
            </a:xfrm>
            <a:prstGeom prst="rect">
              <a:avLst/>
            </a:prstGeom>
            <a:noFill/>
          </p:spPr>
          <p:txBody>
            <a:bodyPr wrap="none" rtlCol="0">
              <a:spAutoFit/>
            </a:bodyPr>
            <a:lstStyle/>
            <a:p>
              <a:pPr algn="ctr">
                <a:buNone/>
              </a:pPr>
              <a:r>
                <a:rPr lang="en-GB" sz="1600" dirty="0"/>
                <a:t>1</a:t>
              </a:r>
            </a:p>
          </p:txBody>
        </p:sp>
      </p:grpSp>
      <p:grpSp>
        <p:nvGrpSpPr>
          <p:cNvPr id="6" name="Group 5">
            <a:extLst>
              <a:ext uri="{FF2B5EF4-FFF2-40B4-BE49-F238E27FC236}">
                <a16:creationId xmlns:a16="http://schemas.microsoft.com/office/drawing/2014/main" id="{3C724A71-E5E3-42ED-82A8-9A04E37CFA03}"/>
              </a:ext>
            </a:extLst>
          </p:cNvPr>
          <p:cNvGrpSpPr/>
          <p:nvPr/>
        </p:nvGrpSpPr>
        <p:grpSpPr>
          <a:xfrm>
            <a:off x="1756305" y="5759382"/>
            <a:ext cx="4048209" cy="360040"/>
            <a:chOff x="1756305" y="5750322"/>
            <a:chExt cx="4048209" cy="360040"/>
          </a:xfrm>
        </p:grpSpPr>
        <p:sp>
          <p:nvSpPr>
            <p:cNvPr id="95" name="Rectangle 94">
              <a:extLst>
                <a:ext uri="{FF2B5EF4-FFF2-40B4-BE49-F238E27FC236}">
                  <a16:creationId xmlns:a16="http://schemas.microsoft.com/office/drawing/2014/main" id="{32BF6B53-FADD-47E3-B58B-A5C43F8E9300}"/>
                </a:ext>
              </a:extLst>
            </p:cNvPr>
            <p:cNvSpPr/>
            <p:nvPr/>
          </p:nvSpPr>
          <p:spPr>
            <a:xfrm>
              <a:off x="1756305"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96" name="Rectangle 95">
              <a:extLst>
                <a:ext uri="{FF2B5EF4-FFF2-40B4-BE49-F238E27FC236}">
                  <a16:creationId xmlns:a16="http://schemas.microsoft.com/office/drawing/2014/main" id="{1F54BAB3-341E-4F43-B199-3806C79673BA}"/>
                </a:ext>
              </a:extLst>
            </p:cNvPr>
            <p:cNvSpPr/>
            <p:nvPr/>
          </p:nvSpPr>
          <p:spPr>
            <a:xfrm>
              <a:off x="2168110"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97" name="Rectangle 96">
              <a:extLst>
                <a:ext uri="{FF2B5EF4-FFF2-40B4-BE49-F238E27FC236}">
                  <a16:creationId xmlns:a16="http://schemas.microsoft.com/office/drawing/2014/main" id="{844B4B09-EFB2-497C-80D1-7A21C89110F8}"/>
                </a:ext>
              </a:extLst>
            </p:cNvPr>
            <p:cNvSpPr/>
            <p:nvPr/>
          </p:nvSpPr>
          <p:spPr>
            <a:xfrm>
              <a:off x="2582296"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98" name="Rectangle 97">
              <a:extLst>
                <a:ext uri="{FF2B5EF4-FFF2-40B4-BE49-F238E27FC236}">
                  <a16:creationId xmlns:a16="http://schemas.microsoft.com/office/drawing/2014/main" id="{F19CA7CF-13FD-4142-805B-B5C0A9CD7DE5}"/>
                </a:ext>
              </a:extLst>
            </p:cNvPr>
            <p:cNvSpPr/>
            <p:nvPr/>
          </p:nvSpPr>
          <p:spPr>
            <a:xfrm>
              <a:off x="2994101"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99" name="Rectangle 98">
              <a:extLst>
                <a:ext uri="{FF2B5EF4-FFF2-40B4-BE49-F238E27FC236}">
                  <a16:creationId xmlns:a16="http://schemas.microsoft.com/office/drawing/2014/main" id="{15BFB68B-35C6-4B0E-9CED-43639624E689}"/>
                </a:ext>
              </a:extLst>
            </p:cNvPr>
            <p:cNvSpPr/>
            <p:nvPr/>
          </p:nvSpPr>
          <p:spPr>
            <a:xfrm>
              <a:off x="3380630"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100" name="Rectangle 99">
              <a:extLst>
                <a:ext uri="{FF2B5EF4-FFF2-40B4-BE49-F238E27FC236}">
                  <a16:creationId xmlns:a16="http://schemas.microsoft.com/office/drawing/2014/main" id="{50A8F0FD-A1CB-4872-AD96-695399C28AC4}"/>
                </a:ext>
              </a:extLst>
            </p:cNvPr>
            <p:cNvSpPr/>
            <p:nvPr/>
          </p:nvSpPr>
          <p:spPr>
            <a:xfrm>
              <a:off x="3792435"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101" name="Rectangle 100">
              <a:extLst>
                <a:ext uri="{FF2B5EF4-FFF2-40B4-BE49-F238E27FC236}">
                  <a16:creationId xmlns:a16="http://schemas.microsoft.com/office/drawing/2014/main" id="{FEE4C871-9205-42AC-A1F8-FDCF384C96C4}"/>
                </a:ext>
              </a:extLst>
            </p:cNvPr>
            <p:cNvSpPr/>
            <p:nvPr/>
          </p:nvSpPr>
          <p:spPr>
            <a:xfrm>
              <a:off x="4206621"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102" name="Rectangle 101">
              <a:extLst>
                <a:ext uri="{FF2B5EF4-FFF2-40B4-BE49-F238E27FC236}">
                  <a16:creationId xmlns:a16="http://schemas.microsoft.com/office/drawing/2014/main" id="{BBBC67C8-CE23-48AC-AA12-25C5ACF91840}"/>
                </a:ext>
              </a:extLst>
            </p:cNvPr>
            <p:cNvSpPr/>
            <p:nvPr/>
          </p:nvSpPr>
          <p:spPr>
            <a:xfrm>
              <a:off x="4618426"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103" name="Rectangle 102">
              <a:extLst>
                <a:ext uri="{FF2B5EF4-FFF2-40B4-BE49-F238E27FC236}">
                  <a16:creationId xmlns:a16="http://schemas.microsoft.com/office/drawing/2014/main" id="{AB99C4E3-793E-4A1E-A049-5C778FE4742E}"/>
                </a:ext>
              </a:extLst>
            </p:cNvPr>
            <p:cNvSpPr/>
            <p:nvPr/>
          </p:nvSpPr>
          <p:spPr>
            <a:xfrm>
              <a:off x="5032669"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sp>
          <p:nvSpPr>
            <p:cNvPr id="104" name="Rectangle 103">
              <a:extLst>
                <a:ext uri="{FF2B5EF4-FFF2-40B4-BE49-F238E27FC236}">
                  <a16:creationId xmlns:a16="http://schemas.microsoft.com/office/drawing/2014/main" id="{660CA781-1339-4204-AB38-8FED423C8B60}"/>
                </a:ext>
              </a:extLst>
            </p:cNvPr>
            <p:cNvSpPr/>
            <p:nvPr/>
          </p:nvSpPr>
          <p:spPr>
            <a:xfrm>
              <a:off x="5444474" y="5750322"/>
              <a:ext cx="360040"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nb-NO" dirty="0"/>
                <a:t>v</a:t>
              </a:r>
              <a:endParaRPr lang="en-GB" dirty="0"/>
            </a:p>
          </p:txBody>
        </p:sp>
      </p:grpSp>
      <p:grpSp>
        <p:nvGrpSpPr>
          <p:cNvPr id="5" name="Group 4">
            <a:extLst>
              <a:ext uri="{FF2B5EF4-FFF2-40B4-BE49-F238E27FC236}">
                <a16:creationId xmlns:a16="http://schemas.microsoft.com/office/drawing/2014/main" id="{1F7AC858-FA1E-45BC-8788-99F916A4B90C}"/>
              </a:ext>
            </a:extLst>
          </p:cNvPr>
          <p:cNvGrpSpPr/>
          <p:nvPr/>
        </p:nvGrpSpPr>
        <p:grpSpPr>
          <a:xfrm>
            <a:off x="1828388" y="4772437"/>
            <a:ext cx="3744340" cy="266495"/>
            <a:chOff x="1828388" y="4740658"/>
            <a:chExt cx="3744340" cy="266495"/>
          </a:xfrm>
        </p:grpSpPr>
        <p:sp>
          <p:nvSpPr>
            <p:cNvPr id="105" name="Rectangle 104">
              <a:extLst>
                <a:ext uri="{FF2B5EF4-FFF2-40B4-BE49-F238E27FC236}">
                  <a16:creationId xmlns:a16="http://schemas.microsoft.com/office/drawing/2014/main" id="{34CA856B-F482-45A2-9A0B-EA4EDE46308B}"/>
                </a:ext>
              </a:extLst>
            </p:cNvPr>
            <p:cNvSpPr/>
            <p:nvPr/>
          </p:nvSpPr>
          <p:spPr>
            <a:xfrm>
              <a:off x="1828388"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06" name="Rectangle 105">
              <a:extLst>
                <a:ext uri="{FF2B5EF4-FFF2-40B4-BE49-F238E27FC236}">
                  <a16:creationId xmlns:a16="http://schemas.microsoft.com/office/drawing/2014/main" id="{8A5A7262-5C23-4498-BCA6-E4C7F41257C3}"/>
                </a:ext>
              </a:extLst>
            </p:cNvPr>
            <p:cNvSpPr/>
            <p:nvPr/>
          </p:nvSpPr>
          <p:spPr>
            <a:xfrm>
              <a:off x="2620400"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07" name="Rectangle 106">
              <a:extLst>
                <a:ext uri="{FF2B5EF4-FFF2-40B4-BE49-F238E27FC236}">
                  <a16:creationId xmlns:a16="http://schemas.microsoft.com/office/drawing/2014/main" id="{19803421-17D3-4830-8BA2-ED7C80D8D21C}"/>
                </a:ext>
              </a:extLst>
            </p:cNvPr>
            <p:cNvSpPr/>
            <p:nvPr/>
          </p:nvSpPr>
          <p:spPr>
            <a:xfrm>
              <a:off x="3430745"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08" name="Rectangle 107">
              <a:extLst>
                <a:ext uri="{FF2B5EF4-FFF2-40B4-BE49-F238E27FC236}">
                  <a16:creationId xmlns:a16="http://schemas.microsoft.com/office/drawing/2014/main" id="{8B571591-F32A-4BEF-90C1-EC3FD2750701}"/>
                </a:ext>
              </a:extLst>
            </p:cNvPr>
            <p:cNvSpPr/>
            <p:nvPr/>
          </p:nvSpPr>
          <p:spPr>
            <a:xfrm>
              <a:off x="4241090"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09" name="Rectangle 108">
              <a:extLst>
                <a:ext uri="{FF2B5EF4-FFF2-40B4-BE49-F238E27FC236}">
                  <a16:creationId xmlns:a16="http://schemas.microsoft.com/office/drawing/2014/main" id="{22E30C79-CF57-4D52-A415-5D26370FF6EE}"/>
                </a:ext>
              </a:extLst>
            </p:cNvPr>
            <p:cNvSpPr/>
            <p:nvPr/>
          </p:nvSpPr>
          <p:spPr>
            <a:xfrm>
              <a:off x="5068672" y="4740658"/>
              <a:ext cx="504056"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grpSp>
      <p:grpSp>
        <p:nvGrpSpPr>
          <p:cNvPr id="4" name="Group 3">
            <a:extLst>
              <a:ext uri="{FF2B5EF4-FFF2-40B4-BE49-F238E27FC236}">
                <a16:creationId xmlns:a16="http://schemas.microsoft.com/office/drawing/2014/main" id="{2C0FC07E-9228-456D-8D74-4B9810B310DD}"/>
              </a:ext>
            </a:extLst>
          </p:cNvPr>
          <p:cNvGrpSpPr/>
          <p:nvPr/>
        </p:nvGrpSpPr>
        <p:grpSpPr>
          <a:xfrm>
            <a:off x="1919182" y="3668724"/>
            <a:ext cx="3750428" cy="266495"/>
            <a:chOff x="1919182" y="3631356"/>
            <a:chExt cx="3750428" cy="266495"/>
          </a:xfrm>
        </p:grpSpPr>
        <p:sp>
          <p:nvSpPr>
            <p:cNvPr id="110" name="Rectangle 109">
              <a:extLst>
                <a:ext uri="{FF2B5EF4-FFF2-40B4-BE49-F238E27FC236}">
                  <a16:creationId xmlns:a16="http://schemas.microsoft.com/office/drawing/2014/main" id="{6B0C9781-2F40-426E-9EF1-E35B54571335}"/>
                </a:ext>
              </a:extLst>
            </p:cNvPr>
            <p:cNvSpPr/>
            <p:nvPr/>
          </p:nvSpPr>
          <p:spPr>
            <a:xfrm>
              <a:off x="1919182"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1" name="Rectangle 110">
              <a:extLst>
                <a:ext uri="{FF2B5EF4-FFF2-40B4-BE49-F238E27FC236}">
                  <a16:creationId xmlns:a16="http://schemas.microsoft.com/office/drawing/2014/main" id="{A287FFF4-1FC9-4E8C-BD14-1BFD892BBACF}"/>
                </a:ext>
              </a:extLst>
            </p:cNvPr>
            <p:cNvSpPr/>
            <p:nvPr/>
          </p:nvSpPr>
          <p:spPr>
            <a:xfrm>
              <a:off x="3863398"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2" name="Rectangle 111">
              <a:extLst>
                <a:ext uri="{FF2B5EF4-FFF2-40B4-BE49-F238E27FC236}">
                  <a16:creationId xmlns:a16="http://schemas.microsoft.com/office/drawing/2014/main" id="{6C41A16E-4088-4105-BA0A-F8DD3BDFA2B3}"/>
                </a:ext>
              </a:extLst>
            </p:cNvPr>
            <p:cNvSpPr/>
            <p:nvPr/>
          </p:nvSpPr>
          <p:spPr>
            <a:xfrm>
              <a:off x="2854715"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3" name="Rectangle 112">
              <a:extLst>
                <a:ext uri="{FF2B5EF4-FFF2-40B4-BE49-F238E27FC236}">
                  <a16:creationId xmlns:a16="http://schemas.microsoft.com/office/drawing/2014/main" id="{A8781627-D3E8-4924-9075-F9712A42C94F}"/>
                </a:ext>
              </a:extLst>
            </p:cNvPr>
            <p:cNvSpPr/>
            <p:nvPr/>
          </p:nvSpPr>
          <p:spPr>
            <a:xfrm>
              <a:off x="4877522" y="3631356"/>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grpSp>
      <p:grpSp>
        <p:nvGrpSpPr>
          <p:cNvPr id="3" name="Group 2">
            <a:extLst>
              <a:ext uri="{FF2B5EF4-FFF2-40B4-BE49-F238E27FC236}">
                <a16:creationId xmlns:a16="http://schemas.microsoft.com/office/drawing/2014/main" id="{870ACD66-55C5-4D85-A46B-3E1C62D1C12D}"/>
              </a:ext>
            </a:extLst>
          </p:cNvPr>
          <p:cNvGrpSpPr/>
          <p:nvPr/>
        </p:nvGrpSpPr>
        <p:grpSpPr>
          <a:xfrm>
            <a:off x="2407498" y="2536964"/>
            <a:ext cx="2736304" cy="266495"/>
            <a:chOff x="2407498" y="2156304"/>
            <a:chExt cx="2736304" cy="266495"/>
          </a:xfrm>
        </p:grpSpPr>
        <p:sp>
          <p:nvSpPr>
            <p:cNvPr id="114" name="Rectangle 113">
              <a:extLst>
                <a:ext uri="{FF2B5EF4-FFF2-40B4-BE49-F238E27FC236}">
                  <a16:creationId xmlns:a16="http://schemas.microsoft.com/office/drawing/2014/main" id="{6C3B6575-9355-4CD6-B617-59AF234EDE6A}"/>
                </a:ext>
              </a:extLst>
            </p:cNvPr>
            <p:cNvSpPr/>
            <p:nvPr/>
          </p:nvSpPr>
          <p:spPr>
            <a:xfrm>
              <a:off x="2407498" y="215630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sp>
          <p:nvSpPr>
            <p:cNvPr id="115" name="Rectangle 114">
              <a:extLst>
                <a:ext uri="{FF2B5EF4-FFF2-40B4-BE49-F238E27FC236}">
                  <a16:creationId xmlns:a16="http://schemas.microsoft.com/office/drawing/2014/main" id="{1BD410AB-8C92-4C03-AFAB-93C7299866A6}"/>
                </a:ext>
              </a:extLst>
            </p:cNvPr>
            <p:cNvSpPr/>
            <p:nvPr/>
          </p:nvSpPr>
          <p:spPr>
            <a:xfrm>
              <a:off x="4351714" y="2156304"/>
              <a:ext cx="792088" cy="2664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endParaRPr lang="en-GB"/>
            </a:p>
          </p:txBody>
        </p:sp>
      </p:grpSp>
    </p:spTree>
    <p:custDataLst>
      <p:tags r:id="rId1"/>
    </p:custDataLst>
    <p:extLst>
      <p:ext uri="{BB962C8B-B14F-4D97-AF65-F5344CB8AC3E}">
        <p14:creationId xmlns:p14="http://schemas.microsoft.com/office/powerpoint/2010/main" val="3998859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60"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3.5|1.1|0.9|1.1|1|1.2|1.3|1.4"/>
</p:tagLst>
</file>

<file path=ppt/tags/tag3.xml><?xml version="1.0" encoding="utf-8"?>
<p:tagLst xmlns:a="http://schemas.openxmlformats.org/drawingml/2006/main" xmlns:r="http://schemas.openxmlformats.org/officeDocument/2006/relationships" xmlns:p="http://schemas.openxmlformats.org/presentationml/2006/main">
  <p:tag name="TIMING" val="|8.3|1.6|1|1.2|1.2|1.4|1.2|1.6"/>
</p:tagLst>
</file>

<file path=ppt/tags/tag4.xml><?xml version="1.0" encoding="utf-8"?>
<p:tagLst xmlns:a="http://schemas.openxmlformats.org/drawingml/2006/main" xmlns:r="http://schemas.openxmlformats.org/officeDocument/2006/relationships" xmlns:p="http://schemas.openxmlformats.org/presentationml/2006/main">
  <p:tag name="TIMING" val="|7.6|2.5|1.8|1.6"/>
</p:tagLst>
</file>

<file path=ppt/tags/tag5.xml><?xml version="1.0" encoding="utf-8"?>
<p:tagLst xmlns:a="http://schemas.openxmlformats.org/drawingml/2006/main" xmlns:r="http://schemas.openxmlformats.org/officeDocument/2006/relationships" xmlns:p="http://schemas.openxmlformats.org/presentationml/2006/main">
  <p:tag name="TIMING" val="|4.6"/>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40C4468D-7DAC-4ED9-AE7C-A4ADE58E55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F4355-41EF-4DA9-B998-C6511E367AD2}">
  <ds:schemaRefs>
    <ds:schemaRef ds:uri="http://schemas.microsoft.com/office/infopath/2007/PartnerControls"/>
    <ds:schemaRef ds:uri="http://purl.org/dc/elements/1.1/"/>
    <ds:schemaRef ds:uri="http://purl.org/dc/terms/"/>
    <ds:schemaRef ds:uri="http://schemas.openxmlformats.org/package/2006/metadata/core-properties"/>
    <ds:schemaRef ds:uri="http://schemas.microsoft.com/office/2006/documentManagement/types"/>
    <ds:schemaRef ds:uri="9a54f591-ca81-4d3f-b3c2-6f30af17eb50"/>
    <ds:schemaRef ds:uri="http://www.w3.org/XML/1998/namespace"/>
    <ds:schemaRef ds:uri="92be446a-fb96-41da-bd3a-8b4d582e422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Widescreen</PresentationFormat>
  <Paragraphs>270</Paragraphs>
  <Slides>18</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Myriad Pro</vt:lpstr>
      <vt:lpstr>Myriad Pro Semibold</vt:lpstr>
      <vt:lpstr>Custom Design</vt:lpstr>
      <vt:lpstr>PowerPoint Presentation</vt:lpstr>
      <vt:lpstr>5NPV-4  Divide 1 into 2, 4, 5 and 10 equal parts, and read scales/number lines marked in units of 1 with 2, 4, 5 and 10 equal parts. </vt:lpstr>
      <vt:lpstr>5NPV-4: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5NPV-4 Reading scales with 2, 4, 5 or 10 intervals</vt:lpstr>
      <vt:lpstr>5NPV-4 Reading scales with 2, 4, 5 or 10 intervals</vt:lpstr>
      <vt:lpstr>5NPV-4 Reading scales with 2, 4, 5 or 10 intervals</vt:lpstr>
      <vt:lpstr>5NPV-4 Reading scales with 2, 4, 5 or 10 intervals</vt:lpstr>
      <vt:lpstr>5NPV-4 Reading scales with 2, 4, 5 or 10 intervals</vt:lpstr>
      <vt:lpstr>5NPV-4 Reading scales with 2, 4, 5 or 10 intervals</vt:lpstr>
      <vt:lpstr>5NPV-4 Reading scales with 2, 4, 5 or 10 intervals</vt:lpstr>
      <vt:lpstr>5NPV-4 Reading scales with 2, 4, 5 or 10 intervals</vt:lpstr>
      <vt:lpstr>5NPV-4 Reading scales with 2, 4, 5 or 10 intervals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14</cp:revision>
  <dcterms:created xsi:type="dcterms:W3CDTF">2020-08-07T06:29:50Z</dcterms:created>
  <dcterms:modified xsi:type="dcterms:W3CDTF">2022-11-10T14:50:26Z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