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6"/>
  </p:notesMasterIdLst>
  <p:sldIdLst>
    <p:sldId id="257" r:id="rId6"/>
    <p:sldId id="263" r:id="rId7"/>
    <p:sldId id="474" r:id="rId8"/>
    <p:sldId id="298" r:id="rId9"/>
    <p:sldId id="267" r:id="rId10"/>
    <p:sldId id="469" r:id="rId11"/>
    <p:sldId id="470" r:id="rId12"/>
    <p:sldId id="350" r:id="rId13"/>
    <p:sldId id="352" r:id="rId14"/>
    <p:sldId id="478" r:id="rId15"/>
    <p:sldId id="360" r:id="rId16"/>
    <p:sldId id="359" r:id="rId17"/>
    <p:sldId id="370" r:id="rId18"/>
    <p:sldId id="371" r:id="rId19"/>
    <p:sldId id="380" r:id="rId20"/>
    <p:sldId id="379" r:id="rId21"/>
    <p:sldId id="388" r:id="rId22"/>
    <p:sldId id="479" r:id="rId23"/>
    <p:sldId id="456" r:id="rId24"/>
    <p:sldId id="4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425BB-2312-4898-931F-58D7F1E993AD}" v="77" dt="2020-08-26T11:11:41.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172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7634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6134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13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789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102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501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2209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77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857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0460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00357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46055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6359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97142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876158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5498727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90166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0769740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3064896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nrich.maths.org/factorsandmultiple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21-factors-multiples-prime-numbers-and-composite-numb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ncetm.org.uk/classroom-resources/primm-2-09-times-tables-7-and-patterns-within-across-times-tables/"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Find factors and multiples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5MD-2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5MD-2 Find factors and multiples</a:t>
            </a:r>
          </a:p>
        </p:txBody>
      </p:sp>
      <p:sp>
        <p:nvSpPr>
          <p:cNvPr id="8" name="Content Placeholder 2">
            <a:extLst>
              <a:ext uri="{FF2B5EF4-FFF2-40B4-BE49-F238E27FC236}">
                <a16:creationId xmlns:a16="http://schemas.microsoft.com/office/drawing/2014/main" id="{1B04B16B-11C3-4957-99AA-F3BA4A74294D}"/>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Create a square array using nine cubes.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factor does the square array show?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Does nine have an odd or even number of factors?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Will other square numbers have an odd or even number of factors?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Explore the factors of the other square numbers, using cubes if required.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97172A13-8C6D-4FBF-8A09-4AE8898ECF34}"/>
              </a:ext>
            </a:extLst>
          </p:cNvPr>
          <p:cNvPicPr/>
          <p:nvPr/>
        </p:nvPicPr>
        <p:blipFill>
          <a:blip r:embed="rId3"/>
          <a:stretch>
            <a:fillRect/>
          </a:stretch>
        </p:blipFill>
        <p:spPr>
          <a:xfrm>
            <a:off x="609599" y="1003332"/>
            <a:ext cx="4596130" cy="5140293"/>
          </a:xfrm>
          <a:prstGeom prst="rect">
            <a:avLst/>
          </a:prstGeom>
        </p:spPr>
      </p:pic>
      <p:pic>
        <p:nvPicPr>
          <p:cNvPr id="5" name="Picture 4">
            <a:extLst>
              <a:ext uri="{FF2B5EF4-FFF2-40B4-BE49-F238E27FC236}">
                <a16:creationId xmlns:a16="http://schemas.microsoft.com/office/drawing/2014/main" id="{F259EFA5-2308-4CEC-927B-86A2027A1C26}"/>
              </a:ext>
            </a:extLst>
          </p:cNvPr>
          <p:cNvPicPr>
            <a:picLocks noChangeAspect="1"/>
          </p:cNvPicPr>
          <p:nvPr/>
        </p:nvPicPr>
        <p:blipFill>
          <a:blip r:embed="rId4"/>
          <a:stretch>
            <a:fillRect/>
          </a:stretch>
        </p:blipFill>
        <p:spPr>
          <a:xfrm>
            <a:off x="1102741" y="1001838"/>
            <a:ext cx="4469384" cy="5140293"/>
          </a:xfrm>
          <a:prstGeom prst="rect">
            <a:avLst/>
          </a:prstGeom>
        </p:spPr>
      </p:pic>
      <p:sp>
        <p:nvSpPr>
          <p:cNvPr id="3" name="Rectangle 2">
            <a:extLst>
              <a:ext uri="{FF2B5EF4-FFF2-40B4-BE49-F238E27FC236}">
                <a16:creationId xmlns:a16="http://schemas.microsoft.com/office/drawing/2014/main" id="{A44FA79F-8ED6-483A-8AF0-B961ED6F42CA}"/>
              </a:ext>
            </a:extLst>
          </p:cNvPr>
          <p:cNvSpPr/>
          <p:nvPr/>
        </p:nvSpPr>
        <p:spPr>
          <a:xfrm>
            <a:off x="1885904" y="6142131"/>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7727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24F21D-CE04-4FDD-81A2-6B23A11F28A1}"/>
              </a:ext>
            </a:extLst>
          </p:cNvPr>
          <p:cNvSpPr>
            <a:spLocks noGrp="1"/>
          </p:cNvSpPr>
          <p:nvPr>
            <p:ph type="title"/>
          </p:nvPr>
        </p:nvSpPr>
        <p:spPr/>
        <p:txBody>
          <a:bodyPr/>
          <a:lstStyle/>
          <a:p>
            <a:r>
              <a:rPr lang="en-GB" dirty="0"/>
              <a:t>5MD-2 Find factors and multiples</a:t>
            </a:r>
          </a:p>
        </p:txBody>
      </p:sp>
      <p:graphicFrame>
        <p:nvGraphicFramePr>
          <p:cNvPr id="3" name="Table 2">
            <a:extLst>
              <a:ext uri="{FF2B5EF4-FFF2-40B4-BE49-F238E27FC236}">
                <a16:creationId xmlns:a16="http://schemas.microsoft.com/office/drawing/2014/main" id="{15DAAA7C-D2D4-42AA-8E33-7097FCE05C1D}"/>
              </a:ext>
            </a:extLst>
          </p:cNvPr>
          <p:cNvGraphicFramePr>
            <a:graphicFrameLocks noGrp="1"/>
          </p:cNvGraphicFramePr>
          <p:nvPr/>
        </p:nvGraphicFramePr>
        <p:xfrm>
          <a:off x="697866" y="1225266"/>
          <a:ext cx="5292000" cy="4832632"/>
        </p:xfrm>
        <a:graphic>
          <a:graphicData uri="http://schemas.openxmlformats.org/drawingml/2006/table">
            <a:tbl>
              <a:tblPr firstRow="1" firstCol="1" bandRow="1"/>
              <a:tblGrid>
                <a:gridCol w="378000">
                  <a:extLst>
                    <a:ext uri="{9D8B030D-6E8A-4147-A177-3AD203B41FA5}">
                      <a16:colId xmlns:a16="http://schemas.microsoft.com/office/drawing/2014/main" val="3476051997"/>
                    </a:ext>
                  </a:extLst>
                </a:gridCol>
                <a:gridCol w="378000">
                  <a:extLst>
                    <a:ext uri="{9D8B030D-6E8A-4147-A177-3AD203B41FA5}">
                      <a16:colId xmlns:a16="http://schemas.microsoft.com/office/drawing/2014/main" val="3110052020"/>
                    </a:ext>
                  </a:extLst>
                </a:gridCol>
                <a:gridCol w="378000">
                  <a:extLst>
                    <a:ext uri="{9D8B030D-6E8A-4147-A177-3AD203B41FA5}">
                      <a16:colId xmlns:a16="http://schemas.microsoft.com/office/drawing/2014/main" val="526442303"/>
                    </a:ext>
                  </a:extLst>
                </a:gridCol>
                <a:gridCol w="378000">
                  <a:extLst>
                    <a:ext uri="{9D8B030D-6E8A-4147-A177-3AD203B41FA5}">
                      <a16:colId xmlns:a16="http://schemas.microsoft.com/office/drawing/2014/main" val="4108593762"/>
                    </a:ext>
                  </a:extLst>
                </a:gridCol>
                <a:gridCol w="378000">
                  <a:extLst>
                    <a:ext uri="{9D8B030D-6E8A-4147-A177-3AD203B41FA5}">
                      <a16:colId xmlns:a16="http://schemas.microsoft.com/office/drawing/2014/main" val="4245518777"/>
                    </a:ext>
                  </a:extLst>
                </a:gridCol>
                <a:gridCol w="378000">
                  <a:extLst>
                    <a:ext uri="{9D8B030D-6E8A-4147-A177-3AD203B41FA5}">
                      <a16:colId xmlns:a16="http://schemas.microsoft.com/office/drawing/2014/main" val="1198155324"/>
                    </a:ext>
                  </a:extLst>
                </a:gridCol>
                <a:gridCol w="378000">
                  <a:extLst>
                    <a:ext uri="{9D8B030D-6E8A-4147-A177-3AD203B41FA5}">
                      <a16:colId xmlns:a16="http://schemas.microsoft.com/office/drawing/2014/main" val="2830161379"/>
                    </a:ext>
                  </a:extLst>
                </a:gridCol>
                <a:gridCol w="378000">
                  <a:extLst>
                    <a:ext uri="{9D8B030D-6E8A-4147-A177-3AD203B41FA5}">
                      <a16:colId xmlns:a16="http://schemas.microsoft.com/office/drawing/2014/main" val="3672252718"/>
                    </a:ext>
                  </a:extLst>
                </a:gridCol>
                <a:gridCol w="378000">
                  <a:extLst>
                    <a:ext uri="{9D8B030D-6E8A-4147-A177-3AD203B41FA5}">
                      <a16:colId xmlns:a16="http://schemas.microsoft.com/office/drawing/2014/main" val="1159818105"/>
                    </a:ext>
                  </a:extLst>
                </a:gridCol>
                <a:gridCol w="378000">
                  <a:extLst>
                    <a:ext uri="{9D8B030D-6E8A-4147-A177-3AD203B41FA5}">
                      <a16:colId xmlns:a16="http://schemas.microsoft.com/office/drawing/2014/main" val="567537101"/>
                    </a:ext>
                  </a:extLst>
                </a:gridCol>
                <a:gridCol w="378000">
                  <a:extLst>
                    <a:ext uri="{9D8B030D-6E8A-4147-A177-3AD203B41FA5}">
                      <a16:colId xmlns:a16="http://schemas.microsoft.com/office/drawing/2014/main" val="3154266800"/>
                    </a:ext>
                  </a:extLst>
                </a:gridCol>
                <a:gridCol w="378000">
                  <a:extLst>
                    <a:ext uri="{9D8B030D-6E8A-4147-A177-3AD203B41FA5}">
                      <a16:colId xmlns:a16="http://schemas.microsoft.com/office/drawing/2014/main" val="1795927198"/>
                    </a:ext>
                  </a:extLst>
                </a:gridCol>
                <a:gridCol w="378000">
                  <a:extLst>
                    <a:ext uri="{9D8B030D-6E8A-4147-A177-3AD203B41FA5}">
                      <a16:colId xmlns:a16="http://schemas.microsoft.com/office/drawing/2014/main" val="3969491901"/>
                    </a:ext>
                  </a:extLst>
                </a:gridCol>
                <a:gridCol w="378000">
                  <a:extLst>
                    <a:ext uri="{9D8B030D-6E8A-4147-A177-3AD203B41FA5}">
                      <a16:colId xmlns:a16="http://schemas.microsoft.com/office/drawing/2014/main" val="2011311037"/>
                    </a:ext>
                  </a:extLst>
                </a:gridCol>
              </a:tblGrid>
              <a:tr h="345188">
                <a:tc>
                  <a:txBody>
                    <a:bodyPr/>
                    <a:lstStyle/>
                    <a:p>
                      <a:pPr algn="ctr">
                        <a:lnSpc>
                          <a:spcPct val="107000"/>
                        </a:lnSpc>
                        <a:spcAft>
                          <a:spcPts val="0"/>
                        </a:spcAft>
                      </a:pPr>
                      <a:r>
                        <a:rPr lang="en-GB" sz="1400" b="1" dirty="0">
                          <a:effectLst/>
                          <a:latin typeface="Myriad Pro Semibold"/>
                          <a:ea typeface="Times New Roman" panose="02020603050405020304" pitchFamily="18" charset="0"/>
                          <a:cs typeface="Calibri" panose="020F0502020204030204" pitchFamily="34" charset="0"/>
                        </a:rPr>
                        <a:t>×</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GB" sz="1400" b="1" dirty="0">
                          <a:solidFill>
                            <a:srgbClr val="000000"/>
                          </a:solidFill>
                          <a:effectLst/>
                          <a:latin typeface="Myriad Pro Semibold"/>
                          <a:ea typeface="Times New Roman" panose="02020603050405020304" pitchFamily="18" charset="0"/>
                          <a:cs typeface="Calibri" panose="020F0502020204030204" pitchFamily="34" charset="0"/>
                        </a:rPr>
                        <a:t>0</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1</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3</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7</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9</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10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11</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7000"/>
                        </a:lnSpc>
                        <a:spcAft>
                          <a:spcPts val="0"/>
                        </a:spcAft>
                      </a:pPr>
                      <a:r>
                        <a:rPr lang="en-GB" sz="1400" b="1" dirty="0">
                          <a:solidFill>
                            <a:srgbClr val="000000"/>
                          </a:solidFill>
                          <a:effectLst/>
                          <a:latin typeface="Myriad Pro Semibold"/>
                          <a:ea typeface="Times New Roman" panose="02020603050405020304" pitchFamily="18" charset="0"/>
                          <a:cs typeface="Calibri" panose="020F0502020204030204" pitchFamily="34" charset="0"/>
                        </a:rPr>
                        <a:t>12</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4009577377"/>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0</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0</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345933785"/>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1</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1</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7</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9</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11</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982174078"/>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2</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4</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936195879"/>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3</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9</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21</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27</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33</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627428016"/>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16</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94700282"/>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25</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45</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50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55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865717153"/>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36</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42</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54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72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131162717"/>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7</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7</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21</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49</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56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63</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70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77</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84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843966387"/>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56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64</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72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80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88</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96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9219540"/>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9</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9</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27</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54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63</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72</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81</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90</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99</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108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146225619"/>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10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50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70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80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90</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100</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110</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120</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386014423"/>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11</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11</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33</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55</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77</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88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99</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110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121</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132</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680141568"/>
                  </a:ext>
                </a:extLst>
              </a:tr>
              <a:tr h="345188">
                <a:tc>
                  <a:txBody>
                    <a:bodyPr/>
                    <a:lstStyle/>
                    <a:p>
                      <a:pPr algn="ctr">
                        <a:lnSpc>
                          <a:spcPct val="107000"/>
                        </a:lnSpc>
                        <a:spcAft>
                          <a:spcPts val="0"/>
                        </a:spcAft>
                      </a:pPr>
                      <a:r>
                        <a:rPr lang="en-GB" sz="1400" b="1">
                          <a:solidFill>
                            <a:srgbClr val="000000"/>
                          </a:solidFill>
                          <a:effectLst/>
                          <a:latin typeface="Myriad Pro Semibold"/>
                          <a:ea typeface="Times New Roman" panose="02020603050405020304" pitchFamily="18" charset="0"/>
                          <a:cs typeface="Calibri" panose="020F0502020204030204" pitchFamily="34" charset="0"/>
                        </a:rPr>
                        <a:t>12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24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36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48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60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72</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84</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96</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108</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a:solidFill>
                            <a:srgbClr val="000000"/>
                          </a:solidFill>
                          <a:effectLst/>
                          <a:latin typeface="Myriad Pro Semibold"/>
                          <a:ea typeface="Times New Roman" panose="02020603050405020304" pitchFamily="18" charset="0"/>
                          <a:cs typeface="Calibri" panose="020F0502020204030204" pitchFamily="34" charset="0"/>
                        </a:rPr>
                        <a:t>120</a:t>
                      </a:r>
                      <a:endParaRPr lang="en-GB" sz="14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132</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400" dirty="0">
                          <a:solidFill>
                            <a:srgbClr val="000000"/>
                          </a:solidFill>
                          <a:effectLst/>
                          <a:latin typeface="Myriad Pro Semibold"/>
                          <a:ea typeface="Times New Roman" panose="02020603050405020304" pitchFamily="18" charset="0"/>
                          <a:cs typeface="Calibri" panose="020F0502020204030204" pitchFamily="34" charset="0"/>
                        </a:rPr>
                        <a:t>144</a:t>
                      </a:r>
                      <a:endParaRPr lang="en-GB" sz="14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35036932"/>
                  </a:ext>
                </a:extLst>
              </a:tr>
            </a:tbl>
          </a:graphicData>
        </a:graphic>
      </p:graphicFrame>
      <p:sp>
        <p:nvSpPr>
          <p:cNvPr id="8" name="Content Placeholder 2">
            <a:extLst>
              <a:ext uri="{FF2B5EF4-FFF2-40B4-BE49-F238E27FC236}">
                <a16:creationId xmlns:a16="http://schemas.microsoft.com/office/drawing/2014/main" id="{FF2AA635-0E81-4F5E-8119-35AFF69D3183}"/>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numbers highlighted in blue?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special about these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Would it be possible to create a square shaped array of each of these numbers? Why/why not?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454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45C889-B596-4FF4-B098-E251D9AB9ACE}"/>
              </a:ext>
            </a:extLst>
          </p:cNvPr>
          <p:cNvSpPr>
            <a:spLocks noGrp="1"/>
          </p:cNvSpPr>
          <p:nvPr>
            <p:ph type="title"/>
          </p:nvPr>
        </p:nvSpPr>
        <p:spPr/>
        <p:txBody>
          <a:bodyPr/>
          <a:lstStyle/>
          <a:p>
            <a:r>
              <a:rPr lang="en-GB" dirty="0"/>
              <a:t>5MD-2 Find factors and multiples</a:t>
            </a:r>
          </a:p>
        </p:txBody>
      </p:sp>
      <p:pic>
        <p:nvPicPr>
          <p:cNvPr id="6" name="Picture 5" descr="A close up of a screen&#10;&#10;Description automatically generated">
            <a:extLst>
              <a:ext uri="{FF2B5EF4-FFF2-40B4-BE49-F238E27FC236}">
                <a16:creationId xmlns:a16="http://schemas.microsoft.com/office/drawing/2014/main" id="{2DE9BCB4-EEF0-4CA0-875F-22FC6DC04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59" y="2498636"/>
            <a:ext cx="4878144" cy="2252027"/>
          </a:xfrm>
          <a:prstGeom prst="rect">
            <a:avLst/>
          </a:prstGeom>
        </p:spPr>
      </p:pic>
      <p:sp>
        <p:nvSpPr>
          <p:cNvPr id="5" name="Content Placeholder 2">
            <a:extLst>
              <a:ext uri="{FF2B5EF4-FFF2-40B4-BE49-F238E27FC236}">
                <a16:creationId xmlns:a16="http://schemas.microsoft.com/office/drawing/2014/main" id="{3407B36A-F8CB-4C1C-93BD-C34269F09CDB}"/>
              </a:ext>
            </a:extLst>
          </p:cNvPr>
          <p:cNvSpPr txBox="1">
            <a:spLocks/>
          </p:cNvSpPr>
          <p:nvPr/>
        </p:nvSpPr>
        <p:spPr>
          <a:xfrm>
            <a:off x="6225324" y="1378019"/>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arrays that have been created for the first six counting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Could any of the arrays have been created in different ways? What do those arrays tell you about the number of factors that number has?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each array tell you about the number? Which are prime? Which are not prime? Which are square?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small numbers to investigate further.</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3770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93248-4BF8-4371-B46A-5BC3AFE1A836}"/>
              </a:ext>
            </a:extLst>
          </p:cNvPr>
          <p:cNvSpPr>
            <a:spLocks noGrp="1"/>
          </p:cNvSpPr>
          <p:nvPr>
            <p:ph type="title"/>
          </p:nvPr>
        </p:nvSpPr>
        <p:spPr/>
        <p:txBody>
          <a:bodyPr/>
          <a:lstStyle/>
          <a:p>
            <a:r>
              <a:rPr lang="en-GB" dirty="0"/>
              <a:t>5MD-2 Find factors and multiples</a:t>
            </a:r>
          </a:p>
        </p:txBody>
      </p:sp>
      <p:pic>
        <p:nvPicPr>
          <p:cNvPr id="4" name="Picture 3" descr="A picture containing large, television, electronics&#10;&#10;Description automatically generated">
            <a:extLst>
              <a:ext uri="{FF2B5EF4-FFF2-40B4-BE49-F238E27FC236}">
                <a16:creationId xmlns:a16="http://schemas.microsoft.com/office/drawing/2014/main" id="{D14524D3-FE7C-4C7A-A036-1E7A17BB4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36" y="1095078"/>
            <a:ext cx="5125044" cy="5125044"/>
          </a:xfrm>
          <a:prstGeom prst="rect">
            <a:avLst/>
          </a:prstGeom>
        </p:spPr>
      </p:pic>
      <p:sp>
        <p:nvSpPr>
          <p:cNvPr id="6" name="TextBox 19">
            <a:extLst>
              <a:ext uri="{FF2B5EF4-FFF2-40B4-BE49-F238E27FC236}">
                <a16:creationId xmlns:a16="http://schemas.microsoft.com/office/drawing/2014/main" id="{78F58143-010D-4945-BE9C-E96A1B4E0F36}"/>
              </a:ext>
            </a:extLst>
          </p:cNvPr>
          <p:cNvSpPr txBox="1"/>
          <p:nvPr/>
        </p:nvSpPr>
        <p:spPr>
          <a:xfrm>
            <a:off x="6096001" y="4223444"/>
            <a:ext cx="5273064"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Nine is a factor of all of these numbers.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 is a factor of nine which means it is also a factor of all of these numbers. </a:t>
            </a:r>
          </a:p>
        </p:txBody>
      </p:sp>
      <p:sp>
        <p:nvSpPr>
          <p:cNvPr id="8" name="Content Placeholder 2">
            <a:extLst>
              <a:ext uri="{FF2B5EF4-FFF2-40B4-BE49-F238E27FC236}">
                <a16:creationId xmlns:a16="http://schemas.microsoft.com/office/drawing/2014/main" id="{8949E6C1-26CF-47B5-ABEC-F24E878B53A8}"/>
              </a:ext>
            </a:extLst>
          </p:cNvPr>
          <p:cNvSpPr txBox="1">
            <a:spLocks/>
          </p:cNvSpPr>
          <p:nvPr/>
        </p:nvSpPr>
        <p:spPr>
          <a:xfrm>
            <a:off x="6192012" y="1557338"/>
            <a:ext cx="5390389" cy="18716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highlighted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number is a factor of all of these multiples?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Is there more than one number that is a factor of all of these multiples?</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3559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EBE49-2CEF-4060-BFA7-7BD1A83E0DA4}"/>
              </a:ext>
            </a:extLst>
          </p:cNvPr>
          <p:cNvSpPr>
            <a:spLocks noGrp="1"/>
          </p:cNvSpPr>
          <p:nvPr>
            <p:ph type="title"/>
          </p:nvPr>
        </p:nvSpPr>
        <p:spPr/>
        <p:txBody>
          <a:bodyPr/>
          <a:lstStyle/>
          <a:p>
            <a:r>
              <a:rPr lang="en-GB" dirty="0"/>
              <a:t>5MD-2 Find factors and multiples</a:t>
            </a:r>
          </a:p>
        </p:txBody>
      </p:sp>
      <p:pic>
        <p:nvPicPr>
          <p:cNvPr id="9" name="Picture 8" descr="A picture containing object&#10;&#10;Description automatically generated">
            <a:extLst>
              <a:ext uri="{FF2B5EF4-FFF2-40B4-BE49-F238E27FC236}">
                <a16:creationId xmlns:a16="http://schemas.microsoft.com/office/drawing/2014/main" id="{11B5A437-5089-4681-A7EA-090A3590A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79" y="1104259"/>
            <a:ext cx="5106339" cy="5106339"/>
          </a:xfrm>
          <a:prstGeom prst="rect">
            <a:avLst/>
          </a:prstGeom>
        </p:spPr>
      </p:pic>
      <p:pic>
        <p:nvPicPr>
          <p:cNvPr id="11" name="Picture 10">
            <a:extLst>
              <a:ext uri="{FF2B5EF4-FFF2-40B4-BE49-F238E27FC236}">
                <a16:creationId xmlns:a16="http://schemas.microsoft.com/office/drawing/2014/main" id="{A6795B83-9747-445C-87C2-16C5C254B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773" y="1104259"/>
            <a:ext cx="3067544" cy="5112573"/>
          </a:xfrm>
          <a:prstGeom prst="rect">
            <a:avLst/>
          </a:prstGeom>
        </p:spPr>
      </p:pic>
      <p:pic>
        <p:nvPicPr>
          <p:cNvPr id="7" name="Picture 6" descr="A close up of a keyboard&#10;&#10;Description automatically generated">
            <a:extLst>
              <a:ext uri="{FF2B5EF4-FFF2-40B4-BE49-F238E27FC236}">
                <a16:creationId xmlns:a16="http://schemas.microsoft.com/office/drawing/2014/main" id="{A483BED8-71BF-4989-A982-5BB6370EE9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978" y="1104258"/>
            <a:ext cx="5125044" cy="5125044"/>
          </a:xfrm>
          <a:prstGeom prst="rect">
            <a:avLst/>
          </a:prstGeom>
        </p:spPr>
      </p:pic>
      <p:sp>
        <p:nvSpPr>
          <p:cNvPr id="5" name="Content Placeholder 2">
            <a:extLst>
              <a:ext uri="{FF2B5EF4-FFF2-40B4-BE49-F238E27FC236}">
                <a16:creationId xmlns:a16="http://schemas.microsoft.com/office/drawing/2014/main" id="{3078AC04-A66B-466B-AD9E-5F100E036333}"/>
              </a:ext>
            </a:extLst>
          </p:cNvPr>
          <p:cNvSpPr txBox="1">
            <a:spLocks/>
          </p:cNvSpPr>
          <p:nvPr/>
        </p:nvSpPr>
        <p:spPr>
          <a:xfrm>
            <a:off x="6192012" y="1557338"/>
            <a:ext cx="519700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an empty hundred square and shade the multiples of three and five different colours.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the shaded hundred square to identify common multiples of 3 and 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common multiples?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would the next common multiple be? How do you know?</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776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5MD-2 Find factors and multiples</a:t>
            </a:r>
          </a:p>
        </p:txBody>
      </p:sp>
      <p:grpSp>
        <p:nvGrpSpPr>
          <p:cNvPr id="20" name="Group 19">
            <a:extLst>
              <a:ext uri="{FF2B5EF4-FFF2-40B4-BE49-F238E27FC236}">
                <a16:creationId xmlns:a16="http://schemas.microsoft.com/office/drawing/2014/main" id="{D06885B7-6001-4EE5-8C76-FB71047FBBB7}"/>
              </a:ext>
            </a:extLst>
          </p:cNvPr>
          <p:cNvGrpSpPr/>
          <p:nvPr/>
        </p:nvGrpSpPr>
        <p:grpSpPr>
          <a:xfrm>
            <a:off x="977103" y="1530841"/>
            <a:ext cx="501614" cy="501614"/>
            <a:chOff x="977103" y="2523745"/>
            <a:chExt cx="501614" cy="501614"/>
          </a:xfrm>
        </p:grpSpPr>
        <p:sp>
          <p:nvSpPr>
            <p:cNvPr id="3" name="Oval 2">
              <a:extLst>
                <a:ext uri="{FF2B5EF4-FFF2-40B4-BE49-F238E27FC236}">
                  <a16:creationId xmlns:a16="http://schemas.microsoft.com/office/drawing/2014/main" id="{6366C9E1-E24E-4E93-8E77-82BB4B8B3FB4}"/>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6BD093BD-A4FC-46A3-A268-53F64D09667E}"/>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4" name="Group 23">
            <a:extLst>
              <a:ext uri="{FF2B5EF4-FFF2-40B4-BE49-F238E27FC236}">
                <a16:creationId xmlns:a16="http://schemas.microsoft.com/office/drawing/2014/main" id="{95B5F689-32C6-499F-A02B-18EBC49AE0A5}"/>
              </a:ext>
            </a:extLst>
          </p:cNvPr>
          <p:cNvGrpSpPr/>
          <p:nvPr/>
        </p:nvGrpSpPr>
        <p:grpSpPr>
          <a:xfrm>
            <a:off x="1690539" y="1530841"/>
            <a:ext cx="501614" cy="501614"/>
            <a:chOff x="977103" y="2523745"/>
            <a:chExt cx="501614" cy="501614"/>
          </a:xfrm>
        </p:grpSpPr>
        <p:sp>
          <p:nvSpPr>
            <p:cNvPr id="25" name="Oval 24">
              <a:extLst>
                <a:ext uri="{FF2B5EF4-FFF2-40B4-BE49-F238E27FC236}">
                  <a16:creationId xmlns:a16="http://schemas.microsoft.com/office/drawing/2014/main" id="{52B9B4BC-5AA8-435D-B979-B2A29FAA0EF9}"/>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D98CC428-F63A-457B-8BD7-44B3AE8D733E}"/>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7" name="Group 26">
            <a:extLst>
              <a:ext uri="{FF2B5EF4-FFF2-40B4-BE49-F238E27FC236}">
                <a16:creationId xmlns:a16="http://schemas.microsoft.com/office/drawing/2014/main" id="{406625E8-9D96-4CAD-8392-13E8D34FB60C}"/>
              </a:ext>
            </a:extLst>
          </p:cNvPr>
          <p:cNvGrpSpPr/>
          <p:nvPr/>
        </p:nvGrpSpPr>
        <p:grpSpPr>
          <a:xfrm>
            <a:off x="2403975" y="1530841"/>
            <a:ext cx="501614" cy="501614"/>
            <a:chOff x="977103" y="2523745"/>
            <a:chExt cx="501614" cy="501614"/>
          </a:xfrm>
        </p:grpSpPr>
        <p:sp>
          <p:nvSpPr>
            <p:cNvPr id="28" name="Oval 27">
              <a:extLst>
                <a:ext uri="{FF2B5EF4-FFF2-40B4-BE49-F238E27FC236}">
                  <a16:creationId xmlns:a16="http://schemas.microsoft.com/office/drawing/2014/main" id="{5CF02C19-EE16-4CEE-A98B-A1A0B1B5D337}"/>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TextBox 28">
              <a:extLst>
                <a:ext uri="{FF2B5EF4-FFF2-40B4-BE49-F238E27FC236}">
                  <a16:creationId xmlns:a16="http://schemas.microsoft.com/office/drawing/2014/main" id="{DB85C15E-D417-461E-805C-9D11D783641D}"/>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0" name="Group 29">
            <a:extLst>
              <a:ext uri="{FF2B5EF4-FFF2-40B4-BE49-F238E27FC236}">
                <a16:creationId xmlns:a16="http://schemas.microsoft.com/office/drawing/2014/main" id="{6C8DC414-CA36-429D-A201-81A201021FA8}"/>
              </a:ext>
            </a:extLst>
          </p:cNvPr>
          <p:cNvGrpSpPr/>
          <p:nvPr/>
        </p:nvGrpSpPr>
        <p:grpSpPr>
          <a:xfrm>
            <a:off x="3117411" y="1530841"/>
            <a:ext cx="501614" cy="501614"/>
            <a:chOff x="977103" y="2523745"/>
            <a:chExt cx="501614" cy="501614"/>
          </a:xfrm>
        </p:grpSpPr>
        <p:sp>
          <p:nvSpPr>
            <p:cNvPr id="31" name="Oval 30">
              <a:extLst>
                <a:ext uri="{FF2B5EF4-FFF2-40B4-BE49-F238E27FC236}">
                  <a16:creationId xmlns:a16="http://schemas.microsoft.com/office/drawing/2014/main" id="{5643D7B1-A5AF-4AA3-A92B-8DEAB25AF4D0}"/>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TextBox 31">
              <a:extLst>
                <a:ext uri="{FF2B5EF4-FFF2-40B4-BE49-F238E27FC236}">
                  <a16:creationId xmlns:a16="http://schemas.microsoft.com/office/drawing/2014/main" id="{BE9BB3E4-03C5-4003-A36B-C9431D07AC19}"/>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3" name="Group 32">
            <a:extLst>
              <a:ext uri="{FF2B5EF4-FFF2-40B4-BE49-F238E27FC236}">
                <a16:creationId xmlns:a16="http://schemas.microsoft.com/office/drawing/2014/main" id="{0061C595-59D7-4D29-A0D3-5B6CD45E590A}"/>
              </a:ext>
            </a:extLst>
          </p:cNvPr>
          <p:cNvGrpSpPr/>
          <p:nvPr/>
        </p:nvGrpSpPr>
        <p:grpSpPr>
          <a:xfrm>
            <a:off x="3830847" y="1530841"/>
            <a:ext cx="501614" cy="501614"/>
            <a:chOff x="977103" y="2523745"/>
            <a:chExt cx="501614" cy="501614"/>
          </a:xfrm>
        </p:grpSpPr>
        <p:sp>
          <p:nvSpPr>
            <p:cNvPr id="34" name="Oval 33">
              <a:extLst>
                <a:ext uri="{FF2B5EF4-FFF2-40B4-BE49-F238E27FC236}">
                  <a16:creationId xmlns:a16="http://schemas.microsoft.com/office/drawing/2014/main" id="{4941B1D5-6FAD-4411-ADC9-3574155C138A}"/>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TextBox 34">
              <a:extLst>
                <a:ext uri="{FF2B5EF4-FFF2-40B4-BE49-F238E27FC236}">
                  <a16:creationId xmlns:a16="http://schemas.microsoft.com/office/drawing/2014/main" id="{C39592C3-62C4-4B87-AF8A-E505F250C707}"/>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6" name="Group 35">
            <a:extLst>
              <a:ext uri="{FF2B5EF4-FFF2-40B4-BE49-F238E27FC236}">
                <a16:creationId xmlns:a16="http://schemas.microsoft.com/office/drawing/2014/main" id="{A2F9E04A-29B2-4B32-B513-6C8734A00704}"/>
              </a:ext>
            </a:extLst>
          </p:cNvPr>
          <p:cNvGrpSpPr/>
          <p:nvPr/>
        </p:nvGrpSpPr>
        <p:grpSpPr>
          <a:xfrm>
            <a:off x="4544283" y="1530841"/>
            <a:ext cx="501614" cy="501614"/>
            <a:chOff x="977103" y="2523745"/>
            <a:chExt cx="501614" cy="501614"/>
          </a:xfrm>
        </p:grpSpPr>
        <p:sp>
          <p:nvSpPr>
            <p:cNvPr id="37" name="Oval 36">
              <a:extLst>
                <a:ext uri="{FF2B5EF4-FFF2-40B4-BE49-F238E27FC236}">
                  <a16:creationId xmlns:a16="http://schemas.microsoft.com/office/drawing/2014/main" id="{0744DF05-9499-4507-8F1C-9D470E1775BB}"/>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TextBox 37">
              <a:extLst>
                <a:ext uri="{FF2B5EF4-FFF2-40B4-BE49-F238E27FC236}">
                  <a16:creationId xmlns:a16="http://schemas.microsoft.com/office/drawing/2014/main" id="{41CD6035-76DE-4F55-B45C-94082481D46C}"/>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9" name="Group 38">
            <a:extLst>
              <a:ext uri="{FF2B5EF4-FFF2-40B4-BE49-F238E27FC236}">
                <a16:creationId xmlns:a16="http://schemas.microsoft.com/office/drawing/2014/main" id="{522B82BA-63F0-49BA-968F-F5D0D52B96C4}"/>
              </a:ext>
            </a:extLst>
          </p:cNvPr>
          <p:cNvGrpSpPr/>
          <p:nvPr/>
        </p:nvGrpSpPr>
        <p:grpSpPr>
          <a:xfrm>
            <a:off x="5257717" y="1530841"/>
            <a:ext cx="501614" cy="501614"/>
            <a:chOff x="977103" y="2523745"/>
            <a:chExt cx="501614" cy="501614"/>
          </a:xfrm>
        </p:grpSpPr>
        <p:sp>
          <p:nvSpPr>
            <p:cNvPr id="40" name="Oval 39">
              <a:extLst>
                <a:ext uri="{FF2B5EF4-FFF2-40B4-BE49-F238E27FC236}">
                  <a16:creationId xmlns:a16="http://schemas.microsoft.com/office/drawing/2014/main" id="{62BE34D1-459B-4142-957B-597D604002F6}"/>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TextBox 40">
              <a:extLst>
                <a:ext uri="{FF2B5EF4-FFF2-40B4-BE49-F238E27FC236}">
                  <a16:creationId xmlns:a16="http://schemas.microsoft.com/office/drawing/2014/main" id="{79D7087E-670E-455E-8672-E5219A4D789A}"/>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 name="Group 41">
            <a:extLst>
              <a:ext uri="{FF2B5EF4-FFF2-40B4-BE49-F238E27FC236}">
                <a16:creationId xmlns:a16="http://schemas.microsoft.com/office/drawing/2014/main" id="{118DB719-8CF7-42BE-B752-141747A80CA2}"/>
              </a:ext>
            </a:extLst>
          </p:cNvPr>
          <p:cNvGrpSpPr/>
          <p:nvPr/>
        </p:nvGrpSpPr>
        <p:grpSpPr>
          <a:xfrm>
            <a:off x="977103" y="2207562"/>
            <a:ext cx="501614" cy="501614"/>
            <a:chOff x="977103" y="2523745"/>
            <a:chExt cx="501614" cy="501614"/>
          </a:xfrm>
        </p:grpSpPr>
        <p:sp>
          <p:nvSpPr>
            <p:cNvPr id="43" name="Oval 42">
              <a:extLst>
                <a:ext uri="{FF2B5EF4-FFF2-40B4-BE49-F238E27FC236}">
                  <a16:creationId xmlns:a16="http://schemas.microsoft.com/office/drawing/2014/main" id="{AF913939-4E45-4345-92A6-866D135672F9}"/>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TextBox 43">
              <a:extLst>
                <a:ext uri="{FF2B5EF4-FFF2-40B4-BE49-F238E27FC236}">
                  <a16:creationId xmlns:a16="http://schemas.microsoft.com/office/drawing/2014/main" id="{30581732-9CED-4844-B246-D64EDB056CDF}"/>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5" name="Group 44">
            <a:extLst>
              <a:ext uri="{FF2B5EF4-FFF2-40B4-BE49-F238E27FC236}">
                <a16:creationId xmlns:a16="http://schemas.microsoft.com/office/drawing/2014/main" id="{7A77B946-50C3-4E87-86A5-DC4E41BDE341}"/>
              </a:ext>
            </a:extLst>
          </p:cNvPr>
          <p:cNvGrpSpPr/>
          <p:nvPr/>
        </p:nvGrpSpPr>
        <p:grpSpPr>
          <a:xfrm>
            <a:off x="1690539" y="2207562"/>
            <a:ext cx="501614" cy="501614"/>
            <a:chOff x="977103" y="2523745"/>
            <a:chExt cx="501614" cy="501614"/>
          </a:xfrm>
        </p:grpSpPr>
        <p:sp>
          <p:nvSpPr>
            <p:cNvPr id="46" name="Oval 45">
              <a:extLst>
                <a:ext uri="{FF2B5EF4-FFF2-40B4-BE49-F238E27FC236}">
                  <a16:creationId xmlns:a16="http://schemas.microsoft.com/office/drawing/2014/main" id="{34E354B0-EA12-4259-98EA-7D8C96B48AAE}"/>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TextBox 46">
              <a:extLst>
                <a:ext uri="{FF2B5EF4-FFF2-40B4-BE49-F238E27FC236}">
                  <a16:creationId xmlns:a16="http://schemas.microsoft.com/office/drawing/2014/main" id="{26488C35-A129-4E5C-A231-8478EAEAF3F9}"/>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8" name="Group 47">
            <a:extLst>
              <a:ext uri="{FF2B5EF4-FFF2-40B4-BE49-F238E27FC236}">
                <a16:creationId xmlns:a16="http://schemas.microsoft.com/office/drawing/2014/main" id="{F7ACF98C-D645-4A47-B6A2-A209AD80674E}"/>
              </a:ext>
            </a:extLst>
          </p:cNvPr>
          <p:cNvGrpSpPr/>
          <p:nvPr/>
        </p:nvGrpSpPr>
        <p:grpSpPr>
          <a:xfrm>
            <a:off x="2403975" y="2207562"/>
            <a:ext cx="501614" cy="501614"/>
            <a:chOff x="977103" y="2523745"/>
            <a:chExt cx="501614" cy="501614"/>
          </a:xfrm>
        </p:grpSpPr>
        <p:sp>
          <p:nvSpPr>
            <p:cNvPr id="49" name="Oval 48">
              <a:extLst>
                <a:ext uri="{FF2B5EF4-FFF2-40B4-BE49-F238E27FC236}">
                  <a16:creationId xmlns:a16="http://schemas.microsoft.com/office/drawing/2014/main" id="{D4DA1857-B7A1-44C5-8F84-395921F933F3}"/>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TextBox 49">
              <a:extLst>
                <a:ext uri="{FF2B5EF4-FFF2-40B4-BE49-F238E27FC236}">
                  <a16:creationId xmlns:a16="http://schemas.microsoft.com/office/drawing/2014/main" id="{8934B2E9-7C13-47A0-9AE7-BC9986962C49}"/>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51" name="Group 50">
            <a:extLst>
              <a:ext uri="{FF2B5EF4-FFF2-40B4-BE49-F238E27FC236}">
                <a16:creationId xmlns:a16="http://schemas.microsoft.com/office/drawing/2014/main" id="{3EAD7EF1-574D-4AC7-8BCF-E58E6596275B}"/>
              </a:ext>
            </a:extLst>
          </p:cNvPr>
          <p:cNvGrpSpPr/>
          <p:nvPr/>
        </p:nvGrpSpPr>
        <p:grpSpPr>
          <a:xfrm>
            <a:off x="3117411" y="2207562"/>
            <a:ext cx="501614" cy="501614"/>
            <a:chOff x="977103" y="2523745"/>
            <a:chExt cx="501614" cy="501614"/>
          </a:xfrm>
        </p:grpSpPr>
        <p:sp>
          <p:nvSpPr>
            <p:cNvPr id="52" name="Oval 51">
              <a:extLst>
                <a:ext uri="{FF2B5EF4-FFF2-40B4-BE49-F238E27FC236}">
                  <a16:creationId xmlns:a16="http://schemas.microsoft.com/office/drawing/2014/main" id="{02DCA0B4-7411-47B8-A135-AEC461460390}"/>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TextBox 52">
              <a:extLst>
                <a:ext uri="{FF2B5EF4-FFF2-40B4-BE49-F238E27FC236}">
                  <a16:creationId xmlns:a16="http://schemas.microsoft.com/office/drawing/2014/main" id="{E8D78EFE-73F6-4683-B8F0-784CB43DE719}"/>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54" name="Group 53">
            <a:extLst>
              <a:ext uri="{FF2B5EF4-FFF2-40B4-BE49-F238E27FC236}">
                <a16:creationId xmlns:a16="http://schemas.microsoft.com/office/drawing/2014/main" id="{84DE39CA-86C8-4D56-ACD9-90E64CB21F04}"/>
              </a:ext>
            </a:extLst>
          </p:cNvPr>
          <p:cNvGrpSpPr/>
          <p:nvPr/>
        </p:nvGrpSpPr>
        <p:grpSpPr>
          <a:xfrm>
            <a:off x="3830847" y="2207562"/>
            <a:ext cx="501614" cy="501614"/>
            <a:chOff x="977103" y="2523745"/>
            <a:chExt cx="501614" cy="501614"/>
          </a:xfrm>
        </p:grpSpPr>
        <p:sp>
          <p:nvSpPr>
            <p:cNvPr id="55" name="Oval 54">
              <a:extLst>
                <a:ext uri="{FF2B5EF4-FFF2-40B4-BE49-F238E27FC236}">
                  <a16:creationId xmlns:a16="http://schemas.microsoft.com/office/drawing/2014/main" id="{AC1BAEC3-EA6D-466F-BBEA-6C36B4A24199}"/>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TextBox 55">
              <a:extLst>
                <a:ext uri="{FF2B5EF4-FFF2-40B4-BE49-F238E27FC236}">
                  <a16:creationId xmlns:a16="http://schemas.microsoft.com/office/drawing/2014/main" id="{16107E90-45D6-4D21-A852-BEC903FEF3C7}"/>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57" name="Group 56">
            <a:extLst>
              <a:ext uri="{FF2B5EF4-FFF2-40B4-BE49-F238E27FC236}">
                <a16:creationId xmlns:a16="http://schemas.microsoft.com/office/drawing/2014/main" id="{E04303AB-AEAF-4104-89E5-81F57CD064B0}"/>
              </a:ext>
            </a:extLst>
          </p:cNvPr>
          <p:cNvGrpSpPr/>
          <p:nvPr/>
        </p:nvGrpSpPr>
        <p:grpSpPr>
          <a:xfrm>
            <a:off x="4544283" y="2207562"/>
            <a:ext cx="501614" cy="501614"/>
            <a:chOff x="977103" y="2523745"/>
            <a:chExt cx="501614" cy="501614"/>
          </a:xfrm>
        </p:grpSpPr>
        <p:sp>
          <p:nvSpPr>
            <p:cNvPr id="58" name="Oval 57">
              <a:extLst>
                <a:ext uri="{FF2B5EF4-FFF2-40B4-BE49-F238E27FC236}">
                  <a16:creationId xmlns:a16="http://schemas.microsoft.com/office/drawing/2014/main" id="{A501F106-49A6-469B-8333-7847E589C8A0}"/>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TextBox 58">
              <a:extLst>
                <a:ext uri="{FF2B5EF4-FFF2-40B4-BE49-F238E27FC236}">
                  <a16:creationId xmlns:a16="http://schemas.microsoft.com/office/drawing/2014/main" id="{C7D0FD25-CB1E-419E-9F25-B4B8613A1F7F}"/>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60" name="Group 59">
            <a:extLst>
              <a:ext uri="{FF2B5EF4-FFF2-40B4-BE49-F238E27FC236}">
                <a16:creationId xmlns:a16="http://schemas.microsoft.com/office/drawing/2014/main" id="{DE7F3DF0-D3AC-45B6-BA66-E5759CE250E6}"/>
              </a:ext>
            </a:extLst>
          </p:cNvPr>
          <p:cNvGrpSpPr/>
          <p:nvPr/>
        </p:nvGrpSpPr>
        <p:grpSpPr>
          <a:xfrm>
            <a:off x="5257717" y="2207562"/>
            <a:ext cx="501614" cy="501614"/>
            <a:chOff x="977103" y="2523745"/>
            <a:chExt cx="501614" cy="501614"/>
          </a:xfrm>
        </p:grpSpPr>
        <p:sp>
          <p:nvSpPr>
            <p:cNvPr id="61" name="Oval 60">
              <a:extLst>
                <a:ext uri="{FF2B5EF4-FFF2-40B4-BE49-F238E27FC236}">
                  <a16:creationId xmlns:a16="http://schemas.microsoft.com/office/drawing/2014/main" id="{0C08BB4E-392A-492B-9B75-719FCDC0038F}"/>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 name="TextBox 61">
              <a:extLst>
                <a:ext uri="{FF2B5EF4-FFF2-40B4-BE49-F238E27FC236}">
                  <a16:creationId xmlns:a16="http://schemas.microsoft.com/office/drawing/2014/main" id="{F65DB5E0-6341-41B1-8431-6CADD6B97CAE}"/>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63" name="Group 62">
            <a:extLst>
              <a:ext uri="{FF2B5EF4-FFF2-40B4-BE49-F238E27FC236}">
                <a16:creationId xmlns:a16="http://schemas.microsoft.com/office/drawing/2014/main" id="{09D86127-CECD-4A9C-ACE8-37C0E47A4077}"/>
              </a:ext>
            </a:extLst>
          </p:cNvPr>
          <p:cNvGrpSpPr/>
          <p:nvPr/>
        </p:nvGrpSpPr>
        <p:grpSpPr>
          <a:xfrm>
            <a:off x="977103" y="2927386"/>
            <a:ext cx="501614" cy="501614"/>
            <a:chOff x="977103" y="2523745"/>
            <a:chExt cx="501614" cy="501614"/>
          </a:xfrm>
        </p:grpSpPr>
        <p:sp>
          <p:nvSpPr>
            <p:cNvPr id="64" name="Oval 63">
              <a:extLst>
                <a:ext uri="{FF2B5EF4-FFF2-40B4-BE49-F238E27FC236}">
                  <a16:creationId xmlns:a16="http://schemas.microsoft.com/office/drawing/2014/main" id="{DA6751D1-69AC-4645-8A38-612288A465DA}"/>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 name="TextBox 64">
              <a:extLst>
                <a:ext uri="{FF2B5EF4-FFF2-40B4-BE49-F238E27FC236}">
                  <a16:creationId xmlns:a16="http://schemas.microsoft.com/office/drawing/2014/main" id="{0A40C745-D6F1-449C-88B0-D907F9BB0AE1}"/>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66" name="Group 65">
            <a:extLst>
              <a:ext uri="{FF2B5EF4-FFF2-40B4-BE49-F238E27FC236}">
                <a16:creationId xmlns:a16="http://schemas.microsoft.com/office/drawing/2014/main" id="{5B00F7AD-C767-4655-A26E-E2E6945966FF}"/>
              </a:ext>
            </a:extLst>
          </p:cNvPr>
          <p:cNvGrpSpPr/>
          <p:nvPr/>
        </p:nvGrpSpPr>
        <p:grpSpPr>
          <a:xfrm>
            <a:off x="1690539" y="2927386"/>
            <a:ext cx="501614" cy="501614"/>
            <a:chOff x="977103" y="2523745"/>
            <a:chExt cx="501614" cy="501614"/>
          </a:xfrm>
        </p:grpSpPr>
        <p:sp>
          <p:nvSpPr>
            <p:cNvPr id="67" name="Oval 66">
              <a:extLst>
                <a:ext uri="{FF2B5EF4-FFF2-40B4-BE49-F238E27FC236}">
                  <a16:creationId xmlns:a16="http://schemas.microsoft.com/office/drawing/2014/main" id="{65569332-A990-4C4C-9DA2-61ACDE5A2111}"/>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TextBox 67">
              <a:extLst>
                <a:ext uri="{FF2B5EF4-FFF2-40B4-BE49-F238E27FC236}">
                  <a16:creationId xmlns:a16="http://schemas.microsoft.com/office/drawing/2014/main" id="{8059E4DA-FF56-4D74-92B4-E0DF9B52E30D}"/>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69" name="Group 68">
            <a:extLst>
              <a:ext uri="{FF2B5EF4-FFF2-40B4-BE49-F238E27FC236}">
                <a16:creationId xmlns:a16="http://schemas.microsoft.com/office/drawing/2014/main" id="{1B36A820-A4E5-4284-8CB5-B12814B81FCB}"/>
              </a:ext>
            </a:extLst>
          </p:cNvPr>
          <p:cNvGrpSpPr/>
          <p:nvPr/>
        </p:nvGrpSpPr>
        <p:grpSpPr>
          <a:xfrm>
            <a:off x="2403975" y="2927386"/>
            <a:ext cx="501614" cy="501614"/>
            <a:chOff x="977103" y="2523745"/>
            <a:chExt cx="501614" cy="501614"/>
          </a:xfrm>
        </p:grpSpPr>
        <p:sp>
          <p:nvSpPr>
            <p:cNvPr id="70" name="Oval 69">
              <a:extLst>
                <a:ext uri="{FF2B5EF4-FFF2-40B4-BE49-F238E27FC236}">
                  <a16:creationId xmlns:a16="http://schemas.microsoft.com/office/drawing/2014/main" id="{BF8DFE91-92BF-42D6-A315-1186E7373EE8}"/>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 name="TextBox 70">
              <a:extLst>
                <a:ext uri="{FF2B5EF4-FFF2-40B4-BE49-F238E27FC236}">
                  <a16:creationId xmlns:a16="http://schemas.microsoft.com/office/drawing/2014/main" id="{0E7923C4-7D1E-48A1-8478-38C50A4CC75D}"/>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72" name="Group 71">
            <a:extLst>
              <a:ext uri="{FF2B5EF4-FFF2-40B4-BE49-F238E27FC236}">
                <a16:creationId xmlns:a16="http://schemas.microsoft.com/office/drawing/2014/main" id="{06B8F74C-19CF-403B-A119-AD2C545487A9}"/>
              </a:ext>
            </a:extLst>
          </p:cNvPr>
          <p:cNvGrpSpPr/>
          <p:nvPr/>
        </p:nvGrpSpPr>
        <p:grpSpPr>
          <a:xfrm>
            <a:off x="3117411" y="2927386"/>
            <a:ext cx="501614" cy="501614"/>
            <a:chOff x="977103" y="2523745"/>
            <a:chExt cx="501614" cy="501614"/>
          </a:xfrm>
        </p:grpSpPr>
        <p:sp>
          <p:nvSpPr>
            <p:cNvPr id="73" name="Oval 72">
              <a:extLst>
                <a:ext uri="{FF2B5EF4-FFF2-40B4-BE49-F238E27FC236}">
                  <a16:creationId xmlns:a16="http://schemas.microsoft.com/office/drawing/2014/main" id="{D21D09A4-6DE4-4602-AE43-91C24A8D4998}"/>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 name="TextBox 73">
              <a:extLst>
                <a:ext uri="{FF2B5EF4-FFF2-40B4-BE49-F238E27FC236}">
                  <a16:creationId xmlns:a16="http://schemas.microsoft.com/office/drawing/2014/main" id="{3A842A18-3D74-468D-9A0C-5404D25E938C}"/>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75" name="Group 74">
            <a:extLst>
              <a:ext uri="{FF2B5EF4-FFF2-40B4-BE49-F238E27FC236}">
                <a16:creationId xmlns:a16="http://schemas.microsoft.com/office/drawing/2014/main" id="{708215A4-55A3-41C3-90E2-73B47EE7B3A7}"/>
              </a:ext>
            </a:extLst>
          </p:cNvPr>
          <p:cNvGrpSpPr/>
          <p:nvPr/>
        </p:nvGrpSpPr>
        <p:grpSpPr>
          <a:xfrm>
            <a:off x="3830847" y="2927386"/>
            <a:ext cx="501614" cy="501614"/>
            <a:chOff x="977103" y="2523745"/>
            <a:chExt cx="501614" cy="501614"/>
          </a:xfrm>
        </p:grpSpPr>
        <p:sp>
          <p:nvSpPr>
            <p:cNvPr id="76" name="Oval 75">
              <a:extLst>
                <a:ext uri="{FF2B5EF4-FFF2-40B4-BE49-F238E27FC236}">
                  <a16:creationId xmlns:a16="http://schemas.microsoft.com/office/drawing/2014/main" id="{89CA111B-1686-41C6-ABCC-8B6363293E05}"/>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 name="TextBox 76">
              <a:extLst>
                <a:ext uri="{FF2B5EF4-FFF2-40B4-BE49-F238E27FC236}">
                  <a16:creationId xmlns:a16="http://schemas.microsoft.com/office/drawing/2014/main" id="{A7C554E0-98F1-4E0A-AD5F-49A392CFE1C8}"/>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78" name="Group 77">
            <a:extLst>
              <a:ext uri="{FF2B5EF4-FFF2-40B4-BE49-F238E27FC236}">
                <a16:creationId xmlns:a16="http://schemas.microsoft.com/office/drawing/2014/main" id="{CFB248D1-36F5-4651-8602-68E6CB83D166}"/>
              </a:ext>
            </a:extLst>
          </p:cNvPr>
          <p:cNvGrpSpPr/>
          <p:nvPr/>
        </p:nvGrpSpPr>
        <p:grpSpPr>
          <a:xfrm>
            <a:off x="4544283" y="2927386"/>
            <a:ext cx="501614" cy="501614"/>
            <a:chOff x="977103" y="2523745"/>
            <a:chExt cx="501614" cy="501614"/>
          </a:xfrm>
        </p:grpSpPr>
        <p:sp>
          <p:nvSpPr>
            <p:cNvPr id="79" name="Oval 78">
              <a:extLst>
                <a:ext uri="{FF2B5EF4-FFF2-40B4-BE49-F238E27FC236}">
                  <a16:creationId xmlns:a16="http://schemas.microsoft.com/office/drawing/2014/main" id="{62A82AAE-F456-470D-A81C-C5990008444B}"/>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 name="TextBox 79">
              <a:extLst>
                <a:ext uri="{FF2B5EF4-FFF2-40B4-BE49-F238E27FC236}">
                  <a16:creationId xmlns:a16="http://schemas.microsoft.com/office/drawing/2014/main" id="{43AC155B-27EF-43DF-A071-95AB83F6446B}"/>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81" name="Group 80">
            <a:extLst>
              <a:ext uri="{FF2B5EF4-FFF2-40B4-BE49-F238E27FC236}">
                <a16:creationId xmlns:a16="http://schemas.microsoft.com/office/drawing/2014/main" id="{34D20DC1-4F6C-4AAF-A725-FC65C2C32D99}"/>
              </a:ext>
            </a:extLst>
          </p:cNvPr>
          <p:cNvGrpSpPr/>
          <p:nvPr/>
        </p:nvGrpSpPr>
        <p:grpSpPr>
          <a:xfrm>
            <a:off x="5257717" y="2927386"/>
            <a:ext cx="501614" cy="501614"/>
            <a:chOff x="977103" y="2523745"/>
            <a:chExt cx="501614" cy="501614"/>
          </a:xfrm>
        </p:grpSpPr>
        <p:sp>
          <p:nvSpPr>
            <p:cNvPr id="82" name="Oval 81">
              <a:extLst>
                <a:ext uri="{FF2B5EF4-FFF2-40B4-BE49-F238E27FC236}">
                  <a16:creationId xmlns:a16="http://schemas.microsoft.com/office/drawing/2014/main" id="{8390AFA8-5279-441C-BFCF-A934E57BF03C}"/>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3" name="TextBox 82">
              <a:extLst>
                <a:ext uri="{FF2B5EF4-FFF2-40B4-BE49-F238E27FC236}">
                  <a16:creationId xmlns:a16="http://schemas.microsoft.com/office/drawing/2014/main" id="{6B421004-5EDB-4240-8B98-D7E74FC73695}"/>
                </a:ext>
              </a:extLst>
            </p:cNvPr>
            <p:cNvSpPr txBox="1"/>
            <p:nvPr/>
          </p:nvSpPr>
          <p:spPr>
            <a:xfrm>
              <a:off x="1095086" y="2579722"/>
              <a:ext cx="25519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sp>
        <p:nvSpPr>
          <p:cNvPr id="87" name="TextBox 86">
            <a:extLst>
              <a:ext uri="{FF2B5EF4-FFF2-40B4-BE49-F238E27FC236}">
                <a16:creationId xmlns:a16="http://schemas.microsoft.com/office/drawing/2014/main" id="{A8AE4BD3-16EB-44B2-919C-D95881587479}"/>
              </a:ext>
            </a:extLst>
          </p:cNvPr>
          <p:cNvSpPr txBox="1"/>
          <p:nvPr/>
        </p:nvSpPr>
        <p:spPr>
          <a:xfrm>
            <a:off x="622163" y="3856437"/>
            <a:ext cx="203132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21</a:t>
            </a:r>
          </a:p>
        </p:txBody>
      </p:sp>
      <p:sp>
        <p:nvSpPr>
          <p:cNvPr id="16" name="TextBox 19">
            <a:extLst>
              <a:ext uri="{FF2B5EF4-FFF2-40B4-BE49-F238E27FC236}">
                <a16:creationId xmlns:a16="http://schemas.microsoft.com/office/drawing/2014/main" id="{F3390678-8ED8-4D70-B18F-CE8C3BE7A305}"/>
              </a:ext>
            </a:extLst>
          </p:cNvPr>
          <p:cNvSpPr txBox="1"/>
          <p:nvPr/>
        </p:nvSpPr>
        <p:spPr>
          <a:xfrm>
            <a:off x="6215160" y="4680546"/>
            <a:ext cx="5510595"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7 and 3 are factors of 21.</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21 is a multiple of 7 and 3.</a:t>
            </a:r>
          </a:p>
        </p:txBody>
      </p:sp>
      <p:sp>
        <p:nvSpPr>
          <p:cNvPr id="17" name="Content Placeholder 2">
            <a:extLst>
              <a:ext uri="{FF2B5EF4-FFF2-40B4-BE49-F238E27FC236}">
                <a16:creationId xmlns:a16="http://schemas.microsoft.com/office/drawing/2014/main" id="{0657C71A-B37F-42F4-80EF-4448E9503CC6}"/>
              </a:ext>
            </a:extLst>
          </p:cNvPr>
          <p:cNvSpPr txBox="1">
            <a:spLocks/>
          </p:cNvSpPr>
          <p:nvPr/>
        </p:nvSpPr>
        <p:spPr>
          <a:xfrm>
            <a:off x="6215161" y="1500369"/>
            <a:ext cx="4881754" cy="38572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Identify where each of the digits in the multiplication equation are represented in the array.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From the array and multiplication equations, what statements about factors and multiples can be made?</a:t>
            </a: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C1B10A24-94CD-49CE-98FA-FB9520975AA1}"/>
              </a:ext>
            </a:extLst>
          </p:cNvPr>
          <p:cNvSpPr txBox="1"/>
          <p:nvPr/>
        </p:nvSpPr>
        <p:spPr>
          <a:xfrm>
            <a:off x="6225324" y="2573393"/>
            <a:ext cx="5631316" cy="10341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7 represents the number of counters in each row.</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represents the number of counters in each column.</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21 represents the total number of counters.</a:t>
            </a:r>
          </a:p>
        </p:txBody>
      </p:sp>
    </p:spTree>
    <p:extLst>
      <p:ext uri="{BB962C8B-B14F-4D97-AF65-F5344CB8AC3E}">
        <p14:creationId xmlns:p14="http://schemas.microsoft.com/office/powerpoint/2010/main" val="31910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5MD-2 Find factors and multiples</a:t>
            </a:r>
          </a:p>
        </p:txBody>
      </p:sp>
      <p:sp>
        <p:nvSpPr>
          <p:cNvPr id="5" name="TextBox 4">
            <a:extLst>
              <a:ext uri="{FF2B5EF4-FFF2-40B4-BE49-F238E27FC236}">
                <a16:creationId xmlns:a16="http://schemas.microsoft.com/office/drawing/2014/main" id="{2C04FA18-70C7-475E-A9FD-0BF9D4E6B150}"/>
              </a:ext>
            </a:extLst>
          </p:cNvPr>
          <p:cNvSpPr txBox="1"/>
          <p:nvPr/>
        </p:nvSpPr>
        <p:spPr>
          <a:xfrm>
            <a:off x="626976" y="3856437"/>
            <a:ext cx="2486578"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30 = 210</a:t>
            </a:r>
          </a:p>
        </p:txBody>
      </p:sp>
      <p:grpSp>
        <p:nvGrpSpPr>
          <p:cNvPr id="20" name="Group 19">
            <a:extLst>
              <a:ext uri="{FF2B5EF4-FFF2-40B4-BE49-F238E27FC236}">
                <a16:creationId xmlns:a16="http://schemas.microsoft.com/office/drawing/2014/main" id="{D06885B7-6001-4EE5-8C76-FB71047FBBB7}"/>
              </a:ext>
            </a:extLst>
          </p:cNvPr>
          <p:cNvGrpSpPr/>
          <p:nvPr/>
        </p:nvGrpSpPr>
        <p:grpSpPr>
          <a:xfrm>
            <a:off x="977103" y="1530841"/>
            <a:ext cx="501614" cy="501614"/>
            <a:chOff x="977103" y="2523745"/>
            <a:chExt cx="501614" cy="501614"/>
          </a:xfrm>
        </p:grpSpPr>
        <p:sp>
          <p:nvSpPr>
            <p:cNvPr id="3" name="Oval 2">
              <a:extLst>
                <a:ext uri="{FF2B5EF4-FFF2-40B4-BE49-F238E27FC236}">
                  <a16:creationId xmlns:a16="http://schemas.microsoft.com/office/drawing/2014/main" id="{6366C9E1-E24E-4E93-8E77-82BB4B8B3FB4}"/>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6BD093BD-A4FC-46A3-A268-53F64D09667E}"/>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4" name="Group 23">
            <a:extLst>
              <a:ext uri="{FF2B5EF4-FFF2-40B4-BE49-F238E27FC236}">
                <a16:creationId xmlns:a16="http://schemas.microsoft.com/office/drawing/2014/main" id="{95B5F689-32C6-499F-A02B-18EBC49AE0A5}"/>
              </a:ext>
            </a:extLst>
          </p:cNvPr>
          <p:cNvGrpSpPr/>
          <p:nvPr/>
        </p:nvGrpSpPr>
        <p:grpSpPr>
          <a:xfrm>
            <a:off x="1690539" y="1530841"/>
            <a:ext cx="501614" cy="501614"/>
            <a:chOff x="977103" y="2523745"/>
            <a:chExt cx="501614" cy="501614"/>
          </a:xfrm>
        </p:grpSpPr>
        <p:sp>
          <p:nvSpPr>
            <p:cNvPr id="25" name="Oval 24">
              <a:extLst>
                <a:ext uri="{FF2B5EF4-FFF2-40B4-BE49-F238E27FC236}">
                  <a16:creationId xmlns:a16="http://schemas.microsoft.com/office/drawing/2014/main" id="{52B9B4BC-5AA8-435D-B979-B2A29FAA0EF9}"/>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D98CC428-F63A-457B-8BD7-44B3AE8D733E}"/>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7" name="Group 26">
            <a:extLst>
              <a:ext uri="{FF2B5EF4-FFF2-40B4-BE49-F238E27FC236}">
                <a16:creationId xmlns:a16="http://schemas.microsoft.com/office/drawing/2014/main" id="{406625E8-9D96-4CAD-8392-13E8D34FB60C}"/>
              </a:ext>
            </a:extLst>
          </p:cNvPr>
          <p:cNvGrpSpPr/>
          <p:nvPr/>
        </p:nvGrpSpPr>
        <p:grpSpPr>
          <a:xfrm>
            <a:off x="2403975" y="1530841"/>
            <a:ext cx="501614" cy="501614"/>
            <a:chOff x="977103" y="2523745"/>
            <a:chExt cx="501614" cy="501614"/>
          </a:xfrm>
        </p:grpSpPr>
        <p:sp>
          <p:nvSpPr>
            <p:cNvPr id="28" name="Oval 27">
              <a:extLst>
                <a:ext uri="{FF2B5EF4-FFF2-40B4-BE49-F238E27FC236}">
                  <a16:creationId xmlns:a16="http://schemas.microsoft.com/office/drawing/2014/main" id="{5CF02C19-EE16-4CEE-A98B-A1A0B1B5D337}"/>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TextBox 28">
              <a:extLst>
                <a:ext uri="{FF2B5EF4-FFF2-40B4-BE49-F238E27FC236}">
                  <a16:creationId xmlns:a16="http://schemas.microsoft.com/office/drawing/2014/main" id="{DB85C15E-D417-461E-805C-9D11D783641D}"/>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30" name="Group 29">
            <a:extLst>
              <a:ext uri="{FF2B5EF4-FFF2-40B4-BE49-F238E27FC236}">
                <a16:creationId xmlns:a16="http://schemas.microsoft.com/office/drawing/2014/main" id="{6C8DC414-CA36-429D-A201-81A201021FA8}"/>
              </a:ext>
            </a:extLst>
          </p:cNvPr>
          <p:cNvGrpSpPr/>
          <p:nvPr/>
        </p:nvGrpSpPr>
        <p:grpSpPr>
          <a:xfrm>
            <a:off x="3117411" y="1530841"/>
            <a:ext cx="501614" cy="501614"/>
            <a:chOff x="977103" y="2523745"/>
            <a:chExt cx="501614" cy="501614"/>
          </a:xfrm>
        </p:grpSpPr>
        <p:sp>
          <p:nvSpPr>
            <p:cNvPr id="31" name="Oval 30">
              <a:extLst>
                <a:ext uri="{FF2B5EF4-FFF2-40B4-BE49-F238E27FC236}">
                  <a16:creationId xmlns:a16="http://schemas.microsoft.com/office/drawing/2014/main" id="{5643D7B1-A5AF-4AA3-A92B-8DEAB25AF4D0}"/>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TextBox 31">
              <a:extLst>
                <a:ext uri="{FF2B5EF4-FFF2-40B4-BE49-F238E27FC236}">
                  <a16:creationId xmlns:a16="http://schemas.microsoft.com/office/drawing/2014/main" id="{BE9BB3E4-03C5-4003-A36B-C9431D07AC19}"/>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33" name="Group 32">
            <a:extLst>
              <a:ext uri="{FF2B5EF4-FFF2-40B4-BE49-F238E27FC236}">
                <a16:creationId xmlns:a16="http://schemas.microsoft.com/office/drawing/2014/main" id="{0061C595-59D7-4D29-A0D3-5B6CD45E590A}"/>
              </a:ext>
            </a:extLst>
          </p:cNvPr>
          <p:cNvGrpSpPr/>
          <p:nvPr/>
        </p:nvGrpSpPr>
        <p:grpSpPr>
          <a:xfrm>
            <a:off x="3830847" y="1530841"/>
            <a:ext cx="501614" cy="501614"/>
            <a:chOff x="977103" y="2523745"/>
            <a:chExt cx="501614" cy="501614"/>
          </a:xfrm>
        </p:grpSpPr>
        <p:sp>
          <p:nvSpPr>
            <p:cNvPr id="34" name="Oval 33">
              <a:extLst>
                <a:ext uri="{FF2B5EF4-FFF2-40B4-BE49-F238E27FC236}">
                  <a16:creationId xmlns:a16="http://schemas.microsoft.com/office/drawing/2014/main" id="{4941B1D5-6FAD-4411-ADC9-3574155C138A}"/>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TextBox 34">
              <a:extLst>
                <a:ext uri="{FF2B5EF4-FFF2-40B4-BE49-F238E27FC236}">
                  <a16:creationId xmlns:a16="http://schemas.microsoft.com/office/drawing/2014/main" id="{C39592C3-62C4-4B87-AF8A-E505F250C707}"/>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36" name="Group 35">
            <a:extLst>
              <a:ext uri="{FF2B5EF4-FFF2-40B4-BE49-F238E27FC236}">
                <a16:creationId xmlns:a16="http://schemas.microsoft.com/office/drawing/2014/main" id="{A2F9E04A-29B2-4B32-B513-6C8734A00704}"/>
              </a:ext>
            </a:extLst>
          </p:cNvPr>
          <p:cNvGrpSpPr/>
          <p:nvPr/>
        </p:nvGrpSpPr>
        <p:grpSpPr>
          <a:xfrm>
            <a:off x="4544283" y="1530841"/>
            <a:ext cx="501614" cy="501614"/>
            <a:chOff x="977103" y="2523745"/>
            <a:chExt cx="501614" cy="501614"/>
          </a:xfrm>
        </p:grpSpPr>
        <p:sp>
          <p:nvSpPr>
            <p:cNvPr id="37" name="Oval 36">
              <a:extLst>
                <a:ext uri="{FF2B5EF4-FFF2-40B4-BE49-F238E27FC236}">
                  <a16:creationId xmlns:a16="http://schemas.microsoft.com/office/drawing/2014/main" id="{0744DF05-9499-4507-8F1C-9D470E1775BB}"/>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TextBox 37">
              <a:extLst>
                <a:ext uri="{FF2B5EF4-FFF2-40B4-BE49-F238E27FC236}">
                  <a16:creationId xmlns:a16="http://schemas.microsoft.com/office/drawing/2014/main" id="{41CD6035-76DE-4F55-B45C-94082481D46C}"/>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39" name="Group 38">
            <a:extLst>
              <a:ext uri="{FF2B5EF4-FFF2-40B4-BE49-F238E27FC236}">
                <a16:creationId xmlns:a16="http://schemas.microsoft.com/office/drawing/2014/main" id="{522B82BA-63F0-49BA-968F-F5D0D52B96C4}"/>
              </a:ext>
            </a:extLst>
          </p:cNvPr>
          <p:cNvGrpSpPr/>
          <p:nvPr/>
        </p:nvGrpSpPr>
        <p:grpSpPr>
          <a:xfrm>
            <a:off x="5257717" y="1530841"/>
            <a:ext cx="501614" cy="501614"/>
            <a:chOff x="977103" y="2523745"/>
            <a:chExt cx="501614" cy="501614"/>
          </a:xfrm>
        </p:grpSpPr>
        <p:sp>
          <p:nvSpPr>
            <p:cNvPr id="40" name="Oval 39">
              <a:extLst>
                <a:ext uri="{FF2B5EF4-FFF2-40B4-BE49-F238E27FC236}">
                  <a16:creationId xmlns:a16="http://schemas.microsoft.com/office/drawing/2014/main" id="{62BE34D1-459B-4142-957B-597D604002F6}"/>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TextBox 40">
              <a:extLst>
                <a:ext uri="{FF2B5EF4-FFF2-40B4-BE49-F238E27FC236}">
                  <a16:creationId xmlns:a16="http://schemas.microsoft.com/office/drawing/2014/main" id="{79D7087E-670E-455E-8672-E5219A4D789A}"/>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42" name="Group 41">
            <a:extLst>
              <a:ext uri="{FF2B5EF4-FFF2-40B4-BE49-F238E27FC236}">
                <a16:creationId xmlns:a16="http://schemas.microsoft.com/office/drawing/2014/main" id="{118DB719-8CF7-42BE-B752-141747A80CA2}"/>
              </a:ext>
            </a:extLst>
          </p:cNvPr>
          <p:cNvGrpSpPr/>
          <p:nvPr/>
        </p:nvGrpSpPr>
        <p:grpSpPr>
          <a:xfrm>
            <a:off x="977103" y="2207562"/>
            <a:ext cx="501614" cy="501614"/>
            <a:chOff x="977103" y="2523745"/>
            <a:chExt cx="501614" cy="501614"/>
          </a:xfrm>
        </p:grpSpPr>
        <p:sp>
          <p:nvSpPr>
            <p:cNvPr id="43" name="Oval 42">
              <a:extLst>
                <a:ext uri="{FF2B5EF4-FFF2-40B4-BE49-F238E27FC236}">
                  <a16:creationId xmlns:a16="http://schemas.microsoft.com/office/drawing/2014/main" id="{AF913939-4E45-4345-92A6-866D135672F9}"/>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TextBox 43">
              <a:extLst>
                <a:ext uri="{FF2B5EF4-FFF2-40B4-BE49-F238E27FC236}">
                  <a16:creationId xmlns:a16="http://schemas.microsoft.com/office/drawing/2014/main" id="{30581732-9CED-4844-B246-D64EDB056CDF}"/>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45" name="Group 44">
            <a:extLst>
              <a:ext uri="{FF2B5EF4-FFF2-40B4-BE49-F238E27FC236}">
                <a16:creationId xmlns:a16="http://schemas.microsoft.com/office/drawing/2014/main" id="{7A77B946-50C3-4E87-86A5-DC4E41BDE341}"/>
              </a:ext>
            </a:extLst>
          </p:cNvPr>
          <p:cNvGrpSpPr/>
          <p:nvPr/>
        </p:nvGrpSpPr>
        <p:grpSpPr>
          <a:xfrm>
            <a:off x="1690539" y="2207562"/>
            <a:ext cx="501614" cy="501614"/>
            <a:chOff x="977103" y="2523745"/>
            <a:chExt cx="501614" cy="501614"/>
          </a:xfrm>
        </p:grpSpPr>
        <p:sp>
          <p:nvSpPr>
            <p:cNvPr id="46" name="Oval 45">
              <a:extLst>
                <a:ext uri="{FF2B5EF4-FFF2-40B4-BE49-F238E27FC236}">
                  <a16:creationId xmlns:a16="http://schemas.microsoft.com/office/drawing/2014/main" id="{34E354B0-EA12-4259-98EA-7D8C96B48AAE}"/>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TextBox 46">
              <a:extLst>
                <a:ext uri="{FF2B5EF4-FFF2-40B4-BE49-F238E27FC236}">
                  <a16:creationId xmlns:a16="http://schemas.microsoft.com/office/drawing/2014/main" id="{26488C35-A129-4E5C-A231-8478EAEAF3F9}"/>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48" name="Group 47">
            <a:extLst>
              <a:ext uri="{FF2B5EF4-FFF2-40B4-BE49-F238E27FC236}">
                <a16:creationId xmlns:a16="http://schemas.microsoft.com/office/drawing/2014/main" id="{F7ACF98C-D645-4A47-B6A2-A209AD80674E}"/>
              </a:ext>
            </a:extLst>
          </p:cNvPr>
          <p:cNvGrpSpPr/>
          <p:nvPr/>
        </p:nvGrpSpPr>
        <p:grpSpPr>
          <a:xfrm>
            <a:off x="2403975" y="2207562"/>
            <a:ext cx="501614" cy="501614"/>
            <a:chOff x="977103" y="2523745"/>
            <a:chExt cx="501614" cy="501614"/>
          </a:xfrm>
        </p:grpSpPr>
        <p:sp>
          <p:nvSpPr>
            <p:cNvPr id="49" name="Oval 48">
              <a:extLst>
                <a:ext uri="{FF2B5EF4-FFF2-40B4-BE49-F238E27FC236}">
                  <a16:creationId xmlns:a16="http://schemas.microsoft.com/office/drawing/2014/main" id="{D4DA1857-B7A1-44C5-8F84-395921F933F3}"/>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TextBox 49">
              <a:extLst>
                <a:ext uri="{FF2B5EF4-FFF2-40B4-BE49-F238E27FC236}">
                  <a16:creationId xmlns:a16="http://schemas.microsoft.com/office/drawing/2014/main" id="{8934B2E9-7C13-47A0-9AE7-BC9986962C49}"/>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51" name="Group 50">
            <a:extLst>
              <a:ext uri="{FF2B5EF4-FFF2-40B4-BE49-F238E27FC236}">
                <a16:creationId xmlns:a16="http://schemas.microsoft.com/office/drawing/2014/main" id="{3EAD7EF1-574D-4AC7-8BCF-E58E6596275B}"/>
              </a:ext>
            </a:extLst>
          </p:cNvPr>
          <p:cNvGrpSpPr/>
          <p:nvPr/>
        </p:nvGrpSpPr>
        <p:grpSpPr>
          <a:xfrm>
            <a:off x="3117411" y="2207562"/>
            <a:ext cx="501614" cy="501614"/>
            <a:chOff x="977103" y="2523745"/>
            <a:chExt cx="501614" cy="501614"/>
          </a:xfrm>
        </p:grpSpPr>
        <p:sp>
          <p:nvSpPr>
            <p:cNvPr id="52" name="Oval 51">
              <a:extLst>
                <a:ext uri="{FF2B5EF4-FFF2-40B4-BE49-F238E27FC236}">
                  <a16:creationId xmlns:a16="http://schemas.microsoft.com/office/drawing/2014/main" id="{02DCA0B4-7411-47B8-A135-AEC461460390}"/>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TextBox 52">
              <a:extLst>
                <a:ext uri="{FF2B5EF4-FFF2-40B4-BE49-F238E27FC236}">
                  <a16:creationId xmlns:a16="http://schemas.microsoft.com/office/drawing/2014/main" id="{E8D78EFE-73F6-4683-B8F0-784CB43DE719}"/>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54" name="Group 53">
            <a:extLst>
              <a:ext uri="{FF2B5EF4-FFF2-40B4-BE49-F238E27FC236}">
                <a16:creationId xmlns:a16="http://schemas.microsoft.com/office/drawing/2014/main" id="{84DE39CA-86C8-4D56-ACD9-90E64CB21F04}"/>
              </a:ext>
            </a:extLst>
          </p:cNvPr>
          <p:cNvGrpSpPr/>
          <p:nvPr/>
        </p:nvGrpSpPr>
        <p:grpSpPr>
          <a:xfrm>
            <a:off x="3830847" y="2207562"/>
            <a:ext cx="501614" cy="501614"/>
            <a:chOff x="977103" y="2523745"/>
            <a:chExt cx="501614" cy="501614"/>
          </a:xfrm>
        </p:grpSpPr>
        <p:sp>
          <p:nvSpPr>
            <p:cNvPr id="55" name="Oval 54">
              <a:extLst>
                <a:ext uri="{FF2B5EF4-FFF2-40B4-BE49-F238E27FC236}">
                  <a16:creationId xmlns:a16="http://schemas.microsoft.com/office/drawing/2014/main" id="{AC1BAEC3-EA6D-466F-BBEA-6C36B4A24199}"/>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TextBox 55">
              <a:extLst>
                <a:ext uri="{FF2B5EF4-FFF2-40B4-BE49-F238E27FC236}">
                  <a16:creationId xmlns:a16="http://schemas.microsoft.com/office/drawing/2014/main" id="{16107E90-45D6-4D21-A852-BEC903FEF3C7}"/>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57" name="Group 56">
            <a:extLst>
              <a:ext uri="{FF2B5EF4-FFF2-40B4-BE49-F238E27FC236}">
                <a16:creationId xmlns:a16="http://schemas.microsoft.com/office/drawing/2014/main" id="{E04303AB-AEAF-4104-89E5-81F57CD064B0}"/>
              </a:ext>
            </a:extLst>
          </p:cNvPr>
          <p:cNvGrpSpPr/>
          <p:nvPr/>
        </p:nvGrpSpPr>
        <p:grpSpPr>
          <a:xfrm>
            <a:off x="4544283" y="2207562"/>
            <a:ext cx="501614" cy="501614"/>
            <a:chOff x="977103" y="2523745"/>
            <a:chExt cx="501614" cy="501614"/>
          </a:xfrm>
        </p:grpSpPr>
        <p:sp>
          <p:nvSpPr>
            <p:cNvPr id="58" name="Oval 57">
              <a:extLst>
                <a:ext uri="{FF2B5EF4-FFF2-40B4-BE49-F238E27FC236}">
                  <a16:creationId xmlns:a16="http://schemas.microsoft.com/office/drawing/2014/main" id="{A501F106-49A6-469B-8333-7847E589C8A0}"/>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TextBox 58">
              <a:extLst>
                <a:ext uri="{FF2B5EF4-FFF2-40B4-BE49-F238E27FC236}">
                  <a16:creationId xmlns:a16="http://schemas.microsoft.com/office/drawing/2014/main" id="{C7D0FD25-CB1E-419E-9F25-B4B8613A1F7F}"/>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60" name="Group 59">
            <a:extLst>
              <a:ext uri="{FF2B5EF4-FFF2-40B4-BE49-F238E27FC236}">
                <a16:creationId xmlns:a16="http://schemas.microsoft.com/office/drawing/2014/main" id="{DE7F3DF0-D3AC-45B6-BA66-E5759CE250E6}"/>
              </a:ext>
            </a:extLst>
          </p:cNvPr>
          <p:cNvGrpSpPr/>
          <p:nvPr/>
        </p:nvGrpSpPr>
        <p:grpSpPr>
          <a:xfrm>
            <a:off x="5257717" y="2207562"/>
            <a:ext cx="501614" cy="501614"/>
            <a:chOff x="977103" y="2523745"/>
            <a:chExt cx="501614" cy="501614"/>
          </a:xfrm>
        </p:grpSpPr>
        <p:sp>
          <p:nvSpPr>
            <p:cNvPr id="61" name="Oval 60">
              <a:extLst>
                <a:ext uri="{FF2B5EF4-FFF2-40B4-BE49-F238E27FC236}">
                  <a16:creationId xmlns:a16="http://schemas.microsoft.com/office/drawing/2014/main" id="{0C08BB4E-392A-492B-9B75-719FCDC0038F}"/>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 name="TextBox 61">
              <a:extLst>
                <a:ext uri="{FF2B5EF4-FFF2-40B4-BE49-F238E27FC236}">
                  <a16:creationId xmlns:a16="http://schemas.microsoft.com/office/drawing/2014/main" id="{F65DB5E0-6341-41B1-8431-6CADD6B97CAE}"/>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63" name="Group 62">
            <a:extLst>
              <a:ext uri="{FF2B5EF4-FFF2-40B4-BE49-F238E27FC236}">
                <a16:creationId xmlns:a16="http://schemas.microsoft.com/office/drawing/2014/main" id="{09D86127-CECD-4A9C-ACE8-37C0E47A4077}"/>
              </a:ext>
            </a:extLst>
          </p:cNvPr>
          <p:cNvGrpSpPr/>
          <p:nvPr/>
        </p:nvGrpSpPr>
        <p:grpSpPr>
          <a:xfrm>
            <a:off x="977103" y="2927386"/>
            <a:ext cx="501614" cy="501614"/>
            <a:chOff x="977103" y="2523745"/>
            <a:chExt cx="501614" cy="501614"/>
          </a:xfrm>
        </p:grpSpPr>
        <p:sp>
          <p:nvSpPr>
            <p:cNvPr id="64" name="Oval 63">
              <a:extLst>
                <a:ext uri="{FF2B5EF4-FFF2-40B4-BE49-F238E27FC236}">
                  <a16:creationId xmlns:a16="http://schemas.microsoft.com/office/drawing/2014/main" id="{DA6751D1-69AC-4645-8A38-612288A465DA}"/>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 name="TextBox 64">
              <a:extLst>
                <a:ext uri="{FF2B5EF4-FFF2-40B4-BE49-F238E27FC236}">
                  <a16:creationId xmlns:a16="http://schemas.microsoft.com/office/drawing/2014/main" id="{0A40C745-D6F1-449C-88B0-D907F9BB0AE1}"/>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66" name="Group 65">
            <a:extLst>
              <a:ext uri="{FF2B5EF4-FFF2-40B4-BE49-F238E27FC236}">
                <a16:creationId xmlns:a16="http://schemas.microsoft.com/office/drawing/2014/main" id="{5B00F7AD-C767-4655-A26E-E2E6945966FF}"/>
              </a:ext>
            </a:extLst>
          </p:cNvPr>
          <p:cNvGrpSpPr/>
          <p:nvPr/>
        </p:nvGrpSpPr>
        <p:grpSpPr>
          <a:xfrm>
            <a:off x="1690539" y="2927386"/>
            <a:ext cx="501614" cy="501614"/>
            <a:chOff x="977103" y="2523745"/>
            <a:chExt cx="501614" cy="501614"/>
          </a:xfrm>
        </p:grpSpPr>
        <p:sp>
          <p:nvSpPr>
            <p:cNvPr id="67" name="Oval 66">
              <a:extLst>
                <a:ext uri="{FF2B5EF4-FFF2-40B4-BE49-F238E27FC236}">
                  <a16:creationId xmlns:a16="http://schemas.microsoft.com/office/drawing/2014/main" id="{65569332-A990-4C4C-9DA2-61ACDE5A2111}"/>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TextBox 67">
              <a:extLst>
                <a:ext uri="{FF2B5EF4-FFF2-40B4-BE49-F238E27FC236}">
                  <a16:creationId xmlns:a16="http://schemas.microsoft.com/office/drawing/2014/main" id="{8059E4DA-FF56-4D74-92B4-E0DF9B52E30D}"/>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69" name="Group 68">
            <a:extLst>
              <a:ext uri="{FF2B5EF4-FFF2-40B4-BE49-F238E27FC236}">
                <a16:creationId xmlns:a16="http://schemas.microsoft.com/office/drawing/2014/main" id="{1B36A820-A4E5-4284-8CB5-B12814B81FCB}"/>
              </a:ext>
            </a:extLst>
          </p:cNvPr>
          <p:cNvGrpSpPr/>
          <p:nvPr/>
        </p:nvGrpSpPr>
        <p:grpSpPr>
          <a:xfrm>
            <a:off x="2403975" y="2927386"/>
            <a:ext cx="501614" cy="501614"/>
            <a:chOff x="977103" y="2523745"/>
            <a:chExt cx="501614" cy="501614"/>
          </a:xfrm>
        </p:grpSpPr>
        <p:sp>
          <p:nvSpPr>
            <p:cNvPr id="70" name="Oval 69">
              <a:extLst>
                <a:ext uri="{FF2B5EF4-FFF2-40B4-BE49-F238E27FC236}">
                  <a16:creationId xmlns:a16="http://schemas.microsoft.com/office/drawing/2014/main" id="{BF8DFE91-92BF-42D6-A315-1186E7373EE8}"/>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 name="TextBox 70">
              <a:extLst>
                <a:ext uri="{FF2B5EF4-FFF2-40B4-BE49-F238E27FC236}">
                  <a16:creationId xmlns:a16="http://schemas.microsoft.com/office/drawing/2014/main" id="{0E7923C4-7D1E-48A1-8478-38C50A4CC75D}"/>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2" name="Group 71">
            <a:extLst>
              <a:ext uri="{FF2B5EF4-FFF2-40B4-BE49-F238E27FC236}">
                <a16:creationId xmlns:a16="http://schemas.microsoft.com/office/drawing/2014/main" id="{06B8F74C-19CF-403B-A119-AD2C545487A9}"/>
              </a:ext>
            </a:extLst>
          </p:cNvPr>
          <p:cNvGrpSpPr/>
          <p:nvPr/>
        </p:nvGrpSpPr>
        <p:grpSpPr>
          <a:xfrm>
            <a:off x="3117411" y="2927386"/>
            <a:ext cx="501614" cy="501614"/>
            <a:chOff x="977103" y="2523745"/>
            <a:chExt cx="501614" cy="501614"/>
          </a:xfrm>
        </p:grpSpPr>
        <p:sp>
          <p:nvSpPr>
            <p:cNvPr id="73" name="Oval 72">
              <a:extLst>
                <a:ext uri="{FF2B5EF4-FFF2-40B4-BE49-F238E27FC236}">
                  <a16:creationId xmlns:a16="http://schemas.microsoft.com/office/drawing/2014/main" id="{D21D09A4-6DE4-4602-AE43-91C24A8D4998}"/>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 name="TextBox 73">
              <a:extLst>
                <a:ext uri="{FF2B5EF4-FFF2-40B4-BE49-F238E27FC236}">
                  <a16:creationId xmlns:a16="http://schemas.microsoft.com/office/drawing/2014/main" id="{3A842A18-3D74-468D-9A0C-5404D25E938C}"/>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5" name="Group 74">
            <a:extLst>
              <a:ext uri="{FF2B5EF4-FFF2-40B4-BE49-F238E27FC236}">
                <a16:creationId xmlns:a16="http://schemas.microsoft.com/office/drawing/2014/main" id="{708215A4-55A3-41C3-90E2-73B47EE7B3A7}"/>
              </a:ext>
            </a:extLst>
          </p:cNvPr>
          <p:cNvGrpSpPr/>
          <p:nvPr/>
        </p:nvGrpSpPr>
        <p:grpSpPr>
          <a:xfrm>
            <a:off x="3830847" y="2927386"/>
            <a:ext cx="501614" cy="501614"/>
            <a:chOff x="977103" y="2523745"/>
            <a:chExt cx="501614" cy="501614"/>
          </a:xfrm>
        </p:grpSpPr>
        <p:sp>
          <p:nvSpPr>
            <p:cNvPr id="76" name="Oval 75">
              <a:extLst>
                <a:ext uri="{FF2B5EF4-FFF2-40B4-BE49-F238E27FC236}">
                  <a16:creationId xmlns:a16="http://schemas.microsoft.com/office/drawing/2014/main" id="{89CA111B-1686-41C6-ABCC-8B6363293E05}"/>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 name="TextBox 76">
              <a:extLst>
                <a:ext uri="{FF2B5EF4-FFF2-40B4-BE49-F238E27FC236}">
                  <a16:creationId xmlns:a16="http://schemas.microsoft.com/office/drawing/2014/main" id="{A7C554E0-98F1-4E0A-AD5F-49A392CFE1C8}"/>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8" name="Group 77">
            <a:extLst>
              <a:ext uri="{FF2B5EF4-FFF2-40B4-BE49-F238E27FC236}">
                <a16:creationId xmlns:a16="http://schemas.microsoft.com/office/drawing/2014/main" id="{CFB248D1-36F5-4651-8602-68E6CB83D166}"/>
              </a:ext>
            </a:extLst>
          </p:cNvPr>
          <p:cNvGrpSpPr/>
          <p:nvPr/>
        </p:nvGrpSpPr>
        <p:grpSpPr>
          <a:xfrm>
            <a:off x="4544283" y="2927386"/>
            <a:ext cx="501614" cy="501614"/>
            <a:chOff x="977103" y="2523745"/>
            <a:chExt cx="501614" cy="501614"/>
          </a:xfrm>
        </p:grpSpPr>
        <p:sp>
          <p:nvSpPr>
            <p:cNvPr id="79" name="Oval 78">
              <a:extLst>
                <a:ext uri="{FF2B5EF4-FFF2-40B4-BE49-F238E27FC236}">
                  <a16:creationId xmlns:a16="http://schemas.microsoft.com/office/drawing/2014/main" id="{62A82AAE-F456-470D-A81C-C5990008444B}"/>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 name="TextBox 79">
              <a:extLst>
                <a:ext uri="{FF2B5EF4-FFF2-40B4-BE49-F238E27FC236}">
                  <a16:creationId xmlns:a16="http://schemas.microsoft.com/office/drawing/2014/main" id="{43AC155B-27EF-43DF-A071-95AB83F6446B}"/>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1" name="Group 80">
            <a:extLst>
              <a:ext uri="{FF2B5EF4-FFF2-40B4-BE49-F238E27FC236}">
                <a16:creationId xmlns:a16="http://schemas.microsoft.com/office/drawing/2014/main" id="{34D20DC1-4F6C-4AAF-A725-FC65C2C32D99}"/>
              </a:ext>
            </a:extLst>
          </p:cNvPr>
          <p:cNvGrpSpPr/>
          <p:nvPr/>
        </p:nvGrpSpPr>
        <p:grpSpPr>
          <a:xfrm>
            <a:off x="5257717" y="2927386"/>
            <a:ext cx="501614" cy="501614"/>
            <a:chOff x="977103" y="2523745"/>
            <a:chExt cx="501614" cy="501614"/>
          </a:xfrm>
        </p:grpSpPr>
        <p:sp>
          <p:nvSpPr>
            <p:cNvPr id="82" name="Oval 81">
              <a:extLst>
                <a:ext uri="{FF2B5EF4-FFF2-40B4-BE49-F238E27FC236}">
                  <a16:creationId xmlns:a16="http://schemas.microsoft.com/office/drawing/2014/main" id="{8390AFA8-5279-441C-BFCF-A934E57BF03C}"/>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3" name="TextBox 82">
              <a:extLst>
                <a:ext uri="{FF2B5EF4-FFF2-40B4-BE49-F238E27FC236}">
                  <a16:creationId xmlns:a16="http://schemas.microsoft.com/office/drawing/2014/main" id="{6B421004-5EDB-4240-8B98-D7E74FC73695}"/>
                </a:ext>
              </a:extLst>
            </p:cNvPr>
            <p:cNvSpPr txBox="1"/>
            <p:nvPr/>
          </p:nvSpPr>
          <p:spPr>
            <a:xfrm>
              <a:off x="987685" y="2579722"/>
              <a:ext cx="47000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84" name="TextBox 83">
            <a:extLst>
              <a:ext uri="{FF2B5EF4-FFF2-40B4-BE49-F238E27FC236}">
                <a16:creationId xmlns:a16="http://schemas.microsoft.com/office/drawing/2014/main" id="{20D56BAF-12E7-477D-B1FE-725C02395017}"/>
              </a:ext>
            </a:extLst>
          </p:cNvPr>
          <p:cNvSpPr txBox="1"/>
          <p:nvPr/>
        </p:nvSpPr>
        <p:spPr>
          <a:xfrm>
            <a:off x="626976" y="4673118"/>
            <a:ext cx="2486578"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 × 3 = 210</a:t>
            </a:r>
          </a:p>
        </p:txBody>
      </p:sp>
      <p:sp>
        <p:nvSpPr>
          <p:cNvPr id="85" name="TextBox 84">
            <a:extLst>
              <a:ext uri="{FF2B5EF4-FFF2-40B4-BE49-F238E27FC236}">
                <a16:creationId xmlns:a16="http://schemas.microsoft.com/office/drawing/2014/main" id="{65228C67-CFF9-480E-B20B-F75213F5C0FF}"/>
              </a:ext>
            </a:extLst>
          </p:cNvPr>
          <p:cNvSpPr txBox="1"/>
          <p:nvPr/>
        </p:nvSpPr>
        <p:spPr>
          <a:xfrm>
            <a:off x="626976" y="5489799"/>
            <a:ext cx="2701381"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x 21 = 210</a:t>
            </a:r>
          </a:p>
        </p:txBody>
      </p:sp>
      <p:sp>
        <p:nvSpPr>
          <p:cNvPr id="6" name="TextBox 19">
            <a:extLst>
              <a:ext uri="{FF2B5EF4-FFF2-40B4-BE49-F238E27FC236}">
                <a16:creationId xmlns:a16="http://schemas.microsoft.com/office/drawing/2014/main" id="{65C07441-89DE-4525-99D2-9F3D40A3C121}"/>
              </a:ext>
            </a:extLst>
          </p:cNvPr>
          <p:cNvSpPr txBox="1"/>
          <p:nvPr/>
        </p:nvSpPr>
        <p:spPr>
          <a:xfrm>
            <a:off x="6225324" y="5023894"/>
            <a:ext cx="5486401"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7, 10, 21 and 70 are factors of 210.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210 is a multiple of 3, 7, 10, 21 and 70.</a:t>
            </a:r>
          </a:p>
        </p:txBody>
      </p:sp>
      <p:sp>
        <p:nvSpPr>
          <p:cNvPr id="9" name="Content Placeholder 2">
            <a:extLst>
              <a:ext uri="{FF2B5EF4-FFF2-40B4-BE49-F238E27FC236}">
                <a16:creationId xmlns:a16="http://schemas.microsoft.com/office/drawing/2014/main" id="{E572F961-775A-4546-B0FA-48870180830F}"/>
              </a:ext>
            </a:extLst>
          </p:cNvPr>
          <p:cNvSpPr txBox="1">
            <a:spLocks/>
          </p:cNvSpPr>
          <p:nvPr/>
        </p:nvSpPr>
        <p:spPr>
          <a:xfrm>
            <a:off x="6215162" y="1332492"/>
            <a:ext cx="498915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Identify where each of the digits in the multiplication equation are represented in the array.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From the array and multiplication equations, what statements about factors and multiples can be made?</a:t>
            </a:r>
          </a:p>
        </p:txBody>
      </p:sp>
      <p:sp>
        <p:nvSpPr>
          <p:cNvPr id="10" name="TextBox 19">
            <a:extLst>
              <a:ext uri="{FF2B5EF4-FFF2-40B4-BE49-F238E27FC236}">
                <a16:creationId xmlns:a16="http://schemas.microsoft.com/office/drawing/2014/main" id="{48675722-283C-439F-A8CE-49042203CE94}"/>
              </a:ext>
            </a:extLst>
          </p:cNvPr>
          <p:cNvSpPr txBox="1"/>
          <p:nvPr/>
        </p:nvSpPr>
        <p:spPr>
          <a:xfrm>
            <a:off x="6215163" y="2522629"/>
            <a:ext cx="5286275" cy="13111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7 represents the number of counters in each row.</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30 represents the total value of the counters in each column.</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210 represents the total value of the counters.</a:t>
            </a:r>
          </a:p>
        </p:txBody>
      </p:sp>
    </p:spTree>
    <p:extLst>
      <p:ext uri="{BB962C8B-B14F-4D97-AF65-F5344CB8AC3E}">
        <p14:creationId xmlns:p14="http://schemas.microsoft.com/office/powerpoint/2010/main" val="97480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2"/>
                                        </p:tgtEl>
                                      </p:cBhvr>
                                    </p:animEffect>
                                    <p:animScale>
                                      <p:cBhvr>
                                        <p:cTn id="15" dur="250" autoRev="1" fill="hold"/>
                                        <p:tgtEl>
                                          <p:spTgt spid="42"/>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63"/>
                                        </p:tgtEl>
                                      </p:cBhvr>
                                    </p:animEffect>
                                    <p:animScale>
                                      <p:cBhvr>
                                        <p:cTn id="18" dur="250" autoRev="1" fill="hold"/>
                                        <p:tgtEl>
                                          <p:spTgt spid="63"/>
                                        </p:tgtEl>
                                      </p:cBhvr>
                                      <p:by x="105000" y="105000"/>
                                    </p:animScale>
                                  </p:childTnLst>
                                </p:cTn>
                              </p:par>
                            </p:childTnLst>
                          </p:cTn>
                        </p:par>
                        <p:par>
                          <p:cTn id="19" fill="hold">
                            <p:stCondLst>
                              <p:cond delay="500"/>
                            </p:stCondLst>
                            <p:childTnLst>
                              <p:par>
                                <p:cTn id="20" presetID="26" presetClass="emph" presetSubtype="0" fill="hold" nodeType="afterEffect">
                                  <p:stCondLst>
                                    <p:cond delay="0"/>
                                  </p:stCondLst>
                                  <p:childTnLst>
                                    <p:animEffect transition="out" filter="fade">
                                      <p:cBhvr>
                                        <p:cTn id="21" dur="500" tmFilter="0, 0; .2, .5; .8, .5; 1, 0"/>
                                        <p:tgtEl>
                                          <p:spTgt spid="24"/>
                                        </p:tgtEl>
                                      </p:cBhvr>
                                    </p:animEffect>
                                    <p:animScale>
                                      <p:cBhvr>
                                        <p:cTn id="22" dur="250" autoRev="1" fill="hold"/>
                                        <p:tgtEl>
                                          <p:spTgt spid="24"/>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45"/>
                                        </p:tgtEl>
                                      </p:cBhvr>
                                    </p:animEffect>
                                    <p:animScale>
                                      <p:cBhvr>
                                        <p:cTn id="25" dur="250" autoRev="1" fill="hold"/>
                                        <p:tgtEl>
                                          <p:spTgt spid="4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66"/>
                                        </p:tgtEl>
                                      </p:cBhvr>
                                    </p:animEffect>
                                    <p:animScale>
                                      <p:cBhvr>
                                        <p:cTn id="28" dur="250" autoRev="1" fill="hold"/>
                                        <p:tgtEl>
                                          <p:spTgt spid="66"/>
                                        </p:tgtEl>
                                      </p:cBhvr>
                                      <p:by x="105000" y="105000"/>
                                    </p:animScale>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27"/>
                                        </p:tgtEl>
                                      </p:cBhvr>
                                    </p:animEffect>
                                    <p:animScale>
                                      <p:cBhvr>
                                        <p:cTn id="32" dur="250" autoRev="1" fill="hold"/>
                                        <p:tgtEl>
                                          <p:spTgt spid="27"/>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48"/>
                                        </p:tgtEl>
                                      </p:cBhvr>
                                    </p:animEffect>
                                    <p:animScale>
                                      <p:cBhvr>
                                        <p:cTn id="35" dur="250" autoRev="1" fill="hold"/>
                                        <p:tgtEl>
                                          <p:spTgt spid="48"/>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69"/>
                                        </p:tgtEl>
                                      </p:cBhvr>
                                    </p:animEffect>
                                    <p:animScale>
                                      <p:cBhvr>
                                        <p:cTn id="38" dur="250" autoRev="1" fill="hold"/>
                                        <p:tgtEl>
                                          <p:spTgt spid="69"/>
                                        </p:tgtEl>
                                      </p:cBhvr>
                                      <p:by x="105000" y="105000"/>
                                    </p:animScale>
                                  </p:childTnLst>
                                </p:cTn>
                              </p:par>
                            </p:childTnLst>
                          </p:cTn>
                        </p:par>
                        <p:par>
                          <p:cTn id="39" fill="hold">
                            <p:stCondLst>
                              <p:cond delay="1500"/>
                            </p:stCondLst>
                            <p:childTnLst>
                              <p:par>
                                <p:cTn id="40" presetID="26" presetClass="emph" presetSubtype="0" fill="hold" nodeType="afterEffect">
                                  <p:stCondLst>
                                    <p:cond delay="0"/>
                                  </p:stCondLst>
                                  <p:childTnLst>
                                    <p:animEffect transition="out" filter="fade">
                                      <p:cBhvr>
                                        <p:cTn id="41" dur="500" tmFilter="0, 0; .2, .5; .8, .5; 1, 0"/>
                                        <p:tgtEl>
                                          <p:spTgt spid="30"/>
                                        </p:tgtEl>
                                      </p:cBhvr>
                                    </p:animEffect>
                                    <p:animScale>
                                      <p:cBhvr>
                                        <p:cTn id="42" dur="250" autoRev="1" fill="hold"/>
                                        <p:tgtEl>
                                          <p:spTgt spid="30"/>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51"/>
                                        </p:tgtEl>
                                      </p:cBhvr>
                                    </p:animEffect>
                                    <p:animScale>
                                      <p:cBhvr>
                                        <p:cTn id="45" dur="250" autoRev="1" fill="hold"/>
                                        <p:tgtEl>
                                          <p:spTgt spid="51"/>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72"/>
                                        </p:tgtEl>
                                      </p:cBhvr>
                                    </p:animEffect>
                                    <p:animScale>
                                      <p:cBhvr>
                                        <p:cTn id="48" dur="250" autoRev="1" fill="hold"/>
                                        <p:tgtEl>
                                          <p:spTgt spid="72"/>
                                        </p:tgtEl>
                                      </p:cBhvr>
                                      <p:by x="105000" y="105000"/>
                                    </p:animScale>
                                  </p:childTnLst>
                                </p:cTn>
                              </p:par>
                            </p:childTnLst>
                          </p:cTn>
                        </p:par>
                        <p:par>
                          <p:cTn id="49" fill="hold">
                            <p:stCondLst>
                              <p:cond delay="2000"/>
                            </p:stCondLst>
                            <p:childTnLst>
                              <p:par>
                                <p:cTn id="50" presetID="26" presetClass="emph" presetSubtype="0" fill="hold" nodeType="afterEffect">
                                  <p:stCondLst>
                                    <p:cond delay="0"/>
                                  </p:stCondLst>
                                  <p:childTnLst>
                                    <p:animEffect transition="out" filter="fade">
                                      <p:cBhvr>
                                        <p:cTn id="51" dur="500" tmFilter="0, 0; .2, .5; .8, .5; 1, 0"/>
                                        <p:tgtEl>
                                          <p:spTgt spid="33"/>
                                        </p:tgtEl>
                                      </p:cBhvr>
                                    </p:animEffect>
                                    <p:animScale>
                                      <p:cBhvr>
                                        <p:cTn id="52" dur="250" autoRev="1" fill="hold"/>
                                        <p:tgtEl>
                                          <p:spTgt spid="33"/>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54"/>
                                        </p:tgtEl>
                                      </p:cBhvr>
                                    </p:animEffect>
                                    <p:animScale>
                                      <p:cBhvr>
                                        <p:cTn id="55" dur="250" autoRev="1" fill="hold"/>
                                        <p:tgtEl>
                                          <p:spTgt spid="54"/>
                                        </p:tgtEl>
                                      </p:cBhvr>
                                      <p:by x="105000" y="105000"/>
                                    </p:animScale>
                                  </p:childTnLst>
                                </p:cTn>
                              </p:par>
                              <p:par>
                                <p:cTn id="56" presetID="26" presetClass="emph" presetSubtype="0" fill="hold" nodeType="withEffect">
                                  <p:stCondLst>
                                    <p:cond delay="0"/>
                                  </p:stCondLst>
                                  <p:childTnLst>
                                    <p:animEffect transition="out" filter="fade">
                                      <p:cBhvr>
                                        <p:cTn id="57" dur="500" tmFilter="0, 0; .2, .5; .8, .5; 1, 0"/>
                                        <p:tgtEl>
                                          <p:spTgt spid="75"/>
                                        </p:tgtEl>
                                      </p:cBhvr>
                                    </p:animEffect>
                                    <p:animScale>
                                      <p:cBhvr>
                                        <p:cTn id="58" dur="250" autoRev="1" fill="hold"/>
                                        <p:tgtEl>
                                          <p:spTgt spid="75"/>
                                        </p:tgtEl>
                                      </p:cBhvr>
                                      <p:by x="105000" y="105000"/>
                                    </p:animScale>
                                  </p:childTnLst>
                                </p:cTn>
                              </p:par>
                            </p:childTnLst>
                          </p:cTn>
                        </p:par>
                        <p:par>
                          <p:cTn id="59" fill="hold">
                            <p:stCondLst>
                              <p:cond delay="2500"/>
                            </p:stCondLst>
                            <p:childTnLst>
                              <p:par>
                                <p:cTn id="60" presetID="26" presetClass="emph" presetSubtype="0" fill="hold" nodeType="after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par>
                                <p:cTn id="63" presetID="26" presetClass="emph" presetSubtype="0" fill="hold" nodeType="withEffect">
                                  <p:stCondLst>
                                    <p:cond delay="0"/>
                                  </p:stCondLst>
                                  <p:childTnLst>
                                    <p:animEffect transition="out" filter="fade">
                                      <p:cBhvr>
                                        <p:cTn id="64" dur="500" tmFilter="0, 0; .2, .5; .8, .5; 1, 0"/>
                                        <p:tgtEl>
                                          <p:spTgt spid="57"/>
                                        </p:tgtEl>
                                      </p:cBhvr>
                                    </p:animEffect>
                                    <p:animScale>
                                      <p:cBhvr>
                                        <p:cTn id="65" dur="250" autoRev="1" fill="hold"/>
                                        <p:tgtEl>
                                          <p:spTgt spid="57"/>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78"/>
                                        </p:tgtEl>
                                      </p:cBhvr>
                                    </p:animEffect>
                                    <p:animScale>
                                      <p:cBhvr>
                                        <p:cTn id="68" dur="250" autoRev="1" fill="hold"/>
                                        <p:tgtEl>
                                          <p:spTgt spid="78"/>
                                        </p:tgtEl>
                                      </p:cBhvr>
                                      <p:by x="105000" y="105000"/>
                                    </p:animScale>
                                  </p:childTnLst>
                                </p:cTn>
                              </p:par>
                            </p:childTnLst>
                          </p:cTn>
                        </p:par>
                        <p:par>
                          <p:cTn id="69" fill="hold">
                            <p:stCondLst>
                              <p:cond delay="3000"/>
                            </p:stCondLst>
                            <p:childTnLst>
                              <p:par>
                                <p:cTn id="70" presetID="26" presetClass="emph" presetSubtype="0" fill="hold" nodeType="afterEffect">
                                  <p:stCondLst>
                                    <p:cond delay="0"/>
                                  </p:stCondLst>
                                  <p:childTnLst>
                                    <p:animEffect transition="out" filter="fade">
                                      <p:cBhvr>
                                        <p:cTn id="71" dur="500" tmFilter="0, 0; .2, .5; .8, .5; 1, 0"/>
                                        <p:tgtEl>
                                          <p:spTgt spid="39"/>
                                        </p:tgtEl>
                                      </p:cBhvr>
                                    </p:animEffect>
                                    <p:animScale>
                                      <p:cBhvr>
                                        <p:cTn id="72" dur="250" autoRev="1" fill="hold"/>
                                        <p:tgtEl>
                                          <p:spTgt spid="39"/>
                                        </p:tgtEl>
                                      </p:cBhvr>
                                      <p:by x="105000" y="105000"/>
                                    </p:animScale>
                                  </p:childTnLst>
                                </p:cTn>
                              </p:par>
                              <p:par>
                                <p:cTn id="73" presetID="26" presetClass="emph" presetSubtype="0" fill="hold" nodeType="withEffect">
                                  <p:stCondLst>
                                    <p:cond delay="0"/>
                                  </p:stCondLst>
                                  <p:childTnLst>
                                    <p:animEffect transition="out" filter="fade">
                                      <p:cBhvr>
                                        <p:cTn id="74" dur="500" tmFilter="0, 0; .2, .5; .8, .5; 1, 0"/>
                                        <p:tgtEl>
                                          <p:spTgt spid="60"/>
                                        </p:tgtEl>
                                      </p:cBhvr>
                                    </p:animEffect>
                                    <p:animScale>
                                      <p:cBhvr>
                                        <p:cTn id="75" dur="250" autoRev="1" fill="hold"/>
                                        <p:tgtEl>
                                          <p:spTgt spid="60"/>
                                        </p:tgtEl>
                                      </p:cBhvr>
                                      <p:by x="105000" y="105000"/>
                                    </p:animScale>
                                  </p:childTnLst>
                                </p:cTn>
                              </p:par>
                              <p:par>
                                <p:cTn id="76" presetID="26" presetClass="emph" presetSubtype="0" fill="hold" nodeType="withEffect">
                                  <p:stCondLst>
                                    <p:cond delay="0"/>
                                  </p:stCondLst>
                                  <p:childTnLst>
                                    <p:animEffect transition="out" filter="fade">
                                      <p:cBhvr>
                                        <p:cTn id="77" dur="500" tmFilter="0, 0; .2, .5; .8, .5; 1, 0"/>
                                        <p:tgtEl>
                                          <p:spTgt spid="81"/>
                                        </p:tgtEl>
                                      </p:cBhvr>
                                    </p:animEffect>
                                    <p:animScale>
                                      <p:cBhvr>
                                        <p:cTn id="78" dur="250" autoRev="1" fill="hold"/>
                                        <p:tgtEl>
                                          <p:spTgt spid="81"/>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20"/>
                                        </p:tgtEl>
                                      </p:cBhvr>
                                    </p:animEffect>
                                    <p:animScale>
                                      <p:cBhvr>
                                        <p:cTn id="91" dur="375" autoRev="1" fill="hold"/>
                                        <p:tgtEl>
                                          <p:spTgt spid="20"/>
                                        </p:tgtEl>
                                      </p:cBhvr>
                                      <p:by x="105000" y="105000"/>
                                    </p:animScale>
                                  </p:childTnLst>
                                </p:cTn>
                              </p:par>
                              <p:par>
                                <p:cTn id="92" presetID="26" presetClass="emph" presetSubtype="0" fill="hold" nodeType="withEffect">
                                  <p:stCondLst>
                                    <p:cond delay="0"/>
                                  </p:stCondLst>
                                  <p:childTnLst>
                                    <p:animEffect transition="out" filter="fade">
                                      <p:cBhvr>
                                        <p:cTn id="93" dur="750" tmFilter="0, 0; .2, .5; .8, .5; 1, 0"/>
                                        <p:tgtEl>
                                          <p:spTgt spid="24"/>
                                        </p:tgtEl>
                                      </p:cBhvr>
                                    </p:animEffect>
                                    <p:animScale>
                                      <p:cBhvr>
                                        <p:cTn id="94" dur="375" autoRev="1" fill="hold"/>
                                        <p:tgtEl>
                                          <p:spTgt spid="24"/>
                                        </p:tgtEl>
                                      </p:cBhvr>
                                      <p:by x="105000" y="105000"/>
                                    </p:animScale>
                                  </p:childTnLst>
                                </p:cTn>
                              </p:par>
                              <p:par>
                                <p:cTn id="95" presetID="26" presetClass="emph" presetSubtype="0" fill="hold" nodeType="withEffect">
                                  <p:stCondLst>
                                    <p:cond delay="0"/>
                                  </p:stCondLst>
                                  <p:childTnLst>
                                    <p:animEffect transition="out" filter="fade">
                                      <p:cBhvr>
                                        <p:cTn id="96" dur="750" tmFilter="0, 0; .2, .5; .8, .5; 1, 0"/>
                                        <p:tgtEl>
                                          <p:spTgt spid="27"/>
                                        </p:tgtEl>
                                      </p:cBhvr>
                                    </p:animEffect>
                                    <p:animScale>
                                      <p:cBhvr>
                                        <p:cTn id="97" dur="375" autoRev="1" fill="hold"/>
                                        <p:tgtEl>
                                          <p:spTgt spid="27"/>
                                        </p:tgtEl>
                                      </p:cBhvr>
                                      <p:by x="105000" y="105000"/>
                                    </p:animScale>
                                  </p:childTnLst>
                                </p:cTn>
                              </p:par>
                              <p:par>
                                <p:cTn id="98" presetID="26" presetClass="emph" presetSubtype="0" fill="hold" nodeType="withEffect">
                                  <p:stCondLst>
                                    <p:cond delay="0"/>
                                  </p:stCondLst>
                                  <p:childTnLst>
                                    <p:animEffect transition="out" filter="fade">
                                      <p:cBhvr>
                                        <p:cTn id="99" dur="750" tmFilter="0, 0; .2, .5; .8, .5; 1, 0"/>
                                        <p:tgtEl>
                                          <p:spTgt spid="30"/>
                                        </p:tgtEl>
                                      </p:cBhvr>
                                    </p:animEffect>
                                    <p:animScale>
                                      <p:cBhvr>
                                        <p:cTn id="100" dur="375" autoRev="1" fill="hold"/>
                                        <p:tgtEl>
                                          <p:spTgt spid="30"/>
                                        </p:tgtEl>
                                      </p:cBhvr>
                                      <p:by x="105000" y="105000"/>
                                    </p:animScale>
                                  </p:childTnLst>
                                </p:cTn>
                              </p:par>
                              <p:par>
                                <p:cTn id="101" presetID="26" presetClass="emph" presetSubtype="0" fill="hold" nodeType="withEffect">
                                  <p:stCondLst>
                                    <p:cond delay="0"/>
                                  </p:stCondLst>
                                  <p:childTnLst>
                                    <p:animEffect transition="out" filter="fade">
                                      <p:cBhvr>
                                        <p:cTn id="102" dur="750" tmFilter="0, 0; .2, .5; .8, .5; 1, 0"/>
                                        <p:tgtEl>
                                          <p:spTgt spid="33"/>
                                        </p:tgtEl>
                                      </p:cBhvr>
                                    </p:animEffect>
                                    <p:animScale>
                                      <p:cBhvr>
                                        <p:cTn id="103" dur="375" autoRev="1" fill="hold"/>
                                        <p:tgtEl>
                                          <p:spTgt spid="33"/>
                                        </p:tgtEl>
                                      </p:cBhvr>
                                      <p:by x="105000" y="105000"/>
                                    </p:animScale>
                                  </p:childTnLst>
                                </p:cTn>
                              </p:par>
                              <p:par>
                                <p:cTn id="104" presetID="26" presetClass="emph" presetSubtype="0" fill="hold" nodeType="withEffect">
                                  <p:stCondLst>
                                    <p:cond delay="0"/>
                                  </p:stCondLst>
                                  <p:childTnLst>
                                    <p:animEffect transition="out" filter="fade">
                                      <p:cBhvr>
                                        <p:cTn id="105" dur="750" tmFilter="0, 0; .2, .5; .8, .5; 1, 0"/>
                                        <p:tgtEl>
                                          <p:spTgt spid="36"/>
                                        </p:tgtEl>
                                      </p:cBhvr>
                                    </p:animEffect>
                                    <p:animScale>
                                      <p:cBhvr>
                                        <p:cTn id="106" dur="375" autoRev="1" fill="hold"/>
                                        <p:tgtEl>
                                          <p:spTgt spid="36"/>
                                        </p:tgtEl>
                                      </p:cBhvr>
                                      <p:by x="105000" y="105000"/>
                                    </p:animScale>
                                  </p:childTnLst>
                                </p:cTn>
                              </p:par>
                              <p:par>
                                <p:cTn id="107" presetID="26" presetClass="emph" presetSubtype="0" fill="hold" nodeType="withEffect">
                                  <p:stCondLst>
                                    <p:cond delay="0"/>
                                  </p:stCondLst>
                                  <p:childTnLst>
                                    <p:animEffect transition="out" filter="fade">
                                      <p:cBhvr>
                                        <p:cTn id="108" dur="750" tmFilter="0, 0; .2, .5; .8, .5; 1, 0"/>
                                        <p:tgtEl>
                                          <p:spTgt spid="39"/>
                                        </p:tgtEl>
                                      </p:cBhvr>
                                    </p:animEffect>
                                    <p:animScale>
                                      <p:cBhvr>
                                        <p:cTn id="109" dur="375" autoRev="1" fill="hold"/>
                                        <p:tgtEl>
                                          <p:spTgt spid="39"/>
                                        </p:tgtEl>
                                      </p:cBhvr>
                                      <p:by x="105000" y="105000"/>
                                    </p:animScale>
                                  </p:childTnLst>
                                </p:cTn>
                              </p:par>
                            </p:childTnLst>
                          </p:cTn>
                        </p:par>
                        <p:par>
                          <p:cTn id="110" fill="hold">
                            <p:stCondLst>
                              <p:cond delay="750"/>
                            </p:stCondLst>
                            <p:childTnLst>
                              <p:par>
                                <p:cTn id="111" presetID="26" presetClass="emph" presetSubtype="0" fill="hold" nodeType="afterEffect">
                                  <p:stCondLst>
                                    <p:cond delay="0"/>
                                  </p:stCondLst>
                                  <p:childTnLst>
                                    <p:animEffect transition="out" filter="fade">
                                      <p:cBhvr>
                                        <p:cTn id="112" dur="750" tmFilter="0, 0; .2, .5; .8, .5; 1, 0"/>
                                        <p:tgtEl>
                                          <p:spTgt spid="42"/>
                                        </p:tgtEl>
                                      </p:cBhvr>
                                    </p:animEffect>
                                    <p:animScale>
                                      <p:cBhvr>
                                        <p:cTn id="113" dur="375" autoRev="1" fill="hold"/>
                                        <p:tgtEl>
                                          <p:spTgt spid="42"/>
                                        </p:tgtEl>
                                      </p:cBhvr>
                                      <p:by x="105000" y="105000"/>
                                    </p:animScale>
                                  </p:childTnLst>
                                </p:cTn>
                              </p:par>
                              <p:par>
                                <p:cTn id="114" presetID="26" presetClass="emph" presetSubtype="0" fill="hold" nodeType="withEffect">
                                  <p:stCondLst>
                                    <p:cond delay="0"/>
                                  </p:stCondLst>
                                  <p:childTnLst>
                                    <p:animEffect transition="out" filter="fade">
                                      <p:cBhvr>
                                        <p:cTn id="115" dur="750" tmFilter="0, 0; .2, .5; .8, .5; 1, 0"/>
                                        <p:tgtEl>
                                          <p:spTgt spid="45"/>
                                        </p:tgtEl>
                                      </p:cBhvr>
                                    </p:animEffect>
                                    <p:animScale>
                                      <p:cBhvr>
                                        <p:cTn id="116" dur="375" autoRev="1" fill="hold"/>
                                        <p:tgtEl>
                                          <p:spTgt spid="45"/>
                                        </p:tgtEl>
                                      </p:cBhvr>
                                      <p:by x="105000" y="105000"/>
                                    </p:animScale>
                                  </p:childTnLst>
                                </p:cTn>
                              </p:par>
                              <p:par>
                                <p:cTn id="117" presetID="26" presetClass="emph" presetSubtype="0" fill="hold" nodeType="withEffect">
                                  <p:stCondLst>
                                    <p:cond delay="0"/>
                                  </p:stCondLst>
                                  <p:childTnLst>
                                    <p:animEffect transition="out" filter="fade">
                                      <p:cBhvr>
                                        <p:cTn id="118" dur="750" tmFilter="0, 0; .2, .5; .8, .5; 1, 0"/>
                                        <p:tgtEl>
                                          <p:spTgt spid="48"/>
                                        </p:tgtEl>
                                      </p:cBhvr>
                                    </p:animEffect>
                                    <p:animScale>
                                      <p:cBhvr>
                                        <p:cTn id="119" dur="375" autoRev="1" fill="hold"/>
                                        <p:tgtEl>
                                          <p:spTgt spid="48"/>
                                        </p:tgtEl>
                                      </p:cBhvr>
                                      <p:by x="105000" y="105000"/>
                                    </p:animScale>
                                  </p:childTnLst>
                                </p:cTn>
                              </p:par>
                              <p:par>
                                <p:cTn id="120" presetID="26" presetClass="emph" presetSubtype="0" fill="hold" nodeType="withEffect">
                                  <p:stCondLst>
                                    <p:cond delay="0"/>
                                  </p:stCondLst>
                                  <p:childTnLst>
                                    <p:animEffect transition="out" filter="fade">
                                      <p:cBhvr>
                                        <p:cTn id="121" dur="750" tmFilter="0, 0; .2, .5; .8, .5; 1, 0"/>
                                        <p:tgtEl>
                                          <p:spTgt spid="51"/>
                                        </p:tgtEl>
                                      </p:cBhvr>
                                    </p:animEffect>
                                    <p:animScale>
                                      <p:cBhvr>
                                        <p:cTn id="122" dur="375" autoRev="1" fill="hold"/>
                                        <p:tgtEl>
                                          <p:spTgt spid="51"/>
                                        </p:tgtEl>
                                      </p:cBhvr>
                                      <p:by x="105000" y="105000"/>
                                    </p:animScale>
                                  </p:childTnLst>
                                </p:cTn>
                              </p:par>
                              <p:par>
                                <p:cTn id="123" presetID="26" presetClass="emph" presetSubtype="0" fill="hold" nodeType="withEffect">
                                  <p:stCondLst>
                                    <p:cond delay="0"/>
                                  </p:stCondLst>
                                  <p:childTnLst>
                                    <p:animEffect transition="out" filter="fade">
                                      <p:cBhvr>
                                        <p:cTn id="124" dur="750" tmFilter="0, 0; .2, .5; .8, .5; 1, 0"/>
                                        <p:tgtEl>
                                          <p:spTgt spid="54"/>
                                        </p:tgtEl>
                                      </p:cBhvr>
                                    </p:animEffect>
                                    <p:animScale>
                                      <p:cBhvr>
                                        <p:cTn id="125" dur="375" autoRev="1" fill="hold"/>
                                        <p:tgtEl>
                                          <p:spTgt spid="54"/>
                                        </p:tgtEl>
                                      </p:cBhvr>
                                      <p:by x="105000" y="105000"/>
                                    </p:animScale>
                                  </p:childTnLst>
                                </p:cTn>
                              </p:par>
                              <p:par>
                                <p:cTn id="126" presetID="26" presetClass="emph" presetSubtype="0" fill="hold" nodeType="withEffect">
                                  <p:stCondLst>
                                    <p:cond delay="0"/>
                                  </p:stCondLst>
                                  <p:childTnLst>
                                    <p:animEffect transition="out" filter="fade">
                                      <p:cBhvr>
                                        <p:cTn id="127" dur="750" tmFilter="0, 0; .2, .5; .8, .5; 1, 0"/>
                                        <p:tgtEl>
                                          <p:spTgt spid="57"/>
                                        </p:tgtEl>
                                      </p:cBhvr>
                                    </p:animEffect>
                                    <p:animScale>
                                      <p:cBhvr>
                                        <p:cTn id="128" dur="375" autoRev="1" fill="hold"/>
                                        <p:tgtEl>
                                          <p:spTgt spid="57"/>
                                        </p:tgtEl>
                                      </p:cBhvr>
                                      <p:by x="105000" y="105000"/>
                                    </p:animScale>
                                  </p:childTnLst>
                                </p:cTn>
                              </p:par>
                              <p:par>
                                <p:cTn id="129" presetID="26" presetClass="emph" presetSubtype="0" fill="hold" nodeType="withEffect">
                                  <p:stCondLst>
                                    <p:cond delay="0"/>
                                  </p:stCondLst>
                                  <p:childTnLst>
                                    <p:animEffect transition="out" filter="fade">
                                      <p:cBhvr>
                                        <p:cTn id="130" dur="750" tmFilter="0, 0; .2, .5; .8, .5; 1, 0"/>
                                        <p:tgtEl>
                                          <p:spTgt spid="60"/>
                                        </p:tgtEl>
                                      </p:cBhvr>
                                    </p:animEffect>
                                    <p:animScale>
                                      <p:cBhvr>
                                        <p:cTn id="131" dur="375" autoRev="1" fill="hold"/>
                                        <p:tgtEl>
                                          <p:spTgt spid="60"/>
                                        </p:tgtEl>
                                      </p:cBhvr>
                                      <p:by x="105000" y="105000"/>
                                    </p:animScale>
                                  </p:childTnLst>
                                </p:cTn>
                              </p:par>
                            </p:childTnLst>
                          </p:cTn>
                        </p:par>
                        <p:par>
                          <p:cTn id="132" fill="hold">
                            <p:stCondLst>
                              <p:cond delay="1500"/>
                            </p:stCondLst>
                            <p:childTnLst>
                              <p:par>
                                <p:cTn id="133" presetID="26" presetClass="emph" presetSubtype="0" fill="hold" nodeType="afterEffect">
                                  <p:stCondLst>
                                    <p:cond delay="0"/>
                                  </p:stCondLst>
                                  <p:childTnLst>
                                    <p:animEffect transition="out" filter="fade">
                                      <p:cBhvr>
                                        <p:cTn id="134" dur="750" tmFilter="0, 0; .2, .5; .8, .5; 1, 0"/>
                                        <p:tgtEl>
                                          <p:spTgt spid="63"/>
                                        </p:tgtEl>
                                      </p:cBhvr>
                                    </p:animEffect>
                                    <p:animScale>
                                      <p:cBhvr>
                                        <p:cTn id="135" dur="375" autoRev="1" fill="hold"/>
                                        <p:tgtEl>
                                          <p:spTgt spid="63"/>
                                        </p:tgtEl>
                                      </p:cBhvr>
                                      <p:by x="105000" y="105000"/>
                                    </p:animScale>
                                  </p:childTnLst>
                                </p:cTn>
                              </p:par>
                              <p:par>
                                <p:cTn id="136" presetID="26" presetClass="emph" presetSubtype="0" fill="hold" nodeType="withEffect">
                                  <p:stCondLst>
                                    <p:cond delay="0"/>
                                  </p:stCondLst>
                                  <p:childTnLst>
                                    <p:animEffect transition="out" filter="fade">
                                      <p:cBhvr>
                                        <p:cTn id="137" dur="750" tmFilter="0, 0; .2, .5; .8, .5; 1, 0"/>
                                        <p:tgtEl>
                                          <p:spTgt spid="66"/>
                                        </p:tgtEl>
                                      </p:cBhvr>
                                    </p:animEffect>
                                    <p:animScale>
                                      <p:cBhvr>
                                        <p:cTn id="138" dur="375" autoRev="1" fill="hold"/>
                                        <p:tgtEl>
                                          <p:spTgt spid="66"/>
                                        </p:tgtEl>
                                      </p:cBhvr>
                                      <p:by x="105000" y="105000"/>
                                    </p:animScale>
                                  </p:childTnLst>
                                </p:cTn>
                              </p:par>
                              <p:par>
                                <p:cTn id="139" presetID="26" presetClass="emph" presetSubtype="0" fill="hold" nodeType="withEffect">
                                  <p:stCondLst>
                                    <p:cond delay="0"/>
                                  </p:stCondLst>
                                  <p:childTnLst>
                                    <p:animEffect transition="out" filter="fade">
                                      <p:cBhvr>
                                        <p:cTn id="140" dur="750" tmFilter="0, 0; .2, .5; .8, .5; 1, 0"/>
                                        <p:tgtEl>
                                          <p:spTgt spid="69"/>
                                        </p:tgtEl>
                                      </p:cBhvr>
                                    </p:animEffect>
                                    <p:animScale>
                                      <p:cBhvr>
                                        <p:cTn id="141" dur="375" autoRev="1" fill="hold"/>
                                        <p:tgtEl>
                                          <p:spTgt spid="69"/>
                                        </p:tgtEl>
                                      </p:cBhvr>
                                      <p:by x="105000" y="105000"/>
                                    </p:animScale>
                                  </p:childTnLst>
                                </p:cTn>
                              </p:par>
                              <p:par>
                                <p:cTn id="142" presetID="26" presetClass="emph" presetSubtype="0" fill="hold" nodeType="withEffect">
                                  <p:stCondLst>
                                    <p:cond delay="0"/>
                                  </p:stCondLst>
                                  <p:childTnLst>
                                    <p:animEffect transition="out" filter="fade">
                                      <p:cBhvr>
                                        <p:cTn id="143" dur="750" tmFilter="0, 0; .2, .5; .8, .5; 1, 0"/>
                                        <p:tgtEl>
                                          <p:spTgt spid="72"/>
                                        </p:tgtEl>
                                      </p:cBhvr>
                                    </p:animEffect>
                                    <p:animScale>
                                      <p:cBhvr>
                                        <p:cTn id="144" dur="375" autoRev="1" fill="hold"/>
                                        <p:tgtEl>
                                          <p:spTgt spid="72"/>
                                        </p:tgtEl>
                                      </p:cBhvr>
                                      <p:by x="105000" y="105000"/>
                                    </p:animScale>
                                  </p:childTnLst>
                                </p:cTn>
                              </p:par>
                              <p:par>
                                <p:cTn id="145" presetID="26" presetClass="emph" presetSubtype="0" fill="hold" nodeType="withEffect">
                                  <p:stCondLst>
                                    <p:cond delay="0"/>
                                  </p:stCondLst>
                                  <p:childTnLst>
                                    <p:animEffect transition="out" filter="fade">
                                      <p:cBhvr>
                                        <p:cTn id="146" dur="750" tmFilter="0, 0; .2, .5; .8, .5; 1, 0"/>
                                        <p:tgtEl>
                                          <p:spTgt spid="75"/>
                                        </p:tgtEl>
                                      </p:cBhvr>
                                    </p:animEffect>
                                    <p:animScale>
                                      <p:cBhvr>
                                        <p:cTn id="147" dur="375" autoRev="1" fill="hold"/>
                                        <p:tgtEl>
                                          <p:spTgt spid="75"/>
                                        </p:tgtEl>
                                      </p:cBhvr>
                                      <p:by x="105000" y="105000"/>
                                    </p:animScale>
                                  </p:childTnLst>
                                </p:cTn>
                              </p:par>
                              <p:par>
                                <p:cTn id="148" presetID="26" presetClass="emph" presetSubtype="0" fill="hold" nodeType="withEffect">
                                  <p:stCondLst>
                                    <p:cond delay="0"/>
                                  </p:stCondLst>
                                  <p:childTnLst>
                                    <p:animEffect transition="out" filter="fade">
                                      <p:cBhvr>
                                        <p:cTn id="149" dur="750" tmFilter="0, 0; .2, .5; .8, .5; 1, 0"/>
                                        <p:tgtEl>
                                          <p:spTgt spid="78"/>
                                        </p:tgtEl>
                                      </p:cBhvr>
                                    </p:animEffect>
                                    <p:animScale>
                                      <p:cBhvr>
                                        <p:cTn id="150" dur="375" autoRev="1" fill="hold"/>
                                        <p:tgtEl>
                                          <p:spTgt spid="78"/>
                                        </p:tgtEl>
                                      </p:cBhvr>
                                      <p:by x="105000" y="105000"/>
                                    </p:animScale>
                                  </p:childTnLst>
                                </p:cTn>
                              </p:par>
                              <p:par>
                                <p:cTn id="151" presetID="26" presetClass="emph" presetSubtype="0" fill="hold" nodeType="withEffect">
                                  <p:stCondLst>
                                    <p:cond delay="0"/>
                                  </p:stCondLst>
                                  <p:childTnLst>
                                    <p:animEffect transition="out" filter="fade">
                                      <p:cBhvr>
                                        <p:cTn id="152" dur="750" tmFilter="0, 0; .2, .5; .8, .5; 1, 0"/>
                                        <p:tgtEl>
                                          <p:spTgt spid="81"/>
                                        </p:tgtEl>
                                      </p:cBhvr>
                                    </p:animEffect>
                                    <p:animScale>
                                      <p:cBhvr>
                                        <p:cTn id="153" dur="375" autoRev="1" fill="hold"/>
                                        <p:tgtEl>
                                          <p:spTgt spid="81"/>
                                        </p:tgtEl>
                                      </p:cBhvr>
                                      <p:by x="105000" y="105000"/>
                                    </p:animScale>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85"/>
                                        </p:tgtEl>
                                        <p:attrNameLst>
                                          <p:attrName>style.visibility</p:attrName>
                                        </p:attrNameLst>
                                      </p:cBhvr>
                                      <p:to>
                                        <p:strVal val="visible"/>
                                      </p:to>
                                    </p:set>
                                    <p:animEffect transition="in" filter="fade">
                                      <p:cBhvr>
                                        <p:cTn id="158" dur="500"/>
                                        <p:tgtEl>
                                          <p:spTgt spid="85"/>
                                        </p:tgtEl>
                                      </p:cBhvr>
                                    </p:animEffect>
                                  </p:childTnLst>
                                </p:cTn>
                              </p:par>
                            </p:childTnLst>
                          </p:cTn>
                        </p:par>
                      </p:childTnLst>
                    </p:cTn>
                  </p:par>
                  <p:par>
                    <p:cTn id="159" fill="hold">
                      <p:stCondLst>
                        <p:cond delay="indefinite"/>
                      </p:stCondLst>
                      <p:childTnLst>
                        <p:par>
                          <p:cTn id="160" fill="hold">
                            <p:stCondLst>
                              <p:cond delay="0"/>
                            </p:stCondLst>
                            <p:childTnLst>
                              <p:par>
                                <p:cTn id="161" presetID="26" presetClass="emph" presetSubtype="0" fill="hold" nodeType="clickEffect">
                                  <p:stCondLst>
                                    <p:cond delay="0"/>
                                  </p:stCondLst>
                                  <p:childTnLst>
                                    <p:animEffect transition="out" filter="fade">
                                      <p:cBhvr>
                                        <p:cTn id="162" dur="250" tmFilter="0, 0; .2, .5; .8, .5; 1, 0"/>
                                        <p:tgtEl>
                                          <p:spTgt spid="20"/>
                                        </p:tgtEl>
                                      </p:cBhvr>
                                    </p:animEffect>
                                    <p:animScale>
                                      <p:cBhvr>
                                        <p:cTn id="163" dur="125" autoRev="1" fill="hold"/>
                                        <p:tgtEl>
                                          <p:spTgt spid="20"/>
                                        </p:tgtEl>
                                      </p:cBhvr>
                                      <p:by x="105000" y="105000"/>
                                    </p:animScale>
                                  </p:childTnLst>
                                </p:cTn>
                              </p:par>
                            </p:childTnLst>
                          </p:cTn>
                        </p:par>
                        <p:par>
                          <p:cTn id="164" fill="hold">
                            <p:stCondLst>
                              <p:cond delay="250"/>
                            </p:stCondLst>
                            <p:childTnLst>
                              <p:par>
                                <p:cTn id="165" presetID="26" presetClass="emph" presetSubtype="0" fill="hold" nodeType="afterEffect">
                                  <p:stCondLst>
                                    <p:cond delay="0"/>
                                  </p:stCondLst>
                                  <p:childTnLst>
                                    <p:animEffect transition="out" filter="fade">
                                      <p:cBhvr>
                                        <p:cTn id="166" dur="250" tmFilter="0, 0; .2, .5; .8, .5; 1, 0"/>
                                        <p:tgtEl>
                                          <p:spTgt spid="24"/>
                                        </p:tgtEl>
                                      </p:cBhvr>
                                    </p:animEffect>
                                    <p:animScale>
                                      <p:cBhvr>
                                        <p:cTn id="167" dur="125" autoRev="1" fill="hold"/>
                                        <p:tgtEl>
                                          <p:spTgt spid="24"/>
                                        </p:tgtEl>
                                      </p:cBhvr>
                                      <p:by x="105000" y="105000"/>
                                    </p:animScale>
                                  </p:childTnLst>
                                </p:cTn>
                              </p:par>
                            </p:childTnLst>
                          </p:cTn>
                        </p:par>
                        <p:par>
                          <p:cTn id="168" fill="hold">
                            <p:stCondLst>
                              <p:cond delay="500"/>
                            </p:stCondLst>
                            <p:childTnLst>
                              <p:par>
                                <p:cTn id="169" presetID="26" presetClass="emph" presetSubtype="0" fill="hold" nodeType="afterEffect">
                                  <p:stCondLst>
                                    <p:cond delay="0"/>
                                  </p:stCondLst>
                                  <p:childTnLst>
                                    <p:animEffect transition="out" filter="fade">
                                      <p:cBhvr>
                                        <p:cTn id="170" dur="250" tmFilter="0, 0; .2, .5; .8, .5; 1, 0"/>
                                        <p:tgtEl>
                                          <p:spTgt spid="27"/>
                                        </p:tgtEl>
                                      </p:cBhvr>
                                    </p:animEffect>
                                    <p:animScale>
                                      <p:cBhvr>
                                        <p:cTn id="171" dur="125" autoRev="1" fill="hold"/>
                                        <p:tgtEl>
                                          <p:spTgt spid="27"/>
                                        </p:tgtEl>
                                      </p:cBhvr>
                                      <p:by x="105000" y="105000"/>
                                    </p:animScale>
                                  </p:childTnLst>
                                </p:cTn>
                              </p:par>
                            </p:childTnLst>
                          </p:cTn>
                        </p:par>
                        <p:par>
                          <p:cTn id="172" fill="hold">
                            <p:stCondLst>
                              <p:cond delay="750"/>
                            </p:stCondLst>
                            <p:childTnLst>
                              <p:par>
                                <p:cTn id="173" presetID="26" presetClass="emph" presetSubtype="0" fill="hold" nodeType="afterEffect">
                                  <p:stCondLst>
                                    <p:cond delay="0"/>
                                  </p:stCondLst>
                                  <p:childTnLst>
                                    <p:animEffect transition="out" filter="fade">
                                      <p:cBhvr>
                                        <p:cTn id="174" dur="250" tmFilter="0, 0; .2, .5; .8, .5; 1, 0"/>
                                        <p:tgtEl>
                                          <p:spTgt spid="30"/>
                                        </p:tgtEl>
                                      </p:cBhvr>
                                    </p:animEffect>
                                    <p:animScale>
                                      <p:cBhvr>
                                        <p:cTn id="175" dur="125" autoRev="1" fill="hold"/>
                                        <p:tgtEl>
                                          <p:spTgt spid="30"/>
                                        </p:tgtEl>
                                      </p:cBhvr>
                                      <p:by x="105000" y="105000"/>
                                    </p:animScale>
                                  </p:childTnLst>
                                </p:cTn>
                              </p:par>
                            </p:childTnLst>
                          </p:cTn>
                        </p:par>
                        <p:par>
                          <p:cTn id="176" fill="hold">
                            <p:stCondLst>
                              <p:cond delay="1000"/>
                            </p:stCondLst>
                            <p:childTnLst>
                              <p:par>
                                <p:cTn id="177" presetID="26" presetClass="emph" presetSubtype="0" fill="hold" nodeType="afterEffect">
                                  <p:stCondLst>
                                    <p:cond delay="0"/>
                                  </p:stCondLst>
                                  <p:childTnLst>
                                    <p:animEffect transition="out" filter="fade">
                                      <p:cBhvr>
                                        <p:cTn id="178" dur="250" tmFilter="0, 0; .2, .5; .8, .5; 1, 0"/>
                                        <p:tgtEl>
                                          <p:spTgt spid="33"/>
                                        </p:tgtEl>
                                      </p:cBhvr>
                                    </p:animEffect>
                                    <p:animScale>
                                      <p:cBhvr>
                                        <p:cTn id="179" dur="125" autoRev="1" fill="hold"/>
                                        <p:tgtEl>
                                          <p:spTgt spid="33"/>
                                        </p:tgtEl>
                                      </p:cBhvr>
                                      <p:by x="105000" y="105000"/>
                                    </p:animScale>
                                  </p:childTnLst>
                                </p:cTn>
                              </p:par>
                            </p:childTnLst>
                          </p:cTn>
                        </p:par>
                        <p:par>
                          <p:cTn id="180" fill="hold">
                            <p:stCondLst>
                              <p:cond delay="1250"/>
                            </p:stCondLst>
                            <p:childTnLst>
                              <p:par>
                                <p:cTn id="181" presetID="26" presetClass="emph" presetSubtype="0" fill="hold" nodeType="afterEffect">
                                  <p:stCondLst>
                                    <p:cond delay="0"/>
                                  </p:stCondLst>
                                  <p:childTnLst>
                                    <p:animEffect transition="out" filter="fade">
                                      <p:cBhvr>
                                        <p:cTn id="182" dur="250" tmFilter="0, 0; .2, .5; .8, .5; 1, 0"/>
                                        <p:tgtEl>
                                          <p:spTgt spid="36"/>
                                        </p:tgtEl>
                                      </p:cBhvr>
                                    </p:animEffect>
                                    <p:animScale>
                                      <p:cBhvr>
                                        <p:cTn id="183" dur="125" autoRev="1" fill="hold"/>
                                        <p:tgtEl>
                                          <p:spTgt spid="36"/>
                                        </p:tgtEl>
                                      </p:cBhvr>
                                      <p:by x="105000" y="105000"/>
                                    </p:animScale>
                                  </p:childTnLst>
                                </p:cTn>
                              </p:par>
                            </p:childTnLst>
                          </p:cTn>
                        </p:par>
                        <p:par>
                          <p:cTn id="184" fill="hold">
                            <p:stCondLst>
                              <p:cond delay="1500"/>
                            </p:stCondLst>
                            <p:childTnLst>
                              <p:par>
                                <p:cTn id="185" presetID="26" presetClass="emph" presetSubtype="0" fill="hold" nodeType="afterEffect">
                                  <p:stCondLst>
                                    <p:cond delay="0"/>
                                  </p:stCondLst>
                                  <p:childTnLst>
                                    <p:animEffect transition="out" filter="fade">
                                      <p:cBhvr>
                                        <p:cTn id="186" dur="250" tmFilter="0, 0; .2, .5; .8, .5; 1, 0"/>
                                        <p:tgtEl>
                                          <p:spTgt spid="39"/>
                                        </p:tgtEl>
                                      </p:cBhvr>
                                    </p:animEffect>
                                    <p:animScale>
                                      <p:cBhvr>
                                        <p:cTn id="187" dur="125" autoRev="1" fill="hold"/>
                                        <p:tgtEl>
                                          <p:spTgt spid="39"/>
                                        </p:tgtEl>
                                      </p:cBhvr>
                                      <p:by x="105000" y="105000"/>
                                    </p:animScale>
                                  </p:childTnLst>
                                </p:cTn>
                              </p:par>
                            </p:childTnLst>
                          </p:cTn>
                        </p:par>
                        <p:par>
                          <p:cTn id="188" fill="hold">
                            <p:stCondLst>
                              <p:cond delay="1750"/>
                            </p:stCondLst>
                            <p:childTnLst>
                              <p:par>
                                <p:cTn id="189" presetID="26" presetClass="emph" presetSubtype="0" fill="hold" nodeType="afterEffect">
                                  <p:stCondLst>
                                    <p:cond delay="0"/>
                                  </p:stCondLst>
                                  <p:childTnLst>
                                    <p:animEffect transition="out" filter="fade">
                                      <p:cBhvr>
                                        <p:cTn id="190" dur="250" tmFilter="0, 0; .2, .5; .8, .5; 1, 0"/>
                                        <p:tgtEl>
                                          <p:spTgt spid="42"/>
                                        </p:tgtEl>
                                      </p:cBhvr>
                                    </p:animEffect>
                                    <p:animScale>
                                      <p:cBhvr>
                                        <p:cTn id="191" dur="125" autoRev="1" fill="hold"/>
                                        <p:tgtEl>
                                          <p:spTgt spid="42"/>
                                        </p:tgtEl>
                                      </p:cBhvr>
                                      <p:by x="105000" y="105000"/>
                                    </p:animScale>
                                  </p:childTnLst>
                                </p:cTn>
                              </p:par>
                            </p:childTnLst>
                          </p:cTn>
                        </p:par>
                        <p:par>
                          <p:cTn id="192" fill="hold">
                            <p:stCondLst>
                              <p:cond delay="2000"/>
                            </p:stCondLst>
                            <p:childTnLst>
                              <p:par>
                                <p:cTn id="193" presetID="26" presetClass="emph" presetSubtype="0" fill="hold" nodeType="afterEffect">
                                  <p:stCondLst>
                                    <p:cond delay="0"/>
                                  </p:stCondLst>
                                  <p:childTnLst>
                                    <p:animEffect transition="out" filter="fade">
                                      <p:cBhvr>
                                        <p:cTn id="194" dur="250" tmFilter="0, 0; .2, .5; .8, .5; 1, 0"/>
                                        <p:tgtEl>
                                          <p:spTgt spid="45"/>
                                        </p:tgtEl>
                                      </p:cBhvr>
                                    </p:animEffect>
                                    <p:animScale>
                                      <p:cBhvr>
                                        <p:cTn id="195" dur="125" autoRev="1" fill="hold"/>
                                        <p:tgtEl>
                                          <p:spTgt spid="45"/>
                                        </p:tgtEl>
                                      </p:cBhvr>
                                      <p:by x="105000" y="105000"/>
                                    </p:animScale>
                                  </p:childTnLst>
                                </p:cTn>
                              </p:par>
                            </p:childTnLst>
                          </p:cTn>
                        </p:par>
                        <p:par>
                          <p:cTn id="196" fill="hold">
                            <p:stCondLst>
                              <p:cond delay="2250"/>
                            </p:stCondLst>
                            <p:childTnLst>
                              <p:par>
                                <p:cTn id="197" presetID="26" presetClass="emph" presetSubtype="0" fill="hold" nodeType="afterEffect">
                                  <p:stCondLst>
                                    <p:cond delay="0"/>
                                  </p:stCondLst>
                                  <p:childTnLst>
                                    <p:animEffect transition="out" filter="fade">
                                      <p:cBhvr>
                                        <p:cTn id="198" dur="250" tmFilter="0, 0; .2, .5; .8, .5; 1, 0"/>
                                        <p:tgtEl>
                                          <p:spTgt spid="48"/>
                                        </p:tgtEl>
                                      </p:cBhvr>
                                    </p:animEffect>
                                    <p:animScale>
                                      <p:cBhvr>
                                        <p:cTn id="199" dur="125" autoRev="1" fill="hold"/>
                                        <p:tgtEl>
                                          <p:spTgt spid="48"/>
                                        </p:tgtEl>
                                      </p:cBhvr>
                                      <p:by x="105000" y="105000"/>
                                    </p:animScale>
                                  </p:childTnLst>
                                </p:cTn>
                              </p:par>
                            </p:childTnLst>
                          </p:cTn>
                        </p:par>
                        <p:par>
                          <p:cTn id="200" fill="hold">
                            <p:stCondLst>
                              <p:cond delay="2500"/>
                            </p:stCondLst>
                            <p:childTnLst>
                              <p:par>
                                <p:cTn id="201" presetID="26" presetClass="emph" presetSubtype="0" fill="hold" nodeType="afterEffect">
                                  <p:stCondLst>
                                    <p:cond delay="0"/>
                                  </p:stCondLst>
                                  <p:childTnLst>
                                    <p:animEffect transition="out" filter="fade">
                                      <p:cBhvr>
                                        <p:cTn id="202" dur="250" tmFilter="0, 0; .2, .5; .8, .5; 1, 0"/>
                                        <p:tgtEl>
                                          <p:spTgt spid="51"/>
                                        </p:tgtEl>
                                      </p:cBhvr>
                                    </p:animEffect>
                                    <p:animScale>
                                      <p:cBhvr>
                                        <p:cTn id="203" dur="125" autoRev="1" fill="hold"/>
                                        <p:tgtEl>
                                          <p:spTgt spid="51"/>
                                        </p:tgtEl>
                                      </p:cBhvr>
                                      <p:by x="105000" y="105000"/>
                                    </p:animScale>
                                  </p:childTnLst>
                                </p:cTn>
                              </p:par>
                            </p:childTnLst>
                          </p:cTn>
                        </p:par>
                        <p:par>
                          <p:cTn id="204" fill="hold">
                            <p:stCondLst>
                              <p:cond delay="2750"/>
                            </p:stCondLst>
                            <p:childTnLst>
                              <p:par>
                                <p:cTn id="205" presetID="26" presetClass="emph" presetSubtype="0" fill="hold" nodeType="afterEffect">
                                  <p:stCondLst>
                                    <p:cond delay="0"/>
                                  </p:stCondLst>
                                  <p:childTnLst>
                                    <p:animEffect transition="out" filter="fade">
                                      <p:cBhvr>
                                        <p:cTn id="206" dur="250" tmFilter="0, 0; .2, .5; .8, .5; 1, 0"/>
                                        <p:tgtEl>
                                          <p:spTgt spid="54"/>
                                        </p:tgtEl>
                                      </p:cBhvr>
                                    </p:animEffect>
                                    <p:animScale>
                                      <p:cBhvr>
                                        <p:cTn id="207" dur="125" autoRev="1" fill="hold"/>
                                        <p:tgtEl>
                                          <p:spTgt spid="54"/>
                                        </p:tgtEl>
                                      </p:cBhvr>
                                      <p:by x="105000" y="105000"/>
                                    </p:animScale>
                                  </p:childTnLst>
                                </p:cTn>
                              </p:par>
                            </p:childTnLst>
                          </p:cTn>
                        </p:par>
                        <p:par>
                          <p:cTn id="208" fill="hold">
                            <p:stCondLst>
                              <p:cond delay="3000"/>
                            </p:stCondLst>
                            <p:childTnLst>
                              <p:par>
                                <p:cTn id="209" presetID="26" presetClass="emph" presetSubtype="0" fill="hold" nodeType="afterEffect">
                                  <p:stCondLst>
                                    <p:cond delay="0"/>
                                  </p:stCondLst>
                                  <p:childTnLst>
                                    <p:animEffect transition="out" filter="fade">
                                      <p:cBhvr>
                                        <p:cTn id="210" dur="250" tmFilter="0, 0; .2, .5; .8, .5; 1, 0"/>
                                        <p:tgtEl>
                                          <p:spTgt spid="57"/>
                                        </p:tgtEl>
                                      </p:cBhvr>
                                    </p:animEffect>
                                    <p:animScale>
                                      <p:cBhvr>
                                        <p:cTn id="211" dur="125" autoRev="1" fill="hold"/>
                                        <p:tgtEl>
                                          <p:spTgt spid="57"/>
                                        </p:tgtEl>
                                      </p:cBhvr>
                                      <p:by x="105000" y="105000"/>
                                    </p:animScale>
                                  </p:childTnLst>
                                </p:cTn>
                              </p:par>
                            </p:childTnLst>
                          </p:cTn>
                        </p:par>
                        <p:par>
                          <p:cTn id="212" fill="hold">
                            <p:stCondLst>
                              <p:cond delay="3250"/>
                            </p:stCondLst>
                            <p:childTnLst>
                              <p:par>
                                <p:cTn id="213" presetID="26" presetClass="emph" presetSubtype="0" fill="hold" nodeType="afterEffect">
                                  <p:stCondLst>
                                    <p:cond delay="0"/>
                                  </p:stCondLst>
                                  <p:childTnLst>
                                    <p:animEffect transition="out" filter="fade">
                                      <p:cBhvr>
                                        <p:cTn id="214" dur="250" tmFilter="0, 0; .2, .5; .8, .5; 1, 0"/>
                                        <p:tgtEl>
                                          <p:spTgt spid="60"/>
                                        </p:tgtEl>
                                      </p:cBhvr>
                                    </p:animEffect>
                                    <p:animScale>
                                      <p:cBhvr>
                                        <p:cTn id="215" dur="125" autoRev="1" fill="hold"/>
                                        <p:tgtEl>
                                          <p:spTgt spid="60"/>
                                        </p:tgtEl>
                                      </p:cBhvr>
                                      <p:by x="105000" y="105000"/>
                                    </p:animScale>
                                  </p:childTnLst>
                                </p:cTn>
                              </p:par>
                            </p:childTnLst>
                          </p:cTn>
                        </p:par>
                        <p:par>
                          <p:cTn id="216" fill="hold">
                            <p:stCondLst>
                              <p:cond delay="3500"/>
                            </p:stCondLst>
                            <p:childTnLst>
                              <p:par>
                                <p:cTn id="217" presetID="26" presetClass="emph" presetSubtype="0" fill="hold" nodeType="afterEffect">
                                  <p:stCondLst>
                                    <p:cond delay="0"/>
                                  </p:stCondLst>
                                  <p:childTnLst>
                                    <p:animEffect transition="out" filter="fade">
                                      <p:cBhvr>
                                        <p:cTn id="218" dur="250" tmFilter="0, 0; .2, .5; .8, .5; 1, 0"/>
                                        <p:tgtEl>
                                          <p:spTgt spid="63"/>
                                        </p:tgtEl>
                                      </p:cBhvr>
                                    </p:animEffect>
                                    <p:animScale>
                                      <p:cBhvr>
                                        <p:cTn id="219" dur="125" autoRev="1" fill="hold"/>
                                        <p:tgtEl>
                                          <p:spTgt spid="63"/>
                                        </p:tgtEl>
                                      </p:cBhvr>
                                      <p:by x="105000" y="105000"/>
                                    </p:animScale>
                                  </p:childTnLst>
                                </p:cTn>
                              </p:par>
                            </p:childTnLst>
                          </p:cTn>
                        </p:par>
                        <p:par>
                          <p:cTn id="220" fill="hold">
                            <p:stCondLst>
                              <p:cond delay="3750"/>
                            </p:stCondLst>
                            <p:childTnLst>
                              <p:par>
                                <p:cTn id="221" presetID="26" presetClass="emph" presetSubtype="0" fill="hold" nodeType="afterEffect">
                                  <p:stCondLst>
                                    <p:cond delay="0"/>
                                  </p:stCondLst>
                                  <p:childTnLst>
                                    <p:animEffect transition="out" filter="fade">
                                      <p:cBhvr>
                                        <p:cTn id="222" dur="250" tmFilter="0, 0; .2, .5; .8, .5; 1, 0"/>
                                        <p:tgtEl>
                                          <p:spTgt spid="66"/>
                                        </p:tgtEl>
                                      </p:cBhvr>
                                    </p:animEffect>
                                    <p:animScale>
                                      <p:cBhvr>
                                        <p:cTn id="223" dur="125" autoRev="1" fill="hold"/>
                                        <p:tgtEl>
                                          <p:spTgt spid="66"/>
                                        </p:tgtEl>
                                      </p:cBhvr>
                                      <p:by x="105000" y="105000"/>
                                    </p:animScale>
                                  </p:childTnLst>
                                </p:cTn>
                              </p:par>
                            </p:childTnLst>
                          </p:cTn>
                        </p:par>
                        <p:par>
                          <p:cTn id="224" fill="hold">
                            <p:stCondLst>
                              <p:cond delay="4000"/>
                            </p:stCondLst>
                            <p:childTnLst>
                              <p:par>
                                <p:cTn id="225" presetID="26" presetClass="emph" presetSubtype="0" fill="hold" nodeType="afterEffect">
                                  <p:stCondLst>
                                    <p:cond delay="0"/>
                                  </p:stCondLst>
                                  <p:childTnLst>
                                    <p:animEffect transition="out" filter="fade">
                                      <p:cBhvr>
                                        <p:cTn id="226" dur="250" tmFilter="0, 0; .2, .5; .8, .5; 1, 0"/>
                                        <p:tgtEl>
                                          <p:spTgt spid="69"/>
                                        </p:tgtEl>
                                      </p:cBhvr>
                                    </p:animEffect>
                                    <p:animScale>
                                      <p:cBhvr>
                                        <p:cTn id="227" dur="125" autoRev="1" fill="hold"/>
                                        <p:tgtEl>
                                          <p:spTgt spid="69"/>
                                        </p:tgtEl>
                                      </p:cBhvr>
                                      <p:by x="105000" y="105000"/>
                                    </p:animScale>
                                  </p:childTnLst>
                                </p:cTn>
                              </p:par>
                            </p:childTnLst>
                          </p:cTn>
                        </p:par>
                        <p:par>
                          <p:cTn id="228" fill="hold">
                            <p:stCondLst>
                              <p:cond delay="4250"/>
                            </p:stCondLst>
                            <p:childTnLst>
                              <p:par>
                                <p:cTn id="229" presetID="26" presetClass="emph" presetSubtype="0" fill="hold" nodeType="afterEffect">
                                  <p:stCondLst>
                                    <p:cond delay="0"/>
                                  </p:stCondLst>
                                  <p:childTnLst>
                                    <p:animEffect transition="out" filter="fade">
                                      <p:cBhvr>
                                        <p:cTn id="230" dur="250" tmFilter="0, 0; .2, .5; .8, .5; 1, 0"/>
                                        <p:tgtEl>
                                          <p:spTgt spid="72"/>
                                        </p:tgtEl>
                                      </p:cBhvr>
                                    </p:animEffect>
                                    <p:animScale>
                                      <p:cBhvr>
                                        <p:cTn id="231" dur="125" autoRev="1" fill="hold"/>
                                        <p:tgtEl>
                                          <p:spTgt spid="72"/>
                                        </p:tgtEl>
                                      </p:cBhvr>
                                      <p:by x="105000" y="105000"/>
                                    </p:animScale>
                                  </p:childTnLst>
                                </p:cTn>
                              </p:par>
                            </p:childTnLst>
                          </p:cTn>
                        </p:par>
                        <p:par>
                          <p:cTn id="232" fill="hold">
                            <p:stCondLst>
                              <p:cond delay="4500"/>
                            </p:stCondLst>
                            <p:childTnLst>
                              <p:par>
                                <p:cTn id="233" presetID="26" presetClass="emph" presetSubtype="0" fill="hold" nodeType="afterEffect">
                                  <p:stCondLst>
                                    <p:cond delay="0"/>
                                  </p:stCondLst>
                                  <p:childTnLst>
                                    <p:animEffect transition="out" filter="fade">
                                      <p:cBhvr>
                                        <p:cTn id="234" dur="250" tmFilter="0, 0; .2, .5; .8, .5; 1, 0"/>
                                        <p:tgtEl>
                                          <p:spTgt spid="75"/>
                                        </p:tgtEl>
                                      </p:cBhvr>
                                    </p:animEffect>
                                    <p:animScale>
                                      <p:cBhvr>
                                        <p:cTn id="235" dur="125" autoRev="1" fill="hold"/>
                                        <p:tgtEl>
                                          <p:spTgt spid="75"/>
                                        </p:tgtEl>
                                      </p:cBhvr>
                                      <p:by x="105000" y="105000"/>
                                    </p:animScale>
                                  </p:childTnLst>
                                </p:cTn>
                              </p:par>
                            </p:childTnLst>
                          </p:cTn>
                        </p:par>
                        <p:par>
                          <p:cTn id="236" fill="hold">
                            <p:stCondLst>
                              <p:cond delay="4750"/>
                            </p:stCondLst>
                            <p:childTnLst>
                              <p:par>
                                <p:cTn id="237" presetID="26" presetClass="emph" presetSubtype="0" fill="hold" nodeType="afterEffect">
                                  <p:stCondLst>
                                    <p:cond delay="0"/>
                                  </p:stCondLst>
                                  <p:childTnLst>
                                    <p:animEffect transition="out" filter="fade">
                                      <p:cBhvr>
                                        <p:cTn id="238" dur="250" tmFilter="0, 0; .2, .5; .8, .5; 1, 0"/>
                                        <p:tgtEl>
                                          <p:spTgt spid="78"/>
                                        </p:tgtEl>
                                      </p:cBhvr>
                                    </p:animEffect>
                                    <p:animScale>
                                      <p:cBhvr>
                                        <p:cTn id="239" dur="125" autoRev="1" fill="hold"/>
                                        <p:tgtEl>
                                          <p:spTgt spid="78"/>
                                        </p:tgtEl>
                                      </p:cBhvr>
                                      <p:by x="105000" y="105000"/>
                                    </p:animScale>
                                  </p:childTnLst>
                                </p:cTn>
                              </p:par>
                            </p:childTnLst>
                          </p:cTn>
                        </p:par>
                        <p:par>
                          <p:cTn id="240" fill="hold">
                            <p:stCondLst>
                              <p:cond delay="5000"/>
                            </p:stCondLst>
                            <p:childTnLst>
                              <p:par>
                                <p:cTn id="241" presetID="26" presetClass="emph" presetSubtype="0" fill="hold" nodeType="afterEffect">
                                  <p:stCondLst>
                                    <p:cond delay="0"/>
                                  </p:stCondLst>
                                  <p:childTnLst>
                                    <p:animEffect transition="out" filter="fade">
                                      <p:cBhvr>
                                        <p:cTn id="242" dur="250" tmFilter="0, 0; .2, .5; .8, .5; 1, 0"/>
                                        <p:tgtEl>
                                          <p:spTgt spid="81"/>
                                        </p:tgtEl>
                                      </p:cBhvr>
                                    </p:animEffect>
                                    <p:animScale>
                                      <p:cBhvr>
                                        <p:cTn id="243" dur="125" autoRev="1" fill="hold"/>
                                        <p:tgtEl>
                                          <p:spTgt spid="81"/>
                                        </p:tgtEl>
                                      </p:cBhvr>
                                      <p:by x="105000" y="105000"/>
                                    </p:animScale>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nodeType="clickEffect">
                                  <p:stCondLst>
                                    <p:cond delay="0"/>
                                  </p:stCondLst>
                                  <p:childTnLst>
                                    <p:set>
                                      <p:cBhvr>
                                        <p:cTn id="24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4" grpId="0"/>
      <p:bldP spid="85" grpId="0"/>
      <p:bldP spid="6"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5MD-2 Find factors and multiples</a:t>
            </a:r>
          </a:p>
        </p:txBody>
      </p:sp>
      <p:sp>
        <p:nvSpPr>
          <p:cNvPr id="5" name="TextBox 4">
            <a:extLst>
              <a:ext uri="{FF2B5EF4-FFF2-40B4-BE49-F238E27FC236}">
                <a16:creationId xmlns:a16="http://schemas.microsoft.com/office/drawing/2014/main" id="{2C04FA18-70C7-475E-A9FD-0BF9D4E6B150}"/>
              </a:ext>
            </a:extLst>
          </p:cNvPr>
          <p:cNvSpPr txBox="1"/>
          <p:nvPr/>
        </p:nvSpPr>
        <p:spPr>
          <a:xfrm>
            <a:off x="626976" y="3856437"/>
            <a:ext cx="305564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300 = 2,100</a:t>
            </a:r>
          </a:p>
        </p:txBody>
      </p:sp>
      <p:grpSp>
        <p:nvGrpSpPr>
          <p:cNvPr id="20" name="Group 19">
            <a:extLst>
              <a:ext uri="{FF2B5EF4-FFF2-40B4-BE49-F238E27FC236}">
                <a16:creationId xmlns:a16="http://schemas.microsoft.com/office/drawing/2014/main" id="{D06885B7-6001-4EE5-8C76-FB71047FBBB7}"/>
              </a:ext>
            </a:extLst>
          </p:cNvPr>
          <p:cNvGrpSpPr/>
          <p:nvPr/>
        </p:nvGrpSpPr>
        <p:grpSpPr>
          <a:xfrm>
            <a:off x="916351" y="1530841"/>
            <a:ext cx="612668" cy="501614"/>
            <a:chOff x="916351" y="2523745"/>
            <a:chExt cx="612668" cy="501614"/>
          </a:xfrm>
        </p:grpSpPr>
        <p:sp>
          <p:nvSpPr>
            <p:cNvPr id="3" name="Oval 2">
              <a:extLst>
                <a:ext uri="{FF2B5EF4-FFF2-40B4-BE49-F238E27FC236}">
                  <a16:creationId xmlns:a16="http://schemas.microsoft.com/office/drawing/2014/main" id="{6366C9E1-E24E-4E93-8E77-82BB4B8B3FB4}"/>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6BD093BD-A4FC-46A3-A268-53F64D09667E}"/>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24" name="Group 23">
            <a:extLst>
              <a:ext uri="{FF2B5EF4-FFF2-40B4-BE49-F238E27FC236}">
                <a16:creationId xmlns:a16="http://schemas.microsoft.com/office/drawing/2014/main" id="{95B5F689-32C6-499F-A02B-18EBC49AE0A5}"/>
              </a:ext>
            </a:extLst>
          </p:cNvPr>
          <p:cNvGrpSpPr/>
          <p:nvPr/>
        </p:nvGrpSpPr>
        <p:grpSpPr>
          <a:xfrm>
            <a:off x="1629787" y="1530841"/>
            <a:ext cx="612668" cy="501614"/>
            <a:chOff x="916351" y="2523745"/>
            <a:chExt cx="612668" cy="501614"/>
          </a:xfrm>
        </p:grpSpPr>
        <p:sp>
          <p:nvSpPr>
            <p:cNvPr id="25" name="Oval 24">
              <a:extLst>
                <a:ext uri="{FF2B5EF4-FFF2-40B4-BE49-F238E27FC236}">
                  <a16:creationId xmlns:a16="http://schemas.microsoft.com/office/drawing/2014/main" id="{52B9B4BC-5AA8-435D-B979-B2A29FAA0EF9}"/>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D98CC428-F63A-457B-8BD7-44B3AE8D733E}"/>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27" name="Group 26">
            <a:extLst>
              <a:ext uri="{FF2B5EF4-FFF2-40B4-BE49-F238E27FC236}">
                <a16:creationId xmlns:a16="http://schemas.microsoft.com/office/drawing/2014/main" id="{406625E8-9D96-4CAD-8392-13E8D34FB60C}"/>
              </a:ext>
            </a:extLst>
          </p:cNvPr>
          <p:cNvGrpSpPr/>
          <p:nvPr/>
        </p:nvGrpSpPr>
        <p:grpSpPr>
          <a:xfrm>
            <a:off x="2343223" y="1530841"/>
            <a:ext cx="612668" cy="501614"/>
            <a:chOff x="916351" y="2523745"/>
            <a:chExt cx="612668" cy="501614"/>
          </a:xfrm>
        </p:grpSpPr>
        <p:sp>
          <p:nvSpPr>
            <p:cNvPr id="28" name="Oval 27">
              <a:extLst>
                <a:ext uri="{FF2B5EF4-FFF2-40B4-BE49-F238E27FC236}">
                  <a16:creationId xmlns:a16="http://schemas.microsoft.com/office/drawing/2014/main" id="{5CF02C19-EE16-4CEE-A98B-A1A0B1B5D337}"/>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TextBox 28">
              <a:extLst>
                <a:ext uri="{FF2B5EF4-FFF2-40B4-BE49-F238E27FC236}">
                  <a16:creationId xmlns:a16="http://schemas.microsoft.com/office/drawing/2014/main" id="{DB85C15E-D417-461E-805C-9D11D783641D}"/>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30" name="Group 29">
            <a:extLst>
              <a:ext uri="{FF2B5EF4-FFF2-40B4-BE49-F238E27FC236}">
                <a16:creationId xmlns:a16="http://schemas.microsoft.com/office/drawing/2014/main" id="{6C8DC414-CA36-429D-A201-81A201021FA8}"/>
              </a:ext>
            </a:extLst>
          </p:cNvPr>
          <p:cNvGrpSpPr/>
          <p:nvPr/>
        </p:nvGrpSpPr>
        <p:grpSpPr>
          <a:xfrm>
            <a:off x="3056659" y="1530841"/>
            <a:ext cx="612668" cy="501614"/>
            <a:chOff x="916351" y="2523745"/>
            <a:chExt cx="612668" cy="501614"/>
          </a:xfrm>
        </p:grpSpPr>
        <p:sp>
          <p:nvSpPr>
            <p:cNvPr id="31" name="Oval 30">
              <a:extLst>
                <a:ext uri="{FF2B5EF4-FFF2-40B4-BE49-F238E27FC236}">
                  <a16:creationId xmlns:a16="http://schemas.microsoft.com/office/drawing/2014/main" id="{5643D7B1-A5AF-4AA3-A92B-8DEAB25AF4D0}"/>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TextBox 31">
              <a:extLst>
                <a:ext uri="{FF2B5EF4-FFF2-40B4-BE49-F238E27FC236}">
                  <a16:creationId xmlns:a16="http://schemas.microsoft.com/office/drawing/2014/main" id="{BE9BB3E4-03C5-4003-A36B-C9431D07AC19}"/>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33" name="Group 32">
            <a:extLst>
              <a:ext uri="{FF2B5EF4-FFF2-40B4-BE49-F238E27FC236}">
                <a16:creationId xmlns:a16="http://schemas.microsoft.com/office/drawing/2014/main" id="{0061C595-59D7-4D29-A0D3-5B6CD45E590A}"/>
              </a:ext>
            </a:extLst>
          </p:cNvPr>
          <p:cNvGrpSpPr/>
          <p:nvPr/>
        </p:nvGrpSpPr>
        <p:grpSpPr>
          <a:xfrm>
            <a:off x="3770095" y="1530841"/>
            <a:ext cx="612668" cy="501614"/>
            <a:chOff x="916351" y="2523745"/>
            <a:chExt cx="612668" cy="501614"/>
          </a:xfrm>
        </p:grpSpPr>
        <p:sp>
          <p:nvSpPr>
            <p:cNvPr id="34" name="Oval 33">
              <a:extLst>
                <a:ext uri="{FF2B5EF4-FFF2-40B4-BE49-F238E27FC236}">
                  <a16:creationId xmlns:a16="http://schemas.microsoft.com/office/drawing/2014/main" id="{4941B1D5-6FAD-4411-ADC9-3574155C138A}"/>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TextBox 34">
              <a:extLst>
                <a:ext uri="{FF2B5EF4-FFF2-40B4-BE49-F238E27FC236}">
                  <a16:creationId xmlns:a16="http://schemas.microsoft.com/office/drawing/2014/main" id="{C39592C3-62C4-4B87-AF8A-E505F250C707}"/>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36" name="Group 35">
            <a:extLst>
              <a:ext uri="{FF2B5EF4-FFF2-40B4-BE49-F238E27FC236}">
                <a16:creationId xmlns:a16="http://schemas.microsoft.com/office/drawing/2014/main" id="{A2F9E04A-29B2-4B32-B513-6C8734A00704}"/>
              </a:ext>
            </a:extLst>
          </p:cNvPr>
          <p:cNvGrpSpPr/>
          <p:nvPr/>
        </p:nvGrpSpPr>
        <p:grpSpPr>
          <a:xfrm>
            <a:off x="4483531" y="1530841"/>
            <a:ext cx="612668" cy="501614"/>
            <a:chOff x="916351" y="2523745"/>
            <a:chExt cx="612668" cy="501614"/>
          </a:xfrm>
        </p:grpSpPr>
        <p:sp>
          <p:nvSpPr>
            <p:cNvPr id="37" name="Oval 36">
              <a:extLst>
                <a:ext uri="{FF2B5EF4-FFF2-40B4-BE49-F238E27FC236}">
                  <a16:creationId xmlns:a16="http://schemas.microsoft.com/office/drawing/2014/main" id="{0744DF05-9499-4507-8F1C-9D470E1775BB}"/>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TextBox 37">
              <a:extLst>
                <a:ext uri="{FF2B5EF4-FFF2-40B4-BE49-F238E27FC236}">
                  <a16:creationId xmlns:a16="http://schemas.microsoft.com/office/drawing/2014/main" id="{41CD6035-76DE-4F55-B45C-94082481D46C}"/>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39" name="Group 38">
            <a:extLst>
              <a:ext uri="{FF2B5EF4-FFF2-40B4-BE49-F238E27FC236}">
                <a16:creationId xmlns:a16="http://schemas.microsoft.com/office/drawing/2014/main" id="{522B82BA-63F0-49BA-968F-F5D0D52B96C4}"/>
              </a:ext>
            </a:extLst>
          </p:cNvPr>
          <p:cNvGrpSpPr/>
          <p:nvPr/>
        </p:nvGrpSpPr>
        <p:grpSpPr>
          <a:xfrm>
            <a:off x="5196965" y="1530841"/>
            <a:ext cx="612668" cy="501614"/>
            <a:chOff x="916351" y="2523745"/>
            <a:chExt cx="612668" cy="501614"/>
          </a:xfrm>
        </p:grpSpPr>
        <p:sp>
          <p:nvSpPr>
            <p:cNvPr id="40" name="Oval 39">
              <a:extLst>
                <a:ext uri="{FF2B5EF4-FFF2-40B4-BE49-F238E27FC236}">
                  <a16:creationId xmlns:a16="http://schemas.microsoft.com/office/drawing/2014/main" id="{62BE34D1-459B-4142-957B-597D604002F6}"/>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TextBox 40">
              <a:extLst>
                <a:ext uri="{FF2B5EF4-FFF2-40B4-BE49-F238E27FC236}">
                  <a16:creationId xmlns:a16="http://schemas.microsoft.com/office/drawing/2014/main" id="{79D7087E-670E-455E-8672-E5219A4D789A}"/>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42" name="Group 41">
            <a:extLst>
              <a:ext uri="{FF2B5EF4-FFF2-40B4-BE49-F238E27FC236}">
                <a16:creationId xmlns:a16="http://schemas.microsoft.com/office/drawing/2014/main" id="{118DB719-8CF7-42BE-B752-141747A80CA2}"/>
              </a:ext>
            </a:extLst>
          </p:cNvPr>
          <p:cNvGrpSpPr/>
          <p:nvPr/>
        </p:nvGrpSpPr>
        <p:grpSpPr>
          <a:xfrm>
            <a:off x="916351" y="2207562"/>
            <a:ext cx="612668" cy="501614"/>
            <a:chOff x="916351" y="2523745"/>
            <a:chExt cx="612668" cy="501614"/>
          </a:xfrm>
        </p:grpSpPr>
        <p:sp>
          <p:nvSpPr>
            <p:cNvPr id="43" name="Oval 42">
              <a:extLst>
                <a:ext uri="{FF2B5EF4-FFF2-40B4-BE49-F238E27FC236}">
                  <a16:creationId xmlns:a16="http://schemas.microsoft.com/office/drawing/2014/main" id="{AF913939-4E45-4345-92A6-866D135672F9}"/>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TextBox 43">
              <a:extLst>
                <a:ext uri="{FF2B5EF4-FFF2-40B4-BE49-F238E27FC236}">
                  <a16:creationId xmlns:a16="http://schemas.microsoft.com/office/drawing/2014/main" id="{30581732-9CED-4844-B246-D64EDB056CDF}"/>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45" name="Group 44">
            <a:extLst>
              <a:ext uri="{FF2B5EF4-FFF2-40B4-BE49-F238E27FC236}">
                <a16:creationId xmlns:a16="http://schemas.microsoft.com/office/drawing/2014/main" id="{7A77B946-50C3-4E87-86A5-DC4E41BDE341}"/>
              </a:ext>
            </a:extLst>
          </p:cNvPr>
          <p:cNvGrpSpPr/>
          <p:nvPr/>
        </p:nvGrpSpPr>
        <p:grpSpPr>
          <a:xfrm>
            <a:off x="1629787" y="2207562"/>
            <a:ext cx="612668" cy="501614"/>
            <a:chOff x="916351" y="2523745"/>
            <a:chExt cx="612668" cy="501614"/>
          </a:xfrm>
        </p:grpSpPr>
        <p:sp>
          <p:nvSpPr>
            <p:cNvPr id="46" name="Oval 45">
              <a:extLst>
                <a:ext uri="{FF2B5EF4-FFF2-40B4-BE49-F238E27FC236}">
                  <a16:creationId xmlns:a16="http://schemas.microsoft.com/office/drawing/2014/main" id="{34E354B0-EA12-4259-98EA-7D8C96B48AAE}"/>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TextBox 46">
              <a:extLst>
                <a:ext uri="{FF2B5EF4-FFF2-40B4-BE49-F238E27FC236}">
                  <a16:creationId xmlns:a16="http://schemas.microsoft.com/office/drawing/2014/main" id="{26488C35-A129-4E5C-A231-8478EAEAF3F9}"/>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48" name="Group 47">
            <a:extLst>
              <a:ext uri="{FF2B5EF4-FFF2-40B4-BE49-F238E27FC236}">
                <a16:creationId xmlns:a16="http://schemas.microsoft.com/office/drawing/2014/main" id="{F7ACF98C-D645-4A47-B6A2-A209AD80674E}"/>
              </a:ext>
            </a:extLst>
          </p:cNvPr>
          <p:cNvGrpSpPr/>
          <p:nvPr/>
        </p:nvGrpSpPr>
        <p:grpSpPr>
          <a:xfrm>
            <a:off x="2343223" y="2207562"/>
            <a:ext cx="612668" cy="501614"/>
            <a:chOff x="916351" y="2523745"/>
            <a:chExt cx="612668" cy="501614"/>
          </a:xfrm>
        </p:grpSpPr>
        <p:sp>
          <p:nvSpPr>
            <p:cNvPr id="49" name="Oval 48">
              <a:extLst>
                <a:ext uri="{FF2B5EF4-FFF2-40B4-BE49-F238E27FC236}">
                  <a16:creationId xmlns:a16="http://schemas.microsoft.com/office/drawing/2014/main" id="{D4DA1857-B7A1-44C5-8F84-395921F933F3}"/>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TextBox 49">
              <a:extLst>
                <a:ext uri="{FF2B5EF4-FFF2-40B4-BE49-F238E27FC236}">
                  <a16:creationId xmlns:a16="http://schemas.microsoft.com/office/drawing/2014/main" id="{8934B2E9-7C13-47A0-9AE7-BC9986962C49}"/>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51" name="Group 50">
            <a:extLst>
              <a:ext uri="{FF2B5EF4-FFF2-40B4-BE49-F238E27FC236}">
                <a16:creationId xmlns:a16="http://schemas.microsoft.com/office/drawing/2014/main" id="{3EAD7EF1-574D-4AC7-8BCF-E58E6596275B}"/>
              </a:ext>
            </a:extLst>
          </p:cNvPr>
          <p:cNvGrpSpPr/>
          <p:nvPr/>
        </p:nvGrpSpPr>
        <p:grpSpPr>
          <a:xfrm>
            <a:off x="3056659" y="2207562"/>
            <a:ext cx="612668" cy="501614"/>
            <a:chOff x="916351" y="2523745"/>
            <a:chExt cx="612668" cy="501614"/>
          </a:xfrm>
        </p:grpSpPr>
        <p:sp>
          <p:nvSpPr>
            <p:cNvPr id="52" name="Oval 51">
              <a:extLst>
                <a:ext uri="{FF2B5EF4-FFF2-40B4-BE49-F238E27FC236}">
                  <a16:creationId xmlns:a16="http://schemas.microsoft.com/office/drawing/2014/main" id="{02DCA0B4-7411-47B8-A135-AEC461460390}"/>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TextBox 52">
              <a:extLst>
                <a:ext uri="{FF2B5EF4-FFF2-40B4-BE49-F238E27FC236}">
                  <a16:creationId xmlns:a16="http://schemas.microsoft.com/office/drawing/2014/main" id="{E8D78EFE-73F6-4683-B8F0-784CB43DE719}"/>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54" name="Group 53">
            <a:extLst>
              <a:ext uri="{FF2B5EF4-FFF2-40B4-BE49-F238E27FC236}">
                <a16:creationId xmlns:a16="http://schemas.microsoft.com/office/drawing/2014/main" id="{84DE39CA-86C8-4D56-ACD9-90E64CB21F04}"/>
              </a:ext>
            </a:extLst>
          </p:cNvPr>
          <p:cNvGrpSpPr/>
          <p:nvPr/>
        </p:nvGrpSpPr>
        <p:grpSpPr>
          <a:xfrm>
            <a:off x="3770095" y="2207562"/>
            <a:ext cx="612668" cy="501614"/>
            <a:chOff x="916351" y="2523745"/>
            <a:chExt cx="612668" cy="501614"/>
          </a:xfrm>
        </p:grpSpPr>
        <p:sp>
          <p:nvSpPr>
            <p:cNvPr id="55" name="Oval 54">
              <a:extLst>
                <a:ext uri="{FF2B5EF4-FFF2-40B4-BE49-F238E27FC236}">
                  <a16:creationId xmlns:a16="http://schemas.microsoft.com/office/drawing/2014/main" id="{AC1BAEC3-EA6D-466F-BBEA-6C36B4A24199}"/>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TextBox 55">
              <a:extLst>
                <a:ext uri="{FF2B5EF4-FFF2-40B4-BE49-F238E27FC236}">
                  <a16:creationId xmlns:a16="http://schemas.microsoft.com/office/drawing/2014/main" id="{16107E90-45D6-4D21-A852-BEC903FEF3C7}"/>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57" name="Group 56">
            <a:extLst>
              <a:ext uri="{FF2B5EF4-FFF2-40B4-BE49-F238E27FC236}">
                <a16:creationId xmlns:a16="http://schemas.microsoft.com/office/drawing/2014/main" id="{E04303AB-AEAF-4104-89E5-81F57CD064B0}"/>
              </a:ext>
            </a:extLst>
          </p:cNvPr>
          <p:cNvGrpSpPr/>
          <p:nvPr/>
        </p:nvGrpSpPr>
        <p:grpSpPr>
          <a:xfrm>
            <a:off x="4483531" y="2207562"/>
            <a:ext cx="612668" cy="501614"/>
            <a:chOff x="916351" y="2523745"/>
            <a:chExt cx="612668" cy="501614"/>
          </a:xfrm>
        </p:grpSpPr>
        <p:sp>
          <p:nvSpPr>
            <p:cNvPr id="58" name="Oval 57">
              <a:extLst>
                <a:ext uri="{FF2B5EF4-FFF2-40B4-BE49-F238E27FC236}">
                  <a16:creationId xmlns:a16="http://schemas.microsoft.com/office/drawing/2014/main" id="{A501F106-49A6-469B-8333-7847E589C8A0}"/>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TextBox 58">
              <a:extLst>
                <a:ext uri="{FF2B5EF4-FFF2-40B4-BE49-F238E27FC236}">
                  <a16:creationId xmlns:a16="http://schemas.microsoft.com/office/drawing/2014/main" id="{C7D0FD25-CB1E-419E-9F25-B4B8613A1F7F}"/>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60" name="Group 59">
            <a:extLst>
              <a:ext uri="{FF2B5EF4-FFF2-40B4-BE49-F238E27FC236}">
                <a16:creationId xmlns:a16="http://schemas.microsoft.com/office/drawing/2014/main" id="{DE7F3DF0-D3AC-45B6-BA66-E5759CE250E6}"/>
              </a:ext>
            </a:extLst>
          </p:cNvPr>
          <p:cNvGrpSpPr/>
          <p:nvPr/>
        </p:nvGrpSpPr>
        <p:grpSpPr>
          <a:xfrm>
            <a:off x="5196965" y="2207562"/>
            <a:ext cx="612668" cy="501614"/>
            <a:chOff x="916351" y="2523745"/>
            <a:chExt cx="612668" cy="501614"/>
          </a:xfrm>
        </p:grpSpPr>
        <p:sp>
          <p:nvSpPr>
            <p:cNvPr id="61" name="Oval 60">
              <a:extLst>
                <a:ext uri="{FF2B5EF4-FFF2-40B4-BE49-F238E27FC236}">
                  <a16:creationId xmlns:a16="http://schemas.microsoft.com/office/drawing/2014/main" id="{0C08BB4E-392A-492B-9B75-719FCDC0038F}"/>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 name="TextBox 61">
              <a:extLst>
                <a:ext uri="{FF2B5EF4-FFF2-40B4-BE49-F238E27FC236}">
                  <a16:creationId xmlns:a16="http://schemas.microsoft.com/office/drawing/2014/main" id="{F65DB5E0-6341-41B1-8431-6CADD6B97CAE}"/>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63" name="Group 62">
            <a:extLst>
              <a:ext uri="{FF2B5EF4-FFF2-40B4-BE49-F238E27FC236}">
                <a16:creationId xmlns:a16="http://schemas.microsoft.com/office/drawing/2014/main" id="{09D86127-CECD-4A9C-ACE8-37C0E47A4077}"/>
              </a:ext>
            </a:extLst>
          </p:cNvPr>
          <p:cNvGrpSpPr/>
          <p:nvPr/>
        </p:nvGrpSpPr>
        <p:grpSpPr>
          <a:xfrm>
            <a:off x="916351" y="2927386"/>
            <a:ext cx="612668" cy="501614"/>
            <a:chOff x="916351" y="2523745"/>
            <a:chExt cx="612668" cy="501614"/>
          </a:xfrm>
        </p:grpSpPr>
        <p:sp>
          <p:nvSpPr>
            <p:cNvPr id="64" name="Oval 63">
              <a:extLst>
                <a:ext uri="{FF2B5EF4-FFF2-40B4-BE49-F238E27FC236}">
                  <a16:creationId xmlns:a16="http://schemas.microsoft.com/office/drawing/2014/main" id="{DA6751D1-69AC-4645-8A38-612288A465DA}"/>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 name="TextBox 64">
              <a:extLst>
                <a:ext uri="{FF2B5EF4-FFF2-40B4-BE49-F238E27FC236}">
                  <a16:creationId xmlns:a16="http://schemas.microsoft.com/office/drawing/2014/main" id="{0A40C745-D6F1-449C-88B0-D907F9BB0AE1}"/>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66" name="Group 65">
            <a:extLst>
              <a:ext uri="{FF2B5EF4-FFF2-40B4-BE49-F238E27FC236}">
                <a16:creationId xmlns:a16="http://schemas.microsoft.com/office/drawing/2014/main" id="{5B00F7AD-C767-4655-A26E-E2E6945966FF}"/>
              </a:ext>
            </a:extLst>
          </p:cNvPr>
          <p:cNvGrpSpPr/>
          <p:nvPr/>
        </p:nvGrpSpPr>
        <p:grpSpPr>
          <a:xfrm>
            <a:off x="1629787" y="2927386"/>
            <a:ext cx="612668" cy="501614"/>
            <a:chOff x="916351" y="2523745"/>
            <a:chExt cx="612668" cy="501614"/>
          </a:xfrm>
        </p:grpSpPr>
        <p:sp>
          <p:nvSpPr>
            <p:cNvPr id="67" name="Oval 66">
              <a:extLst>
                <a:ext uri="{FF2B5EF4-FFF2-40B4-BE49-F238E27FC236}">
                  <a16:creationId xmlns:a16="http://schemas.microsoft.com/office/drawing/2014/main" id="{65569332-A990-4C4C-9DA2-61ACDE5A2111}"/>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TextBox 67">
              <a:extLst>
                <a:ext uri="{FF2B5EF4-FFF2-40B4-BE49-F238E27FC236}">
                  <a16:creationId xmlns:a16="http://schemas.microsoft.com/office/drawing/2014/main" id="{8059E4DA-FF56-4D74-92B4-E0DF9B52E30D}"/>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69" name="Group 68">
            <a:extLst>
              <a:ext uri="{FF2B5EF4-FFF2-40B4-BE49-F238E27FC236}">
                <a16:creationId xmlns:a16="http://schemas.microsoft.com/office/drawing/2014/main" id="{1B36A820-A4E5-4284-8CB5-B12814B81FCB}"/>
              </a:ext>
            </a:extLst>
          </p:cNvPr>
          <p:cNvGrpSpPr/>
          <p:nvPr/>
        </p:nvGrpSpPr>
        <p:grpSpPr>
          <a:xfrm>
            <a:off x="2343223" y="2927386"/>
            <a:ext cx="612668" cy="501614"/>
            <a:chOff x="916351" y="2523745"/>
            <a:chExt cx="612668" cy="501614"/>
          </a:xfrm>
        </p:grpSpPr>
        <p:sp>
          <p:nvSpPr>
            <p:cNvPr id="70" name="Oval 69">
              <a:extLst>
                <a:ext uri="{FF2B5EF4-FFF2-40B4-BE49-F238E27FC236}">
                  <a16:creationId xmlns:a16="http://schemas.microsoft.com/office/drawing/2014/main" id="{BF8DFE91-92BF-42D6-A315-1186E7373EE8}"/>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 name="TextBox 70">
              <a:extLst>
                <a:ext uri="{FF2B5EF4-FFF2-40B4-BE49-F238E27FC236}">
                  <a16:creationId xmlns:a16="http://schemas.microsoft.com/office/drawing/2014/main" id="{0E7923C4-7D1E-48A1-8478-38C50A4CC75D}"/>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72" name="Group 71">
            <a:extLst>
              <a:ext uri="{FF2B5EF4-FFF2-40B4-BE49-F238E27FC236}">
                <a16:creationId xmlns:a16="http://schemas.microsoft.com/office/drawing/2014/main" id="{06B8F74C-19CF-403B-A119-AD2C545487A9}"/>
              </a:ext>
            </a:extLst>
          </p:cNvPr>
          <p:cNvGrpSpPr/>
          <p:nvPr/>
        </p:nvGrpSpPr>
        <p:grpSpPr>
          <a:xfrm>
            <a:off x="3056659" y="2927386"/>
            <a:ext cx="612668" cy="501614"/>
            <a:chOff x="916351" y="2523745"/>
            <a:chExt cx="612668" cy="501614"/>
          </a:xfrm>
        </p:grpSpPr>
        <p:sp>
          <p:nvSpPr>
            <p:cNvPr id="73" name="Oval 72">
              <a:extLst>
                <a:ext uri="{FF2B5EF4-FFF2-40B4-BE49-F238E27FC236}">
                  <a16:creationId xmlns:a16="http://schemas.microsoft.com/office/drawing/2014/main" id="{D21D09A4-6DE4-4602-AE43-91C24A8D4998}"/>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 name="TextBox 73">
              <a:extLst>
                <a:ext uri="{FF2B5EF4-FFF2-40B4-BE49-F238E27FC236}">
                  <a16:creationId xmlns:a16="http://schemas.microsoft.com/office/drawing/2014/main" id="{3A842A18-3D74-468D-9A0C-5404D25E938C}"/>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75" name="Group 74">
            <a:extLst>
              <a:ext uri="{FF2B5EF4-FFF2-40B4-BE49-F238E27FC236}">
                <a16:creationId xmlns:a16="http://schemas.microsoft.com/office/drawing/2014/main" id="{708215A4-55A3-41C3-90E2-73B47EE7B3A7}"/>
              </a:ext>
            </a:extLst>
          </p:cNvPr>
          <p:cNvGrpSpPr/>
          <p:nvPr/>
        </p:nvGrpSpPr>
        <p:grpSpPr>
          <a:xfrm>
            <a:off x="3770095" y="2927386"/>
            <a:ext cx="612668" cy="501614"/>
            <a:chOff x="916351" y="2523745"/>
            <a:chExt cx="612668" cy="501614"/>
          </a:xfrm>
        </p:grpSpPr>
        <p:sp>
          <p:nvSpPr>
            <p:cNvPr id="76" name="Oval 75">
              <a:extLst>
                <a:ext uri="{FF2B5EF4-FFF2-40B4-BE49-F238E27FC236}">
                  <a16:creationId xmlns:a16="http://schemas.microsoft.com/office/drawing/2014/main" id="{89CA111B-1686-41C6-ABCC-8B6363293E05}"/>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 name="TextBox 76">
              <a:extLst>
                <a:ext uri="{FF2B5EF4-FFF2-40B4-BE49-F238E27FC236}">
                  <a16:creationId xmlns:a16="http://schemas.microsoft.com/office/drawing/2014/main" id="{A7C554E0-98F1-4E0A-AD5F-49A392CFE1C8}"/>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78" name="Group 77">
            <a:extLst>
              <a:ext uri="{FF2B5EF4-FFF2-40B4-BE49-F238E27FC236}">
                <a16:creationId xmlns:a16="http://schemas.microsoft.com/office/drawing/2014/main" id="{CFB248D1-36F5-4651-8602-68E6CB83D166}"/>
              </a:ext>
            </a:extLst>
          </p:cNvPr>
          <p:cNvGrpSpPr/>
          <p:nvPr/>
        </p:nvGrpSpPr>
        <p:grpSpPr>
          <a:xfrm>
            <a:off x="4483531" y="2927386"/>
            <a:ext cx="612668" cy="501614"/>
            <a:chOff x="916351" y="2523745"/>
            <a:chExt cx="612668" cy="501614"/>
          </a:xfrm>
        </p:grpSpPr>
        <p:sp>
          <p:nvSpPr>
            <p:cNvPr id="79" name="Oval 78">
              <a:extLst>
                <a:ext uri="{FF2B5EF4-FFF2-40B4-BE49-F238E27FC236}">
                  <a16:creationId xmlns:a16="http://schemas.microsoft.com/office/drawing/2014/main" id="{62A82AAE-F456-470D-A81C-C5990008444B}"/>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 name="TextBox 79">
              <a:extLst>
                <a:ext uri="{FF2B5EF4-FFF2-40B4-BE49-F238E27FC236}">
                  <a16:creationId xmlns:a16="http://schemas.microsoft.com/office/drawing/2014/main" id="{43AC155B-27EF-43DF-A071-95AB83F6446B}"/>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81" name="Group 80">
            <a:extLst>
              <a:ext uri="{FF2B5EF4-FFF2-40B4-BE49-F238E27FC236}">
                <a16:creationId xmlns:a16="http://schemas.microsoft.com/office/drawing/2014/main" id="{34D20DC1-4F6C-4AAF-A725-FC65C2C32D99}"/>
              </a:ext>
            </a:extLst>
          </p:cNvPr>
          <p:cNvGrpSpPr/>
          <p:nvPr/>
        </p:nvGrpSpPr>
        <p:grpSpPr>
          <a:xfrm>
            <a:off x="5196965" y="2927386"/>
            <a:ext cx="612668" cy="501614"/>
            <a:chOff x="916351" y="2523745"/>
            <a:chExt cx="612668" cy="501614"/>
          </a:xfrm>
        </p:grpSpPr>
        <p:sp>
          <p:nvSpPr>
            <p:cNvPr id="82" name="Oval 81">
              <a:extLst>
                <a:ext uri="{FF2B5EF4-FFF2-40B4-BE49-F238E27FC236}">
                  <a16:creationId xmlns:a16="http://schemas.microsoft.com/office/drawing/2014/main" id="{8390AFA8-5279-441C-BFCF-A934E57BF03C}"/>
                </a:ext>
              </a:extLst>
            </p:cNvPr>
            <p:cNvSpPr/>
            <p:nvPr/>
          </p:nvSpPr>
          <p:spPr bwMode="auto">
            <a:xfrm>
              <a:off x="977103" y="2523745"/>
              <a:ext cx="501614" cy="501614"/>
            </a:xfrm>
            <a:prstGeom prst="ellipse">
              <a:avLst/>
            </a:prstGeom>
            <a:solidFill>
              <a:schemeClr val="tx2">
                <a:lumMod val="40000"/>
                <a:lumOff val="60000"/>
              </a:schemeClr>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3" name="TextBox 82">
              <a:extLst>
                <a:ext uri="{FF2B5EF4-FFF2-40B4-BE49-F238E27FC236}">
                  <a16:creationId xmlns:a16="http://schemas.microsoft.com/office/drawing/2014/main" id="{6B421004-5EDB-4240-8B98-D7E74FC73695}"/>
                </a:ext>
              </a:extLst>
            </p:cNvPr>
            <p:cNvSpPr txBox="1"/>
            <p:nvPr/>
          </p:nvSpPr>
          <p:spPr>
            <a:xfrm>
              <a:off x="916351" y="2579722"/>
              <a:ext cx="61266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sp>
        <p:nvSpPr>
          <p:cNvPr id="84" name="TextBox 83">
            <a:extLst>
              <a:ext uri="{FF2B5EF4-FFF2-40B4-BE49-F238E27FC236}">
                <a16:creationId xmlns:a16="http://schemas.microsoft.com/office/drawing/2014/main" id="{20D56BAF-12E7-477D-B1FE-725C02395017}"/>
              </a:ext>
            </a:extLst>
          </p:cNvPr>
          <p:cNvSpPr txBox="1"/>
          <p:nvPr/>
        </p:nvSpPr>
        <p:spPr>
          <a:xfrm>
            <a:off x="626976" y="4673118"/>
            <a:ext cx="305564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 × 3 = 2,100</a:t>
            </a:r>
          </a:p>
        </p:txBody>
      </p:sp>
      <p:sp>
        <p:nvSpPr>
          <p:cNvPr id="85" name="TextBox 84">
            <a:extLst>
              <a:ext uri="{FF2B5EF4-FFF2-40B4-BE49-F238E27FC236}">
                <a16:creationId xmlns:a16="http://schemas.microsoft.com/office/drawing/2014/main" id="{65228C67-CFF9-480E-B20B-F75213F5C0FF}"/>
              </a:ext>
            </a:extLst>
          </p:cNvPr>
          <p:cNvSpPr txBox="1"/>
          <p:nvPr/>
        </p:nvSpPr>
        <p:spPr>
          <a:xfrm>
            <a:off x="626976" y="5489799"/>
            <a:ext cx="327044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x 21 = 2,100</a:t>
            </a:r>
          </a:p>
        </p:txBody>
      </p:sp>
      <p:sp>
        <p:nvSpPr>
          <p:cNvPr id="11" name="TextBox 19">
            <a:extLst>
              <a:ext uri="{FF2B5EF4-FFF2-40B4-BE49-F238E27FC236}">
                <a16:creationId xmlns:a16="http://schemas.microsoft.com/office/drawing/2014/main" id="{23C92C20-AB7D-4D8F-8E28-41114E17BD7B}"/>
              </a:ext>
            </a:extLst>
          </p:cNvPr>
          <p:cNvSpPr txBox="1"/>
          <p:nvPr/>
        </p:nvSpPr>
        <p:spPr>
          <a:xfrm>
            <a:off x="6225324" y="5080455"/>
            <a:ext cx="5486401"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7, 100, 21 and 700 are factors of 2100.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2100 is a multiple of 3, 7, 100, 21 and 700.</a:t>
            </a:r>
          </a:p>
        </p:txBody>
      </p:sp>
      <p:sp>
        <p:nvSpPr>
          <p:cNvPr id="12" name="Content Placeholder 2">
            <a:extLst>
              <a:ext uri="{FF2B5EF4-FFF2-40B4-BE49-F238E27FC236}">
                <a16:creationId xmlns:a16="http://schemas.microsoft.com/office/drawing/2014/main" id="{49C702F8-C2DA-4BC5-9164-1D686FA517DB}"/>
              </a:ext>
            </a:extLst>
          </p:cNvPr>
          <p:cNvSpPr txBox="1">
            <a:spLocks/>
          </p:cNvSpPr>
          <p:nvPr/>
        </p:nvSpPr>
        <p:spPr>
          <a:xfrm>
            <a:off x="6201867" y="1421463"/>
            <a:ext cx="5363156" cy="301974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Identify where each of the digits in the multiplication equation are represented in the array.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From the array and multiplication equations, what statements about factors and multiples can be made?</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TextBox 19">
            <a:extLst>
              <a:ext uri="{FF2B5EF4-FFF2-40B4-BE49-F238E27FC236}">
                <a16:creationId xmlns:a16="http://schemas.microsoft.com/office/drawing/2014/main" id="{A4891905-3B9C-440F-84A2-CE29DAE89327}"/>
              </a:ext>
            </a:extLst>
          </p:cNvPr>
          <p:cNvSpPr txBox="1"/>
          <p:nvPr/>
        </p:nvSpPr>
        <p:spPr>
          <a:xfrm>
            <a:off x="6215161" y="2545309"/>
            <a:ext cx="5486401" cy="13111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7 represents the number of counters in each row.</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300 represents the total value of the counters in each column.</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2100 represents the total value of the counters.</a:t>
            </a:r>
          </a:p>
        </p:txBody>
      </p:sp>
    </p:spTree>
    <p:extLst>
      <p:ext uri="{BB962C8B-B14F-4D97-AF65-F5344CB8AC3E}">
        <p14:creationId xmlns:p14="http://schemas.microsoft.com/office/powerpoint/2010/main" val="134981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2"/>
                                        </p:tgtEl>
                                      </p:cBhvr>
                                    </p:animEffect>
                                    <p:animScale>
                                      <p:cBhvr>
                                        <p:cTn id="15" dur="250" autoRev="1" fill="hold"/>
                                        <p:tgtEl>
                                          <p:spTgt spid="42"/>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63"/>
                                        </p:tgtEl>
                                      </p:cBhvr>
                                    </p:animEffect>
                                    <p:animScale>
                                      <p:cBhvr>
                                        <p:cTn id="18" dur="250" autoRev="1" fill="hold"/>
                                        <p:tgtEl>
                                          <p:spTgt spid="63"/>
                                        </p:tgtEl>
                                      </p:cBhvr>
                                      <p:by x="105000" y="105000"/>
                                    </p:animScale>
                                  </p:childTnLst>
                                </p:cTn>
                              </p:par>
                            </p:childTnLst>
                          </p:cTn>
                        </p:par>
                        <p:par>
                          <p:cTn id="19" fill="hold">
                            <p:stCondLst>
                              <p:cond delay="500"/>
                            </p:stCondLst>
                            <p:childTnLst>
                              <p:par>
                                <p:cTn id="20" presetID="26" presetClass="emph" presetSubtype="0" fill="hold" nodeType="afterEffect">
                                  <p:stCondLst>
                                    <p:cond delay="0"/>
                                  </p:stCondLst>
                                  <p:childTnLst>
                                    <p:animEffect transition="out" filter="fade">
                                      <p:cBhvr>
                                        <p:cTn id="21" dur="500" tmFilter="0, 0; .2, .5; .8, .5; 1, 0"/>
                                        <p:tgtEl>
                                          <p:spTgt spid="24"/>
                                        </p:tgtEl>
                                      </p:cBhvr>
                                    </p:animEffect>
                                    <p:animScale>
                                      <p:cBhvr>
                                        <p:cTn id="22" dur="250" autoRev="1" fill="hold"/>
                                        <p:tgtEl>
                                          <p:spTgt spid="24"/>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45"/>
                                        </p:tgtEl>
                                      </p:cBhvr>
                                    </p:animEffect>
                                    <p:animScale>
                                      <p:cBhvr>
                                        <p:cTn id="25" dur="250" autoRev="1" fill="hold"/>
                                        <p:tgtEl>
                                          <p:spTgt spid="4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66"/>
                                        </p:tgtEl>
                                      </p:cBhvr>
                                    </p:animEffect>
                                    <p:animScale>
                                      <p:cBhvr>
                                        <p:cTn id="28" dur="250" autoRev="1" fill="hold"/>
                                        <p:tgtEl>
                                          <p:spTgt spid="66"/>
                                        </p:tgtEl>
                                      </p:cBhvr>
                                      <p:by x="105000" y="105000"/>
                                    </p:animScale>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27"/>
                                        </p:tgtEl>
                                      </p:cBhvr>
                                    </p:animEffect>
                                    <p:animScale>
                                      <p:cBhvr>
                                        <p:cTn id="32" dur="250" autoRev="1" fill="hold"/>
                                        <p:tgtEl>
                                          <p:spTgt spid="27"/>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48"/>
                                        </p:tgtEl>
                                      </p:cBhvr>
                                    </p:animEffect>
                                    <p:animScale>
                                      <p:cBhvr>
                                        <p:cTn id="35" dur="250" autoRev="1" fill="hold"/>
                                        <p:tgtEl>
                                          <p:spTgt spid="48"/>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69"/>
                                        </p:tgtEl>
                                      </p:cBhvr>
                                    </p:animEffect>
                                    <p:animScale>
                                      <p:cBhvr>
                                        <p:cTn id="38" dur="250" autoRev="1" fill="hold"/>
                                        <p:tgtEl>
                                          <p:spTgt spid="69"/>
                                        </p:tgtEl>
                                      </p:cBhvr>
                                      <p:by x="105000" y="105000"/>
                                    </p:animScale>
                                  </p:childTnLst>
                                </p:cTn>
                              </p:par>
                            </p:childTnLst>
                          </p:cTn>
                        </p:par>
                        <p:par>
                          <p:cTn id="39" fill="hold">
                            <p:stCondLst>
                              <p:cond delay="1500"/>
                            </p:stCondLst>
                            <p:childTnLst>
                              <p:par>
                                <p:cTn id="40" presetID="26" presetClass="emph" presetSubtype="0" fill="hold" nodeType="afterEffect">
                                  <p:stCondLst>
                                    <p:cond delay="0"/>
                                  </p:stCondLst>
                                  <p:childTnLst>
                                    <p:animEffect transition="out" filter="fade">
                                      <p:cBhvr>
                                        <p:cTn id="41" dur="500" tmFilter="0, 0; .2, .5; .8, .5; 1, 0"/>
                                        <p:tgtEl>
                                          <p:spTgt spid="30"/>
                                        </p:tgtEl>
                                      </p:cBhvr>
                                    </p:animEffect>
                                    <p:animScale>
                                      <p:cBhvr>
                                        <p:cTn id="42" dur="250" autoRev="1" fill="hold"/>
                                        <p:tgtEl>
                                          <p:spTgt spid="30"/>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51"/>
                                        </p:tgtEl>
                                      </p:cBhvr>
                                    </p:animEffect>
                                    <p:animScale>
                                      <p:cBhvr>
                                        <p:cTn id="45" dur="250" autoRev="1" fill="hold"/>
                                        <p:tgtEl>
                                          <p:spTgt spid="51"/>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72"/>
                                        </p:tgtEl>
                                      </p:cBhvr>
                                    </p:animEffect>
                                    <p:animScale>
                                      <p:cBhvr>
                                        <p:cTn id="48" dur="250" autoRev="1" fill="hold"/>
                                        <p:tgtEl>
                                          <p:spTgt spid="72"/>
                                        </p:tgtEl>
                                      </p:cBhvr>
                                      <p:by x="105000" y="105000"/>
                                    </p:animScale>
                                  </p:childTnLst>
                                </p:cTn>
                              </p:par>
                            </p:childTnLst>
                          </p:cTn>
                        </p:par>
                        <p:par>
                          <p:cTn id="49" fill="hold">
                            <p:stCondLst>
                              <p:cond delay="2000"/>
                            </p:stCondLst>
                            <p:childTnLst>
                              <p:par>
                                <p:cTn id="50" presetID="26" presetClass="emph" presetSubtype="0" fill="hold" nodeType="afterEffect">
                                  <p:stCondLst>
                                    <p:cond delay="0"/>
                                  </p:stCondLst>
                                  <p:childTnLst>
                                    <p:animEffect transition="out" filter="fade">
                                      <p:cBhvr>
                                        <p:cTn id="51" dur="500" tmFilter="0, 0; .2, .5; .8, .5; 1, 0"/>
                                        <p:tgtEl>
                                          <p:spTgt spid="33"/>
                                        </p:tgtEl>
                                      </p:cBhvr>
                                    </p:animEffect>
                                    <p:animScale>
                                      <p:cBhvr>
                                        <p:cTn id="52" dur="250" autoRev="1" fill="hold"/>
                                        <p:tgtEl>
                                          <p:spTgt spid="33"/>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54"/>
                                        </p:tgtEl>
                                      </p:cBhvr>
                                    </p:animEffect>
                                    <p:animScale>
                                      <p:cBhvr>
                                        <p:cTn id="55" dur="250" autoRev="1" fill="hold"/>
                                        <p:tgtEl>
                                          <p:spTgt spid="54"/>
                                        </p:tgtEl>
                                      </p:cBhvr>
                                      <p:by x="105000" y="105000"/>
                                    </p:animScale>
                                  </p:childTnLst>
                                </p:cTn>
                              </p:par>
                              <p:par>
                                <p:cTn id="56" presetID="26" presetClass="emph" presetSubtype="0" fill="hold" nodeType="withEffect">
                                  <p:stCondLst>
                                    <p:cond delay="0"/>
                                  </p:stCondLst>
                                  <p:childTnLst>
                                    <p:animEffect transition="out" filter="fade">
                                      <p:cBhvr>
                                        <p:cTn id="57" dur="500" tmFilter="0, 0; .2, .5; .8, .5; 1, 0"/>
                                        <p:tgtEl>
                                          <p:spTgt spid="75"/>
                                        </p:tgtEl>
                                      </p:cBhvr>
                                    </p:animEffect>
                                    <p:animScale>
                                      <p:cBhvr>
                                        <p:cTn id="58" dur="250" autoRev="1" fill="hold"/>
                                        <p:tgtEl>
                                          <p:spTgt spid="75"/>
                                        </p:tgtEl>
                                      </p:cBhvr>
                                      <p:by x="105000" y="105000"/>
                                    </p:animScale>
                                  </p:childTnLst>
                                </p:cTn>
                              </p:par>
                            </p:childTnLst>
                          </p:cTn>
                        </p:par>
                        <p:par>
                          <p:cTn id="59" fill="hold">
                            <p:stCondLst>
                              <p:cond delay="2500"/>
                            </p:stCondLst>
                            <p:childTnLst>
                              <p:par>
                                <p:cTn id="60" presetID="26" presetClass="emph" presetSubtype="0" fill="hold" nodeType="after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par>
                                <p:cTn id="63" presetID="26" presetClass="emph" presetSubtype="0" fill="hold" nodeType="withEffect">
                                  <p:stCondLst>
                                    <p:cond delay="0"/>
                                  </p:stCondLst>
                                  <p:childTnLst>
                                    <p:animEffect transition="out" filter="fade">
                                      <p:cBhvr>
                                        <p:cTn id="64" dur="500" tmFilter="0, 0; .2, .5; .8, .5; 1, 0"/>
                                        <p:tgtEl>
                                          <p:spTgt spid="57"/>
                                        </p:tgtEl>
                                      </p:cBhvr>
                                    </p:animEffect>
                                    <p:animScale>
                                      <p:cBhvr>
                                        <p:cTn id="65" dur="250" autoRev="1" fill="hold"/>
                                        <p:tgtEl>
                                          <p:spTgt spid="57"/>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78"/>
                                        </p:tgtEl>
                                      </p:cBhvr>
                                    </p:animEffect>
                                    <p:animScale>
                                      <p:cBhvr>
                                        <p:cTn id="68" dur="250" autoRev="1" fill="hold"/>
                                        <p:tgtEl>
                                          <p:spTgt spid="78"/>
                                        </p:tgtEl>
                                      </p:cBhvr>
                                      <p:by x="105000" y="105000"/>
                                    </p:animScale>
                                  </p:childTnLst>
                                </p:cTn>
                              </p:par>
                            </p:childTnLst>
                          </p:cTn>
                        </p:par>
                        <p:par>
                          <p:cTn id="69" fill="hold">
                            <p:stCondLst>
                              <p:cond delay="3000"/>
                            </p:stCondLst>
                            <p:childTnLst>
                              <p:par>
                                <p:cTn id="70" presetID="26" presetClass="emph" presetSubtype="0" fill="hold" nodeType="afterEffect">
                                  <p:stCondLst>
                                    <p:cond delay="0"/>
                                  </p:stCondLst>
                                  <p:childTnLst>
                                    <p:animEffect transition="out" filter="fade">
                                      <p:cBhvr>
                                        <p:cTn id="71" dur="500" tmFilter="0, 0; .2, .5; .8, .5; 1, 0"/>
                                        <p:tgtEl>
                                          <p:spTgt spid="39"/>
                                        </p:tgtEl>
                                      </p:cBhvr>
                                    </p:animEffect>
                                    <p:animScale>
                                      <p:cBhvr>
                                        <p:cTn id="72" dur="250" autoRev="1" fill="hold"/>
                                        <p:tgtEl>
                                          <p:spTgt spid="39"/>
                                        </p:tgtEl>
                                      </p:cBhvr>
                                      <p:by x="105000" y="105000"/>
                                    </p:animScale>
                                  </p:childTnLst>
                                </p:cTn>
                              </p:par>
                              <p:par>
                                <p:cTn id="73" presetID="26" presetClass="emph" presetSubtype="0" fill="hold" nodeType="withEffect">
                                  <p:stCondLst>
                                    <p:cond delay="0"/>
                                  </p:stCondLst>
                                  <p:childTnLst>
                                    <p:animEffect transition="out" filter="fade">
                                      <p:cBhvr>
                                        <p:cTn id="74" dur="500" tmFilter="0, 0; .2, .5; .8, .5; 1, 0"/>
                                        <p:tgtEl>
                                          <p:spTgt spid="60"/>
                                        </p:tgtEl>
                                      </p:cBhvr>
                                    </p:animEffect>
                                    <p:animScale>
                                      <p:cBhvr>
                                        <p:cTn id="75" dur="250" autoRev="1" fill="hold"/>
                                        <p:tgtEl>
                                          <p:spTgt spid="60"/>
                                        </p:tgtEl>
                                      </p:cBhvr>
                                      <p:by x="105000" y="105000"/>
                                    </p:animScale>
                                  </p:childTnLst>
                                </p:cTn>
                              </p:par>
                              <p:par>
                                <p:cTn id="76" presetID="26" presetClass="emph" presetSubtype="0" fill="hold" nodeType="withEffect">
                                  <p:stCondLst>
                                    <p:cond delay="0"/>
                                  </p:stCondLst>
                                  <p:childTnLst>
                                    <p:animEffect transition="out" filter="fade">
                                      <p:cBhvr>
                                        <p:cTn id="77" dur="500" tmFilter="0, 0; .2, .5; .8, .5; 1, 0"/>
                                        <p:tgtEl>
                                          <p:spTgt spid="81"/>
                                        </p:tgtEl>
                                      </p:cBhvr>
                                    </p:animEffect>
                                    <p:animScale>
                                      <p:cBhvr>
                                        <p:cTn id="78" dur="250" autoRev="1" fill="hold"/>
                                        <p:tgtEl>
                                          <p:spTgt spid="81"/>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20"/>
                                        </p:tgtEl>
                                      </p:cBhvr>
                                    </p:animEffect>
                                    <p:animScale>
                                      <p:cBhvr>
                                        <p:cTn id="91" dur="375" autoRev="1" fill="hold"/>
                                        <p:tgtEl>
                                          <p:spTgt spid="20"/>
                                        </p:tgtEl>
                                      </p:cBhvr>
                                      <p:by x="105000" y="105000"/>
                                    </p:animScale>
                                  </p:childTnLst>
                                </p:cTn>
                              </p:par>
                              <p:par>
                                <p:cTn id="92" presetID="26" presetClass="emph" presetSubtype="0" fill="hold" nodeType="withEffect">
                                  <p:stCondLst>
                                    <p:cond delay="0"/>
                                  </p:stCondLst>
                                  <p:childTnLst>
                                    <p:animEffect transition="out" filter="fade">
                                      <p:cBhvr>
                                        <p:cTn id="93" dur="750" tmFilter="0, 0; .2, .5; .8, .5; 1, 0"/>
                                        <p:tgtEl>
                                          <p:spTgt spid="24"/>
                                        </p:tgtEl>
                                      </p:cBhvr>
                                    </p:animEffect>
                                    <p:animScale>
                                      <p:cBhvr>
                                        <p:cTn id="94" dur="375" autoRev="1" fill="hold"/>
                                        <p:tgtEl>
                                          <p:spTgt spid="24"/>
                                        </p:tgtEl>
                                      </p:cBhvr>
                                      <p:by x="105000" y="105000"/>
                                    </p:animScale>
                                  </p:childTnLst>
                                </p:cTn>
                              </p:par>
                              <p:par>
                                <p:cTn id="95" presetID="26" presetClass="emph" presetSubtype="0" fill="hold" nodeType="withEffect">
                                  <p:stCondLst>
                                    <p:cond delay="0"/>
                                  </p:stCondLst>
                                  <p:childTnLst>
                                    <p:animEffect transition="out" filter="fade">
                                      <p:cBhvr>
                                        <p:cTn id="96" dur="750" tmFilter="0, 0; .2, .5; .8, .5; 1, 0"/>
                                        <p:tgtEl>
                                          <p:spTgt spid="27"/>
                                        </p:tgtEl>
                                      </p:cBhvr>
                                    </p:animEffect>
                                    <p:animScale>
                                      <p:cBhvr>
                                        <p:cTn id="97" dur="375" autoRev="1" fill="hold"/>
                                        <p:tgtEl>
                                          <p:spTgt spid="27"/>
                                        </p:tgtEl>
                                      </p:cBhvr>
                                      <p:by x="105000" y="105000"/>
                                    </p:animScale>
                                  </p:childTnLst>
                                </p:cTn>
                              </p:par>
                              <p:par>
                                <p:cTn id="98" presetID="26" presetClass="emph" presetSubtype="0" fill="hold" nodeType="withEffect">
                                  <p:stCondLst>
                                    <p:cond delay="0"/>
                                  </p:stCondLst>
                                  <p:childTnLst>
                                    <p:animEffect transition="out" filter="fade">
                                      <p:cBhvr>
                                        <p:cTn id="99" dur="750" tmFilter="0, 0; .2, .5; .8, .5; 1, 0"/>
                                        <p:tgtEl>
                                          <p:spTgt spid="30"/>
                                        </p:tgtEl>
                                      </p:cBhvr>
                                    </p:animEffect>
                                    <p:animScale>
                                      <p:cBhvr>
                                        <p:cTn id="100" dur="375" autoRev="1" fill="hold"/>
                                        <p:tgtEl>
                                          <p:spTgt spid="30"/>
                                        </p:tgtEl>
                                      </p:cBhvr>
                                      <p:by x="105000" y="105000"/>
                                    </p:animScale>
                                  </p:childTnLst>
                                </p:cTn>
                              </p:par>
                              <p:par>
                                <p:cTn id="101" presetID="26" presetClass="emph" presetSubtype="0" fill="hold" nodeType="withEffect">
                                  <p:stCondLst>
                                    <p:cond delay="0"/>
                                  </p:stCondLst>
                                  <p:childTnLst>
                                    <p:animEffect transition="out" filter="fade">
                                      <p:cBhvr>
                                        <p:cTn id="102" dur="750" tmFilter="0, 0; .2, .5; .8, .5; 1, 0"/>
                                        <p:tgtEl>
                                          <p:spTgt spid="33"/>
                                        </p:tgtEl>
                                      </p:cBhvr>
                                    </p:animEffect>
                                    <p:animScale>
                                      <p:cBhvr>
                                        <p:cTn id="103" dur="375" autoRev="1" fill="hold"/>
                                        <p:tgtEl>
                                          <p:spTgt spid="33"/>
                                        </p:tgtEl>
                                      </p:cBhvr>
                                      <p:by x="105000" y="105000"/>
                                    </p:animScale>
                                  </p:childTnLst>
                                </p:cTn>
                              </p:par>
                              <p:par>
                                <p:cTn id="104" presetID="26" presetClass="emph" presetSubtype="0" fill="hold" nodeType="withEffect">
                                  <p:stCondLst>
                                    <p:cond delay="0"/>
                                  </p:stCondLst>
                                  <p:childTnLst>
                                    <p:animEffect transition="out" filter="fade">
                                      <p:cBhvr>
                                        <p:cTn id="105" dur="750" tmFilter="0, 0; .2, .5; .8, .5; 1, 0"/>
                                        <p:tgtEl>
                                          <p:spTgt spid="36"/>
                                        </p:tgtEl>
                                      </p:cBhvr>
                                    </p:animEffect>
                                    <p:animScale>
                                      <p:cBhvr>
                                        <p:cTn id="106" dur="375" autoRev="1" fill="hold"/>
                                        <p:tgtEl>
                                          <p:spTgt spid="36"/>
                                        </p:tgtEl>
                                      </p:cBhvr>
                                      <p:by x="105000" y="105000"/>
                                    </p:animScale>
                                  </p:childTnLst>
                                </p:cTn>
                              </p:par>
                              <p:par>
                                <p:cTn id="107" presetID="26" presetClass="emph" presetSubtype="0" fill="hold" nodeType="withEffect">
                                  <p:stCondLst>
                                    <p:cond delay="0"/>
                                  </p:stCondLst>
                                  <p:childTnLst>
                                    <p:animEffect transition="out" filter="fade">
                                      <p:cBhvr>
                                        <p:cTn id="108" dur="750" tmFilter="0, 0; .2, .5; .8, .5; 1, 0"/>
                                        <p:tgtEl>
                                          <p:spTgt spid="39"/>
                                        </p:tgtEl>
                                      </p:cBhvr>
                                    </p:animEffect>
                                    <p:animScale>
                                      <p:cBhvr>
                                        <p:cTn id="109" dur="375" autoRev="1" fill="hold"/>
                                        <p:tgtEl>
                                          <p:spTgt spid="39"/>
                                        </p:tgtEl>
                                      </p:cBhvr>
                                      <p:by x="105000" y="105000"/>
                                    </p:animScale>
                                  </p:childTnLst>
                                </p:cTn>
                              </p:par>
                            </p:childTnLst>
                          </p:cTn>
                        </p:par>
                        <p:par>
                          <p:cTn id="110" fill="hold">
                            <p:stCondLst>
                              <p:cond delay="750"/>
                            </p:stCondLst>
                            <p:childTnLst>
                              <p:par>
                                <p:cTn id="111" presetID="26" presetClass="emph" presetSubtype="0" fill="hold" nodeType="afterEffect">
                                  <p:stCondLst>
                                    <p:cond delay="0"/>
                                  </p:stCondLst>
                                  <p:childTnLst>
                                    <p:animEffect transition="out" filter="fade">
                                      <p:cBhvr>
                                        <p:cTn id="112" dur="750" tmFilter="0, 0; .2, .5; .8, .5; 1, 0"/>
                                        <p:tgtEl>
                                          <p:spTgt spid="42"/>
                                        </p:tgtEl>
                                      </p:cBhvr>
                                    </p:animEffect>
                                    <p:animScale>
                                      <p:cBhvr>
                                        <p:cTn id="113" dur="375" autoRev="1" fill="hold"/>
                                        <p:tgtEl>
                                          <p:spTgt spid="42"/>
                                        </p:tgtEl>
                                      </p:cBhvr>
                                      <p:by x="105000" y="105000"/>
                                    </p:animScale>
                                  </p:childTnLst>
                                </p:cTn>
                              </p:par>
                              <p:par>
                                <p:cTn id="114" presetID="26" presetClass="emph" presetSubtype="0" fill="hold" nodeType="withEffect">
                                  <p:stCondLst>
                                    <p:cond delay="0"/>
                                  </p:stCondLst>
                                  <p:childTnLst>
                                    <p:animEffect transition="out" filter="fade">
                                      <p:cBhvr>
                                        <p:cTn id="115" dur="750" tmFilter="0, 0; .2, .5; .8, .5; 1, 0"/>
                                        <p:tgtEl>
                                          <p:spTgt spid="45"/>
                                        </p:tgtEl>
                                      </p:cBhvr>
                                    </p:animEffect>
                                    <p:animScale>
                                      <p:cBhvr>
                                        <p:cTn id="116" dur="375" autoRev="1" fill="hold"/>
                                        <p:tgtEl>
                                          <p:spTgt spid="45"/>
                                        </p:tgtEl>
                                      </p:cBhvr>
                                      <p:by x="105000" y="105000"/>
                                    </p:animScale>
                                  </p:childTnLst>
                                </p:cTn>
                              </p:par>
                              <p:par>
                                <p:cTn id="117" presetID="26" presetClass="emph" presetSubtype="0" fill="hold" nodeType="withEffect">
                                  <p:stCondLst>
                                    <p:cond delay="0"/>
                                  </p:stCondLst>
                                  <p:childTnLst>
                                    <p:animEffect transition="out" filter="fade">
                                      <p:cBhvr>
                                        <p:cTn id="118" dur="750" tmFilter="0, 0; .2, .5; .8, .5; 1, 0"/>
                                        <p:tgtEl>
                                          <p:spTgt spid="48"/>
                                        </p:tgtEl>
                                      </p:cBhvr>
                                    </p:animEffect>
                                    <p:animScale>
                                      <p:cBhvr>
                                        <p:cTn id="119" dur="375" autoRev="1" fill="hold"/>
                                        <p:tgtEl>
                                          <p:spTgt spid="48"/>
                                        </p:tgtEl>
                                      </p:cBhvr>
                                      <p:by x="105000" y="105000"/>
                                    </p:animScale>
                                  </p:childTnLst>
                                </p:cTn>
                              </p:par>
                              <p:par>
                                <p:cTn id="120" presetID="26" presetClass="emph" presetSubtype="0" fill="hold" nodeType="withEffect">
                                  <p:stCondLst>
                                    <p:cond delay="0"/>
                                  </p:stCondLst>
                                  <p:childTnLst>
                                    <p:animEffect transition="out" filter="fade">
                                      <p:cBhvr>
                                        <p:cTn id="121" dur="750" tmFilter="0, 0; .2, .5; .8, .5; 1, 0"/>
                                        <p:tgtEl>
                                          <p:spTgt spid="51"/>
                                        </p:tgtEl>
                                      </p:cBhvr>
                                    </p:animEffect>
                                    <p:animScale>
                                      <p:cBhvr>
                                        <p:cTn id="122" dur="375" autoRev="1" fill="hold"/>
                                        <p:tgtEl>
                                          <p:spTgt spid="51"/>
                                        </p:tgtEl>
                                      </p:cBhvr>
                                      <p:by x="105000" y="105000"/>
                                    </p:animScale>
                                  </p:childTnLst>
                                </p:cTn>
                              </p:par>
                              <p:par>
                                <p:cTn id="123" presetID="26" presetClass="emph" presetSubtype="0" fill="hold" nodeType="withEffect">
                                  <p:stCondLst>
                                    <p:cond delay="0"/>
                                  </p:stCondLst>
                                  <p:childTnLst>
                                    <p:animEffect transition="out" filter="fade">
                                      <p:cBhvr>
                                        <p:cTn id="124" dur="750" tmFilter="0, 0; .2, .5; .8, .5; 1, 0"/>
                                        <p:tgtEl>
                                          <p:spTgt spid="54"/>
                                        </p:tgtEl>
                                      </p:cBhvr>
                                    </p:animEffect>
                                    <p:animScale>
                                      <p:cBhvr>
                                        <p:cTn id="125" dur="375" autoRev="1" fill="hold"/>
                                        <p:tgtEl>
                                          <p:spTgt spid="54"/>
                                        </p:tgtEl>
                                      </p:cBhvr>
                                      <p:by x="105000" y="105000"/>
                                    </p:animScale>
                                  </p:childTnLst>
                                </p:cTn>
                              </p:par>
                              <p:par>
                                <p:cTn id="126" presetID="26" presetClass="emph" presetSubtype="0" fill="hold" nodeType="withEffect">
                                  <p:stCondLst>
                                    <p:cond delay="0"/>
                                  </p:stCondLst>
                                  <p:childTnLst>
                                    <p:animEffect transition="out" filter="fade">
                                      <p:cBhvr>
                                        <p:cTn id="127" dur="750" tmFilter="0, 0; .2, .5; .8, .5; 1, 0"/>
                                        <p:tgtEl>
                                          <p:spTgt spid="57"/>
                                        </p:tgtEl>
                                      </p:cBhvr>
                                    </p:animEffect>
                                    <p:animScale>
                                      <p:cBhvr>
                                        <p:cTn id="128" dur="375" autoRev="1" fill="hold"/>
                                        <p:tgtEl>
                                          <p:spTgt spid="57"/>
                                        </p:tgtEl>
                                      </p:cBhvr>
                                      <p:by x="105000" y="105000"/>
                                    </p:animScale>
                                  </p:childTnLst>
                                </p:cTn>
                              </p:par>
                              <p:par>
                                <p:cTn id="129" presetID="26" presetClass="emph" presetSubtype="0" fill="hold" nodeType="withEffect">
                                  <p:stCondLst>
                                    <p:cond delay="0"/>
                                  </p:stCondLst>
                                  <p:childTnLst>
                                    <p:animEffect transition="out" filter="fade">
                                      <p:cBhvr>
                                        <p:cTn id="130" dur="750" tmFilter="0, 0; .2, .5; .8, .5; 1, 0"/>
                                        <p:tgtEl>
                                          <p:spTgt spid="60"/>
                                        </p:tgtEl>
                                      </p:cBhvr>
                                    </p:animEffect>
                                    <p:animScale>
                                      <p:cBhvr>
                                        <p:cTn id="131" dur="375" autoRev="1" fill="hold"/>
                                        <p:tgtEl>
                                          <p:spTgt spid="60"/>
                                        </p:tgtEl>
                                      </p:cBhvr>
                                      <p:by x="105000" y="105000"/>
                                    </p:animScale>
                                  </p:childTnLst>
                                </p:cTn>
                              </p:par>
                            </p:childTnLst>
                          </p:cTn>
                        </p:par>
                        <p:par>
                          <p:cTn id="132" fill="hold">
                            <p:stCondLst>
                              <p:cond delay="1500"/>
                            </p:stCondLst>
                            <p:childTnLst>
                              <p:par>
                                <p:cTn id="133" presetID="26" presetClass="emph" presetSubtype="0" fill="hold" nodeType="afterEffect">
                                  <p:stCondLst>
                                    <p:cond delay="0"/>
                                  </p:stCondLst>
                                  <p:childTnLst>
                                    <p:animEffect transition="out" filter="fade">
                                      <p:cBhvr>
                                        <p:cTn id="134" dur="750" tmFilter="0, 0; .2, .5; .8, .5; 1, 0"/>
                                        <p:tgtEl>
                                          <p:spTgt spid="63"/>
                                        </p:tgtEl>
                                      </p:cBhvr>
                                    </p:animEffect>
                                    <p:animScale>
                                      <p:cBhvr>
                                        <p:cTn id="135" dur="375" autoRev="1" fill="hold"/>
                                        <p:tgtEl>
                                          <p:spTgt spid="63"/>
                                        </p:tgtEl>
                                      </p:cBhvr>
                                      <p:by x="105000" y="105000"/>
                                    </p:animScale>
                                  </p:childTnLst>
                                </p:cTn>
                              </p:par>
                              <p:par>
                                <p:cTn id="136" presetID="26" presetClass="emph" presetSubtype="0" fill="hold" nodeType="withEffect">
                                  <p:stCondLst>
                                    <p:cond delay="0"/>
                                  </p:stCondLst>
                                  <p:childTnLst>
                                    <p:animEffect transition="out" filter="fade">
                                      <p:cBhvr>
                                        <p:cTn id="137" dur="750" tmFilter="0, 0; .2, .5; .8, .5; 1, 0"/>
                                        <p:tgtEl>
                                          <p:spTgt spid="66"/>
                                        </p:tgtEl>
                                      </p:cBhvr>
                                    </p:animEffect>
                                    <p:animScale>
                                      <p:cBhvr>
                                        <p:cTn id="138" dur="375" autoRev="1" fill="hold"/>
                                        <p:tgtEl>
                                          <p:spTgt spid="66"/>
                                        </p:tgtEl>
                                      </p:cBhvr>
                                      <p:by x="105000" y="105000"/>
                                    </p:animScale>
                                  </p:childTnLst>
                                </p:cTn>
                              </p:par>
                              <p:par>
                                <p:cTn id="139" presetID="26" presetClass="emph" presetSubtype="0" fill="hold" nodeType="withEffect">
                                  <p:stCondLst>
                                    <p:cond delay="0"/>
                                  </p:stCondLst>
                                  <p:childTnLst>
                                    <p:animEffect transition="out" filter="fade">
                                      <p:cBhvr>
                                        <p:cTn id="140" dur="750" tmFilter="0, 0; .2, .5; .8, .5; 1, 0"/>
                                        <p:tgtEl>
                                          <p:spTgt spid="69"/>
                                        </p:tgtEl>
                                      </p:cBhvr>
                                    </p:animEffect>
                                    <p:animScale>
                                      <p:cBhvr>
                                        <p:cTn id="141" dur="375" autoRev="1" fill="hold"/>
                                        <p:tgtEl>
                                          <p:spTgt spid="69"/>
                                        </p:tgtEl>
                                      </p:cBhvr>
                                      <p:by x="105000" y="105000"/>
                                    </p:animScale>
                                  </p:childTnLst>
                                </p:cTn>
                              </p:par>
                              <p:par>
                                <p:cTn id="142" presetID="26" presetClass="emph" presetSubtype="0" fill="hold" nodeType="withEffect">
                                  <p:stCondLst>
                                    <p:cond delay="0"/>
                                  </p:stCondLst>
                                  <p:childTnLst>
                                    <p:animEffect transition="out" filter="fade">
                                      <p:cBhvr>
                                        <p:cTn id="143" dur="750" tmFilter="0, 0; .2, .5; .8, .5; 1, 0"/>
                                        <p:tgtEl>
                                          <p:spTgt spid="72"/>
                                        </p:tgtEl>
                                      </p:cBhvr>
                                    </p:animEffect>
                                    <p:animScale>
                                      <p:cBhvr>
                                        <p:cTn id="144" dur="375" autoRev="1" fill="hold"/>
                                        <p:tgtEl>
                                          <p:spTgt spid="72"/>
                                        </p:tgtEl>
                                      </p:cBhvr>
                                      <p:by x="105000" y="105000"/>
                                    </p:animScale>
                                  </p:childTnLst>
                                </p:cTn>
                              </p:par>
                              <p:par>
                                <p:cTn id="145" presetID="26" presetClass="emph" presetSubtype="0" fill="hold" nodeType="withEffect">
                                  <p:stCondLst>
                                    <p:cond delay="0"/>
                                  </p:stCondLst>
                                  <p:childTnLst>
                                    <p:animEffect transition="out" filter="fade">
                                      <p:cBhvr>
                                        <p:cTn id="146" dur="750" tmFilter="0, 0; .2, .5; .8, .5; 1, 0"/>
                                        <p:tgtEl>
                                          <p:spTgt spid="75"/>
                                        </p:tgtEl>
                                      </p:cBhvr>
                                    </p:animEffect>
                                    <p:animScale>
                                      <p:cBhvr>
                                        <p:cTn id="147" dur="375" autoRev="1" fill="hold"/>
                                        <p:tgtEl>
                                          <p:spTgt spid="75"/>
                                        </p:tgtEl>
                                      </p:cBhvr>
                                      <p:by x="105000" y="105000"/>
                                    </p:animScale>
                                  </p:childTnLst>
                                </p:cTn>
                              </p:par>
                              <p:par>
                                <p:cTn id="148" presetID="26" presetClass="emph" presetSubtype="0" fill="hold" nodeType="withEffect">
                                  <p:stCondLst>
                                    <p:cond delay="0"/>
                                  </p:stCondLst>
                                  <p:childTnLst>
                                    <p:animEffect transition="out" filter="fade">
                                      <p:cBhvr>
                                        <p:cTn id="149" dur="750" tmFilter="0, 0; .2, .5; .8, .5; 1, 0"/>
                                        <p:tgtEl>
                                          <p:spTgt spid="78"/>
                                        </p:tgtEl>
                                      </p:cBhvr>
                                    </p:animEffect>
                                    <p:animScale>
                                      <p:cBhvr>
                                        <p:cTn id="150" dur="375" autoRev="1" fill="hold"/>
                                        <p:tgtEl>
                                          <p:spTgt spid="78"/>
                                        </p:tgtEl>
                                      </p:cBhvr>
                                      <p:by x="105000" y="105000"/>
                                    </p:animScale>
                                  </p:childTnLst>
                                </p:cTn>
                              </p:par>
                              <p:par>
                                <p:cTn id="151" presetID="26" presetClass="emph" presetSubtype="0" fill="hold" nodeType="withEffect">
                                  <p:stCondLst>
                                    <p:cond delay="0"/>
                                  </p:stCondLst>
                                  <p:childTnLst>
                                    <p:animEffect transition="out" filter="fade">
                                      <p:cBhvr>
                                        <p:cTn id="152" dur="750" tmFilter="0, 0; .2, .5; .8, .5; 1, 0"/>
                                        <p:tgtEl>
                                          <p:spTgt spid="81"/>
                                        </p:tgtEl>
                                      </p:cBhvr>
                                    </p:animEffect>
                                    <p:animScale>
                                      <p:cBhvr>
                                        <p:cTn id="153" dur="375" autoRev="1" fill="hold"/>
                                        <p:tgtEl>
                                          <p:spTgt spid="81"/>
                                        </p:tgtEl>
                                      </p:cBhvr>
                                      <p:by x="105000" y="105000"/>
                                    </p:animScale>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85"/>
                                        </p:tgtEl>
                                        <p:attrNameLst>
                                          <p:attrName>style.visibility</p:attrName>
                                        </p:attrNameLst>
                                      </p:cBhvr>
                                      <p:to>
                                        <p:strVal val="visible"/>
                                      </p:to>
                                    </p:set>
                                    <p:animEffect transition="in" filter="fade">
                                      <p:cBhvr>
                                        <p:cTn id="158" dur="500"/>
                                        <p:tgtEl>
                                          <p:spTgt spid="85"/>
                                        </p:tgtEl>
                                      </p:cBhvr>
                                    </p:animEffect>
                                  </p:childTnLst>
                                </p:cTn>
                              </p:par>
                            </p:childTnLst>
                          </p:cTn>
                        </p:par>
                      </p:childTnLst>
                    </p:cTn>
                  </p:par>
                  <p:par>
                    <p:cTn id="159" fill="hold">
                      <p:stCondLst>
                        <p:cond delay="indefinite"/>
                      </p:stCondLst>
                      <p:childTnLst>
                        <p:par>
                          <p:cTn id="160" fill="hold">
                            <p:stCondLst>
                              <p:cond delay="0"/>
                            </p:stCondLst>
                            <p:childTnLst>
                              <p:par>
                                <p:cTn id="161" presetID="26" presetClass="emph" presetSubtype="0" fill="hold" nodeType="clickEffect">
                                  <p:stCondLst>
                                    <p:cond delay="0"/>
                                  </p:stCondLst>
                                  <p:childTnLst>
                                    <p:animEffect transition="out" filter="fade">
                                      <p:cBhvr>
                                        <p:cTn id="162" dur="250" tmFilter="0, 0; .2, .5; .8, .5; 1, 0"/>
                                        <p:tgtEl>
                                          <p:spTgt spid="20"/>
                                        </p:tgtEl>
                                      </p:cBhvr>
                                    </p:animEffect>
                                    <p:animScale>
                                      <p:cBhvr>
                                        <p:cTn id="163" dur="125" autoRev="1" fill="hold"/>
                                        <p:tgtEl>
                                          <p:spTgt spid="20"/>
                                        </p:tgtEl>
                                      </p:cBhvr>
                                      <p:by x="105000" y="105000"/>
                                    </p:animScale>
                                  </p:childTnLst>
                                </p:cTn>
                              </p:par>
                            </p:childTnLst>
                          </p:cTn>
                        </p:par>
                        <p:par>
                          <p:cTn id="164" fill="hold">
                            <p:stCondLst>
                              <p:cond delay="250"/>
                            </p:stCondLst>
                            <p:childTnLst>
                              <p:par>
                                <p:cTn id="165" presetID="26" presetClass="emph" presetSubtype="0" fill="hold" nodeType="afterEffect">
                                  <p:stCondLst>
                                    <p:cond delay="0"/>
                                  </p:stCondLst>
                                  <p:childTnLst>
                                    <p:animEffect transition="out" filter="fade">
                                      <p:cBhvr>
                                        <p:cTn id="166" dur="250" tmFilter="0, 0; .2, .5; .8, .5; 1, 0"/>
                                        <p:tgtEl>
                                          <p:spTgt spid="24"/>
                                        </p:tgtEl>
                                      </p:cBhvr>
                                    </p:animEffect>
                                    <p:animScale>
                                      <p:cBhvr>
                                        <p:cTn id="167" dur="125" autoRev="1" fill="hold"/>
                                        <p:tgtEl>
                                          <p:spTgt spid="24"/>
                                        </p:tgtEl>
                                      </p:cBhvr>
                                      <p:by x="105000" y="105000"/>
                                    </p:animScale>
                                  </p:childTnLst>
                                </p:cTn>
                              </p:par>
                            </p:childTnLst>
                          </p:cTn>
                        </p:par>
                        <p:par>
                          <p:cTn id="168" fill="hold">
                            <p:stCondLst>
                              <p:cond delay="500"/>
                            </p:stCondLst>
                            <p:childTnLst>
                              <p:par>
                                <p:cTn id="169" presetID="26" presetClass="emph" presetSubtype="0" fill="hold" nodeType="afterEffect">
                                  <p:stCondLst>
                                    <p:cond delay="0"/>
                                  </p:stCondLst>
                                  <p:childTnLst>
                                    <p:animEffect transition="out" filter="fade">
                                      <p:cBhvr>
                                        <p:cTn id="170" dur="250" tmFilter="0, 0; .2, .5; .8, .5; 1, 0"/>
                                        <p:tgtEl>
                                          <p:spTgt spid="27"/>
                                        </p:tgtEl>
                                      </p:cBhvr>
                                    </p:animEffect>
                                    <p:animScale>
                                      <p:cBhvr>
                                        <p:cTn id="171" dur="125" autoRev="1" fill="hold"/>
                                        <p:tgtEl>
                                          <p:spTgt spid="27"/>
                                        </p:tgtEl>
                                      </p:cBhvr>
                                      <p:by x="105000" y="105000"/>
                                    </p:animScale>
                                  </p:childTnLst>
                                </p:cTn>
                              </p:par>
                            </p:childTnLst>
                          </p:cTn>
                        </p:par>
                        <p:par>
                          <p:cTn id="172" fill="hold">
                            <p:stCondLst>
                              <p:cond delay="750"/>
                            </p:stCondLst>
                            <p:childTnLst>
                              <p:par>
                                <p:cTn id="173" presetID="26" presetClass="emph" presetSubtype="0" fill="hold" nodeType="afterEffect">
                                  <p:stCondLst>
                                    <p:cond delay="0"/>
                                  </p:stCondLst>
                                  <p:childTnLst>
                                    <p:animEffect transition="out" filter="fade">
                                      <p:cBhvr>
                                        <p:cTn id="174" dur="250" tmFilter="0, 0; .2, .5; .8, .5; 1, 0"/>
                                        <p:tgtEl>
                                          <p:spTgt spid="30"/>
                                        </p:tgtEl>
                                      </p:cBhvr>
                                    </p:animEffect>
                                    <p:animScale>
                                      <p:cBhvr>
                                        <p:cTn id="175" dur="125" autoRev="1" fill="hold"/>
                                        <p:tgtEl>
                                          <p:spTgt spid="30"/>
                                        </p:tgtEl>
                                      </p:cBhvr>
                                      <p:by x="105000" y="105000"/>
                                    </p:animScale>
                                  </p:childTnLst>
                                </p:cTn>
                              </p:par>
                            </p:childTnLst>
                          </p:cTn>
                        </p:par>
                        <p:par>
                          <p:cTn id="176" fill="hold">
                            <p:stCondLst>
                              <p:cond delay="1000"/>
                            </p:stCondLst>
                            <p:childTnLst>
                              <p:par>
                                <p:cTn id="177" presetID="26" presetClass="emph" presetSubtype="0" fill="hold" nodeType="afterEffect">
                                  <p:stCondLst>
                                    <p:cond delay="0"/>
                                  </p:stCondLst>
                                  <p:childTnLst>
                                    <p:animEffect transition="out" filter="fade">
                                      <p:cBhvr>
                                        <p:cTn id="178" dur="250" tmFilter="0, 0; .2, .5; .8, .5; 1, 0"/>
                                        <p:tgtEl>
                                          <p:spTgt spid="33"/>
                                        </p:tgtEl>
                                      </p:cBhvr>
                                    </p:animEffect>
                                    <p:animScale>
                                      <p:cBhvr>
                                        <p:cTn id="179" dur="125" autoRev="1" fill="hold"/>
                                        <p:tgtEl>
                                          <p:spTgt spid="33"/>
                                        </p:tgtEl>
                                      </p:cBhvr>
                                      <p:by x="105000" y="105000"/>
                                    </p:animScale>
                                  </p:childTnLst>
                                </p:cTn>
                              </p:par>
                            </p:childTnLst>
                          </p:cTn>
                        </p:par>
                        <p:par>
                          <p:cTn id="180" fill="hold">
                            <p:stCondLst>
                              <p:cond delay="1250"/>
                            </p:stCondLst>
                            <p:childTnLst>
                              <p:par>
                                <p:cTn id="181" presetID="26" presetClass="emph" presetSubtype="0" fill="hold" nodeType="afterEffect">
                                  <p:stCondLst>
                                    <p:cond delay="0"/>
                                  </p:stCondLst>
                                  <p:childTnLst>
                                    <p:animEffect transition="out" filter="fade">
                                      <p:cBhvr>
                                        <p:cTn id="182" dur="250" tmFilter="0, 0; .2, .5; .8, .5; 1, 0"/>
                                        <p:tgtEl>
                                          <p:spTgt spid="36"/>
                                        </p:tgtEl>
                                      </p:cBhvr>
                                    </p:animEffect>
                                    <p:animScale>
                                      <p:cBhvr>
                                        <p:cTn id="183" dur="125" autoRev="1" fill="hold"/>
                                        <p:tgtEl>
                                          <p:spTgt spid="36"/>
                                        </p:tgtEl>
                                      </p:cBhvr>
                                      <p:by x="105000" y="105000"/>
                                    </p:animScale>
                                  </p:childTnLst>
                                </p:cTn>
                              </p:par>
                            </p:childTnLst>
                          </p:cTn>
                        </p:par>
                        <p:par>
                          <p:cTn id="184" fill="hold">
                            <p:stCondLst>
                              <p:cond delay="1500"/>
                            </p:stCondLst>
                            <p:childTnLst>
                              <p:par>
                                <p:cTn id="185" presetID="26" presetClass="emph" presetSubtype="0" fill="hold" nodeType="afterEffect">
                                  <p:stCondLst>
                                    <p:cond delay="0"/>
                                  </p:stCondLst>
                                  <p:childTnLst>
                                    <p:animEffect transition="out" filter="fade">
                                      <p:cBhvr>
                                        <p:cTn id="186" dur="250" tmFilter="0, 0; .2, .5; .8, .5; 1, 0"/>
                                        <p:tgtEl>
                                          <p:spTgt spid="39"/>
                                        </p:tgtEl>
                                      </p:cBhvr>
                                    </p:animEffect>
                                    <p:animScale>
                                      <p:cBhvr>
                                        <p:cTn id="187" dur="125" autoRev="1" fill="hold"/>
                                        <p:tgtEl>
                                          <p:spTgt spid="39"/>
                                        </p:tgtEl>
                                      </p:cBhvr>
                                      <p:by x="105000" y="105000"/>
                                    </p:animScale>
                                  </p:childTnLst>
                                </p:cTn>
                              </p:par>
                            </p:childTnLst>
                          </p:cTn>
                        </p:par>
                        <p:par>
                          <p:cTn id="188" fill="hold">
                            <p:stCondLst>
                              <p:cond delay="1750"/>
                            </p:stCondLst>
                            <p:childTnLst>
                              <p:par>
                                <p:cTn id="189" presetID="26" presetClass="emph" presetSubtype="0" fill="hold" nodeType="afterEffect">
                                  <p:stCondLst>
                                    <p:cond delay="0"/>
                                  </p:stCondLst>
                                  <p:childTnLst>
                                    <p:animEffect transition="out" filter="fade">
                                      <p:cBhvr>
                                        <p:cTn id="190" dur="250" tmFilter="0, 0; .2, .5; .8, .5; 1, 0"/>
                                        <p:tgtEl>
                                          <p:spTgt spid="42"/>
                                        </p:tgtEl>
                                      </p:cBhvr>
                                    </p:animEffect>
                                    <p:animScale>
                                      <p:cBhvr>
                                        <p:cTn id="191" dur="125" autoRev="1" fill="hold"/>
                                        <p:tgtEl>
                                          <p:spTgt spid="42"/>
                                        </p:tgtEl>
                                      </p:cBhvr>
                                      <p:by x="105000" y="105000"/>
                                    </p:animScale>
                                  </p:childTnLst>
                                </p:cTn>
                              </p:par>
                            </p:childTnLst>
                          </p:cTn>
                        </p:par>
                        <p:par>
                          <p:cTn id="192" fill="hold">
                            <p:stCondLst>
                              <p:cond delay="2000"/>
                            </p:stCondLst>
                            <p:childTnLst>
                              <p:par>
                                <p:cTn id="193" presetID="26" presetClass="emph" presetSubtype="0" fill="hold" nodeType="afterEffect">
                                  <p:stCondLst>
                                    <p:cond delay="0"/>
                                  </p:stCondLst>
                                  <p:childTnLst>
                                    <p:animEffect transition="out" filter="fade">
                                      <p:cBhvr>
                                        <p:cTn id="194" dur="250" tmFilter="0, 0; .2, .5; .8, .5; 1, 0"/>
                                        <p:tgtEl>
                                          <p:spTgt spid="45"/>
                                        </p:tgtEl>
                                      </p:cBhvr>
                                    </p:animEffect>
                                    <p:animScale>
                                      <p:cBhvr>
                                        <p:cTn id="195" dur="125" autoRev="1" fill="hold"/>
                                        <p:tgtEl>
                                          <p:spTgt spid="45"/>
                                        </p:tgtEl>
                                      </p:cBhvr>
                                      <p:by x="105000" y="105000"/>
                                    </p:animScale>
                                  </p:childTnLst>
                                </p:cTn>
                              </p:par>
                            </p:childTnLst>
                          </p:cTn>
                        </p:par>
                        <p:par>
                          <p:cTn id="196" fill="hold">
                            <p:stCondLst>
                              <p:cond delay="2250"/>
                            </p:stCondLst>
                            <p:childTnLst>
                              <p:par>
                                <p:cTn id="197" presetID="26" presetClass="emph" presetSubtype="0" fill="hold" nodeType="afterEffect">
                                  <p:stCondLst>
                                    <p:cond delay="0"/>
                                  </p:stCondLst>
                                  <p:childTnLst>
                                    <p:animEffect transition="out" filter="fade">
                                      <p:cBhvr>
                                        <p:cTn id="198" dur="250" tmFilter="0, 0; .2, .5; .8, .5; 1, 0"/>
                                        <p:tgtEl>
                                          <p:spTgt spid="48"/>
                                        </p:tgtEl>
                                      </p:cBhvr>
                                    </p:animEffect>
                                    <p:animScale>
                                      <p:cBhvr>
                                        <p:cTn id="199" dur="125" autoRev="1" fill="hold"/>
                                        <p:tgtEl>
                                          <p:spTgt spid="48"/>
                                        </p:tgtEl>
                                      </p:cBhvr>
                                      <p:by x="105000" y="105000"/>
                                    </p:animScale>
                                  </p:childTnLst>
                                </p:cTn>
                              </p:par>
                            </p:childTnLst>
                          </p:cTn>
                        </p:par>
                        <p:par>
                          <p:cTn id="200" fill="hold">
                            <p:stCondLst>
                              <p:cond delay="2500"/>
                            </p:stCondLst>
                            <p:childTnLst>
                              <p:par>
                                <p:cTn id="201" presetID="26" presetClass="emph" presetSubtype="0" fill="hold" nodeType="afterEffect">
                                  <p:stCondLst>
                                    <p:cond delay="0"/>
                                  </p:stCondLst>
                                  <p:childTnLst>
                                    <p:animEffect transition="out" filter="fade">
                                      <p:cBhvr>
                                        <p:cTn id="202" dur="250" tmFilter="0, 0; .2, .5; .8, .5; 1, 0"/>
                                        <p:tgtEl>
                                          <p:spTgt spid="51"/>
                                        </p:tgtEl>
                                      </p:cBhvr>
                                    </p:animEffect>
                                    <p:animScale>
                                      <p:cBhvr>
                                        <p:cTn id="203" dur="125" autoRev="1" fill="hold"/>
                                        <p:tgtEl>
                                          <p:spTgt spid="51"/>
                                        </p:tgtEl>
                                      </p:cBhvr>
                                      <p:by x="105000" y="105000"/>
                                    </p:animScale>
                                  </p:childTnLst>
                                </p:cTn>
                              </p:par>
                            </p:childTnLst>
                          </p:cTn>
                        </p:par>
                        <p:par>
                          <p:cTn id="204" fill="hold">
                            <p:stCondLst>
                              <p:cond delay="2750"/>
                            </p:stCondLst>
                            <p:childTnLst>
                              <p:par>
                                <p:cTn id="205" presetID="26" presetClass="emph" presetSubtype="0" fill="hold" nodeType="afterEffect">
                                  <p:stCondLst>
                                    <p:cond delay="0"/>
                                  </p:stCondLst>
                                  <p:childTnLst>
                                    <p:animEffect transition="out" filter="fade">
                                      <p:cBhvr>
                                        <p:cTn id="206" dur="250" tmFilter="0, 0; .2, .5; .8, .5; 1, 0"/>
                                        <p:tgtEl>
                                          <p:spTgt spid="54"/>
                                        </p:tgtEl>
                                      </p:cBhvr>
                                    </p:animEffect>
                                    <p:animScale>
                                      <p:cBhvr>
                                        <p:cTn id="207" dur="125" autoRev="1" fill="hold"/>
                                        <p:tgtEl>
                                          <p:spTgt spid="54"/>
                                        </p:tgtEl>
                                      </p:cBhvr>
                                      <p:by x="105000" y="105000"/>
                                    </p:animScale>
                                  </p:childTnLst>
                                </p:cTn>
                              </p:par>
                            </p:childTnLst>
                          </p:cTn>
                        </p:par>
                        <p:par>
                          <p:cTn id="208" fill="hold">
                            <p:stCondLst>
                              <p:cond delay="3000"/>
                            </p:stCondLst>
                            <p:childTnLst>
                              <p:par>
                                <p:cTn id="209" presetID="26" presetClass="emph" presetSubtype="0" fill="hold" nodeType="afterEffect">
                                  <p:stCondLst>
                                    <p:cond delay="0"/>
                                  </p:stCondLst>
                                  <p:childTnLst>
                                    <p:animEffect transition="out" filter="fade">
                                      <p:cBhvr>
                                        <p:cTn id="210" dur="250" tmFilter="0, 0; .2, .5; .8, .5; 1, 0"/>
                                        <p:tgtEl>
                                          <p:spTgt spid="57"/>
                                        </p:tgtEl>
                                      </p:cBhvr>
                                    </p:animEffect>
                                    <p:animScale>
                                      <p:cBhvr>
                                        <p:cTn id="211" dur="125" autoRev="1" fill="hold"/>
                                        <p:tgtEl>
                                          <p:spTgt spid="57"/>
                                        </p:tgtEl>
                                      </p:cBhvr>
                                      <p:by x="105000" y="105000"/>
                                    </p:animScale>
                                  </p:childTnLst>
                                </p:cTn>
                              </p:par>
                            </p:childTnLst>
                          </p:cTn>
                        </p:par>
                        <p:par>
                          <p:cTn id="212" fill="hold">
                            <p:stCondLst>
                              <p:cond delay="3250"/>
                            </p:stCondLst>
                            <p:childTnLst>
                              <p:par>
                                <p:cTn id="213" presetID="26" presetClass="emph" presetSubtype="0" fill="hold" nodeType="afterEffect">
                                  <p:stCondLst>
                                    <p:cond delay="0"/>
                                  </p:stCondLst>
                                  <p:childTnLst>
                                    <p:animEffect transition="out" filter="fade">
                                      <p:cBhvr>
                                        <p:cTn id="214" dur="250" tmFilter="0, 0; .2, .5; .8, .5; 1, 0"/>
                                        <p:tgtEl>
                                          <p:spTgt spid="60"/>
                                        </p:tgtEl>
                                      </p:cBhvr>
                                    </p:animEffect>
                                    <p:animScale>
                                      <p:cBhvr>
                                        <p:cTn id="215" dur="125" autoRev="1" fill="hold"/>
                                        <p:tgtEl>
                                          <p:spTgt spid="60"/>
                                        </p:tgtEl>
                                      </p:cBhvr>
                                      <p:by x="105000" y="105000"/>
                                    </p:animScale>
                                  </p:childTnLst>
                                </p:cTn>
                              </p:par>
                            </p:childTnLst>
                          </p:cTn>
                        </p:par>
                        <p:par>
                          <p:cTn id="216" fill="hold">
                            <p:stCondLst>
                              <p:cond delay="3500"/>
                            </p:stCondLst>
                            <p:childTnLst>
                              <p:par>
                                <p:cTn id="217" presetID="26" presetClass="emph" presetSubtype="0" fill="hold" nodeType="afterEffect">
                                  <p:stCondLst>
                                    <p:cond delay="0"/>
                                  </p:stCondLst>
                                  <p:childTnLst>
                                    <p:animEffect transition="out" filter="fade">
                                      <p:cBhvr>
                                        <p:cTn id="218" dur="250" tmFilter="0, 0; .2, .5; .8, .5; 1, 0"/>
                                        <p:tgtEl>
                                          <p:spTgt spid="63"/>
                                        </p:tgtEl>
                                      </p:cBhvr>
                                    </p:animEffect>
                                    <p:animScale>
                                      <p:cBhvr>
                                        <p:cTn id="219" dur="125" autoRev="1" fill="hold"/>
                                        <p:tgtEl>
                                          <p:spTgt spid="63"/>
                                        </p:tgtEl>
                                      </p:cBhvr>
                                      <p:by x="105000" y="105000"/>
                                    </p:animScale>
                                  </p:childTnLst>
                                </p:cTn>
                              </p:par>
                            </p:childTnLst>
                          </p:cTn>
                        </p:par>
                        <p:par>
                          <p:cTn id="220" fill="hold">
                            <p:stCondLst>
                              <p:cond delay="3750"/>
                            </p:stCondLst>
                            <p:childTnLst>
                              <p:par>
                                <p:cTn id="221" presetID="26" presetClass="emph" presetSubtype="0" fill="hold" nodeType="afterEffect">
                                  <p:stCondLst>
                                    <p:cond delay="0"/>
                                  </p:stCondLst>
                                  <p:childTnLst>
                                    <p:animEffect transition="out" filter="fade">
                                      <p:cBhvr>
                                        <p:cTn id="222" dur="250" tmFilter="0, 0; .2, .5; .8, .5; 1, 0"/>
                                        <p:tgtEl>
                                          <p:spTgt spid="66"/>
                                        </p:tgtEl>
                                      </p:cBhvr>
                                    </p:animEffect>
                                    <p:animScale>
                                      <p:cBhvr>
                                        <p:cTn id="223" dur="125" autoRev="1" fill="hold"/>
                                        <p:tgtEl>
                                          <p:spTgt spid="66"/>
                                        </p:tgtEl>
                                      </p:cBhvr>
                                      <p:by x="105000" y="105000"/>
                                    </p:animScale>
                                  </p:childTnLst>
                                </p:cTn>
                              </p:par>
                            </p:childTnLst>
                          </p:cTn>
                        </p:par>
                        <p:par>
                          <p:cTn id="224" fill="hold">
                            <p:stCondLst>
                              <p:cond delay="4000"/>
                            </p:stCondLst>
                            <p:childTnLst>
                              <p:par>
                                <p:cTn id="225" presetID="26" presetClass="emph" presetSubtype="0" fill="hold" nodeType="afterEffect">
                                  <p:stCondLst>
                                    <p:cond delay="0"/>
                                  </p:stCondLst>
                                  <p:childTnLst>
                                    <p:animEffect transition="out" filter="fade">
                                      <p:cBhvr>
                                        <p:cTn id="226" dur="250" tmFilter="0, 0; .2, .5; .8, .5; 1, 0"/>
                                        <p:tgtEl>
                                          <p:spTgt spid="69"/>
                                        </p:tgtEl>
                                      </p:cBhvr>
                                    </p:animEffect>
                                    <p:animScale>
                                      <p:cBhvr>
                                        <p:cTn id="227" dur="125" autoRev="1" fill="hold"/>
                                        <p:tgtEl>
                                          <p:spTgt spid="69"/>
                                        </p:tgtEl>
                                      </p:cBhvr>
                                      <p:by x="105000" y="105000"/>
                                    </p:animScale>
                                  </p:childTnLst>
                                </p:cTn>
                              </p:par>
                            </p:childTnLst>
                          </p:cTn>
                        </p:par>
                        <p:par>
                          <p:cTn id="228" fill="hold">
                            <p:stCondLst>
                              <p:cond delay="4250"/>
                            </p:stCondLst>
                            <p:childTnLst>
                              <p:par>
                                <p:cTn id="229" presetID="26" presetClass="emph" presetSubtype="0" fill="hold" nodeType="afterEffect">
                                  <p:stCondLst>
                                    <p:cond delay="0"/>
                                  </p:stCondLst>
                                  <p:childTnLst>
                                    <p:animEffect transition="out" filter="fade">
                                      <p:cBhvr>
                                        <p:cTn id="230" dur="250" tmFilter="0, 0; .2, .5; .8, .5; 1, 0"/>
                                        <p:tgtEl>
                                          <p:spTgt spid="72"/>
                                        </p:tgtEl>
                                      </p:cBhvr>
                                    </p:animEffect>
                                    <p:animScale>
                                      <p:cBhvr>
                                        <p:cTn id="231" dur="125" autoRev="1" fill="hold"/>
                                        <p:tgtEl>
                                          <p:spTgt spid="72"/>
                                        </p:tgtEl>
                                      </p:cBhvr>
                                      <p:by x="105000" y="105000"/>
                                    </p:animScale>
                                  </p:childTnLst>
                                </p:cTn>
                              </p:par>
                            </p:childTnLst>
                          </p:cTn>
                        </p:par>
                        <p:par>
                          <p:cTn id="232" fill="hold">
                            <p:stCondLst>
                              <p:cond delay="4500"/>
                            </p:stCondLst>
                            <p:childTnLst>
                              <p:par>
                                <p:cTn id="233" presetID="26" presetClass="emph" presetSubtype="0" fill="hold" nodeType="afterEffect">
                                  <p:stCondLst>
                                    <p:cond delay="0"/>
                                  </p:stCondLst>
                                  <p:childTnLst>
                                    <p:animEffect transition="out" filter="fade">
                                      <p:cBhvr>
                                        <p:cTn id="234" dur="250" tmFilter="0, 0; .2, .5; .8, .5; 1, 0"/>
                                        <p:tgtEl>
                                          <p:spTgt spid="75"/>
                                        </p:tgtEl>
                                      </p:cBhvr>
                                    </p:animEffect>
                                    <p:animScale>
                                      <p:cBhvr>
                                        <p:cTn id="235" dur="125" autoRev="1" fill="hold"/>
                                        <p:tgtEl>
                                          <p:spTgt spid="75"/>
                                        </p:tgtEl>
                                      </p:cBhvr>
                                      <p:by x="105000" y="105000"/>
                                    </p:animScale>
                                  </p:childTnLst>
                                </p:cTn>
                              </p:par>
                            </p:childTnLst>
                          </p:cTn>
                        </p:par>
                        <p:par>
                          <p:cTn id="236" fill="hold">
                            <p:stCondLst>
                              <p:cond delay="4750"/>
                            </p:stCondLst>
                            <p:childTnLst>
                              <p:par>
                                <p:cTn id="237" presetID="26" presetClass="emph" presetSubtype="0" fill="hold" nodeType="afterEffect">
                                  <p:stCondLst>
                                    <p:cond delay="0"/>
                                  </p:stCondLst>
                                  <p:childTnLst>
                                    <p:animEffect transition="out" filter="fade">
                                      <p:cBhvr>
                                        <p:cTn id="238" dur="250" tmFilter="0, 0; .2, .5; .8, .5; 1, 0"/>
                                        <p:tgtEl>
                                          <p:spTgt spid="78"/>
                                        </p:tgtEl>
                                      </p:cBhvr>
                                    </p:animEffect>
                                    <p:animScale>
                                      <p:cBhvr>
                                        <p:cTn id="239" dur="125" autoRev="1" fill="hold"/>
                                        <p:tgtEl>
                                          <p:spTgt spid="78"/>
                                        </p:tgtEl>
                                      </p:cBhvr>
                                      <p:by x="105000" y="105000"/>
                                    </p:animScale>
                                  </p:childTnLst>
                                </p:cTn>
                              </p:par>
                            </p:childTnLst>
                          </p:cTn>
                        </p:par>
                        <p:par>
                          <p:cTn id="240" fill="hold">
                            <p:stCondLst>
                              <p:cond delay="5000"/>
                            </p:stCondLst>
                            <p:childTnLst>
                              <p:par>
                                <p:cTn id="241" presetID="26" presetClass="emph" presetSubtype="0" fill="hold" nodeType="afterEffect">
                                  <p:stCondLst>
                                    <p:cond delay="0"/>
                                  </p:stCondLst>
                                  <p:childTnLst>
                                    <p:animEffect transition="out" filter="fade">
                                      <p:cBhvr>
                                        <p:cTn id="242" dur="250" tmFilter="0, 0; .2, .5; .8, .5; 1, 0"/>
                                        <p:tgtEl>
                                          <p:spTgt spid="81"/>
                                        </p:tgtEl>
                                      </p:cBhvr>
                                    </p:animEffect>
                                    <p:animScale>
                                      <p:cBhvr>
                                        <p:cTn id="243" dur="125" autoRev="1" fill="hold"/>
                                        <p:tgtEl>
                                          <p:spTgt spid="81"/>
                                        </p:tgtEl>
                                      </p:cBhvr>
                                      <p:by x="105000" y="105000"/>
                                    </p:animScale>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nodeType="clickEffect">
                                  <p:stCondLst>
                                    <p:cond delay="0"/>
                                  </p:stCondLst>
                                  <p:childTnLst>
                                    <p:set>
                                      <p:cBhvr>
                                        <p:cTn id="24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4" grpId="0"/>
      <p:bldP spid="85" grpId="0"/>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5MD-2 Find factors and multiples</a:t>
            </a:r>
          </a:p>
        </p:txBody>
      </p:sp>
      <p:sp>
        <p:nvSpPr>
          <p:cNvPr id="5" name="TextBox 4">
            <a:extLst>
              <a:ext uri="{FF2B5EF4-FFF2-40B4-BE49-F238E27FC236}">
                <a16:creationId xmlns:a16="http://schemas.microsoft.com/office/drawing/2014/main" id="{2C04FA18-70C7-475E-A9FD-0BF9D4E6B150}"/>
              </a:ext>
            </a:extLst>
          </p:cNvPr>
          <p:cNvSpPr txBox="1"/>
          <p:nvPr/>
        </p:nvSpPr>
        <p:spPr>
          <a:xfrm>
            <a:off x="623888" y="2361512"/>
            <a:ext cx="3751348" cy="2948499"/>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 7 × 3</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210 = 7 × 3 ×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2,100 = 7 × 3 × 100</a:t>
            </a:r>
          </a:p>
        </p:txBody>
      </p:sp>
      <p:sp>
        <p:nvSpPr>
          <p:cNvPr id="7" name="TextBox 19">
            <a:extLst>
              <a:ext uri="{FF2B5EF4-FFF2-40B4-BE49-F238E27FC236}">
                <a16:creationId xmlns:a16="http://schemas.microsoft.com/office/drawing/2014/main" id="{C12B3790-C6A8-44D8-9D01-6A6391DDD4AB}"/>
              </a:ext>
            </a:extLst>
          </p:cNvPr>
          <p:cNvSpPr txBox="1"/>
          <p:nvPr/>
        </p:nvSpPr>
        <p:spPr>
          <a:xfrm>
            <a:off x="6096000" y="4708797"/>
            <a:ext cx="5486401" cy="9787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 is a factor of 10.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Because 10 is a factor of 210, this means                2 is also a factor of 210.</a:t>
            </a:r>
          </a:p>
        </p:txBody>
      </p:sp>
      <p:sp>
        <p:nvSpPr>
          <p:cNvPr id="8" name="Content Placeholder 2">
            <a:extLst>
              <a:ext uri="{FF2B5EF4-FFF2-40B4-BE49-F238E27FC236}">
                <a16:creationId xmlns:a16="http://schemas.microsoft.com/office/drawing/2014/main" id="{BE6C8291-E731-47B9-AEA0-49C55CCAB685}"/>
              </a:ext>
            </a:extLst>
          </p:cNvPr>
          <p:cNvSpPr txBox="1">
            <a:spLocks/>
          </p:cNvSpPr>
          <p:nvPr/>
        </p:nvSpPr>
        <p:spPr>
          <a:xfrm flipH="1">
            <a:off x="5757862" y="1269058"/>
            <a:ext cx="6098777" cy="355061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three equations?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 first equation shows 21 is a multiple of 3 and 7. What similar statement can be made from the other expressions?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lang="en-GB" sz="1800" dirty="0">
              <a:latin typeface="Arial"/>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the second expression help to determine if 2 is a factor of 210?</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Box 19">
            <a:extLst>
              <a:ext uri="{FF2B5EF4-FFF2-40B4-BE49-F238E27FC236}">
                <a16:creationId xmlns:a16="http://schemas.microsoft.com/office/drawing/2014/main" id="{32FDA6AD-C180-4D5B-B70A-797AA5A78751}"/>
              </a:ext>
            </a:extLst>
          </p:cNvPr>
          <p:cNvSpPr txBox="1"/>
          <p:nvPr/>
        </p:nvSpPr>
        <p:spPr>
          <a:xfrm>
            <a:off x="6081711" y="2941582"/>
            <a:ext cx="5486401"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21 is a multiple of 3 and 7, so…</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210 and 2,100 are multiples of 3 and 7.</a:t>
            </a:r>
          </a:p>
        </p:txBody>
      </p:sp>
    </p:spTree>
    <p:extLst>
      <p:ext uri="{BB962C8B-B14F-4D97-AF65-F5344CB8AC3E}">
        <p14:creationId xmlns:p14="http://schemas.microsoft.com/office/powerpoint/2010/main" val="11832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5MD-2 Find factors and multiples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indent="-228600" fontAlgn="base">
              <a:spcBef>
                <a:spcPct val="20000"/>
              </a:spcBef>
              <a:spcAft>
                <a:spcPct val="0"/>
              </a:spcAft>
              <a:buClr>
                <a:srgbClr val="585858"/>
              </a:buClr>
              <a:defRPr/>
            </a:pPr>
            <a:r>
              <a:rPr kumimoji="0" lang="en-US" sz="2000" b="1" i="0" u="none" strike="noStrike" kern="1200" cap="none" spc="0" normalizeH="0" baseline="0" noProof="0" dirty="0">
                <a:ln>
                  <a:noFill/>
                </a:ln>
                <a:solidFill>
                  <a:srgbClr val="585858"/>
                </a:solidFill>
                <a:effectLst/>
                <a:uLnTx/>
                <a:uFillTx/>
              </a:rPr>
              <a:t>Factors and Multiples Game</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https://nrich.maths.org/factorsandmultiples</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5MD-2</a:t>
            </a:r>
            <a:br>
              <a:rPr lang="en-GB" sz="2400" dirty="0"/>
            </a:br>
            <a:r>
              <a:rPr lang="en-GB" sz="2400" i="1" dirty="0"/>
              <a:t>Find factors and multiples of positive whole numbers, including common factors and common multiples, and express a given number as a product of 2 or 3 factors.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5MD-2.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extLst>
              <a:ext uri="{FF2B5EF4-FFF2-40B4-BE49-F238E27FC236}">
                <a16:creationId xmlns:a16="http://schemas.microsoft.com/office/drawing/2014/main" id="{D1D8A774-E48B-4324-8ECA-E00F7033B065}"/>
              </a:ext>
            </a:extLst>
          </p:cNvPr>
          <p:cNvPicPr>
            <a:picLocks noChangeAspect="1"/>
          </p:cNvPicPr>
          <p:nvPr/>
        </p:nvPicPr>
        <p:blipFill>
          <a:blip r:embed="rId4"/>
          <a:stretch>
            <a:fillRect/>
          </a:stretch>
        </p:blipFill>
        <p:spPr>
          <a:xfrm>
            <a:off x="3458397" y="1675686"/>
            <a:ext cx="2455240" cy="3464871"/>
          </a:xfrm>
          <a:prstGeom prst="rect">
            <a:avLst/>
          </a:prstGeom>
        </p:spPr>
      </p:pic>
      <p:pic>
        <p:nvPicPr>
          <p:cNvPr id="5" name="Picture 4">
            <a:hlinkClick r:id="rId5"/>
            <a:extLst>
              <a:ext uri="{FF2B5EF4-FFF2-40B4-BE49-F238E27FC236}">
                <a16:creationId xmlns:a16="http://schemas.microsoft.com/office/drawing/2014/main" id="{1363E8CD-2C61-4CE1-8C9B-E8DFF0F6FA88}"/>
              </a:ext>
            </a:extLst>
          </p:cNvPr>
          <p:cNvPicPr>
            <a:picLocks noChangeAspect="1"/>
          </p:cNvPicPr>
          <p:nvPr/>
        </p:nvPicPr>
        <p:blipFill>
          <a:blip r:embed="rId6"/>
          <a:stretch>
            <a:fillRect/>
          </a:stretch>
        </p:blipFill>
        <p:spPr>
          <a:xfrm>
            <a:off x="671908" y="1675686"/>
            <a:ext cx="2455240" cy="3456539"/>
          </a:xfrm>
          <a:prstGeom prst="rect">
            <a:avLst/>
          </a:prstGeom>
        </p:spPr>
      </p:pic>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5MD-2: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5"/>
              </a:rPr>
              <a:t>2.9 Times tables:7 and patterns within/across times tables</a:t>
            </a:r>
            <a:endParaRPr lang="en-GB" sz="1600" dirty="0"/>
          </a:p>
          <a:p>
            <a:pPr marL="585781" lvl="1" indent="-285750">
              <a:lnSpc>
                <a:spcPct val="120000"/>
              </a:lnSpc>
            </a:pPr>
            <a:r>
              <a:rPr lang="en-GB" sz="1600" dirty="0">
                <a:solidFill>
                  <a:schemeClr val="tx2"/>
                </a:solidFill>
                <a:hlinkClick r:id="rId3"/>
              </a:rPr>
              <a:t>2.21 Factors, multiples, prime numbers and composite numbers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Find factors and multiples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5MD-2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5MD-2 Find factors and multiples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164004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C231E-9413-493D-B0B2-C86EED92C075}"/>
              </a:ext>
            </a:extLst>
          </p:cNvPr>
          <p:cNvSpPr>
            <a:spLocks noGrp="1"/>
          </p:cNvSpPr>
          <p:nvPr>
            <p:ph type="title"/>
          </p:nvPr>
        </p:nvSpPr>
        <p:spPr/>
        <p:txBody>
          <a:bodyPr/>
          <a:lstStyle/>
          <a:p>
            <a:r>
              <a:rPr lang="en-GB" dirty="0"/>
              <a:t>5MD-2 Find factors and multiples</a:t>
            </a:r>
          </a:p>
        </p:txBody>
      </p:sp>
      <p:sp>
        <p:nvSpPr>
          <p:cNvPr id="54" name="TextBox 53">
            <a:extLst>
              <a:ext uri="{FF2B5EF4-FFF2-40B4-BE49-F238E27FC236}">
                <a16:creationId xmlns:a16="http://schemas.microsoft.com/office/drawing/2014/main" id="{09F7C960-F49E-4D20-B7EF-FE47F57D7837}"/>
              </a:ext>
            </a:extLst>
          </p:cNvPr>
          <p:cNvSpPr txBox="1"/>
          <p:nvPr/>
        </p:nvSpPr>
        <p:spPr bwMode="auto">
          <a:xfrm>
            <a:off x="3682136" y="2930136"/>
            <a:ext cx="15424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8 x 3 = 24</a:t>
            </a:r>
          </a:p>
        </p:txBody>
      </p:sp>
      <p:grpSp>
        <p:nvGrpSpPr>
          <p:cNvPr id="104" name="Group 103">
            <a:extLst>
              <a:ext uri="{FF2B5EF4-FFF2-40B4-BE49-F238E27FC236}">
                <a16:creationId xmlns:a16="http://schemas.microsoft.com/office/drawing/2014/main" id="{0ACA8AAA-A1E4-42D4-9798-548FEC48EFA1}"/>
              </a:ext>
            </a:extLst>
          </p:cNvPr>
          <p:cNvGrpSpPr/>
          <p:nvPr/>
        </p:nvGrpSpPr>
        <p:grpSpPr>
          <a:xfrm>
            <a:off x="770134" y="1560546"/>
            <a:ext cx="1311069" cy="880090"/>
            <a:chOff x="1058331" y="1686140"/>
            <a:chExt cx="1311069" cy="880090"/>
          </a:xfrm>
        </p:grpSpPr>
        <p:pic>
          <p:nvPicPr>
            <p:cNvPr id="66" name="Picture 65" descr="A picture containing electronics, display&#10;&#10;Description automatically generated">
              <a:extLst>
                <a:ext uri="{FF2B5EF4-FFF2-40B4-BE49-F238E27FC236}">
                  <a16:creationId xmlns:a16="http://schemas.microsoft.com/office/drawing/2014/main" id="{F76A82EA-495C-4352-9BB4-B56C66A25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 y="1686140"/>
              <a:ext cx="446973" cy="446973"/>
            </a:xfrm>
            <a:prstGeom prst="rect">
              <a:avLst/>
            </a:prstGeom>
          </p:spPr>
        </p:pic>
        <p:pic>
          <p:nvPicPr>
            <p:cNvPr id="67" name="Picture 66" descr="A picture containing electronics, display&#10;&#10;Description automatically generated">
              <a:extLst>
                <a:ext uri="{FF2B5EF4-FFF2-40B4-BE49-F238E27FC236}">
                  <a16:creationId xmlns:a16="http://schemas.microsoft.com/office/drawing/2014/main" id="{B6D62C7A-DCBD-4645-9D0F-A67CDAF17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111" y="1686140"/>
              <a:ext cx="446973" cy="446973"/>
            </a:xfrm>
            <a:prstGeom prst="rect">
              <a:avLst/>
            </a:prstGeom>
          </p:spPr>
        </p:pic>
        <p:pic>
          <p:nvPicPr>
            <p:cNvPr id="68" name="Picture 67" descr="A picture containing electronics, display&#10;&#10;Description automatically generated">
              <a:extLst>
                <a:ext uri="{FF2B5EF4-FFF2-40B4-BE49-F238E27FC236}">
                  <a16:creationId xmlns:a16="http://schemas.microsoft.com/office/drawing/2014/main" id="{689BD172-57FF-4BAC-9BDB-75A8FCC64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27" y="1686140"/>
              <a:ext cx="446973" cy="446973"/>
            </a:xfrm>
            <a:prstGeom prst="rect">
              <a:avLst/>
            </a:prstGeom>
          </p:spPr>
        </p:pic>
        <p:pic>
          <p:nvPicPr>
            <p:cNvPr id="86" name="Picture 85" descr="A picture containing electronics, display&#10;&#10;Description automatically generated">
              <a:extLst>
                <a:ext uri="{FF2B5EF4-FFF2-40B4-BE49-F238E27FC236}">
                  <a16:creationId xmlns:a16="http://schemas.microsoft.com/office/drawing/2014/main" id="{1152401C-5189-49EF-9CB1-5E788A141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 y="2119257"/>
              <a:ext cx="446973" cy="446973"/>
            </a:xfrm>
            <a:prstGeom prst="rect">
              <a:avLst/>
            </a:prstGeom>
          </p:spPr>
        </p:pic>
        <p:pic>
          <p:nvPicPr>
            <p:cNvPr id="87" name="Picture 86" descr="A picture containing electronics, display&#10;&#10;Description automatically generated">
              <a:extLst>
                <a:ext uri="{FF2B5EF4-FFF2-40B4-BE49-F238E27FC236}">
                  <a16:creationId xmlns:a16="http://schemas.microsoft.com/office/drawing/2014/main" id="{1DF64AFB-BFB3-4975-AC35-DB3627488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111" y="2119257"/>
              <a:ext cx="446973" cy="446973"/>
            </a:xfrm>
            <a:prstGeom prst="rect">
              <a:avLst/>
            </a:prstGeom>
          </p:spPr>
        </p:pic>
        <p:pic>
          <p:nvPicPr>
            <p:cNvPr id="88" name="Picture 87" descr="A picture containing electronics, display&#10;&#10;Description automatically generated">
              <a:extLst>
                <a:ext uri="{FF2B5EF4-FFF2-40B4-BE49-F238E27FC236}">
                  <a16:creationId xmlns:a16="http://schemas.microsoft.com/office/drawing/2014/main" id="{08BEE8A6-741E-44F8-977F-91E912AB0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27" y="2119257"/>
              <a:ext cx="446973" cy="446973"/>
            </a:xfrm>
            <a:prstGeom prst="rect">
              <a:avLst/>
            </a:prstGeom>
          </p:spPr>
        </p:pic>
      </p:grpSp>
      <p:grpSp>
        <p:nvGrpSpPr>
          <p:cNvPr id="105" name="Group 104">
            <a:extLst>
              <a:ext uri="{FF2B5EF4-FFF2-40B4-BE49-F238E27FC236}">
                <a16:creationId xmlns:a16="http://schemas.microsoft.com/office/drawing/2014/main" id="{7FDA6BFF-C5BD-4FC8-8292-979A109BD7C3}"/>
              </a:ext>
            </a:extLst>
          </p:cNvPr>
          <p:cNvGrpSpPr/>
          <p:nvPr/>
        </p:nvGrpSpPr>
        <p:grpSpPr>
          <a:xfrm>
            <a:off x="770134" y="2429837"/>
            <a:ext cx="1311069" cy="880090"/>
            <a:chOff x="1058331" y="2548910"/>
            <a:chExt cx="1311069" cy="880090"/>
          </a:xfrm>
        </p:grpSpPr>
        <p:pic>
          <p:nvPicPr>
            <p:cNvPr id="92" name="Picture 91" descr="A picture containing electronics, display&#10;&#10;Description automatically generated">
              <a:extLst>
                <a:ext uri="{FF2B5EF4-FFF2-40B4-BE49-F238E27FC236}">
                  <a16:creationId xmlns:a16="http://schemas.microsoft.com/office/drawing/2014/main" id="{8833F8C5-B026-4264-B11C-FFC753A3A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 y="2548910"/>
              <a:ext cx="446973" cy="446973"/>
            </a:xfrm>
            <a:prstGeom prst="rect">
              <a:avLst/>
            </a:prstGeom>
          </p:spPr>
        </p:pic>
        <p:pic>
          <p:nvPicPr>
            <p:cNvPr id="93" name="Picture 92" descr="A picture containing electronics, display&#10;&#10;Description automatically generated">
              <a:extLst>
                <a:ext uri="{FF2B5EF4-FFF2-40B4-BE49-F238E27FC236}">
                  <a16:creationId xmlns:a16="http://schemas.microsoft.com/office/drawing/2014/main" id="{DC060909-3BD2-4680-8D6C-5A2BB7EA4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111" y="2548910"/>
              <a:ext cx="446973" cy="446973"/>
            </a:xfrm>
            <a:prstGeom prst="rect">
              <a:avLst/>
            </a:prstGeom>
          </p:spPr>
        </p:pic>
        <p:pic>
          <p:nvPicPr>
            <p:cNvPr id="94" name="Picture 93" descr="A picture containing electronics, display&#10;&#10;Description automatically generated">
              <a:extLst>
                <a:ext uri="{FF2B5EF4-FFF2-40B4-BE49-F238E27FC236}">
                  <a16:creationId xmlns:a16="http://schemas.microsoft.com/office/drawing/2014/main" id="{B282E3A6-B5D1-42CC-86D8-B2CB611F0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27" y="2548910"/>
              <a:ext cx="446973" cy="446973"/>
            </a:xfrm>
            <a:prstGeom prst="rect">
              <a:avLst/>
            </a:prstGeom>
          </p:spPr>
        </p:pic>
        <p:pic>
          <p:nvPicPr>
            <p:cNvPr id="98" name="Picture 97" descr="A picture containing electronics, display&#10;&#10;Description automatically generated">
              <a:extLst>
                <a:ext uri="{FF2B5EF4-FFF2-40B4-BE49-F238E27FC236}">
                  <a16:creationId xmlns:a16="http://schemas.microsoft.com/office/drawing/2014/main" id="{BCCDFADB-213F-41CB-B481-619655280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 y="2982027"/>
              <a:ext cx="446973" cy="446973"/>
            </a:xfrm>
            <a:prstGeom prst="rect">
              <a:avLst/>
            </a:prstGeom>
          </p:spPr>
        </p:pic>
        <p:pic>
          <p:nvPicPr>
            <p:cNvPr id="99" name="Picture 98" descr="A picture containing electronics, display&#10;&#10;Description automatically generated">
              <a:extLst>
                <a:ext uri="{FF2B5EF4-FFF2-40B4-BE49-F238E27FC236}">
                  <a16:creationId xmlns:a16="http://schemas.microsoft.com/office/drawing/2014/main" id="{7148ED85-27B9-40B0-BDB5-E7B694A92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111" y="2982027"/>
              <a:ext cx="446973" cy="446973"/>
            </a:xfrm>
            <a:prstGeom prst="rect">
              <a:avLst/>
            </a:prstGeom>
          </p:spPr>
        </p:pic>
        <p:pic>
          <p:nvPicPr>
            <p:cNvPr id="100" name="Picture 99" descr="A picture containing electronics, display&#10;&#10;Description automatically generated">
              <a:extLst>
                <a:ext uri="{FF2B5EF4-FFF2-40B4-BE49-F238E27FC236}">
                  <a16:creationId xmlns:a16="http://schemas.microsoft.com/office/drawing/2014/main" id="{81DE4E5F-610F-4DBF-874A-2450EFFF8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27" y="2982027"/>
              <a:ext cx="446973" cy="446973"/>
            </a:xfrm>
            <a:prstGeom prst="rect">
              <a:avLst/>
            </a:prstGeom>
          </p:spPr>
        </p:pic>
      </p:grpSp>
      <p:grpSp>
        <p:nvGrpSpPr>
          <p:cNvPr id="6" name="Group 5">
            <a:extLst>
              <a:ext uri="{FF2B5EF4-FFF2-40B4-BE49-F238E27FC236}">
                <a16:creationId xmlns:a16="http://schemas.microsoft.com/office/drawing/2014/main" id="{6DC6BF3D-8263-479C-A5E3-0F9C05064EA7}"/>
              </a:ext>
            </a:extLst>
          </p:cNvPr>
          <p:cNvGrpSpPr/>
          <p:nvPr/>
        </p:nvGrpSpPr>
        <p:grpSpPr>
          <a:xfrm>
            <a:off x="771823" y="3293675"/>
            <a:ext cx="1311732" cy="880090"/>
            <a:chOff x="2356207" y="1686140"/>
            <a:chExt cx="1311732" cy="880090"/>
          </a:xfrm>
        </p:grpSpPr>
        <p:pic>
          <p:nvPicPr>
            <p:cNvPr id="69" name="Picture 68" descr="A picture containing electronics, display&#10;&#10;Description automatically generated">
              <a:extLst>
                <a:ext uri="{FF2B5EF4-FFF2-40B4-BE49-F238E27FC236}">
                  <a16:creationId xmlns:a16="http://schemas.microsoft.com/office/drawing/2014/main" id="{EF7CFF08-0C83-41F3-9A37-5C03D3745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207" y="1686140"/>
              <a:ext cx="446973" cy="446973"/>
            </a:xfrm>
            <a:prstGeom prst="rect">
              <a:avLst/>
            </a:prstGeom>
          </p:spPr>
        </p:pic>
        <p:pic>
          <p:nvPicPr>
            <p:cNvPr id="70" name="Picture 69" descr="A picture containing electronics, display&#10;&#10;Description automatically generated">
              <a:extLst>
                <a:ext uri="{FF2B5EF4-FFF2-40B4-BE49-F238E27FC236}">
                  <a16:creationId xmlns:a16="http://schemas.microsoft.com/office/drawing/2014/main" id="{7EF32A92-8682-46A4-9FB6-8975A035E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650" y="1686140"/>
              <a:ext cx="446973" cy="446973"/>
            </a:xfrm>
            <a:prstGeom prst="rect">
              <a:avLst/>
            </a:prstGeom>
          </p:spPr>
        </p:pic>
        <p:pic>
          <p:nvPicPr>
            <p:cNvPr id="71" name="Picture 70" descr="A picture containing electronics, display&#10;&#10;Description automatically generated">
              <a:extLst>
                <a:ext uri="{FF2B5EF4-FFF2-40B4-BE49-F238E27FC236}">
                  <a16:creationId xmlns:a16="http://schemas.microsoft.com/office/drawing/2014/main" id="{1F485F34-85EE-4741-BD42-84BA3C6C4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966" y="1686140"/>
              <a:ext cx="446973" cy="446973"/>
            </a:xfrm>
            <a:prstGeom prst="rect">
              <a:avLst/>
            </a:prstGeom>
          </p:spPr>
        </p:pic>
        <p:pic>
          <p:nvPicPr>
            <p:cNvPr id="89" name="Picture 88" descr="A picture containing electronics, display&#10;&#10;Description automatically generated">
              <a:extLst>
                <a:ext uri="{FF2B5EF4-FFF2-40B4-BE49-F238E27FC236}">
                  <a16:creationId xmlns:a16="http://schemas.microsoft.com/office/drawing/2014/main" id="{0B20C5A2-0D18-4733-A143-7949C8001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207" y="2119257"/>
              <a:ext cx="446973" cy="446973"/>
            </a:xfrm>
            <a:prstGeom prst="rect">
              <a:avLst/>
            </a:prstGeom>
          </p:spPr>
        </p:pic>
        <p:pic>
          <p:nvPicPr>
            <p:cNvPr id="90" name="Picture 89" descr="A picture containing electronics, display&#10;&#10;Description automatically generated">
              <a:extLst>
                <a:ext uri="{FF2B5EF4-FFF2-40B4-BE49-F238E27FC236}">
                  <a16:creationId xmlns:a16="http://schemas.microsoft.com/office/drawing/2014/main" id="{AE28835E-CCE5-4C62-BC36-2FCA6A800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650" y="2119257"/>
              <a:ext cx="446973" cy="446973"/>
            </a:xfrm>
            <a:prstGeom prst="rect">
              <a:avLst/>
            </a:prstGeom>
          </p:spPr>
        </p:pic>
        <p:pic>
          <p:nvPicPr>
            <p:cNvPr id="91" name="Picture 90" descr="A picture containing electronics, display&#10;&#10;Description automatically generated">
              <a:extLst>
                <a:ext uri="{FF2B5EF4-FFF2-40B4-BE49-F238E27FC236}">
                  <a16:creationId xmlns:a16="http://schemas.microsoft.com/office/drawing/2014/main" id="{2239E860-5CBD-4077-9D79-B88864C37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966" y="2119257"/>
              <a:ext cx="446973" cy="446973"/>
            </a:xfrm>
            <a:prstGeom prst="rect">
              <a:avLst/>
            </a:prstGeom>
          </p:spPr>
        </p:pic>
      </p:grpSp>
      <p:grpSp>
        <p:nvGrpSpPr>
          <p:cNvPr id="29" name="Group 28">
            <a:extLst>
              <a:ext uri="{FF2B5EF4-FFF2-40B4-BE49-F238E27FC236}">
                <a16:creationId xmlns:a16="http://schemas.microsoft.com/office/drawing/2014/main" id="{CBAA4F1B-BFE0-4216-A788-F6920F4CE754}"/>
              </a:ext>
            </a:extLst>
          </p:cNvPr>
          <p:cNvGrpSpPr/>
          <p:nvPr/>
        </p:nvGrpSpPr>
        <p:grpSpPr>
          <a:xfrm>
            <a:off x="771823" y="4160421"/>
            <a:ext cx="1311732" cy="880090"/>
            <a:chOff x="2356207" y="2548910"/>
            <a:chExt cx="1311732" cy="880090"/>
          </a:xfrm>
        </p:grpSpPr>
        <p:pic>
          <p:nvPicPr>
            <p:cNvPr id="95" name="Picture 94" descr="A picture containing electronics, display&#10;&#10;Description automatically generated">
              <a:extLst>
                <a:ext uri="{FF2B5EF4-FFF2-40B4-BE49-F238E27FC236}">
                  <a16:creationId xmlns:a16="http://schemas.microsoft.com/office/drawing/2014/main" id="{92930135-3737-4B6A-A484-32E370307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207" y="2548910"/>
              <a:ext cx="446973" cy="446973"/>
            </a:xfrm>
            <a:prstGeom prst="rect">
              <a:avLst/>
            </a:prstGeom>
          </p:spPr>
        </p:pic>
        <p:pic>
          <p:nvPicPr>
            <p:cNvPr id="96" name="Picture 95" descr="A picture containing electronics, display&#10;&#10;Description automatically generated">
              <a:extLst>
                <a:ext uri="{FF2B5EF4-FFF2-40B4-BE49-F238E27FC236}">
                  <a16:creationId xmlns:a16="http://schemas.microsoft.com/office/drawing/2014/main" id="{6C8E029B-1868-4110-BA29-3076C3C7A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650" y="2548910"/>
              <a:ext cx="446973" cy="446973"/>
            </a:xfrm>
            <a:prstGeom prst="rect">
              <a:avLst/>
            </a:prstGeom>
          </p:spPr>
        </p:pic>
        <p:pic>
          <p:nvPicPr>
            <p:cNvPr id="97" name="Picture 96" descr="A picture containing electronics, display&#10;&#10;Description automatically generated">
              <a:extLst>
                <a:ext uri="{FF2B5EF4-FFF2-40B4-BE49-F238E27FC236}">
                  <a16:creationId xmlns:a16="http://schemas.microsoft.com/office/drawing/2014/main" id="{A3C973B9-0152-4730-BE30-F96A2B64A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966" y="2548910"/>
              <a:ext cx="446973" cy="446973"/>
            </a:xfrm>
            <a:prstGeom prst="rect">
              <a:avLst/>
            </a:prstGeom>
          </p:spPr>
        </p:pic>
        <p:pic>
          <p:nvPicPr>
            <p:cNvPr id="101" name="Picture 100" descr="A picture containing electronics, display&#10;&#10;Description automatically generated">
              <a:extLst>
                <a:ext uri="{FF2B5EF4-FFF2-40B4-BE49-F238E27FC236}">
                  <a16:creationId xmlns:a16="http://schemas.microsoft.com/office/drawing/2014/main" id="{ABBF76DC-9A31-4846-BD1C-24F1BE90E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207" y="2982027"/>
              <a:ext cx="446973" cy="446973"/>
            </a:xfrm>
            <a:prstGeom prst="rect">
              <a:avLst/>
            </a:prstGeom>
          </p:spPr>
        </p:pic>
        <p:pic>
          <p:nvPicPr>
            <p:cNvPr id="102" name="Picture 101" descr="A picture containing electronics, display&#10;&#10;Description automatically generated">
              <a:extLst>
                <a:ext uri="{FF2B5EF4-FFF2-40B4-BE49-F238E27FC236}">
                  <a16:creationId xmlns:a16="http://schemas.microsoft.com/office/drawing/2014/main" id="{AA69A78A-86A3-483A-959D-FDB96DBB7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650" y="2982027"/>
              <a:ext cx="446973" cy="446973"/>
            </a:xfrm>
            <a:prstGeom prst="rect">
              <a:avLst/>
            </a:prstGeom>
          </p:spPr>
        </p:pic>
        <p:pic>
          <p:nvPicPr>
            <p:cNvPr id="103" name="Picture 102" descr="A picture containing electronics, display&#10;&#10;Description automatically generated">
              <a:extLst>
                <a:ext uri="{FF2B5EF4-FFF2-40B4-BE49-F238E27FC236}">
                  <a16:creationId xmlns:a16="http://schemas.microsoft.com/office/drawing/2014/main" id="{298F7473-8A2B-47DE-A6A7-D01374566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966" y="2982027"/>
              <a:ext cx="446973" cy="446973"/>
            </a:xfrm>
            <a:prstGeom prst="rect">
              <a:avLst/>
            </a:prstGeom>
          </p:spPr>
        </p:pic>
      </p:grpSp>
      <p:grpSp>
        <p:nvGrpSpPr>
          <p:cNvPr id="150" name="Group 149">
            <a:extLst>
              <a:ext uri="{FF2B5EF4-FFF2-40B4-BE49-F238E27FC236}">
                <a16:creationId xmlns:a16="http://schemas.microsoft.com/office/drawing/2014/main" id="{AB48DA17-11A2-4481-92C1-4DF7CEA03E08}"/>
              </a:ext>
            </a:extLst>
          </p:cNvPr>
          <p:cNvGrpSpPr/>
          <p:nvPr/>
        </p:nvGrpSpPr>
        <p:grpSpPr>
          <a:xfrm>
            <a:off x="774954" y="1557338"/>
            <a:ext cx="5195202" cy="448958"/>
            <a:chOff x="5200356" y="3977139"/>
            <a:chExt cx="5195202" cy="448958"/>
          </a:xfrm>
        </p:grpSpPr>
        <p:pic>
          <p:nvPicPr>
            <p:cNvPr id="151" name="Picture 150" descr="A picture containing electronics, display&#10;&#10;Description automatically generated">
              <a:extLst>
                <a:ext uri="{FF2B5EF4-FFF2-40B4-BE49-F238E27FC236}">
                  <a16:creationId xmlns:a16="http://schemas.microsoft.com/office/drawing/2014/main" id="{0BF61066-19A2-4BAC-8891-54945B92F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356" y="3979124"/>
              <a:ext cx="446973" cy="446973"/>
            </a:xfrm>
            <a:prstGeom prst="rect">
              <a:avLst/>
            </a:prstGeom>
          </p:spPr>
        </p:pic>
        <p:pic>
          <p:nvPicPr>
            <p:cNvPr id="152" name="Picture 151" descr="A picture containing electronics, display&#10;&#10;Description automatically generated">
              <a:extLst>
                <a:ext uri="{FF2B5EF4-FFF2-40B4-BE49-F238E27FC236}">
                  <a16:creationId xmlns:a16="http://schemas.microsoft.com/office/drawing/2014/main" id="{5E463BAD-6E85-4888-8305-DB617294D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820" y="3979124"/>
              <a:ext cx="446973" cy="446973"/>
            </a:xfrm>
            <a:prstGeom prst="rect">
              <a:avLst/>
            </a:prstGeom>
          </p:spPr>
        </p:pic>
        <p:pic>
          <p:nvPicPr>
            <p:cNvPr id="153" name="Picture 152" descr="A picture containing electronics, display&#10;&#10;Description automatically generated">
              <a:extLst>
                <a:ext uri="{FF2B5EF4-FFF2-40B4-BE49-F238E27FC236}">
                  <a16:creationId xmlns:a16="http://schemas.microsoft.com/office/drawing/2014/main" id="{CEACBBA2-A35B-4460-BE4D-8BA8686F1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136" y="3979124"/>
              <a:ext cx="446973" cy="446973"/>
            </a:xfrm>
            <a:prstGeom prst="rect">
              <a:avLst/>
            </a:prstGeom>
          </p:spPr>
        </p:pic>
        <p:pic>
          <p:nvPicPr>
            <p:cNvPr id="154" name="Picture 153" descr="A picture containing electronics, display&#10;&#10;Description automatically generated">
              <a:extLst>
                <a:ext uri="{FF2B5EF4-FFF2-40B4-BE49-F238E27FC236}">
                  <a16:creationId xmlns:a16="http://schemas.microsoft.com/office/drawing/2014/main" id="{5C095248-1A8D-4612-9DC1-BB97D4902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325" y="3977373"/>
              <a:ext cx="446973" cy="446973"/>
            </a:xfrm>
            <a:prstGeom prst="rect">
              <a:avLst/>
            </a:prstGeom>
          </p:spPr>
        </p:pic>
        <p:pic>
          <p:nvPicPr>
            <p:cNvPr id="155" name="Picture 154" descr="A picture containing electronics, display&#10;&#10;Description automatically generated">
              <a:extLst>
                <a:ext uri="{FF2B5EF4-FFF2-40B4-BE49-F238E27FC236}">
                  <a16:creationId xmlns:a16="http://schemas.microsoft.com/office/drawing/2014/main" id="{E42FCD39-7675-42BA-9893-63E1D3976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105" y="3977373"/>
              <a:ext cx="446973" cy="446973"/>
            </a:xfrm>
            <a:prstGeom prst="rect">
              <a:avLst/>
            </a:prstGeom>
          </p:spPr>
        </p:pic>
        <p:pic>
          <p:nvPicPr>
            <p:cNvPr id="156" name="Picture 155" descr="A picture containing electronics, display&#10;&#10;Description automatically generated">
              <a:extLst>
                <a:ext uri="{FF2B5EF4-FFF2-40B4-BE49-F238E27FC236}">
                  <a16:creationId xmlns:a16="http://schemas.microsoft.com/office/drawing/2014/main" id="{F503660E-B6B0-4637-8B62-409650922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421" y="3977373"/>
              <a:ext cx="446973" cy="446973"/>
            </a:xfrm>
            <a:prstGeom prst="rect">
              <a:avLst/>
            </a:prstGeom>
          </p:spPr>
        </p:pic>
        <p:pic>
          <p:nvPicPr>
            <p:cNvPr id="157" name="Picture 156" descr="A picture containing electronics, display&#10;&#10;Description automatically generated">
              <a:extLst>
                <a:ext uri="{FF2B5EF4-FFF2-40B4-BE49-F238E27FC236}">
                  <a16:creationId xmlns:a16="http://schemas.microsoft.com/office/drawing/2014/main" id="{67C53D51-016F-4A84-9F10-026A7DFCE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541" y="3978985"/>
              <a:ext cx="446973" cy="446973"/>
            </a:xfrm>
            <a:prstGeom prst="rect">
              <a:avLst/>
            </a:prstGeom>
          </p:spPr>
        </p:pic>
        <p:pic>
          <p:nvPicPr>
            <p:cNvPr id="158" name="Picture 157" descr="A picture containing electronics, display&#10;&#10;Description automatically generated">
              <a:extLst>
                <a:ext uri="{FF2B5EF4-FFF2-40B4-BE49-F238E27FC236}">
                  <a16:creationId xmlns:a16="http://schemas.microsoft.com/office/drawing/2014/main" id="{E685CD8F-31EA-4BA6-B5F7-3DAC22BAA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984" y="3978985"/>
              <a:ext cx="446973" cy="446973"/>
            </a:xfrm>
            <a:prstGeom prst="rect">
              <a:avLst/>
            </a:prstGeom>
          </p:spPr>
        </p:pic>
        <p:pic>
          <p:nvPicPr>
            <p:cNvPr id="159" name="Picture 158" descr="A picture containing electronics, display&#10;&#10;Description automatically generated">
              <a:extLst>
                <a:ext uri="{FF2B5EF4-FFF2-40B4-BE49-F238E27FC236}">
                  <a16:creationId xmlns:a16="http://schemas.microsoft.com/office/drawing/2014/main" id="{8C4BD680-D0CF-4BE3-BFFD-E3A8D40D5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300" y="3978985"/>
              <a:ext cx="446973" cy="446973"/>
            </a:xfrm>
            <a:prstGeom prst="rect">
              <a:avLst/>
            </a:prstGeom>
          </p:spPr>
        </p:pic>
        <p:pic>
          <p:nvPicPr>
            <p:cNvPr id="160" name="Picture 159" descr="A picture containing electronics, display&#10;&#10;Description automatically generated">
              <a:extLst>
                <a:ext uri="{FF2B5EF4-FFF2-40B4-BE49-F238E27FC236}">
                  <a16:creationId xmlns:a16="http://schemas.microsoft.com/office/drawing/2014/main" id="{5D61DCD0-20DC-4818-9F5F-4EC2160DC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826" y="3977139"/>
              <a:ext cx="446973" cy="446973"/>
            </a:xfrm>
            <a:prstGeom prst="rect">
              <a:avLst/>
            </a:prstGeom>
          </p:spPr>
        </p:pic>
        <p:pic>
          <p:nvPicPr>
            <p:cNvPr id="161" name="Picture 160" descr="A picture containing electronics, display&#10;&#10;Description automatically generated">
              <a:extLst>
                <a:ext uri="{FF2B5EF4-FFF2-40B4-BE49-F238E27FC236}">
                  <a16:creationId xmlns:a16="http://schemas.microsoft.com/office/drawing/2014/main" id="{FFDB4005-6E9B-4308-865A-E4C4239E4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269" y="3977139"/>
              <a:ext cx="446973" cy="446973"/>
            </a:xfrm>
            <a:prstGeom prst="rect">
              <a:avLst/>
            </a:prstGeom>
          </p:spPr>
        </p:pic>
        <p:pic>
          <p:nvPicPr>
            <p:cNvPr id="162" name="Picture 161" descr="A picture containing electronics, display&#10;&#10;Description automatically generated">
              <a:extLst>
                <a:ext uri="{FF2B5EF4-FFF2-40B4-BE49-F238E27FC236}">
                  <a16:creationId xmlns:a16="http://schemas.microsoft.com/office/drawing/2014/main" id="{05FB31C8-5204-4B10-8C19-002AD376E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585" y="3977139"/>
              <a:ext cx="446973" cy="446973"/>
            </a:xfrm>
            <a:prstGeom prst="rect">
              <a:avLst/>
            </a:prstGeom>
          </p:spPr>
        </p:pic>
      </p:grpSp>
      <p:grpSp>
        <p:nvGrpSpPr>
          <p:cNvPr id="163" name="Group 162">
            <a:extLst>
              <a:ext uri="{FF2B5EF4-FFF2-40B4-BE49-F238E27FC236}">
                <a16:creationId xmlns:a16="http://schemas.microsoft.com/office/drawing/2014/main" id="{6BFF779E-078F-4EE6-971C-BE1EF07E4BBA}"/>
              </a:ext>
            </a:extLst>
          </p:cNvPr>
          <p:cNvGrpSpPr/>
          <p:nvPr/>
        </p:nvGrpSpPr>
        <p:grpSpPr>
          <a:xfrm>
            <a:off x="774954" y="1990455"/>
            <a:ext cx="5195202" cy="448958"/>
            <a:chOff x="5200356" y="4410256"/>
            <a:chExt cx="5195202" cy="448958"/>
          </a:xfrm>
        </p:grpSpPr>
        <p:pic>
          <p:nvPicPr>
            <p:cNvPr id="164" name="Picture 163" descr="A picture containing electronics, display&#10;&#10;Description automatically generated">
              <a:extLst>
                <a:ext uri="{FF2B5EF4-FFF2-40B4-BE49-F238E27FC236}">
                  <a16:creationId xmlns:a16="http://schemas.microsoft.com/office/drawing/2014/main" id="{0F52293D-C410-49E0-8009-601DD214C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356" y="4412241"/>
              <a:ext cx="446973" cy="446973"/>
            </a:xfrm>
            <a:prstGeom prst="rect">
              <a:avLst/>
            </a:prstGeom>
          </p:spPr>
        </p:pic>
        <p:pic>
          <p:nvPicPr>
            <p:cNvPr id="165" name="Picture 164" descr="A picture containing electronics, display&#10;&#10;Description automatically generated">
              <a:extLst>
                <a:ext uri="{FF2B5EF4-FFF2-40B4-BE49-F238E27FC236}">
                  <a16:creationId xmlns:a16="http://schemas.microsoft.com/office/drawing/2014/main" id="{A302713D-DE9A-4662-8BAB-DFD341191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820" y="4412241"/>
              <a:ext cx="446973" cy="446973"/>
            </a:xfrm>
            <a:prstGeom prst="rect">
              <a:avLst/>
            </a:prstGeom>
          </p:spPr>
        </p:pic>
        <p:pic>
          <p:nvPicPr>
            <p:cNvPr id="166" name="Picture 165" descr="A picture containing electronics, display&#10;&#10;Description automatically generated">
              <a:extLst>
                <a:ext uri="{FF2B5EF4-FFF2-40B4-BE49-F238E27FC236}">
                  <a16:creationId xmlns:a16="http://schemas.microsoft.com/office/drawing/2014/main" id="{A2380430-277C-4CE6-8BD6-4F50F6C15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136" y="4412241"/>
              <a:ext cx="446973" cy="446973"/>
            </a:xfrm>
            <a:prstGeom prst="rect">
              <a:avLst/>
            </a:prstGeom>
          </p:spPr>
        </p:pic>
        <p:pic>
          <p:nvPicPr>
            <p:cNvPr id="167" name="Picture 166" descr="A picture containing electronics, display&#10;&#10;Description automatically generated">
              <a:extLst>
                <a:ext uri="{FF2B5EF4-FFF2-40B4-BE49-F238E27FC236}">
                  <a16:creationId xmlns:a16="http://schemas.microsoft.com/office/drawing/2014/main" id="{00422336-EABA-48CF-AB5C-59D0624FC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325" y="4410490"/>
              <a:ext cx="446973" cy="446973"/>
            </a:xfrm>
            <a:prstGeom prst="rect">
              <a:avLst/>
            </a:prstGeom>
          </p:spPr>
        </p:pic>
        <p:pic>
          <p:nvPicPr>
            <p:cNvPr id="168" name="Picture 167" descr="A picture containing electronics, display&#10;&#10;Description automatically generated">
              <a:extLst>
                <a:ext uri="{FF2B5EF4-FFF2-40B4-BE49-F238E27FC236}">
                  <a16:creationId xmlns:a16="http://schemas.microsoft.com/office/drawing/2014/main" id="{EE5853AB-2C7E-4246-9E11-671B5B342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105" y="4410490"/>
              <a:ext cx="446973" cy="446973"/>
            </a:xfrm>
            <a:prstGeom prst="rect">
              <a:avLst/>
            </a:prstGeom>
          </p:spPr>
        </p:pic>
        <p:pic>
          <p:nvPicPr>
            <p:cNvPr id="169" name="Picture 168" descr="A picture containing electronics, display&#10;&#10;Description automatically generated">
              <a:extLst>
                <a:ext uri="{FF2B5EF4-FFF2-40B4-BE49-F238E27FC236}">
                  <a16:creationId xmlns:a16="http://schemas.microsoft.com/office/drawing/2014/main" id="{EF2B9163-4BD8-4C0F-8B14-9BB121756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421" y="4410490"/>
              <a:ext cx="446973" cy="446973"/>
            </a:xfrm>
            <a:prstGeom prst="rect">
              <a:avLst/>
            </a:prstGeom>
          </p:spPr>
        </p:pic>
        <p:pic>
          <p:nvPicPr>
            <p:cNvPr id="170" name="Picture 169" descr="A picture containing electronics, display&#10;&#10;Description automatically generated">
              <a:extLst>
                <a:ext uri="{FF2B5EF4-FFF2-40B4-BE49-F238E27FC236}">
                  <a16:creationId xmlns:a16="http://schemas.microsoft.com/office/drawing/2014/main" id="{4F1C8C26-30A0-45EB-B877-88EDB46C4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541" y="4412102"/>
              <a:ext cx="446973" cy="446973"/>
            </a:xfrm>
            <a:prstGeom prst="rect">
              <a:avLst/>
            </a:prstGeom>
          </p:spPr>
        </p:pic>
        <p:pic>
          <p:nvPicPr>
            <p:cNvPr id="171" name="Picture 170" descr="A picture containing electronics, display&#10;&#10;Description automatically generated">
              <a:extLst>
                <a:ext uri="{FF2B5EF4-FFF2-40B4-BE49-F238E27FC236}">
                  <a16:creationId xmlns:a16="http://schemas.microsoft.com/office/drawing/2014/main" id="{A7072DED-6B44-4F4B-B62B-8A6102452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984" y="4412102"/>
              <a:ext cx="446973" cy="446973"/>
            </a:xfrm>
            <a:prstGeom prst="rect">
              <a:avLst/>
            </a:prstGeom>
          </p:spPr>
        </p:pic>
        <p:pic>
          <p:nvPicPr>
            <p:cNvPr id="172" name="Picture 171" descr="A picture containing electronics, display&#10;&#10;Description automatically generated">
              <a:extLst>
                <a:ext uri="{FF2B5EF4-FFF2-40B4-BE49-F238E27FC236}">
                  <a16:creationId xmlns:a16="http://schemas.microsoft.com/office/drawing/2014/main" id="{CFA82C67-A319-4A7C-971E-A2EC98584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300" y="4412102"/>
              <a:ext cx="446973" cy="446973"/>
            </a:xfrm>
            <a:prstGeom prst="rect">
              <a:avLst/>
            </a:prstGeom>
          </p:spPr>
        </p:pic>
        <p:pic>
          <p:nvPicPr>
            <p:cNvPr id="173" name="Picture 172" descr="A picture containing electronics, display&#10;&#10;Description automatically generated">
              <a:extLst>
                <a:ext uri="{FF2B5EF4-FFF2-40B4-BE49-F238E27FC236}">
                  <a16:creationId xmlns:a16="http://schemas.microsoft.com/office/drawing/2014/main" id="{73D8585E-6F67-45A4-B5F6-316BBDF99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826" y="4410256"/>
              <a:ext cx="446973" cy="446973"/>
            </a:xfrm>
            <a:prstGeom prst="rect">
              <a:avLst/>
            </a:prstGeom>
          </p:spPr>
        </p:pic>
        <p:pic>
          <p:nvPicPr>
            <p:cNvPr id="174" name="Picture 173" descr="A picture containing electronics, display&#10;&#10;Description automatically generated">
              <a:extLst>
                <a:ext uri="{FF2B5EF4-FFF2-40B4-BE49-F238E27FC236}">
                  <a16:creationId xmlns:a16="http://schemas.microsoft.com/office/drawing/2014/main" id="{9A4DACFC-DF07-405D-9DB6-FA5D82B9E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269" y="4410256"/>
              <a:ext cx="446973" cy="446973"/>
            </a:xfrm>
            <a:prstGeom prst="rect">
              <a:avLst/>
            </a:prstGeom>
          </p:spPr>
        </p:pic>
        <p:pic>
          <p:nvPicPr>
            <p:cNvPr id="175" name="Picture 174" descr="A picture containing electronics, display&#10;&#10;Description automatically generated">
              <a:extLst>
                <a:ext uri="{FF2B5EF4-FFF2-40B4-BE49-F238E27FC236}">
                  <a16:creationId xmlns:a16="http://schemas.microsoft.com/office/drawing/2014/main" id="{6A2B79AF-2301-4096-9F07-7AB36E517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585" y="4410256"/>
              <a:ext cx="446973" cy="446973"/>
            </a:xfrm>
            <a:prstGeom prst="rect">
              <a:avLst/>
            </a:prstGeom>
          </p:spPr>
        </p:pic>
      </p:grpSp>
      <p:grpSp>
        <p:nvGrpSpPr>
          <p:cNvPr id="187" name="Group 186">
            <a:extLst>
              <a:ext uri="{FF2B5EF4-FFF2-40B4-BE49-F238E27FC236}">
                <a16:creationId xmlns:a16="http://schemas.microsoft.com/office/drawing/2014/main" id="{6201E814-EEFB-4547-8DA0-1C9FB3816E9A}"/>
              </a:ext>
            </a:extLst>
          </p:cNvPr>
          <p:cNvGrpSpPr/>
          <p:nvPr/>
        </p:nvGrpSpPr>
        <p:grpSpPr>
          <a:xfrm>
            <a:off x="234676" y="1557338"/>
            <a:ext cx="387117" cy="3483173"/>
            <a:chOff x="234676" y="1557338"/>
            <a:chExt cx="387117" cy="3483173"/>
          </a:xfrm>
        </p:grpSpPr>
        <p:sp>
          <p:nvSpPr>
            <p:cNvPr id="176" name="TextBox 175">
              <a:extLst>
                <a:ext uri="{FF2B5EF4-FFF2-40B4-BE49-F238E27FC236}">
                  <a16:creationId xmlns:a16="http://schemas.microsoft.com/office/drawing/2014/main" id="{BFDBE6AB-E3DF-4ACA-B2AD-C5779162C1BE}"/>
                </a:ext>
              </a:extLst>
            </p:cNvPr>
            <p:cNvSpPr txBox="1"/>
            <p:nvPr/>
          </p:nvSpPr>
          <p:spPr bwMode="auto">
            <a:xfrm>
              <a:off x="234676" y="305549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8</a:t>
              </a:r>
            </a:p>
          </p:txBody>
        </p:sp>
        <p:cxnSp>
          <p:nvCxnSpPr>
            <p:cNvPr id="179" name="Straight Connector 178">
              <a:extLst>
                <a:ext uri="{FF2B5EF4-FFF2-40B4-BE49-F238E27FC236}">
                  <a16:creationId xmlns:a16="http://schemas.microsoft.com/office/drawing/2014/main" id="{A582BEB0-8F01-4F86-AA3C-3855117B523E}"/>
                </a:ext>
              </a:extLst>
            </p:cNvPr>
            <p:cNvCxnSpPr>
              <a:cxnSpLocks/>
            </p:cNvCxnSpPr>
            <p:nvPr/>
          </p:nvCxnSpPr>
          <p:spPr bwMode="auto">
            <a:xfrm>
              <a:off x="621793" y="1557338"/>
              <a:ext cx="0" cy="3483173"/>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86" name="Group 185">
            <a:extLst>
              <a:ext uri="{FF2B5EF4-FFF2-40B4-BE49-F238E27FC236}">
                <a16:creationId xmlns:a16="http://schemas.microsoft.com/office/drawing/2014/main" id="{301B0B16-A0CD-4696-8D62-DE919EAC89F6}"/>
              </a:ext>
            </a:extLst>
          </p:cNvPr>
          <p:cNvGrpSpPr/>
          <p:nvPr/>
        </p:nvGrpSpPr>
        <p:grpSpPr>
          <a:xfrm>
            <a:off x="770134" y="1006922"/>
            <a:ext cx="1328038" cy="461665"/>
            <a:chOff x="770134" y="1006922"/>
            <a:chExt cx="1328038" cy="461665"/>
          </a:xfrm>
        </p:grpSpPr>
        <p:cxnSp>
          <p:nvCxnSpPr>
            <p:cNvPr id="181" name="Straight Connector 180">
              <a:extLst>
                <a:ext uri="{FF2B5EF4-FFF2-40B4-BE49-F238E27FC236}">
                  <a16:creationId xmlns:a16="http://schemas.microsoft.com/office/drawing/2014/main" id="{6E6895E7-9A4E-402B-9C04-AE38A402EED4}"/>
                </a:ext>
              </a:extLst>
            </p:cNvPr>
            <p:cNvCxnSpPr>
              <a:cxnSpLocks/>
            </p:cNvCxnSpPr>
            <p:nvPr/>
          </p:nvCxnSpPr>
          <p:spPr bwMode="auto">
            <a:xfrm>
              <a:off x="770134" y="1442970"/>
              <a:ext cx="1328038" cy="0"/>
            </a:xfrm>
            <a:prstGeom prst="line">
              <a:avLst/>
            </a:prstGeom>
            <a:ln w="19050"/>
          </p:spPr>
          <p:style>
            <a:lnRef idx="1">
              <a:schemeClr val="dk1"/>
            </a:lnRef>
            <a:fillRef idx="0">
              <a:schemeClr val="dk1"/>
            </a:fillRef>
            <a:effectRef idx="0">
              <a:schemeClr val="dk1"/>
            </a:effectRef>
            <a:fontRef idx="minor">
              <a:schemeClr val="tx1"/>
            </a:fontRef>
          </p:style>
        </p:cxnSp>
        <p:sp>
          <p:nvSpPr>
            <p:cNvPr id="185" name="TextBox 184">
              <a:extLst>
                <a:ext uri="{FF2B5EF4-FFF2-40B4-BE49-F238E27FC236}">
                  <a16:creationId xmlns:a16="http://schemas.microsoft.com/office/drawing/2014/main" id="{71BAFEDE-94B4-4761-8511-46CF04727616}"/>
                </a:ext>
              </a:extLst>
            </p:cNvPr>
            <p:cNvSpPr txBox="1"/>
            <p:nvPr/>
          </p:nvSpPr>
          <p:spPr bwMode="auto">
            <a:xfrm>
              <a:off x="1248194" y="100692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a:t>
              </a:r>
            </a:p>
          </p:txBody>
        </p:sp>
      </p:grpSp>
      <p:grpSp>
        <p:nvGrpSpPr>
          <p:cNvPr id="188" name="Group 187">
            <a:extLst>
              <a:ext uri="{FF2B5EF4-FFF2-40B4-BE49-F238E27FC236}">
                <a16:creationId xmlns:a16="http://schemas.microsoft.com/office/drawing/2014/main" id="{29F169D8-D9C1-4C47-A092-033F71B727F3}"/>
              </a:ext>
            </a:extLst>
          </p:cNvPr>
          <p:cNvGrpSpPr/>
          <p:nvPr/>
        </p:nvGrpSpPr>
        <p:grpSpPr>
          <a:xfrm>
            <a:off x="232355" y="1544742"/>
            <a:ext cx="389438" cy="1748933"/>
            <a:chOff x="2722220" y="331637"/>
            <a:chExt cx="368019" cy="3483173"/>
          </a:xfrm>
        </p:grpSpPr>
        <p:sp>
          <p:nvSpPr>
            <p:cNvPr id="189" name="TextBox 188">
              <a:extLst>
                <a:ext uri="{FF2B5EF4-FFF2-40B4-BE49-F238E27FC236}">
                  <a16:creationId xmlns:a16="http://schemas.microsoft.com/office/drawing/2014/main" id="{E3CC6C3B-B663-4019-AF37-46AF3B962AF2}"/>
                </a:ext>
              </a:extLst>
            </p:cNvPr>
            <p:cNvSpPr txBox="1"/>
            <p:nvPr/>
          </p:nvSpPr>
          <p:spPr bwMode="auto">
            <a:xfrm>
              <a:off x="2722220" y="1650018"/>
              <a:ext cx="336597" cy="91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a:t>
              </a:r>
            </a:p>
          </p:txBody>
        </p:sp>
        <p:cxnSp>
          <p:nvCxnSpPr>
            <p:cNvPr id="190" name="Straight Connector 189">
              <a:extLst>
                <a:ext uri="{FF2B5EF4-FFF2-40B4-BE49-F238E27FC236}">
                  <a16:creationId xmlns:a16="http://schemas.microsoft.com/office/drawing/2014/main" id="{DFE9E59D-9E1B-406C-814F-F14F569962AA}"/>
                </a:ext>
              </a:extLst>
            </p:cNvPr>
            <p:cNvCxnSpPr>
              <a:cxnSpLocks/>
            </p:cNvCxnSpPr>
            <p:nvPr/>
          </p:nvCxnSpPr>
          <p:spPr bwMode="auto">
            <a:xfrm>
              <a:off x="3090239" y="331637"/>
              <a:ext cx="0" cy="3483173"/>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95" name="Group 194">
            <a:extLst>
              <a:ext uri="{FF2B5EF4-FFF2-40B4-BE49-F238E27FC236}">
                <a16:creationId xmlns:a16="http://schemas.microsoft.com/office/drawing/2014/main" id="{240BD288-3E0B-4C15-A2F0-5941E7632748}"/>
              </a:ext>
            </a:extLst>
          </p:cNvPr>
          <p:cNvGrpSpPr/>
          <p:nvPr/>
        </p:nvGrpSpPr>
        <p:grpSpPr>
          <a:xfrm>
            <a:off x="227535" y="1553221"/>
            <a:ext cx="389438" cy="874467"/>
            <a:chOff x="2722220" y="331637"/>
            <a:chExt cx="368019" cy="3483173"/>
          </a:xfrm>
        </p:grpSpPr>
        <p:sp>
          <p:nvSpPr>
            <p:cNvPr id="196" name="TextBox 195">
              <a:extLst>
                <a:ext uri="{FF2B5EF4-FFF2-40B4-BE49-F238E27FC236}">
                  <a16:creationId xmlns:a16="http://schemas.microsoft.com/office/drawing/2014/main" id="{6FDF6D15-630E-4005-A1CA-E7A12CC44165}"/>
                </a:ext>
              </a:extLst>
            </p:cNvPr>
            <p:cNvSpPr txBox="1"/>
            <p:nvPr/>
          </p:nvSpPr>
          <p:spPr bwMode="auto">
            <a:xfrm>
              <a:off x="2722220" y="1153769"/>
              <a:ext cx="336597" cy="183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a:t>
              </a:r>
            </a:p>
          </p:txBody>
        </p:sp>
        <p:cxnSp>
          <p:nvCxnSpPr>
            <p:cNvPr id="197" name="Straight Connector 196">
              <a:extLst>
                <a:ext uri="{FF2B5EF4-FFF2-40B4-BE49-F238E27FC236}">
                  <a16:creationId xmlns:a16="http://schemas.microsoft.com/office/drawing/2014/main" id="{AB3C4BE8-E378-410A-8295-A75359A35971}"/>
                </a:ext>
              </a:extLst>
            </p:cNvPr>
            <p:cNvCxnSpPr>
              <a:cxnSpLocks/>
            </p:cNvCxnSpPr>
            <p:nvPr/>
          </p:nvCxnSpPr>
          <p:spPr bwMode="auto">
            <a:xfrm>
              <a:off x="3090239" y="331637"/>
              <a:ext cx="0" cy="3483173"/>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98" name="Group 197">
            <a:extLst>
              <a:ext uri="{FF2B5EF4-FFF2-40B4-BE49-F238E27FC236}">
                <a16:creationId xmlns:a16="http://schemas.microsoft.com/office/drawing/2014/main" id="{7C6B75BE-1D73-4114-BA70-BCBDFFDA2F2F}"/>
              </a:ext>
            </a:extLst>
          </p:cNvPr>
          <p:cNvGrpSpPr/>
          <p:nvPr/>
        </p:nvGrpSpPr>
        <p:grpSpPr>
          <a:xfrm>
            <a:off x="227535" y="1494334"/>
            <a:ext cx="389438" cy="461665"/>
            <a:chOff x="2722220" y="-307817"/>
            <a:chExt cx="368019" cy="4304722"/>
          </a:xfrm>
        </p:grpSpPr>
        <p:sp>
          <p:nvSpPr>
            <p:cNvPr id="199" name="TextBox 198">
              <a:extLst>
                <a:ext uri="{FF2B5EF4-FFF2-40B4-BE49-F238E27FC236}">
                  <a16:creationId xmlns:a16="http://schemas.microsoft.com/office/drawing/2014/main" id="{D5271D0C-D927-4FB5-87BC-9C4D964A9885}"/>
                </a:ext>
              </a:extLst>
            </p:cNvPr>
            <p:cNvSpPr txBox="1"/>
            <p:nvPr/>
          </p:nvSpPr>
          <p:spPr bwMode="auto">
            <a:xfrm>
              <a:off x="2722220" y="-307817"/>
              <a:ext cx="336597" cy="430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1</a:t>
              </a:r>
            </a:p>
          </p:txBody>
        </p:sp>
        <p:cxnSp>
          <p:nvCxnSpPr>
            <p:cNvPr id="200" name="Straight Connector 199">
              <a:extLst>
                <a:ext uri="{FF2B5EF4-FFF2-40B4-BE49-F238E27FC236}">
                  <a16:creationId xmlns:a16="http://schemas.microsoft.com/office/drawing/2014/main" id="{BA65C1F3-0ABC-4640-85B1-822899C755DA}"/>
                </a:ext>
              </a:extLst>
            </p:cNvPr>
            <p:cNvCxnSpPr>
              <a:cxnSpLocks/>
            </p:cNvCxnSpPr>
            <p:nvPr/>
          </p:nvCxnSpPr>
          <p:spPr bwMode="auto">
            <a:xfrm>
              <a:off x="3090239" y="331637"/>
              <a:ext cx="0" cy="3483173"/>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01" name="Group 200">
            <a:extLst>
              <a:ext uri="{FF2B5EF4-FFF2-40B4-BE49-F238E27FC236}">
                <a16:creationId xmlns:a16="http://schemas.microsoft.com/office/drawing/2014/main" id="{9A5C60D9-EC56-47DB-A5A0-6C8F76E2F578}"/>
              </a:ext>
            </a:extLst>
          </p:cNvPr>
          <p:cNvGrpSpPr/>
          <p:nvPr/>
        </p:nvGrpSpPr>
        <p:grpSpPr>
          <a:xfrm>
            <a:off x="770133" y="1006921"/>
            <a:ext cx="2607737" cy="461665"/>
            <a:chOff x="770134" y="1006922"/>
            <a:chExt cx="1328038" cy="461665"/>
          </a:xfrm>
        </p:grpSpPr>
        <p:cxnSp>
          <p:nvCxnSpPr>
            <p:cNvPr id="202" name="Straight Connector 201">
              <a:extLst>
                <a:ext uri="{FF2B5EF4-FFF2-40B4-BE49-F238E27FC236}">
                  <a16:creationId xmlns:a16="http://schemas.microsoft.com/office/drawing/2014/main" id="{C652058E-4470-42E7-A068-780CA887F63C}"/>
                </a:ext>
              </a:extLst>
            </p:cNvPr>
            <p:cNvCxnSpPr>
              <a:cxnSpLocks/>
            </p:cNvCxnSpPr>
            <p:nvPr/>
          </p:nvCxnSpPr>
          <p:spPr bwMode="auto">
            <a:xfrm>
              <a:off x="770134" y="1442970"/>
              <a:ext cx="1328038" cy="0"/>
            </a:xfrm>
            <a:prstGeom prst="line">
              <a:avLst/>
            </a:prstGeom>
            <a:ln w="19050"/>
          </p:spPr>
          <p:style>
            <a:lnRef idx="1">
              <a:schemeClr val="dk1"/>
            </a:lnRef>
            <a:fillRef idx="0">
              <a:schemeClr val="dk1"/>
            </a:fillRef>
            <a:effectRef idx="0">
              <a:schemeClr val="dk1"/>
            </a:effectRef>
            <a:fontRef idx="minor">
              <a:schemeClr val="tx1"/>
            </a:fontRef>
          </p:style>
        </p:cxnSp>
        <p:sp>
          <p:nvSpPr>
            <p:cNvPr id="203" name="TextBox 202">
              <a:extLst>
                <a:ext uri="{FF2B5EF4-FFF2-40B4-BE49-F238E27FC236}">
                  <a16:creationId xmlns:a16="http://schemas.microsoft.com/office/drawing/2014/main" id="{7E234E59-3A42-4DB1-8A99-24FF46405202}"/>
                </a:ext>
              </a:extLst>
            </p:cNvPr>
            <p:cNvSpPr txBox="1"/>
            <p:nvPr/>
          </p:nvSpPr>
          <p:spPr bwMode="auto">
            <a:xfrm>
              <a:off x="1335590" y="1006922"/>
              <a:ext cx="181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6</a:t>
              </a:r>
            </a:p>
          </p:txBody>
        </p:sp>
      </p:grpSp>
      <p:grpSp>
        <p:nvGrpSpPr>
          <p:cNvPr id="204" name="Group 203">
            <a:extLst>
              <a:ext uri="{FF2B5EF4-FFF2-40B4-BE49-F238E27FC236}">
                <a16:creationId xmlns:a16="http://schemas.microsoft.com/office/drawing/2014/main" id="{088E6FED-E4A2-4247-B465-B32ED1B23E9C}"/>
              </a:ext>
            </a:extLst>
          </p:cNvPr>
          <p:cNvGrpSpPr/>
          <p:nvPr/>
        </p:nvGrpSpPr>
        <p:grpSpPr>
          <a:xfrm>
            <a:off x="770133" y="1003818"/>
            <a:ext cx="5200023" cy="461665"/>
            <a:chOff x="770134" y="1006922"/>
            <a:chExt cx="1328038" cy="461665"/>
          </a:xfrm>
        </p:grpSpPr>
        <p:cxnSp>
          <p:nvCxnSpPr>
            <p:cNvPr id="205" name="Straight Connector 204">
              <a:extLst>
                <a:ext uri="{FF2B5EF4-FFF2-40B4-BE49-F238E27FC236}">
                  <a16:creationId xmlns:a16="http://schemas.microsoft.com/office/drawing/2014/main" id="{C2D8609B-1D65-4B05-89E3-9AB5EBCD0F28}"/>
                </a:ext>
              </a:extLst>
            </p:cNvPr>
            <p:cNvCxnSpPr>
              <a:cxnSpLocks/>
            </p:cNvCxnSpPr>
            <p:nvPr/>
          </p:nvCxnSpPr>
          <p:spPr bwMode="auto">
            <a:xfrm>
              <a:off x="770134" y="1442970"/>
              <a:ext cx="1328038" cy="0"/>
            </a:xfrm>
            <a:prstGeom prst="line">
              <a:avLst/>
            </a:prstGeom>
            <a:ln w="19050"/>
          </p:spPr>
          <p:style>
            <a:lnRef idx="1">
              <a:schemeClr val="dk1"/>
            </a:lnRef>
            <a:fillRef idx="0">
              <a:schemeClr val="dk1"/>
            </a:fillRef>
            <a:effectRef idx="0">
              <a:schemeClr val="dk1"/>
            </a:effectRef>
            <a:fontRef idx="minor">
              <a:schemeClr val="tx1"/>
            </a:fontRef>
          </p:style>
        </p:cxnSp>
        <p:sp>
          <p:nvSpPr>
            <p:cNvPr id="206" name="TextBox 205">
              <a:extLst>
                <a:ext uri="{FF2B5EF4-FFF2-40B4-BE49-F238E27FC236}">
                  <a16:creationId xmlns:a16="http://schemas.microsoft.com/office/drawing/2014/main" id="{50DA3C2E-2F58-4A14-A0AB-0E6B20E24DC8}"/>
                </a:ext>
              </a:extLst>
            </p:cNvPr>
            <p:cNvSpPr txBox="1"/>
            <p:nvPr/>
          </p:nvSpPr>
          <p:spPr bwMode="auto">
            <a:xfrm>
              <a:off x="1358901" y="1006922"/>
              <a:ext cx="134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12</a:t>
              </a:r>
            </a:p>
          </p:txBody>
        </p:sp>
      </p:grpSp>
      <p:grpSp>
        <p:nvGrpSpPr>
          <p:cNvPr id="207" name="Group 206">
            <a:extLst>
              <a:ext uri="{FF2B5EF4-FFF2-40B4-BE49-F238E27FC236}">
                <a16:creationId xmlns:a16="http://schemas.microsoft.com/office/drawing/2014/main" id="{C093318C-464D-4015-9107-32EA79AE36A6}"/>
              </a:ext>
            </a:extLst>
          </p:cNvPr>
          <p:cNvGrpSpPr/>
          <p:nvPr/>
        </p:nvGrpSpPr>
        <p:grpSpPr>
          <a:xfrm>
            <a:off x="770133" y="1012656"/>
            <a:ext cx="10537076" cy="461665"/>
            <a:chOff x="770134" y="1006922"/>
            <a:chExt cx="1328038" cy="461665"/>
          </a:xfrm>
        </p:grpSpPr>
        <p:cxnSp>
          <p:nvCxnSpPr>
            <p:cNvPr id="208" name="Straight Connector 207">
              <a:extLst>
                <a:ext uri="{FF2B5EF4-FFF2-40B4-BE49-F238E27FC236}">
                  <a16:creationId xmlns:a16="http://schemas.microsoft.com/office/drawing/2014/main" id="{44369776-A3AD-412D-ABC9-F6243B500500}"/>
                </a:ext>
              </a:extLst>
            </p:cNvPr>
            <p:cNvCxnSpPr>
              <a:cxnSpLocks/>
            </p:cNvCxnSpPr>
            <p:nvPr/>
          </p:nvCxnSpPr>
          <p:spPr bwMode="auto">
            <a:xfrm>
              <a:off x="770134" y="1442970"/>
              <a:ext cx="1328038" cy="0"/>
            </a:xfrm>
            <a:prstGeom prst="line">
              <a:avLst/>
            </a:prstGeom>
            <a:ln w="19050"/>
          </p:spPr>
          <p:style>
            <a:lnRef idx="1">
              <a:schemeClr val="dk1"/>
            </a:lnRef>
            <a:fillRef idx="0">
              <a:schemeClr val="dk1"/>
            </a:fillRef>
            <a:effectRef idx="0">
              <a:schemeClr val="dk1"/>
            </a:effectRef>
            <a:fontRef idx="minor">
              <a:schemeClr val="tx1"/>
            </a:fontRef>
          </p:style>
        </p:cxnSp>
        <p:sp>
          <p:nvSpPr>
            <p:cNvPr id="209" name="TextBox 208">
              <a:extLst>
                <a:ext uri="{FF2B5EF4-FFF2-40B4-BE49-F238E27FC236}">
                  <a16:creationId xmlns:a16="http://schemas.microsoft.com/office/drawing/2014/main" id="{7084CE5D-692C-4BCB-95C7-D23A3F49D6F8}"/>
                </a:ext>
              </a:extLst>
            </p:cNvPr>
            <p:cNvSpPr txBox="1"/>
            <p:nvPr/>
          </p:nvSpPr>
          <p:spPr bwMode="auto">
            <a:xfrm>
              <a:off x="1393032" y="1006922"/>
              <a:ext cx="66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24</a:t>
              </a:r>
            </a:p>
          </p:txBody>
        </p:sp>
      </p:grpSp>
      <p:sp>
        <p:nvSpPr>
          <p:cNvPr id="210" name="TextBox 209">
            <a:extLst>
              <a:ext uri="{FF2B5EF4-FFF2-40B4-BE49-F238E27FC236}">
                <a16:creationId xmlns:a16="http://schemas.microsoft.com/office/drawing/2014/main" id="{484C9294-945C-48FA-9A2C-634F1E09D3CF}"/>
              </a:ext>
            </a:extLst>
          </p:cNvPr>
          <p:cNvSpPr txBox="1"/>
          <p:nvPr/>
        </p:nvSpPr>
        <p:spPr bwMode="auto">
          <a:xfrm>
            <a:off x="3682136" y="3393524"/>
            <a:ext cx="15424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 x 6 = 24</a:t>
            </a:r>
          </a:p>
        </p:txBody>
      </p:sp>
      <p:sp>
        <p:nvSpPr>
          <p:cNvPr id="211" name="TextBox 210">
            <a:extLst>
              <a:ext uri="{FF2B5EF4-FFF2-40B4-BE49-F238E27FC236}">
                <a16:creationId xmlns:a16="http://schemas.microsoft.com/office/drawing/2014/main" id="{2CD2BA73-3B99-4FC1-9CEB-6C08C0DDE652}"/>
              </a:ext>
            </a:extLst>
          </p:cNvPr>
          <p:cNvSpPr txBox="1"/>
          <p:nvPr/>
        </p:nvSpPr>
        <p:spPr bwMode="auto">
          <a:xfrm>
            <a:off x="3682136" y="3856912"/>
            <a:ext cx="1715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 x 12 = 24</a:t>
            </a:r>
          </a:p>
        </p:txBody>
      </p:sp>
      <p:sp>
        <p:nvSpPr>
          <p:cNvPr id="212" name="TextBox 211">
            <a:extLst>
              <a:ext uri="{FF2B5EF4-FFF2-40B4-BE49-F238E27FC236}">
                <a16:creationId xmlns:a16="http://schemas.microsoft.com/office/drawing/2014/main" id="{88DEA4AD-DDFB-4632-B0FA-6897D223D703}"/>
              </a:ext>
            </a:extLst>
          </p:cNvPr>
          <p:cNvSpPr txBox="1"/>
          <p:nvPr/>
        </p:nvSpPr>
        <p:spPr bwMode="auto">
          <a:xfrm>
            <a:off x="3682136" y="4320299"/>
            <a:ext cx="1715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1 x 24 = 24</a:t>
            </a:r>
          </a:p>
        </p:txBody>
      </p:sp>
      <p:grpSp>
        <p:nvGrpSpPr>
          <p:cNvPr id="224" name="Group 223">
            <a:extLst>
              <a:ext uri="{FF2B5EF4-FFF2-40B4-BE49-F238E27FC236}">
                <a16:creationId xmlns:a16="http://schemas.microsoft.com/office/drawing/2014/main" id="{78CADDF0-5EC8-482B-ABB9-FE9B9FD28C8F}"/>
              </a:ext>
            </a:extLst>
          </p:cNvPr>
          <p:cNvGrpSpPr/>
          <p:nvPr/>
        </p:nvGrpSpPr>
        <p:grpSpPr>
          <a:xfrm>
            <a:off x="901227" y="2903671"/>
            <a:ext cx="2174263" cy="2328190"/>
            <a:chOff x="7702890" y="2815029"/>
            <a:chExt cx="2174263" cy="2328190"/>
          </a:xfrm>
        </p:grpSpPr>
        <p:grpSp>
          <p:nvGrpSpPr>
            <p:cNvPr id="222" name="Group 221">
              <a:extLst>
                <a:ext uri="{FF2B5EF4-FFF2-40B4-BE49-F238E27FC236}">
                  <a16:creationId xmlns:a16="http://schemas.microsoft.com/office/drawing/2014/main" id="{D8181EEA-3430-40CF-87F8-40FD5D26FB4D}"/>
                </a:ext>
              </a:extLst>
            </p:cNvPr>
            <p:cNvGrpSpPr/>
            <p:nvPr/>
          </p:nvGrpSpPr>
          <p:grpSpPr>
            <a:xfrm>
              <a:off x="7702890" y="2815029"/>
              <a:ext cx="2174263" cy="2328190"/>
              <a:chOff x="7702890" y="2815029"/>
              <a:chExt cx="2174263" cy="2328190"/>
            </a:xfrm>
          </p:grpSpPr>
          <p:pic>
            <p:nvPicPr>
              <p:cNvPr id="107" name="Picture 106">
                <a:extLst>
                  <a:ext uri="{FF2B5EF4-FFF2-40B4-BE49-F238E27FC236}">
                    <a16:creationId xmlns:a16="http://schemas.microsoft.com/office/drawing/2014/main" id="{069A8E23-8262-4447-B3FA-A9B2C60015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016996" y="2940029"/>
                <a:ext cx="1586439" cy="2139820"/>
              </a:xfrm>
              <a:prstGeom prst="rect">
                <a:avLst/>
              </a:prstGeom>
            </p:spPr>
          </p:pic>
          <p:sp>
            <p:nvSpPr>
              <p:cNvPr id="213" name="Arc 212">
                <a:extLst>
                  <a:ext uri="{FF2B5EF4-FFF2-40B4-BE49-F238E27FC236}">
                    <a16:creationId xmlns:a16="http://schemas.microsoft.com/office/drawing/2014/main" id="{98E2C442-D6F9-48CD-B98D-BB3E3252E2B7}"/>
                  </a:ext>
                </a:extLst>
              </p:cNvPr>
              <p:cNvSpPr/>
              <p:nvPr/>
            </p:nvSpPr>
            <p:spPr bwMode="auto">
              <a:xfrm rot="20575775">
                <a:off x="7957252" y="4261674"/>
                <a:ext cx="653143" cy="241315"/>
              </a:xfrm>
              <a:prstGeom prst="arc">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4" name="Arc 213">
                <a:extLst>
                  <a:ext uri="{FF2B5EF4-FFF2-40B4-BE49-F238E27FC236}">
                    <a16:creationId xmlns:a16="http://schemas.microsoft.com/office/drawing/2014/main" id="{BE6B3A1F-8B46-4A66-AC6F-5C628756FA9A}"/>
                  </a:ext>
                </a:extLst>
              </p:cNvPr>
              <p:cNvSpPr/>
              <p:nvPr/>
            </p:nvSpPr>
            <p:spPr bwMode="auto">
              <a:xfrm rot="1024225" flipH="1">
                <a:off x="8963356" y="4245394"/>
                <a:ext cx="653143" cy="241315"/>
              </a:xfrm>
              <a:prstGeom prst="arc">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5" name="Rectangle 214">
                <a:extLst>
                  <a:ext uri="{FF2B5EF4-FFF2-40B4-BE49-F238E27FC236}">
                    <a16:creationId xmlns:a16="http://schemas.microsoft.com/office/drawing/2014/main" id="{2F1E3A7C-7E3A-44AF-8EAB-C3B9947409B2}"/>
                  </a:ext>
                </a:extLst>
              </p:cNvPr>
              <p:cNvSpPr/>
              <p:nvPr/>
            </p:nvSpPr>
            <p:spPr bwMode="auto">
              <a:xfrm>
                <a:off x="7843872" y="2815029"/>
                <a:ext cx="547437" cy="4809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6" name="Rectangle 215">
                <a:extLst>
                  <a:ext uri="{FF2B5EF4-FFF2-40B4-BE49-F238E27FC236}">
                    <a16:creationId xmlns:a16="http://schemas.microsoft.com/office/drawing/2014/main" id="{ADAF0F20-FAD8-463A-8799-135CC2D16FA1}"/>
                  </a:ext>
                </a:extLst>
              </p:cNvPr>
              <p:cNvSpPr/>
              <p:nvPr/>
            </p:nvSpPr>
            <p:spPr bwMode="auto">
              <a:xfrm>
                <a:off x="9202686" y="2815029"/>
                <a:ext cx="547437" cy="4809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7" name="Rectangle 216">
                <a:extLst>
                  <a:ext uri="{FF2B5EF4-FFF2-40B4-BE49-F238E27FC236}">
                    <a16:creationId xmlns:a16="http://schemas.microsoft.com/office/drawing/2014/main" id="{D4C4E775-900D-45CF-9370-C361804E01BF}"/>
                  </a:ext>
                </a:extLst>
              </p:cNvPr>
              <p:cNvSpPr/>
              <p:nvPr/>
            </p:nvSpPr>
            <p:spPr bwMode="auto">
              <a:xfrm>
                <a:off x="7702890" y="3562039"/>
                <a:ext cx="547437" cy="4809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8" name="Rectangle 217">
                <a:extLst>
                  <a:ext uri="{FF2B5EF4-FFF2-40B4-BE49-F238E27FC236}">
                    <a16:creationId xmlns:a16="http://schemas.microsoft.com/office/drawing/2014/main" id="{AF2E2BF6-46AD-41E2-8BF9-58DC623C1C4D}"/>
                  </a:ext>
                </a:extLst>
              </p:cNvPr>
              <p:cNvSpPr/>
              <p:nvPr/>
            </p:nvSpPr>
            <p:spPr bwMode="auto">
              <a:xfrm>
                <a:off x="9329716" y="3606811"/>
                <a:ext cx="547437" cy="4809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9" name="Rectangle 218">
                <a:extLst>
                  <a:ext uri="{FF2B5EF4-FFF2-40B4-BE49-F238E27FC236}">
                    <a16:creationId xmlns:a16="http://schemas.microsoft.com/office/drawing/2014/main" id="{AE950E37-F3BC-40EE-93C8-9E2CD571384D}"/>
                  </a:ext>
                </a:extLst>
              </p:cNvPr>
              <p:cNvSpPr/>
              <p:nvPr/>
            </p:nvSpPr>
            <p:spPr bwMode="auto">
              <a:xfrm>
                <a:off x="7912757" y="4656503"/>
                <a:ext cx="547437" cy="4809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0" name="Rectangle 219">
                <a:extLst>
                  <a:ext uri="{FF2B5EF4-FFF2-40B4-BE49-F238E27FC236}">
                    <a16:creationId xmlns:a16="http://schemas.microsoft.com/office/drawing/2014/main" id="{E1D6F422-7427-4106-938D-BF5FBE5E3867}"/>
                  </a:ext>
                </a:extLst>
              </p:cNvPr>
              <p:cNvSpPr/>
              <p:nvPr/>
            </p:nvSpPr>
            <p:spPr bwMode="auto">
              <a:xfrm>
                <a:off x="9164651" y="4662286"/>
                <a:ext cx="547437" cy="4809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1" name="Rectangle 220">
                <a:extLst>
                  <a:ext uri="{FF2B5EF4-FFF2-40B4-BE49-F238E27FC236}">
                    <a16:creationId xmlns:a16="http://schemas.microsoft.com/office/drawing/2014/main" id="{4F73A51F-613D-45F1-B515-736DA15197EB}"/>
                  </a:ext>
                </a:extLst>
              </p:cNvPr>
              <p:cNvSpPr/>
              <p:nvPr/>
            </p:nvSpPr>
            <p:spPr bwMode="auto">
              <a:xfrm>
                <a:off x="8631253" y="3412115"/>
                <a:ext cx="311071" cy="25641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23" name="TextBox 222">
              <a:extLst>
                <a:ext uri="{FF2B5EF4-FFF2-40B4-BE49-F238E27FC236}">
                  <a16:creationId xmlns:a16="http://schemas.microsoft.com/office/drawing/2014/main" id="{60538899-1DAD-4240-85B2-DB29E341A9F3}"/>
                </a:ext>
              </a:extLst>
            </p:cNvPr>
            <p:cNvSpPr txBox="1"/>
            <p:nvPr/>
          </p:nvSpPr>
          <p:spPr bwMode="auto">
            <a:xfrm>
              <a:off x="8514846" y="328632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24</a:t>
              </a:r>
            </a:p>
          </p:txBody>
        </p:sp>
      </p:grpSp>
      <p:sp>
        <p:nvSpPr>
          <p:cNvPr id="225" name="TextBox 224">
            <a:extLst>
              <a:ext uri="{FF2B5EF4-FFF2-40B4-BE49-F238E27FC236}">
                <a16:creationId xmlns:a16="http://schemas.microsoft.com/office/drawing/2014/main" id="{E0CC55C3-7CF2-435F-942B-97FF7BF4E0EF}"/>
              </a:ext>
            </a:extLst>
          </p:cNvPr>
          <p:cNvSpPr txBox="1"/>
          <p:nvPr/>
        </p:nvSpPr>
        <p:spPr bwMode="auto">
          <a:xfrm>
            <a:off x="1302343" y="462785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8</a:t>
            </a:r>
          </a:p>
        </p:txBody>
      </p:sp>
      <p:sp>
        <p:nvSpPr>
          <p:cNvPr id="226" name="TextBox 225">
            <a:extLst>
              <a:ext uri="{FF2B5EF4-FFF2-40B4-BE49-F238E27FC236}">
                <a16:creationId xmlns:a16="http://schemas.microsoft.com/office/drawing/2014/main" id="{4D24B644-373C-40C4-9B2B-C2927308476E}"/>
              </a:ext>
            </a:extLst>
          </p:cNvPr>
          <p:cNvSpPr txBox="1"/>
          <p:nvPr/>
        </p:nvSpPr>
        <p:spPr bwMode="auto">
          <a:xfrm>
            <a:off x="2335452" y="462785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a:t>
            </a:r>
          </a:p>
        </p:txBody>
      </p:sp>
      <p:sp>
        <p:nvSpPr>
          <p:cNvPr id="227" name="TextBox 226">
            <a:extLst>
              <a:ext uri="{FF2B5EF4-FFF2-40B4-BE49-F238E27FC236}">
                <a16:creationId xmlns:a16="http://schemas.microsoft.com/office/drawing/2014/main" id="{51316D79-F025-4902-888F-A963C146660C}"/>
              </a:ext>
            </a:extLst>
          </p:cNvPr>
          <p:cNvSpPr txBox="1"/>
          <p:nvPr/>
        </p:nvSpPr>
        <p:spPr bwMode="auto">
          <a:xfrm>
            <a:off x="1124249" y="411002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a:t>
            </a:r>
          </a:p>
        </p:txBody>
      </p:sp>
      <p:sp>
        <p:nvSpPr>
          <p:cNvPr id="228" name="TextBox 227">
            <a:extLst>
              <a:ext uri="{FF2B5EF4-FFF2-40B4-BE49-F238E27FC236}">
                <a16:creationId xmlns:a16="http://schemas.microsoft.com/office/drawing/2014/main" id="{697FADB8-1B0A-4268-80A2-083352B6D298}"/>
              </a:ext>
            </a:extLst>
          </p:cNvPr>
          <p:cNvSpPr txBox="1"/>
          <p:nvPr/>
        </p:nvSpPr>
        <p:spPr bwMode="auto">
          <a:xfrm>
            <a:off x="2502741" y="411002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6</a:t>
            </a:r>
          </a:p>
        </p:txBody>
      </p:sp>
      <p:sp>
        <p:nvSpPr>
          <p:cNvPr id="230" name="TextBox 229">
            <a:extLst>
              <a:ext uri="{FF2B5EF4-FFF2-40B4-BE49-F238E27FC236}">
                <a16:creationId xmlns:a16="http://schemas.microsoft.com/office/drawing/2014/main" id="{A1AF8019-F1CE-431F-801E-F8C17BBD0E57}"/>
              </a:ext>
            </a:extLst>
          </p:cNvPr>
          <p:cNvSpPr txBox="1"/>
          <p:nvPr/>
        </p:nvSpPr>
        <p:spPr bwMode="auto">
          <a:xfrm>
            <a:off x="1171185" y="366538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a:t>
            </a:r>
          </a:p>
        </p:txBody>
      </p:sp>
      <p:sp>
        <p:nvSpPr>
          <p:cNvPr id="231" name="TextBox 230">
            <a:extLst>
              <a:ext uri="{FF2B5EF4-FFF2-40B4-BE49-F238E27FC236}">
                <a16:creationId xmlns:a16="http://schemas.microsoft.com/office/drawing/2014/main" id="{4E2C9ACB-9082-4F70-A384-D807C7A0655E}"/>
              </a:ext>
            </a:extLst>
          </p:cNvPr>
          <p:cNvSpPr txBox="1"/>
          <p:nvPr/>
        </p:nvSpPr>
        <p:spPr bwMode="auto">
          <a:xfrm>
            <a:off x="2385273" y="3665389"/>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12</a:t>
            </a:r>
          </a:p>
        </p:txBody>
      </p:sp>
      <p:sp>
        <p:nvSpPr>
          <p:cNvPr id="232" name="TextBox 231">
            <a:extLst>
              <a:ext uri="{FF2B5EF4-FFF2-40B4-BE49-F238E27FC236}">
                <a16:creationId xmlns:a16="http://schemas.microsoft.com/office/drawing/2014/main" id="{8913ECF6-3364-4787-A001-90EB69222215}"/>
              </a:ext>
            </a:extLst>
          </p:cNvPr>
          <p:cNvSpPr txBox="1"/>
          <p:nvPr/>
        </p:nvSpPr>
        <p:spPr bwMode="auto">
          <a:xfrm>
            <a:off x="1289378" y="286636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1</a:t>
            </a:r>
          </a:p>
        </p:txBody>
      </p:sp>
      <p:sp>
        <p:nvSpPr>
          <p:cNvPr id="233" name="TextBox 232">
            <a:extLst>
              <a:ext uri="{FF2B5EF4-FFF2-40B4-BE49-F238E27FC236}">
                <a16:creationId xmlns:a16="http://schemas.microsoft.com/office/drawing/2014/main" id="{AECEB200-C561-4C0B-AB68-9D08CF765AE3}"/>
              </a:ext>
            </a:extLst>
          </p:cNvPr>
          <p:cNvSpPr txBox="1"/>
          <p:nvPr/>
        </p:nvSpPr>
        <p:spPr bwMode="auto">
          <a:xfrm>
            <a:off x="2236727" y="286636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24</a:t>
            </a:r>
          </a:p>
        </p:txBody>
      </p:sp>
      <p:sp>
        <p:nvSpPr>
          <p:cNvPr id="237" name="Content Placeholder 2">
            <a:extLst>
              <a:ext uri="{FF2B5EF4-FFF2-40B4-BE49-F238E27FC236}">
                <a16:creationId xmlns:a16="http://schemas.microsoft.com/office/drawing/2014/main" id="{18C66E71-16DF-4373-B623-F7A416F8F7F5}"/>
              </a:ext>
            </a:extLst>
          </p:cNvPr>
          <p:cNvSpPr txBox="1">
            <a:spLocks/>
          </p:cNvSpPr>
          <p:nvPr/>
        </p:nvSpPr>
        <p:spPr>
          <a:xfrm>
            <a:off x="6466251" y="2206713"/>
            <a:ext cx="5390389" cy="355356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Record the multiplication equations shown by the array after each animation.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were the 24 cubes not shown in five rows?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Identify all the factors of 24 from the factors within the multiplication equations.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other numbers, using cubes to create 3-D arrays at each stage.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741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fade">
                                      <p:cBhvr>
                                        <p:cTn id="10" dur="500"/>
                                        <p:tgtEl>
                                          <p:spTgt spid="186"/>
                                        </p:tgtEl>
                                      </p:cBhvr>
                                    </p:animEffect>
                                  </p:childTnLst>
                                </p:cTn>
                              </p:par>
                              <p:par>
                                <p:cTn id="11" presetID="10" presetClass="entr" presetSubtype="0" fill="hold" nodeType="withEffect">
                                  <p:stCondLst>
                                    <p:cond delay="0"/>
                                  </p:stCondLst>
                                  <p:childTnLst>
                                    <p:set>
                                      <p:cBhvr>
                                        <p:cTn id="12" dur="1" fill="hold">
                                          <p:stCondLst>
                                            <p:cond delay="0"/>
                                          </p:stCondLst>
                                        </p:cTn>
                                        <p:tgtEl>
                                          <p:spTgt spid="187"/>
                                        </p:tgtEl>
                                        <p:attrNameLst>
                                          <p:attrName>style.visibility</p:attrName>
                                        </p:attrNameLst>
                                      </p:cBhvr>
                                      <p:to>
                                        <p:strVal val="visible"/>
                                      </p:to>
                                    </p:set>
                                    <p:animEffect transition="in" filter="fade">
                                      <p:cBhvr>
                                        <p:cTn id="13" dur="500"/>
                                        <p:tgtEl>
                                          <p:spTgt spid="1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86"/>
                                        </p:tgtEl>
                                      </p:cBhvr>
                                    </p:animEffect>
                                    <p:set>
                                      <p:cBhvr>
                                        <p:cTn id="18" dur="1" fill="hold">
                                          <p:stCondLst>
                                            <p:cond delay="499"/>
                                          </p:stCondLst>
                                        </p:cTn>
                                        <p:tgtEl>
                                          <p:spTgt spid="18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87"/>
                                        </p:tgtEl>
                                      </p:cBhvr>
                                    </p:animEffect>
                                    <p:set>
                                      <p:cBhvr>
                                        <p:cTn id="21" dur="1" fill="hold">
                                          <p:stCondLst>
                                            <p:cond delay="499"/>
                                          </p:stCondLst>
                                        </p:cTn>
                                        <p:tgtEl>
                                          <p:spTgt spid="187"/>
                                        </p:tgtEl>
                                        <p:attrNameLst>
                                          <p:attrName>style.visibility</p:attrName>
                                        </p:attrNameLst>
                                      </p:cBhvr>
                                      <p:to>
                                        <p:strVal val="hidden"/>
                                      </p:to>
                                    </p:set>
                                  </p:childTnLst>
                                </p:cTn>
                              </p:par>
                              <p:par>
                                <p:cTn id="22" presetID="42" presetClass="path" presetSubtype="0" accel="50000" decel="50000" fill="hold" nodeType="withEffect">
                                  <p:stCondLst>
                                    <p:cond delay="0"/>
                                  </p:stCondLst>
                                  <p:childTnLst>
                                    <p:animMotion origin="layout" path="M 2.70833E-6 -3.33333E-6 L 0.10625 -0.2537 " pathEditMode="relative" rAng="0" ptsTypes="AA">
                                      <p:cBhvr>
                                        <p:cTn id="23" dur="2000" fill="hold"/>
                                        <p:tgtEl>
                                          <p:spTgt spid="29"/>
                                        </p:tgtEl>
                                        <p:attrNameLst>
                                          <p:attrName>ppt_x</p:attrName>
                                          <p:attrName>ppt_y</p:attrName>
                                        </p:attrNameLst>
                                      </p:cBhvr>
                                      <p:rCtr x="5313" y="-12685"/>
                                    </p:animMotion>
                                  </p:childTnLst>
                                </p:cTn>
                              </p:par>
                              <p:par>
                                <p:cTn id="24" presetID="42" presetClass="path" presetSubtype="0" accel="50000" decel="50000" fill="hold" nodeType="withEffect">
                                  <p:stCondLst>
                                    <p:cond delay="0"/>
                                  </p:stCondLst>
                                  <p:childTnLst>
                                    <p:animMotion origin="layout" path="M 2.70833E-6 -4.44444E-6 L 0.10625 -0.2537 " pathEditMode="relative" rAng="0" ptsTypes="AA">
                                      <p:cBhvr>
                                        <p:cTn id="25" dur="2000" fill="hold"/>
                                        <p:tgtEl>
                                          <p:spTgt spid="6"/>
                                        </p:tgtEl>
                                        <p:attrNameLst>
                                          <p:attrName>ppt_x</p:attrName>
                                          <p:attrName>ppt_y</p:attrName>
                                        </p:attrNameLst>
                                      </p:cBhvr>
                                      <p:rCtr x="5313" y="-12685"/>
                                    </p:animMotion>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01"/>
                                        </p:tgtEl>
                                        <p:attrNameLst>
                                          <p:attrName>style.visibility</p:attrName>
                                        </p:attrNameLst>
                                      </p:cBhvr>
                                      <p:to>
                                        <p:strVal val="visible"/>
                                      </p:to>
                                    </p:set>
                                    <p:animEffect transition="in" filter="fade">
                                      <p:cBhvr>
                                        <p:cTn id="29" dur="500"/>
                                        <p:tgtEl>
                                          <p:spTgt spid="201"/>
                                        </p:tgtEl>
                                      </p:cBhvr>
                                    </p:animEffect>
                                  </p:childTnLst>
                                </p:cTn>
                              </p:par>
                              <p:par>
                                <p:cTn id="30" presetID="10" presetClass="entr" presetSubtype="0" fill="hold" nodeType="withEffect">
                                  <p:stCondLst>
                                    <p:cond delay="0"/>
                                  </p:stCondLst>
                                  <p:childTnLst>
                                    <p:set>
                                      <p:cBhvr>
                                        <p:cTn id="31" dur="1" fill="hold">
                                          <p:stCondLst>
                                            <p:cond delay="0"/>
                                          </p:stCondLst>
                                        </p:cTn>
                                        <p:tgtEl>
                                          <p:spTgt spid="188"/>
                                        </p:tgtEl>
                                        <p:attrNameLst>
                                          <p:attrName>style.visibility</p:attrName>
                                        </p:attrNameLst>
                                      </p:cBhvr>
                                      <p:to>
                                        <p:strVal val="visible"/>
                                      </p:to>
                                    </p:set>
                                    <p:animEffect transition="in" filter="fade">
                                      <p:cBhvr>
                                        <p:cTn id="32" dur="500"/>
                                        <p:tgtEl>
                                          <p:spTgt spid="1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0"/>
                                        </p:tgtEl>
                                        <p:attrNameLst>
                                          <p:attrName>style.visibility</p:attrName>
                                        </p:attrNameLst>
                                      </p:cBhvr>
                                      <p:to>
                                        <p:strVal val="visible"/>
                                      </p:to>
                                    </p:set>
                                    <p:animEffect transition="in" filter="fade">
                                      <p:cBhvr>
                                        <p:cTn id="37" dur="500"/>
                                        <p:tgtEl>
                                          <p:spTgt spid="2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1"/>
                                        </p:tgtEl>
                                      </p:cBhvr>
                                    </p:animEffect>
                                    <p:set>
                                      <p:cBhvr>
                                        <p:cTn id="42" dur="1" fill="hold">
                                          <p:stCondLst>
                                            <p:cond delay="499"/>
                                          </p:stCondLst>
                                        </p:cTn>
                                        <p:tgtEl>
                                          <p:spTgt spid="20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88"/>
                                        </p:tgtEl>
                                      </p:cBhvr>
                                    </p:animEffect>
                                    <p:set>
                                      <p:cBhvr>
                                        <p:cTn id="45" dur="1" fill="hold">
                                          <p:stCondLst>
                                            <p:cond delay="499"/>
                                          </p:stCondLst>
                                        </p:cTn>
                                        <p:tgtEl>
                                          <p:spTgt spid="188"/>
                                        </p:tgtEl>
                                        <p:attrNameLst>
                                          <p:attrName>style.visibility</p:attrName>
                                        </p:attrNameLst>
                                      </p:cBhvr>
                                      <p:to>
                                        <p:strVal val="hidden"/>
                                      </p:to>
                                    </p:set>
                                  </p:childTnLst>
                                </p:cTn>
                              </p:par>
                              <p:par>
                                <p:cTn id="46" presetID="42" presetClass="path" presetSubtype="0" accel="50000" decel="50000" fill="hold" nodeType="withEffect">
                                  <p:stCondLst>
                                    <p:cond delay="0"/>
                                  </p:stCondLst>
                                  <p:childTnLst>
                                    <p:animMotion origin="layout" path="M 2.91667E-6 1.48148E-6 L 0.21289 -0.12732 " pathEditMode="relative" rAng="0" ptsTypes="AA">
                                      <p:cBhvr>
                                        <p:cTn id="47" dur="2000" fill="hold"/>
                                        <p:tgtEl>
                                          <p:spTgt spid="105"/>
                                        </p:tgtEl>
                                        <p:attrNameLst>
                                          <p:attrName>ppt_x</p:attrName>
                                          <p:attrName>ppt_y</p:attrName>
                                        </p:attrNameLst>
                                      </p:cBhvr>
                                      <p:rCtr x="10638" y="-6366"/>
                                    </p:animMotion>
                                  </p:childTnLst>
                                </p:cTn>
                              </p:par>
                              <p:par>
                                <p:cTn id="48" presetID="42" presetClass="path" presetSubtype="0" accel="50000" decel="50000" fill="hold" nodeType="withEffect">
                                  <p:stCondLst>
                                    <p:cond delay="0"/>
                                  </p:stCondLst>
                                  <p:childTnLst>
                                    <p:animMotion origin="layout" path="M 0.10625 -0.2537 L 0.31992 -0.37963 " pathEditMode="relative" rAng="0" ptsTypes="AA">
                                      <p:cBhvr>
                                        <p:cTn id="49" dur="2000" fill="hold"/>
                                        <p:tgtEl>
                                          <p:spTgt spid="29"/>
                                        </p:tgtEl>
                                        <p:attrNameLst>
                                          <p:attrName>ppt_x</p:attrName>
                                          <p:attrName>ppt_y</p:attrName>
                                        </p:attrNameLst>
                                      </p:cBhvr>
                                      <p:rCtr x="10677" y="-6296"/>
                                    </p:animMotion>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204"/>
                                        </p:tgtEl>
                                        <p:attrNameLst>
                                          <p:attrName>style.visibility</p:attrName>
                                        </p:attrNameLst>
                                      </p:cBhvr>
                                      <p:to>
                                        <p:strVal val="visible"/>
                                      </p:to>
                                    </p:set>
                                    <p:animEffect transition="in" filter="fade">
                                      <p:cBhvr>
                                        <p:cTn id="53" dur="500"/>
                                        <p:tgtEl>
                                          <p:spTgt spid="204"/>
                                        </p:tgtEl>
                                      </p:cBhvr>
                                    </p:animEffect>
                                  </p:childTnLst>
                                </p:cTn>
                              </p:par>
                              <p:par>
                                <p:cTn id="54" presetID="10" presetClass="entr" presetSubtype="0" fill="hold" nodeType="withEffect">
                                  <p:stCondLst>
                                    <p:cond delay="0"/>
                                  </p:stCondLst>
                                  <p:childTnLst>
                                    <p:set>
                                      <p:cBhvr>
                                        <p:cTn id="55" dur="1" fill="hold">
                                          <p:stCondLst>
                                            <p:cond delay="0"/>
                                          </p:stCondLst>
                                        </p:cTn>
                                        <p:tgtEl>
                                          <p:spTgt spid="195"/>
                                        </p:tgtEl>
                                        <p:attrNameLst>
                                          <p:attrName>style.visibility</p:attrName>
                                        </p:attrNameLst>
                                      </p:cBhvr>
                                      <p:to>
                                        <p:strVal val="visible"/>
                                      </p:to>
                                    </p:set>
                                    <p:animEffect transition="in" filter="fade">
                                      <p:cBhvr>
                                        <p:cTn id="56" dur="500"/>
                                        <p:tgtEl>
                                          <p:spTgt spid="195"/>
                                        </p:tgtEl>
                                      </p:cBhvr>
                                    </p:animEffect>
                                  </p:childTnLst>
                                </p:cTn>
                              </p:par>
                              <p:par>
                                <p:cTn id="57" presetID="1" presetClass="exit" presetSubtype="0" fill="hold" nodeType="withEffect">
                                  <p:stCondLst>
                                    <p:cond delay="0"/>
                                  </p:stCondLst>
                                  <p:childTnLst>
                                    <p:set>
                                      <p:cBhvr>
                                        <p:cTn id="58" dur="1" fill="hold">
                                          <p:stCondLst>
                                            <p:cond delay="0"/>
                                          </p:stCondLst>
                                        </p:cTn>
                                        <p:tgtEl>
                                          <p:spTgt spid="10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05"/>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1"/>
                                        </p:tgtEl>
                                        <p:attrNameLst>
                                          <p:attrName>style.visibility</p:attrName>
                                        </p:attrNameLst>
                                      </p:cBhvr>
                                      <p:to>
                                        <p:strVal val="visible"/>
                                      </p:to>
                                    </p:set>
                                    <p:animEffect transition="in" filter="fade">
                                      <p:cBhvr>
                                        <p:cTn id="73" dur="500"/>
                                        <p:tgtEl>
                                          <p:spTgt spid="21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95"/>
                                        </p:tgtEl>
                                      </p:cBhvr>
                                    </p:animEffect>
                                    <p:set>
                                      <p:cBhvr>
                                        <p:cTn id="78" dur="1" fill="hold">
                                          <p:stCondLst>
                                            <p:cond delay="499"/>
                                          </p:stCondLst>
                                        </p:cTn>
                                        <p:tgtEl>
                                          <p:spTgt spid="19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04"/>
                                        </p:tgtEl>
                                      </p:cBhvr>
                                    </p:animEffect>
                                    <p:set>
                                      <p:cBhvr>
                                        <p:cTn id="81" dur="1" fill="hold">
                                          <p:stCondLst>
                                            <p:cond delay="499"/>
                                          </p:stCondLst>
                                        </p:cTn>
                                        <p:tgtEl>
                                          <p:spTgt spid="204"/>
                                        </p:tgtEl>
                                        <p:attrNameLst>
                                          <p:attrName>style.visibility</p:attrName>
                                        </p:attrNameLst>
                                      </p:cBhvr>
                                      <p:to>
                                        <p:strVal val="hidden"/>
                                      </p:to>
                                    </p:set>
                                  </p:childTnLst>
                                </p:cTn>
                              </p:par>
                              <p:par>
                                <p:cTn id="82" presetID="42" presetClass="path" presetSubtype="0" accel="50000" decel="50000" fill="hold" nodeType="withEffect">
                                  <p:stCondLst>
                                    <p:cond delay="0"/>
                                  </p:stCondLst>
                                  <p:childTnLst>
                                    <p:animMotion origin="layout" path="M -2.5E-6 3.33333E-6 L 0.42435 -0.06204 " pathEditMode="relative" rAng="0" ptsTypes="AA">
                                      <p:cBhvr>
                                        <p:cTn id="83" dur="2000" fill="hold"/>
                                        <p:tgtEl>
                                          <p:spTgt spid="163"/>
                                        </p:tgtEl>
                                        <p:attrNameLst>
                                          <p:attrName>ppt_x</p:attrName>
                                          <p:attrName>ppt_y</p:attrName>
                                        </p:attrNameLst>
                                      </p:cBhvr>
                                      <p:rCtr x="21211" y="-3102"/>
                                    </p:animMotion>
                                  </p:childTnLst>
                                </p:cTn>
                              </p:par>
                            </p:childTnLst>
                          </p:cTn>
                        </p:par>
                        <p:par>
                          <p:cTn id="84" fill="hold">
                            <p:stCondLst>
                              <p:cond delay="2000"/>
                            </p:stCondLst>
                            <p:childTnLst>
                              <p:par>
                                <p:cTn id="85" presetID="10" presetClass="entr" presetSubtype="0" fill="hold" nodeType="afterEffect">
                                  <p:stCondLst>
                                    <p:cond delay="0"/>
                                  </p:stCondLst>
                                  <p:childTnLst>
                                    <p:set>
                                      <p:cBhvr>
                                        <p:cTn id="86" dur="1" fill="hold">
                                          <p:stCondLst>
                                            <p:cond delay="0"/>
                                          </p:stCondLst>
                                        </p:cTn>
                                        <p:tgtEl>
                                          <p:spTgt spid="207"/>
                                        </p:tgtEl>
                                        <p:attrNameLst>
                                          <p:attrName>style.visibility</p:attrName>
                                        </p:attrNameLst>
                                      </p:cBhvr>
                                      <p:to>
                                        <p:strVal val="visible"/>
                                      </p:to>
                                    </p:set>
                                    <p:animEffect transition="in" filter="fade">
                                      <p:cBhvr>
                                        <p:cTn id="87" dur="500"/>
                                        <p:tgtEl>
                                          <p:spTgt spid="207"/>
                                        </p:tgtEl>
                                      </p:cBhvr>
                                    </p:animEffect>
                                  </p:childTnLst>
                                </p:cTn>
                              </p:par>
                              <p:par>
                                <p:cTn id="88" presetID="10" presetClass="entr" presetSubtype="0" fill="hold" nodeType="withEffect">
                                  <p:stCondLst>
                                    <p:cond delay="0"/>
                                  </p:stCondLst>
                                  <p:childTnLst>
                                    <p:set>
                                      <p:cBhvr>
                                        <p:cTn id="89" dur="1" fill="hold">
                                          <p:stCondLst>
                                            <p:cond delay="0"/>
                                          </p:stCondLst>
                                        </p:cTn>
                                        <p:tgtEl>
                                          <p:spTgt spid="198"/>
                                        </p:tgtEl>
                                        <p:attrNameLst>
                                          <p:attrName>style.visibility</p:attrName>
                                        </p:attrNameLst>
                                      </p:cBhvr>
                                      <p:to>
                                        <p:strVal val="visible"/>
                                      </p:to>
                                    </p:set>
                                    <p:animEffect transition="in" filter="fade">
                                      <p:cBhvr>
                                        <p:cTn id="90" dur="500"/>
                                        <p:tgtEl>
                                          <p:spTgt spid="19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12"/>
                                        </p:tgtEl>
                                        <p:attrNameLst>
                                          <p:attrName>style.visibility</p:attrName>
                                        </p:attrNameLst>
                                      </p:cBhvr>
                                      <p:to>
                                        <p:strVal val="visible"/>
                                      </p:to>
                                    </p:set>
                                    <p:animEffect transition="in" filter="fade">
                                      <p:cBhvr>
                                        <p:cTn id="95" dur="500"/>
                                        <p:tgtEl>
                                          <p:spTgt spid="21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207"/>
                                        </p:tgtEl>
                                      </p:cBhvr>
                                    </p:animEffect>
                                    <p:set>
                                      <p:cBhvr>
                                        <p:cTn id="100" dur="1" fill="hold">
                                          <p:stCondLst>
                                            <p:cond delay="499"/>
                                          </p:stCondLst>
                                        </p:cTn>
                                        <p:tgtEl>
                                          <p:spTgt spid="207"/>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98"/>
                                        </p:tgtEl>
                                      </p:cBhvr>
                                    </p:animEffect>
                                    <p:set>
                                      <p:cBhvr>
                                        <p:cTn id="103" dur="1" fill="hold">
                                          <p:stCondLst>
                                            <p:cond delay="499"/>
                                          </p:stCondLst>
                                        </p:cTn>
                                        <p:tgtEl>
                                          <p:spTgt spid="198"/>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237">
                                            <p:txEl>
                                              <p:pRg st="1" end="1"/>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237">
                                            <p:txEl>
                                              <p:pRg st="2" end="2"/>
                                            </p:txEl>
                                          </p:spTgt>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224"/>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grpId="1" nodeType="clickEffect">
                                  <p:stCondLst>
                                    <p:cond delay="0"/>
                                  </p:stCondLst>
                                  <p:childTnLst>
                                    <p:animEffect transition="out" filter="fade">
                                      <p:cBhvr>
                                        <p:cTn id="119" dur="500" tmFilter="0, 0; .2, .5; .8, .5; 1, 0"/>
                                        <p:tgtEl>
                                          <p:spTgt spid="54"/>
                                        </p:tgtEl>
                                      </p:cBhvr>
                                    </p:animEffect>
                                    <p:animScale>
                                      <p:cBhvr>
                                        <p:cTn id="120" dur="250" autoRev="1" fill="hold"/>
                                        <p:tgtEl>
                                          <p:spTgt spid="54"/>
                                        </p:tgtEl>
                                      </p:cBhvr>
                                      <p:by x="105000" y="105000"/>
                                    </p:animScale>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225"/>
                                        </p:tgtEl>
                                        <p:attrNameLst>
                                          <p:attrName>style.visibility</p:attrName>
                                        </p:attrNameLst>
                                      </p:cBhvr>
                                      <p:to>
                                        <p:strVal val="visible"/>
                                      </p:to>
                                    </p:set>
                                    <p:animEffect transition="in" filter="fade">
                                      <p:cBhvr>
                                        <p:cTn id="124" dur="500"/>
                                        <p:tgtEl>
                                          <p:spTgt spid="22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26"/>
                                        </p:tgtEl>
                                        <p:attrNameLst>
                                          <p:attrName>style.visibility</p:attrName>
                                        </p:attrNameLst>
                                      </p:cBhvr>
                                      <p:to>
                                        <p:strVal val="visible"/>
                                      </p:to>
                                    </p:set>
                                    <p:animEffect transition="in" filter="fade">
                                      <p:cBhvr>
                                        <p:cTn id="127" dur="500"/>
                                        <p:tgtEl>
                                          <p:spTgt spid="226"/>
                                        </p:tgtEl>
                                      </p:cBhvr>
                                    </p:animEffect>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grpId="1" nodeType="clickEffect">
                                  <p:stCondLst>
                                    <p:cond delay="0"/>
                                  </p:stCondLst>
                                  <p:childTnLst>
                                    <p:animEffect transition="out" filter="fade">
                                      <p:cBhvr>
                                        <p:cTn id="131" dur="500" tmFilter="0, 0; .2, .5; .8, .5; 1, 0"/>
                                        <p:tgtEl>
                                          <p:spTgt spid="210"/>
                                        </p:tgtEl>
                                      </p:cBhvr>
                                    </p:animEffect>
                                    <p:animScale>
                                      <p:cBhvr>
                                        <p:cTn id="132" dur="250" autoRev="1" fill="hold"/>
                                        <p:tgtEl>
                                          <p:spTgt spid="210"/>
                                        </p:tgtEl>
                                      </p:cBhvr>
                                      <p:by x="105000" y="105000"/>
                                    </p:animScale>
                                  </p:childTnLst>
                                </p:cTn>
                              </p:par>
                            </p:childTnLst>
                          </p:cTn>
                        </p:par>
                        <p:par>
                          <p:cTn id="133" fill="hold">
                            <p:stCondLst>
                              <p:cond delay="500"/>
                            </p:stCondLst>
                            <p:childTnLst>
                              <p:par>
                                <p:cTn id="134" presetID="10" presetClass="entr" presetSubtype="0" fill="hold" grpId="0" nodeType="afterEffect">
                                  <p:stCondLst>
                                    <p:cond delay="0"/>
                                  </p:stCondLst>
                                  <p:childTnLst>
                                    <p:set>
                                      <p:cBhvr>
                                        <p:cTn id="135" dur="1" fill="hold">
                                          <p:stCondLst>
                                            <p:cond delay="0"/>
                                          </p:stCondLst>
                                        </p:cTn>
                                        <p:tgtEl>
                                          <p:spTgt spid="227"/>
                                        </p:tgtEl>
                                        <p:attrNameLst>
                                          <p:attrName>style.visibility</p:attrName>
                                        </p:attrNameLst>
                                      </p:cBhvr>
                                      <p:to>
                                        <p:strVal val="visible"/>
                                      </p:to>
                                    </p:set>
                                    <p:animEffect transition="in" filter="fade">
                                      <p:cBhvr>
                                        <p:cTn id="136" dur="500"/>
                                        <p:tgtEl>
                                          <p:spTgt spid="22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28"/>
                                        </p:tgtEl>
                                        <p:attrNameLst>
                                          <p:attrName>style.visibility</p:attrName>
                                        </p:attrNameLst>
                                      </p:cBhvr>
                                      <p:to>
                                        <p:strVal val="visible"/>
                                      </p:to>
                                    </p:set>
                                    <p:animEffect transition="in" filter="fade">
                                      <p:cBhvr>
                                        <p:cTn id="139" dur="500"/>
                                        <p:tgtEl>
                                          <p:spTgt spid="228"/>
                                        </p:tgtEl>
                                      </p:cBhvr>
                                    </p:animEffect>
                                  </p:childTnLst>
                                </p:cTn>
                              </p:par>
                            </p:childTnLst>
                          </p:cTn>
                        </p:par>
                      </p:childTnLst>
                    </p:cTn>
                  </p:par>
                  <p:par>
                    <p:cTn id="140" fill="hold">
                      <p:stCondLst>
                        <p:cond delay="indefinite"/>
                      </p:stCondLst>
                      <p:childTnLst>
                        <p:par>
                          <p:cTn id="141" fill="hold">
                            <p:stCondLst>
                              <p:cond delay="0"/>
                            </p:stCondLst>
                            <p:childTnLst>
                              <p:par>
                                <p:cTn id="142" presetID="26" presetClass="emph" presetSubtype="0" fill="hold" grpId="1" nodeType="clickEffect">
                                  <p:stCondLst>
                                    <p:cond delay="0"/>
                                  </p:stCondLst>
                                  <p:childTnLst>
                                    <p:animEffect transition="out" filter="fade">
                                      <p:cBhvr>
                                        <p:cTn id="143" dur="500" tmFilter="0, 0; .2, .5; .8, .5; 1, 0"/>
                                        <p:tgtEl>
                                          <p:spTgt spid="211"/>
                                        </p:tgtEl>
                                      </p:cBhvr>
                                    </p:animEffect>
                                    <p:animScale>
                                      <p:cBhvr>
                                        <p:cTn id="144" dur="250" autoRev="1" fill="hold"/>
                                        <p:tgtEl>
                                          <p:spTgt spid="211"/>
                                        </p:tgtEl>
                                      </p:cBhvr>
                                      <p:by x="105000" y="105000"/>
                                    </p:animScale>
                                  </p:childTnLst>
                                </p:cTn>
                              </p:par>
                            </p:childTnLst>
                          </p:cTn>
                        </p:par>
                        <p:par>
                          <p:cTn id="145" fill="hold">
                            <p:stCondLst>
                              <p:cond delay="500"/>
                            </p:stCondLst>
                            <p:childTnLst>
                              <p:par>
                                <p:cTn id="146" presetID="10" presetClass="entr" presetSubtype="0" fill="hold" grpId="0" nodeType="afterEffect">
                                  <p:stCondLst>
                                    <p:cond delay="0"/>
                                  </p:stCondLst>
                                  <p:childTnLst>
                                    <p:set>
                                      <p:cBhvr>
                                        <p:cTn id="147" dur="1" fill="hold">
                                          <p:stCondLst>
                                            <p:cond delay="0"/>
                                          </p:stCondLst>
                                        </p:cTn>
                                        <p:tgtEl>
                                          <p:spTgt spid="230"/>
                                        </p:tgtEl>
                                        <p:attrNameLst>
                                          <p:attrName>style.visibility</p:attrName>
                                        </p:attrNameLst>
                                      </p:cBhvr>
                                      <p:to>
                                        <p:strVal val="visible"/>
                                      </p:to>
                                    </p:set>
                                    <p:animEffect transition="in" filter="fade">
                                      <p:cBhvr>
                                        <p:cTn id="148" dur="500"/>
                                        <p:tgtEl>
                                          <p:spTgt spid="23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31"/>
                                        </p:tgtEl>
                                        <p:attrNameLst>
                                          <p:attrName>style.visibility</p:attrName>
                                        </p:attrNameLst>
                                      </p:cBhvr>
                                      <p:to>
                                        <p:strVal val="visible"/>
                                      </p:to>
                                    </p:set>
                                    <p:animEffect transition="in" filter="fade">
                                      <p:cBhvr>
                                        <p:cTn id="151" dur="500"/>
                                        <p:tgtEl>
                                          <p:spTgt spid="231"/>
                                        </p:tgtEl>
                                      </p:cBhvr>
                                    </p:animEffect>
                                  </p:childTnLst>
                                </p:cTn>
                              </p:par>
                            </p:childTnLst>
                          </p:cTn>
                        </p:par>
                      </p:childTnLst>
                    </p:cTn>
                  </p:par>
                  <p:par>
                    <p:cTn id="152" fill="hold">
                      <p:stCondLst>
                        <p:cond delay="indefinite"/>
                      </p:stCondLst>
                      <p:childTnLst>
                        <p:par>
                          <p:cTn id="153" fill="hold">
                            <p:stCondLst>
                              <p:cond delay="0"/>
                            </p:stCondLst>
                            <p:childTnLst>
                              <p:par>
                                <p:cTn id="154" presetID="26" presetClass="emph" presetSubtype="0" fill="hold" grpId="1" nodeType="clickEffect">
                                  <p:stCondLst>
                                    <p:cond delay="0"/>
                                  </p:stCondLst>
                                  <p:childTnLst>
                                    <p:animEffect transition="out" filter="fade">
                                      <p:cBhvr>
                                        <p:cTn id="155" dur="500" tmFilter="0, 0; .2, .5; .8, .5; 1, 0"/>
                                        <p:tgtEl>
                                          <p:spTgt spid="212"/>
                                        </p:tgtEl>
                                      </p:cBhvr>
                                    </p:animEffect>
                                    <p:animScale>
                                      <p:cBhvr>
                                        <p:cTn id="156" dur="250" autoRev="1" fill="hold"/>
                                        <p:tgtEl>
                                          <p:spTgt spid="212"/>
                                        </p:tgtEl>
                                      </p:cBhvr>
                                      <p:by x="105000" y="105000"/>
                                    </p:animScale>
                                  </p:childTnLst>
                                </p:cTn>
                              </p:par>
                            </p:childTnLst>
                          </p:cTn>
                        </p:par>
                        <p:par>
                          <p:cTn id="157" fill="hold">
                            <p:stCondLst>
                              <p:cond delay="500"/>
                            </p:stCondLst>
                            <p:childTnLst>
                              <p:par>
                                <p:cTn id="158" presetID="10" presetClass="entr" presetSubtype="0" fill="hold" grpId="0" nodeType="afterEffect">
                                  <p:stCondLst>
                                    <p:cond delay="0"/>
                                  </p:stCondLst>
                                  <p:childTnLst>
                                    <p:set>
                                      <p:cBhvr>
                                        <p:cTn id="159" dur="1" fill="hold">
                                          <p:stCondLst>
                                            <p:cond delay="0"/>
                                          </p:stCondLst>
                                        </p:cTn>
                                        <p:tgtEl>
                                          <p:spTgt spid="232"/>
                                        </p:tgtEl>
                                        <p:attrNameLst>
                                          <p:attrName>style.visibility</p:attrName>
                                        </p:attrNameLst>
                                      </p:cBhvr>
                                      <p:to>
                                        <p:strVal val="visible"/>
                                      </p:to>
                                    </p:set>
                                    <p:animEffect transition="in" filter="fade">
                                      <p:cBhvr>
                                        <p:cTn id="160" dur="500"/>
                                        <p:tgtEl>
                                          <p:spTgt spid="232"/>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33"/>
                                        </p:tgtEl>
                                        <p:attrNameLst>
                                          <p:attrName>style.visibility</p:attrName>
                                        </p:attrNameLst>
                                      </p:cBhvr>
                                      <p:to>
                                        <p:strVal val="visible"/>
                                      </p:to>
                                    </p:set>
                                    <p:animEffect transition="in" filter="fade">
                                      <p:cBhvr>
                                        <p:cTn id="163" dur="500"/>
                                        <p:tgtEl>
                                          <p:spTgt spid="233"/>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nodeType="clickEffect">
                                  <p:stCondLst>
                                    <p:cond delay="0"/>
                                  </p:stCondLst>
                                  <p:childTnLst>
                                    <p:set>
                                      <p:cBhvr>
                                        <p:cTn id="167" dur="1" fill="hold">
                                          <p:stCondLst>
                                            <p:cond delay="0"/>
                                          </p:stCondLst>
                                        </p:cTn>
                                        <p:tgtEl>
                                          <p:spTgt spid="2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4" grpId="1"/>
      <p:bldP spid="210" grpId="0"/>
      <p:bldP spid="210" grpId="1"/>
      <p:bldP spid="211" grpId="0"/>
      <p:bldP spid="211" grpId="1"/>
      <p:bldP spid="212" grpId="0"/>
      <p:bldP spid="212" grpId="1"/>
      <p:bldP spid="225" grpId="0"/>
      <p:bldP spid="226" grpId="0"/>
      <p:bldP spid="227" grpId="0"/>
      <p:bldP spid="228" grpId="0"/>
      <p:bldP spid="230" grpId="0"/>
      <p:bldP spid="231" grpId="0"/>
      <p:bldP spid="232" grpId="0"/>
      <p:bldP spid="23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72a2bc9c-fc6e-4d34-a2d4-d5a0d292b9ab"/>
    <ds:schemaRef ds:uri="5f849fbc-54ce-49ef-be0d-47b80bb0ba27"/>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E4C2F766-2A74-4DEB-8179-7B341F6447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1655</Words>
  <Application>Microsoft Office PowerPoint</Application>
  <PresentationFormat>Widescreen</PresentationFormat>
  <Paragraphs>417</Paragraphs>
  <Slides>20</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Myriad Pro</vt:lpstr>
      <vt:lpstr>Myriad Pro Semibold</vt:lpstr>
      <vt:lpstr>Custom Design</vt:lpstr>
      <vt:lpstr>nctem1</vt:lpstr>
      <vt:lpstr>PowerPoint Presentation</vt:lpstr>
      <vt:lpstr>5MD-2 Find factors and multiples of positive whole numbers, including common factors and common multiples, and express a given number as a product of 2 or 3 factors.</vt:lpstr>
      <vt:lpstr>5MD-2: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5MD-2 Find factors and multiples</vt:lpstr>
      <vt:lpstr>5MD-2 Find factors and multiples</vt:lpstr>
      <vt:lpstr>5MD-2 Find factors and multiples</vt:lpstr>
      <vt:lpstr>5MD-2 Find factors and multiples</vt:lpstr>
      <vt:lpstr>5MD-2 Find factors and multiples</vt:lpstr>
      <vt:lpstr>5MD-2 Find factors and multiples</vt:lpstr>
      <vt:lpstr>5MD-2 Find factors and multiples</vt:lpstr>
      <vt:lpstr>5MD-2 Find factors and multiples</vt:lpstr>
      <vt:lpstr>5MD-2 Find factors and multiples</vt:lpstr>
      <vt:lpstr>5MD-2 Find factors and multiples</vt:lpstr>
      <vt:lpstr>5MD-2 Find factors and multiples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20</cp:revision>
  <dcterms:created xsi:type="dcterms:W3CDTF">2020-08-07T06:29:50Z</dcterms:created>
  <dcterms:modified xsi:type="dcterms:W3CDTF">2022-11-10T14:52:53Z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