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3.xml" ContentType="application/vnd.openxmlformats-officedocument.presentationml.tags+xml"/>
  <Override PartName="/ppt/notesSlides/notesSlide7.xml" ContentType="application/vnd.openxmlformats-officedocument.presentationml.notesSlide+xml"/>
  <Override PartName="/ppt/tags/tag4.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5"/>
  </p:notesMasterIdLst>
  <p:sldIdLst>
    <p:sldId id="257" r:id="rId5"/>
    <p:sldId id="263" r:id="rId6"/>
    <p:sldId id="261" r:id="rId7"/>
    <p:sldId id="298" r:id="rId8"/>
    <p:sldId id="267" r:id="rId9"/>
    <p:sldId id="469" r:id="rId10"/>
    <p:sldId id="470" r:id="rId11"/>
    <p:sldId id="352" r:id="rId12"/>
    <p:sldId id="310" r:id="rId13"/>
    <p:sldId id="423" r:id="rId14"/>
    <p:sldId id="465" r:id="rId15"/>
    <p:sldId id="312" r:id="rId16"/>
    <p:sldId id="428" r:id="rId17"/>
    <p:sldId id="431" r:id="rId18"/>
    <p:sldId id="424" r:id="rId19"/>
    <p:sldId id="432" r:id="rId20"/>
    <p:sldId id="429" r:id="rId21"/>
    <p:sldId id="425" r:id="rId22"/>
    <p:sldId id="426" r:id="rId23"/>
    <p:sldId id="477"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ebbie Morgan" initials="DM" lastIdx="1" clrIdx="0">
    <p:extLst>
      <p:ext uri="{19B8F6BF-5375-455C-9EA6-DF929625EA0E}">
        <p15:presenceInfo xmlns:p15="http://schemas.microsoft.com/office/powerpoint/2012/main" userId="S::Debbie.Morgan@ncetm.org.uk::868466ab-5c08-402c-b25f-4108e2b23c3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4B7AB5A-D5D3-4216-85EF-5CA5BBB7C450}" v="72" dt="2020-08-18T11:09:18.270"/>
    <p1510:client id="{DC9385DF-4029-4D95-BF30-2722DB5E8254}" v="37" dt="2020-08-17T19:45:34.1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showGuides="1">
      <p:cViewPr varScale="1">
        <p:scale>
          <a:sx n="83" d="100"/>
          <a:sy n="83" d="100"/>
        </p:scale>
        <p:origin x="68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14</a:t>
            </a:fld>
            <a:endParaRPr lang="en-US" dirty="0"/>
          </a:p>
        </p:txBody>
      </p:sp>
    </p:spTree>
    <p:extLst>
      <p:ext uri="{BB962C8B-B14F-4D97-AF65-F5344CB8AC3E}">
        <p14:creationId xmlns:p14="http://schemas.microsoft.com/office/powerpoint/2010/main" val="26654561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15</a:t>
            </a:fld>
            <a:endParaRPr lang="en-US" dirty="0"/>
          </a:p>
        </p:txBody>
      </p:sp>
    </p:spTree>
    <p:extLst>
      <p:ext uri="{BB962C8B-B14F-4D97-AF65-F5344CB8AC3E}">
        <p14:creationId xmlns:p14="http://schemas.microsoft.com/office/powerpoint/2010/main" val="9813846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16</a:t>
            </a:fld>
            <a:endParaRPr lang="en-US" dirty="0"/>
          </a:p>
        </p:txBody>
      </p:sp>
    </p:spTree>
    <p:extLst>
      <p:ext uri="{BB962C8B-B14F-4D97-AF65-F5344CB8AC3E}">
        <p14:creationId xmlns:p14="http://schemas.microsoft.com/office/powerpoint/2010/main" val="34162663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17</a:t>
            </a:fld>
            <a:endParaRPr lang="en-US" dirty="0"/>
          </a:p>
        </p:txBody>
      </p:sp>
    </p:spTree>
    <p:extLst>
      <p:ext uri="{BB962C8B-B14F-4D97-AF65-F5344CB8AC3E}">
        <p14:creationId xmlns:p14="http://schemas.microsoft.com/office/powerpoint/2010/main" val="296665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18</a:t>
            </a:fld>
            <a:endParaRPr lang="en-US" dirty="0"/>
          </a:p>
        </p:txBody>
      </p:sp>
    </p:spTree>
    <p:extLst>
      <p:ext uri="{BB962C8B-B14F-4D97-AF65-F5344CB8AC3E}">
        <p14:creationId xmlns:p14="http://schemas.microsoft.com/office/powerpoint/2010/main" val="27786480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19</a:t>
            </a:fld>
            <a:endParaRPr lang="en-US" dirty="0"/>
          </a:p>
        </p:txBody>
      </p:sp>
    </p:spTree>
    <p:extLst>
      <p:ext uri="{BB962C8B-B14F-4D97-AF65-F5344CB8AC3E}">
        <p14:creationId xmlns:p14="http://schemas.microsoft.com/office/powerpoint/2010/main" val="16338280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8</a:t>
            </a:fld>
            <a:endParaRPr lang="en-GB" dirty="0"/>
          </a:p>
        </p:txBody>
      </p:sp>
    </p:spTree>
    <p:extLst>
      <p:ext uri="{BB962C8B-B14F-4D97-AF65-F5344CB8AC3E}">
        <p14:creationId xmlns:p14="http://schemas.microsoft.com/office/powerpoint/2010/main" val="32994599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782690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10</a:t>
            </a:fld>
            <a:endParaRPr lang="en-US" dirty="0"/>
          </a:p>
        </p:txBody>
      </p:sp>
    </p:spTree>
    <p:extLst>
      <p:ext uri="{BB962C8B-B14F-4D97-AF65-F5344CB8AC3E}">
        <p14:creationId xmlns:p14="http://schemas.microsoft.com/office/powerpoint/2010/main" val="26662813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11</a:t>
            </a:fld>
            <a:endParaRPr lang="en-GB" dirty="0"/>
          </a:p>
        </p:txBody>
      </p:sp>
    </p:spTree>
    <p:extLst>
      <p:ext uri="{BB962C8B-B14F-4D97-AF65-F5344CB8AC3E}">
        <p14:creationId xmlns:p14="http://schemas.microsoft.com/office/powerpoint/2010/main" val="13649166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B300F5C-91D6-4213-B130-E9EA953F5C06}" type="slidenum">
              <a:rPr lang="en-GB" smtClean="0"/>
              <a:t>12</a:t>
            </a:fld>
            <a:endParaRPr lang="en-GB" dirty="0"/>
          </a:p>
        </p:txBody>
      </p:sp>
    </p:spTree>
    <p:extLst>
      <p:ext uri="{BB962C8B-B14F-4D97-AF65-F5344CB8AC3E}">
        <p14:creationId xmlns:p14="http://schemas.microsoft.com/office/powerpoint/2010/main" val="28528917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8B2033A-FB0F-7949-A9F0-CBC790DC54B4}" type="slidenum">
              <a:rPr lang="en-US" smtClean="0"/>
              <a:t>13</a:t>
            </a:fld>
            <a:endParaRPr lang="en-US" dirty="0"/>
          </a:p>
        </p:txBody>
      </p:sp>
    </p:spTree>
    <p:extLst>
      <p:ext uri="{BB962C8B-B14F-4D97-AF65-F5344CB8AC3E}">
        <p14:creationId xmlns:p14="http://schemas.microsoft.com/office/powerpoint/2010/main" val="14560112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461665"/>
          </a:xfrm>
          <a:prstGeom prst="rect">
            <a:avLst/>
          </a:prstGeom>
          <a:noFill/>
        </p:spPr>
        <p:txBody>
          <a:bodyPr wrap="square" rtlCol="0">
            <a:spAutoFit/>
          </a:bodyPr>
          <a:lstStyle/>
          <a:p>
            <a:pPr>
              <a:buNone/>
            </a:pPr>
            <a:r>
              <a:rPr lang="en-GB" sz="1200" b="1" dirty="0">
                <a:solidFill>
                  <a:srgbClr val="FBF5D4"/>
                </a:solidFill>
              </a:rPr>
              <a:t>DfE Primary National Curriculum Guidance 2020                                   </a:t>
            </a:r>
          </a:p>
          <a:p>
            <a:pPr>
              <a:buNone/>
            </a:pPr>
            <a:r>
              <a:rPr lang="en-GB" sz="1200" b="0" dirty="0">
                <a:solidFill>
                  <a:srgbClr val="FBF5D4"/>
                </a:solidFill>
              </a:rPr>
              <a:t>Supporting Materials for the Ready-to-Progress Criteria</a:t>
            </a:r>
          </a:p>
        </p:txBody>
      </p:sp>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61665"/>
          </a:xfrm>
          <a:prstGeom prst="rect">
            <a:avLst/>
          </a:prstGeom>
          <a:noFill/>
        </p:spPr>
        <p:txBody>
          <a:bodyPr wrap="square" rtlCol="0">
            <a:spAutoFit/>
          </a:bodyPr>
          <a:lstStyle/>
          <a:p>
            <a:pPr>
              <a:buNone/>
            </a:pPr>
            <a:r>
              <a:rPr lang="en-GB" sz="2400" b="1" noProof="0" dirty="0">
                <a:solidFill>
                  <a:schemeClr val="bg1"/>
                </a:solidFill>
              </a:rPr>
              <a:t>Ready-to-Progress Criterion</a:t>
            </a:r>
            <a:endParaRPr lang="en-GB" sz="2400" b="1" dirty="0">
              <a:solidFill>
                <a:schemeClr val="bg1"/>
              </a:solidFill>
            </a:endParaRPr>
          </a:p>
        </p:txBody>
      </p:sp>
      <p:cxnSp>
        <p:nvCxnSpPr>
          <p:cNvPr id="19" name="Straight Connector 18">
            <a:extLst>
              <a:ext uri="{FF2B5EF4-FFF2-40B4-BE49-F238E27FC236}">
                <a16:creationId xmlns:a16="http://schemas.microsoft.com/office/drawing/2014/main" id="{D3AA9D4F-8E41-47F9-A6BB-0AF636DA0770}"/>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65767" y="2064359"/>
            <a:ext cx="2239760" cy="457200"/>
          </a:xfrm>
        </p:spPr>
        <p:txBody>
          <a:bodyPr/>
          <a:lstStyle>
            <a:lvl1pPr>
              <a:defRPr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76999"/>
          </a:xfrm>
          <a:prstGeom prst="rect">
            <a:avLst/>
          </a:prstGeom>
          <a:noFill/>
        </p:spPr>
        <p:txBody>
          <a:bodyPr wrap="square" rtlCol="0">
            <a:spAutoFit/>
          </a:bodyPr>
          <a:lstStyle/>
          <a:p>
            <a:pPr>
              <a:buNone/>
            </a:pPr>
            <a:r>
              <a:rPr lang="en-GB" sz="1200" b="1" dirty="0">
                <a:solidFill>
                  <a:srgbClr val="FBF5D4"/>
                </a:solidFill>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830997"/>
          </a:xfrm>
          <a:prstGeom prst="rect">
            <a:avLst/>
          </a:prstGeom>
          <a:noFill/>
        </p:spPr>
        <p:txBody>
          <a:bodyPr wrap="square" rtlCol="0">
            <a:spAutoFit/>
          </a:bodyPr>
          <a:lstStyle/>
          <a:p>
            <a:pPr>
              <a:buNone/>
            </a:pPr>
            <a:r>
              <a:rPr lang="en-GB" sz="2400" b="1" noProof="0" dirty="0">
                <a:solidFill>
                  <a:schemeClr val="bg1"/>
                </a:solidFill>
              </a:rPr>
              <a:t>Materials and activities to support practice and consolidation</a:t>
            </a:r>
            <a:endParaRPr lang="en-GB" sz="2400" b="1" dirty="0">
              <a:solidFill>
                <a:schemeClr val="bg1"/>
              </a:solidFill>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lstStyle>
            <a:lvl1pPr>
              <a:defRPr sz="12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389680" y="480873"/>
            <a:ext cx="1191720" cy="301224"/>
          </a:xfrm>
        </p:spPr>
        <p:txBody>
          <a:bodyPr>
            <a:noAutofit/>
          </a:bodyPr>
          <a:lstStyle>
            <a:lvl1pPr>
              <a:defRPr lang="en-GB" sz="12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58506492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tags" Target="../tags/tag3.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5.xml"/><Relationship Id="rId1" Type="http://schemas.openxmlformats.org/officeDocument/2006/relationships/tags" Target="../tags/tag4.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14.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8.png"/><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resources/52479"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hyperlink" Target="https://www.ncetm.org.uk/classroom-resources/primm-1-22-composition-and-calculation-1-000-and-four-digit-numbers/"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png"/><Relationship Id="rId2" Type="http://schemas.openxmlformats.org/officeDocument/2006/relationships/slideLayout" Target="../slideLayouts/slideLayout5.xml"/><Relationship Id="rId1" Type="http://schemas.openxmlformats.org/officeDocument/2006/relationships/tags" Target="../tags/tag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pPr>
              <a:buClrTx/>
              <a:buFontTx/>
              <a:buNone/>
            </a:pPr>
            <a:r>
              <a:rPr lang="en-US" altLang="en-US" dirty="0"/>
              <a:t>Reading scales with 2, 4, 5 or 10 intervals</a:t>
            </a:r>
            <a:endParaRPr lang="en-GB" kern="0" dirty="0"/>
          </a:p>
        </p:txBody>
      </p:sp>
      <p:sp>
        <p:nvSpPr>
          <p:cNvPr id="2" name="Text Placeholder 1">
            <a:extLst>
              <a:ext uri="{FF2B5EF4-FFF2-40B4-BE49-F238E27FC236}">
                <a16:creationId xmlns:a16="http://schemas.microsoft.com/office/drawing/2014/main" id="{5B89B450-2215-4899-870C-78A2CC184DFC}"/>
              </a:ext>
            </a:extLst>
          </p:cNvPr>
          <p:cNvSpPr>
            <a:spLocks noGrp="1"/>
          </p:cNvSpPr>
          <p:nvPr>
            <p:ph type="body" sz="quarter" idx="12"/>
          </p:nvPr>
        </p:nvSpPr>
        <p:spPr/>
        <p:txBody>
          <a:bodyPr/>
          <a:lstStyle/>
          <a:p>
            <a:r>
              <a:rPr lang="en-GB" dirty="0"/>
              <a:t>4NPV- 4</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close up of a logo&#10;&#10;Description generated with very high confidence">
            <a:extLst>
              <a:ext uri="{FF2B5EF4-FFF2-40B4-BE49-F238E27FC236}">
                <a16:creationId xmlns:a16="http://schemas.microsoft.com/office/drawing/2014/main" id="{752EA56D-5F29-46E8-A532-80BE916BA2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0479" y="2746918"/>
            <a:ext cx="5711719" cy="1298432"/>
          </a:xfrm>
          <a:prstGeom prst="rect">
            <a:avLst/>
          </a:prstGeom>
        </p:spPr>
      </p:pic>
      <p:sp>
        <p:nvSpPr>
          <p:cNvPr id="3" name="Title 2">
            <a:extLst>
              <a:ext uri="{FF2B5EF4-FFF2-40B4-BE49-F238E27FC236}">
                <a16:creationId xmlns:a16="http://schemas.microsoft.com/office/drawing/2014/main" id="{12CCE890-F2FF-4A2A-A14D-A376FE45556B}"/>
              </a:ext>
            </a:extLst>
          </p:cNvPr>
          <p:cNvSpPr>
            <a:spLocks noGrp="1"/>
          </p:cNvSpPr>
          <p:nvPr>
            <p:ph type="title"/>
          </p:nvPr>
        </p:nvSpPr>
        <p:spPr/>
        <p:txBody>
          <a:bodyPr/>
          <a:lstStyle/>
          <a:p>
            <a:r>
              <a:rPr lang="en-US" altLang="en-US" dirty="0"/>
              <a:t>4NPV-4 Reading scales with 2, 4, 5 or 10 intervals</a:t>
            </a:r>
            <a:endParaRPr lang="en-GB" dirty="0"/>
          </a:p>
        </p:txBody>
      </p:sp>
      <p:pic>
        <p:nvPicPr>
          <p:cNvPr id="4" name="Picture 3" descr="A close up of a logo&#10;&#10;Description generated with very high confidence">
            <a:extLst>
              <a:ext uri="{FF2B5EF4-FFF2-40B4-BE49-F238E27FC236}">
                <a16:creationId xmlns:a16="http://schemas.microsoft.com/office/drawing/2014/main" id="{3542C7A5-5E5C-43B5-8BEB-C557A9FCFA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0481" y="2746918"/>
            <a:ext cx="5711719" cy="1298432"/>
          </a:xfrm>
          <a:prstGeom prst="rect">
            <a:avLst/>
          </a:prstGeom>
        </p:spPr>
      </p:pic>
      <p:sp>
        <p:nvSpPr>
          <p:cNvPr id="5" name="Rectangle 4">
            <a:extLst>
              <a:ext uri="{FF2B5EF4-FFF2-40B4-BE49-F238E27FC236}">
                <a16:creationId xmlns:a16="http://schemas.microsoft.com/office/drawing/2014/main" id="{00C76DD9-38D0-4009-B967-225DEDBB959E}"/>
              </a:ext>
            </a:extLst>
          </p:cNvPr>
          <p:cNvSpPr/>
          <p:nvPr/>
        </p:nvSpPr>
        <p:spPr bwMode="auto">
          <a:xfrm>
            <a:off x="1436981" y="3466361"/>
            <a:ext cx="1266715" cy="49979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6" name="Rectangle 5">
            <a:extLst>
              <a:ext uri="{FF2B5EF4-FFF2-40B4-BE49-F238E27FC236}">
                <a16:creationId xmlns:a16="http://schemas.microsoft.com/office/drawing/2014/main" id="{19A896B5-7A6C-453D-BA0C-0FFEC8D892BB}"/>
              </a:ext>
            </a:extLst>
          </p:cNvPr>
          <p:cNvSpPr/>
          <p:nvPr/>
        </p:nvSpPr>
        <p:spPr bwMode="auto">
          <a:xfrm>
            <a:off x="4211706" y="3466361"/>
            <a:ext cx="1266715" cy="499792"/>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8" name="Rectangle 7">
            <a:extLst>
              <a:ext uri="{FF2B5EF4-FFF2-40B4-BE49-F238E27FC236}">
                <a16:creationId xmlns:a16="http://schemas.microsoft.com/office/drawing/2014/main" id="{A37A1F58-240F-4EAA-AF73-754004E2A525}"/>
              </a:ext>
            </a:extLst>
          </p:cNvPr>
          <p:cNvSpPr/>
          <p:nvPr/>
        </p:nvSpPr>
        <p:spPr bwMode="auto">
          <a:xfrm>
            <a:off x="703787" y="3447509"/>
            <a:ext cx="1092422" cy="5053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9" name="Rectangle 8">
            <a:extLst>
              <a:ext uri="{FF2B5EF4-FFF2-40B4-BE49-F238E27FC236}">
                <a16:creationId xmlns:a16="http://schemas.microsoft.com/office/drawing/2014/main" id="{C1FA11B9-D018-486A-A360-5BBC87D34BC0}"/>
              </a:ext>
            </a:extLst>
          </p:cNvPr>
          <p:cNvSpPr/>
          <p:nvPr/>
        </p:nvSpPr>
        <p:spPr bwMode="auto">
          <a:xfrm>
            <a:off x="1995875" y="3463786"/>
            <a:ext cx="1092422" cy="5053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0" name="Rectangle 9">
            <a:extLst>
              <a:ext uri="{FF2B5EF4-FFF2-40B4-BE49-F238E27FC236}">
                <a16:creationId xmlns:a16="http://schemas.microsoft.com/office/drawing/2014/main" id="{490C14A1-E560-4F6E-8B06-9094D62BE6A9}"/>
              </a:ext>
            </a:extLst>
          </p:cNvPr>
          <p:cNvSpPr/>
          <p:nvPr/>
        </p:nvSpPr>
        <p:spPr bwMode="auto">
          <a:xfrm>
            <a:off x="3487630" y="3463786"/>
            <a:ext cx="1092422" cy="5053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1" name="Rectangle 10">
            <a:extLst>
              <a:ext uri="{FF2B5EF4-FFF2-40B4-BE49-F238E27FC236}">
                <a16:creationId xmlns:a16="http://schemas.microsoft.com/office/drawing/2014/main" id="{5B982CD0-D69E-497B-9C0F-44BB890B4710}"/>
              </a:ext>
            </a:extLst>
          </p:cNvPr>
          <p:cNvSpPr/>
          <p:nvPr/>
        </p:nvSpPr>
        <p:spPr bwMode="auto">
          <a:xfrm>
            <a:off x="4829914" y="3463786"/>
            <a:ext cx="1092422" cy="50537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12" name="Picture 11" descr="A screenshot of a cell phone&#10;&#10;Description generated with high confidence">
            <a:extLst>
              <a:ext uri="{FF2B5EF4-FFF2-40B4-BE49-F238E27FC236}">
                <a16:creationId xmlns:a16="http://schemas.microsoft.com/office/drawing/2014/main" id="{9E42D9EE-2E34-421B-8E3D-BB3287DA8A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71113" y="2746918"/>
            <a:ext cx="5711719" cy="1298432"/>
          </a:xfrm>
          <a:prstGeom prst="rect">
            <a:avLst/>
          </a:prstGeom>
        </p:spPr>
      </p:pic>
      <p:sp>
        <p:nvSpPr>
          <p:cNvPr id="13" name="Rectangle 12">
            <a:extLst>
              <a:ext uri="{FF2B5EF4-FFF2-40B4-BE49-F238E27FC236}">
                <a16:creationId xmlns:a16="http://schemas.microsoft.com/office/drawing/2014/main" id="{79D6CFF5-ED45-4BDF-8E63-1E1A8E29D44F}"/>
              </a:ext>
            </a:extLst>
          </p:cNvPr>
          <p:cNvSpPr/>
          <p:nvPr/>
        </p:nvSpPr>
        <p:spPr bwMode="auto">
          <a:xfrm>
            <a:off x="5074346" y="3529672"/>
            <a:ext cx="914371" cy="3752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4" name="Rectangle 13">
            <a:extLst>
              <a:ext uri="{FF2B5EF4-FFF2-40B4-BE49-F238E27FC236}">
                <a16:creationId xmlns:a16="http://schemas.microsoft.com/office/drawing/2014/main" id="{CE3B94FA-E5BB-4F7C-80AC-4ED98DC635B7}"/>
              </a:ext>
            </a:extLst>
          </p:cNvPr>
          <p:cNvSpPr/>
          <p:nvPr/>
        </p:nvSpPr>
        <p:spPr bwMode="auto">
          <a:xfrm>
            <a:off x="807003" y="3535326"/>
            <a:ext cx="798514" cy="381865"/>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5" name="Rectangle 14">
            <a:extLst>
              <a:ext uri="{FF2B5EF4-FFF2-40B4-BE49-F238E27FC236}">
                <a16:creationId xmlns:a16="http://schemas.microsoft.com/office/drawing/2014/main" id="{99B7F052-3D35-44D6-A10B-022D91E60187}"/>
              </a:ext>
            </a:extLst>
          </p:cNvPr>
          <p:cNvSpPr/>
          <p:nvPr/>
        </p:nvSpPr>
        <p:spPr bwMode="auto">
          <a:xfrm>
            <a:off x="1761302" y="3529671"/>
            <a:ext cx="914371" cy="430958"/>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6" name="Rectangle 15">
            <a:extLst>
              <a:ext uri="{FF2B5EF4-FFF2-40B4-BE49-F238E27FC236}">
                <a16:creationId xmlns:a16="http://schemas.microsoft.com/office/drawing/2014/main" id="{AF2FC6C2-6D43-4F8D-A380-C41189CC0684}"/>
              </a:ext>
            </a:extLst>
          </p:cNvPr>
          <p:cNvSpPr/>
          <p:nvPr/>
        </p:nvSpPr>
        <p:spPr bwMode="auto">
          <a:xfrm>
            <a:off x="2885738" y="3472874"/>
            <a:ext cx="914371" cy="499793"/>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7" name="Rectangle 16">
            <a:extLst>
              <a:ext uri="{FF2B5EF4-FFF2-40B4-BE49-F238E27FC236}">
                <a16:creationId xmlns:a16="http://schemas.microsoft.com/office/drawing/2014/main" id="{72C12DE0-0B77-4221-9A6A-38210288FDCF}"/>
              </a:ext>
            </a:extLst>
          </p:cNvPr>
          <p:cNvSpPr/>
          <p:nvPr/>
        </p:nvSpPr>
        <p:spPr bwMode="auto">
          <a:xfrm>
            <a:off x="4103679" y="3541988"/>
            <a:ext cx="707553" cy="375204"/>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18" name="Picture 17" descr="A close up of a logo&#10;&#10;Description automatically generated">
            <a:extLst>
              <a:ext uri="{FF2B5EF4-FFF2-40B4-BE49-F238E27FC236}">
                <a16:creationId xmlns:a16="http://schemas.microsoft.com/office/drawing/2014/main" id="{EFF6EC3F-2135-4D37-9C25-62844C96C86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9204" y="2804128"/>
            <a:ext cx="5394709" cy="1196583"/>
          </a:xfrm>
          <a:prstGeom prst="rect">
            <a:avLst/>
          </a:prstGeom>
        </p:spPr>
      </p:pic>
      <p:sp>
        <p:nvSpPr>
          <p:cNvPr id="19" name="Rectangle 18">
            <a:extLst>
              <a:ext uri="{FF2B5EF4-FFF2-40B4-BE49-F238E27FC236}">
                <a16:creationId xmlns:a16="http://schemas.microsoft.com/office/drawing/2014/main" id="{FE919411-2689-4588-AFCC-E2EEE42BF399}"/>
              </a:ext>
            </a:extLst>
          </p:cNvPr>
          <p:cNvSpPr/>
          <p:nvPr/>
        </p:nvSpPr>
        <p:spPr>
          <a:xfrm>
            <a:off x="699985" y="3458631"/>
            <a:ext cx="439669" cy="464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0" name="Rectangle 19">
            <a:extLst>
              <a:ext uri="{FF2B5EF4-FFF2-40B4-BE49-F238E27FC236}">
                <a16:creationId xmlns:a16="http://schemas.microsoft.com/office/drawing/2014/main" id="{E8F9872C-7EEC-4E75-A29E-989EBDAD4F6B}"/>
              </a:ext>
            </a:extLst>
          </p:cNvPr>
          <p:cNvSpPr/>
          <p:nvPr/>
        </p:nvSpPr>
        <p:spPr>
          <a:xfrm>
            <a:off x="1238546" y="3458631"/>
            <a:ext cx="439669" cy="464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1" name="Rectangle 20">
            <a:extLst>
              <a:ext uri="{FF2B5EF4-FFF2-40B4-BE49-F238E27FC236}">
                <a16:creationId xmlns:a16="http://schemas.microsoft.com/office/drawing/2014/main" id="{530C52C2-9D4D-49C1-88ED-AC0330EC9084}"/>
              </a:ext>
            </a:extLst>
          </p:cNvPr>
          <p:cNvSpPr/>
          <p:nvPr/>
        </p:nvSpPr>
        <p:spPr>
          <a:xfrm>
            <a:off x="1777107" y="3458631"/>
            <a:ext cx="439669" cy="464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2" name="Rectangle 21">
            <a:extLst>
              <a:ext uri="{FF2B5EF4-FFF2-40B4-BE49-F238E27FC236}">
                <a16:creationId xmlns:a16="http://schemas.microsoft.com/office/drawing/2014/main" id="{F47D56B7-B873-4458-9607-38D21C4C5C9C}"/>
              </a:ext>
            </a:extLst>
          </p:cNvPr>
          <p:cNvSpPr/>
          <p:nvPr/>
        </p:nvSpPr>
        <p:spPr>
          <a:xfrm>
            <a:off x="2315668" y="3458631"/>
            <a:ext cx="439669" cy="464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3" name="Rectangle 22">
            <a:extLst>
              <a:ext uri="{FF2B5EF4-FFF2-40B4-BE49-F238E27FC236}">
                <a16:creationId xmlns:a16="http://schemas.microsoft.com/office/drawing/2014/main" id="{F98D6150-2CC0-4B60-982D-E8FAA9B19779}"/>
              </a:ext>
            </a:extLst>
          </p:cNvPr>
          <p:cNvSpPr/>
          <p:nvPr/>
        </p:nvSpPr>
        <p:spPr>
          <a:xfrm>
            <a:off x="2854229" y="3458631"/>
            <a:ext cx="439669" cy="464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4" name="Rectangle 23">
            <a:extLst>
              <a:ext uri="{FF2B5EF4-FFF2-40B4-BE49-F238E27FC236}">
                <a16:creationId xmlns:a16="http://schemas.microsoft.com/office/drawing/2014/main" id="{C6AB5405-C9B0-4C41-8B80-8BE17E7ABC91}"/>
              </a:ext>
            </a:extLst>
          </p:cNvPr>
          <p:cNvSpPr/>
          <p:nvPr/>
        </p:nvSpPr>
        <p:spPr>
          <a:xfrm>
            <a:off x="3392790" y="3458631"/>
            <a:ext cx="439669" cy="464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5" name="Rectangle 24">
            <a:extLst>
              <a:ext uri="{FF2B5EF4-FFF2-40B4-BE49-F238E27FC236}">
                <a16:creationId xmlns:a16="http://schemas.microsoft.com/office/drawing/2014/main" id="{77D5F877-E1B6-45B7-8D4B-7594B7F3AA11}"/>
              </a:ext>
            </a:extLst>
          </p:cNvPr>
          <p:cNvSpPr/>
          <p:nvPr/>
        </p:nvSpPr>
        <p:spPr>
          <a:xfrm>
            <a:off x="3931351" y="3458631"/>
            <a:ext cx="439669" cy="464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6" name="Rectangle 25">
            <a:extLst>
              <a:ext uri="{FF2B5EF4-FFF2-40B4-BE49-F238E27FC236}">
                <a16:creationId xmlns:a16="http://schemas.microsoft.com/office/drawing/2014/main" id="{8B405150-9350-4286-BB1A-46D714DC9FCA}"/>
              </a:ext>
            </a:extLst>
          </p:cNvPr>
          <p:cNvSpPr/>
          <p:nvPr/>
        </p:nvSpPr>
        <p:spPr>
          <a:xfrm>
            <a:off x="4469912" y="3458631"/>
            <a:ext cx="439669" cy="464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7" name="Rectangle 26">
            <a:extLst>
              <a:ext uri="{FF2B5EF4-FFF2-40B4-BE49-F238E27FC236}">
                <a16:creationId xmlns:a16="http://schemas.microsoft.com/office/drawing/2014/main" id="{863A9251-2899-435B-9714-EDC8BD94DDAF}"/>
              </a:ext>
            </a:extLst>
          </p:cNvPr>
          <p:cNvSpPr/>
          <p:nvPr/>
        </p:nvSpPr>
        <p:spPr>
          <a:xfrm>
            <a:off x="5008473" y="3458631"/>
            <a:ext cx="439669" cy="464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8" name="Rectangle 27">
            <a:extLst>
              <a:ext uri="{FF2B5EF4-FFF2-40B4-BE49-F238E27FC236}">
                <a16:creationId xmlns:a16="http://schemas.microsoft.com/office/drawing/2014/main" id="{82F8AA08-887E-4ED8-AE1C-6CFC2DB7D6A6}"/>
              </a:ext>
            </a:extLst>
          </p:cNvPr>
          <p:cNvSpPr/>
          <p:nvPr/>
        </p:nvSpPr>
        <p:spPr>
          <a:xfrm>
            <a:off x="5547031" y="3458631"/>
            <a:ext cx="439669" cy="464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3" name="TextBox 19">
            <a:extLst>
              <a:ext uri="{FF2B5EF4-FFF2-40B4-BE49-F238E27FC236}">
                <a16:creationId xmlns:a16="http://schemas.microsoft.com/office/drawing/2014/main" id="{AC9F6157-F572-48A1-957E-EA48900B4493}"/>
              </a:ext>
            </a:extLst>
          </p:cNvPr>
          <p:cNvSpPr txBox="1"/>
          <p:nvPr/>
        </p:nvSpPr>
        <p:spPr>
          <a:xfrm>
            <a:off x="6321240" y="3760574"/>
            <a:ext cx="5261161"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1</a:t>
            </a:r>
            <a:r>
              <a:rPr lang="en-GB" sz="2000" i="1" dirty="0"/>
              <a:t>00, 200, 300… one thousand.</a:t>
            </a:r>
          </a:p>
        </p:txBody>
      </p:sp>
      <p:sp>
        <p:nvSpPr>
          <p:cNvPr id="35" name="Content Placeholder 2">
            <a:extLst>
              <a:ext uri="{FF2B5EF4-FFF2-40B4-BE49-F238E27FC236}">
                <a16:creationId xmlns:a16="http://schemas.microsoft.com/office/drawing/2014/main" id="{B188BA1E-AD72-472F-8407-8E96B054FED3}"/>
              </a:ext>
            </a:extLst>
          </p:cNvPr>
          <p:cNvSpPr txBox="1">
            <a:spLocks/>
          </p:cNvSpPr>
          <p:nvPr/>
        </p:nvSpPr>
        <p:spPr>
          <a:xfrm>
            <a:off x="6290859" y="1576137"/>
            <a:ext cx="5291542" cy="430730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kind of representation have we used this time? How many parts are there? What do you think we need to count in? How do you know?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L</a:t>
            </a:r>
            <a:r>
              <a:rPr lang="en-GB" sz="2000" dirty="0">
                <a:latin typeface="Arial" panose="020B0604020202020204" pitchFamily="34" charset="0"/>
                <a:cs typeface="Arial" panose="020B0604020202020204" pitchFamily="34" charset="0"/>
              </a:rPr>
              <a:t>et’s count…</a:t>
            </a:r>
          </a:p>
          <a:p>
            <a:pPr marL="0" indent="0">
              <a:lnSpc>
                <a:spcPct val="120000"/>
              </a:lnSpc>
              <a:spcBef>
                <a:spcPts val="600"/>
              </a:spcBef>
              <a:spcAft>
                <a:spcPts val="600"/>
              </a:spcAft>
              <a:buClr>
                <a:srgbClr val="585858"/>
              </a:buCl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hy don’t we say ten hundred?</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Reveal the next bar model. What do we need to count in this time? How can you tell?</a:t>
            </a:r>
            <a:endParaRPr lang="en-GB" sz="2000" dirty="0">
              <a:latin typeface="Arial" panose="020B0604020202020204" pitchFamily="34" charset="0"/>
              <a:cs typeface="Arial" panose="020B0604020202020204" pitchFamily="34" charset="0"/>
            </a:endParaRPr>
          </a:p>
          <a:p>
            <a:pPr>
              <a:lnSpc>
                <a:spcPct val="120000"/>
              </a:lnSpc>
              <a:spcBef>
                <a:spcPts val="600"/>
              </a:spcBef>
              <a:spcAft>
                <a:spcPts val="600"/>
              </a:spcAft>
              <a:buFont typeface="Arial" panose="020B0604020202020204" pitchFamily="34" charset="0"/>
              <a:buChar char="•"/>
            </a:pPr>
            <a:endParaRPr lang="en-GB" sz="2000" dirty="0">
              <a:latin typeface="Arial" panose="020B0604020202020204" pitchFamily="34" charset="0"/>
              <a:cs typeface="Arial" panose="020B0604020202020204" pitchFamily="34" charset="0"/>
            </a:endParaRPr>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314312096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grpId="1" nodeType="clickEffect">
                                  <p:stCondLst>
                                    <p:cond delay="0"/>
                                  </p:stCondLst>
                                  <p:childTnLst>
                                    <p:set>
                                      <p:cBhvr>
                                        <p:cTn id="30" dur="1" fill="hold">
                                          <p:stCondLst>
                                            <p:cond delay="0"/>
                                          </p:stCondLst>
                                        </p:cTn>
                                        <p:tgtEl>
                                          <p:spTgt spid="19"/>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grpId="1" nodeType="clickEffect">
                                  <p:stCondLst>
                                    <p:cond delay="0"/>
                                  </p:stCondLst>
                                  <p:childTnLst>
                                    <p:set>
                                      <p:cBhvr>
                                        <p:cTn id="34" dur="1" fill="hold">
                                          <p:stCondLst>
                                            <p:cond delay="0"/>
                                          </p:stCondLst>
                                        </p:cTn>
                                        <p:tgtEl>
                                          <p:spTgt spid="20"/>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21"/>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22"/>
                                        </p:tgtEl>
                                        <p:attrNameLst>
                                          <p:attrName>style.visibility</p:attrName>
                                        </p:attrNameLst>
                                      </p:cBhvr>
                                      <p:to>
                                        <p:strVal val="hidden"/>
                                      </p:to>
                                    </p:set>
                                  </p:childTnLst>
                                </p:cTn>
                              </p:par>
                            </p:childTnLst>
                          </p:cTn>
                        </p:par>
                      </p:childTnLst>
                    </p:cTn>
                  </p:par>
                  <p:par>
                    <p:cTn id="43" fill="hold">
                      <p:stCondLst>
                        <p:cond delay="indefinite"/>
                      </p:stCondLst>
                      <p:childTnLst>
                        <p:par>
                          <p:cTn id="44" fill="hold">
                            <p:stCondLst>
                              <p:cond delay="0"/>
                            </p:stCondLst>
                            <p:childTnLst>
                              <p:par>
                                <p:cTn id="45" presetID="1" presetClass="exit" presetSubtype="0" fill="hold" grpId="1" nodeType="clickEffect">
                                  <p:stCondLst>
                                    <p:cond delay="0"/>
                                  </p:stCondLst>
                                  <p:childTnLst>
                                    <p:set>
                                      <p:cBhvr>
                                        <p:cTn id="46" dur="1" fill="hold">
                                          <p:stCondLst>
                                            <p:cond delay="0"/>
                                          </p:stCondLst>
                                        </p:cTn>
                                        <p:tgtEl>
                                          <p:spTgt spid="23"/>
                                        </p:tgtEl>
                                        <p:attrNameLst>
                                          <p:attrName>style.visibility</p:attrName>
                                        </p:attrNameLst>
                                      </p:cBhvr>
                                      <p:to>
                                        <p:strVal val="hidden"/>
                                      </p:to>
                                    </p:set>
                                  </p:childTnLst>
                                </p:cTn>
                              </p:par>
                            </p:childTnLst>
                          </p:cTn>
                        </p:par>
                      </p:childTnLst>
                    </p:cTn>
                  </p:par>
                  <p:par>
                    <p:cTn id="47" fill="hold">
                      <p:stCondLst>
                        <p:cond delay="indefinite"/>
                      </p:stCondLst>
                      <p:childTnLst>
                        <p:par>
                          <p:cTn id="48" fill="hold">
                            <p:stCondLst>
                              <p:cond delay="0"/>
                            </p:stCondLst>
                            <p:childTnLst>
                              <p:par>
                                <p:cTn id="49" presetID="1" presetClass="exit" presetSubtype="0" fill="hold" grpId="1" nodeType="clickEffect">
                                  <p:stCondLst>
                                    <p:cond delay="0"/>
                                  </p:stCondLst>
                                  <p:childTnLst>
                                    <p:set>
                                      <p:cBhvr>
                                        <p:cTn id="50" dur="1" fill="hold">
                                          <p:stCondLst>
                                            <p:cond delay="0"/>
                                          </p:stCondLst>
                                        </p:cTn>
                                        <p:tgtEl>
                                          <p:spTgt spid="24"/>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1" presetClass="exit" presetSubtype="0" fill="hold" grpId="1" nodeType="clickEffect">
                                  <p:stCondLst>
                                    <p:cond delay="0"/>
                                  </p:stCondLst>
                                  <p:childTnLst>
                                    <p:set>
                                      <p:cBhvr>
                                        <p:cTn id="54" dur="1" fill="hold">
                                          <p:stCondLst>
                                            <p:cond delay="0"/>
                                          </p:stCondLst>
                                        </p:cTn>
                                        <p:tgtEl>
                                          <p:spTgt spid="25"/>
                                        </p:tgtEl>
                                        <p:attrNameLst>
                                          <p:attrName>style.visibility</p:attrName>
                                        </p:attrNameLst>
                                      </p:cBhvr>
                                      <p:to>
                                        <p:strVal val="hidden"/>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1" nodeType="clickEffect">
                                  <p:stCondLst>
                                    <p:cond delay="0"/>
                                  </p:stCondLst>
                                  <p:childTnLst>
                                    <p:set>
                                      <p:cBhvr>
                                        <p:cTn id="58" dur="1" fill="hold">
                                          <p:stCondLst>
                                            <p:cond delay="0"/>
                                          </p:stCondLst>
                                        </p:cTn>
                                        <p:tgtEl>
                                          <p:spTgt spid="26"/>
                                        </p:tgtEl>
                                        <p:attrNameLst>
                                          <p:attrName>style.visibility</p:attrName>
                                        </p:attrNameLst>
                                      </p:cBhvr>
                                      <p:to>
                                        <p:strVal val="hidden"/>
                                      </p:to>
                                    </p:set>
                                  </p:childTnLst>
                                </p:cTn>
                              </p:par>
                            </p:childTnLst>
                          </p:cTn>
                        </p:par>
                      </p:childTnLst>
                    </p:cTn>
                  </p:par>
                  <p:par>
                    <p:cTn id="59" fill="hold">
                      <p:stCondLst>
                        <p:cond delay="indefinite"/>
                      </p:stCondLst>
                      <p:childTnLst>
                        <p:par>
                          <p:cTn id="60" fill="hold">
                            <p:stCondLst>
                              <p:cond delay="0"/>
                            </p:stCondLst>
                            <p:childTnLst>
                              <p:par>
                                <p:cTn id="61" presetID="1" presetClass="exit" presetSubtype="0" fill="hold" grpId="1" nodeType="clickEffect">
                                  <p:stCondLst>
                                    <p:cond delay="0"/>
                                  </p:stCondLst>
                                  <p:childTnLst>
                                    <p:set>
                                      <p:cBhvr>
                                        <p:cTn id="62" dur="1" fill="hold">
                                          <p:stCondLst>
                                            <p:cond delay="0"/>
                                          </p:stCondLst>
                                        </p:cTn>
                                        <p:tgtEl>
                                          <p:spTgt spid="27"/>
                                        </p:tgtEl>
                                        <p:attrNameLst>
                                          <p:attrName>style.visibility</p:attrName>
                                        </p:attrNameLst>
                                      </p:cBhvr>
                                      <p:to>
                                        <p:strVal val="hidden"/>
                                      </p:to>
                                    </p:set>
                                  </p:childTnLst>
                                </p:cTn>
                              </p:par>
                            </p:childTnLst>
                          </p:cTn>
                        </p:par>
                      </p:childTnLst>
                    </p:cTn>
                  </p:par>
                  <p:par>
                    <p:cTn id="63" fill="hold">
                      <p:stCondLst>
                        <p:cond delay="indefinite"/>
                      </p:stCondLst>
                      <p:childTnLst>
                        <p:par>
                          <p:cTn id="64" fill="hold">
                            <p:stCondLst>
                              <p:cond delay="0"/>
                            </p:stCondLst>
                            <p:childTnLst>
                              <p:par>
                                <p:cTn id="65" presetID="1" presetClass="exit" presetSubtype="0" fill="hold" grpId="1" nodeType="clickEffect">
                                  <p:stCondLst>
                                    <p:cond delay="0"/>
                                  </p:stCondLst>
                                  <p:childTnLst>
                                    <p:set>
                                      <p:cBhvr>
                                        <p:cTn id="66" dur="1" fill="hold">
                                          <p:stCondLst>
                                            <p:cond delay="0"/>
                                          </p:stCondLst>
                                        </p:cTn>
                                        <p:tgtEl>
                                          <p:spTgt spid="28"/>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xit" presetSubtype="0" fill="hold" nodeType="clickEffect">
                                  <p:stCondLst>
                                    <p:cond delay="0"/>
                                  </p:stCondLst>
                                  <p:childTnLst>
                                    <p:set>
                                      <p:cBhvr>
                                        <p:cTn id="70" dur="1" fill="hold">
                                          <p:stCondLst>
                                            <p:cond delay="0"/>
                                          </p:stCondLst>
                                        </p:cTn>
                                        <p:tgtEl>
                                          <p:spTgt spid="18"/>
                                        </p:tgtEl>
                                        <p:attrNameLst>
                                          <p:attrName>style.visibility</p:attrName>
                                        </p:attrNameLst>
                                      </p:cBhvr>
                                      <p:to>
                                        <p:strVal val="hidden"/>
                                      </p:to>
                                    </p:set>
                                  </p:childTnLst>
                                </p:cTn>
                              </p:par>
                              <p:par>
                                <p:cTn id="71" presetID="1" presetClass="entr" presetSubtype="0" fill="hold" grpId="1" nodeType="withEffect">
                                  <p:stCondLst>
                                    <p:cond delay="0"/>
                                  </p:stCondLst>
                                  <p:childTnLst>
                                    <p:set>
                                      <p:cBhvr>
                                        <p:cTn id="72" dur="1" fill="hold">
                                          <p:stCondLst>
                                            <p:cond delay="0"/>
                                          </p:stCondLst>
                                        </p:cTn>
                                        <p:tgtEl>
                                          <p:spTgt spid="5"/>
                                        </p:tgtEl>
                                        <p:attrNameLst>
                                          <p:attrName>style.visibility</p:attrName>
                                        </p:attrNameLst>
                                      </p:cBhvr>
                                      <p:to>
                                        <p:strVal val="visible"/>
                                      </p:to>
                                    </p:set>
                                  </p:childTnLst>
                                </p:cTn>
                              </p:par>
                              <p:par>
                                <p:cTn id="73" presetID="1" presetClass="entr" presetSubtype="0" fill="hold" grpId="1" nodeType="withEffect">
                                  <p:stCondLst>
                                    <p:cond delay="0"/>
                                  </p:stCondLst>
                                  <p:childTnLst>
                                    <p:set>
                                      <p:cBhvr>
                                        <p:cTn id="74" dur="1" fill="hold">
                                          <p:stCondLst>
                                            <p:cond delay="0"/>
                                          </p:stCondLst>
                                        </p:cTn>
                                        <p:tgtEl>
                                          <p:spTgt spid="6"/>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
                                        </p:tgtEl>
                                        <p:attrNameLst>
                                          <p:attrName>style.visibility</p:attrName>
                                        </p:attrNameLst>
                                      </p:cBhvr>
                                      <p:to>
                                        <p:strVal val="visible"/>
                                      </p:to>
                                    </p:set>
                                  </p:childTnLst>
                                </p:cTn>
                              </p:par>
                            </p:childTnLst>
                          </p:cTn>
                        </p:par>
                      </p:childTnLst>
                    </p:cTn>
                  </p:par>
                  <p:par>
                    <p:cTn id="77" fill="hold">
                      <p:stCondLst>
                        <p:cond delay="indefinite"/>
                      </p:stCondLst>
                      <p:childTnLst>
                        <p:par>
                          <p:cTn id="78" fill="hold">
                            <p:stCondLst>
                              <p:cond delay="0"/>
                            </p:stCondLst>
                            <p:childTnLst>
                              <p:par>
                                <p:cTn id="79" presetID="10" presetClass="exit" presetSubtype="0" fill="hold" grpId="0" nodeType="clickEffect">
                                  <p:stCondLst>
                                    <p:cond delay="0"/>
                                  </p:stCondLst>
                                  <p:childTnLst>
                                    <p:animEffect transition="out" filter="fade">
                                      <p:cBhvr>
                                        <p:cTn id="80" dur="500"/>
                                        <p:tgtEl>
                                          <p:spTgt spid="5"/>
                                        </p:tgtEl>
                                      </p:cBhvr>
                                    </p:animEffect>
                                    <p:set>
                                      <p:cBhvr>
                                        <p:cTn id="81" dur="1" fill="hold">
                                          <p:stCondLst>
                                            <p:cond delay="499"/>
                                          </p:stCondLst>
                                        </p:cTn>
                                        <p:tgtEl>
                                          <p:spTgt spid="5"/>
                                        </p:tgtEl>
                                        <p:attrNameLst>
                                          <p:attrName>style.visibility</p:attrName>
                                        </p:attrNameLst>
                                      </p:cBhvr>
                                      <p:to>
                                        <p:strVal val="hidden"/>
                                      </p:to>
                                    </p:set>
                                  </p:childTnLst>
                                </p:cTn>
                              </p:par>
                            </p:childTnLst>
                          </p:cTn>
                        </p:par>
                      </p:childTnLst>
                    </p:cTn>
                  </p:par>
                  <p:par>
                    <p:cTn id="82" fill="hold">
                      <p:stCondLst>
                        <p:cond delay="indefinite"/>
                      </p:stCondLst>
                      <p:childTnLst>
                        <p:par>
                          <p:cTn id="83" fill="hold">
                            <p:stCondLst>
                              <p:cond delay="0"/>
                            </p:stCondLst>
                            <p:childTnLst>
                              <p:par>
                                <p:cTn id="84" presetID="10" presetClass="exit" presetSubtype="0" fill="hold" grpId="0" nodeType="clickEffect">
                                  <p:stCondLst>
                                    <p:cond delay="0"/>
                                  </p:stCondLst>
                                  <p:childTnLst>
                                    <p:animEffect transition="out" filter="fade">
                                      <p:cBhvr>
                                        <p:cTn id="85" dur="500"/>
                                        <p:tgtEl>
                                          <p:spTgt spid="6"/>
                                        </p:tgtEl>
                                      </p:cBhvr>
                                    </p:animEffect>
                                    <p:set>
                                      <p:cBhvr>
                                        <p:cTn id="86" dur="1" fill="hold">
                                          <p:stCondLst>
                                            <p:cond delay="499"/>
                                          </p:stCondLst>
                                        </p:cTn>
                                        <p:tgtEl>
                                          <p:spTgt spid="6"/>
                                        </p:tgtEl>
                                        <p:attrNameLst>
                                          <p:attrName>style.visibility</p:attrName>
                                        </p:attrNameLst>
                                      </p:cBhvr>
                                      <p:to>
                                        <p:strVal val="hidden"/>
                                      </p:to>
                                    </p:set>
                                  </p:childTnLst>
                                </p:cTn>
                              </p:par>
                            </p:childTnLst>
                          </p:cTn>
                        </p:par>
                      </p:childTnLst>
                    </p:cTn>
                  </p:par>
                  <p:par>
                    <p:cTn id="87" fill="hold">
                      <p:stCondLst>
                        <p:cond delay="indefinite"/>
                      </p:stCondLst>
                      <p:childTnLst>
                        <p:par>
                          <p:cTn id="88" fill="hold">
                            <p:stCondLst>
                              <p:cond delay="0"/>
                            </p:stCondLst>
                            <p:childTnLst>
                              <p:par>
                                <p:cTn id="89" presetID="1" presetClass="exit" presetSubtype="0" fill="hold" nodeType="clickEffect">
                                  <p:stCondLst>
                                    <p:cond delay="0"/>
                                  </p:stCondLst>
                                  <p:childTnLst>
                                    <p:set>
                                      <p:cBhvr>
                                        <p:cTn id="90" dur="1" fill="hold">
                                          <p:stCondLst>
                                            <p:cond delay="0"/>
                                          </p:stCondLst>
                                        </p:cTn>
                                        <p:tgtEl>
                                          <p:spTgt spid="4"/>
                                        </p:tgtEl>
                                        <p:attrNameLst>
                                          <p:attrName>style.visibility</p:attrName>
                                        </p:attrNameLst>
                                      </p:cBhvr>
                                      <p:to>
                                        <p:strVal val="hidden"/>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grpId="1" nodeType="clickEffect">
                                  <p:stCondLst>
                                    <p:cond delay="0"/>
                                  </p:stCondLst>
                                  <p:childTnLst>
                                    <p:set>
                                      <p:cBhvr>
                                        <p:cTn id="94" dur="1" fill="hold">
                                          <p:stCondLst>
                                            <p:cond delay="0"/>
                                          </p:stCondLst>
                                        </p:cTn>
                                        <p:tgtEl>
                                          <p:spTgt spid="14"/>
                                        </p:tgtEl>
                                        <p:attrNameLst>
                                          <p:attrName>style.visibility</p:attrName>
                                        </p:attrNameLst>
                                      </p:cBhvr>
                                      <p:to>
                                        <p:strVal val="visible"/>
                                      </p:to>
                                    </p:set>
                                  </p:childTnLst>
                                </p:cTn>
                              </p:par>
                              <p:par>
                                <p:cTn id="95" presetID="1" presetClass="entr" presetSubtype="0" fill="hold" grpId="1" nodeType="withEffect">
                                  <p:stCondLst>
                                    <p:cond delay="0"/>
                                  </p:stCondLst>
                                  <p:childTnLst>
                                    <p:set>
                                      <p:cBhvr>
                                        <p:cTn id="96" dur="1" fill="hold">
                                          <p:stCondLst>
                                            <p:cond delay="0"/>
                                          </p:stCondLst>
                                        </p:cTn>
                                        <p:tgtEl>
                                          <p:spTgt spid="15"/>
                                        </p:tgtEl>
                                        <p:attrNameLst>
                                          <p:attrName>style.visibility</p:attrName>
                                        </p:attrNameLst>
                                      </p:cBhvr>
                                      <p:to>
                                        <p:strVal val="visible"/>
                                      </p:to>
                                    </p:set>
                                  </p:childTnLst>
                                </p:cTn>
                              </p:par>
                              <p:par>
                                <p:cTn id="97" presetID="1" presetClass="entr" presetSubtype="0" fill="hold" grpId="1" nodeType="withEffect">
                                  <p:stCondLst>
                                    <p:cond delay="0"/>
                                  </p:stCondLst>
                                  <p:childTnLst>
                                    <p:set>
                                      <p:cBhvr>
                                        <p:cTn id="98" dur="1" fill="hold">
                                          <p:stCondLst>
                                            <p:cond delay="0"/>
                                          </p:stCondLst>
                                        </p:cTn>
                                        <p:tgtEl>
                                          <p:spTgt spid="16"/>
                                        </p:tgtEl>
                                        <p:attrNameLst>
                                          <p:attrName>style.visibility</p:attrName>
                                        </p:attrNameLst>
                                      </p:cBhvr>
                                      <p:to>
                                        <p:strVal val="visible"/>
                                      </p:to>
                                    </p:set>
                                  </p:childTnLst>
                                </p:cTn>
                              </p:par>
                              <p:par>
                                <p:cTn id="99" presetID="1" presetClass="entr" presetSubtype="0" fill="hold" grpId="1" nodeType="withEffect">
                                  <p:stCondLst>
                                    <p:cond delay="0"/>
                                  </p:stCondLst>
                                  <p:childTnLst>
                                    <p:set>
                                      <p:cBhvr>
                                        <p:cTn id="100" dur="1" fill="hold">
                                          <p:stCondLst>
                                            <p:cond delay="0"/>
                                          </p:stCondLst>
                                        </p:cTn>
                                        <p:tgtEl>
                                          <p:spTgt spid="17"/>
                                        </p:tgtEl>
                                        <p:attrNameLst>
                                          <p:attrName>style.visibility</p:attrName>
                                        </p:attrNameLst>
                                      </p:cBhvr>
                                      <p:to>
                                        <p:strVal val="visible"/>
                                      </p:to>
                                    </p:set>
                                  </p:childTnLst>
                                </p:cTn>
                              </p:par>
                              <p:par>
                                <p:cTn id="101" presetID="1" presetClass="entr" presetSubtype="0" fill="hold" grpId="1" nodeType="withEffect">
                                  <p:stCondLst>
                                    <p:cond delay="0"/>
                                  </p:stCondLst>
                                  <p:childTnLst>
                                    <p:set>
                                      <p:cBhvr>
                                        <p:cTn id="102" dur="1" fill="hold">
                                          <p:stCondLst>
                                            <p:cond delay="0"/>
                                          </p:stCondLst>
                                        </p:cTn>
                                        <p:tgtEl>
                                          <p:spTgt spid="13"/>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12"/>
                                        </p:tgtEl>
                                        <p:attrNameLst>
                                          <p:attrName>style.visibility</p:attrName>
                                        </p:attrNameLst>
                                      </p:cBhvr>
                                      <p:to>
                                        <p:strVal val="visible"/>
                                      </p:to>
                                    </p:set>
                                  </p:childTnLst>
                                </p:cTn>
                              </p:par>
                            </p:childTnLst>
                          </p:cTn>
                        </p:par>
                      </p:childTnLst>
                    </p:cTn>
                  </p:par>
                  <p:par>
                    <p:cTn id="105" fill="hold">
                      <p:stCondLst>
                        <p:cond delay="indefinite"/>
                      </p:stCondLst>
                      <p:childTnLst>
                        <p:par>
                          <p:cTn id="106" fill="hold">
                            <p:stCondLst>
                              <p:cond delay="0"/>
                            </p:stCondLst>
                            <p:childTnLst>
                              <p:par>
                                <p:cTn id="107" presetID="10" presetClass="exit" presetSubtype="0" fill="hold" grpId="0" nodeType="clickEffect">
                                  <p:stCondLst>
                                    <p:cond delay="0"/>
                                  </p:stCondLst>
                                  <p:childTnLst>
                                    <p:animEffect transition="out" filter="fade">
                                      <p:cBhvr>
                                        <p:cTn id="108" dur="500"/>
                                        <p:tgtEl>
                                          <p:spTgt spid="14"/>
                                        </p:tgtEl>
                                      </p:cBhvr>
                                    </p:animEffect>
                                    <p:set>
                                      <p:cBhvr>
                                        <p:cTn id="109" dur="1" fill="hold">
                                          <p:stCondLst>
                                            <p:cond delay="499"/>
                                          </p:stCondLst>
                                        </p:cTn>
                                        <p:tgtEl>
                                          <p:spTgt spid="14"/>
                                        </p:tgtEl>
                                        <p:attrNameLst>
                                          <p:attrName>style.visibility</p:attrName>
                                        </p:attrNameLst>
                                      </p:cBhvr>
                                      <p:to>
                                        <p:strVal val="hidden"/>
                                      </p:to>
                                    </p:set>
                                  </p:childTnLst>
                                </p:cTn>
                              </p:par>
                            </p:childTnLst>
                          </p:cTn>
                        </p:par>
                      </p:childTnLst>
                    </p:cTn>
                  </p:par>
                  <p:par>
                    <p:cTn id="110" fill="hold">
                      <p:stCondLst>
                        <p:cond delay="indefinite"/>
                      </p:stCondLst>
                      <p:childTnLst>
                        <p:par>
                          <p:cTn id="111" fill="hold">
                            <p:stCondLst>
                              <p:cond delay="0"/>
                            </p:stCondLst>
                            <p:childTnLst>
                              <p:par>
                                <p:cTn id="112" presetID="10" presetClass="exit" presetSubtype="0" fill="hold" grpId="0" nodeType="clickEffect">
                                  <p:stCondLst>
                                    <p:cond delay="0"/>
                                  </p:stCondLst>
                                  <p:childTnLst>
                                    <p:animEffect transition="out" filter="fade">
                                      <p:cBhvr>
                                        <p:cTn id="113" dur="500"/>
                                        <p:tgtEl>
                                          <p:spTgt spid="15"/>
                                        </p:tgtEl>
                                      </p:cBhvr>
                                    </p:animEffect>
                                    <p:set>
                                      <p:cBhvr>
                                        <p:cTn id="114" dur="1" fill="hold">
                                          <p:stCondLst>
                                            <p:cond delay="499"/>
                                          </p:stCondLst>
                                        </p:cTn>
                                        <p:tgtEl>
                                          <p:spTgt spid="15"/>
                                        </p:tgtEl>
                                        <p:attrNameLst>
                                          <p:attrName>style.visibility</p:attrName>
                                        </p:attrNameLst>
                                      </p:cBhvr>
                                      <p:to>
                                        <p:strVal val="hidden"/>
                                      </p:to>
                                    </p:set>
                                  </p:childTnLst>
                                </p:cTn>
                              </p:par>
                            </p:childTnLst>
                          </p:cTn>
                        </p:par>
                      </p:childTnLst>
                    </p:cTn>
                  </p:par>
                  <p:par>
                    <p:cTn id="115" fill="hold">
                      <p:stCondLst>
                        <p:cond delay="indefinite"/>
                      </p:stCondLst>
                      <p:childTnLst>
                        <p:par>
                          <p:cTn id="116" fill="hold">
                            <p:stCondLst>
                              <p:cond delay="0"/>
                            </p:stCondLst>
                            <p:childTnLst>
                              <p:par>
                                <p:cTn id="117" presetID="10" presetClass="exit" presetSubtype="0" fill="hold" grpId="0" nodeType="clickEffect">
                                  <p:stCondLst>
                                    <p:cond delay="0"/>
                                  </p:stCondLst>
                                  <p:childTnLst>
                                    <p:animEffect transition="out" filter="fade">
                                      <p:cBhvr>
                                        <p:cTn id="118" dur="500"/>
                                        <p:tgtEl>
                                          <p:spTgt spid="16"/>
                                        </p:tgtEl>
                                      </p:cBhvr>
                                    </p:animEffect>
                                    <p:set>
                                      <p:cBhvr>
                                        <p:cTn id="119" dur="1" fill="hold">
                                          <p:stCondLst>
                                            <p:cond delay="499"/>
                                          </p:stCondLst>
                                        </p:cTn>
                                        <p:tgtEl>
                                          <p:spTgt spid="16"/>
                                        </p:tgtEl>
                                        <p:attrNameLst>
                                          <p:attrName>style.visibility</p:attrName>
                                        </p:attrNameLst>
                                      </p:cBhvr>
                                      <p:to>
                                        <p:strVal val="hidden"/>
                                      </p:to>
                                    </p:set>
                                  </p:childTnLst>
                                </p:cTn>
                              </p:par>
                            </p:childTnLst>
                          </p:cTn>
                        </p:par>
                      </p:childTnLst>
                    </p:cTn>
                  </p:par>
                  <p:par>
                    <p:cTn id="120" fill="hold">
                      <p:stCondLst>
                        <p:cond delay="indefinite"/>
                      </p:stCondLst>
                      <p:childTnLst>
                        <p:par>
                          <p:cTn id="121" fill="hold">
                            <p:stCondLst>
                              <p:cond delay="0"/>
                            </p:stCondLst>
                            <p:childTnLst>
                              <p:par>
                                <p:cTn id="122" presetID="10" presetClass="exit" presetSubtype="0" fill="hold" grpId="0" nodeType="clickEffect">
                                  <p:stCondLst>
                                    <p:cond delay="0"/>
                                  </p:stCondLst>
                                  <p:childTnLst>
                                    <p:animEffect transition="out" filter="fade">
                                      <p:cBhvr>
                                        <p:cTn id="123" dur="500"/>
                                        <p:tgtEl>
                                          <p:spTgt spid="17"/>
                                        </p:tgtEl>
                                      </p:cBhvr>
                                    </p:animEffect>
                                    <p:set>
                                      <p:cBhvr>
                                        <p:cTn id="124" dur="1" fill="hold">
                                          <p:stCondLst>
                                            <p:cond delay="499"/>
                                          </p:stCondLst>
                                        </p:cTn>
                                        <p:tgtEl>
                                          <p:spTgt spid="17"/>
                                        </p:tgtEl>
                                        <p:attrNameLst>
                                          <p:attrName>style.visibility</p:attrName>
                                        </p:attrNameLst>
                                      </p:cBhvr>
                                      <p:to>
                                        <p:strVal val="hidden"/>
                                      </p:to>
                                    </p:set>
                                  </p:childTnLst>
                                </p:cTn>
                              </p:par>
                            </p:childTnLst>
                          </p:cTn>
                        </p:par>
                      </p:childTnLst>
                    </p:cTn>
                  </p:par>
                  <p:par>
                    <p:cTn id="125" fill="hold">
                      <p:stCondLst>
                        <p:cond delay="indefinite"/>
                      </p:stCondLst>
                      <p:childTnLst>
                        <p:par>
                          <p:cTn id="126" fill="hold">
                            <p:stCondLst>
                              <p:cond delay="0"/>
                            </p:stCondLst>
                            <p:childTnLst>
                              <p:par>
                                <p:cTn id="127" presetID="10" presetClass="exit" presetSubtype="0" fill="hold" grpId="0" nodeType="clickEffect">
                                  <p:stCondLst>
                                    <p:cond delay="0"/>
                                  </p:stCondLst>
                                  <p:childTnLst>
                                    <p:animEffect transition="out" filter="fade">
                                      <p:cBhvr>
                                        <p:cTn id="128" dur="500"/>
                                        <p:tgtEl>
                                          <p:spTgt spid="13"/>
                                        </p:tgtEl>
                                      </p:cBhvr>
                                    </p:animEffect>
                                    <p:set>
                                      <p:cBhvr>
                                        <p:cTn id="129" dur="1" fill="hold">
                                          <p:stCondLst>
                                            <p:cond delay="499"/>
                                          </p:stCondLst>
                                        </p:cTn>
                                        <p:tgtEl>
                                          <p:spTgt spid="13"/>
                                        </p:tgtEl>
                                        <p:attrNameLst>
                                          <p:attrName>style.visibility</p:attrName>
                                        </p:attrNameLst>
                                      </p:cBhvr>
                                      <p:to>
                                        <p:strVal val="hidden"/>
                                      </p:to>
                                    </p:set>
                                  </p:childTnLst>
                                </p:cTn>
                              </p:par>
                            </p:childTnLst>
                          </p:cTn>
                        </p:par>
                      </p:childTnLst>
                    </p:cTn>
                  </p:par>
                  <p:par>
                    <p:cTn id="130" fill="hold">
                      <p:stCondLst>
                        <p:cond delay="indefinite"/>
                      </p:stCondLst>
                      <p:childTnLst>
                        <p:par>
                          <p:cTn id="131" fill="hold">
                            <p:stCondLst>
                              <p:cond delay="0"/>
                            </p:stCondLst>
                            <p:childTnLst>
                              <p:par>
                                <p:cTn id="132" presetID="1" presetClass="exit" presetSubtype="0" fill="hold" nodeType="clickEffect">
                                  <p:stCondLst>
                                    <p:cond delay="0"/>
                                  </p:stCondLst>
                                  <p:childTnLst>
                                    <p:set>
                                      <p:cBhvr>
                                        <p:cTn id="133" dur="1" fill="hold">
                                          <p:stCondLst>
                                            <p:cond delay="0"/>
                                          </p:stCondLst>
                                        </p:cTn>
                                        <p:tgtEl>
                                          <p:spTgt spid="12"/>
                                        </p:tgtEl>
                                        <p:attrNameLst>
                                          <p:attrName>style.visibility</p:attrName>
                                        </p:attrNameLst>
                                      </p:cBhvr>
                                      <p:to>
                                        <p:strVal val="hidden"/>
                                      </p:to>
                                    </p:set>
                                  </p:childTnLst>
                                </p:cTn>
                              </p:par>
                            </p:childTnLst>
                          </p:cTn>
                        </p:par>
                      </p:childTnLst>
                    </p:cTn>
                  </p:par>
                  <p:par>
                    <p:cTn id="134" fill="hold">
                      <p:stCondLst>
                        <p:cond delay="indefinite"/>
                      </p:stCondLst>
                      <p:childTnLst>
                        <p:par>
                          <p:cTn id="135" fill="hold">
                            <p:stCondLst>
                              <p:cond delay="0"/>
                            </p:stCondLst>
                            <p:childTnLst>
                              <p:par>
                                <p:cTn id="136" presetID="1" presetClass="entr" presetSubtype="0" fill="hold" grpId="1" nodeType="clickEffect">
                                  <p:stCondLst>
                                    <p:cond delay="0"/>
                                  </p:stCondLst>
                                  <p:childTnLst>
                                    <p:set>
                                      <p:cBhvr>
                                        <p:cTn id="137" dur="1" fill="hold">
                                          <p:stCondLst>
                                            <p:cond delay="0"/>
                                          </p:stCondLst>
                                        </p:cTn>
                                        <p:tgtEl>
                                          <p:spTgt spid="8"/>
                                        </p:tgtEl>
                                        <p:attrNameLst>
                                          <p:attrName>style.visibility</p:attrName>
                                        </p:attrNameLst>
                                      </p:cBhvr>
                                      <p:to>
                                        <p:strVal val="visible"/>
                                      </p:to>
                                    </p:set>
                                  </p:childTnLst>
                                </p:cTn>
                              </p:par>
                              <p:par>
                                <p:cTn id="138" presetID="1" presetClass="entr" presetSubtype="0" fill="hold" grpId="1" nodeType="withEffect">
                                  <p:stCondLst>
                                    <p:cond delay="0"/>
                                  </p:stCondLst>
                                  <p:childTnLst>
                                    <p:set>
                                      <p:cBhvr>
                                        <p:cTn id="139" dur="1" fill="hold">
                                          <p:stCondLst>
                                            <p:cond delay="0"/>
                                          </p:stCondLst>
                                        </p:cTn>
                                        <p:tgtEl>
                                          <p:spTgt spid="9"/>
                                        </p:tgtEl>
                                        <p:attrNameLst>
                                          <p:attrName>style.visibility</p:attrName>
                                        </p:attrNameLst>
                                      </p:cBhvr>
                                      <p:to>
                                        <p:strVal val="visible"/>
                                      </p:to>
                                    </p:set>
                                  </p:childTnLst>
                                </p:cTn>
                              </p:par>
                              <p:par>
                                <p:cTn id="140" presetID="1" presetClass="entr" presetSubtype="0" fill="hold" grpId="1" nodeType="withEffect">
                                  <p:stCondLst>
                                    <p:cond delay="0"/>
                                  </p:stCondLst>
                                  <p:childTnLst>
                                    <p:set>
                                      <p:cBhvr>
                                        <p:cTn id="141" dur="1" fill="hold">
                                          <p:stCondLst>
                                            <p:cond delay="0"/>
                                          </p:stCondLst>
                                        </p:cTn>
                                        <p:tgtEl>
                                          <p:spTgt spid="10"/>
                                        </p:tgtEl>
                                        <p:attrNameLst>
                                          <p:attrName>style.visibility</p:attrName>
                                        </p:attrNameLst>
                                      </p:cBhvr>
                                      <p:to>
                                        <p:strVal val="visible"/>
                                      </p:to>
                                    </p:set>
                                  </p:childTnLst>
                                </p:cTn>
                              </p:par>
                              <p:par>
                                <p:cTn id="142" presetID="1" presetClass="entr" presetSubtype="0" fill="hold" grpId="1" nodeType="withEffect">
                                  <p:stCondLst>
                                    <p:cond delay="0"/>
                                  </p:stCondLst>
                                  <p:childTnLst>
                                    <p:set>
                                      <p:cBhvr>
                                        <p:cTn id="143" dur="1" fill="hold">
                                          <p:stCondLst>
                                            <p:cond delay="0"/>
                                          </p:stCondLst>
                                        </p:cTn>
                                        <p:tgtEl>
                                          <p:spTgt spid="11"/>
                                        </p:tgtEl>
                                        <p:attrNameLst>
                                          <p:attrName>style.visibility</p:attrName>
                                        </p:attrNameLst>
                                      </p:cBhvr>
                                      <p:to>
                                        <p:strVal val="visible"/>
                                      </p:to>
                                    </p:set>
                                  </p:childTnLst>
                                </p:cTn>
                              </p:par>
                              <p:par>
                                <p:cTn id="144" presetID="1" presetClass="entr" presetSubtype="0" fill="hold" nodeType="withEffect">
                                  <p:stCondLst>
                                    <p:cond delay="0"/>
                                  </p:stCondLst>
                                  <p:childTnLst>
                                    <p:set>
                                      <p:cBhvr>
                                        <p:cTn id="145" dur="1" fill="hold">
                                          <p:stCondLst>
                                            <p:cond delay="0"/>
                                          </p:stCondLst>
                                        </p:cTn>
                                        <p:tgtEl>
                                          <p:spTgt spid="7"/>
                                        </p:tgtEl>
                                        <p:attrNameLst>
                                          <p:attrName>style.visibility</p:attrName>
                                        </p:attrNameLst>
                                      </p:cBhvr>
                                      <p:to>
                                        <p:strVal val="visible"/>
                                      </p:to>
                                    </p:set>
                                  </p:childTnLst>
                                </p:cTn>
                              </p:par>
                            </p:childTnLst>
                          </p:cTn>
                        </p:par>
                      </p:childTnLst>
                    </p:cTn>
                  </p:par>
                  <p:par>
                    <p:cTn id="146" fill="hold">
                      <p:stCondLst>
                        <p:cond delay="indefinite"/>
                      </p:stCondLst>
                      <p:childTnLst>
                        <p:par>
                          <p:cTn id="147" fill="hold">
                            <p:stCondLst>
                              <p:cond delay="0"/>
                            </p:stCondLst>
                            <p:childTnLst>
                              <p:par>
                                <p:cTn id="148" presetID="10" presetClass="exit" presetSubtype="0" fill="hold" grpId="0" nodeType="clickEffect">
                                  <p:stCondLst>
                                    <p:cond delay="0"/>
                                  </p:stCondLst>
                                  <p:childTnLst>
                                    <p:animEffect transition="out" filter="fade">
                                      <p:cBhvr>
                                        <p:cTn id="149" dur="500"/>
                                        <p:tgtEl>
                                          <p:spTgt spid="8"/>
                                        </p:tgtEl>
                                      </p:cBhvr>
                                    </p:animEffect>
                                    <p:set>
                                      <p:cBhvr>
                                        <p:cTn id="150" dur="1" fill="hold">
                                          <p:stCondLst>
                                            <p:cond delay="499"/>
                                          </p:stCondLst>
                                        </p:cTn>
                                        <p:tgtEl>
                                          <p:spTgt spid="8"/>
                                        </p:tgtEl>
                                        <p:attrNameLst>
                                          <p:attrName>style.visibility</p:attrName>
                                        </p:attrNameLst>
                                      </p:cBhvr>
                                      <p:to>
                                        <p:strVal val="hidden"/>
                                      </p:to>
                                    </p:set>
                                  </p:childTnLst>
                                </p:cTn>
                              </p:par>
                            </p:childTnLst>
                          </p:cTn>
                        </p:par>
                      </p:childTnLst>
                    </p:cTn>
                  </p:par>
                  <p:par>
                    <p:cTn id="151" fill="hold">
                      <p:stCondLst>
                        <p:cond delay="indefinite"/>
                      </p:stCondLst>
                      <p:childTnLst>
                        <p:par>
                          <p:cTn id="152" fill="hold">
                            <p:stCondLst>
                              <p:cond delay="0"/>
                            </p:stCondLst>
                            <p:childTnLst>
                              <p:par>
                                <p:cTn id="153" presetID="10" presetClass="exit" presetSubtype="0" fill="hold" grpId="0" nodeType="clickEffect">
                                  <p:stCondLst>
                                    <p:cond delay="0"/>
                                  </p:stCondLst>
                                  <p:childTnLst>
                                    <p:animEffect transition="out" filter="fade">
                                      <p:cBhvr>
                                        <p:cTn id="154" dur="500"/>
                                        <p:tgtEl>
                                          <p:spTgt spid="9"/>
                                        </p:tgtEl>
                                      </p:cBhvr>
                                    </p:animEffect>
                                    <p:set>
                                      <p:cBhvr>
                                        <p:cTn id="155" dur="1" fill="hold">
                                          <p:stCondLst>
                                            <p:cond delay="499"/>
                                          </p:stCondLst>
                                        </p:cTn>
                                        <p:tgtEl>
                                          <p:spTgt spid="9"/>
                                        </p:tgtEl>
                                        <p:attrNameLst>
                                          <p:attrName>style.visibility</p:attrName>
                                        </p:attrNameLst>
                                      </p:cBhvr>
                                      <p:to>
                                        <p:strVal val="hidden"/>
                                      </p:to>
                                    </p:set>
                                  </p:childTnLst>
                                </p:cTn>
                              </p:par>
                            </p:childTnLst>
                          </p:cTn>
                        </p:par>
                      </p:childTnLst>
                    </p:cTn>
                  </p:par>
                  <p:par>
                    <p:cTn id="156" fill="hold">
                      <p:stCondLst>
                        <p:cond delay="indefinite"/>
                      </p:stCondLst>
                      <p:childTnLst>
                        <p:par>
                          <p:cTn id="157" fill="hold">
                            <p:stCondLst>
                              <p:cond delay="0"/>
                            </p:stCondLst>
                            <p:childTnLst>
                              <p:par>
                                <p:cTn id="158" presetID="10" presetClass="exit" presetSubtype="0" fill="hold" grpId="0" nodeType="clickEffect">
                                  <p:stCondLst>
                                    <p:cond delay="0"/>
                                  </p:stCondLst>
                                  <p:childTnLst>
                                    <p:animEffect transition="out" filter="fade">
                                      <p:cBhvr>
                                        <p:cTn id="159" dur="500"/>
                                        <p:tgtEl>
                                          <p:spTgt spid="10"/>
                                        </p:tgtEl>
                                      </p:cBhvr>
                                    </p:animEffect>
                                    <p:set>
                                      <p:cBhvr>
                                        <p:cTn id="160" dur="1" fill="hold">
                                          <p:stCondLst>
                                            <p:cond delay="499"/>
                                          </p:stCondLst>
                                        </p:cTn>
                                        <p:tgtEl>
                                          <p:spTgt spid="10"/>
                                        </p:tgtEl>
                                        <p:attrNameLst>
                                          <p:attrName>style.visibility</p:attrName>
                                        </p:attrNameLst>
                                      </p:cBhvr>
                                      <p:to>
                                        <p:strVal val="hidden"/>
                                      </p:to>
                                    </p:set>
                                  </p:childTnLst>
                                </p:cTn>
                              </p:par>
                            </p:childTnLst>
                          </p:cTn>
                        </p:par>
                      </p:childTnLst>
                    </p:cTn>
                  </p:par>
                  <p:par>
                    <p:cTn id="161" fill="hold">
                      <p:stCondLst>
                        <p:cond delay="indefinite"/>
                      </p:stCondLst>
                      <p:childTnLst>
                        <p:par>
                          <p:cTn id="162" fill="hold">
                            <p:stCondLst>
                              <p:cond delay="0"/>
                            </p:stCondLst>
                            <p:childTnLst>
                              <p:par>
                                <p:cTn id="163" presetID="10" presetClass="exit" presetSubtype="0" fill="hold" grpId="0" nodeType="clickEffect">
                                  <p:stCondLst>
                                    <p:cond delay="0"/>
                                  </p:stCondLst>
                                  <p:childTnLst>
                                    <p:animEffect transition="out" filter="fade">
                                      <p:cBhvr>
                                        <p:cTn id="164" dur="500"/>
                                        <p:tgtEl>
                                          <p:spTgt spid="11"/>
                                        </p:tgtEl>
                                      </p:cBhvr>
                                    </p:animEffect>
                                    <p:set>
                                      <p:cBhvr>
                                        <p:cTn id="165" dur="1" fill="hold">
                                          <p:stCondLst>
                                            <p:cond delay="499"/>
                                          </p:stCondLst>
                                        </p:cTn>
                                        <p:tgtEl>
                                          <p:spTgt spid="11"/>
                                        </p:tgtEl>
                                        <p:attrNameLst>
                                          <p:attrName>style.visibility</p:attrName>
                                        </p:attrNameLst>
                                      </p:cBhvr>
                                      <p:to>
                                        <p:strVal val="hidden"/>
                                      </p:to>
                                    </p:set>
                                  </p:childTnLst>
                                </p:cTn>
                              </p:par>
                            </p:childTnLst>
                          </p:cTn>
                        </p:par>
                      </p:childTnLst>
                    </p:cTn>
                  </p:par>
                  <p:par>
                    <p:cTn id="166" fill="hold">
                      <p:stCondLst>
                        <p:cond delay="indefinite"/>
                      </p:stCondLst>
                      <p:childTnLst>
                        <p:par>
                          <p:cTn id="167" fill="hold">
                            <p:stCondLst>
                              <p:cond delay="0"/>
                            </p:stCondLst>
                            <p:childTnLst>
                              <p:par>
                                <p:cTn id="168" presetID="1" presetClass="exit" presetSubtype="0" fill="hold" nodeType="clickEffect">
                                  <p:stCondLst>
                                    <p:cond delay="0"/>
                                  </p:stCondLst>
                                  <p:childTnLst>
                                    <p:set>
                                      <p:cBhvr>
                                        <p:cTn id="169"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8" grpId="0" animBg="1"/>
      <p:bldP spid="8" grpId="1" animBg="1"/>
      <p:bldP spid="9" grpId="0" animBg="1"/>
      <p:bldP spid="9" grpId="1" animBg="1"/>
      <p:bldP spid="10" grpId="0" animBg="1"/>
      <p:bldP spid="10" grpId="1" animBg="1"/>
      <p:bldP spid="11" grpId="0" animBg="1"/>
      <p:bldP spid="11" grpId="1" animBg="1"/>
      <p:bldP spid="13" grpId="0" animBg="1"/>
      <p:bldP spid="13" grpId="1" animBg="1"/>
      <p:bldP spid="14" grpId="0" animBg="1"/>
      <p:bldP spid="14" grpId="1" animBg="1"/>
      <p:bldP spid="15" grpId="0" animBg="1"/>
      <p:bldP spid="15" grpId="1" animBg="1"/>
      <p:bldP spid="16" grpId="0" animBg="1"/>
      <p:bldP spid="16" grpId="1" animBg="1"/>
      <p:bldP spid="17" grpId="0" animBg="1"/>
      <p:bldP spid="17"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81071-0FF2-4B55-8419-995F01F76462}"/>
              </a:ext>
            </a:extLst>
          </p:cNvPr>
          <p:cNvSpPr>
            <a:spLocks noGrp="1"/>
          </p:cNvSpPr>
          <p:nvPr>
            <p:ph type="title"/>
          </p:nvPr>
        </p:nvSpPr>
        <p:spPr/>
        <p:txBody>
          <a:bodyPr/>
          <a:lstStyle/>
          <a:p>
            <a:r>
              <a:rPr lang="en-US" altLang="en-US" dirty="0"/>
              <a:t>4NPV-4 Reading scales with 2, 4, 5 or 10 intervals</a:t>
            </a:r>
            <a:endParaRPr lang="en-GB" dirty="0"/>
          </a:p>
        </p:txBody>
      </p:sp>
      <p:grpSp>
        <p:nvGrpSpPr>
          <p:cNvPr id="11" name="Group 10">
            <a:extLst>
              <a:ext uri="{FF2B5EF4-FFF2-40B4-BE49-F238E27FC236}">
                <a16:creationId xmlns:a16="http://schemas.microsoft.com/office/drawing/2014/main" id="{1FB895D9-5DCB-4D64-9249-5116D70D804D}"/>
              </a:ext>
            </a:extLst>
          </p:cNvPr>
          <p:cNvGrpSpPr/>
          <p:nvPr/>
        </p:nvGrpSpPr>
        <p:grpSpPr>
          <a:xfrm>
            <a:off x="463915" y="1509975"/>
            <a:ext cx="835219" cy="4798750"/>
            <a:chOff x="463915" y="1509975"/>
            <a:chExt cx="835219" cy="4798750"/>
          </a:xfrm>
        </p:grpSpPr>
        <p:cxnSp>
          <p:nvCxnSpPr>
            <p:cNvPr id="107" name="Straight Connector 106">
              <a:extLst>
                <a:ext uri="{FF2B5EF4-FFF2-40B4-BE49-F238E27FC236}">
                  <a16:creationId xmlns:a16="http://schemas.microsoft.com/office/drawing/2014/main" id="{FC36F2CE-DD04-47AC-91B0-38DA615627DA}"/>
                </a:ext>
              </a:extLst>
            </p:cNvPr>
            <p:cNvCxnSpPr>
              <a:cxnSpLocks/>
            </p:cNvCxnSpPr>
            <p:nvPr/>
          </p:nvCxnSpPr>
          <p:spPr>
            <a:xfrm rot="16200000">
              <a:off x="1239178"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7" name="Group 6">
              <a:extLst>
                <a:ext uri="{FF2B5EF4-FFF2-40B4-BE49-F238E27FC236}">
                  <a16:creationId xmlns:a16="http://schemas.microsoft.com/office/drawing/2014/main" id="{3FE05840-F658-403A-8A71-F32F237EE2A0}"/>
                </a:ext>
              </a:extLst>
            </p:cNvPr>
            <p:cNvGrpSpPr/>
            <p:nvPr/>
          </p:nvGrpSpPr>
          <p:grpSpPr>
            <a:xfrm>
              <a:off x="463915" y="1509975"/>
              <a:ext cx="835219" cy="4798750"/>
              <a:chOff x="463915" y="1509975"/>
              <a:chExt cx="835219" cy="4798750"/>
            </a:xfrm>
          </p:grpSpPr>
          <p:cxnSp>
            <p:nvCxnSpPr>
              <p:cNvPr id="87" name="Straight Connector 86">
                <a:extLst>
                  <a:ext uri="{FF2B5EF4-FFF2-40B4-BE49-F238E27FC236}">
                    <a16:creationId xmlns:a16="http://schemas.microsoft.com/office/drawing/2014/main" id="{66B7A613-333B-40A6-A8C5-D0196E1AFDDF}"/>
                  </a:ext>
                </a:extLst>
              </p:cNvPr>
              <p:cNvCxnSpPr/>
              <p:nvPr/>
            </p:nvCxnSpPr>
            <p:spPr>
              <a:xfrm rot="16200000">
                <a:off x="-934991"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B0D2523-D219-4F94-BE83-617EACF97ADC}"/>
                  </a:ext>
                </a:extLst>
              </p:cNvPr>
              <p:cNvCxnSpPr>
                <a:cxnSpLocks/>
              </p:cNvCxnSpPr>
              <p:nvPr/>
            </p:nvCxnSpPr>
            <p:spPr>
              <a:xfrm rot="16200000">
                <a:off x="1239178"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923C639A-319C-4E6C-B7CF-8DFE69244090}"/>
                  </a:ext>
                </a:extLst>
              </p:cNvPr>
              <p:cNvCxnSpPr>
                <a:cxnSpLocks/>
              </p:cNvCxnSpPr>
              <p:nvPr/>
            </p:nvCxnSpPr>
            <p:spPr>
              <a:xfrm rot="16200000">
                <a:off x="1239178"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13A9516-F9D3-47E8-8EA6-A894E435964F}"/>
                  </a:ext>
                </a:extLst>
              </p:cNvPr>
              <p:cNvSpPr txBox="1"/>
              <p:nvPr/>
            </p:nvSpPr>
            <p:spPr>
              <a:xfrm>
                <a:off x="463915" y="1509975"/>
                <a:ext cx="745928" cy="338554"/>
              </a:xfrm>
              <a:prstGeom prst="rect">
                <a:avLst/>
              </a:prstGeom>
              <a:noFill/>
            </p:spPr>
            <p:txBody>
              <a:bodyPr wrap="square" rtlCol="0">
                <a:spAutoFit/>
              </a:bodyPr>
              <a:lstStyle/>
              <a:p>
                <a:pPr algn="r">
                  <a:buNone/>
                </a:pPr>
                <a:r>
                  <a:rPr lang="en-GB" sz="1600" dirty="0"/>
                  <a:t>1,000</a:t>
                </a:r>
              </a:p>
            </p:txBody>
          </p:sp>
          <p:sp>
            <p:nvSpPr>
              <p:cNvPr id="77" name="TextBox 76">
                <a:extLst>
                  <a:ext uri="{FF2B5EF4-FFF2-40B4-BE49-F238E27FC236}">
                    <a16:creationId xmlns:a16="http://schemas.microsoft.com/office/drawing/2014/main" id="{34EAB4AE-C49F-4C26-8E6B-EF0D2A5F901E}"/>
                  </a:ext>
                </a:extLst>
              </p:cNvPr>
              <p:cNvSpPr txBox="1"/>
              <p:nvPr/>
            </p:nvSpPr>
            <p:spPr>
              <a:xfrm>
                <a:off x="730394" y="5970171"/>
                <a:ext cx="474967" cy="338554"/>
              </a:xfrm>
              <a:prstGeom prst="rect">
                <a:avLst/>
              </a:prstGeom>
              <a:noFill/>
            </p:spPr>
            <p:txBody>
              <a:bodyPr wrap="square" rtlCol="0">
                <a:spAutoFit/>
              </a:bodyPr>
              <a:lstStyle/>
              <a:p>
                <a:pPr algn="r">
                  <a:buNone/>
                </a:pPr>
                <a:r>
                  <a:rPr lang="en-GB" sz="1600" dirty="0"/>
                  <a:t>0</a:t>
                </a:r>
              </a:p>
            </p:txBody>
          </p:sp>
        </p:grpSp>
      </p:grpSp>
      <p:sp>
        <p:nvSpPr>
          <p:cNvPr id="85" name="TextBox 84">
            <a:extLst>
              <a:ext uri="{FF2B5EF4-FFF2-40B4-BE49-F238E27FC236}">
                <a16:creationId xmlns:a16="http://schemas.microsoft.com/office/drawing/2014/main" id="{7177B505-39CF-4147-9936-7FD01A7E2908}"/>
              </a:ext>
            </a:extLst>
          </p:cNvPr>
          <p:cNvSpPr txBox="1"/>
          <p:nvPr/>
        </p:nvSpPr>
        <p:spPr>
          <a:xfrm>
            <a:off x="641352" y="3762571"/>
            <a:ext cx="568492" cy="338554"/>
          </a:xfrm>
          <a:prstGeom prst="rect">
            <a:avLst/>
          </a:prstGeom>
          <a:noFill/>
        </p:spPr>
        <p:txBody>
          <a:bodyPr wrap="square" rtlCol="0">
            <a:spAutoFit/>
          </a:bodyPr>
          <a:lstStyle/>
          <a:p>
            <a:pPr algn="r">
              <a:buNone/>
            </a:pPr>
            <a:r>
              <a:rPr lang="en-GB" sz="1600" dirty="0"/>
              <a:t>500</a:t>
            </a:r>
          </a:p>
        </p:txBody>
      </p:sp>
      <p:grpSp>
        <p:nvGrpSpPr>
          <p:cNvPr id="9" name="Group 8">
            <a:extLst>
              <a:ext uri="{FF2B5EF4-FFF2-40B4-BE49-F238E27FC236}">
                <a16:creationId xmlns:a16="http://schemas.microsoft.com/office/drawing/2014/main" id="{7FB77547-64F4-495A-8950-76F90B8ECEF5}"/>
              </a:ext>
            </a:extLst>
          </p:cNvPr>
          <p:cNvGrpSpPr/>
          <p:nvPr/>
        </p:nvGrpSpPr>
        <p:grpSpPr>
          <a:xfrm>
            <a:off x="3774036" y="1509975"/>
            <a:ext cx="813557" cy="4798750"/>
            <a:chOff x="3774036" y="1509975"/>
            <a:chExt cx="813557" cy="4798750"/>
          </a:xfrm>
        </p:grpSpPr>
        <p:grpSp>
          <p:nvGrpSpPr>
            <p:cNvPr id="23" name="Group 22">
              <a:extLst>
                <a:ext uri="{FF2B5EF4-FFF2-40B4-BE49-F238E27FC236}">
                  <a16:creationId xmlns:a16="http://schemas.microsoft.com/office/drawing/2014/main" id="{04511432-6FE0-4E36-809B-BD99B17DF2EC}"/>
                </a:ext>
              </a:extLst>
            </p:cNvPr>
            <p:cNvGrpSpPr/>
            <p:nvPr/>
          </p:nvGrpSpPr>
          <p:grpSpPr>
            <a:xfrm>
              <a:off x="4467680" y="1690304"/>
              <a:ext cx="119913" cy="4455884"/>
              <a:chOff x="5595842" y="1690304"/>
              <a:chExt cx="119913" cy="4455884"/>
            </a:xfrm>
          </p:grpSpPr>
          <p:cxnSp>
            <p:nvCxnSpPr>
              <p:cNvPr id="176" name="Straight Connector 175">
                <a:extLst>
                  <a:ext uri="{FF2B5EF4-FFF2-40B4-BE49-F238E27FC236}">
                    <a16:creationId xmlns:a16="http://schemas.microsoft.com/office/drawing/2014/main" id="{D7FFDFB9-490F-4003-A56B-878DB26BC092}"/>
                  </a:ext>
                </a:extLst>
              </p:cNvPr>
              <p:cNvCxnSpPr/>
              <p:nvPr/>
            </p:nvCxnSpPr>
            <p:spPr>
              <a:xfrm rot="16200000">
                <a:off x="3481630"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58A880D-21EF-433A-BAAF-0E5349508FAF}"/>
                  </a:ext>
                </a:extLst>
              </p:cNvPr>
              <p:cNvCxnSpPr>
                <a:cxnSpLocks/>
              </p:cNvCxnSpPr>
              <p:nvPr/>
            </p:nvCxnSpPr>
            <p:spPr>
              <a:xfrm rot="16200000">
                <a:off x="5655799"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4F571B8E-6297-4458-945D-E8202F522CB7}"/>
                  </a:ext>
                </a:extLst>
              </p:cNvPr>
              <p:cNvCxnSpPr>
                <a:cxnSpLocks/>
              </p:cNvCxnSpPr>
              <p:nvPr/>
            </p:nvCxnSpPr>
            <p:spPr>
              <a:xfrm rot="16200000">
                <a:off x="5655799"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873145AD-5D54-41A3-80F4-28FCCC176D77}"/>
                  </a:ext>
                </a:extLst>
              </p:cNvPr>
              <p:cNvCxnSpPr>
                <a:cxnSpLocks/>
              </p:cNvCxnSpPr>
              <p:nvPr/>
            </p:nvCxnSpPr>
            <p:spPr>
              <a:xfrm rot="16200000">
                <a:off x="5655799"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8896ABB9-5AC6-4538-8557-9729D6494063}"/>
                  </a:ext>
                </a:extLst>
              </p:cNvPr>
              <p:cNvCxnSpPr>
                <a:cxnSpLocks/>
              </p:cNvCxnSpPr>
              <p:nvPr/>
            </p:nvCxnSpPr>
            <p:spPr>
              <a:xfrm rot="16200000">
                <a:off x="5655799"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29832C11-425F-4B06-BD30-14AE209EEFF3}"/>
                  </a:ext>
                </a:extLst>
              </p:cNvPr>
              <p:cNvCxnSpPr>
                <a:cxnSpLocks/>
              </p:cNvCxnSpPr>
              <p:nvPr/>
            </p:nvCxnSpPr>
            <p:spPr>
              <a:xfrm rot="16200000">
                <a:off x="5655799"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6527241-AFE4-48E9-B2DA-E8E12616DD74}"/>
                  </a:ext>
                </a:extLst>
              </p:cNvPr>
              <p:cNvCxnSpPr>
                <a:cxnSpLocks/>
              </p:cNvCxnSpPr>
              <p:nvPr/>
            </p:nvCxnSpPr>
            <p:spPr>
              <a:xfrm rot="16200000">
                <a:off x="5655799"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65" name="TextBox 164">
              <a:extLst>
                <a:ext uri="{FF2B5EF4-FFF2-40B4-BE49-F238E27FC236}">
                  <a16:creationId xmlns:a16="http://schemas.microsoft.com/office/drawing/2014/main" id="{E50D9C29-16EF-46EB-B3A7-9148C0724D59}"/>
                </a:ext>
              </a:extLst>
            </p:cNvPr>
            <p:cNvSpPr txBox="1"/>
            <p:nvPr/>
          </p:nvSpPr>
          <p:spPr>
            <a:xfrm>
              <a:off x="3774036" y="1509975"/>
              <a:ext cx="724266" cy="338554"/>
            </a:xfrm>
            <a:prstGeom prst="rect">
              <a:avLst/>
            </a:prstGeom>
            <a:noFill/>
          </p:spPr>
          <p:txBody>
            <a:bodyPr wrap="square" rtlCol="0">
              <a:spAutoFit/>
            </a:bodyPr>
            <a:lstStyle/>
            <a:p>
              <a:pPr algn="r">
                <a:buNone/>
              </a:pPr>
              <a:r>
                <a:rPr lang="en-GB" sz="1600" dirty="0"/>
                <a:t>1,000</a:t>
              </a:r>
            </a:p>
          </p:txBody>
        </p:sp>
        <p:sp>
          <p:nvSpPr>
            <p:cNvPr id="166" name="TextBox 165">
              <a:extLst>
                <a:ext uri="{FF2B5EF4-FFF2-40B4-BE49-F238E27FC236}">
                  <a16:creationId xmlns:a16="http://schemas.microsoft.com/office/drawing/2014/main" id="{94EBCA8A-DF7D-4667-AE56-CBAFA34C2370}"/>
                </a:ext>
              </a:extLst>
            </p:cNvPr>
            <p:cNvSpPr txBox="1"/>
            <p:nvPr/>
          </p:nvSpPr>
          <p:spPr>
            <a:xfrm>
              <a:off x="3887478" y="5970171"/>
              <a:ext cx="605114" cy="338554"/>
            </a:xfrm>
            <a:prstGeom prst="rect">
              <a:avLst/>
            </a:prstGeom>
            <a:noFill/>
          </p:spPr>
          <p:txBody>
            <a:bodyPr wrap="square" rtlCol="0">
              <a:spAutoFit/>
            </a:bodyPr>
            <a:lstStyle/>
            <a:p>
              <a:pPr algn="r">
                <a:buNone/>
              </a:pPr>
              <a:r>
                <a:rPr lang="en-GB" sz="1600" dirty="0"/>
                <a:t>0</a:t>
              </a:r>
            </a:p>
          </p:txBody>
        </p:sp>
      </p:grpSp>
      <p:grpSp>
        <p:nvGrpSpPr>
          <p:cNvPr id="4" name="Group 3">
            <a:extLst>
              <a:ext uri="{FF2B5EF4-FFF2-40B4-BE49-F238E27FC236}">
                <a16:creationId xmlns:a16="http://schemas.microsoft.com/office/drawing/2014/main" id="{951C149B-7169-409C-AC02-2EE3512B9768}"/>
              </a:ext>
            </a:extLst>
          </p:cNvPr>
          <p:cNvGrpSpPr/>
          <p:nvPr/>
        </p:nvGrpSpPr>
        <p:grpSpPr>
          <a:xfrm>
            <a:off x="3893188" y="2429199"/>
            <a:ext cx="605114" cy="2994848"/>
            <a:chOff x="3893188" y="2429199"/>
            <a:chExt cx="605114" cy="2994848"/>
          </a:xfrm>
        </p:grpSpPr>
        <p:sp>
          <p:nvSpPr>
            <p:cNvPr id="167" name="TextBox 166">
              <a:extLst>
                <a:ext uri="{FF2B5EF4-FFF2-40B4-BE49-F238E27FC236}">
                  <a16:creationId xmlns:a16="http://schemas.microsoft.com/office/drawing/2014/main" id="{324375CE-5320-44E7-BA73-40A93FA329FC}"/>
                </a:ext>
              </a:extLst>
            </p:cNvPr>
            <p:cNvSpPr txBox="1"/>
            <p:nvPr/>
          </p:nvSpPr>
          <p:spPr>
            <a:xfrm>
              <a:off x="3893188" y="5085493"/>
              <a:ext cx="605114" cy="338554"/>
            </a:xfrm>
            <a:prstGeom prst="rect">
              <a:avLst/>
            </a:prstGeom>
            <a:noFill/>
          </p:spPr>
          <p:txBody>
            <a:bodyPr wrap="square" rtlCol="0">
              <a:spAutoFit/>
            </a:bodyPr>
            <a:lstStyle/>
            <a:p>
              <a:pPr algn="r">
                <a:buNone/>
              </a:pPr>
              <a:r>
                <a:rPr lang="en-GB" sz="1600" dirty="0"/>
                <a:t>200</a:t>
              </a:r>
            </a:p>
          </p:txBody>
        </p:sp>
        <p:sp>
          <p:nvSpPr>
            <p:cNvPr id="168" name="TextBox 167">
              <a:extLst>
                <a:ext uri="{FF2B5EF4-FFF2-40B4-BE49-F238E27FC236}">
                  <a16:creationId xmlns:a16="http://schemas.microsoft.com/office/drawing/2014/main" id="{C909D386-5292-4BC1-A5FC-7DC5032939F4}"/>
                </a:ext>
              </a:extLst>
            </p:cNvPr>
            <p:cNvSpPr txBox="1"/>
            <p:nvPr/>
          </p:nvSpPr>
          <p:spPr>
            <a:xfrm>
              <a:off x="3893188" y="4203545"/>
              <a:ext cx="605114" cy="338554"/>
            </a:xfrm>
            <a:prstGeom prst="rect">
              <a:avLst/>
            </a:prstGeom>
            <a:noFill/>
          </p:spPr>
          <p:txBody>
            <a:bodyPr wrap="square" rtlCol="0">
              <a:spAutoFit/>
            </a:bodyPr>
            <a:lstStyle/>
            <a:p>
              <a:pPr algn="r">
                <a:buNone/>
              </a:pPr>
              <a:r>
                <a:rPr lang="en-GB" sz="1600" dirty="0"/>
                <a:t>400</a:t>
              </a:r>
            </a:p>
          </p:txBody>
        </p:sp>
        <p:sp>
          <p:nvSpPr>
            <p:cNvPr id="169" name="TextBox 168">
              <a:extLst>
                <a:ext uri="{FF2B5EF4-FFF2-40B4-BE49-F238E27FC236}">
                  <a16:creationId xmlns:a16="http://schemas.microsoft.com/office/drawing/2014/main" id="{5FDFF4FF-A580-4E35-8B2A-219624EEEF12}"/>
                </a:ext>
              </a:extLst>
            </p:cNvPr>
            <p:cNvSpPr txBox="1"/>
            <p:nvPr/>
          </p:nvSpPr>
          <p:spPr>
            <a:xfrm>
              <a:off x="3893188" y="3321597"/>
              <a:ext cx="605114" cy="338554"/>
            </a:xfrm>
            <a:prstGeom prst="rect">
              <a:avLst/>
            </a:prstGeom>
            <a:noFill/>
          </p:spPr>
          <p:txBody>
            <a:bodyPr wrap="square" rtlCol="0">
              <a:spAutoFit/>
            </a:bodyPr>
            <a:lstStyle/>
            <a:p>
              <a:pPr algn="r">
                <a:buNone/>
              </a:pPr>
              <a:r>
                <a:rPr lang="en-GB" sz="1600" dirty="0"/>
                <a:t>600</a:t>
              </a:r>
            </a:p>
          </p:txBody>
        </p:sp>
        <p:sp>
          <p:nvSpPr>
            <p:cNvPr id="170" name="TextBox 169">
              <a:extLst>
                <a:ext uri="{FF2B5EF4-FFF2-40B4-BE49-F238E27FC236}">
                  <a16:creationId xmlns:a16="http://schemas.microsoft.com/office/drawing/2014/main" id="{2ECB83A9-8BBD-47DD-AB22-769525B53D3F}"/>
                </a:ext>
              </a:extLst>
            </p:cNvPr>
            <p:cNvSpPr txBox="1"/>
            <p:nvPr/>
          </p:nvSpPr>
          <p:spPr>
            <a:xfrm>
              <a:off x="3893188" y="2429199"/>
              <a:ext cx="605114" cy="338554"/>
            </a:xfrm>
            <a:prstGeom prst="rect">
              <a:avLst/>
            </a:prstGeom>
            <a:noFill/>
          </p:spPr>
          <p:txBody>
            <a:bodyPr wrap="square" rtlCol="0">
              <a:spAutoFit/>
            </a:bodyPr>
            <a:lstStyle/>
            <a:p>
              <a:pPr algn="r">
                <a:buNone/>
              </a:pPr>
              <a:r>
                <a:rPr lang="en-GB" sz="1600" dirty="0"/>
                <a:t>800</a:t>
              </a:r>
            </a:p>
          </p:txBody>
        </p:sp>
      </p:grpSp>
      <p:grpSp>
        <p:nvGrpSpPr>
          <p:cNvPr id="10" name="Group 9">
            <a:extLst>
              <a:ext uri="{FF2B5EF4-FFF2-40B4-BE49-F238E27FC236}">
                <a16:creationId xmlns:a16="http://schemas.microsoft.com/office/drawing/2014/main" id="{BFD19E36-B201-49C6-A6EC-2C22EB0D3487}"/>
              </a:ext>
            </a:extLst>
          </p:cNvPr>
          <p:cNvGrpSpPr/>
          <p:nvPr/>
        </p:nvGrpSpPr>
        <p:grpSpPr>
          <a:xfrm>
            <a:off x="5128360" y="1509975"/>
            <a:ext cx="976675" cy="4798750"/>
            <a:chOff x="5128360" y="1509975"/>
            <a:chExt cx="976675" cy="4798750"/>
          </a:xfrm>
        </p:grpSpPr>
        <p:grpSp>
          <p:nvGrpSpPr>
            <p:cNvPr id="189" name="Group 188">
              <a:extLst>
                <a:ext uri="{FF2B5EF4-FFF2-40B4-BE49-F238E27FC236}">
                  <a16:creationId xmlns:a16="http://schemas.microsoft.com/office/drawing/2014/main" id="{8913F718-2A84-4F74-87A9-E10DF2A7F03C}"/>
                </a:ext>
              </a:extLst>
            </p:cNvPr>
            <p:cNvGrpSpPr/>
            <p:nvPr/>
          </p:nvGrpSpPr>
          <p:grpSpPr>
            <a:xfrm>
              <a:off x="5985122" y="1690303"/>
              <a:ext cx="119913" cy="4455884"/>
              <a:chOff x="10345527" y="1666301"/>
              <a:chExt cx="121816" cy="4445833"/>
            </a:xfrm>
          </p:grpSpPr>
          <p:cxnSp>
            <p:nvCxnSpPr>
              <p:cNvPr id="202" name="Straight Connector 201">
                <a:extLst>
                  <a:ext uri="{FF2B5EF4-FFF2-40B4-BE49-F238E27FC236}">
                    <a16:creationId xmlns:a16="http://schemas.microsoft.com/office/drawing/2014/main" id="{BFDD8658-3344-4E92-A1C5-8C5C83FF3617}"/>
                  </a:ext>
                </a:extLst>
              </p:cNvPr>
              <p:cNvCxnSpPr/>
              <p:nvPr/>
            </p:nvCxnSpPr>
            <p:spPr>
              <a:xfrm rot="16200000">
                <a:off x="8238145" y="3889218"/>
                <a:ext cx="4445833"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54EA39A0-5F7D-45F0-922A-F653614823FD}"/>
                  </a:ext>
                </a:extLst>
              </p:cNvPr>
              <p:cNvCxnSpPr>
                <a:cxnSpLocks/>
              </p:cNvCxnSpPr>
              <p:nvPr/>
            </p:nvCxnSpPr>
            <p:spPr>
              <a:xfrm rot="16200000">
                <a:off x="10406435" y="604366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CB80FF3C-031E-4430-9E5C-96B3C551F396}"/>
                  </a:ext>
                </a:extLst>
              </p:cNvPr>
              <p:cNvCxnSpPr>
                <a:cxnSpLocks/>
              </p:cNvCxnSpPr>
              <p:nvPr/>
            </p:nvCxnSpPr>
            <p:spPr>
              <a:xfrm rot="16200000">
                <a:off x="10406435" y="161215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BBF6295C-DB62-4F23-896E-E6188203ABDC}"/>
                  </a:ext>
                </a:extLst>
              </p:cNvPr>
              <p:cNvCxnSpPr>
                <a:cxnSpLocks/>
              </p:cNvCxnSpPr>
              <p:nvPr/>
            </p:nvCxnSpPr>
            <p:spPr>
              <a:xfrm rot="16200000">
                <a:off x="10406435" y="250203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EDF30F50-8411-4FBA-B10A-E92D161F47A3}"/>
                  </a:ext>
                </a:extLst>
              </p:cNvPr>
              <p:cNvCxnSpPr>
                <a:cxnSpLocks/>
              </p:cNvCxnSpPr>
              <p:nvPr/>
            </p:nvCxnSpPr>
            <p:spPr>
              <a:xfrm rot="16200000">
                <a:off x="10406435" y="4272853"/>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E7025E3C-ABF0-498F-A050-0B5DC48168EB}"/>
                  </a:ext>
                </a:extLst>
              </p:cNvPr>
              <p:cNvCxnSpPr>
                <a:cxnSpLocks/>
              </p:cNvCxnSpPr>
              <p:nvPr/>
            </p:nvCxnSpPr>
            <p:spPr>
              <a:xfrm rot="16200000">
                <a:off x="10406435" y="5158261"/>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4F59FC0-A09B-42E1-B65C-076B1E2B72E8}"/>
                  </a:ext>
                </a:extLst>
              </p:cNvPr>
              <p:cNvCxnSpPr>
                <a:cxnSpLocks/>
              </p:cNvCxnSpPr>
              <p:nvPr/>
            </p:nvCxnSpPr>
            <p:spPr>
              <a:xfrm rot="16200000">
                <a:off x="10406435" y="338744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A8AEAD25-85DA-4C5F-823F-284852FC1FDF}"/>
                  </a:ext>
                </a:extLst>
              </p:cNvPr>
              <p:cNvCxnSpPr>
                <a:cxnSpLocks/>
              </p:cNvCxnSpPr>
              <p:nvPr/>
            </p:nvCxnSpPr>
            <p:spPr>
              <a:xfrm rot="16200000">
                <a:off x="10406435" y="2059333"/>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F85ADBC5-34A8-48DC-880C-1B57F5A73DBB}"/>
                  </a:ext>
                </a:extLst>
              </p:cNvPr>
              <p:cNvCxnSpPr>
                <a:cxnSpLocks/>
              </p:cNvCxnSpPr>
              <p:nvPr/>
            </p:nvCxnSpPr>
            <p:spPr>
              <a:xfrm rot="16200000">
                <a:off x="10406435" y="2944741"/>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8F66C584-D1B3-4375-BBB0-DC57A1908583}"/>
                  </a:ext>
                </a:extLst>
              </p:cNvPr>
              <p:cNvCxnSpPr>
                <a:cxnSpLocks/>
              </p:cNvCxnSpPr>
              <p:nvPr/>
            </p:nvCxnSpPr>
            <p:spPr>
              <a:xfrm rot="16200000">
                <a:off x="10406435" y="4715557"/>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E3DD9A74-0080-4CFF-AAEB-499507D5FE50}"/>
                  </a:ext>
                </a:extLst>
              </p:cNvPr>
              <p:cNvCxnSpPr>
                <a:cxnSpLocks/>
              </p:cNvCxnSpPr>
              <p:nvPr/>
            </p:nvCxnSpPr>
            <p:spPr>
              <a:xfrm rot="16200000">
                <a:off x="10406435" y="5600965"/>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63678590-4D0D-477D-8A28-7351E90E7F08}"/>
                  </a:ext>
                </a:extLst>
              </p:cNvPr>
              <p:cNvCxnSpPr>
                <a:cxnSpLocks/>
              </p:cNvCxnSpPr>
              <p:nvPr/>
            </p:nvCxnSpPr>
            <p:spPr>
              <a:xfrm rot="16200000">
                <a:off x="10406435" y="3830149"/>
                <a:ext cx="0" cy="12181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91" name="TextBox 190">
              <a:extLst>
                <a:ext uri="{FF2B5EF4-FFF2-40B4-BE49-F238E27FC236}">
                  <a16:creationId xmlns:a16="http://schemas.microsoft.com/office/drawing/2014/main" id="{C8A9E755-0401-4B77-8725-5B7DD28C5FD5}"/>
                </a:ext>
              </a:extLst>
            </p:cNvPr>
            <p:cNvSpPr txBox="1"/>
            <p:nvPr/>
          </p:nvSpPr>
          <p:spPr>
            <a:xfrm>
              <a:off x="5128360" y="1509975"/>
              <a:ext cx="887384" cy="338554"/>
            </a:xfrm>
            <a:prstGeom prst="rect">
              <a:avLst/>
            </a:prstGeom>
            <a:noFill/>
          </p:spPr>
          <p:txBody>
            <a:bodyPr wrap="square" rtlCol="0">
              <a:spAutoFit/>
            </a:bodyPr>
            <a:lstStyle/>
            <a:p>
              <a:pPr algn="r">
                <a:buNone/>
              </a:pPr>
              <a:r>
                <a:rPr lang="en-GB" sz="1600" dirty="0"/>
                <a:t>1,000</a:t>
              </a:r>
            </a:p>
          </p:txBody>
        </p:sp>
        <p:sp>
          <p:nvSpPr>
            <p:cNvPr id="192" name="TextBox 191">
              <a:extLst>
                <a:ext uri="{FF2B5EF4-FFF2-40B4-BE49-F238E27FC236}">
                  <a16:creationId xmlns:a16="http://schemas.microsoft.com/office/drawing/2014/main" id="{E19783CF-C08E-4988-A38A-EC6ED2AC5014}"/>
                </a:ext>
              </a:extLst>
            </p:cNvPr>
            <p:cNvSpPr txBox="1"/>
            <p:nvPr/>
          </p:nvSpPr>
          <p:spPr>
            <a:xfrm>
              <a:off x="5267351" y="5970171"/>
              <a:ext cx="741397" cy="338554"/>
            </a:xfrm>
            <a:prstGeom prst="rect">
              <a:avLst/>
            </a:prstGeom>
            <a:noFill/>
          </p:spPr>
          <p:txBody>
            <a:bodyPr wrap="square" rtlCol="0">
              <a:spAutoFit/>
            </a:bodyPr>
            <a:lstStyle/>
            <a:p>
              <a:pPr algn="r">
                <a:buNone/>
              </a:pPr>
              <a:r>
                <a:rPr lang="en-GB" sz="1600" dirty="0"/>
                <a:t>0</a:t>
              </a:r>
            </a:p>
          </p:txBody>
        </p:sp>
      </p:grpSp>
      <p:grpSp>
        <p:nvGrpSpPr>
          <p:cNvPr id="5" name="Group 4">
            <a:extLst>
              <a:ext uri="{FF2B5EF4-FFF2-40B4-BE49-F238E27FC236}">
                <a16:creationId xmlns:a16="http://schemas.microsoft.com/office/drawing/2014/main" id="{D1B5AB85-BA40-4A71-AA09-BEEA831D2E03}"/>
              </a:ext>
            </a:extLst>
          </p:cNvPr>
          <p:cNvGrpSpPr/>
          <p:nvPr/>
        </p:nvGrpSpPr>
        <p:grpSpPr>
          <a:xfrm>
            <a:off x="5274347" y="1998675"/>
            <a:ext cx="741397" cy="3866345"/>
            <a:chOff x="5274347" y="1998675"/>
            <a:chExt cx="741397" cy="3866345"/>
          </a:xfrm>
        </p:grpSpPr>
        <p:sp>
          <p:nvSpPr>
            <p:cNvPr id="193" name="TextBox 192">
              <a:extLst>
                <a:ext uri="{FF2B5EF4-FFF2-40B4-BE49-F238E27FC236}">
                  <a16:creationId xmlns:a16="http://schemas.microsoft.com/office/drawing/2014/main" id="{1D011261-78C2-41D5-BED1-29C8D04116FD}"/>
                </a:ext>
              </a:extLst>
            </p:cNvPr>
            <p:cNvSpPr txBox="1"/>
            <p:nvPr/>
          </p:nvSpPr>
          <p:spPr>
            <a:xfrm>
              <a:off x="5274347" y="5085493"/>
              <a:ext cx="741397" cy="338554"/>
            </a:xfrm>
            <a:prstGeom prst="rect">
              <a:avLst/>
            </a:prstGeom>
            <a:noFill/>
          </p:spPr>
          <p:txBody>
            <a:bodyPr wrap="square" rtlCol="0">
              <a:spAutoFit/>
            </a:bodyPr>
            <a:lstStyle/>
            <a:p>
              <a:pPr algn="r">
                <a:buNone/>
              </a:pPr>
              <a:r>
                <a:rPr lang="en-GB" sz="1600" dirty="0"/>
                <a:t>200</a:t>
              </a:r>
            </a:p>
          </p:txBody>
        </p:sp>
        <p:sp>
          <p:nvSpPr>
            <p:cNvPr id="194" name="TextBox 193">
              <a:extLst>
                <a:ext uri="{FF2B5EF4-FFF2-40B4-BE49-F238E27FC236}">
                  <a16:creationId xmlns:a16="http://schemas.microsoft.com/office/drawing/2014/main" id="{A1F720E9-6B9E-48F0-A63C-8259A6B12A0B}"/>
                </a:ext>
              </a:extLst>
            </p:cNvPr>
            <p:cNvSpPr txBox="1"/>
            <p:nvPr/>
          </p:nvSpPr>
          <p:spPr>
            <a:xfrm>
              <a:off x="5274347" y="4203545"/>
              <a:ext cx="741397" cy="338554"/>
            </a:xfrm>
            <a:prstGeom prst="rect">
              <a:avLst/>
            </a:prstGeom>
            <a:noFill/>
          </p:spPr>
          <p:txBody>
            <a:bodyPr wrap="square" rtlCol="0">
              <a:spAutoFit/>
            </a:bodyPr>
            <a:lstStyle/>
            <a:p>
              <a:pPr algn="r">
                <a:buNone/>
              </a:pPr>
              <a:r>
                <a:rPr lang="en-GB" sz="1600" dirty="0"/>
                <a:t>400</a:t>
              </a:r>
            </a:p>
          </p:txBody>
        </p:sp>
        <p:sp>
          <p:nvSpPr>
            <p:cNvPr id="195" name="TextBox 194">
              <a:extLst>
                <a:ext uri="{FF2B5EF4-FFF2-40B4-BE49-F238E27FC236}">
                  <a16:creationId xmlns:a16="http://schemas.microsoft.com/office/drawing/2014/main" id="{C1105144-5283-4319-91D9-8984CFEF38A8}"/>
                </a:ext>
              </a:extLst>
            </p:cNvPr>
            <p:cNvSpPr txBox="1"/>
            <p:nvPr/>
          </p:nvSpPr>
          <p:spPr>
            <a:xfrm>
              <a:off x="5274347" y="3321597"/>
              <a:ext cx="741397" cy="338554"/>
            </a:xfrm>
            <a:prstGeom prst="rect">
              <a:avLst/>
            </a:prstGeom>
            <a:noFill/>
          </p:spPr>
          <p:txBody>
            <a:bodyPr wrap="square" rtlCol="0">
              <a:spAutoFit/>
            </a:bodyPr>
            <a:lstStyle/>
            <a:p>
              <a:pPr algn="r">
                <a:buNone/>
              </a:pPr>
              <a:r>
                <a:rPr lang="en-GB" sz="1600" dirty="0"/>
                <a:t>600</a:t>
              </a:r>
            </a:p>
          </p:txBody>
        </p:sp>
        <p:sp>
          <p:nvSpPr>
            <p:cNvPr id="196" name="TextBox 195">
              <a:extLst>
                <a:ext uri="{FF2B5EF4-FFF2-40B4-BE49-F238E27FC236}">
                  <a16:creationId xmlns:a16="http://schemas.microsoft.com/office/drawing/2014/main" id="{150260ED-DBFD-43A8-AFDA-8D92F637F36B}"/>
                </a:ext>
              </a:extLst>
            </p:cNvPr>
            <p:cNvSpPr txBox="1"/>
            <p:nvPr/>
          </p:nvSpPr>
          <p:spPr>
            <a:xfrm>
              <a:off x="5274347" y="2439649"/>
              <a:ext cx="741397" cy="338554"/>
            </a:xfrm>
            <a:prstGeom prst="rect">
              <a:avLst/>
            </a:prstGeom>
            <a:noFill/>
          </p:spPr>
          <p:txBody>
            <a:bodyPr wrap="square" rtlCol="0">
              <a:spAutoFit/>
            </a:bodyPr>
            <a:lstStyle/>
            <a:p>
              <a:pPr algn="r">
                <a:buNone/>
              </a:pPr>
              <a:r>
                <a:rPr lang="en-GB" sz="1600" dirty="0"/>
                <a:t>800</a:t>
              </a:r>
            </a:p>
          </p:txBody>
        </p:sp>
        <p:sp>
          <p:nvSpPr>
            <p:cNvPr id="197" name="TextBox 196">
              <a:extLst>
                <a:ext uri="{FF2B5EF4-FFF2-40B4-BE49-F238E27FC236}">
                  <a16:creationId xmlns:a16="http://schemas.microsoft.com/office/drawing/2014/main" id="{3DECA13C-5ACD-4F0F-B1AD-77A36769256D}"/>
                </a:ext>
              </a:extLst>
            </p:cNvPr>
            <p:cNvSpPr txBox="1"/>
            <p:nvPr/>
          </p:nvSpPr>
          <p:spPr>
            <a:xfrm>
              <a:off x="5274347" y="1998675"/>
              <a:ext cx="741397" cy="338554"/>
            </a:xfrm>
            <a:prstGeom prst="rect">
              <a:avLst/>
            </a:prstGeom>
            <a:noFill/>
          </p:spPr>
          <p:txBody>
            <a:bodyPr wrap="square" rtlCol="0">
              <a:spAutoFit/>
            </a:bodyPr>
            <a:lstStyle/>
            <a:p>
              <a:pPr algn="r">
                <a:buNone/>
              </a:pPr>
              <a:r>
                <a:rPr lang="en-GB" sz="1600" dirty="0"/>
                <a:t>900</a:t>
              </a:r>
            </a:p>
          </p:txBody>
        </p:sp>
        <p:sp>
          <p:nvSpPr>
            <p:cNvPr id="198" name="TextBox 197">
              <a:extLst>
                <a:ext uri="{FF2B5EF4-FFF2-40B4-BE49-F238E27FC236}">
                  <a16:creationId xmlns:a16="http://schemas.microsoft.com/office/drawing/2014/main" id="{B1B0CB03-9D6F-4F0E-8B58-5AE3F944C9FF}"/>
                </a:ext>
              </a:extLst>
            </p:cNvPr>
            <p:cNvSpPr txBox="1"/>
            <p:nvPr/>
          </p:nvSpPr>
          <p:spPr>
            <a:xfrm>
              <a:off x="5274347" y="5526466"/>
              <a:ext cx="741397" cy="338554"/>
            </a:xfrm>
            <a:prstGeom prst="rect">
              <a:avLst/>
            </a:prstGeom>
            <a:noFill/>
          </p:spPr>
          <p:txBody>
            <a:bodyPr wrap="square" rtlCol="0">
              <a:spAutoFit/>
            </a:bodyPr>
            <a:lstStyle/>
            <a:p>
              <a:pPr algn="r">
                <a:buNone/>
              </a:pPr>
              <a:r>
                <a:rPr lang="en-GB" sz="1600" dirty="0"/>
                <a:t>100</a:t>
              </a:r>
            </a:p>
          </p:txBody>
        </p:sp>
        <p:sp>
          <p:nvSpPr>
            <p:cNvPr id="199" name="TextBox 198">
              <a:extLst>
                <a:ext uri="{FF2B5EF4-FFF2-40B4-BE49-F238E27FC236}">
                  <a16:creationId xmlns:a16="http://schemas.microsoft.com/office/drawing/2014/main" id="{255231DD-6E41-4456-998A-CFED811572D5}"/>
                </a:ext>
              </a:extLst>
            </p:cNvPr>
            <p:cNvSpPr txBox="1"/>
            <p:nvPr/>
          </p:nvSpPr>
          <p:spPr>
            <a:xfrm>
              <a:off x="5274347" y="4644519"/>
              <a:ext cx="741397" cy="338554"/>
            </a:xfrm>
            <a:prstGeom prst="rect">
              <a:avLst/>
            </a:prstGeom>
            <a:noFill/>
          </p:spPr>
          <p:txBody>
            <a:bodyPr wrap="square" rtlCol="0">
              <a:spAutoFit/>
            </a:bodyPr>
            <a:lstStyle/>
            <a:p>
              <a:pPr algn="r">
                <a:buNone/>
              </a:pPr>
              <a:r>
                <a:rPr lang="en-GB" sz="1600" dirty="0"/>
                <a:t>300</a:t>
              </a:r>
            </a:p>
          </p:txBody>
        </p:sp>
        <p:sp>
          <p:nvSpPr>
            <p:cNvPr id="200" name="TextBox 199">
              <a:extLst>
                <a:ext uri="{FF2B5EF4-FFF2-40B4-BE49-F238E27FC236}">
                  <a16:creationId xmlns:a16="http://schemas.microsoft.com/office/drawing/2014/main" id="{997A6EFA-46E7-4C52-AA9B-7EEA39DF2CB2}"/>
                </a:ext>
              </a:extLst>
            </p:cNvPr>
            <p:cNvSpPr txBox="1"/>
            <p:nvPr/>
          </p:nvSpPr>
          <p:spPr>
            <a:xfrm>
              <a:off x="5274347" y="3762571"/>
              <a:ext cx="741397" cy="338554"/>
            </a:xfrm>
            <a:prstGeom prst="rect">
              <a:avLst/>
            </a:prstGeom>
            <a:noFill/>
          </p:spPr>
          <p:txBody>
            <a:bodyPr wrap="square" rtlCol="0">
              <a:spAutoFit/>
            </a:bodyPr>
            <a:lstStyle/>
            <a:p>
              <a:pPr algn="r">
                <a:buNone/>
              </a:pPr>
              <a:r>
                <a:rPr lang="en-GB" sz="1600" dirty="0"/>
                <a:t>500</a:t>
              </a:r>
            </a:p>
          </p:txBody>
        </p:sp>
        <p:sp>
          <p:nvSpPr>
            <p:cNvPr id="201" name="TextBox 200">
              <a:extLst>
                <a:ext uri="{FF2B5EF4-FFF2-40B4-BE49-F238E27FC236}">
                  <a16:creationId xmlns:a16="http://schemas.microsoft.com/office/drawing/2014/main" id="{DFE8919F-A555-49EA-905B-43AF90F4BC06}"/>
                </a:ext>
              </a:extLst>
            </p:cNvPr>
            <p:cNvSpPr txBox="1"/>
            <p:nvPr/>
          </p:nvSpPr>
          <p:spPr>
            <a:xfrm>
              <a:off x="5274347" y="2880623"/>
              <a:ext cx="741397" cy="338554"/>
            </a:xfrm>
            <a:prstGeom prst="rect">
              <a:avLst/>
            </a:prstGeom>
            <a:noFill/>
          </p:spPr>
          <p:txBody>
            <a:bodyPr wrap="square" rtlCol="0">
              <a:spAutoFit/>
            </a:bodyPr>
            <a:lstStyle/>
            <a:p>
              <a:pPr algn="r">
                <a:buNone/>
              </a:pPr>
              <a:r>
                <a:rPr lang="en-GB" sz="1600" dirty="0"/>
                <a:t>700</a:t>
              </a:r>
            </a:p>
          </p:txBody>
        </p:sp>
      </p:grpSp>
      <p:grpSp>
        <p:nvGrpSpPr>
          <p:cNvPr id="8" name="Group 7">
            <a:extLst>
              <a:ext uri="{FF2B5EF4-FFF2-40B4-BE49-F238E27FC236}">
                <a16:creationId xmlns:a16="http://schemas.microsoft.com/office/drawing/2014/main" id="{F6F7A574-DB7F-4D16-9280-820E3F681B59}"/>
              </a:ext>
            </a:extLst>
          </p:cNvPr>
          <p:cNvGrpSpPr/>
          <p:nvPr/>
        </p:nvGrpSpPr>
        <p:grpSpPr>
          <a:xfrm>
            <a:off x="2103801" y="1509975"/>
            <a:ext cx="835219" cy="4798750"/>
            <a:chOff x="2103801" y="1509975"/>
            <a:chExt cx="835219" cy="4798750"/>
          </a:xfrm>
        </p:grpSpPr>
        <p:grpSp>
          <p:nvGrpSpPr>
            <p:cNvPr id="14" name="Group 13">
              <a:extLst>
                <a:ext uri="{FF2B5EF4-FFF2-40B4-BE49-F238E27FC236}">
                  <a16:creationId xmlns:a16="http://schemas.microsoft.com/office/drawing/2014/main" id="{09CB8C87-516A-40FE-8055-72438B1B7D60}"/>
                </a:ext>
              </a:extLst>
            </p:cNvPr>
            <p:cNvGrpSpPr/>
            <p:nvPr/>
          </p:nvGrpSpPr>
          <p:grpSpPr>
            <a:xfrm>
              <a:off x="2819107" y="1690304"/>
              <a:ext cx="119913" cy="4455884"/>
              <a:chOff x="3390706" y="1690304"/>
              <a:chExt cx="119913" cy="4455884"/>
            </a:xfrm>
          </p:grpSpPr>
          <p:cxnSp>
            <p:nvCxnSpPr>
              <p:cNvPr id="138" name="Straight Connector 137">
                <a:extLst>
                  <a:ext uri="{FF2B5EF4-FFF2-40B4-BE49-F238E27FC236}">
                    <a16:creationId xmlns:a16="http://schemas.microsoft.com/office/drawing/2014/main" id="{0842246C-1027-4613-B7D1-C0ED0C46DAE5}"/>
                  </a:ext>
                </a:extLst>
              </p:cNvPr>
              <p:cNvCxnSpPr/>
              <p:nvPr/>
            </p:nvCxnSpPr>
            <p:spPr>
              <a:xfrm rot="16200000">
                <a:off x="1276494"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374CF0B-D3B4-4177-BD4E-AD16598C1BB0}"/>
                  </a:ext>
                </a:extLst>
              </p:cNvPr>
              <p:cNvCxnSpPr>
                <a:cxnSpLocks/>
              </p:cNvCxnSpPr>
              <p:nvPr/>
            </p:nvCxnSpPr>
            <p:spPr>
              <a:xfrm rot="16200000">
                <a:off x="3450663"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91691F26-D00B-4E59-BEDE-3C8124BC4736}"/>
                  </a:ext>
                </a:extLst>
              </p:cNvPr>
              <p:cNvCxnSpPr>
                <a:cxnSpLocks/>
              </p:cNvCxnSpPr>
              <p:nvPr/>
            </p:nvCxnSpPr>
            <p:spPr>
              <a:xfrm rot="16200000">
                <a:off x="3450663"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E115BD7B-2078-465B-A0E7-AE328A2FFD05}"/>
                  </a:ext>
                </a:extLst>
              </p:cNvPr>
              <p:cNvCxnSpPr>
                <a:cxnSpLocks/>
              </p:cNvCxnSpPr>
              <p:nvPr/>
            </p:nvCxnSpPr>
            <p:spPr>
              <a:xfrm rot="16200000">
                <a:off x="3450663"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C4236603-DE15-438F-8B9C-919CBED657C1}"/>
                  </a:ext>
                </a:extLst>
              </p:cNvPr>
              <p:cNvCxnSpPr>
                <a:cxnSpLocks/>
              </p:cNvCxnSpPr>
              <p:nvPr/>
            </p:nvCxnSpPr>
            <p:spPr>
              <a:xfrm rot="16200000">
                <a:off x="3450663" y="4967369"/>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E4BB76BB-3E05-4737-8C69-CFC4BDAD5890}"/>
                  </a:ext>
                </a:extLst>
              </p:cNvPr>
              <p:cNvCxnSpPr>
                <a:cxnSpLocks/>
              </p:cNvCxnSpPr>
              <p:nvPr/>
            </p:nvCxnSpPr>
            <p:spPr>
              <a:xfrm rot="16200000">
                <a:off x="3450663" y="2755625"/>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7" name="TextBox 126">
              <a:extLst>
                <a:ext uri="{FF2B5EF4-FFF2-40B4-BE49-F238E27FC236}">
                  <a16:creationId xmlns:a16="http://schemas.microsoft.com/office/drawing/2014/main" id="{86CF6BB7-2E7A-4C33-8BE3-96B776571A59}"/>
                </a:ext>
              </a:extLst>
            </p:cNvPr>
            <p:cNvSpPr txBox="1"/>
            <p:nvPr/>
          </p:nvSpPr>
          <p:spPr>
            <a:xfrm>
              <a:off x="2103801" y="1509975"/>
              <a:ext cx="745928" cy="338554"/>
            </a:xfrm>
            <a:prstGeom prst="rect">
              <a:avLst/>
            </a:prstGeom>
            <a:noFill/>
          </p:spPr>
          <p:txBody>
            <a:bodyPr wrap="square" rtlCol="0">
              <a:spAutoFit/>
            </a:bodyPr>
            <a:lstStyle/>
            <a:p>
              <a:pPr algn="r">
                <a:buNone/>
              </a:pPr>
              <a:r>
                <a:rPr lang="en-GB" sz="1600" dirty="0"/>
                <a:t>1,000</a:t>
              </a:r>
            </a:p>
          </p:txBody>
        </p:sp>
        <p:sp>
          <p:nvSpPr>
            <p:cNvPr id="128" name="TextBox 127">
              <a:extLst>
                <a:ext uri="{FF2B5EF4-FFF2-40B4-BE49-F238E27FC236}">
                  <a16:creationId xmlns:a16="http://schemas.microsoft.com/office/drawing/2014/main" id="{6DBAC270-C832-46C3-A8B3-EA35F32EF8AB}"/>
                </a:ext>
              </a:extLst>
            </p:cNvPr>
            <p:cNvSpPr txBox="1"/>
            <p:nvPr/>
          </p:nvSpPr>
          <p:spPr>
            <a:xfrm>
              <a:off x="2220636" y="5970171"/>
              <a:ext cx="623212" cy="338554"/>
            </a:xfrm>
            <a:prstGeom prst="rect">
              <a:avLst/>
            </a:prstGeom>
            <a:noFill/>
          </p:spPr>
          <p:txBody>
            <a:bodyPr wrap="square" rtlCol="0">
              <a:spAutoFit/>
            </a:bodyPr>
            <a:lstStyle/>
            <a:p>
              <a:pPr algn="r">
                <a:buNone/>
              </a:pPr>
              <a:r>
                <a:rPr lang="en-GB" sz="1600" dirty="0"/>
                <a:t>0</a:t>
              </a:r>
            </a:p>
          </p:txBody>
        </p:sp>
      </p:grpSp>
      <p:grpSp>
        <p:nvGrpSpPr>
          <p:cNvPr id="2" name="Group 1">
            <a:extLst>
              <a:ext uri="{FF2B5EF4-FFF2-40B4-BE49-F238E27FC236}">
                <a16:creationId xmlns:a16="http://schemas.microsoft.com/office/drawing/2014/main" id="{D4AF3355-77DD-43F2-8A8A-4BDC6D713580}"/>
              </a:ext>
            </a:extLst>
          </p:cNvPr>
          <p:cNvGrpSpPr/>
          <p:nvPr/>
        </p:nvGrpSpPr>
        <p:grpSpPr>
          <a:xfrm>
            <a:off x="2226517" y="2663526"/>
            <a:ext cx="623212" cy="2536643"/>
            <a:chOff x="2226517" y="2663526"/>
            <a:chExt cx="623212" cy="2536643"/>
          </a:xfrm>
        </p:grpSpPr>
        <p:sp>
          <p:nvSpPr>
            <p:cNvPr id="136" name="TextBox 135">
              <a:extLst>
                <a:ext uri="{FF2B5EF4-FFF2-40B4-BE49-F238E27FC236}">
                  <a16:creationId xmlns:a16="http://schemas.microsoft.com/office/drawing/2014/main" id="{8DF9D5CC-19D6-4A55-BBF7-9E0B732A0CD4}"/>
                </a:ext>
              </a:extLst>
            </p:cNvPr>
            <p:cNvSpPr txBox="1"/>
            <p:nvPr/>
          </p:nvSpPr>
          <p:spPr>
            <a:xfrm>
              <a:off x="2226517" y="3762571"/>
              <a:ext cx="623212" cy="338554"/>
            </a:xfrm>
            <a:prstGeom prst="rect">
              <a:avLst/>
            </a:prstGeom>
            <a:noFill/>
          </p:spPr>
          <p:txBody>
            <a:bodyPr wrap="square" rtlCol="0">
              <a:spAutoFit/>
            </a:bodyPr>
            <a:lstStyle/>
            <a:p>
              <a:pPr algn="r">
                <a:buNone/>
              </a:pPr>
              <a:r>
                <a:rPr lang="en-GB" sz="1600" dirty="0"/>
                <a:t>500</a:t>
              </a:r>
            </a:p>
          </p:txBody>
        </p:sp>
        <p:sp>
          <p:nvSpPr>
            <p:cNvPr id="216" name="TextBox 215">
              <a:extLst>
                <a:ext uri="{FF2B5EF4-FFF2-40B4-BE49-F238E27FC236}">
                  <a16:creationId xmlns:a16="http://schemas.microsoft.com/office/drawing/2014/main" id="{31412B1B-14A6-4CE4-A034-8D89856F82F8}"/>
                </a:ext>
              </a:extLst>
            </p:cNvPr>
            <p:cNvSpPr txBox="1"/>
            <p:nvPr/>
          </p:nvSpPr>
          <p:spPr>
            <a:xfrm>
              <a:off x="2226517" y="4861615"/>
              <a:ext cx="623212" cy="338554"/>
            </a:xfrm>
            <a:prstGeom prst="rect">
              <a:avLst/>
            </a:prstGeom>
            <a:noFill/>
          </p:spPr>
          <p:txBody>
            <a:bodyPr wrap="square" rtlCol="0">
              <a:spAutoFit/>
            </a:bodyPr>
            <a:lstStyle/>
            <a:p>
              <a:pPr algn="r">
                <a:buNone/>
              </a:pPr>
              <a:r>
                <a:rPr lang="en-GB" sz="1600" dirty="0"/>
                <a:t>250</a:t>
              </a:r>
            </a:p>
          </p:txBody>
        </p:sp>
        <p:sp>
          <p:nvSpPr>
            <p:cNvPr id="218" name="TextBox 217">
              <a:extLst>
                <a:ext uri="{FF2B5EF4-FFF2-40B4-BE49-F238E27FC236}">
                  <a16:creationId xmlns:a16="http://schemas.microsoft.com/office/drawing/2014/main" id="{B1278355-F208-4300-B440-B4A8BFE13F70}"/>
                </a:ext>
              </a:extLst>
            </p:cNvPr>
            <p:cNvSpPr txBox="1"/>
            <p:nvPr/>
          </p:nvSpPr>
          <p:spPr>
            <a:xfrm>
              <a:off x="2226517" y="2663526"/>
              <a:ext cx="623212" cy="338554"/>
            </a:xfrm>
            <a:prstGeom prst="rect">
              <a:avLst/>
            </a:prstGeom>
            <a:noFill/>
          </p:spPr>
          <p:txBody>
            <a:bodyPr wrap="square" rtlCol="0">
              <a:spAutoFit/>
            </a:bodyPr>
            <a:lstStyle/>
            <a:p>
              <a:pPr algn="r">
                <a:buNone/>
              </a:pPr>
              <a:r>
                <a:rPr lang="en-GB" sz="1600" dirty="0"/>
                <a:t>750</a:t>
              </a:r>
            </a:p>
          </p:txBody>
        </p:sp>
      </p:grpSp>
      <p:sp>
        <p:nvSpPr>
          <p:cNvPr id="13" name="Content Placeholder 2">
            <a:extLst>
              <a:ext uri="{FF2B5EF4-FFF2-40B4-BE49-F238E27FC236}">
                <a16:creationId xmlns:a16="http://schemas.microsoft.com/office/drawing/2014/main" id="{A6A9610B-D5B6-4827-8535-14BF1FD5D07E}"/>
              </a:ext>
            </a:extLst>
          </p:cNvPr>
          <p:cNvSpPr txBox="1">
            <a:spLocks/>
          </p:cNvSpPr>
          <p:nvPr/>
        </p:nvSpPr>
        <p:spPr>
          <a:xfrm>
            <a:off x="6726518" y="1567969"/>
            <a:ext cx="4942371" cy="429704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Let’s count in five hundreds from zero to a thousand. </a:t>
            </a:r>
          </a:p>
          <a:p>
            <a:pPr>
              <a:lnSpc>
                <a:spcPct val="120000"/>
              </a:lnSpc>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N</a:t>
            </a:r>
            <a:r>
              <a:rPr lang="en-GB" sz="2000" dirty="0">
                <a:latin typeface="Arial" panose="020B0604020202020204" pitchFamily="34" charset="0"/>
                <a:cs typeface="Arial" panose="020B0604020202020204" pitchFamily="34" charset="0"/>
              </a:rPr>
              <a:t>ow let’s count in steps of two hundred and fifty, two hundred, one hundred. Can you count backwards from each of these?</a:t>
            </a:r>
          </a:p>
          <a:p>
            <a:pPr>
              <a:lnSpc>
                <a:spcPct val="120000"/>
              </a:lnSpc>
              <a:spcBef>
                <a:spcPts val="600"/>
              </a:spcBef>
              <a:spcAft>
                <a:spcPts val="600"/>
              </a:spcAft>
              <a:buFont typeface="Arial" panose="020B0604020202020204" pitchFamily="34" charset="0"/>
              <a:buChar char="•"/>
            </a:pPr>
            <a:r>
              <a:rPr lang="en-US" sz="2000" kern="0" dirty="0">
                <a:solidFill>
                  <a:schemeClr val="tx1"/>
                </a:solidFill>
                <a:latin typeface="Arial" panose="020B0604020202020204" pitchFamily="34" charset="0"/>
                <a:cs typeface="Arial" panose="020B0604020202020204" pitchFamily="34" charset="0"/>
              </a:rPr>
              <a:t>If I</a:t>
            </a:r>
            <a:r>
              <a:rPr lang="en-GB" sz="2000" kern="0" dirty="0">
                <a:solidFill>
                  <a:schemeClr val="tx1"/>
                </a:solidFill>
                <a:latin typeface="Arial" panose="020B0604020202020204" pitchFamily="34" charset="0"/>
                <a:cs typeface="Arial" panose="020B0604020202020204" pitchFamily="34" charset="0"/>
              </a:rPr>
              <a:t> count in steps of two hundred, what comes after 400? Before 1,000?</a:t>
            </a:r>
          </a:p>
          <a:p>
            <a:pPr>
              <a:lnSpc>
                <a:spcPct val="120000"/>
              </a:lnSpc>
              <a:spcBef>
                <a:spcPts val="600"/>
              </a:spcBef>
              <a:spcAft>
                <a:spcPts val="600"/>
              </a:spcAft>
              <a:buFont typeface="Arial" panose="020B0604020202020204" pitchFamily="34" charset="0"/>
              <a:buChar char="•"/>
            </a:pPr>
            <a:r>
              <a:rPr lang="en-US" sz="2000" kern="0" dirty="0">
                <a:solidFill>
                  <a:schemeClr val="tx1"/>
                </a:solidFill>
                <a:latin typeface="Arial" panose="020B0604020202020204" pitchFamily="34" charset="0"/>
                <a:cs typeface="Arial" panose="020B0604020202020204" pitchFamily="34" charset="0"/>
              </a:rPr>
              <a:t>I</a:t>
            </a:r>
            <a:r>
              <a:rPr lang="en-GB" sz="2000" kern="0" dirty="0">
                <a:solidFill>
                  <a:schemeClr val="tx1"/>
                </a:solidFill>
                <a:latin typeface="Arial" panose="020B0604020202020204" pitchFamily="34" charset="0"/>
                <a:cs typeface="Arial" panose="020B0604020202020204" pitchFamily="34" charset="0"/>
              </a:rPr>
              <a:t>f I count in one hundreds, what comes between 300 and 500?</a:t>
            </a:r>
            <a:endParaRPr lang="en-US" sz="2000" kern="0" dirty="0">
              <a:solidFill>
                <a:schemeClr val="tx1"/>
              </a:solidFill>
              <a:latin typeface="Arial" panose="020B0604020202020204" pitchFamily="34" charset="0"/>
              <a:cs typeface="Arial" panose="020B0604020202020204" pitchFamily="34" charset="0"/>
            </a:endParaRPr>
          </a:p>
        </p:txBody>
      </p:sp>
      <p:sp>
        <p:nvSpPr>
          <p:cNvPr id="70" name="TextBox 19">
            <a:extLst>
              <a:ext uri="{FF2B5EF4-FFF2-40B4-BE49-F238E27FC236}">
                <a16:creationId xmlns:a16="http://schemas.microsoft.com/office/drawing/2014/main" id="{97BA62F3-2A8D-47B2-B19D-F3FF84BDF1FA}"/>
              </a:ext>
            </a:extLst>
          </p:cNvPr>
          <p:cNvSpPr txBox="1"/>
          <p:nvPr/>
        </p:nvSpPr>
        <p:spPr>
          <a:xfrm>
            <a:off x="6640027" y="2448924"/>
            <a:ext cx="4942374" cy="400110"/>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US" sz="2000" i="1" dirty="0"/>
              <a:t>Five hundred, one thousand.</a:t>
            </a:r>
            <a:endParaRPr lang="en-GB" sz="2000" i="1" dirty="0"/>
          </a:p>
        </p:txBody>
      </p:sp>
    </p:spTree>
    <p:custDataLst>
      <p:tags r:id="rId1"/>
    </p:custDataLst>
    <p:extLst>
      <p:ext uri="{BB962C8B-B14F-4D97-AF65-F5344CB8AC3E}">
        <p14:creationId xmlns:p14="http://schemas.microsoft.com/office/powerpoint/2010/main" val="35755697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881071-0FF2-4B55-8419-995F01F76462}"/>
              </a:ext>
            </a:extLst>
          </p:cNvPr>
          <p:cNvSpPr>
            <a:spLocks noGrp="1"/>
          </p:cNvSpPr>
          <p:nvPr>
            <p:ph type="title"/>
          </p:nvPr>
        </p:nvSpPr>
        <p:spPr/>
        <p:txBody>
          <a:bodyPr/>
          <a:lstStyle/>
          <a:p>
            <a:r>
              <a:rPr lang="en-US" altLang="en-US" dirty="0"/>
              <a:t>4NPV-4 Reading scales with 2, 4, 5 or 10 intervals</a:t>
            </a:r>
            <a:endParaRPr lang="en-GB" dirty="0"/>
          </a:p>
        </p:txBody>
      </p:sp>
      <p:grpSp>
        <p:nvGrpSpPr>
          <p:cNvPr id="5" name="Group 4">
            <a:extLst>
              <a:ext uri="{FF2B5EF4-FFF2-40B4-BE49-F238E27FC236}">
                <a16:creationId xmlns:a16="http://schemas.microsoft.com/office/drawing/2014/main" id="{E95A2350-8EC5-47C4-8519-66B1B56A77AD}"/>
              </a:ext>
            </a:extLst>
          </p:cNvPr>
          <p:cNvGrpSpPr/>
          <p:nvPr/>
        </p:nvGrpSpPr>
        <p:grpSpPr>
          <a:xfrm>
            <a:off x="420926" y="1509975"/>
            <a:ext cx="886382" cy="4798750"/>
            <a:chOff x="419101" y="1509975"/>
            <a:chExt cx="886382" cy="4798750"/>
          </a:xfrm>
        </p:grpSpPr>
        <p:cxnSp>
          <p:nvCxnSpPr>
            <p:cNvPr id="87" name="Straight Connector 86">
              <a:extLst>
                <a:ext uri="{FF2B5EF4-FFF2-40B4-BE49-F238E27FC236}">
                  <a16:creationId xmlns:a16="http://schemas.microsoft.com/office/drawing/2014/main" id="{66B7A613-333B-40A6-A8C5-D0196E1AFDDF}"/>
                </a:ext>
              </a:extLst>
            </p:cNvPr>
            <p:cNvCxnSpPr/>
            <p:nvPr/>
          </p:nvCxnSpPr>
          <p:spPr>
            <a:xfrm rot="16200000">
              <a:off x="-928642"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5B0D2523-D219-4F94-BE83-617EACF97ADC}"/>
                </a:ext>
              </a:extLst>
            </p:cNvPr>
            <p:cNvCxnSpPr>
              <a:cxnSpLocks/>
            </p:cNvCxnSpPr>
            <p:nvPr/>
          </p:nvCxnSpPr>
          <p:spPr>
            <a:xfrm rot="16200000">
              <a:off x="1245527"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923C639A-319C-4E6C-B7CF-8DFE69244090}"/>
                </a:ext>
              </a:extLst>
            </p:cNvPr>
            <p:cNvCxnSpPr>
              <a:cxnSpLocks/>
            </p:cNvCxnSpPr>
            <p:nvPr/>
          </p:nvCxnSpPr>
          <p:spPr>
            <a:xfrm rot="16200000">
              <a:off x="1245527"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FC36F2CE-DD04-47AC-91B0-38DA615627DA}"/>
                </a:ext>
              </a:extLst>
            </p:cNvPr>
            <p:cNvCxnSpPr>
              <a:cxnSpLocks/>
            </p:cNvCxnSpPr>
            <p:nvPr/>
          </p:nvCxnSpPr>
          <p:spPr>
            <a:xfrm rot="16200000">
              <a:off x="1245527"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D13A9516-F9D3-47E8-8EA6-A894E435964F}"/>
                </a:ext>
              </a:extLst>
            </p:cNvPr>
            <p:cNvSpPr txBox="1"/>
            <p:nvPr/>
          </p:nvSpPr>
          <p:spPr>
            <a:xfrm>
              <a:off x="470264" y="1509975"/>
              <a:ext cx="745928" cy="338554"/>
            </a:xfrm>
            <a:prstGeom prst="rect">
              <a:avLst/>
            </a:prstGeom>
            <a:noFill/>
          </p:spPr>
          <p:txBody>
            <a:bodyPr wrap="square" rtlCol="0">
              <a:spAutoFit/>
            </a:bodyPr>
            <a:lstStyle/>
            <a:p>
              <a:pPr algn="r">
                <a:buNone/>
              </a:pPr>
              <a:r>
                <a:rPr lang="en-GB" sz="1600" dirty="0"/>
                <a:t>4,000</a:t>
              </a:r>
            </a:p>
          </p:txBody>
        </p:sp>
        <p:sp>
          <p:nvSpPr>
            <p:cNvPr id="77" name="TextBox 76">
              <a:extLst>
                <a:ext uri="{FF2B5EF4-FFF2-40B4-BE49-F238E27FC236}">
                  <a16:creationId xmlns:a16="http://schemas.microsoft.com/office/drawing/2014/main" id="{34EAB4AE-C49F-4C26-8E6B-EF0D2A5F901E}"/>
                </a:ext>
              </a:extLst>
            </p:cNvPr>
            <p:cNvSpPr txBox="1"/>
            <p:nvPr/>
          </p:nvSpPr>
          <p:spPr>
            <a:xfrm>
              <a:off x="419101" y="5970171"/>
              <a:ext cx="792610" cy="338554"/>
            </a:xfrm>
            <a:prstGeom prst="rect">
              <a:avLst/>
            </a:prstGeom>
            <a:noFill/>
          </p:spPr>
          <p:txBody>
            <a:bodyPr wrap="square" rtlCol="0">
              <a:spAutoFit/>
            </a:bodyPr>
            <a:lstStyle/>
            <a:p>
              <a:pPr algn="r">
                <a:buNone/>
              </a:pPr>
              <a:r>
                <a:rPr lang="en-GB" sz="1600" dirty="0"/>
                <a:t>3,000</a:t>
              </a:r>
            </a:p>
          </p:txBody>
        </p:sp>
      </p:grpSp>
      <p:sp>
        <p:nvSpPr>
          <p:cNvPr id="85" name="TextBox 84">
            <a:extLst>
              <a:ext uri="{FF2B5EF4-FFF2-40B4-BE49-F238E27FC236}">
                <a16:creationId xmlns:a16="http://schemas.microsoft.com/office/drawing/2014/main" id="{7177B505-39CF-4147-9936-7FD01A7E2908}"/>
              </a:ext>
            </a:extLst>
          </p:cNvPr>
          <p:cNvSpPr txBox="1"/>
          <p:nvPr/>
        </p:nvSpPr>
        <p:spPr>
          <a:xfrm>
            <a:off x="472090" y="3762571"/>
            <a:ext cx="745929" cy="338554"/>
          </a:xfrm>
          <a:prstGeom prst="rect">
            <a:avLst/>
          </a:prstGeom>
          <a:noFill/>
        </p:spPr>
        <p:txBody>
          <a:bodyPr wrap="square" rtlCol="0">
            <a:spAutoFit/>
          </a:bodyPr>
          <a:lstStyle/>
          <a:p>
            <a:pPr algn="r">
              <a:buNone/>
            </a:pPr>
            <a:r>
              <a:rPr lang="en-GB" sz="1600" dirty="0"/>
              <a:t>3,500</a:t>
            </a:r>
          </a:p>
        </p:txBody>
      </p:sp>
      <p:grpSp>
        <p:nvGrpSpPr>
          <p:cNvPr id="9" name="Group 8">
            <a:extLst>
              <a:ext uri="{FF2B5EF4-FFF2-40B4-BE49-F238E27FC236}">
                <a16:creationId xmlns:a16="http://schemas.microsoft.com/office/drawing/2014/main" id="{857399F1-1BBA-439F-B21F-354D2C5DC6BB}"/>
              </a:ext>
            </a:extLst>
          </p:cNvPr>
          <p:cNvGrpSpPr/>
          <p:nvPr/>
        </p:nvGrpSpPr>
        <p:grpSpPr>
          <a:xfrm>
            <a:off x="4528391" y="1509975"/>
            <a:ext cx="970493" cy="4798750"/>
            <a:chOff x="4745262" y="1509975"/>
            <a:chExt cx="970493" cy="4798750"/>
          </a:xfrm>
        </p:grpSpPr>
        <p:cxnSp>
          <p:nvCxnSpPr>
            <p:cNvPr id="176" name="Straight Connector 175">
              <a:extLst>
                <a:ext uri="{FF2B5EF4-FFF2-40B4-BE49-F238E27FC236}">
                  <a16:creationId xmlns:a16="http://schemas.microsoft.com/office/drawing/2014/main" id="{D7FFDFB9-490F-4003-A56B-878DB26BC092}"/>
                </a:ext>
              </a:extLst>
            </p:cNvPr>
            <p:cNvCxnSpPr/>
            <p:nvPr/>
          </p:nvCxnSpPr>
          <p:spPr>
            <a:xfrm rot="16200000">
              <a:off x="3481630"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958A880D-21EF-433A-BAAF-0E5349508FAF}"/>
                </a:ext>
              </a:extLst>
            </p:cNvPr>
            <p:cNvCxnSpPr>
              <a:cxnSpLocks/>
            </p:cNvCxnSpPr>
            <p:nvPr/>
          </p:nvCxnSpPr>
          <p:spPr>
            <a:xfrm rot="16200000">
              <a:off x="5655799"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8" name="Straight Connector 177">
              <a:extLst>
                <a:ext uri="{FF2B5EF4-FFF2-40B4-BE49-F238E27FC236}">
                  <a16:creationId xmlns:a16="http://schemas.microsoft.com/office/drawing/2014/main" id="{4F571B8E-6297-4458-945D-E8202F522CB7}"/>
                </a:ext>
              </a:extLst>
            </p:cNvPr>
            <p:cNvCxnSpPr>
              <a:cxnSpLocks/>
            </p:cNvCxnSpPr>
            <p:nvPr/>
          </p:nvCxnSpPr>
          <p:spPr>
            <a:xfrm rot="16200000">
              <a:off x="5655799"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9" name="Straight Connector 178">
              <a:extLst>
                <a:ext uri="{FF2B5EF4-FFF2-40B4-BE49-F238E27FC236}">
                  <a16:creationId xmlns:a16="http://schemas.microsoft.com/office/drawing/2014/main" id="{873145AD-5D54-41A3-80F4-28FCCC176D77}"/>
                </a:ext>
              </a:extLst>
            </p:cNvPr>
            <p:cNvCxnSpPr>
              <a:cxnSpLocks/>
            </p:cNvCxnSpPr>
            <p:nvPr/>
          </p:nvCxnSpPr>
          <p:spPr>
            <a:xfrm rot="16200000">
              <a:off x="5655799"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0" name="Straight Connector 179">
              <a:extLst>
                <a:ext uri="{FF2B5EF4-FFF2-40B4-BE49-F238E27FC236}">
                  <a16:creationId xmlns:a16="http://schemas.microsoft.com/office/drawing/2014/main" id="{8896ABB9-5AC6-4538-8557-9729D6494063}"/>
                </a:ext>
              </a:extLst>
            </p:cNvPr>
            <p:cNvCxnSpPr>
              <a:cxnSpLocks/>
            </p:cNvCxnSpPr>
            <p:nvPr/>
          </p:nvCxnSpPr>
          <p:spPr>
            <a:xfrm rot="16200000">
              <a:off x="5655799"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1" name="Straight Connector 180">
              <a:extLst>
                <a:ext uri="{FF2B5EF4-FFF2-40B4-BE49-F238E27FC236}">
                  <a16:creationId xmlns:a16="http://schemas.microsoft.com/office/drawing/2014/main" id="{29832C11-425F-4B06-BD30-14AE209EEFF3}"/>
                </a:ext>
              </a:extLst>
            </p:cNvPr>
            <p:cNvCxnSpPr>
              <a:cxnSpLocks/>
            </p:cNvCxnSpPr>
            <p:nvPr/>
          </p:nvCxnSpPr>
          <p:spPr>
            <a:xfrm rot="16200000">
              <a:off x="5655799"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82" name="Straight Connector 181">
              <a:extLst>
                <a:ext uri="{FF2B5EF4-FFF2-40B4-BE49-F238E27FC236}">
                  <a16:creationId xmlns:a16="http://schemas.microsoft.com/office/drawing/2014/main" id="{86527241-AFE4-48E9-B2DA-E8E12616DD74}"/>
                </a:ext>
              </a:extLst>
            </p:cNvPr>
            <p:cNvCxnSpPr>
              <a:cxnSpLocks/>
            </p:cNvCxnSpPr>
            <p:nvPr/>
          </p:nvCxnSpPr>
          <p:spPr>
            <a:xfrm rot="16200000">
              <a:off x="5655799"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65" name="TextBox 164">
              <a:extLst>
                <a:ext uri="{FF2B5EF4-FFF2-40B4-BE49-F238E27FC236}">
                  <a16:creationId xmlns:a16="http://schemas.microsoft.com/office/drawing/2014/main" id="{E50D9C29-16EF-46EB-B3A7-9148C0724D59}"/>
                </a:ext>
              </a:extLst>
            </p:cNvPr>
            <p:cNvSpPr txBox="1"/>
            <p:nvPr/>
          </p:nvSpPr>
          <p:spPr>
            <a:xfrm>
              <a:off x="4745262" y="1509975"/>
              <a:ext cx="881202" cy="338554"/>
            </a:xfrm>
            <a:prstGeom prst="rect">
              <a:avLst/>
            </a:prstGeom>
            <a:noFill/>
          </p:spPr>
          <p:txBody>
            <a:bodyPr wrap="square" rtlCol="0">
              <a:spAutoFit/>
            </a:bodyPr>
            <a:lstStyle/>
            <a:p>
              <a:pPr algn="r">
                <a:buNone/>
              </a:pPr>
              <a:r>
                <a:rPr lang="en-GB" sz="1600" dirty="0"/>
                <a:t>7,000</a:t>
              </a:r>
            </a:p>
          </p:txBody>
        </p:sp>
        <p:sp>
          <p:nvSpPr>
            <p:cNvPr id="166" name="TextBox 165">
              <a:extLst>
                <a:ext uri="{FF2B5EF4-FFF2-40B4-BE49-F238E27FC236}">
                  <a16:creationId xmlns:a16="http://schemas.microsoft.com/office/drawing/2014/main" id="{94EBCA8A-DF7D-4667-AE56-CBAFA34C2370}"/>
                </a:ext>
              </a:extLst>
            </p:cNvPr>
            <p:cNvSpPr txBox="1"/>
            <p:nvPr/>
          </p:nvSpPr>
          <p:spPr>
            <a:xfrm>
              <a:off x="4883285" y="5970171"/>
              <a:ext cx="736232" cy="338554"/>
            </a:xfrm>
            <a:prstGeom prst="rect">
              <a:avLst/>
            </a:prstGeom>
            <a:noFill/>
          </p:spPr>
          <p:txBody>
            <a:bodyPr wrap="square" rtlCol="0">
              <a:spAutoFit/>
            </a:bodyPr>
            <a:lstStyle/>
            <a:p>
              <a:pPr algn="r">
                <a:buNone/>
              </a:pPr>
              <a:r>
                <a:rPr lang="en-GB" sz="1600" dirty="0"/>
                <a:t>6,000</a:t>
              </a:r>
            </a:p>
          </p:txBody>
        </p:sp>
      </p:grpSp>
      <p:grpSp>
        <p:nvGrpSpPr>
          <p:cNvPr id="10" name="Group 9">
            <a:extLst>
              <a:ext uri="{FF2B5EF4-FFF2-40B4-BE49-F238E27FC236}">
                <a16:creationId xmlns:a16="http://schemas.microsoft.com/office/drawing/2014/main" id="{D526EDDB-15A5-41B8-9548-64CE16900E54}"/>
              </a:ext>
            </a:extLst>
          </p:cNvPr>
          <p:cNvGrpSpPr/>
          <p:nvPr/>
        </p:nvGrpSpPr>
        <p:grpSpPr>
          <a:xfrm>
            <a:off x="4673360" y="2429199"/>
            <a:ext cx="736232" cy="2994848"/>
            <a:chOff x="4890232" y="2429199"/>
            <a:chExt cx="736232" cy="2994848"/>
          </a:xfrm>
        </p:grpSpPr>
        <p:sp>
          <p:nvSpPr>
            <p:cNvPr id="167" name="TextBox 166">
              <a:extLst>
                <a:ext uri="{FF2B5EF4-FFF2-40B4-BE49-F238E27FC236}">
                  <a16:creationId xmlns:a16="http://schemas.microsoft.com/office/drawing/2014/main" id="{324375CE-5320-44E7-BA73-40A93FA329FC}"/>
                </a:ext>
              </a:extLst>
            </p:cNvPr>
            <p:cNvSpPr txBox="1"/>
            <p:nvPr/>
          </p:nvSpPr>
          <p:spPr>
            <a:xfrm>
              <a:off x="4890232" y="5085493"/>
              <a:ext cx="736232" cy="338554"/>
            </a:xfrm>
            <a:prstGeom prst="rect">
              <a:avLst/>
            </a:prstGeom>
            <a:noFill/>
          </p:spPr>
          <p:txBody>
            <a:bodyPr wrap="square" rtlCol="0">
              <a:spAutoFit/>
            </a:bodyPr>
            <a:lstStyle/>
            <a:p>
              <a:pPr algn="r">
                <a:buNone/>
              </a:pPr>
              <a:r>
                <a:rPr lang="en-GB" sz="1600" dirty="0"/>
                <a:t>6,200</a:t>
              </a:r>
            </a:p>
          </p:txBody>
        </p:sp>
        <p:sp>
          <p:nvSpPr>
            <p:cNvPr id="168" name="TextBox 167">
              <a:extLst>
                <a:ext uri="{FF2B5EF4-FFF2-40B4-BE49-F238E27FC236}">
                  <a16:creationId xmlns:a16="http://schemas.microsoft.com/office/drawing/2014/main" id="{C909D386-5292-4BC1-A5FC-7DC5032939F4}"/>
                </a:ext>
              </a:extLst>
            </p:cNvPr>
            <p:cNvSpPr txBox="1"/>
            <p:nvPr/>
          </p:nvSpPr>
          <p:spPr>
            <a:xfrm>
              <a:off x="4890232" y="4203545"/>
              <a:ext cx="736232" cy="338554"/>
            </a:xfrm>
            <a:prstGeom prst="rect">
              <a:avLst/>
            </a:prstGeom>
            <a:noFill/>
          </p:spPr>
          <p:txBody>
            <a:bodyPr wrap="square" rtlCol="0">
              <a:spAutoFit/>
            </a:bodyPr>
            <a:lstStyle/>
            <a:p>
              <a:pPr algn="r">
                <a:buNone/>
              </a:pPr>
              <a:r>
                <a:rPr lang="en-GB" sz="1600" dirty="0"/>
                <a:t>6,400</a:t>
              </a:r>
            </a:p>
          </p:txBody>
        </p:sp>
        <p:sp>
          <p:nvSpPr>
            <p:cNvPr id="169" name="TextBox 168">
              <a:extLst>
                <a:ext uri="{FF2B5EF4-FFF2-40B4-BE49-F238E27FC236}">
                  <a16:creationId xmlns:a16="http://schemas.microsoft.com/office/drawing/2014/main" id="{5FDFF4FF-A580-4E35-8B2A-219624EEEF12}"/>
                </a:ext>
              </a:extLst>
            </p:cNvPr>
            <p:cNvSpPr txBox="1"/>
            <p:nvPr/>
          </p:nvSpPr>
          <p:spPr>
            <a:xfrm>
              <a:off x="4890232" y="3321597"/>
              <a:ext cx="736232" cy="338554"/>
            </a:xfrm>
            <a:prstGeom prst="rect">
              <a:avLst/>
            </a:prstGeom>
            <a:noFill/>
          </p:spPr>
          <p:txBody>
            <a:bodyPr wrap="square" rtlCol="0">
              <a:spAutoFit/>
            </a:bodyPr>
            <a:lstStyle/>
            <a:p>
              <a:pPr algn="r">
                <a:buNone/>
              </a:pPr>
              <a:r>
                <a:rPr lang="en-GB" sz="1600" dirty="0"/>
                <a:t>6,600</a:t>
              </a:r>
            </a:p>
          </p:txBody>
        </p:sp>
        <p:sp>
          <p:nvSpPr>
            <p:cNvPr id="170" name="TextBox 169">
              <a:extLst>
                <a:ext uri="{FF2B5EF4-FFF2-40B4-BE49-F238E27FC236}">
                  <a16:creationId xmlns:a16="http://schemas.microsoft.com/office/drawing/2014/main" id="{2ECB83A9-8BBD-47DD-AB22-769525B53D3F}"/>
                </a:ext>
              </a:extLst>
            </p:cNvPr>
            <p:cNvSpPr txBox="1"/>
            <p:nvPr/>
          </p:nvSpPr>
          <p:spPr>
            <a:xfrm>
              <a:off x="4890232" y="2429199"/>
              <a:ext cx="736232" cy="338554"/>
            </a:xfrm>
            <a:prstGeom prst="rect">
              <a:avLst/>
            </a:prstGeom>
            <a:noFill/>
          </p:spPr>
          <p:txBody>
            <a:bodyPr wrap="square" rtlCol="0">
              <a:spAutoFit/>
            </a:bodyPr>
            <a:lstStyle/>
            <a:p>
              <a:pPr algn="r">
                <a:buNone/>
              </a:pPr>
              <a:r>
                <a:rPr lang="en-GB" sz="1600" dirty="0"/>
                <a:t>6,800</a:t>
              </a:r>
            </a:p>
          </p:txBody>
        </p:sp>
      </p:grpSp>
      <p:grpSp>
        <p:nvGrpSpPr>
          <p:cNvPr id="11" name="Group 10">
            <a:extLst>
              <a:ext uri="{FF2B5EF4-FFF2-40B4-BE49-F238E27FC236}">
                <a16:creationId xmlns:a16="http://schemas.microsoft.com/office/drawing/2014/main" id="{08C85ABC-A14C-4B7B-83B3-B1B42468FF4A}"/>
              </a:ext>
            </a:extLst>
          </p:cNvPr>
          <p:cNvGrpSpPr/>
          <p:nvPr/>
        </p:nvGrpSpPr>
        <p:grpSpPr>
          <a:xfrm>
            <a:off x="6260172" y="1509975"/>
            <a:ext cx="1164490" cy="4798750"/>
            <a:chOff x="6756400" y="1509975"/>
            <a:chExt cx="1164490" cy="4798750"/>
          </a:xfrm>
        </p:grpSpPr>
        <p:cxnSp>
          <p:nvCxnSpPr>
            <p:cNvPr id="202" name="Straight Connector 201">
              <a:extLst>
                <a:ext uri="{FF2B5EF4-FFF2-40B4-BE49-F238E27FC236}">
                  <a16:creationId xmlns:a16="http://schemas.microsoft.com/office/drawing/2014/main" id="{BFDD8658-3344-4E92-A1C5-8C5C83FF3617}"/>
                </a:ext>
              </a:extLst>
            </p:cNvPr>
            <p:cNvCxnSpPr/>
            <p:nvPr/>
          </p:nvCxnSpPr>
          <p:spPr>
            <a:xfrm rot="16200000">
              <a:off x="5686765"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3" name="Straight Connector 202">
              <a:extLst>
                <a:ext uri="{FF2B5EF4-FFF2-40B4-BE49-F238E27FC236}">
                  <a16:creationId xmlns:a16="http://schemas.microsoft.com/office/drawing/2014/main" id="{54EA39A0-5F7D-45F0-922A-F653614823FD}"/>
                </a:ext>
              </a:extLst>
            </p:cNvPr>
            <p:cNvCxnSpPr>
              <a:cxnSpLocks/>
            </p:cNvCxnSpPr>
            <p:nvPr/>
          </p:nvCxnSpPr>
          <p:spPr>
            <a:xfrm rot="16200000">
              <a:off x="7860934"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4" name="Straight Connector 203">
              <a:extLst>
                <a:ext uri="{FF2B5EF4-FFF2-40B4-BE49-F238E27FC236}">
                  <a16:creationId xmlns:a16="http://schemas.microsoft.com/office/drawing/2014/main" id="{CB80FF3C-031E-4430-9E5C-96B3C551F396}"/>
                </a:ext>
              </a:extLst>
            </p:cNvPr>
            <p:cNvCxnSpPr>
              <a:cxnSpLocks/>
            </p:cNvCxnSpPr>
            <p:nvPr/>
          </p:nvCxnSpPr>
          <p:spPr>
            <a:xfrm rot="16200000">
              <a:off x="7860934"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5" name="Straight Connector 204">
              <a:extLst>
                <a:ext uri="{FF2B5EF4-FFF2-40B4-BE49-F238E27FC236}">
                  <a16:creationId xmlns:a16="http://schemas.microsoft.com/office/drawing/2014/main" id="{BBF6295C-DB62-4F23-896E-E6188203ABDC}"/>
                </a:ext>
              </a:extLst>
            </p:cNvPr>
            <p:cNvCxnSpPr>
              <a:cxnSpLocks/>
            </p:cNvCxnSpPr>
            <p:nvPr/>
          </p:nvCxnSpPr>
          <p:spPr>
            <a:xfrm rot="16200000">
              <a:off x="7860934" y="2529018"/>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6" name="Straight Connector 205">
              <a:extLst>
                <a:ext uri="{FF2B5EF4-FFF2-40B4-BE49-F238E27FC236}">
                  <a16:creationId xmlns:a16="http://schemas.microsoft.com/office/drawing/2014/main" id="{EDF30F50-8411-4FBA-B10A-E92D161F47A3}"/>
                </a:ext>
              </a:extLst>
            </p:cNvPr>
            <p:cNvCxnSpPr>
              <a:cxnSpLocks/>
            </p:cNvCxnSpPr>
            <p:nvPr/>
          </p:nvCxnSpPr>
          <p:spPr>
            <a:xfrm rot="16200000">
              <a:off x="7860934" y="430383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7" name="Straight Connector 206">
              <a:extLst>
                <a:ext uri="{FF2B5EF4-FFF2-40B4-BE49-F238E27FC236}">
                  <a16:creationId xmlns:a16="http://schemas.microsoft.com/office/drawing/2014/main" id="{E7025E3C-ABF0-498F-A050-0B5DC48168EB}"/>
                </a:ext>
              </a:extLst>
            </p:cNvPr>
            <p:cNvCxnSpPr>
              <a:cxnSpLocks/>
            </p:cNvCxnSpPr>
            <p:nvPr/>
          </p:nvCxnSpPr>
          <p:spPr>
            <a:xfrm rot="16200000">
              <a:off x="7860934" y="519124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8" name="Straight Connector 207">
              <a:extLst>
                <a:ext uri="{FF2B5EF4-FFF2-40B4-BE49-F238E27FC236}">
                  <a16:creationId xmlns:a16="http://schemas.microsoft.com/office/drawing/2014/main" id="{D4F59FC0-A09B-42E1-B65C-076B1E2B72E8}"/>
                </a:ext>
              </a:extLst>
            </p:cNvPr>
            <p:cNvCxnSpPr>
              <a:cxnSpLocks/>
            </p:cNvCxnSpPr>
            <p:nvPr/>
          </p:nvCxnSpPr>
          <p:spPr>
            <a:xfrm rot="16200000">
              <a:off x="7860934" y="3416427"/>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9" name="Straight Connector 208">
              <a:extLst>
                <a:ext uri="{FF2B5EF4-FFF2-40B4-BE49-F238E27FC236}">
                  <a16:creationId xmlns:a16="http://schemas.microsoft.com/office/drawing/2014/main" id="{A8AEAD25-85DA-4C5F-823F-284852FC1FDF}"/>
                </a:ext>
              </a:extLst>
            </p:cNvPr>
            <p:cNvCxnSpPr>
              <a:cxnSpLocks/>
            </p:cNvCxnSpPr>
            <p:nvPr/>
          </p:nvCxnSpPr>
          <p:spPr>
            <a:xfrm rot="16200000">
              <a:off x="7860934" y="2085313"/>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0" name="Straight Connector 209">
              <a:extLst>
                <a:ext uri="{FF2B5EF4-FFF2-40B4-BE49-F238E27FC236}">
                  <a16:creationId xmlns:a16="http://schemas.microsoft.com/office/drawing/2014/main" id="{F85ADBC5-34A8-48DC-880C-1B57F5A73DBB}"/>
                </a:ext>
              </a:extLst>
            </p:cNvPr>
            <p:cNvCxnSpPr>
              <a:cxnSpLocks/>
            </p:cNvCxnSpPr>
            <p:nvPr/>
          </p:nvCxnSpPr>
          <p:spPr>
            <a:xfrm rot="16200000">
              <a:off x="7860934" y="297272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1" name="Straight Connector 210">
              <a:extLst>
                <a:ext uri="{FF2B5EF4-FFF2-40B4-BE49-F238E27FC236}">
                  <a16:creationId xmlns:a16="http://schemas.microsoft.com/office/drawing/2014/main" id="{8F66C584-D1B3-4375-BBB0-DC57A1908583}"/>
                </a:ext>
              </a:extLst>
            </p:cNvPr>
            <p:cNvCxnSpPr>
              <a:cxnSpLocks/>
            </p:cNvCxnSpPr>
            <p:nvPr/>
          </p:nvCxnSpPr>
          <p:spPr>
            <a:xfrm rot="16200000">
              <a:off x="7860934" y="474754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2" name="Straight Connector 211">
              <a:extLst>
                <a:ext uri="{FF2B5EF4-FFF2-40B4-BE49-F238E27FC236}">
                  <a16:creationId xmlns:a16="http://schemas.microsoft.com/office/drawing/2014/main" id="{E3DD9A74-0080-4CFF-AAEB-499507D5FE50}"/>
                </a:ext>
              </a:extLst>
            </p:cNvPr>
            <p:cNvCxnSpPr>
              <a:cxnSpLocks/>
            </p:cNvCxnSpPr>
            <p:nvPr/>
          </p:nvCxnSpPr>
          <p:spPr>
            <a:xfrm rot="16200000">
              <a:off x="7860934" y="56349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3" name="Straight Connector 212">
              <a:extLst>
                <a:ext uri="{FF2B5EF4-FFF2-40B4-BE49-F238E27FC236}">
                  <a16:creationId xmlns:a16="http://schemas.microsoft.com/office/drawing/2014/main" id="{63678590-4D0D-477D-8A28-7351E90E7F08}"/>
                </a:ext>
              </a:extLst>
            </p:cNvPr>
            <p:cNvCxnSpPr>
              <a:cxnSpLocks/>
            </p:cNvCxnSpPr>
            <p:nvPr/>
          </p:nvCxnSpPr>
          <p:spPr>
            <a:xfrm rot="16200000">
              <a:off x="7860934"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1" name="TextBox 190">
              <a:extLst>
                <a:ext uri="{FF2B5EF4-FFF2-40B4-BE49-F238E27FC236}">
                  <a16:creationId xmlns:a16="http://schemas.microsoft.com/office/drawing/2014/main" id="{C8A9E755-0401-4B77-8725-5B7DD28C5FD5}"/>
                </a:ext>
              </a:extLst>
            </p:cNvPr>
            <p:cNvSpPr txBox="1"/>
            <p:nvPr/>
          </p:nvSpPr>
          <p:spPr>
            <a:xfrm>
              <a:off x="6756400" y="1509975"/>
              <a:ext cx="1075199" cy="338554"/>
            </a:xfrm>
            <a:prstGeom prst="rect">
              <a:avLst/>
            </a:prstGeom>
            <a:noFill/>
          </p:spPr>
          <p:txBody>
            <a:bodyPr wrap="square" rtlCol="0">
              <a:spAutoFit/>
            </a:bodyPr>
            <a:lstStyle/>
            <a:p>
              <a:pPr algn="r">
                <a:buNone/>
              </a:pPr>
              <a:r>
                <a:rPr lang="en-GB" sz="1600" dirty="0"/>
                <a:t>2,000</a:t>
              </a:r>
            </a:p>
          </p:txBody>
        </p:sp>
        <p:sp>
          <p:nvSpPr>
            <p:cNvPr id="192" name="TextBox 191">
              <a:extLst>
                <a:ext uri="{FF2B5EF4-FFF2-40B4-BE49-F238E27FC236}">
                  <a16:creationId xmlns:a16="http://schemas.microsoft.com/office/drawing/2014/main" id="{E19783CF-C08E-4988-A38A-EC6ED2AC5014}"/>
                </a:ext>
              </a:extLst>
            </p:cNvPr>
            <p:cNvSpPr txBox="1"/>
            <p:nvPr/>
          </p:nvSpPr>
          <p:spPr>
            <a:xfrm>
              <a:off x="6924809" y="5970171"/>
              <a:ext cx="898314" cy="338554"/>
            </a:xfrm>
            <a:prstGeom prst="rect">
              <a:avLst/>
            </a:prstGeom>
            <a:noFill/>
          </p:spPr>
          <p:txBody>
            <a:bodyPr wrap="square" rtlCol="0">
              <a:spAutoFit/>
            </a:bodyPr>
            <a:lstStyle/>
            <a:p>
              <a:pPr algn="r">
                <a:buNone/>
              </a:pPr>
              <a:r>
                <a:rPr lang="en-GB" sz="1600" dirty="0"/>
                <a:t>1,000</a:t>
              </a:r>
            </a:p>
          </p:txBody>
        </p:sp>
      </p:grpSp>
      <p:grpSp>
        <p:nvGrpSpPr>
          <p:cNvPr id="12" name="Group 11">
            <a:extLst>
              <a:ext uri="{FF2B5EF4-FFF2-40B4-BE49-F238E27FC236}">
                <a16:creationId xmlns:a16="http://schemas.microsoft.com/office/drawing/2014/main" id="{6720E785-8A7A-48CE-954D-44A7F561FB6D}"/>
              </a:ext>
            </a:extLst>
          </p:cNvPr>
          <p:cNvGrpSpPr/>
          <p:nvPr/>
        </p:nvGrpSpPr>
        <p:grpSpPr>
          <a:xfrm>
            <a:off x="6437057" y="1998676"/>
            <a:ext cx="898314" cy="3866345"/>
            <a:chOff x="6933285" y="1998675"/>
            <a:chExt cx="898314" cy="3866345"/>
          </a:xfrm>
        </p:grpSpPr>
        <p:sp>
          <p:nvSpPr>
            <p:cNvPr id="193" name="TextBox 192">
              <a:extLst>
                <a:ext uri="{FF2B5EF4-FFF2-40B4-BE49-F238E27FC236}">
                  <a16:creationId xmlns:a16="http://schemas.microsoft.com/office/drawing/2014/main" id="{1D011261-78C2-41D5-BED1-29C8D04116FD}"/>
                </a:ext>
              </a:extLst>
            </p:cNvPr>
            <p:cNvSpPr txBox="1"/>
            <p:nvPr/>
          </p:nvSpPr>
          <p:spPr>
            <a:xfrm>
              <a:off x="6933285" y="5085493"/>
              <a:ext cx="898314" cy="338554"/>
            </a:xfrm>
            <a:prstGeom prst="rect">
              <a:avLst/>
            </a:prstGeom>
            <a:noFill/>
          </p:spPr>
          <p:txBody>
            <a:bodyPr wrap="square" rtlCol="0">
              <a:spAutoFit/>
            </a:bodyPr>
            <a:lstStyle/>
            <a:p>
              <a:pPr algn="r">
                <a:buNone/>
              </a:pPr>
              <a:r>
                <a:rPr lang="en-GB" sz="1600" dirty="0"/>
                <a:t>1,200</a:t>
              </a:r>
            </a:p>
          </p:txBody>
        </p:sp>
        <p:sp>
          <p:nvSpPr>
            <p:cNvPr id="194" name="TextBox 193">
              <a:extLst>
                <a:ext uri="{FF2B5EF4-FFF2-40B4-BE49-F238E27FC236}">
                  <a16:creationId xmlns:a16="http://schemas.microsoft.com/office/drawing/2014/main" id="{A1F720E9-6B9E-48F0-A63C-8259A6B12A0B}"/>
                </a:ext>
              </a:extLst>
            </p:cNvPr>
            <p:cNvSpPr txBox="1"/>
            <p:nvPr/>
          </p:nvSpPr>
          <p:spPr>
            <a:xfrm>
              <a:off x="6933285" y="4203545"/>
              <a:ext cx="898314" cy="338554"/>
            </a:xfrm>
            <a:prstGeom prst="rect">
              <a:avLst/>
            </a:prstGeom>
            <a:noFill/>
          </p:spPr>
          <p:txBody>
            <a:bodyPr wrap="square" rtlCol="0">
              <a:spAutoFit/>
            </a:bodyPr>
            <a:lstStyle/>
            <a:p>
              <a:pPr algn="r">
                <a:buNone/>
              </a:pPr>
              <a:r>
                <a:rPr lang="en-GB" sz="1600" dirty="0"/>
                <a:t>1,400</a:t>
              </a:r>
            </a:p>
          </p:txBody>
        </p:sp>
        <p:sp>
          <p:nvSpPr>
            <p:cNvPr id="195" name="TextBox 194">
              <a:extLst>
                <a:ext uri="{FF2B5EF4-FFF2-40B4-BE49-F238E27FC236}">
                  <a16:creationId xmlns:a16="http://schemas.microsoft.com/office/drawing/2014/main" id="{C1105144-5283-4319-91D9-8984CFEF38A8}"/>
                </a:ext>
              </a:extLst>
            </p:cNvPr>
            <p:cNvSpPr txBox="1"/>
            <p:nvPr/>
          </p:nvSpPr>
          <p:spPr>
            <a:xfrm>
              <a:off x="6933285" y="3321597"/>
              <a:ext cx="898314" cy="338554"/>
            </a:xfrm>
            <a:prstGeom prst="rect">
              <a:avLst/>
            </a:prstGeom>
            <a:noFill/>
          </p:spPr>
          <p:txBody>
            <a:bodyPr wrap="square" rtlCol="0">
              <a:spAutoFit/>
            </a:bodyPr>
            <a:lstStyle/>
            <a:p>
              <a:pPr algn="r">
                <a:buNone/>
              </a:pPr>
              <a:r>
                <a:rPr lang="en-GB" sz="1600" dirty="0"/>
                <a:t>1,600</a:t>
              </a:r>
            </a:p>
          </p:txBody>
        </p:sp>
        <p:sp>
          <p:nvSpPr>
            <p:cNvPr id="196" name="TextBox 195">
              <a:extLst>
                <a:ext uri="{FF2B5EF4-FFF2-40B4-BE49-F238E27FC236}">
                  <a16:creationId xmlns:a16="http://schemas.microsoft.com/office/drawing/2014/main" id="{150260ED-DBFD-43A8-AFDA-8D92F637F36B}"/>
                </a:ext>
              </a:extLst>
            </p:cNvPr>
            <p:cNvSpPr txBox="1"/>
            <p:nvPr/>
          </p:nvSpPr>
          <p:spPr>
            <a:xfrm>
              <a:off x="6933285" y="2439649"/>
              <a:ext cx="898314" cy="338554"/>
            </a:xfrm>
            <a:prstGeom prst="rect">
              <a:avLst/>
            </a:prstGeom>
            <a:noFill/>
          </p:spPr>
          <p:txBody>
            <a:bodyPr wrap="square" rtlCol="0">
              <a:spAutoFit/>
            </a:bodyPr>
            <a:lstStyle/>
            <a:p>
              <a:pPr algn="r">
                <a:buNone/>
              </a:pPr>
              <a:r>
                <a:rPr lang="en-GB" sz="1600" dirty="0"/>
                <a:t>1,800</a:t>
              </a:r>
            </a:p>
          </p:txBody>
        </p:sp>
        <p:sp>
          <p:nvSpPr>
            <p:cNvPr id="197" name="TextBox 196">
              <a:extLst>
                <a:ext uri="{FF2B5EF4-FFF2-40B4-BE49-F238E27FC236}">
                  <a16:creationId xmlns:a16="http://schemas.microsoft.com/office/drawing/2014/main" id="{3DECA13C-5ACD-4F0F-B1AD-77A36769256D}"/>
                </a:ext>
              </a:extLst>
            </p:cNvPr>
            <p:cNvSpPr txBox="1"/>
            <p:nvPr/>
          </p:nvSpPr>
          <p:spPr>
            <a:xfrm>
              <a:off x="6933285" y="1998675"/>
              <a:ext cx="898314" cy="338554"/>
            </a:xfrm>
            <a:prstGeom prst="rect">
              <a:avLst/>
            </a:prstGeom>
            <a:noFill/>
          </p:spPr>
          <p:txBody>
            <a:bodyPr wrap="square" rtlCol="0">
              <a:spAutoFit/>
            </a:bodyPr>
            <a:lstStyle/>
            <a:p>
              <a:pPr algn="r">
                <a:buNone/>
              </a:pPr>
              <a:r>
                <a:rPr lang="en-GB" sz="1600" dirty="0"/>
                <a:t>1,900</a:t>
              </a:r>
            </a:p>
          </p:txBody>
        </p:sp>
        <p:sp>
          <p:nvSpPr>
            <p:cNvPr id="198" name="TextBox 197">
              <a:extLst>
                <a:ext uri="{FF2B5EF4-FFF2-40B4-BE49-F238E27FC236}">
                  <a16:creationId xmlns:a16="http://schemas.microsoft.com/office/drawing/2014/main" id="{B1B0CB03-9D6F-4F0E-8B58-5AE3F944C9FF}"/>
                </a:ext>
              </a:extLst>
            </p:cNvPr>
            <p:cNvSpPr txBox="1"/>
            <p:nvPr/>
          </p:nvSpPr>
          <p:spPr>
            <a:xfrm>
              <a:off x="6933285" y="5526466"/>
              <a:ext cx="898314" cy="338554"/>
            </a:xfrm>
            <a:prstGeom prst="rect">
              <a:avLst/>
            </a:prstGeom>
            <a:noFill/>
          </p:spPr>
          <p:txBody>
            <a:bodyPr wrap="square" rtlCol="0">
              <a:spAutoFit/>
            </a:bodyPr>
            <a:lstStyle/>
            <a:p>
              <a:pPr algn="r">
                <a:buNone/>
              </a:pPr>
              <a:r>
                <a:rPr lang="en-GB" sz="1600" dirty="0"/>
                <a:t>1,100</a:t>
              </a:r>
            </a:p>
          </p:txBody>
        </p:sp>
        <p:sp>
          <p:nvSpPr>
            <p:cNvPr id="199" name="TextBox 198">
              <a:extLst>
                <a:ext uri="{FF2B5EF4-FFF2-40B4-BE49-F238E27FC236}">
                  <a16:creationId xmlns:a16="http://schemas.microsoft.com/office/drawing/2014/main" id="{255231DD-6E41-4456-998A-CFED811572D5}"/>
                </a:ext>
              </a:extLst>
            </p:cNvPr>
            <p:cNvSpPr txBox="1"/>
            <p:nvPr/>
          </p:nvSpPr>
          <p:spPr>
            <a:xfrm>
              <a:off x="6933285" y="4644519"/>
              <a:ext cx="898314" cy="338554"/>
            </a:xfrm>
            <a:prstGeom prst="rect">
              <a:avLst/>
            </a:prstGeom>
            <a:noFill/>
          </p:spPr>
          <p:txBody>
            <a:bodyPr wrap="square" rtlCol="0">
              <a:spAutoFit/>
            </a:bodyPr>
            <a:lstStyle/>
            <a:p>
              <a:pPr algn="r">
                <a:buNone/>
              </a:pPr>
              <a:r>
                <a:rPr lang="en-GB" sz="1600" dirty="0"/>
                <a:t>1,300</a:t>
              </a:r>
            </a:p>
          </p:txBody>
        </p:sp>
        <p:sp>
          <p:nvSpPr>
            <p:cNvPr id="200" name="TextBox 199">
              <a:extLst>
                <a:ext uri="{FF2B5EF4-FFF2-40B4-BE49-F238E27FC236}">
                  <a16:creationId xmlns:a16="http://schemas.microsoft.com/office/drawing/2014/main" id="{997A6EFA-46E7-4C52-AA9B-7EEA39DF2CB2}"/>
                </a:ext>
              </a:extLst>
            </p:cNvPr>
            <p:cNvSpPr txBox="1"/>
            <p:nvPr/>
          </p:nvSpPr>
          <p:spPr>
            <a:xfrm>
              <a:off x="6933285" y="3762571"/>
              <a:ext cx="898314" cy="338554"/>
            </a:xfrm>
            <a:prstGeom prst="rect">
              <a:avLst/>
            </a:prstGeom>
            <a:noFill/>
          </p:spPr>
          <p:txBody>
            <a:bodyPr wrap="square" rtlCol="0">
              <a:spAutoFit/>
            </a:bodyPr>
            <a:lstStyle/>
            <a:p>
              <a:pPr algn="r">
                <a:buNone/>
              </a:pPr>
              <a:r>
                <a:rPr lang="en-GB" sz="1600" dirty="0"/>
                <a:t>1,500</a:t>
              </a:r>
            </a:p>
          </p:txBody>
        </p:sp>
        <p:sp>
          <p:nvSpPr>
            <p:cNvPr id="201" name="TextBox 200">
              <a:extLst>
                <a:ext uri="{FF2B5EF4-FFF2-40B4-BE49-F238E27FC236}">
                  <a16:creationId xmlns:a16="http://schemas.microsoft.com/office/drawing/2014/main" id="{DFE8919F-A555-49EA-905B-43AF90F4BC06}"/>
                </a:ext>
              </a:extLst>
            </p:cNvPr>
            <p:cNvSpPr txBox="1"/>
            <p:nvPr/>
          </p:nvSpPr>
          <p:spPr>
            <a:xfrm>
              <a:off x="6933285" y="2880623"/>
              <a:ext cx="898314" cy="338554"/>
            </a:xfrm>
            <a:prstGeom prst="rect">
              <a:avLst/>
            </a:prstGeom>
            <a:noFill/>
          </p:spPr>
          <p:txBody>
            <a:bodyPr wrap="square" rtlCol="0">
              <a:spAutoFit/>
            </a:bodyPr>
            <a:lstStyle/>
            <a:p>
              <a:pPr algn="r">
                <a:buNone/>
              </a:pPr>
              <a:r>
                <a:rPr lang="en-GB" sz="1600" dirty="0"/>
                <a:t>1,700</a:t>
              </a:r>
            </a:p>
          </p:txBody>
        </p:sp>
      </p:grpSp>
      <p:grpSp>
        <p:nvGrpSpPr>
          <p:cNvPr id="7" name="Group 6">
            <a:extLst>
              <a:ext uri="{FF2B5EF4-FFF2-40B4-BE49-F238E27FC236}">
                <a16:creationId xmlns:a16="http://schemas.microsoft.com/office/drawing/2014/main" id="{FDEF36A8-72AB-4D25-A369-E3AD6D7305EA}"/>
              </a:ext>
            </a:extLst>
          </p:cNvPr>
          <p:cNvGrpSpPr/>
          <p:nvPr/>
        </p:nvGrpSpPr>
        <p:grpSpPr>
          <a:xfrm>
            <a:off x="2441728" y="1509975"/>
            <a:ext cx="913797" cy="4798750"/>
            <a:chOff x="2596822" y="1509975"/>
            <a:chExt cx="913797" cy="4798750"/>
          </a:xfrm>
        </p:grpSpPr>
        <p:grpSp>
          <p:nvGrpSpPr>
            <p:cNvPr id="14" name="Group 13">
              <a:extLst>
                <a:ext uri="{FF2B5EF4-FFF2-40B4-BE49-F238E27FC236}">
                  <a16:creationId xmlns:a16="http://schemas.microsoft.com/office/drawing/2014/main" id="{09CB8C87-516A-40FE-8055-72438B1B7D60}"/>
                </a:ext>
              </a:extLst>
            </p:cNvPr>
            <p:cNvGrpSpPr/>
            <p:nvPr/>
          </p:nvGrpSpPr>
          <p:grpSpPr>
            <a:xfrm>
              <a:off x="3390706" y="1690304"/>
              <a:ext cx="119913" cy="4455884"/>
              <a:chOff x="3390706" y="1690304"/>
              <a:chExt cx="119913" cy="4455884"/>
            </a:xfrm>
          </p:grpSpPr>
          <p:cxnSp>
            <p:nvCxnSpPr>
              <p:cNvPr id="138" name="Straight Connector 137">
                <a:extLst>
                  <a:ext uri="{FF2B5EF4-FFF2-40B4-BE49-F238E27FC236}">
                    <a16:creationId xmlns:a16="http://schemas.microsoft.com/office/drawing/2014/main" id="{0842246C-1027-4613-B7D1-C0ED0C46DAE5}"/>
                  </a:ext>
                </a:extLst>
              </p:cNvPr>
              <p:cNvCxnSpPr/>
              <p:nvPr/>
            </p:nvCxnSpPr>
            <p:spPr>
              <a:xfrm rot="16200000">
                <a:off x="1276494" y="3918246"/>
                <a:ext cx="445588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9" name="Straight Connector 138">
                <a:extLst>
                  <a:ext uri="{FF2B5EF4-FFF2-40B4-BE49-F238E27FC236}">
                    <a16:creationId xmlns:a16="http://schemas.microsoft.com/office/drawing/2014/main" id="{D374CF0B-D3B4-4177-BD4E-AD16598C1BB0}"/>
                  </a:ext>
                </a:extLst>
              </p:cNvPr>
              <p:cNvCxnSpPr>
                <a:cxnSpLocks/>
              </p:cNvCxnSpPr>
              <p:nvPr/>
            </p:nvCxnSpPr>
            <p:spPr>
              <a:xfrm rot="16200000">
                <a:off x="3450663" y="607865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0" name="Straight Connector 139">
                <a:extLst>
                  <a:ext uri="{FF2B5EF4-FFF2-40B4-BE49-F238E27FC236}">
                    <a16:creationId xmlns:a16="http://schemas.microsoft.com/office/drawing/2014/main" id="{91691F26-D00B-4E59-BEDE-3C8124BC4736}"/>
                  </a:ext>
                </a:extLst>
              </p:cNvPr>
              <p:cNvCxnSpPr>
                <a:cxnSpLocks/>
              </p:cNvCxnSpPr>
              <p:nvPr/>
            </p:nvCxnSpPr>
            <p:spPr>
              <a:xfrm rot="16200000">
                <a:off x="3450663" y="1637126"/>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1" name="Straight Connector 160">
                <a:extLst>
                  <a:ext uri="{FF2B5EF4-FFF2-40B4-BE49-F238E27FC236}">
                    <a16:creationId xmlns:a16="http://schemas.microsoft.com/office/drawing/2014/main" id="{E115BD7B-2078-465B-A0E7-AE328A2FFD05}"/>
                  </a:ext>
                </a:extLst>
              </p:cNvPr>
              <p:cNvCxnSpPr>
                <a:cxnSpLocks/>
              </p:cNvCxnSpPr>
              <p:nvPr/>
            </p:nvCxnSpPr>
            <p:spPr>
              <a:xfrm rot="16200000">
                <a:off x="3450663" y="3860132"/>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4" name="Straight Connector 213">
                <a:extLst>
                  <a:ext uri="{FF2B5EF4-FFF2-40B4-BE49-F238E27FC236}">
                    <a16:creationId xmlns:a16="http://schemas.microsoft.com/office/drawing/2014/main" id="{C4236603-DE15-438F-8B9C-919CBED657C1}"/>
                  </a:ext>
                </a:extLst>
              </p:cNvPr>
              <p:cNvCxnSpPr>
                <a:cxnSpLocks/>
              </p:cNvCxnSpPr>
              <p:nvPr/>
            </p:nvCxnSpPr>
            <p:spPr>
              <a:xfrm rot="16200000">
                <a:off x="3450663" y="4967369"/>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7" name="Straight Connector 216">
                <a:extLst>
                  <a:ext uri="{FF2B5EF4-FFF2-40B4-BE49-F238E27FC236}">
                    <a16:creationId xmlns:a16="http://schemas.microsoft.com/office/drawing/2014/main" id="{E4BB76BB-3E05-4737-8C69-CFC4BDAD5890}"/>
                  </a:ext>
                </a:extLst>
              </p:cNvPr>
              <p:cNvCxnSpPr>
                <a:cxnSpLocks/>
              </p:cNvCxnSpPr>
              <p:nvPr/>
            </p:nvCxnSpPr>
            <p:spPr>
              <a:xfrm rot="16200000">
                <a:off x="3450663" y="2755625"/>
                <a:ext cx="0" cy="119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27" name="TextBox 126">
              <a:extLst>
                <a:ext uri="{FF2B5EF4-FFF2-40B4-BE49-F238E27FC236}">
                  <a16:creationId xmlns:a16="http://schemas.microsoft.com/office/drawing/2014/main" id="{86CF6BB7-2E7A-4C33-8BE3-96B776571A59}"/>
                </a:ext>
              </a:extLst>
            </p:cNvPr>
            <p:cNvSpPr txBox="1"/>
            <p:nvPr/>
          </p:nvSpPr>
          <p:spPr>
            <a:xfrm>
              <a:off x="2596822" y="1509975"/>
              <a:ext cx="824507" cy="338554"/>
            </a:xfrm>
            <a:prstGeom prst="rect">
              <a:avLst/>
            </a:prstGeom>
            <a:noFill/>
          </p:spPr>
          <p:txBody>
            <a:bodyPr wrap="square" rtlCol="0">
              <a:spAutoFit/>
            </a:bodyPr>
            <a:lstStyle/>
            <a:p>
              <a:pPr algn="r">
                <a:buNone/>
              </a:pPr>
              <a:r>
                <a:rPr lang="en-GB" sz="1600" dirty="0"/>
                <a:t>10,000</a:t>
              </a:r>
            </a:p>
          </p:txBody>
        </p:sp>
        <p:sp>
          <p:nvSpPr>
            <p:cNvPr id="128" name="TextBox 127">
              <a:extLst>
                <a:ext uri="{FF2B5EF4-FFF2-40B4-BE49-F238E27FC236}">
                  <a16:creationId xmlns:a16="http://schemas.microsoft.com/office/drawing/2014/main" id="{6DBAC270-C832-46C3-A8B3-EA35F32EF8AB}"/>
                </a:ext>
              </a:extLst>
            </p:cNvPr>
            <p:cNvSpPr txBox="1"/>
            <p:nvPr/>
          </p:nvSpPr>
          <p:spPr>
            <a:xfrm>
              <a:off x="2686113" y="5970171"/>
              <a:ext cx="729335" cy="338554"/>
            </a:xfrm>
            <a:prstGeom prst="rect">
              <a:avLst/>
            </a:prstGeom>
            <a:noFill/>
          </p:spPr>
          <p:txBody>
            <a:bodyPr wrap="square" rtlCol="0">
              <a:spAutoFit/>
            </a:bodyPr>
            <a:lstStyle/>
            <a:p>
              <a:pPr algn="r">
                <a:buNone/>
              </a:pPr>
              <a:r>
                <a:rPr lang="en-GB" sz="1600" dirty="0"/>
                <a:t>9,000</a:t>
              </a:r>
            </a:p>
          </p:txBody>
        </p:sp>
      </p:grpSp>
      <p:grpSp>
        <p:nvGrpSpPr>
          <p:cNvPr id="8" name="Group 7">
            <a:extLst>
              <a:ext uri="{FF2B5EF4-FFF2-40B4-BE49-F238E27FC236}">
                <a16:creationId xmlns:a16="http://schemas.microsoft.com/office/drawing/2014/main" id="{BEB259B2-8062-4054-9F1D-8CA40DA4806F}"/>
              </a:ext>
            </a:extLst>
          </p:cNvPr>
          <p:cNvGrpSpPr/>
          <p:nvPr/>
        </p:nvGrpSpPr>
        <p:grpSpPr>
          <a:xfrm>
            <a:off x="2441728" y="2663527"/>
            <a:ext cx="824507" cy="2536643"/>
            <a:chOff x="2596822" y="2663526"/>
            <a:chExt cx="824507" cy="2536643"/>
          </a:xfrm>
        </p:grpSpPr>
        <p:sp>
          <p:nvSpPr>
            <p:cNvPr id="136" name="TextBox 135">
              <a:extLst>
                <a:ext uri="{FF2B5EF4-FFF2-40B4-BE49-F238E27FC236}">
                  <a16:creationId xmlns:a16="http://schemas.microsoft.com/office/drawing/2014/main" id="{8DF9D5CC-19D6-4A55-BBF7-9E0B732A0CD4}"/>
                </a:ext>
              </a:extLst>
            </p:cNvPr>
            <p:cNvSpPr txBox="1"/>
            <p:nvPr/>
          </p:nvSpPr>
          <p:spPr>
            <a:xfrm>
              <a:off x="2686113" y="3762571"/>
              <a:ext cx="735216" cy="338554"/>
            </a:xfrm>
            <a:prstGeom prst="rect">
              <a:avLst/>
            </a:prstGeom>
            <a:noFill/>
          </p:spPr>
          <p:txBody>
            <a:bodyPr wrap="square" rtlCol="0">
              <a:spAutoFit/>
            </a:bodyPr>
            <a:lstStyle/>
            <a:p>
              <a:pPr algn="r">
                <a:buNone/>
              </a:pPr>
              <a:r>
                <a:rPr lang="en-GB" sz="1600" dirty="0"/>
                <a:t>9,500</a:t>
              </a:r>
            </a:p>
          </p:txBody>
        </p:sp>
        <p:sp>
          <p:nvSpPr>
            <p:cNvPr id="216" name="TextBox 215">
              <a:extLst>
                <a:ext uri="{FF2B5EF4-FFF2-40B4-BE49-F238E27FC236}">
                  <a16:creationId xmlns:a16="http://schemas.microsoft.com/office/drawing/2014/main" id="{31412B1B-14A6-4CE4-A034-8D89856F82F8}"/>
                </a:ext>
              </a:extLst>
            </p:cNvPr>
            <p:cNvSpPr txBox="1"/>
            <p:nvPr/>
          </p:nvSpPr>
          <p:spPr>
            <a:xfrm>
              <a:off x="2596822" y="4861615"/>
              <a:ext cx="824507" cy="338554"/>
            </a:xfrm>
            <a:prstGeom prst="rect">
              <a:avLst/>
            </a:prstGeom>
            <a:noFill/>
          </p:spPr>
          <p:txBody>
            <a:bodyPr wrap="square" rtlCol="0">
              <a:spAutoFit/>
            </a:bodyPr>
            <a:lstStyle/>
            <a:p>
              <a:pPr algn="r">
                <a:buNone/>
              </a:pPr>
              <a:r>
                <a:rPr lang="en-GB" sz="1600" dirty="0"/>
                <a:t>9,250</a:t>
              </a:r>
            </a:p>
          </p:txBody>
        </p:sp>
        <p:sp>
          <p:nvSpPr>
            <p:cNvPr id="218" name="TextBox 217">
              <a:extLst>
                <a:ext uri="{FF2B5EF4-FFF2-40B4-BE49-F238E27FC236}">
                  <a16:creationId xmlns:a16="http://schemas.microsoft.com/office/drawing/2014/main" id="{B1278355-F208-4300-B440-B4A8BFE13F70}"/>
                </a:ext>
              </a:extLst>
            </p:cNvPr>
            <p:cNvSpPr txBox="1"/>
            <p:nvPr/>
          </p:nvSpPr>
          <p:spPr>
            <a:xfrm>
              <a:off x="2596822" y="2663526"/>
              <a:ext cx="824507" cy="338554"/>
            </a:xfrm>
            <a:prstGeom prst="rect">
              <a:avLst/>
            </a:prstGeom>
            <a:noFill/>
          </p:spPr>
          <p:txBody>
            <a:bodyPr wrap="square" rtlCol="0">
              <a:spAutoFit/>
            </a:bodyPr>
            <a:lstStyle/>
            <a:p>
              <a:pPr algn="r">
                <a:buNone/>
              </a:pPr>
              <a:r>
                <a:rPr lang="en-GB" sz="1600" dirty="0"/>
                <a:t>9,750</a:t>
              </a:r>
            </a:p>
          </p:txBody>
        </p:sp>
      </p:grpSp>
      <p:cxnSp>
        <p:nvCxnSpPr>
          <p:cNvPr id="78" name="Straight Arrow Connector 77">
            <a:extLst>
              <a:ext uri="{FF2B5EF4-FFF2-40B4-BE49-F238E27FC236}">
                <a16:creationId xmlns:a16="http://schemas.microsoft.com/office/drawing/2014/main" id="{8DB5A4DB-A9B7-43EE-8B6C-A2FB82D01144}"/>
              </a:ext>
            </a:extLst>
          </p:cNvPr>
          <p:cNvCxnSpPr/>
          <p:nvPr/>
        </p:nvCxnSpPr>
        <p:spPr>
          <a:xfrm flipH="1">
            <a:off x="1401961" y="3919713"/>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B9263C37-9728-4CA0-9F07-E0195401267F}"/>
              </a:ext>
            </a:extLst>
          </p:cNvPr>
          <p:cNvCxnSpPr/>
          <p:nvPr/>
        </p:nvCxnSpPr>
        <p:spPr>
          <a:xfrm flipH="1">
            <a:off x="3457558" y="2815581"/>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80" name="Straight Arrow Connector 79">
            <a:extLst>
              <a:ext uri="{FF2B5EF4-FFF2-40B4-BE49-F238E27FC236}">
                <a16:creationId xmlns:a16="http://schemas.microsoft.com/office/drawing/2014/main" id="{DB290E49-F11D-4231-800B-F1E3019FDF20}"/>
              </a:ext>
            </a:extLst>
          </p:cNvPr>
          <p:cNvCxnSpPr/>
          <p:nvPr/>
        </p:nvCxnSpPr>
        <p:spPr>
          <a:xfrm flipH="1">
            <a:off x="5592870" y="4363793"/>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E5D65E91-1085-4CF4-9801-DE68781712E4}"/>
              </a:ext>
            </a:extLst>
          </p:cNvPr>
          <p:cNvCxnSpPr/>
          <p:nvPr/>
        </p:nvCxnSpPr>
        <p:spPr>
          <a:xfrm flipH="1">
            <a:off x="7516824" y="3024580"/>
            <a:ext cx="576064" cy="0"/>
          </a:xfrm>
          <a:prstGeom prst="straightConnector1">
            <a:avLst/>
          </a:prstGeom>
          <a:ln w="22225">
            <a:solidFill>
              <a:srgbClr val="FF0000"/>
            </a:solidFill>
            <a:tailEnd type="triangle" w="lg" len="med"/>
          </a:ln>
        </p:spPr>
        <p:style>
          <a:lnRef idx="1">
            <a:schemeClr val="accent1"/>
          </a:lnRef>
          <a:fillRef idx="0">
            <a:schemeClr val="accent1"/>
          </a:fillRef>
          <a:effectRef idx="0">
            <a:schemeClr val="accent1"/>
          </a:effectRef>
          <a:fontRef idx="minor">
            <a:schemeClr val="tx1"/>
          </a:fontRef>
        </p:style>
      </p:cxnSp>
      <p:sp>
        <p:nvSpPr>
          <p:cNvPr id="4" name="TextBox 19">
            <a:extLst>
              <a:ext uri="{FF2B5EF4-FFF2-40B4-BE49-F238E27FC236}">
                <a16:creationId xmlns:a16="http://schemas.microsoft.com/office/drawing/2014/main" id="{299D1D46-A253-4970-A20E-6DC98B21CC31}"/>
              </a:ext>
            </a:extLst>
          </p:cNvPr>
          <p:cNvSpPr txBox="1"/>
          <p:nvPr/>
        </p:nvSpPr>
        <p:spPr>
          <a:xfrm>
            <a:off x="8272056" y="3032678"/>
            <a:ext cx="3431567" cy="707886"/>
          </a:xfrm>
          <a:prstGeom prst="rect">
            <a:avLst/>
          </a:prstGeom>
          <a:solidFill>
            <a:schemeClr val="accent2"/>
          </a:solidFill>
          <a:ln w="12700">
            <a:noFill/>
          </a:ln>
        </p:spPr>
        <p:txBody>
          <a:bodyPr wrap="square" rtlCol="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algn="ctr">
              <a:buNone/>
            </a:pPr>
            <a:r>
              <a:rPr lang="en-GB" sz="2000" i="1" dirty="0"/>
              <a:t>The arrow is between ___ thousand and ___ thousand. </a:t>
            </a:r>
          </a:p>
        </p:txBody>
      </p:sp>
      <p:sp>
        <p:nvSpPr>
          <p:cNvPr id="6" name="Content Placeholder 2">
            <a:extLst>
              <a:ext uri="{FF2B5EF4-FFF2-40B4-BE49-F238E27FC236}">
                <a16:creationId xmlns:a16="http://schemas.microsoft.com/office/drawing/2014/main" id="{DC010D11-9C0E-4046-8D69-07429CDC8480}"/>
              </a:ext>
            </a:extLst>
          </p:cNvPr>
          <p:cNvSpPr txBox="1">
            <a:spLocks/>
          </p:cNvSpPr>
          <p:nvPr/>
        </p:nvSpPr>
        <p:spPr>
          <a:xfrm flipH="1">
            <a:off x="7557767" y="1167066"/>
            <a:ext cx="4486245" cy="522651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In turn identify which number the arrow is pointing to on each number line by using the following clues. </a:t>
            </a:r>
          </a:p>
          <a:p>
            <a:pPr>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First identify which 2 multiples of a thousand the arrow is between. </a:t>
            </a:r>
          </a:p>
          <a:p>
            <a:pPr marL="342900" indent="-342900">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indent="-342900">
              <a:spcBef>
                <a:spcPts val="600"/>
              </a:spcBef>
              <a:spcAft>
                <a:spcPts val="600"/>
              </a:spcAft>
              <a:buClr>
                <a:srgbClr val="585858"/>
              </a:buClr>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indent="-342900">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Then look at  h</a:t>
            </a:r>
            <a:r>
              <a:rPr lang="en-GB" sz="2000" dirty="0">
                <a:latin typeface="Arial" panose="020B0604020202020204" pitchFamily="34" charset="0"/>
                <a:cs typeface="Arial" panose="020B0604020202020204" pitchFamily="34" charset="0"/>
              </a:rPr>
              <a:t>ow many intervals are there on the number line and decide the size of each step.</a:t>
            </a:r>
          </a:p>
          <a:p>
            <a:pPr marL="342900" indent="-342900">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Then count in steps from the lower number until you reach the arrow. </a:t>
            </a: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42549999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 grpId="0"/>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C1251BF-EFA0-45E7-9BB2-9B22E92889E6}"/>
              </a:ext>
            </a:extLst>
          </p:cNvPr>
          <p:cNvPicPr>
            <a:picLocks noChangeAspect="1"/>
          </p:cNvPicPr>
          <p:nvPr/>
        </p:nvPicPr>
        <p:blipFill rotWithShape="1">
          <a:blip r:embed="rId3">
            <a:extLst>
              <a:ext uri="{28A0092B-C50C-407E-A947-70E740481C1C}">
                <a14:useLocalDpi xmlns:a14="http://schemas.microsoft.com/office/drawing/2010/main" val="0"/>
              </a:ext>
            </a:extLst>
          </a:blip>
          <a:srcRect t="19188" b="2550"/>
          <a:stretch/>
        </p:blipFill>
        <p:spPr>
          <a:xfrm>
            <a:off x="-626515" y="1092239"/>
            <a:ext cx="7926735" cy="5131942"/>
          </a:xfrm>
          <a:prstGeom prst="rect">
            <a:avLst/>
          </a:prstGeom>
        </p:spPr>
      </p:pic>
      <p:sp>
        <p:nvSpPr>
          <p:cNvPr id="3" name="Title 2">
            <a:extLst>
              <a:ext uri="{FF2B5EF4-FFF2-40B4-BE49-F238E27FC236}">
                <a16:creationId xmlns:a16="http://schemas.microsoft.com/office/drawing/2014/main" id="{A81D0F2A-92C1-4E7E-8923-973756C61AC9}"/>
              </a:ext>
            </a:extLst>
          </p:cNvPr>
          <p:cNvSpPr>
            <a:spLocks noGrp="1"/>
          </p:cNvSpPr>
          <p:nvPr>
            <p:ph type="title"/>
          </p:nvPr>
        </p:nvSpPr>
        <p:spPr/>
        <p:txBody>
          <a:bodyPr/>
          <a:lstStyle/>
          <a:p>
            <a:r>
              <a:rPr lang="en-US" altLang="en-US" dirty="0"/>
              <a:t>4NPV-4 Reading scales with 2, 4, 5 or 10 intervals</a:t>
            </a:r>
            <a:endParaRPr lang="en-GB" dirty="0"/>
          </a:p>
        </p:txBody>
      </p:sp>
      <p:pic>
        <p:nvPicPr>
          <p:cNvPr id="18" name="Picture 17" descr="A close up of a clock&#10;&#10;Description generated with high confidence">
            <a:extLst>
              <a:ext uri="{FF2B5EF4-FFF2-40B4-BE49-F238E27FC236}">
                <a16:creationId xmlns:a16="http://schemas.microsoft.com/office/drawing/2014/main" id="{B9B66BB5-5633-4274-98DC-1594AEEA1FAA}"/>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900125" y="1218490"/>
            <a:ext cx="1131285" cy="630001"/>
          </a:xfrm>
          <a:prstGeom prst="rect">
            <a:avLst/>
          </a:prstGeom>
        </p:spPr>
      </p:pic>
      <p:pic>
        <p:nvPicPr>
          <p:cNvPr id="10" name="Picture 9">
            <a:extLst>
              <a:ext uri="{FF2B5EF4-FFF2-40B4-BE49-F238E27FC236}">
                <a16:creationId xmlns:a16="http://schemas.microsoft.com/office/drawing/2014/main" id="{10DCE73D-5497-491A-B8BE-71E400DF1F9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919057">
            <a:off x="789275" y="1271484"/>
            <a:ext cx="5120552" cy="5130197"/>
          </a:xfrm>
          <a:prstGeom prst="rect">
            <a:avLst/>
          </a:prstGeom>
        </p:spPr>
      </p:pic>
      <p:sp>
        <p:nvSpPr>
          <p:cNvPr id="5" name="Content Placeholder 2">
            <a:extLst>
              <a:ext uri="{FF2B5EF4-FFF2-40B4-BE49-F238E27FC236}">
                <a16:creationId xmlns:a16="http://schemas.microsoft.com/office/drawing/2014/main" id="{71A052D8-3139-49A0-9BD3-500BF53ECCF6}"/>
              </a:ext>
            </a:extLst>
          </p:cNvPr>
          <p:cNvSpPr txBox="1">
            <a:spLocks/>
          </p:cNvSpPr>
          <p:nvPr/>
        </p:nvSpPr>
        <p:spPr>
          <a:xfrm>
            <a:off x="6192012" y="1567969"/>
            <a:ext cx="5390389" cy="4197791"/>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What is different about this representation? Where might you see this?</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here has the arrow stopped? Is it before or after 1,000? How do you know?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C</a:t>
            </a:r>
            <a:r>
              <a:rPr lang="en-GB" sz="2000" dirty="0">
                <a:latin typeface="Arial" panose="020B0604020202020204" pitchFamily="34" charset="0"/>
                <a:cs typeface="Arial" panose="020B0604020202020204" pitchFamily="34" charset="0"/>
              </a:rPr>
              <a:t>ould it be 300? Why not?</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H</a:t>
            </a:r>
            <a:r>
              <a:rPr lang="en-GB" sz="2000" dirty="0">
                <a:latin typeface="Arial" panose="020B0604020202020204" pitchFamily="34" charset="0"/>
                <a:cs typeface="Arial" panose="020B0604020202020204" pitchFamily="34" charset="0"/>
              </a:rPr>
              <a:t>ow many intervals are there between zero and 1,000? So, what interval do we need to count up in?</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Did you get 750g? C</a:t>
            </a:r>
            <a:r>
              <a:rPr lang="en-GB" sz="2000" dirty="0">
                <a:latin typeface="Arial" panose="020B0604020202020204" pitchFamily="34" charset="0"/>
                <a:cs typeface="Arial" panose="020B0604020202020204" pitchFamily="34" charset="0"/>
              </a:rPr>
              <a:t>ount in steps of 250 from zero to check if you are correct.</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18273159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5400000">
                                      <p:cBhvr>
                                        <p:cTn id="6" dur="1500" fill="hold"/>
                                        <p:tgtEl>
                                          <p:spTgt spid="10"/>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F461323-BC0F-465E-BFA9-A84D920D9EEA}"/>
              </a:ext>
            </a:extLst>
          </p:cNvPr>
          <p:cNvPicPr>
            <a:picLocks noChangeAspect="1"/>
          </p:cNvPicPr>
          <p:nvPr/>
        </p:nvPicPr>
        <p:blipFill rotWithShape="1">
          <a:blip r:embed="rId3">
            <a:extLst>
              <a:ext uri="{28A0092B-C50C-407E-A947-70E740481C1C}">
                <a14:useLocalDpi xmlns:a14="http://schemas.microsoft.com/office/drawing/2010/main" val="0"/>
              </a:ext>
            </a:extLst>
          </a:blip>
          <a:srcRect t="18918"/>
          <a:stretch/>
        </p:blipFill>
        <p:spPr>
          <a:xfrm>
            <a:off x="-589673" y="1225313"/>
            <a:ext cx="7897804" cy="5168287"/>
          </a:xfrm>
          <a:prstGeom prst="rect">
            <a:avLst/>
          </a:prstGeom>
        </p:spPr>
      </p:pic>
      <p:sp>
        <p:nvSpPr>
          <p:cNvPr id="3" name="Title 2">
            <a:extLst>
              <a:ext uri="{FF2B5EF4-FFF2-40B4-BE49-F238E27FC236}">
                <a16:creationId xmlns:a16="http://schemas.microsoft.com/office/drawing/2014/main" id="{E4AB7E9A-052A-4017-BDA2-418684914F4E}"/>
              </a:ext>
            </a:extLst>
          </p:cNvPr>
          <p:cNvSpPr>
            <a:spLocks noGrp="1"/>
          </p:cNvSpPr>
          <p:nvPr>
            <p:ph type="title"/>
          </p:nvPr>
        </p:nvSpPr>
        <p:spPr/>
        <p:txBody>
          <a:bodyPr/>
          <a:lstStyle/>
          <a:p>
            <a:r>
              <a:rPr lang="en-US" altLang="en-US" dirty="0"/>
              <a:t>4NPV-4 Reading scales with 2, 4, 5 or 10 intervals</a:t>
            </a:r>
            <a:endParaRPr lang="en-GB" dirty="0"/>
          </a:p>
        </p:txBody>
      </p:sp>
      <p:pic>
        <p:nvPicPr>
          <p:cNvPr id="6" name="Picture 5" descr="A close up of a clock&#10;&#10;Description generated with high confidence">
            <a:extLst>
              <a:ext uri="{FF2B5EF4-FFF2-40B4-BE49-F238E27FC236}">
                <a16:creationId xmlns:a16="http://schemas.microsoft.com/office/drawing/2014/main" id="{29841781-6357-49ED-ABEB-0F52543D6478}"/>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5293748" y="1740819"/>
            <a:ext cx="1606325" cy="599923"/>
          </a:xfrm>
          <a:prstGeom prst="rect">
            <a:avLst/>
          </a:prstGeom>
        </p:spPr>
      </p:pic>
      <p:pic>
        <p:nvPicPr>
          <p:cNvPr id="14" name="Picture 13">
            <a:extLst>
              <a:ext uri="{FF2B5EF4-FFF2-40B4-BE49-F238E27FC236}">
                <a16:creationId xmlns:a16="http://schemas.microsoft.com/office/drawing/2014/main" id="{269680BF-D1AC-42AC-ADE6-7659A9E3888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7919057">
            <a:off x="811653" y="1276416"/>
            <a:ext cx="5120552" cy="5130197"/>
          </a:xfrm>
          <a:prstGeom prst="rect">
            <a:avLst/>
          </a:prstGeom>
        </p:spPr>
      </p:pic>
      <p:sp>
        <p:nvSpPr>
          <p:cNvPr id="4" name="Content Placeholder 2">
            <a:extLst>
              <a:ext uri="{FF2B5EF4-FFF2-40B4-BE49-F238E27FC236}">
                <a16:creationId xmlns:a16="http://schemas.microsoft.com/office/drawing/2014/main" id="{9886E0AC-8970-4CAA-B875-4AA45DA11C7C}"/>
              </a:ext>
            </a:extLst>
          </p:cNvPr>
          <p:cNvSpPr txBox="1">
            <a:spLocks/>
          </p:cNvSpPr>
          <p:nvPr/>
        </p:nvSpPr>
        <p:spPr>
          <a:xfrm>
            <a:off x="6900074" y="1567969"/>
            <a:ext cx="4682328" cy="452000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here has the arrow stopped? Is it before or after 1,000? How do you know?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H</a:t>
            </a:r>
            <a:r>
              <a:rPr lang="en-GB" sz="2000" dirty="0">
                <a:latin typeface="Arial" panose="020B0604020202020204" pitchFamily="34" charset="0"/>
                <a:cs typeface="Arial" panose="020B0604020202020204" pitchFamily="34" charset="0"/>
              </a:rPr>
              <a:t>ow many intervals are there between zero and 1,000?</a:t>
            </a:r>
            <a:r>
              <a:rPr lang="en-US" sz="2000" dirty="0">
                <a:latin typeface="Arial" panose="020B0604020202020204" pitchFamily="34" charset="0"/>
                <a:cs typeface="Arial" panose="020B0604020202020204" pitchFamily="34" charset="0"/>
              </a:rPr>
              <a:t> So what interval do we need to count in?</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C</a:t>
            </a:r>
            <a:r>
              <a:rPr lang="en-GB" sz="2000" dirty="0">
                <a:latin typeface="Arial" panose="020B0604020202020204" pitchFamily="34" charset="0"/>
                <a:cs typeface="Arial" panose="020B0604020202020204" pitchFamily="34" charset="0"/>
              </a:rPr>
              <a:t>ould the arrow be pointing to 600? Why not?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If the answer is 1,400g, c</a:t>
            </a:r>
            <a:r>
              <a:rPr lang="en-GB" sz="2000" dirty="0">
                <a:latin typeface="Arial" panose="020B0604020202020204" pitchFamily="34" charset="0"/>
                <a:cs typeface="Arial" panose="020B0604020202020204" pitchFamily="34" charset="0"/>
              </a:rPr>
              <a:t>an you count in steps of 200 from zero to check if you are correct?</a:t>
            </a:r>
          </a:p>
          <a:p>
            <a:pPr marL="0" indent="0">
              <a:lnSpc>
                <a:spcPct val="120000"/>
              </a:lnSpc>
              <a:spcBef>
                <a:spcPts val="600"/>
              </a:spcBef>
              <a:spcAft>
                <a:spcPts val="600"/>
              </a:spcAft>
              <a:buNone/>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42273363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10080000">
                                      <p:cBhvr>
                                        <p:cTn id="6" dur="1500" fill="hold"/>
                                        <p:tgtEl>
                                          <p:spTgt spid="14"/>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10CE85C-5868-4015-943A-1CC398B74E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6668" y="1265112"/>
            <a:ext cx="4619106" cy="4850545"/>
          </a:xfrm>
          <a:prstGeom prst="rect">
            <a:avLst/>
          </a:prstGeom>
        </p:spPr>
      </p:pic>
      <p:pic>
        <p:nvPicPr>
          <p:cNvPr id="6" name="Picture 5">
            <a:extLst>
              <a:ext uri="{FF2B5EF4-FFF2-40B4-BE49-F238E27FC236}">
                <a16:creationId xmlns:a16="http://schemas.microsoft.com/office/drawing/2014/main" id="{B3EEC13A-9DDE-4740-ABE6-03FD7A8AE8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7919057">
            <a:off x="1275945" y="1239586"/>
            <a:ext cx="5120552" cy="5130197"/>
          </a:xfrm>
          <a:prstGeom prst="rect">
            <a:avLst/>
          </a:prstGeom>
        </p:spPr>
      </p:pic>
      <p:sp>
        <p:nvSpPr>
          <p:cNvPr id="3" name="Title 2">
            <a:extLst>
              <a:ext uri="{FF2B5EF4-FFF2-40B4-BE49-F238E27FC236}">
                <a16:creationId xmlns:a16="http://schemas.microsoft.com/office/drawing/2014/main" id="{13FDF57F-E5F0-40A9-8013-E08743B0F8AE}"/>
              </a:ext>
            </a:extLst>
          </p:cNvPr>
          <p:cNvSpPr>
            <a:spLocks noGrp="1"/>
          </p:cNvSpPr>
          <p:nvPr>
            <p:ph type="title"/>
          </p:nvPr>
        </p:nvSpPr>
        <p:spPr/>
        <p:txBody>
          <a:bodyPr/>
          <a:lstStyle/>
          <a:p>
            <a:r>
              <a:rPr lang="en-US" altLang="en-US" dirty="0"/>
              <a:t>4NPV-4 Reading scales with 2, 4, 5 or 10 intervals</a:t>
            </a:r>
            <a:endParaRPr lang="en-GB" dirty="0"/>
          </a:p>
        </p:txBody>
      </p:sp>
      <p:pic>
        <p:nvPicPr>
          <p:cNvPr id="19" name="Picture 18" descr="A close up of a clock&#10;&#10;Description generated with high confidence">
            <a:extLst>
              <a:ext uri="{FF2B5EF4-FFF2-40B4-BE49-F238E27FC236}">
                <a16:creationId xmlns:a16="http://schemas.microsoft.com/office/drawing/2014/main" id="{73588A2C-D811-40F8-B9CF-ABB1EB264C6E}"/>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335360" y="2116685"/>
            <a:ext cx="1143000" cy="630000"/>
          </a:xfrm>
          <a:prstGeom prst="rect">
            <a:avLst/>
          </a:prstGeom>
        </p:spPr>
      </p:pic>
      <p:sp>
        <p:nvSpPr>
          <p:cNvPr id="4" name="Content Placeholder 2">
            <a:extLst>
              <a:ext uri="{FF2B5EF4-FFF2-40B4-BE49-F238E27FC236}">
                <a16:creationId xmlns:a16="http://schemas.microsoft.com/office/drawing/2014/main" id="{74742E58-D920-4602-8A43-D1667B41CAC7}"/>
              </a:ext>
            </a:extLst>
          </p:cNvPr>
          <p:cNvSpPr txBox="1">
            <a:spLocks/>
          </p:cNvSpPr>
          <p:nvPr/>
        </p:nvSpPr>
        <p:spPr>
          <a:xfrm>
            <a:off x="6741042" y="1567970"/>
            <a:ext cx="484135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here has the arrow stopped? Is it before or after 1,000? How do you know?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H</a:t>
            </a:r>
            <a:r>
              <a:rPr lang="en-GB" sz="2000" dirty="0">
                <a:latin typeface="Arial" panose="020B0604020202020204" pitchFamily="34" charset="0"/>
                <a:cs typeface="Arial" panose="020B0604020202020204" pitchFamily="34" charset="0"/>
              </a:rPr>
              <a:t>ow many intervals are there between zero and 1,000?</a:t>
            </a:r>
            <a:r>
              <a:rPr lang="en-US" sz="2000" dirty="0">
                <a:latin typeface="Arial" panose="020B0604020202020204" pitchFamily="34" charset="0"/>
                <a:cs typeface="Arial" panose="020B0604020202020204" pitchFamily="34" charset="0"/>
              </a:rPr>
              <a:t> So what interval do we need to count in?</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C</a:t>
            </a:r>
            <a:r>
              <a:rPr lang="en-GB" sz="2000" dirty="0">
                <a:latin typeface="Arial" panose="020B0604020202020204" pitchFamily="34" charset="0"/>
                <a:cs typeface="Arial" panose="020B0604020202020204" pitchFamily="34" charset="0"/>
              </a:rPr>
              <a:t>ould the arrow be pointing to 100? Why not? </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If the answer is 500g how can you </a:t>
            </a:r>
            <a:r>
              <a:rPr lang="en-GB" sz="2000" dirty="0">
                <a:latin typeface="Arial" panose="020B0604020202020204" pitchFamily="34" charset="0"/>
                <a:cs typeface="Arial" panose="020B0604020202020204" pitchFamily="34" charset="0"/>
              </a:rPr>
              <a:t>check if you are correct?</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6619321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nodeType="clickEffect">
                                  <p:stCondLst>
                                    <p:cond delay="0"/>
                                  </p:stCondLst>
                                  <p:childTnLst>
                                    <p:animRot by="3600000">
                                      <p:cBhvr>
                                        <p:cTn id="6" dur="1500" fill="hold"/>
                                        <p:tgtEl>
                                          <p:spTgt spid="6"/>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88BBD2A-2A62-492B-98BD-06F6741C6C88}"/>
              </a:ext>
            </a:extLst>
          </p:cNvPr>
          <p:cNvSpPr>
            <a:spLocks noGrp="1"/>
          </p:cNvSpPr>
          <p:nvPr>
            <p:ph type="title"/>
          </p:nvPr>
        </p:nvSpPr>
        <p:spPr/>
        <p:txBody>
          <a:bodyPr/>
          <a:lstStyle/>
          <a:p>
            <a:r>
              <a:rPr lang="en-US" altLang="en-US" dirty="0"/>
              <a:t>4NPV-4 Reading scales with 2, 4, 5 or 10 intervals</a:t>
            </a:r>
            <a:endParaRPr lang="en-GB" b="1" dirty="0"/>
          </a:p>
        </p:txBody>
      </p:sp>
      <p:pic>
        <p:nvPicPr>
          <p:cNvPr id="5" name="Picture 4">
            <a:extLst>
              <a:ext uri="{FF2B5EF4-FFF2-40B4-BE49-F238E27FC236}">
                <a16:creationId xmlns:a16="http://schemas.microsoft.com/office/drawing/2014/main" id="{44F75653-A0C8-4E36-8717-70FCC0F90C13}"/>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946940" y="1340993"/>
            <a:ext cx="1714501" cy="4601316"/>
          </a:xfrm>
          <a:prstGeom prst="rect">
            <a:avLst/>
          </a:prstGeom>
        </p:spPr>
      </p:pic>
      <p:sp>
        <p:nvSpPr>
          <p:cNvPr id="7" name="Rectangle 6">
            <a:extLst>
              <a:ext uri="{FF2B5EF4-FFF2-40B4-BE49-F238E27FC236}">
                <a16:creationId xmlns:a16="http://schemas.microsoft.com/office/drawing/2014/main" id="{83A37FC9-6705-4CD1-863F-72050FFC6092}"/>
              </a:ext>
            </a:extLst>
          </p:cNvPr>
          <p:cNvSpPr/>
          <p:nvPr/>
        </p:nvSpPr>
        <p:spPr bwMode="auto">
          <a:xfrm>
            <a:off x="1946940" y="5152951"/>
            <a:ext cx="647701" cy="292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3" name="Rectangle 12">
            <a:extLst>
              <a:ext uri="{FF2B5EF4-FFF2-40B4-BE49-F238E27FC236}">
                <a16:creationId xmlns:a16="http://schemas.microsoft.com/office/drawing/2014/main" id="{2C0B4D34-9E49-46A9-93B5-6461C450A70E}"/>
              </a:ext>
            </a:extLst>
          </p:cNvPr>
          <p:cNvSpPr/>
          <p:nvPr/>
        </p:nvSpPr>
        <p:spPr bwMode="auto">
          <a:xfrm>
            <a:off x="1946939" y="4782534"/>
            <a:ext cx="647701" cy="292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5" name="Rectangle 14">
            <a:extLst>
              <a:ext uri="{FF2B5EF4-FFF2-40B4-BE49-F238E27FC236}">
                <a16:creationId xmlns:a16="http://schemas.microsoft.com/office/drawing/2014/main" id="{C50BB887-EC72-4219-BF4C-D9F557964185}"/>
              </a:ext>
            </a:extLst>
          </p:cNvPr>
          <p:cNvSpPr/>
          <p:nvPr/>
        </p:nvSpPr>
        <p:spPr bwMode="auto">
          <a:xfrm>
            <a:off x="1946938" y="4451276"/>
            <a:ext cx="647701" cy="292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6" name="Rectangle 15">
            <a:extLst>
              <a:ext uri="{FF2B5EF4-FFF2-40B4-BE49-F238E27FC236}">
                <a16:creationId xmlns:a16="http://schemas.microsoft.com/office/drawing/2014/main" id="{F69D03BE-31DF-410A-906E-5910AE5116D8}"/>
              </a:ext>
            </a:extLst>
          </p:cNvPr>
          <p:cNvSpPr/>
          <p:nvPr/>
        </p:nvSpPr>
        <p:spPr bwMode="auto">
          <a:xfrm>
            <a:off x="1946938" y="4212622"/>
            <a:ext cx="647701" cy="292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7" name="Rectangle 16">
            <a:extLst>
              <a:ext uri="{FF2B5EF4-FFF2-40B4-BE49-F238E27FC236}">
                <a16:creationId xmlns:a16="http://schemas.microsoft.com/office/drawing/2014/main" id="{96BE4D82-3E8D-4915-9B69-1FB74C6BBF54}"/>
              </a:ext>
            </a:extLst>
          </p:cNvPr>
          <p:cNvSpPr/>
          <p:nvPr/>
        </p:nvSpPr>
        <p:spPr bwMode="auto">
          <a:xfrm>
            <a:off x="1946938" y="3510947"/>
            <a:ext cx="647701" cy="292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8" name="Rectangle 17">
            <a:extLst>
              <a:ext uri="{FF2B5EF4-FFF2-40B4-BE49-F238E27FC236}">
                <a16:creationId xmlns:a16="http://schemas.microsoft.com/office/drawing/2014/main" id="{8F41204D-B380-48D5-B8B4-BC5CD2E80F1C}"/>
              </a:ext>
            </a:extLst>
          </p:cNvPr>
          <p:cNvSpPr/>
          <p:nvPr/>
        </p:nvSpPr>
        <p:spPr bwMode="auto">
          <a:xfrm>
            <a:off x="1915187" y="3225991"/>
            <a:ext cx="647701" cy="292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9" name="Rectangle 18">
            <a:extLst>
              <a:ext uri="{FF2B5EF4-FFF2-40B4-BE49-F238E27FC236}">
                <a16:creationId xmlns:a16="http://schemas.microsoft.com/office/drawing/2014/main" id="{3F366185-1043-4580-A3EF-C9A62C9CFC0E}"/>
              </a:ext>
            </a:extLst>
          </p:cNvPr>
          <p:cNvSpPr/>
          <p:nvPr/>
        </p:nvSpPr>
        <p:spPr bwMode="auto">
          <a:xfrm>
            <a:off x="1946938" y="2891823"/>
            <a:ext cx="647701" cy="292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0" name="Rectangle 19">
            <a:extLst>
              <a:ext uri="{FF2B5EF4-FFF2-40B4-BE49-F238E27FC236}">
                <a16:creationId xmlns:a16="http://schemas.microsoft.com/office/drawing/2014/main" id="{23B5BD42-B271-410C-9039-009B307501DA}"/>
              </a:ext>
            </a:extLst>
          </p:cNvPr>
          <p:cNvSpPr/>
          <p:nvPr/>
        </p:nvSpPr>
        <p:spPr bwMode="auto">
          <a:xfrm>
            <a:off x="1972334" y="2516987"/>
            <a:ext cx="647701" cy="292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1" name="Rectangle 20">
            <a:extLst>
              <a:ext uri="{FF2B5EF4-FFF2-40B4-BE49-F238E27FC236}">
                <a16:creationId xmlns:a16="http://schemas.microsoft.com/office/drawing/2014/main" id="{4AEDBE40-0D35-4BDB-A8EB-9A7AF05E86C6}"/>
              </a:ext>
            </a:extLst>
          </p:cNvPr>
          <p:cNvSpPr/>
          <p:nvPr/>
        </p:nvSpPr>
        <p:spPr bwMode="auto">
          <a:xfrm>
            <a:off x="1915187" y="1822138"/>
            <a:ext cx="647701" cy="292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2" name="Rectangle 21">
            <a:extLst>
              <a:ext uri="{FF2B5EF4-FFF2-40B4-BE49-F238E27FC236}">
                <a16:creationId xmlns:a16="http://schemas.microsoft.com/office/drawing/2014/main" id="{F6D314C8-777C-4A08-A3AC-649715C8DDB2}"/>
              </a:ext>
            </a:extLst>
          </p:cNvPr>
          <p:cNvSpPr/>
          <p:nvPr/>
        </p:nvSpPr>
        <p:spPr bwMode="auto">
          <a:xfrm>
            <a:off x="1915186" y="1520077"/>
            <a:ext cx="647701" cy="292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4" name="Content Placeholder 2">
            <a:extLst>
              <a:ext uri="{FF2B5EF4-FFF2-40B4-BE49-F238E27FC236}">
                <a16:creationId xmlns:a16="http://schemas.microsoft.com/office/drawing/2014/main" id="{1BDA792A-213A-45E1-844A-484BD7908E77}"/>
              </a:ext>
            </a:extLst>
          </p:cNvPr>
          <p:cNvSpPr txBox="1">
            <a:spLocks/>
          </p:cNvSpPr>
          <p:nvPr/>
        </p:nvSpPr>
        <p:spPr>
          <a:xfrm>
            <a:off x="6192012" y="1567969"/>
            <a:ext cx="5390389" cy="437433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here have you seen this kind of representation? What is different this time?</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H</a:t>
            </a:r>
            <a:r>
              <a:rPr lang="en-GB" sz="2000" dirty="0">
                <a:latin typeface="Arial" panose="020B0604020202020204" pitchFamily="34" charset="0"/>
                <a:cs typeface="Arial" panose="020B0604020202020204" pitchFamily="34" charset="0"/>
              </a:rPr>
              <a:t>ow do the squares help you? Could each square be worth 100? Why not?</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correct value of each square?</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value of the red bar? The blue bar?</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difference in value between the bars? Can you do this without having to subtract? Explain how.</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0392179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3"/>
                                        </p:tgtEl>
                                      </p:cBhvr>
                                    </p:animEffect>
                                    <p:set>
                                      <p:cBhvr>
                                        <p:cTn id="10" dur="1" fill="hold">
                                          <p:stCondLst>
                                            <p:cond delay="499"/>
                                          </p:stCondLst>
                                        </p:cTn>
                                        <p:tgtEl>
                                          <p:spTgt spid="13"/>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5"/>
                                        </p:tgtEl>
                                      </p:cBhvr>
                                    </p:animEffect>
                                    <p:set>
                                      <p:cBhvr>
                                        <p:cTn id="13" dur="1" fill="hold">
                                          <p:stCondLst>
                                            <p:cond delay="499"/>
                                          </p:stCondLst>
                                        </p:cTn>
                                        <p:tgtEl>
                                          <p:spTgt spid="15"/>
                                        </p:tgtEl>
                                        <p:attrNameLst>
                                          <p:attrName>style.visibility</p:attrName>
                                        </p:attrNameLst>
                                      </p:cBhvr>
                                      <p:to>
                                        <p:strVal val="hidden"/>
                                      </p:to>
                                    </p:set>
                                  </p:childTnLst>
                                </p:cTn>
                              </p:par>
                              <p:par>
                                <p:cTn id="14" presetID="10" presetClass="exit" presetSubtype="0" fill="hold" grpId="0" nodeType="withEffect">
                                  <p:stCondLst>
                                    <p:cond delay="0"/>
                                  </p:stCondLst>
                                  <p:childTnLst>
                                    <p:animEffect transition="out" filter="fade">
                                      <p:cBhvr>
                                        <p:cTn id="15" dur="500"/>
                                        <p:tgtEl>
                                          <p:spTgt spid="16"/>
                                        </p:tgtEl>
                                      </p:cBhvr>
                                    </p:animEffect>
                                    <p:set>
                                      <p:cBhvr>
                                        <p:cTn id="16" dur="1" fill="hold">
                                          <p:stCondLst>
                                            <p:cond delay="499"/>
                                          </p:stCondLst>
                                        </p:cTn>
                                        <p:tgtEl>
                                          <p:spTgt spid="16"/>
                                        </p:tgtEl>
                                        <p:attrNameLst>
                                          <p:attrName>style.visibility</p:attrName>
                                        </p:attrNameLst>
                                      </p:cBhvr>
                                      <p:to>
                                        <p:strVal val="hidden"/>
                                      </p:to>
                                    </p:set>
                                  </p:childTnLst>
                                </p:cTn>
                              </p:par>
                              <p:par>
                                <p:cTn id="17" presetID="10" presetClass="exit" presetSubtype="0" fill="hold" grpId="0" nodeType="withEffect">
                                  <p:stCondLst>
                                    <p:cond delay="0"/>
                                  </p:stCondLst>
                                  <p:childTnLst>
                                    <p:animEffect transition="out" filter="fade">
                                      <p:cBhvr>
                                        <p:cTn id="18" dur="500"/>
                                        <p:tgtEl>
                                          <p:spTgt spid="17"/>
                                        </p:tgtEl>
                                      </p:cBhvr>
                                    </p:animEffect>
                                    <p:set>
                                      <p:cBhvr>
                                        <p:cTn id="19" dur="1" fill="hold">
                                          <p:stCondLst>
                                            <p:cond delay="499"/>
                                          </p:stCondLst>
                                        </p:cTn>
                                        <p:tgtEl>
                                          <p:spTgt spid="17"/>
                                        </p:tgtEl>
                                        <p:attrNameLst>
                                          <p:attrName>style.visibility</p:attrName>
                                        </p:attrNameLst>
                                      </p:cBhvr>
                                      <p:to>
                                        <p:strVal val="hidden"/>
                                      </p:to>
                                    </p:set>
                                  </p:childTnLst>
                                </p:cTn>
                              </p:par>
                              <p:par>
                                <p:cTn id="20" presetID="10" presetClass="exit" presetSubtype="0" fill="hold" grpId="0" nodeType="withEffect">
                                  <p:stCondLst>
                                    <p:cond delay="0"/>
                                  </p:stCondLst>
                                  <p:childTnLst>
                                    <p:animEffect transition="out" filter="fade">
                                      <p:cBhvr>
                                        <p:cTn id="21" dur="500"/>
                                        <p:tgtEl>
                                          <p:spTgt spid="18"/>
                                        </p:tgtEl>
                                      </p:cBhvr>
                                    </p:animEffect>
                                    <p:set>
                                      <p:cBhvr>
                                        <p:cTn id="22" dur="1" fill="hold">
                                          <p:stCondLst>
                                            <p:cond delay="499"/>
                                          </p:stCondLst>
                                        </p:cTn>
                                        <p:tgtEl>
                                          <p:spTgt spid="18"/>
                                        </p:tgtEl>
                                        <p:attrNameLst>
                                          <p:attrName>style.visibility</p:attrName>
                                        </p:attrNameLst>
                                      </p:cBhvr>
                                      <p:to>
                                        <p:strVal val="hidden"/>
                                      </p:to>
                                    </p:set>
                                  </p:childTnLst>
                                </p:cTn>
                              </p:par>
                              <p:par>
                                <p:cTn id="23" presetID="10" presetClass="exit" presetSubtype="0" fill="hold" grpId="0" nodeType="withEffect">
                                  <p:stCondLst>
                                    <p:cond delay="0"/>
                                  </p:stCondLst>
                                  <p:childTnLst>
                                    <p:animEffect transition="out" filter="fade">
                                      <p:cBhvr>
                                        <p:cTn id="24" dur="500"/>
                                        <p:tgtEl>
                                          <p:spTgt spid="19"/>
                                        </p:tgtEl>
                                      </p:cBhvr>
                                    </p:animEffect>
                                    <p:set>
                                      <p:cBhvr>
                                        <p:cTn id="25" dur="1" fill="hold">
                                          <p:stCondLst>
                                            <p:cond delay="499"/>
                                          </p:stCondLst>
                                        </p:cTn>
                                        <p:tgtEl>
                                          <p:spTgt spid="19"/>
                                        </p:tgtEl>
                                        <p:attrNameLst>
                                          <p:attrName>style.visibility</p:attrName>
                                        </p:attrNameLst>
                                      </p:cBhvr>
                                      <p:to>
                                        <p:strVal val="hidden"/>
                                      </p:to>
                                    </p:set>
                                  </p:childTnLst>
                                </p:cTn>
                              </p:par>
                              <p:par>
                                <p:cTn id="26" presetID="10" presetClass="exit" presetSubtype="0" fill="hold" grpId="0" nodeType="withEffect">
                                  <p:stCondLst>
                                    <p:cond delay="0"/>
                                  </p:stCondLst>
                                  <p:childTnLst>
                                    <p:animEffect transition="out" filter="fade">
                                      <p:cBhvr>
                                        <p:cTn id="27" dur="500"/>
                                        <p:tgtEl>
                                          <p:spTgt spid="20"/>
                                        </p:tgtEl>
                                      </p:cBhvr>
                                    </p:animEffect>
                                    <p:set>
                                      <p:cBhvr>
                                        <p:cTn id="28" dur="1" fill="hold">
                                          <p:stCondLst>
                                            <p:cond delay="499"/>
                                          </p:stCondLst>
                                        </p:cTn>
                                        <p:tgtEl>
                                          <p:spTgt spid="20"/>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21"/>
                                        </p:tgtEl>
                                      </p:cBhvr>
                                    </p:animEffect>
                                    <p:set>
                                      <p:cBhvr>
                                        <p:cTn id="31" dur="1" fill="hold">
                                          <p:stCondLst>
                                            <p:cond delay="499"/>
                                          </p:stCondLst>
                                        </p:cTn>
                                        <p:tgtEl>
                                          <p:spTgt spid="21"/>
                                        </p:tgtEl>
                                        <p:attrNameLst>
                                          <p:attrName>style.visibility</p:attrName>
                                        </p:attrNameLst>
                                      </p:cBhvr>
                                      <p:to>
                                        <p:strVal val="hidden"/>
                                      </p:to>
                                    </p:set>
                                  </p:childTnLst>
                                </p:cTn>
                              </p:par>
                              <p:par>
                                <p:cTn id="32" presetID="10" presetClass="exit" presetSubtype="0" fill="hold" grpId="0" nodeType="withEffect">
                                  <p:stCondLst>
                                    <p:cond delay="0"/>
                                  </p:stCondLst>
                                  <p:childTnLst>
                                    <p:animEffect transition="out" filter="fade">
                                      <p:cBhvr>
                                        <p:cTn id="33" dur="500"/>
                                        <p:tgtEl>
                                          <p:spTgt spid="22"/>
                                        </p:tgtEl>
                                      </p:cBhvr>
                                    </p:animEffect>
                                    <p:set>
                                      <p:cBhvr>
                                        <p:cTn id="34" dur="1" fill="hold">
                                          <p:stCondLst>
                                            <p:cond delay="499"/>
                                          </p:stCondLst>
                                        </p:cTn>
                                        <p:tgtEl>
                                          <p:spTgt spid="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3"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8088384-7046-4660-AE6E-211FF8786786}"/>
              </a:ext>
            </a:extLst>
          </p:cNvPr>
          <p:cNvSpPr>
            <a:spLocks noGrp="1"/>
          </p:cNvSpPr>
          <p:nvPr>
            <p:ph type="title"/>
          </p:nvPr>
        </p:nvSpPr>
        <p:spPr/>
        <p:txBody>
          <a:bodyPr/>
          <a:lstStyle/>
          <a:p>
            <a:r>
              <a:rPr lang="en-US" altLang="en-US" dirty="0"/>
              <a:t>4NPV-4 Reading scales with 2, 4, 5 or 10 intervals</a:t>
            </a:r>
            <a:endParaRPr lang="en-GB" dirty="0"/>
          </a:p>
        </p:txBody>
      </p:sp>
      <p:pic>
        <p:nvPicPr>
          <p:cNvPr id="4" name="Picture 3" descr="A picture containing scoreboard, text&#10;&#10;Description generated with high confidence">
            <a:extLst>
              <a:ext uri="{FF2B5EF4-FFF2-40B4-BE49-F238E27FC236}">
                <a16:creationId xmlns:a16="http://schemas.microsoft.com/office/drawing/2014/main" id="{EE3240A5-B5FE-420B-9FE2-5E8E8DB87EC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846349" y="1409763"/>
            <a:ext cx="2013444" cy="4421249"/>
          </a:xfrm>
          <a:prstGeom prst="rect">
            <a:avLst/>
          </a:prstGeom>
        </p:spPr>
      </p:pic>
      <p:sp>
        <p:nvSpPr>
          <p:cNvPr id="5" name="Rectangle 4">
            <a:extLst>
              <a:ext uri="{FF2B5EF4-FFF2-40B4-BE49-F238E27FC236}">
                <a16:creationId xmlns:a16="http://schemas.microsoft.com/office/drawing/2014/main" id="{BE8AC488-FE50-4FEC-892F-8EF86AC3991C}"/>
              </a:ext>
            </a:extLst>
          </p:cNvPr>
          <p:cNvSpPr/>
          <p:nvPr/>
        </p:nvSpPr>
        <p:spPr bwMode="auto">
          <a:xfrm>
            <a:off x="1846349" y="4509386"/>
            <a:ext cx="740022" cy="419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1" name="Rectangle 10">
            <a:extLst>
              <a:ext uri="{FF2B5EF4-FFF2-40B4-BE49-F238E27FC236}">
                <a16:creationId xmlns:a16="http://schemas.microsoft.com/office/drawing/2014/main" id="{FBF0C3E0-6B7C-44CD-AF29-26B7129842DA}"/>
              </a:ext>
            </a:extLst>
          </p:cNvPr>
          <p:cNvSpPr/>
          <p:nvPr/>
        </p:nvSpPr>
        <p:spPr bwMode="auto">
          <a:xfrm>
            <a:off x="1846349" y="2889724"/>
            <a:ext cx="740022" cy="419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2" name="Rectangle 11">
            <a:extLst>
              <a:ext uri="{FF2B5EF4-FFF2-40B4-BE49-F238E27FC236}">
                <a16:creationId xmlns:a16="http://schemas.microsoft.com/office/drawing/2014/main" id="{6F38600C-3976-4FC9-B71F-D7D6029C6566}"/>
              </a:ext>
            </a:extLst>
          </p:cNvPr>
          <p:cNvSpPr/>
          <p:nvPr/>
        </p:nvSpPr>
        <p:spPr bwMode="auto">
          <a:xfrm>
            <a:off x="1846349" y="1326800"/>
            <a:ext cx="740022" cy="419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6" name="Rectangle 5">
            <a:extLst>
              <a:ext uri="{FF2B5EF4-FFF2-40B4-BE49-F238E27FC236}">
                <a16:creationId xmlns:a16="http://schemas.microsoft.com/office/drawing/2014/main" id="{57371906-E4A3-4749-A372-A731AEE29C5A}"/>
              </a:ext>
            </a:extLst>
          </p:cNvPr>
          <p:cNvSpPr/>
          <p:nvPr/>
        </p:nvSpPr>
        <p:spPr bwMode="auto">
          <a:xfrm>
            <a:off x="2002171" y="4890386"/>
            <a:ext cx="584200" cy="419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5" name="Rectangle 14">
            <a:extLst>
              <a:ext uri="{FF2B5EF4-FFF2-40B4-BE49-F238E27FC236}">
                <a16:creationId xmlns:a16="http://schemas.microsoft.com/office/drawing/2014/main" id="{1AEEB85F-1962-4CC8-A6FF-68E0DE77329C}"/>
              </a:ext>
            </a:extLst>
          </p:cNvPr>
          <p:cNvSpPr/>
          <p:nvPr/>
        </p:nvSpPr>
        <p:spPr bwMode="auto">
          <a:xfrm>
            <a:off x="2002171" y="4159311"/>
            <a:ext cx="584200" cy="4191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7" name="Rectangle 16">
            <a:extLst>
              <a:ext uri="{FF2B5EF4-FFF2-40B4-BE49-F238E27FC236}">
                <a16:creationId xmlns:a16="http://schemas.microsoft.com/office/drawing/2014/main" id="{82C87C2B-1E9A-44F2-BDF9-1E003939B3AA}"/>
              </a:ext>
            </a:extLst>
          </p:cNvPr>
          <p:cNvSpPr/>
          <p:nvPr/>
        </p:nvSpPr>
        <p:spPr bwMode="auto">
          <a:xfrm>
            <a:off x="1846349" y="3256787"/>
            <a:ext cx="740022" cy="4427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9" name="Rectangle 18">
            <a:extLst>
              <a:ext uri="{FF2B5EF4-FFF2-40B4-BE49-F238E27FC236}">
                <a16:creationId xmlns:a16="http://schemas.microsoft.com/office/drawing/2014/main" id="{102A5770-DB79-4300-B892-EB3EC61099B5}"/>
              </a:ext>
            </a:extLst>
          </p:cNvPr>
          <p:cNvSpPr/>
          <p:nvPr/>
        </p:nvSpPr>
        <p:spPr bwMode="auto">
          <a:xfrm>
            <a:off x="1846349" y="2455491"/>
            <a:ext cx="740022" cy="4427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20" name="Rectangle 19">
            <a:extLst>
              <a:ext uri="{FF2B5EF4-FFF2-40B4-BE49-F238E27FC236}">
                <a16:creationId xmlns:a16="http://schemas.microsoft.com/office/drawing/2014/main" id="{7A7A0399-2F51-4199-915B-7B5B2537275E}"/>
              </a:ext>
            </a:extLst>
          </p:cNvPr>
          <p:cNvSpPr/>
          <p:nvPr/>
        </p:nvSpPr>
        <p:spPr bwMode="auto">
          <a:xfrm>
            <a:off x="1846349" y="1661659"/>
            <a:ext cx="740022" cy="442769"/>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7" name="Content Placeholder 2">
            <a:extLst>
              <a:ext uri="{FF2B5EF4-FFF2-40B4-BE49-F238E27FC236}">
                <a16:creationId xmlns:a16="http://schemas.microsoft.com/office/drawing/2014/main" id="{790DA8F2-7553-472D-AD92-171812FED382}"/>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H</a:t>
            </a:r>
            <a:r>
              <a:rPr lang="en-GB" sz="2000" dirty="0">
                <a:latin typeface="Arial" panose="020B0604020202020204" pitchFamily="34" charset="0"/>
                <a:cs typeface="Arial" panose="020B0604020202020204" pitchFamily="34" charset="0"/>
              </a:rPr>
              <a:t>ow do the squares help you? Could each square be worth 200? Why not?</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correct value of each square? How do you know?</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value of the red bar? The blue bar?</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difference in value between the bars? Can you do this without having to subtract? Explain how.</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247485649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1"/>
                                        </p:tgtEl>
                                      </p:cBhvr>
                                    </p:animEffect>
                                    <p:set>
                                      <p:cBhvr>
                                        <p:cTn id="10" dur="1" fill="hold">
                                          <p:stCondLst>
                                            <p:cond delay="499"/>
                                          </p:stCondLst>
                                        </p:cTn>
                                        <p:tgtEl>
                                          <p:spTgt spid="11"/>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2"/>
                                        </p:tgtEl>
                                      </p:cBhvr>
                                    </p:animEffect>
                                    <p:set>
                                      <p:cBhvr>
                                        <p:cTn id="13" dur="1" fill="hold">
                                          <p:stCondLst>
                                            <p:cond delay="499"/>
                                          </p:stCondLst>
                                        </p:cTn>
                                        <p:tgtEl>
                                          <p:spTgt spid="12"/>
                                        </p:tgtEl>
                                        <p:attrNameLst>
                                          <p:attrName>style.visibility</p:attrName>
                                        </p:attrNameLst>
                                      </p:cBhvr>
                                      <p:to>
                                        <p:strVal val="hidden"/>
                                      </p:to>
                                    </p:set>
                                  </p:childTnLst>
                                </p:cTn>
                              </p:par>
                            </p:childTnLst>
                          </p:cTn>
                        </p:par>
                      </p:childTnLst>
                    </p:cTn>
                  </p:par>
                  <p:par>
                    <p:cTn id="14" fill="hold">
                      <p:stCondLst>
                        <p:cond delay="indefinite"/>
                      </p:stCondLst>
                      <p:childTnLst>
                        <p:par>
                          <p:cTn id="15" fill="hold">
                            <p:stCondLst>
                              <p:cond delay="0"/>
                            </p:stCondLst>
                            <p:childTnLst>
                              <p:par>
                                <p:cTn id="16" presetID="10" presetClass="exit" presetSubtype="0" fill="hold" grpId="0" nodeType="clickEffect">
                                  <p:stCondLst>
                                    <p:cond delay="0"/>
                                  </p:stCondLst>
                                  <p:childTnLst>
                                    <p:animEffect transition="out" filter="fade">
                                      <p:cBhvr>
                                        <p:cTn id="17" dur="500"/>
                                        <p:tgtEl>
                                          <p:spTgt spid="6"/>
                                        </p:tgtEl>
                                      </p:cBhvr>
                                    </p:animEffect>
                                    <p:set>
                                      <p:cBhvr>
                                        <p:cTn id="18" dur="1" fill="hold">
                                          <p:stCondLst>
                                            <p:cond delay="499"/>
                                          </p:stCondLst>
                                        </p:cTn>
                                        <p:tgtEl>
                                          <p:spTgt spid="6"/>
                                        </p:tgtEl>
                                        <p:attrNameLst>
                                          <p:attrName>style.visibility</p:attrName>
                                        </p:attrNameLst>
                                      </p:cBhvr>
                                      <p:to>
                                        <p:strVal val="hidden"/>
                                      </p:to>
                                    </p:set>
                                  </p:childTnLst>
                                </p:cTn>
                              </p:par>
                              <p:par>
                                <p:cTn id="19" presetID="10" presetClass="exit" presetSubtype="0" fill="hold" grpId="0" nodeType="withEffect">
                                  <p:stCondLst>
                                    <p:cond delay="0"/>
                                  </p:stCondLst>
                                  <p:childTnLst>
                                    <p:animEffect transition="out" filter="fade">
                                      <p:cBhvr>
                                        <p:cTn id="20" dur="500"/>
                                        <p:tgtEl>
                                          <p:spTgt spid="15"/>
                                        </p:tgtEl>
                                      </p:cBhvr>
                                    </p:animEffect>
                                    <p:set>
                                      <p:cBhvr>
                                        <p:cTn id="21" dur="1" fill="hold">
                                          <p:stCondLst>
                                            <p:cond delay="499"/>
                                          </p:stCondLst>
                                        </p:cTn>
                                        <p:tgtEl>
                                          <p:spTgt spid="15"/>
                                        </p:tgtEl>
                                        <p:attrNameLst>
                                          <p:attrName>style.visibility</p:attrName>
                                        </p:attrNameLst>
                                      </p:cBhvr>
                                      <p:to>
                                        <p:strVal val="hidden"/>
                                      </p:to>
                                    </p:set>
                                  </p:childTnLst>
                                </p:cTn>
                              </p:par>
                              <p:par>
                                <p:cTn id="22" presetID="10" presetClass="exit" presetSubtype="0" fill="hold" grpId="0" nodeType="withEffect">
                                  <p:stCondLst>
                                    <p:cond delay="0"/>
                                  </p:stCondLst>
                                  <p:childTnLst>
                                    <p:animEffect transition="out" filter="fade">
                                      <p:cBhvr>
                                        <p:cTn id="23" dur="500"/>
                                        <p:tgtEl>
                                          <p:spTgt spid="17"/>
                                        </p:tgtEl>
                                      </p:cBhvr>
                                    </p:animEffect>
                                    <p:set>
                                      <p:cBhvr>
                                        <p:cTn id="24" dur="1" fill="hold">
                                          <p:stCondLst>
                                            <p:cond delay="499"/>
                                          </p:stCondLst>
                                        </p:cTn>
                                        <p:tgtEl>
                                          <p:spTgt spid="17"/>
                                        </p:tgtEl>
                                        <p:attrNameLst>
                                          <p:attrName>style.visibility</p:attrName>
                                        </p:attrNameLst>
                                      </p:cBhvr>
                                      <p:to>
                                        <p:strVal val="hidden"/>
                                      </p:to>
                                    </p:set>
                                  </p:childTnLst>
                                </p:cTn>
                              </p:par>
                              <p:par>
                                <p:cTn id="25" presetID="10" presetClass="exit" presetSubtype="0" fill="hold" grpId="0" nodeType="withEffect">
                                  <p:stCondLst>
                                    <p:cond delay="0"/>
                                  </p:stCondLst>
                                  <p:childTnLst>
                                    <p:animEffect transition="out" filter="fade">
                                      <p:cBhvr>
                                        <p:cTn id="26" dur="500"/>
                                        <p:tgtEl>
                                          <p:spTgt spid="19"/>
                                        </p:tgtEl>
                                      </p:cBhvr>
                                    </p:animEffect>
                                    <p:set>
                                      <p:cBhvr>
                                        <p:cTn id="27" dur="1" fill="hold">
                                          <p:stCondLst>
                                            <p:cond delay="499"/>
                                          </p:stCondLst>
                                        </p:cTn>
                                        <p:tgtEl>
                                          <p:spTgt spid="19"/>
                                        </p:tgtEl>
                                        <p:attrNameLst>
                                          <p:attrName>style.visibility</p:attrName>
                                        </p:attrNameLst>
                                      </p:cBhvr>
                                      <p:to>
                                        <p:strVal val="hidden"/>
                                      </p:to>
                                    </p:set>
                                  </p:childTnLst>
                                </p:cTn>
                              </p:par>
                              <p:par>
                                <p:cTn id="28" presetID="10" presetClass="exit" presetSubtype="0" fill="hold" grpId="0" nodeType="withEffect">
                                  <p:stCondLst>
                                    <p:cond delay="0"/>
                                  </p:stCondLst>
                                  <p:childTnLst>
                                    <p:animEffect transition="out" filter="fade">
                                      <p:cBhvr>
                                        <p:cTn id="29" dur="500"/>
                                        <p:tgtEl>
                                          <p:spTgt spid="20"/>
                                        </p:tgtEl>
                                      </p:cBhvr>
                                    </p:animEffect>
                                    <p:set>
                                      <p:cBhvr>
                                        <p:cTn id="30"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1" grpId="0" animBg="1"/>
      <p:bldP spid="12" grpId="0" animBg="1"/>
      <p:bldP spid="6" grpId="0" animBg="1"/>
      <p:bldP spid="15" grpId="0" animBg="1"/>
      <p:bldP spid="17" grpId="0" animBg="1"/>
      <p:bldP spid="19" grpId="0" animBg="1"/>
      <p:bldP spid="2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3C49FCE-66B9-4A0C-8AD8-B7CADF24EA93}"/>
              </a:ext>
            </a:extLst>
          </p:cNvPr>
          <p:cNvSpPr>
            <a:spLocks noGrp="1"/>
          </p:cNvSpPr>
          <p:nvPr>
            <p:ph type="title"/>
          </p:nvPr>
        </p:nvSpPr>
        <p:spPr/>
        <p:txBody>
          <a:bodyPr/>
          <a:lstStyle/>
          <a:p>
            <a:r>
              <a:rPr lang="en-US" altLang="en-US" dirty="0"/>
              <a:t>4NPV-4 Reading scales with 2, 4, 5 or 10 intervals</a:t>
            </a:r>
            <a:endParaRPr lang="en-GB" dirty="0"/>
          </a:p>
        </p:txBody>
      </p:sp>
      <p:pic>
        <p:nvPicPr>
          <p:cNvPr id="4" name="Picture 3" descr="A picture containing text&#10;&#10;Description generated with very high confidence">
            <a:extLst>
              <a:ext uri="{FF2B5EF4-FFF2-40B4-BE49-F238E27FC236}">
                <a16:creationId xmlns:a16="http://schemas.microsoft.com/office/drawing/2014/main" id="{68AF44FB-7B54-4628-849C-E2C1DAF11FA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734266" y="1557338"/>
            <a:ext cx="2737344" cy="4523635"/>
          </a:xfrm>
          <a:prstGeom prst="rect">
            <a:avLst/>
          </a:prstGeom>
        </p:spPr>
      </p:pic>
      <p:sp>
        <p:nvSpPr>
          <p:cNvPr id="5" name="Rectangle 4">
            <a:extLst>
              <a:ext uri="{FF2B5EF4-FFF2-40B4-BE49-F238E27FC236}">
                <a16:creationId xmlns:a16="http://schemas.microsoft.com/office/drawing/2014/main" id="{33596355-985A-4F34-B11F-D11F3E87E7DF}"/>
              </a:ext>
            </a:extLst>
          </p:cNvPr>
          <p:cNvSpPr/>
          <p:nvPr/>
        </p:nvSpPr>
        <p:spPr bwMode="auto">
          <a:xfrm>
            <a:off x="1617038" y="5038354"/>
            <a:ext cx="977900" cy="3175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2" name="Rectangle 11">
            <a:extLst>
              <a:ext uri="{FF2B5EF4-FFF2-40B4-BE49-F238E27FC236}">
                <a16:creationId xmlns:a16="http://schemas.microsoft.com/office/drawing/2014/main" id="{62C686EA-788B-4EA6-B607-15D4BEBBAF14}"/>
              </a:ext>
            </a:extLst>
          </p:cNvPr>
          <p:cNvSpPr/>
          <p:nvPr/>
        </p:nvSpPr>
        <p:spPr bwMode="auto">
          <a:xfrm>
            <a:off x="1528138" y="3654054"/>
            <a:ext cx="977900" cy="4826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sp>
        <p:nvSpPr>
          <p:cNvPr id="13" name="Rectangle 12">
            <a:extLst>
              <a:ext uri="{FF2B5EF4-FFF2-40B4-BE49-F238E27FC236}">
                <a16:creationId xmlns:a16="http://schemas.microsoft.com/office/drawing/2014/main" id="{E356089C-DA78-47AC-8699-89575C3DADF4}"/>
              </a:ext>
            </a:extLst>
          </p:cNvPr>
          <p:cNvSpPr/>
          <p:nvPr/>
        </p:nvSpPr>
        <p:spPr bwMode="auto">
          <a:xfrm>
            <a:off x="1528138" y="2511054"/>
            <a:ext cx="977900" cy="482600"/>
          </a:xfrm>
          <a:prstGeom prst="rect">
            <a:avLst/>
          </a:prstGeom>
          <a:solidFill>
            <a:schemeClr val="bg1"/>
          </a:solidFill>
          <a:ln>
            <a:noFill/>
          </a:ln>
          <a:effectLst/>
        </p:spPr>
        <p:txBody>
          <a:bodyPr vert="horz" wrap="square" lIns="91440" tIns="45720" rIns="91440" bIns="45720" numCol="1" rtlCol="0" anchor="t" anchorCtr="0" compatLnSpc="1">
            <a:prstTxWarp prst="textNoShape">
              <a:avLst/>
            </a:prstTxWarp>
          </a:bodyPr>
          <a:lstStyle/>
          <a:p>
            <a:pPr marL="742950" indent="-285750">
              <a:buFont typeface="Arial" charset="0"/>
              <a:buChar char="●"/>
            </a:pPr>
            <a:endParaRPr lang="en-GB" dirty="0">
              <a:latin typeface="Arial" charset="0"/>
            </a:endParaRPr>
          </a:p>
        </p:txBody>
      </p:sp>
      <p:pic>
        <p:nvPicPr>
          <p:cNvPr id="7" name="Picture 6" descr="A picture containing text&#10;&#10;Description generated with very high confidence">
            <a:extLst>
              <a:ext uri="{FF2B5EF4-FFF2-40B4-BE49-F238E27FC236}">
                <a16:creationId xmlns:a16="http://schemas.microsoft.com/office/drawing/2014/main" id="{2F73DBA4-67E4-4235-95E0-C8132D5A75C0}"/>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3068013" y="3953063"/>
            <a:ext cx="392400" cy="475045"/>
          </a:xfrm>
          <a:prstGeom prst="rect">
            <a:avLst/>
          </a:prstGeom>
        </p:spPr>
      </p:pic>
      <p:sp>
        <p:nvSpPr>
          <p:cNvPr id="6" name="Content Placeholder 2">
            <a:extLst>
              <a:ext uri="{FF2B5EF4-FFF2-40B4-BE49-F238E27FC236}">
                <a16:creationId xmlns:a16="http://schemas.microsoft.com/office/drawing/2014/main" id="{6D4592EF-9F05-4C57-A27A-AC5F838627EF}"/>
              </a:ext>
            </a:extLst>
          </p:cNvPr>
          <p:cNvSpPr txBox="1">
            <a:spLocks/>
          </p:cNvSpPr>
          <p:nvPr/>
        </p:nvSpPr>
        <p:spPr>
          <a:xfrm>
            <a:off x="6192013" y="1567970"/>
            <a:ext cx="491313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Could each square be worth 100? Why not?</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correct value of each square? How do you know?</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value of the red bar? The blue bar?</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difference in value between the bars? Explain how you know.</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13943609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5"/>
                                        </p:tgtEl>
                                      </p:cBhvr>
                                    </p:animEffect>
                                    <p:set>
                                      <p:cBhvr>
                                        <p:cTn id="7" dur="1" fill="hold">
                                          <p:stCondLst>
                                            <p:cond delay="499"/>
                                          </p:stCondLst>
                                        </p:cTn>
                                        <p:tgtEl>
                                          <p:spTgt spid="5"/>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2"/>
                                        </p:tgtEl>
                                      </p:cBhvr>
                                    </p:animEffect>
                                    <p:set>
                                      <p:cBhvr>
                                        <p:cTn id="10" dur="1" fill="hold">
                                          <p:stCondLst>
                                            <p:cond delay="499"/>
                                          </p:stCondLst>
                                        </p:cTn>
                                        <p:tgtEl>
                                          <p:spTgt spid="12"/>
                                        </p:tgtEl>
                                        <p:attrNameLst>
                                          <p:attrName>style.visibility</p:attrName>
                                        </p:attrNameLst>
                                      </p:cBhvr>
                                      <p:to>
                                        <p:strVal val="hidden"/>
                                      </p:to>
                                    </p:set>
                                  </p:childTnLst>
                                </p:cTn>
                              </p:par>
                              <p:par>
                                <p:cTn id="11" presetID="10" presetClass="exit" presetSubtype="0" fill="hold" grpId="0" nodeType="withEffect">
                                  <p:stCondLst>
                                    <p:cond delay="0"/>
                                  </p:stCondLst>
                                  <p:childTnLst>
                                    <p:animEffect transition="out" filter="fade">
                                      <p:cBhvr>
                                        <p:cTn id="12" dur="500"/>
                                        <p:tgtEl>
                                          <p:spTgt spid="13"/>
                                        </p:tgtEl>
                                      </p:cBhvr>
                                    </p:animEffect>
                                    <p:set>
                                      <p:cBhvr>
                                        <p:cTn id="13" dur="1" fill="hold">
                                          <p:stCondLst>
                                            <p:cond delay="4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038CDFA-71CB-4B6A-9952-4B12E1221206}"/>
              </a:ext>
            </a:extLst>
          </p:cNvPr>
          <p:cNvSpPr>
            <a:spLocks noGrp="1"/>
          </p:cNvSpPr>
          <p:nvPr>
            <p:ph type="title"/>
          </p:nvPr>
        </p:nvSpPr>
        <p:spPr/>
        <p:txBody>
          <a:bodyPr/>
          <a:lstStyle/>
          <a:p>
            <a:r>
              <a:rPr lang="en-US" altLang="en-US" dirty="0"/>
              <a:t>4NPV-4 Reading scales with 2, 4, 5 or 10 intervals</a:t>
            </a:r>
            <a:endParaRPr lang="en-GB" dirty="0"/>
          </a:p>
        </p:txBody>
      </p:sp>
      <p:pic>
        <p:nvPicPr>
          <p:cNvPr id="6" name="Picture 5">
            <a:extLst>
              <a:ext uri="{FF2B5EF4-FFF2-40B4-BE49-F238E27FC236}">
                <a16:creationId xmlns:a16="http://schemas.microsoft.com/office/drawing/2014/main" id="{7BA294E2-0B44-4A84-AA68-620B1344F9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8191" y="1184194"/>
            <a:ext cx="3749220" cy="4845215"/>
          </a:xfrm>
          <a:prstGeom prst="rect">
            <a:avLst/>
          </a:prstGeom>
        </p:spPr>
      </p:pic>
      <p:sp>
        <p:nvSpPr>
          <p:cNvPr id="5" name="Content Placeholder 2">
            <a:extLst>
              <a:ext uri="{FF2B5EF4-FFF2-40B4-BE49-F238E27FC236}">
                <a16:creationId xmlns:a16="http://schemas.microsoft.com/office/drawing/2014/main" id="{F3A88006-40BF-4925-9544-4EDEEBB3A02D}"/>
              </a:ext>
            </a:extLst>
          </p:cNvPr>
          <p:cNvSpPr txBox="1">
            <a:spLocks/>
          </p:cNvSpPr>
          <p:nvPr/>
        </p:nvSpPr>
        <p:spPr>
          <a:xfrm>
            <a:off x="6192013" y="1567969"/>
            <a:ext cx="5141734" cy="4291409"/>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Could each square be worth 200? Why not?</a:t>
            </a:r>
          </a:p>
          <a:p>
            <a:pPr>
              <a:lnSpc>
                <a:spcPct val="120000"/>
              </a:lnSpc>
              <a:spcBef>
                <a:spcPts val="600"/>
              </a:spcBef>
              <a:spcAft>
                <a:spcPts val="600"/>
              </a:spcAft>
              <a:buClr>
                <a:srgbClr val="585858"/>
              </a:buClr>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correct value of each square? How do you know?</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value of the red bar? The blue bar?</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W</a:t>
            </a:r>
            <a:r>
              <a:rPr lang="en-GB" sz="2000" dirty="0">
                <a:latin typeface="Arial" panose="020B0604020202020204" pitchFamily="34" charset="0"/>
                <a:cs typeface="Arial" panose="020B0604020202020204" pitchFamily="34" charset="0"/>
              </a:rPr>
              <a:t>hat is the difference in value between the bars? Explain how you know.</a:t>
            </a:r>
          </a:p>
          <a:p>
            <a:pPr>
              <a:lnSpc>
                <a:spcPct val="120000"/>
              </a:lnSpc>
              <a:spcBef>
                <a:spcPts val="600"/>
              </a:spcBef>
              <a:spcAft>
                <a:spcPts val="600"/>
              </a:spcAft>
              <a:buFont typeface="Arial" panose="020B0604020202020204" pitchFamily="34" charset="0"/>
              <a:buChar char="•"/>
            </a:pPr>
            <a:r>
              <a:rPr lang="en-US" sz="2000" dirty="0">
                <a:latin typeface="Arial" panose="020B0604020202020204" pitchFamily="34" charset="0"/>
                <a:cs typeface="Arial" panose="020B0604020202020204" pitchFamily="34" charset="0"/>
              </a:rPr>
              <a:t>C</a:t>
            </a:r>
            <a:r>
              <a:rPr lang="en-GB" sz="2000" dirty="0">
                <a:latin typeface="Arial" panose="020B0604020202020204" pitchFamily="34" charset="0"/>
                <a:cs typeface="Arial" panose="020B0604020202020204" pitchFamily="34" charset="0"/>
              </a:rPr>
              <a:t>an you think what this bar graph might show and write a title?</a:t>
            </a:r>
          </a:p>
          <a:p>
            <a:pPr>
              <a:lnSpc>
                <a:spcPct val="120000"/>
              </a:lnSpc>
              <a:spcBef>
                <a:spcPts val="600"/>
              </a:spcBef>
              <a:spcAft>
                <a:spcPts val="600"/>
              </a:spcAft>
              <a:buClr>
                <a:srgbClr val="585858"/>
              </a:buClr>
              <a:buFont typeface="Arial" panose="020B0604020202020204" pitchFamily="34" charset="0"/>
              <a:buChar char="•"/>
            </a:pPr>
            <a:endParaRPr lang="en-GB" sz="2000" dirty="0"/>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extLst>
      <p:ext uri="{BB962C8B-B14F-4D97-AF65-F5344CB8AC3E}">
        <p14:creationId xmlns:p14="http://schemas.microsoft.com/office/powerpoint/2010/main" val="38774882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4NPV-4</a:t>
            </a:r>
            <a:br>
              <a:rPr lang="en-GB" sz="2400" dirty="0"/>
            </a:br>
            <a:r>
              <a:rPr lang="en-GB" sz="2400" i="1" dirty="0"/>
              <a:t>Divide 1,000 into 2, 4, 5 and 10 equal parts, and read scales/number lines marked in multiples of 1,000 with 2, 4, 5 and 10 equal parts.</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4NPV-4. Before planning and teaching the content in 4NPV-4,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4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a:hlinkClick r:id="rId3"/>
            <a:extLst>
              <a:ext uri="{FF2B5EF4-FFF2-40B4-BE49-F238E27FC236}">
                <a16:creationId xmlns:a16="http://schemas.microsoft.com/office/drawing/2014/main" id="{5925C6A2-BAAF-41D4-960A-951366373441}"/>
              </a:ext>
            </a:extLst>
          </p:cNvPr>
          <p:cNvPicPr>
            <a:picLocks noGrp="1" noChangeAspect="1"/>
          </p:cNvPicPr>
          <p:nvPr>
            <p:ph sz="half" idx="1"/>
          </p:nvPr>
        </p:nvPicPr>
        <p:blipFill>
          <a:blip r:embed="rId4"/>
          <a:stretch>
            <a:fillRect/>
          </a:stretch>
        </p:blipFill>
        <p:spPr>
          <a:xfrm>
            <a:off x="949344" y="1180597"/>
            <a:ext cx="3826503" cy="5161999"/>
          </a:xfrm>
          <a:prstGeom prst="rect">
            <a:avLst/>
          </a:prstGeom>
          <a:ln w="12700">
            <a:solidFill>
              <a:schemeClr val="tx1"/>
            </a:solidFill>
          </a:ln>
        </p:spPr>
      </p:pic>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5"/>
              </a:rPr>
              <a:t>1.22</a:t>
            </a:r>
            <a:r>
              <a:rPr lang="en-GB" sz="2400" u="sng" dirty="0"/>
              <a:t> </a:t>
            </a:r>
            <a:r>
              <a:rPr lang="en-GB" sz="2400" dirty="0">
                <a:hlinkClick r:id="rId5"/>
              </a:rPr>
              <a:t>Composition and calculation: 1,000 and four-digit numbers</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4NPV-4: Linked mastery PD materials</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Reading scales with 2, 4, 5 or 10 intervals</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4NPV- 4</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44463" cy="3888432"/>
          </a:xfrm>
        </p:spPr>
        <p:txBody>
          <a:bodyPr>
            <a:normAutofit/>
          </a:bodyPr>
          <a:lstStyle/>
          <a:p>
            <a:pPr marL="342900" indent="-342900">
              <a:buClr>
                <a:srgbClr val="585858"/>
              </a:buClr>
              <a:buFont typeface="Arial" panose="020B0604020202020204" pitchFamily="34" charset="0"/>
              <a:buChar char="•"/>
            </a:pPr>
            <a:r>
              <a:rPr lang="en-GB" dirty="0"/>
              <a:t>Take time to build understanding of the key idea</a:t>
            </a:r>
            <a:r>
              <a:rPr lang="en-GB" dirty="0">
                <a:solidFill>
                  <a:schemeClr val="tx1"/>
                </a:solidFill>
              </a:rPr>
              <a:t>.</a:t>
            </a:r>
            <a:r>
              <a:rPr lang="en-GB" dirty="0"/>
              <a:t> </a:t>
            </a:r>
            <a:r>
              <a:rPr lang="en-GB" dirty="0">
                <a:solidFill>
                  <a:schemeClr val="tx1"/>
                </a:solidFill>
              </a:rPr>
              <a:t>We </a:t>
            </a:r>
            <a:r>
              <a:rPr lang="en-GB" dirty="0"/>
              <a:t>would recommend no more than </a:t>
            </a:r>
            <a:r>
              <a:rPr lang="en-GB" dirty="0">
                <a:solidFill>
                  <a:schemeClr val="tx1"/>
                </a:solidFill>
              </a:rPr>
              <a:t>four </a:t>
            </a:r>
            <a:r>
              <a:rPr lang="en-GB" dirty="0"/>
              <a:t>slides in any one session, and probably fewer. </a:t>
            </a:r>
          </a:p>
          <a:p>
            <a:pPr marL="342900" indent="-342900">
              <a:buClr>
                <a:srgbClr val="585858"/>
              </a:buClr>
              <a:buFont typeface="Arial" panose="020B0604020202020204" pitchFamily="34" charset="0"/>
              <a:buChar char="•"/>
            </a:pPr>
            <a:r>
              <a:rPr lang="en-GB" dirty="0"/>
              <a:t>In subsequent sessions</a:t>
            </a:r>
            <a:r>
              <a:rPr lang="en-GB" dirty="0">
                <a:solidFill>
                  <a:schemeClr val="tx1"/>
                </a:solidFill>
              </a:rPr>
              <a:t>, </a:t>
            </a:r>
            <a:r>
              <a:rPr lang="en-GB" dirty="0"/>
              <a:t>review and </a:t>
            </a:r>
            <a:r>
              <a:rPr lang="en-GB" dirty="0">
                <a:solidFill>
                  <a:schemeClr val="tx1"/>
                </a:solidFill>
              </a:rPr>
              <a:t>practise </a:t>
            </a:r>
            <a:r>
              <a:rPr lang="en-GB" dirty="0"/>
              <a:t>previous learning before moving on</a:t>
            </a:r>
            <a:r>
              <a:rPr lang="en-GB" dirty="0">
                <a:solidFill>
                  <a:schemeClr val="tx1"/>
                </a:solidFill>
              </a:rPr>
              <a:t>.</a:t>
            </a:r>
          </a:p>
          <a:p>
            <a:pPr marL="342900" indent="-342900">
              <a:buClr>
                <a:srgbClr val="585858"/>
              </a:buClr>
              <a:buFont typeface="Arial" panose="020B0604020202020204" pitchFamily="34" charset="0"/>
              <a:buChar char="•"/>
            </a:pPr>
            <a:r>
              <a:rPr lang="en-GB" dirty="0"/>
              <a:t>Play the </a:t>
            </a:r>
            <a:r>
              <a:rPr lang="en-GB" dirty="0">
                <a:solidFill>
                  <a:schemeClr val="tx1"/>
                </a:solidFill>
              </a:rPr>
              <a:t>animation/observe </a:t>
            </a:r>
            <a:r>
              <a:rPr lang="en-GB" dirty="0"/>
              <a:t>the image and ask pupils “What do you notice?”.</a:t>
            </a:r>
          </a:p>
          <a:p>
            <a:pPr marL="342900" indent="-342900">
              <a:buClr>
                <a:srgbClr val="585858"/>
              </a:buClr>
              <a:buFont typeface="Arial" panose="020B0604020202020204" pitchFamily="34" charset="0"/>
              <a:buChar char="•"/>
            </a:pPr>
            <a:r>
              <a:rPr lang="en-GB" dirty="0"/>
              <a:t>Encourage pupils to explain what they see, what is happening and </a:t>
            </a:r>
            <a:r>
              <a:rPr lang="en-GB" dirty="0">
                <a:solidFill>
                  <a:schemeClr val="tx1"/>
                </a:solidFill>
              </a:rPr>
              <a:t>why.</a:t>
            </a:r>
          </a:p>
          <a:p>
            <a:pPr marL="342900" indent="-342900">
              <a:buClr>
                <a:srgbClr val="585858"/>
              </a:buClr>
              <a:buFont typeface="Arial" panose="020B0604020202020204" pitchFamily="34" charset="0"/>
              <a:buChar char="•"/>
            </a:pPr>
            <a:r>
              <a:rPr lang="en-GB" dirty="0"/>
              <a:t>Where there is a highlighted sentence, draw out the meaning of this from the image and repeat together and individually.</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828421"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pPr>
            <a:endParaRPr kumimoji="0" lang="en-GB" sz="2800" b="0" i="0" u="none" strike="noStrike" cap="none" normalizeH="0" baseline="0" dirty="0">
              <a:ln>
                <a:noFill/>
              </a:ln>
              <a:solidFill>
                <a:schemeClr val="tx1"/>
              </a:solidFill>
              <a:effectLst/>
              <a:latin typeface="Arial" charset="0"/>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a:buClrTx/>
              <a:buFontTx/>
              <a:buNone/>
            </a:pPr>
            <a:r>
              <a:rPr lang="en-US" altLang="en-US" dirty="0">
                <a:latin typeface="Arial" panose="020B0604020202020204" pitchFamily="34" charset="0"/>
                <a:cs typeface="Arial" panose="020B0604020202020204" pitchFamily="34" charset="0"/>
              </a:rPr>
              <a:t>4NPV-4 Reading scales with 2, 4, 5 or 10 intervals</a:t>
            </a:r>
            <a:endParaRPr lang="en-GB" kern="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07563300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2087E-D59C-4231-99A3-F334B18C3CD7}"/>
              </a:ext>
            </a:extLst>
          </p:cNvPr>
          <p:cNvSpPr>
            <a:spLocks noGrp="1"/>
          </p:cNvSpPr>
          <p:nvPr>
            <p:ph type="title"/>
          </p:nvPr>
        </p:nvSpPr>
        <p:spPr/>
        <p:txBody>
          <a:bodyPr/>
          <a:lstStyle/>
          <a:p>
            <a:r>
              <a:rPr lang="en-US" altLang="en-US" dirty="0"/>
              <a:t>4NPV-4 Reading scales with 2, 4, 5 or 10 intervals</a:t>
            </a:r>
            <a:endParaRPr lang="en-GB" dirty="0"/>
          </a:p>
        </p:txBody>
      </p:sp>
      <p:sp>
        <p:nvSpPr>
          <p:cNvPr id="11" name="TextBox 10">
            <a:extLst>
              <a:ext uri="{FF2B5EF4-FFF2-40B4-BE49-F238E27FC236}">
                <a16:creationId xmlns:a16="http://schemas.microsoft.com/office/drawing/2014/main" id="{C96D3798-8088-425D-9BBA-5C67CFAE6BC6}"/>
              </a:ext>
            </a:extLst>
          </p:cNvPr>
          <p:cNvSpPr txBox="1"/>
          <p:nvPr/>
        </p:nvSpPr>
        <p:spPr>
          <a:xfrm>
            <a:off x="234573" y="1331799"/>
            <a:ext cx="5561378" cy="400110"/>
          </a:xfrm>
          <a:prstGeom prst="rect">
            <a:avLst/>
          </a:prstGeom>
          <a:noFill/>
        </p:spPr>
        <p:txBody>
          <a:bodyPr wrap="square" rtlCol="0">
            <a:spAutoFit/>
          </a:bodyPr>
          <a:lstStyle/>
          <a:p>
            <a:pPr algn="ctr">
              <a:buNone/>
            </a:pPr>
            <a:r>
              <a:rPr lang="en-GB" sz="2000" b="1" dirty="0"/>
              <a:t>2, 4, 5 and 10 part composition of 1,000</a:t>
            </a:r>
          </a:p>
        </p:txBody>
      </p:sp>
      <p:pic>
        <p:nvPicPr>
          <p:cNvPr id="4" name="Picture 3" descr="A close up of a logo&#10;&#10;Description automatically generated">
            <a:extLst>
              <a:ext uri="{FF2B5EF4-FFF2-40B4-BE49-F238E27FC236}">
                <a16:creationId xmlns:a16="http://schemas.microsoft.com/office/drawing/2014/main" id="{3113E0F8-BA8D-4C97-BA7F-42423174362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09513" y="4153632"/>
            <a:ext cx="4119664" cy="929417"/>
          </a:xfrm>
          <a:prstGeom prst="rect">
            <a:avLst/>
          </a:prstGeom>
        </p:spPr>
      </p:pic>
      <p:pic>
        <p:nvPicPr>
          <p:cNvPr id="6" name="Picture 5" descr="A close up of a logo&#10;&#10;Description automatically generated">
            <a:extLst>
              <a:ext uri="{FF2B5EF4-FFF2-40B4-BE49-F238E27FC236}">
                <a16:creationId xmlns:a16="http://schemas.microsoft.com/office/drawing/2014/main" id="{A022165F-B844-435A-97FB-73AA506FBD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2481" y="3064037"/>
            <a:ext cx="4119664" cy="929417"/>
          </a:xfrm>
          <a:prstGeom prst="rect">
            <a:avLst/>
          </a:prstGeom>
        </p:spPr>
      </p:pic>
      <p:pic>
        <p:nvPicPr>
          <p:cNvPr id="8" name="Picture 7" descr="A close up of a logo&#10;&#10;Description automatically generated">
            <a:extLst>
              <a:ext uri="{FF2B5EF4-FFF2-40B4-BE49-F238E27FC236}">
                <a16:creationId xmlns:a16="http://schemas.microsoft.com/office/drawing/2014/main" id="{6F5C3760-39B1-487D-8C9B-2C20AB2E82B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09515" y="1977658"/>
            <a:ext cx="4119662" cy="926201"/>
          </a:xfrm>
          <a:prstGeom prst="rect">
            <a:avLst/>
          </a:prstGeom>
        </p:spPr>
      </p:pic>
      <p:pic>
        <p:nvPicPr>
          <p:cNvPr id="10" name="Picture 9" descr="A close up of a logo&#10;&#10;Description automatically generated">
            <a:extLst>
              <a:ext uri="{FF2B5EF4-FFF2-40B4-BE49-F238E27FC236}">
                <a16:creationId xmlns:a16="http://schemas.microsoft.com/office/drawing/2014/main" id="{6B4F73B3-61FA-4392-970D-B2D62B5C707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93736" y="5243228"/>
            <a:ext cx="4119665" cy="927809"/>
          </a:xfrm>
          <a:prstGeom prst="rect">
            <a:avLst/>
          </a:prstGeom>
        </p:spPr>
      </p:pic>
      <p:sp>
        <p:nvSpPr>
          <p:cNvPr id="12" name="TextBox 11">
            <a:extLst>
              <a:ext uri="{FF2B5EF4-FFF2-40B4-BE49-F238E27FC236}">
                <a16:creationId xmlns:a16="http://schemas.microsoft.com/office/drawing/2014/main" id="{1864E683-7D83-4ADB-869E-07DBE62E82F6}"/>
              </a:ext>
            </a:extLst>
          </p:cNvPr>
          <p:cNvSpPr txBox="1"/>
          <p:nvPr/>
        </p:nvSpPr>
        <p:spPr>
          <a:xfrm>
            <a:off x="506636" y="2186040"/>
            <a:ext cx="1143116" cy="400110"/>
          </a:xfrm>
          <a:prstGeom prst="rect">
            <a:avLst/>
          </a:prstGeom>
          <a:noFill/>
        </p:spPr>
        <p:txBody>
          <a:bodyPr wrap="square" rtlCol="0">
            <a:spAutoFit/>
          </a:bodyPr>
          <a:lstStyle/>
          <a:p>
            <a:pPr>
              <a:buNone/>
            </a:pPr>
            <a:r>
              <a:rPr lang="en-GB" sz="2000" b="1" dirty="0"/>
              <a:t>2 part</a:t>
            </a:r>
          </a:p>
        </p:txBody>
      </p:sp>
      <p:sp>
        <p:nvSpPr>
          <p:cNvPr id="13" name="TextBox 12">
            <a:extLst>
              <a:ext uri="{FF2B5EF4-FFF2-40B4-BE49-F238E27FC236}">
                <a16:creationId xmlns:a16="http://schemas.microsoft.com/office/drawing/2014/main" id="{A437BF3D-6CDC-4193-91A6-93B1A75904B4}"/>
              </a:ext>
            </a:extLst>
          </p:cNvPr>
          <p:cNvSpPr txBox="1"/>
          <p:nvPr/>
        </p:nvSpPr>
        <p:spPr>
          <a:xfrm>
            <a:off x="506636" y="3283694"/>
            <a:ext cx="1143116" cy="400110"/>
          </a:xfrm>
          <a:prstGeom prst="rect">
            <a:avLst/>
          </a:prstGeom>
          <a:noFill/>
        </p:spPr>
        <p:txBody>
          <a:bodyPr wrap="square" rtlCol="0">
            <a:spAutoFit/>
          </a:bodyPr>
          <a:lstStyle/>
          <a:p>
            <a:pPr>
              <a:buNone/>
            </a:pPr>
            <a:r>
              <a:rPr lang="en-GB" sz="2000" b="1" dirty="0"/>
              <a:t>4 part</a:t>
            </a:r>
          </a:p>
        </p:txBody>
      </p:sp>
      <p:sp>
        <p:nvSpPr>
          <p:cNvPr id="14" name="TextBox 13">
            <a:extLst>
              <a:ext uri="{FF2B5EF4-FFF2-40B4-BE49-F238E27FC236}">
                <a16:creationId xmlns:a16="http://schemas.microsoft.com/office/drawing/2014/main" id="{E53BD90E-354F-4A7A-8C69-DA7195C11400}"/>
              </a:ext>
            </a:extLst>
          </p:cNvPr>
          <p:cNvSpPr txBox="1"/>
          <p:nvPr/>
        </p:nvSpPr>
        <p:spPr>
          <a:xfrm>
            <a:off x="506636" y="4381348"/>
            <a:ext cx="1143116" cy="400110"/>
          </a:xfrm>
          <a:prstGeom prst="rect">
            <a:avLst/>
          </a:prstGeom>
          <a:noFill/>
        </p:spPr>
        <p:txBody>
          <a:bodyPr wrap="square" rtlCol="0">
            <a:spAutoFit/>
          </a:bodyPr>
          <a:lstStyle/>
          <a:p>
            <a:pPr>
              <a:buNone/>
            </a:pPr>
            <a:r>
              <a:rPr lang="en-GB" sz="2000" b="1" dirty="0"/>
              <a:t>5 part</a:t>
            </a:r>
          </a:p>
        </p:txBody>
      </p:sp>
      <p:sp>
        <p:nvSpPr>
          <p:cNvPr id="15" name="TextBox 14">
            <a:extLst>
              <a:ext uri="{FF2B5EF4-FFF2-40B4-BE49-F238E27FC236}">
                <a16:creationId xmlns:a16="http://schemas.microsoft.com/office/drawing/2014/main" id="{E7B7252D-A19B-4FA1-BB2E-1D4429699496}"/>
              </a:ext>
            </a:extLst>
          </p:cNvPr>
          <p:cNvSpPr txBox="1"/>
          <p:nvPr/>
        </p:nvSpPr>
        <p:spPr>
          <a:xfrm>
            <a:off x="506636" y="5476299"/>
            <a:ext cx="1143116" cy="400110"/>
          </a:xfrm>
          <a:prstGeom prst="rect">
            <a:avLst/>
          </a:prstGeom>
          <a:noFill/>
        </p:spPr>
        <p:txBody>
          <a:bodyPr wrap="square" rtlCol="0">
            <a:spAutoFit/>
          </a:bodyPr>
          <a:lstStyle/>
          <a:p>
            <a:pPr>
              <a:buNone/>
            </a:pPr>
            <a:r>
              <a:rPr lang="en-GB" sz="2000" b="1" dirty="0"/>
              <a:t>10 part</a:t>
            </a:r>
          </a:p>
        </p:txBody>
      </p:sp>
      <p:sp>
        <p:nvSpPr>
          <p:cNvPr id="17" name="Rectangle 16">
            <a:extLst>
              <a:ext uri="{FF2B5EF4-FFF2-40B4-BE49-F238E27FC236}">
                <a16:creationId xmlns:a16="http://schemas.microsoft.com/office/drawing/2014/main" id="{97C436C6-49FC-49B5-8B81-901B7B2D012A}"/>
              </a:ext>
            </a:extLst>
          </p:cNvPr>
          <p:cNvSpPr/>
          <p:nvPr/>
        </p:nvSpPr>
        <p:spPr>
          <a:xfrm>
            <a:off x="2262050" y="2514434"/>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18" name="Rectangle 17">
            <a:extLst>
              <a:ext uri="{FF2B5EF4-FFF2-40B4-BE49-F238E27FC236}">
                <a16:creationId xmlns:a16="http://schemas.microsoft.com/office/drawing/2014/main" id="{E4ED3381-9D90-4792-8978-4925FEECB139}"/>
              </a:ext>
            </a:extLst>
          </p:cNvPr>
          <p:cNvSpPr/>
          <p:nvPr/>
        </p:nvSpPr>
        <p:spPr>
          <a:xfrm>
            <a:off x="4206266" y="2514434"/>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19" name="Rectangle 18">
            <a:extLst>
              <a:ext uri="{FF2B5EF4-FFF2-40B4-BE49-F238E27FC236}">
                <a16:creationId xmlns:a16="http://schemas.microsoft.com/office/drawing/2014/main" id="{CD3C5612-A0EC-4017-8168-C92F2B87F479}"/>
              </a:ext>
            </a:extLst>
          </p:cNvPr>
          <p:cNvSpPr/>
          <p:nvPr/>
        </p:nvSpPr>
        <p:spPr>
          <a:xfrm>
            <a:off x="1830573" y="3612112"/>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20" name="Rectangle 19">
            <a:extLst>
              <a:ext uri="{FF2B5EF4-FFF2-40B4-BE49-F238E27FC236}">
                <a16:creationId xmlns:a16="http://schemas.microsoft.com/office/drawing/2014/main" id="{992E9FC5-EBB0-4EFD-A7C2-7F689DBE8339}"/>
              </a:ext>
            </a:extLst>
          </p:cNvPr>
          <p:cNvSpPr/>
          <p:nvPr/>
        </p:nvSpPr>
        <p:spPr>
          <a:xfrm>
            <a:off x="3774789" y="3612112"/>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21" name="Rectangle 20">
            <a:extLst>
              <a:ext uri="{FF2B5EF4-FFF2-40B4-BE49-F238E27FC236}">
                <a16:creationId xmlns:a16="http://schemas.microsoft.com/office/drawing/2014/main" id="{FA0FCC28-BF4A-4681-A16B-F93A591DA89F}"/>
              </a:ext>
            </a:extLst>
          </p:cNvPr>
          <p:cNvSpPr/>
          <p:nvPr/>
        </p:nvSpPr>
        <p:spPr>
          <a:xfrm>
            <a:off x="2766106" y="3612112"/>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22" name="Rectangle 21">
            <a:extLst>
              <a:ext uri="{FF2B5EF4-FFF2-40B4-BE49-F238E27FC236}">
                <a16:creationId xmlns:a16="http://schemas.microsoft.com/office/drawing/2014/main" id="{0E192494-02E8-4162-97B8-A56C8FD81CF3}"/>
              </a:ext>
            </a:extLst>
          </p:cNvPr>
          <p:cNvSpPr/>
          <p:nvPr/>
        </p:nvSpPr>
        <p:spPr>
          <a:xfrm>
            <a:off x="4788913" y="3612112"/>
            <a:ext cx="792088"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23" name="Rectangle 22">
            <a:extLst>
              <a:ext uri="{FF2B5EF4-FFF2-40B4-BE49-F238E27FC236}">
                <a16:creationId xmlns:a16="http://schemas.microsoft.com/office/drawing/2014/main" id="{0F0B38FA-A7B2-45F2-84AB-0FAA0CD1C87B}"/>
              </a:ext>
            </a:extLst>
          </p:cNvPr>
          <p:cNvSpPr/>
          <p:nvPr/>
        </p:nvSpPr>
        <p:spPr>
          <a:xfrm>
            <a:off x="1758070" y="4709766"/>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24" name="Rectangle 23">
            <a:extLst>
              <a:ext uri="{FF2B5EF4-FFF2-40B4-BE49-F238E27FC236}">
                <a16:creationId xmlns:a16="http://schemas.microsoft.com/office/drawing/2014/main" id="{F18E0A17-80B2-4E36-9970-5FAA5C7FF642}"/>
              </a:ext>
            </a:extLst>
          </p:cNvPr>
          <p:cNvSpPr/>
          <p:nvPr/>
        </p:nvSpPr>
        <p:spPr>
          <a:xfrm>
            <a:off x="2550082" y="4709766"/>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25" name="Rectangle 24">
            <a:extLst>
              <a:ext uri="{FF2B5EF4-FFF2-40B4-BE49-F238E27FC236}">
                <a16:creationId xmlns:a16="http://schemas.microsoft.com/office/drawing/2014/main" id="{519E82FD-5D0B-4712-8777-8F594391BB22}"/>
              </a:ext>
            </a:extLst>
          </p:cNvPr>
          <p:cNvSpPr/>
          <p:nvPr/>
        </p:nvSpPr>
        <p:spPr>
          <a:xfrm>
            <a:off x="3360427" y="4709766"/>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26" name="Rectangle 25">
            <a:extLst>
              <a:ext uri="{FF2B5EF4-FFF2-40B4-BE49-F238E27FC236}">
                <a16:creationId xmlns:a16="http://schemas.microsoft.com/office/drawing/2014/main" id="{2563FD7D-363D-450A-8E51-914845A007D1}"/>
              </a:ext>
            </a:extLst>
          </p:cNvPr>
          <p:cNvSpPr/>
          <p:nvPr/>
        </p:nvSpPr>
        <p:spPr>
          <a:xfrm>
            <a:off x="4170772" y="4709766"/>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27" name="Rectangle 26">
            <a:extLst>
              <a:ext uri="{FF2B5EF4-FFF2-40B4-BE49-F238E27FC236}">
                <a16:creationId xmlns:a16="http://schemas.microsoft.com/office/drawing/2014/main" id="{2CB10612-82F9-4C78-A652-CB30C211EB74}"/>
              </a:ext>
            </a:extLst>
          </p:cNvPr>
          <p:cNvSpPr/>
          <p:nvPr/>
        </p:nvSpPr>
        <p:spPr>
          <a:xfrm>
            <a:off x="4998354" y="4709766"/>
            <a:ext cx="504056" cy="2664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endParaRPr lang="en-GB" dirty="0"/>
          </a:p>
        </p:txBody>
      </p:sp>
      <p:sp>
        <p:nvSpPr>
          <p:cNvPr id="28" name="Rectangle 27">
            <a:extLst>
              <a:ext uri="{FF2B5EF4-FFF2-40B4-BE49-F238E27FC236}">
                <a16:creationId xmlns:a16="http://schemas.microsoft.com/office/drawing/2014/main" id="{DAD202A0-3110-4254-A1E7-5A5995EFD6E3}"/>
              </a:ext>
            </a:extLst>
          </p:cNvPr>
          <p:cNvSpPr/>
          <p:nvPr/>
        </p:nvSpPr>
        <p:spPr>
          <a:xfrm>
            <a:off x="1634221"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29" name="Rectangle 28">
            <a:extLst>
              <a:ext uri="{FF2B5EF4-FFF2-40B4-BE49-F238E27FC236}">
                <a16:creationId xmlns:a16="http://schemas.microsoft.com/office/drawing/2014/main" id="{F803085A-454A-4904-AC00-E7756BF1359B}"/>
              </a:ext>
            </a:extLst>
          </p:cNvPr>
          <p:cNvSpPr/>
          <p:nvPr/>
        </p:nvSpPr>
        <p:spPr>
          <a:xfrm>
            <a:off x="2046026"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0" name="Rectangle 29">
            <a:extLst>
              <a:ext uri="{FF2B5EF4-FFF2-40B4-BE49-F238E27FC236}">
                <a16:creationId xmlns:a16="http://schemas.microsoft.com/office/drawing/2014/main" id="{39C9BC3F-050E-4E64-9B14-3A2F33C787B4}"/>
              </a:ext>
            </a:extLst>
          </p:cNvPr>
          <p:cNvSpPr/>
          <p:nvPr/>
        </p:nvSpPr>
        <p:spPr>
          <a:xfrm>
            <a:off x="2460212"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1" name="Rectangle 30">
            <a:extLst>
              <a:ext uri="{FF2B5EF4-FFF2-40B4-BE49-F238E27FC236}">
                <a16:creationId xmlns:a16="http://schemas.microsoft.com/office/drawing/2014/main" id="{5522D784-0F50-48AB-8284-B0BF5F6B4CF0}"/>
              </a:ext>
            </a:extLst>
          </p:cNvPr>
          <p:cNvSpPr/>
          <p:nvPr/>
        </p:nvSpPr>
        <p:spPr>
          <a:xfrm>
            <a:off x="2872017"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2" name="Rectangle 31">
            <a:extLst>
              <a:ext uri="{FF2B5EF4-FFF2-40B4-BE49-F238E27FC236}">
                <a16:creationId xmlns:a16="http://schemas.microsoft.com/office/drawing/2014/main" id="{D42D1501-9C94-4D22-A5AA-9EA1DFC8AAC1}"/>
              </a:ext>
            </a:extLst>
          </p:cNvPr>
          <p:cNvSpPr/>
          <p:nvPr/>
        </p:nvSpPr>
        <p:spPr>
          <a:xfrm>
            <a:off x="3258546"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3" name="Rectangle 32">
            <a:extLst>
              <a:ext uri="{FF2B5EF4-FFF2-40B4-BE49-F238E27FC236}">
                <a16:creationId xmlns:a16="http://schemas.microsoft.com/office/drawing/2014/main" id="{B7AAC22A-DBFE-47E7-8728-47D471584879}"/>
              </a:ext>
            </a:extLst>
          </p:cNvPr>
          <p:cNvSpPr/>
          <p:nvPr/>
        </p:nvSpPr>
        <p:spPr>
          <a:xfrm>
            <a:off x="3670351"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4" name="Rectangle 33">
            <a:extLst>
              <a:ext uri="{FF2B5EF4-FFF2-40B4-BE49-F238E27FC236}">
                <a16:creationId xmlns:a16="http://schemas.microsoft.com/office/drawing/2014/main" id="{04320035-E570-40C8-85A7-CC968B3AAA2F}"/>
              </a:ext>
            </a:extLst>
          </p:cNvPr>
          <p:cNvSpPr/>
          <p:nvPr/>
        </p:nvSpPr>
        <p:spPr>
          <a:xfrm>
            <a:off x="4084537"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5" name="Rectangle 34">
            <a:extLst>
              <a:ext uri="{FF2B5EF4-FFF2-40B4-BE49-F238E27FC236}">
                <a16:creationId xmlns:a16="http://schemas.microsoft.com/office/drawing/2014/main" id="{80487BEA-B74F-4701-913E-E0F5D243422A}"/>
              </a:ext>
            </a:extLst>
          </p:cNvPr>
          <p:cNvSpPr/>
          <p:nvPr/>
        </p:nvSpPr>
        <p:spPr>
          <a:xfrm>
            <a:off x="4496342"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6" name="Rectangle 35">
            <a:extLst>
              <a:ext uri="{FF2B5EF4-FFF2-40B4-BE49-F238E27FC236}">
                <a16:creationId xmlns:a16="http://schemas.microsoft.com/office/drawing/2014/main" id="{8F9B2095-D154-46D2-B93A-ADEF707896AC}"/>
              </a:ext>
            </a:extLst>
          </p:cNvPr>
          <p:cNvSpPr/>
          <p:nvPr/>
        </p:nvSpPr>
        <p:spPr>
          <a:xfrm>
            <a:off x="4910585"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37" name="Rectangle 36">
            <a:extLst>
              <a:ext uri="{FF2B5EF4-FFF2-40B4-BE49-F238E27FC236}">
                <a16:creationId xmlns:a16="http://schemas.microsoft.com/office/drawing/2014/main" id="{69AB6A27-ABB7-4897-BD8C-963E43E5B94A}"/>
              </a:ext>
            </a:extLst>
          </p:cNvPr>
          <p:cNvSpPr/>
          <p:nvPr/>
        </p:nvSpPr>
        <p:spPr>
          <a:xfrm>
            <a:off x="5322390" y="5733256"/>
            <a:ext cx="360040" cy="36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nb-NO" dirty="0"/>
              <a:t>v</a:t>
            </a:r>
            <a:endParaRPr lang="en-GB" dirty="0"/>
          </a:p>
        </p:txBody>
      </p:sp>
      <p:sp>
        <p:nvSpPr>
          <p:cNvPr id="7" name="Content Placeholder 2">
            <a:extLst>
              <a:ext uri="{FF2B5EF4-FFF2-40B4-BE49-F238E27FC236}">
                <a16:creationId xmlns:a16="http://schemas.microsoft.com/office/drawing/2014/main" id="{19263978-D116-4D1E-BBF7-0784D065CE86}"/>
              </a:ext>
            </a:extLst>
          </p:cNvPr>
          <p:cNvSpPr txBox="1">
            <a:spLocks/>
          </p:cNvSpPr>
          <p:nvPr/>
        </p:nvSpPr>
        <p:spPr>
          <a:xfrm>
            <a:off x="6192012" y="1567970"/>
            <a:ext cx="5390389"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If we divide the thousand into 2 equal parts, what is the value of each part?</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What if we divide the thousand into 4 equal parts?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5 equal parts?</a:t>
            </a:r>
          </a:p>
          <a:p>
            <a:pPr>
              <a:lnSpc>
                <a:spcPct val="120000"/>
              </a:lnSpc>
              <a:spcBef>
                <a:spcPts val="600"/>
              </a:spcBef>
              <a:spcAft>
                <a:spcPts val="600"/>
              </a:spcAft>
              <a:buClr>
                <a:srgbClr val="585858"/>
              </a:buClr>
              <a:buFont typeface="Arial" panose="020B0604020202020204" pitchFamily="34" charset="0"/>
              <a:buChar char="•"/>
            </a:pPr>
            <a:r>
              <a:rPr lang="en-GB" sz="2000" dirty="0">
                <a:latin typeface="Arial" panose="020B0604020202020204" pitchFamily="34" charset="0"/>
                <a:cs typeface="Arial" panose="020B0604020202020204" pitchFamily="34" charset="0"/>
              </a:rPr>
              <a:t>10 equal parts? </a:t>
            </a:r>
          </a:p>
          <a:p>
            <a:pPr>
              <a:lnSpc>
                <a:spcPct val="120000"/>
              </a:lnSpc>
              <a:spcBef>
                <a:spcPts val="600"/>
              </a:spcBef>
              <a:spcAft>
                <a:spcPts val="600"/>
              </a:spcAft>
              <a:buFont typeface="Arial" panose="020B0604020202020204" pitchFamily="34" charset="0"/>
              <a:buChar char="•"/>
            </a:pPr>
            <a:endParaRPr lang="en-GB" sz="2000" dirty="0"/>
          </a:p>
          <a:p>
            <a:pPr marL="0" indent="0">
              <a:lnSpc>
                <a:spcPct val="120000"/>
              </a:lnSpc>
              <a:spcBef>
                <a:spcPts val="600"/>
              </a:spcBef>
              <a:spcAft>
                <a:spcPts val="600"/>
              </a:spcAft>
              <a:buNone/>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a:p>
            <a:pPr>
              <a:lnSpc>
                <a:spcPct val="120000"/>
              </a:lnSpc>
              <a:spcBef>
                <a:spcPts val="600"/>
              </a:spcBef>
              <a:spcAft>
                <a:spcPts val="600"/>
              </a:spcAft>
              <a:buFont typeface="Arial" panose="020B0604020202020204" pitchFamily="34" charset="0"/>
              <a:buChar char="•"/>
            </a:pPr>
            <a:endParaRPr lang="en-GB" sz="2000" kern="0" dirty="0">
              <a:solidFill>
                <a:schemeClr val="tx1"/>
              </a:solidFill>
            </a:endParaRPr>
          </a:p>
        </p:txBody>
      </p:sp>
    </p:spTree>
    <p:custDataLst>
      <p:tags r:id="rId1"/>
    </p:custDataLst>
    <p:extLst>
      <p:ext uri="{BB962C8B-B14F-4D97-AF65-F5344CB8AC3E}">
        <p14:creationId xmlns:p14="http://schemas.microsoft.com/office/powerpoint/2010/main" val="10753808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hidden"/>
                                      </p:to>
                                    </p:set>
                                  </p:childTnLst>
                                </p:cTn>
                              </p:par>
                              <p:par>
                                <p:cTn id="13" presetID="1" presetClass="exit" presetSubtype="0" fill="hold" grpId="0" nodeType="withEffect">
                                  <p:stCondLst>
                                    <p:cond delay="0"/>
                                  </p:stCondLst>
                                  <p:childTnLst>
                                    <p:set>
                                      <p:cBhvr>
                                        <p:cTn id="14" dur="1" fill="hold">
                                          <p:stCondLst>
                                            <p:cond delay="0"/>
                                          </p:stCondLst>
                                        </p:cTn>
                                        <p:tgtEl>
                                          <p:spTgt spid="18"/>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hidden"/>
                                      </p:to>
                                    </p:set>
                                  </p:childTnLst>
                                </p:cTn>
                              </p:par>
                              <p:par>
                                <p:cTn id="25" presetID="1" presetClass="exit"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hidden"/>
                                      </p:to>
                                    </p:set>
                                  </p:childTnLst>
                                </p:cTn>
                              </p:par>
                              <p:par>
                                <p:cTn id="27" presetID="1" presetClass="exit" presetSubtype="0" fill="hold" grpId="0" nodeType="withEffect">
                                  <p:stCondLst>
                                    <p:cond delay="0"/>
                                  </p:stCondLst>
                                  <p:childTnLst>
                                    <p:set>
                                      <p:cBhvr>
                                        <p:cTn id="28" dur="1" fill="hold">
                                          <p:stCondLst>
                                            <p:cond delay="0"/>
                                          </p:stCondLst>
                                        </p:cTn>
                                        <p:tgtEl>
                                          <p:spTgt spid="20"/>
                                        </p:tgtEl>
                                        <p:attrNameLst>
                                          <p:attrName>style.visibility</p:attrName>
                                        </p:attrNameLst>
                                      </p:cBhvr>
                                      <p:to>
                                        <p:strVal val="hidden"/>
                                      </p:to>
                                    </p:set>
                                  </p:childTnLst>
                                </p:cTn>
                              </p:par>
                              <p:par>
                                <p:cTn id="29" presetID="1" presetClass="exit" presetSubtype="0" fill="hold" grpId="0" nodeType="withEffect">
                                  <p:stCondLst>
                                    <p:cond delay="0"/>
                                  </p:stCondLst>
                                  <p:childTnLst>
                                    <p:set>
                                      <p:cBhvr>
                                        <p:cTn id="30" dur="1" fill="hold">
                                          <p:stCondLst>
                                            <p:cond delay="0"/>
                                          </p:stCondLst>
                                        </p:cTn>
                                        <p:tgtEl>
                                          <p:spTgt spid="22"/>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grpId="0" nodeType="clickEffect">
                                  <p:stCondLst>
                                    <p:cond delay="0"/>
                                  </p:stCondLst>
                                  <p:childTnLst>
                                    <p:set>
                                      <p:cBhvr>
                                        <p:cTn id="40" dur="1" fill="hold">
                                          <p:stCondLst>
                                            <p:cond delay="0"/>
                                          </p:stCondLst>
                                        </p:cTn>
                                        <p:tgtEl>
                                          <p:spTgt spid="23"/>
                                        </p:tgtEl>
                                        <p:attrNameLst>
                                          <p:attrName>style.visibility</p:attrName>
                                        </p:attrNameLst>
                                      </p:cBhvr>
                                      <p:to>
                                        <p:strVal val="hidden"/>
                                      </p:to>
                                    </p:set>
                                  </p:childTnLst>
                                </p:cTn>
                              </p:par>
                              <p:par>
                                <p:cTn id="41" presetID="1" presetClass="exit" presetSubtype="0" fill="hold" grpId="0" nodeType="withEffect">
                                  <p:stCondLst>
                                    <p:cond delay="0"/>
                                  </p:stCondLst>
                                  <p:childTnLst>
                                    <p:set>
                                      <p:cBhvr>
                                        <p:cTn id="42" dur="1" fill="hold">
                                          <p:stCondLst>
                                            <p:cond delay="0"/>
                                          </p:stCondLst>
                                        </p:cTn>
                                        <p:tgtEl>
                                          <p:spTgt spid="24"/>
                                        </p:tgtEl>
                                        <p:attrNameLst>
                                          <p:attrName>style.visibility</p:attrName>
                                        </p:attrNameLst>
                                      </p:cBhvr>
                                      <p:to>
                                        <p:strVal val="hidden"/>
                                      </p:to>
                                    </p:set>
                                  </p:childTnLst>
                                </p:cTn>
                              </p:par>
                              <p:par>
                                <p:cTn id="43" presetID="1" presetClass="exit" presetSubtype="0" fill="hold" grpId="0" nodeType="withEffect">
                                  <p:stCondLst>
                                    <p:cond delay="0"/>
                                  </p:stCondLst>
                                  <p:childTnLst>
                                    <p:set>
                                      <p:cBhvr>
                                        <p:cTn id="44" dur="1" fill="hold">
                                          <p:stCondLst>
                                            <p:cond delay="0"/>
                                          </p:stCondLst>
                                        </p:cTn>
                                        <p:tgtEl>
                                          <p:spTgt spid="25"/>
                                        </p:tgtEl>
                                        <p:attrNameLst>
                                          <p:attrName>style.visibility</p:attrName>
                                        </p:attrNameLst>
                                      </p:cBhvr>
                                      <p:to>
                                        <p:strVal val="hidden"/>
                                      </p:to>
                                    </p:set>
                                  </p:childTnLst>
                                </p:cTn>
                              </p:par>
                              <p:par>
                                <p:cTn id="45" presetID="1" presetClass="exit" presetSubtype="0" fill="hold" grpId="0" nodeType="withEffect">
                                  <p:stCondLst>
                                    <p:cond delay="0"/>
                                  </p:stCondLst>
                                  <p:childTnLst>
                                    <p:set>
                                      <p:cBhvr>
                                        <p:cTn id="46" dur="1" fill="hold">
                                          <p:stCondLst>
                                            <p:cond delay="0"/>
                                          </p:stCondLst>
                                        </p:cTn>
                                        <p:tgtEl>
                                          <p:spTgt spid="26"/>
                                        </p:tgtEl>
                                        <p:attrNameLst>
                                          <p:attrName>style.visibility</p:attrName>
                                        </p:attrNameLst>
                                      </p:cBhvr>
                                      <p:to>
                                        <p:strVal val="hidden"/>
                                      </p:to>
                                    </p:set>
                                  </p:childTnLst>
                                </p:cTn>
                              </p:par>
                              <p:par>
                                <p:cTn id="47" presetID="1" presetClass="exit" presetSubtype="0" fill="hold" grpId="0" nodeType="withEffect">
                                  <p:stCondLst>
                                    <p:cond delay="0"/>
                                  </p:stCondLst>
                                  <p:childTnLst>
                                    <p:set>
                                      <p:cBhvr>
                                        <p:cTn id="48" dur="1" fill="hold">
                                          <p:stCondLst>
                                            <p:cond delay="0"/>
                                          </p:stCondLst>
                                        </p:cTn>
                                        <p:tgtEl>
                                          <p:spTgt spid="27"/>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0"/>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xit" presetSubtype="0" fill="hold" grpId="0" nodeType="clickEffect">
                                  <p:stCondLst>
                                    <p:cond delay="0"/>
                                  </p:stCondLst>
                                  <p:childTnLst>
                                    <p:set>
                                      <p:cBhvr>
                                        <p:cTn id="58" dur="1" fill="hold">
                                          <p:stCondLst>
                                            <p:cond delay="0"/>
                                          </p:stCondLst>
                                        </p:cTn>
                                        <p:tgtEl>
                                          <p:spTgt spid="28"/>
                                        </p:tgtEl>
                                        <p:attrNameLst>
                                          <p:attrName>style.visibility</p:attrName>
                                        </p:attrNameLst>
                                      </p:cBhvr>
                                      <p:to>
                                        <p:strVal val="hidden"/>
                                      </p:to>
                                    </p:set>
                                  </p:childTnLst>
                                </p:cTn>
                              </p:par>
                              <p:par>
                                <p:cTn id="59" presetID="1" presetClass="exit" presetSubtype="0" fill="hold" grpId="0" nodeType="withEffect">
                                  <p:stCondLst>
                                    <p:cond delay="0"/>
                                  </p:stCondLst>
                                  <p:childTnLst>
                                    <p:set>
                                      <p:cBhvr>
                                        <p:cTn id="60" dur="1" fill="hold">
                                          <p:stCondLst>
                                            <p:cond delay="0"/>
                                          </p:stCondLst>
                                        </p:cTn>
                                        <p:tgtEl>
                                          <p:spTgt spid="29"/>
                                        </p:tgtEl>
                                        <p:attrNameLst>
                                          <p:attrName>style.visibility</p:attrName>
                                        </p:attrNameLst>
                                      </p:cBhvr>
                                      <p:to>
                                        <p:strVal val="hidden"/>
                                      </p:to>
                                    </p:set>
                                  </p:childTnLst>
                                </p:cTn>
                              </p:par>
                              <p:par>
                                <p:cTn id="61" presetID="1" presetClass="exit" presetSubtype="0" fill="hold" grpId="0" nodeType="withEffect">
                                  <p:stCondLst>
                                    <p:cond delay="0"/>
                                  </p:stCondLst>
                                  <p:childTnLst>
                                    <p:set>
                                      <p:cBhvr>
                                        <p:cTn id="62" dur="1" fill="hold">
                                          <p:stCondLst>
                                            <p:cond delay="0"/>
                                          </p:stCondLst>
                                        </p:cTn>
                                        <p:tgtEl>
                                          <p:spTgt spid="30"/>
                                        </p:tgtEl>
                                        <p:attrNameLst>
                                          <p:attrName>style.visibility</p:attrName>
                                        </p:attrNameLst>
                                      </p:cBhvr>
                                      <p:to>
                                        <p:strVal val="hidden"/>
                                      </p:to>
                                    </p:set>
                                  </p:childTnLst>
                                </p:cTn>
                              </p:par>
                              <p:par>
                                <p:cTn id="63" presetID="1" presetClass="exit" presetSubtype="0" fill="hold" grpId="0" nodeType="withEffect">
                                  <p:stCondLst>
                                    <p:cond delay="0"/>
                                  </p:stCondLst>
                                  <p:childTnLst>
                                    <p:set>
                                      <p:cBhvr>
                                        <p:cTn id="64" dur="1" fill="hold">
                                          <p:stCondLst>
                                            <p:cond delay="0"/>
                                          </p:stCondLst>
                                        </p:cTn>
                                        <p:tgtEl>
                                          <p:spTgt spid="31"/>
                                        </p:tgtEl>
                                        <p:attrNameLst>
                                          <p:attrName>style.visibility</p:attrName>
                                        </p:attrNameLst>
                                      </p:cBhvr>
                                      <p:to>
                                        <p:strVal val="hidden"/>
                                      </p:to>
                                    </p:set>
                                  </p:childTnLst>
                                </p:cTn>
                              </p:par>
                              <p:par>
                                <p:cTn id="65" presetID="1" presetClass="exit" presetSubtype="0" fill="hold" grpId="0" nodeType="withEffect">
                                  <p:stCondLst>
                                    <p:cond delay="0"/>
                                  </p:stCondLst>
                                  <p:childTnLst>
                                    <p:set>
                                      <p:cBhvr>
                                        <p:cTn id="66" dur="1" fill="hold">
                                          <p:stCondLst>
                                            <p:cond delay="0"/>
                                          </p:stCondLst>
                                        </p:cTn>
                                        <p:tgtEl>
                                          <p:spTgt spid="32"/>
                                        </p:tgtEl>
                                        <p:attrNameLst>
                                          <p:attrName>style.visibility</p:attrName>
                                        </p:attrNameLst>
                                      </p:cBhvr>
                                      <p:to>
                                        <p:strVal val="hidden"/>
                                      </p:to>
                                    </p:set>
                                  </p:childTnLst>
                                </p:cTn>
                              </p:par>
                              <p:par>
                                <p:cTn id="67" presetID="1" presetClass="exit" presetSubtype="0" fill="hold" grpId="0" nodeType="withEffect">
                                  <p:stCondLst>
                                    <p:cond delay="0"/>
                                  </p:stCondLst>
                                  <p:childTnLst>
                                    <p:set>
                                      <p:cBhvr>
                                        <p:cTn id="68" dur="1" fill="hold">
                                          <p:stCondLst>
                                            <p:cond delay="0"/>
                                          </p:stCondLst>
                                        </p:cTn>
                                        <p:tgtEl>
                                          <p:spTgt spid="33"/>
                                        </p:tgtEl>
                                        <p:attrNameLst>
                                          <p:attrName>style.visibility</p:attrName>
                                        </p:attrNameLst>
                                      </p:cBhvr>
                                      <p:to>
                                        <p:strVal val="hidden"/>
                                      </p:to>
                                    </p:set>
                                  </p:childTnLst>
                                </p:cTn>
                              </p:par>
                              <p:par>
                                <p:cTn id="69" presetID="1" presetClass="exit" presetSubtype="0" fill="hold" grpId="0" nodeType="withEffect">
                                  <p:stCondLst>
                                    <p:cond delay="0"/>
                                  </p:stCondLst>
                                  <p:childTnLst>
                                    <p:set>
                                      <p:cBhvr>
                                        <p:cTn id="70" dur="1" fill="hold">
                                          <p:stCondLst>
                                            <p:cond delay="0"/>
                                          </p:stCondLst>
                                        </p:cTn>
                                        <p:tgtEl>
                                          <p:spTgt spid="34"/>
                                        </p:tgtEl>
                                        <p:attrNameLst>
                                          <p:attrName>style.visibility</p:attrName>
                                        </p:attrNameLst>
                                      </p:cBhvr>
                                      <p:to>
                                        <p:strVal val="hidden"/>
                                      </p:to>
                                    </p:set>
                                  </p:childTnLst>
                                </p:cTn>
                              </p:par>
                              <p:par>
                                <p:cTn id="71" presetID="1" presetClass="exit" presetSubtype="0" fill="hold" grpId="0" nodeType="withEffect">
                                  <p:stCondLst>
                                    <p:cond delay="0"/>
                                  </p:stCondLst>
                                  <p:childTnLst>
                                    <p:set>
                                      <p:cBhvr>
                                        <p:cTn id="72" dur="1" fill="hold">
                                          <p:stCondLst>
                                            <p:cond delay="0"/>
                                          </p:stCondLst>
                                        </p:cTn>
                                        <p:tgtEl>
                                          <p:spTgt spid="35"/>
                                        </p:tgtEl>
                                        <p:attrNameLst>
                                          <p:attrName>style.visibility</p:attrName>
                                        </p:attrNameLst>
                                      </p:cBhvr>
                                      <p:to>
                                        <p:strVal val="hidden"/>
                                      </p:to>
                                    </p:set>
                                  </p:childTnLst>
                                </p:cTn>
                              </p:par>
                              <p:par>
                                <p:cTn id="73" presetID="1" presetClass="exit" presetSubtype="0" fill="hold" grpId="0" nodeType="withEffect">
                                  <p:stCondLst>
                                    <p:cond delay="0"/>
                                  </p:stCondLst>
                                  <p:childTnLst>
                                    <p:set>
                                      <p:cBhvr>
                                        <p:cTn id="74" dur="1" fill="hold">
                                          <p:stCondLst>
                                            <p:cond delay="0"/>
                                          </p:stCondLst>
                                        </p:cTn>
                                        <p:tgtEl>
                                          <p:spTgt spid="36"/>
                                        </p:tgtEl>
                                        <p:attrNameLst>
                                          <p:attrName>style.visibility</p:attrName>
                                        </p:attrNameLst>
                                      </p:cBhvr>
                                      <p:to>
                                        <p:strVal val="hidden"/>
                                      </p:to>
                                    </p:set>
                                  </p:childTnLst>
                                </p:cTn>
                              </p:par>
                              <p:par>
                                <p:cTn id="75" presetID="1" presetClass="exit" presetSubtype="0" fill="hold" grpId="0" nodeType="withEffect">
                                  <p:stCondLst>
                                    <p:cond delay="0"/>
                                  </p:stCondLst>
                                  <p:childTnLst>
                                    <p:set>
                                      <p:cBhvr>
                                        <p:cTn id="76" dur="1" fill="hold">
                                          <p:stCondLst>
                                            <p:cond delay="0"/>
                                          </p:stCondLst>
                                        </p:cTn>
                                        <p:tgtEl>
                                          <p:spTgt spid="3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3.5|1.1|0.9|1.1|1|1.2|1.3|1.4"/>
</p:tagLst>
</file>

<file path=ppt/tags/tag3.xml><?xml version="1.0" encoding="utf-8"?>
<p:tagLst xmlns:a="http://schemas.openxmlformats.org/drawingml/2006/main" xmlns:r="http://schemas.openxmlformats.org/officeDocument/2006/relationships" xmlns:p="http://schemas.openxmlformats.org/presentationml/2006/main">
  <p:tag name="TIMING" val="|7.6|2.5|1.8|1.6"/>
</p:tagLst>
</file>

<file path=ppt/tags/tag4.xml><?xml version="1.0" encoding="utf-8"?>
<p:tagLst xmlns:a="http://schemas.openxmlformats.org/drawingml/2006/main" xmlns:r="http://schemas.openxmlformats.org/officeDocument/2006/relationships" xmlns:p="http://schemas.openxmlformats.org/presentationml/2006/main">
  <p:tag name="TIMING" val="|4.6"/>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52F4355-41EF-4DA9-B998-C6511E367AD2}">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e2f7c1fb-8b39-4d5b-953e-de45d1606e4d"/>
    <ds:schemaRef ds:uri="http://www.w3.org/XML/1998/namespace"/>
    <ds:schemaRef ds:uri="http://purl.org/dc/dcmitype/"/>
  </ds:schemaRefs>
</ds:datastoreItem>
</file>

<file path=customXml/itemProps2.xml><?xml version="1.0" encoding="utf-8"?>
<ds:datastoreItem xmlns:ds="http://schemas.openxmlformats.org/officeDocument/2006/customXml" ds:itemID="{382AB53F-2365-4221-B52E-1FAB7194DECD}">
  <ds:schemaRefs>
    <ds:schemaRef ds:uri="http://schemas.microsoft.com/sharepoint/v3/contenttype/forms"/>
  </ds:schemaRefs>
</ds:datastoreItem>
</file>

<file path=customXml/itemProps3.xml><?xml version="1.0" encoding="utf-8"?>
<ds:datastoreItem xmlns:ds="http://schemas.openxmlformats.org/officeDocument/2006/customXml" ds:itemID="{E7AEDC9C-23A3-485D-A4E3-8E9E0C342D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1532</Words>
  <Application>Microsoft Office PowerPoint</Application>
  <PresentationFormat>Widescreen</PresentationFormat>
  <Paragraphs>202</Paragraphs>
  <Slides>20</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20</vt:i4>
      </vt:variant>
    </vt:vector>
  </HeadingPairs>
  <TitlesOfParts>
    <vt:vector size="24" baseType="lpstr">
      <vt:lpstr>Arial</vt:lpstr>
      <vt:lpstr>Calibri</vt:lpstr>
      <vt:lpstr>Calibri Light</vt:lpstr>
      <vt:lpstr>Custom Design</vt:lpstr>
      <vt:lpstr>PowerPoint Presentation</vt:lpstr>
      <vt:lpstr>4NPV-4 Divide 1,000 into 2, 4, 5 and 10 equal parts, and read scales/number lines marked in multiples of 1,000 with 2, 4, 5 and 10 equal parts.</vt:lpstr>
      <vt:lpstr>4NPV-4: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4NPV-4 Reading scales with 2, 4, 5 or 10 intervals</vt:lpstr>
      <vt:lpstr>4NPV-4 Reading scales with 2, 4, 5 or 10 intervals</vt:lpstr>
      <vt:lpstr>4NPV-4 Reading scales with 2, 4, 5 or 10 intervals</vt:lpstr>
      <vt:lpstr>4NPV-4 Reading scales with 2, 4, 5 or 10 intervals</vt:lpstr>
      <vt:lpstr>4NPV-4 Reading scales with 2, 4, 5 or 10 intervals</vt:lpstr>
      <vt:lpstr>4NPV-4 Reading scales with 2, 4, 5 or 10 intervals</vt:lpstr>
      <vt:lpstr>4NPV-4 Reading scales with 2, 4, 5 or 10 intervals</vt:lpstr>
      <vt:lpstr>4NPV-4 Reading scales with 2, 4, 5 or 10 intervals</vt:lpstr>
      <vt:lpstr>4NPV-4 Reading scales with 2, 4, 5 or 10 intervals</vt:lpstr>
      <vt:lpstr>4NPV-4 Reading scales with 2, 4, 5 or 10 intervals</vt:lpstr>
      <vt:lpstr>4NPV-4 Reading scales with 2, 4, 5 or 10 intervals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7</cp:revision>
  <dcterms:created xsi:type="dcterms:W3CDTF">2020-08-07T06:29:50Z</dcterms:created>
  <dcterms:modified xsi:type="dcterms:W3CDTF">2022-11-10T14:42:46Z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