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478" r:id="rId6"/>
    <p:sldId id="479" r:id="rId7"/>
    <p:sldId id="298" r:id="rId8"/>
    <p:sldId id="480" r:id="rId9"/>
    <p:sldId id="481" r:id="rId10"/>
    <p:sldId id="482" r:id="rId11"/>
    <p:sldId id="457" r:id="rId12"/>
    <p:sldId id="458" r:id="rId13"/>
    <p:sldId id="459" r:id="rId14"/>
    <p:sldId id="460" r:id="rId15"/>
    <p:sldId id="461" r:id="rId16"/>
    <p:sldId id="462" r:id="rId17"/>
    <p:sldId id="463" r:id="rId18"/>
    <p:sldId id="464" r:id="rId19"/>
    <p:sldId id="465" r:id="rId20"/>
    <p:sldId id="466" r:id="rId21"/>
    <p:sldId id="467" r:id="rId22"/>
    <p:sldId id="468" r:id="rId23"/>
    <p:sldId id="456" r:id="rId24"/>
    <p:sldId id="4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017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421103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947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6</a:t>
            </a:fld>
            <a:endParaRPr lang="en-GB" dirty="0"/>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7</a:t>
            </a:fld>
            <a:endParaRPr lang="en-GB" dirty="0"/>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4234575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197709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440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1263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14</a:t>
            </a:fld>
            <a:endParaRPr lang="en-GB" dirty="0"/>
          </a:p>
        </p:txBody>
      </p:sp>
    </p:spTree>
    <p:extLst>
      <p:ext uri="{BB962C8B-B14F-4D97-AF65-F5344CB8AC3E}">
        <p14:creationId xmlns:p14="http://schemas.microsoft.com/office/powerpoint/2010/main" val="4186091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15</a:t>
            </a:fld>
            <a:endParaRPr lang="en-GB" dirty="0"/>
          </a:p>
        </p:txBody>
      </p:sp>
    </p:spTree>
    <p:extLst>
      <p:ext uri="{BB962C8B-B14F-4D97-AF65-F5344CB8AC3E}">
        <p14:creationId xmlns:p14="http://schemas.microsoft.com/office/powerpoint/2010/main" val="3525388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nrich.maths.org/2006"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resources/5247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ncetm.org.uk/classroom-resources/primm-1-22-composition-and-calculation-1-000-and-four-digit-number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Equivalence of 10 hundreds and 1 thousand </a:t>
            </a:r>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lstStyle/>
          <a:p>
            <a:r>
              <a:rPr lang="en-GB" dirty="0"/>
              <a:t>4NPV-1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45133D-7E8B-4C0C-B95B-AB0DC49DE76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68540" y="1592313"/>
            <a:ext cx="2505292" cy="2488055"/>
          </a:xfrm>
          <a:prstGeom prst="rect">
            <a:avLst/>
          </a:prstGeom>
        </p:spPr>
      </p:pic>
      <p:pic>
        <p:nvPicPr>
          <p:cNvPr id="27" name="Picture 26">
            <a:extLst>
              <a:ext uri="{FF2B5EF4-FFF2-40B4-BE49-F238E27FC236}">
                <a16:creationId xmlns:a16="http://schemas.microsoft.com/office/drawing/2014/main" id="{AE9FCA9C-AC92-4A94-9F94-F0F8383190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449457" y="1709087"/>
            <a:ext cx="2505292" cy="2488055"/>
          </a:xfrm>
          <a:prstGeom prst="rect">
            <a:avLst/>
          </a:prstGeom>
          <a:effectLst>
            <a:outerShdw blurRad="76200" dist="38100" dir="18900000" algn="bl" rotWithShape="0">
              <a:prstClr val="black">
                <a:alpha val="55000"/>
              </a:prstClr>
            </a:outerShdw>
          </a:effectLst>
        </p:spPr>
      </p:pic>
      <p:pic>
        <p:nvPicPr>
          <p:cNvPr id="28" name="Picture 27">
            <a:extLst>
              <a:ext uri="{FF2B5EF4-FFF2-40B4-BE49-F238E27FC236}">
                <a16:creationId xmlns:a16="http://schemas.microsoft.com/office/drawing/2014/main" id="{61F5F7C6-7C11-4CDF-A966-160EA2BC49A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30374" y="1825861"/>
            <a:ext cx="2505292" cy="2488055"/>
          </a:xfrm>
          <a:prstGeom prst="rect">
            <a:avLst/>
          </a:prstGeom>
          <a:effectLst>
            <a:outerShdw blurRad="76200" dist="38100" dir="18900000" algn="bl" rotWithShape="0">
              <a:prstClr val="black">
                <a:alpha val="55000"/>
              </a:prstClr>
            </a:outerShdw>
          </a:effectLst>
        </p:spPr>
      </p:pic>
      <p:pic>
        <p:nvPicPr>
          <p:cNvPr id="29" name="Picture 28">
            <a:extLst>
              <a:ext uri="{FF2B5EF4-FFF2-40B4-BE49-F238E27FC236}">
                <a16:creationId xmlns:a16="http://schemas.microsoft.com/office/drawing/2014/main" id="{578C61D5-4E87-43D0-9CC0-74BC99638A1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211291" y="1942635"/>
            <a:ext cx="2505292" cy="2488055"/>
          </a:xfrm>
          <a:prstGeom prst="rect">
            <a:avLst/>
          </a:prstGeom>
          <a:effectLst>
            <a:outerShdw blurRad="76200" dist="38100" dir="18900000" algn="bl" rotWithShape="0">
              <a:prstClr val="black">
                <a:alpha val="55000"/>
              </a:prstClr>
            </a:outerShdw>
          </a:effectLst>
        </p:spPr>
      </p:pic>
      <p:pic>
        <p:nvPicPr>
          <p:cNvPr id="30" name="Picture 29">
            <a:extLst>
              <a:ext uri="{FF2B5EF4-FFF2-40B4-BE49-F238E27FC236}">
                <a16:creationId xmlns:a16="http://schemas.microsoft.com/office/drawing/2014/main" id="{91AABAD9-02E3-45FE-95FD-462D0F8056B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092208" y="2059409"/>
            <a:ext cx="2505292" cy="2488055"/>
          </a:xfrm>
          <a:prstGeom prst="rect">
            <a:avLst/>
          </a:prstGeom>
          <a:effectLst>
            <a:outerShdw blurRad="76200" dist="38100" dir="18900000" algn="bl" rotWithShape="0">
              <a:prstClr val="black">
                <a:alpha val="55000"/>
              </a:prstClr>
            </a:outerShdw>
          </a:effectLst>
        </p:spPr>
      </p:pic>
      <p:pic>
        <p:nvPicPr>
          <p:cNvPr id="31" name="Picture 30">
            <a:extLst>
              <a:ext uri="{FF2B5EF4-FFF2-40B4-BE49-F238E27FC236}">
                <a16:creationId xmlns:a16="http://schemas.microsoft.com/office/drawing/2014/main" id="{93570845-D75C-4DAC-A5FA-44BD377B552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73125" y="2176183"/>
            <a:ext cx="2505292" cy="2488055"/>
          </a:xfrm>
          <a:prstGeom prst="rect">
            <a:avLst/>
          </a:prstGeom>
          <a:effectLst>
            <a:outerShdw blurRad="76200" dist="38100" dir="18900000" algn="bl" rotWithShape="0">
              <a:prstClr val="black">
                <a:alpha val="55000"/>
              </a:prstClr>
            </a:outerShdw>
          </a:effectLst>
        </p:spPr>
      </p:pic>
      <p:pic>
        <p:nvPicPr>
          <p:cNvPr id="32" name="Picture 31">
            <a:extLst>
              <a:ext uri="{FF2B5EF4-FFF2-40B4-BE49-F238E27FC236}">
                <a16:creationId xmlns:a16="http://schemas.microsoft.com/office/drawing/2014/main" id="{4E06714F-689F-43DA-885F-6AC152FCC1E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54042" y="2292957"/>
            <a:ext cx="2505292" cy="2488055"/>
          </a:xfrm>
          <a:prstGeom prst="rect">
            <a:avLst/>
          </a:prstGeom>
          <a:effectLst>
            <a:outerShdw blurRad="76200" dist="38100" dir="18900000" algn="bl" rotWithShape="0">
              <a:prstClr val="black">
                <a:alpha val="55000"/>
              </a:prstClr>
            </a:outerShdw>
          </a:effectLst>
        </p:spPr>
      </p:pic>
      <p:pic>
        <p:nvPicPr>
          <p:cNvPr id="33" name="Picture 32">
            <a:extLst>
              <a:ext uri="{FF2B5EF4-FFF2-40B4-BE49-F238E27FC236}">
                <a16:creationId xmlns:a16="http://schemas.microsoft.com/office/drawing/2014/main" id="{728AF4E8-28FD-40E3-8293-F3E7DEE5771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34959" y="2409731"/>
            <a:ext cx="2505292" cy="2488055"/>
          </a:xfrm>
          <a:prstGeom prst="rect">
            <a:avLst/>
          </a:prstGeom>
          <a:effectLst>
            <a:outerShdw blurRad="76200" dist="38100" dir="18900000" algn="bl" rotWithShape="0">
              <a:prstClr val="black">
                <a:alpha val="55000"/>
              </a:prstClr>
            </a:outerShdw>
          </a:effectLst>
        </p:spPr>
      </p:pic>
      <p:pic>
        <p:nvPicPr>
          <p:cNvPr id="34" name="Picture 33">
            <a:extLst>
              <a:ext uri="{FF2B5EF4-FFF2-40B4-BE49-F238E27FC236}">
                <a16:creationId xmlns:a16="http://schemas.microsoft.com/office/drawing/2014/main" id="{1017F650-06AF-4E0E-9964-93D96B6709D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615876" y="2526505"/>
            <a:ext cx="2505292" cy="2488055"/>
          </a:xfrm>
          <a:prstGeom prst="rect">
            <a:avLst/>
          </a:prstGeom>
          <a:effectLst>
            <a:outerShdw blurRad="76200" dist="38100" dir="18900000" algn="bl" rotWithShape="0">
              <a:prstClr val="black">
                <a:alpha val="55000"/>
              </a:prstClr>
            </a:outerShdw>
          </a:effectLst>
        </p:spPr>
      </p:pic>
      <p:pic>
        <p:nvPicPr>
          <p:cNvPr id="35" name="Picture 34">
            <a:extLst>
              <a:ext uri="{FF2B5EF4-FFF2-40B4-BE49-F238E27FC236}">
                <a16:creationId xmlns:a16="http://schemas.microsoft.com/office/drawing/2014/main" id="{03CE36F5-79AD-4475-8656-A62C1E4C004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98572" y="2643279"/>
            <a:ext cx="2505292" cy="2488055"/>
          </a:xfrm>
          <a:prstGeom prst="rect">
            <a:avLst/>
          </a:prstGeom>
          <a:effectLst>
            <a:outerShdw blurRad="76200" dist="38100" dir="18900000" algn="bl" rotWithShape="0">
              <a:prstClr val="black">
                <a:alpha val="55000"/>
              </a:prstClr>
            </a:outerShdw>
          </a:effectLst>
        </p:spPr>
      </p:pic>
      <p:pic>
        <p:nvPicPr>
          <p:cNvPr id="10" name="Picture 9" descr="A screen shot of a cage&#10;&#10;Description generated with high confidence">
            <a:extLst>
              <a:ext uri="{FF2B5EF4-FFF2-40B4-BE49-F238E27FC236}">
                <a16:creationId xmlns:a16="http://schemas.microsoft.com/office/drawing/2014/main" id="{C4544AE4-0DCA-4FA1-83C0-294D52E71C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613179"/>
            <a:ext cx="3551152" cy="5631645"/>
          </a:xfrm>
          <a:prstGeom prst="rect">
            <a:avLst/>
          </a:prstGeom>
        </p:spPr>
      </p:pic>
      <p:sp>
        <p:nvSpPr>
          <p:cNvPr id="4" name="Title 3">
            <a:extLst>
              <a:ext uri="{FF2B5EF4-FFF2-40B4-BE49-F238E27FC236}">
                <a16:creationId xmlns:a16="http://schemas.microsoft.com/office/drawing/2014/main" id="{183FA64C-85C7-4416-814C-2DB306F2D834}"/>
              </a:ext>
            </a:extLst>
          </p:cNvPr>
          <p:cNvSpPr>
            <a:spLocks noGrp="1"/>
          </p:cNvSpPr>
          <p:nvPr>
            <p:ph type="title"/>
          </p:nvPr>
        </p:nvSpPr>
        <p:spPr/>
        <p:txBody>
          <a:bodyPr/>
          <a:lstStyle/>
          <a:p>
            <a:r>
              <a:rPr lang="en-US" altLang="en-US" dirty="0"/>
              <a:t>4NPV-1 Equivalence of 10 hundreds and 1 thousand</a:t>
            </a:r>
            <a:endParaRPr lang="en-GB" dirty="0"/>
          </a:p>
        </p:txBody>
      </p:sp>
      <p:sp>
        <p:nvSpPr>
          <p:cNvPr id="5" name="Content Placeholder 2">
            <a:extLst>
              <a:ext uri="{FF2B5EF4-FFF2-40B4-BE49-F238E27FC236}">
                <a16:creationId xmlns:a16="http://schemas.microsoft.com/office/drawing/2014/main" id="{7E43503F-719B-4CFA-A311-1BC0B8C87DFE}"/>
              </a:ext>
            </a:extLst>
          </p:cNvPr>
          <p:cNvSpPr txBox="1">
            <a:spLocks/>
          </p:cNvSpPr>
          <p:nvPr/>
        </p:nvSpPr>
        <p:spPr>
          <a:xfrm>
            <a:off x="623888" y="5455459"/>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Dienes blocks to show that 10 hundreds are equivalent to 1,000.</a:t>
            </a:r>
          </a:p>
          <a:p>
            <a:endParaRPr lang="en-GB" sz="2000" kern="0" dirty="0">
              <a:solidFill>
                <a:schemeClr val="tx1"/>
              </a:solidFill>
              <a:latin typeface="Arial" panose="020B0604020202020204" pitchFamily="34" charset="0"/>
              <a:cs typeface="Arial" panose="020B0604020202020204" pitchFamily="34" charset="0"/>
            </a:endParaRPr>
          </a:p>
          <a:p>
            <a:pPr marL="0" indent="0">
              <a:buNone/>
            </a:pPr>
            <a:endParaRPr lang="en-GB" sz="2000" kern="0" dirty="0">
              <a:solidFill>
                <a:schemeClr val="tx1"/>
              </a:solidFill>
              <a:latin typeface="Arial" panose="020B0604020202020204" pitchFamily="34" charset="0"/>
              <a:cs typeface="Arial" panose="020B0604020202020204" pitchFamily="34" charset="0"/>
            </a:endParaRPr>
          </a:p>
          <a:p>
            <a:endParaRPr lang="en-GB" kern="0" dirty="0">
              <a:solidFill>
                <a:schemeClr val="tx1"/>
              </a:solidFill>
            </a:endParaRPr>
          </a:p>
        </p:txBody>
      </p:sp>
    </p:spTree>
    <p:extLst>
      <p:ext uri="{BB962C8B-B14F-4D97-AF65-F5344CB8AC3E}">
        <p14:creationId xmlns:p14="http://schemas.microsoft.com/office/powerpoint/2010/main" val="920097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generated with very high confidence">
            <a:extLst>
              <a:ext uri="{FF2B5EF4-FFF2-40B4-BE49-F238E27FC236}">
                <a16:creationId xmlns:a16="http://schemas.microsoft.com/office/drawing/2014/main" id="{EF0356FB-3B40-4F95-A237-02F520AB9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873" y="1753159"/>
            <a:ext cx="3512841" cy="3992645"/>
          </a:xfrm>
          <a:prstGeom prst="rect">
            <a:avLst/>
          </a:prstGeom>
        </p:spPr>
      </p:pic>
      <p:sp>
        <p:nvSpPr>
          <p:cNvPr id="2" name="Title 1">
            <a:extLst>
              <a:ext uri="{FF2B5EF4-FFF2-40B4-BE49-F238E27FC236}">
                <a16:creationId xmlns:a16="http://schemas.microsoft.com/office/drawing/2014/main" id="{54DAFB2B-CC2A-45DC-9975-534047E533BC}"/>
              </a:ext>
            </a:extLst>
          </p:cNvPr>
          <p:cNvSpPr>
            <a:spLocks noGrp="1"/>
          </p:cNvSpPr>
          <p:nvPr>
            <p:ph type="title"/>
          </p:nvPr>
        </p:nvSpPr>
        <p:spPr/>
        <p:txBody>
          <a:bodyPr/>
          <a:lstStyle/>
          <a:p>
            <a:r>
              <a:rPr lang="en-US" altLang="en-US" dirty="0"/>
              <a:t>4NPV-1 Equivalence of 10 hundreds and 1 thousand</a:t>
            </a:r>
            <a:endParaRPr lang="en-GB" dirty="0"/>
          </a:p>
        </p:txBody>
      </p:sp>
      <p:pic>
        <p:nvPicPr>
          <p:cNvPr id="3" name="Picture 2">
            <a:extLst>
              <a:ext uri="{FF2B5EF4-FFF2-40B4-BE49-F238E27FC236}">
                <a16:creationId xmlns:a16="http://schemas.microsoft.com/office/drawing/2014/main" id="{1BC3DEB4-D19F-4F74-AD62-3D032E577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80" y="1295831"/>
            <a:ext cx="2384263" cy="4266338"/>
          </a:xfrm>
          <a:prstGeom prst="rect">
            <a:avLst/>
          </a:prstGeom>
        </p:spPr>
      </p:pic>
      <p:sp>
        <p:nvSpPr>
          <p:cNvPr id="8" name="Content Placeholder 2">
            <a:extLst>
              <a:ext uri="{FF2B5EF4-FFF2-40B4-BE49-F238E27FC236}">
                <a16:creationId xmlns:a16="http://schemas.microsoft.com/office/drawing/2014/main" id="{0E1E1ADC-BC02-4DC2-B2B2-42BC943D4C19}"/>
              </a:ext>
            </a:extLst>
          </p:cNvPr>
          <p:cNvSpPr txBox="1">
            <a:spLocks/>
          </p:cNvSpPr>
          <p:nvPr/>
        </p:nvSpPr>
        <p:spPr>
          <a:xfrm>
            <a:off x="7983166" y="1556792"/>
            <a:ext cx="3599235"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100ml jugs of water does it take to fill the 1 litre measuring cylinder?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lots of 100m do I need to walk to walk 1km?</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we walked 100m from the school gate, where would we get to?</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we walked 1,000m from the school gate, where would we get to?</a:t>
            </a:r>
          </a:p>
          <a:p>
            <a:pPr>
              <a:lnSpc>
                <a:spcPct val="120000"/>
              </a:lnSpc>
              <a:spcBef>
                <a:spcPts val="600"/>
              </a:spcBef>
              <a:spcAft>
                <a:spcPts val="600"/>
              </a:spcAft>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94680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US" altLang="en-US" dirty="0"/>
              <a:t>4NPV-1 Equivalence of 10 hundreds and 1 thousand</a:t>
            </a:r>
            <a:endParaRPr lang="en-GB" dirty="0"/>
          </a:p>
        </p:txBody>
      </p:sp>
      <p:sp>
        <p:nvSpPr>
          <p:cNvPr id="5" name="TextBox 4">
            <a:extLst>
              <a:ext uri="{FF2B5EF4-FFF2-40B4-BE49-F238E27FC236}">
                <a16:creationId xmlns:a16="http://schemas.microsoft.com/office/drawing/2014/main" id="{908A971B-0D85-42FA-B556-29433AD314BB}"/>
              </a:ext>
            </a:extLst>
          </p:cNvPr>
          <p:cNvSpPr txBox="1"/>
          <p:nvPr/>
        </p:nvSpPr>
        <p:spPr>
          <a:xfrm>
            <a:off x="983432" y="2967335"/>
            <a:ext cx="4767676" cy="923330"/>
          </a:xfrm>
          <a:prstGeom prst="rect">
            <a:avLst/>
          </a:prstGeom>
          <a:noFill/>
        </p:spPr>
        <p:txBody>
          <a:bodyPr wrap="square" rtlCol="0">
            <a:spAutoFit/>
          </a:bodyPr>
          <a:lstStyle/>
          <a:p>
            <a:pPr algn="ctr">
              <a:buNone/>
            </a:pPr>
            <a:r>
              <a:rPr lang="en-GB" sz="5400" dirty="0"/>
              <a:t>1,800</a:t>
            </a:r>
          </a:p>
        </p:txBody>
      </p:sp>
      <p:grpSp>
        <p:nvGrpSpPr>
          <p:cNvPr id="17" name="Group 16">
            <a:extLst>
              <a:ext uri="{FF2B5EF4-FFF2-40B4-BE49-F238E27FC236}">
                <a16:creationId xmlns:a16="http://schemas.microsoft.com/office/drawing/2014/main" id="{A47A0CD4-2BB0-41D7-9091-5FE8C1BEC668}"/>
              </a:ext>
            </a:extLst>
          </p:cNvPr>
          <p:cNvGrpSpPr/>
          <p:nvPr/>
        </p:nvGrpSpPr>
        <p:grpSpPr>
          <a:xfrm>
            <a:off x="1830099" y="1557338"/>
            <a:ext cx="1440000" cy="3582164"/>
            <a:chOff x="2278793" y="1414033"/>
            <a:chExt cx="1440000" cy="3582164"/>
          </a:xfrm>
        </p:grpSpPr>
        <p:pic>
          <p:nvPicPr>
            <p:cNvPr id="6" name="Picture 5" descr="A picture containing sitting, indoor, window, looking&#10;&#10;Description automatically generated">
              <a:extLst>
                <a:ext uri="{FF2B5EF4-FFF2-40B4-BE49-F238E27FC236}">
                  <a16:creationId xmlns:a16="http://schemas.microsoft.com/office/drawing/2014/main" id="{AA825F14-8EC0-4D5F-959A-EA517414F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07711" y="2485115"/>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3EAC3820-5539-414B-8C4A-2287912B1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4DEF0992-9B1D-4207-B0EC-2629B47E23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6BFDF2D1-34D5-421A-B178-5653BD681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10;&#10;Description automatically generated">
              <a:extLst>
                <a:ext uri="{FF2B5EF4-FFF2-40B4-BE49-F238E27FC236}">
                  <a16:creationId xmlns:a16="http://schemas.microsoft.com/office/drawing/2014/main" id="{01A552BB-155C-4966-AEC1-214FCF2F5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E03B0DFF-E406-4464-AB3E-00885C340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drawing&#10;&#10;Description automatically generated">
              <a:extLst>
                <a:ext uri="{FF2B5EF4-FFF2-40B4-BE49-F238E27FC236}">
                  <a16:creationId xmlns:a16="http://schemas.microsoft.com/office/drawing/2014/main" id="{7F89C9CC-A402-446E-8760-6560AA986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drawing&#10;&#10;Description automatically generated">
              <a:extLst>
                <a:ext uri="{FF2B5EF4-FFF2-40B4-BE49-F238E27FC236}">
                  <a16:creationId xmlns:a16="http://schemas.microsoft.com/office/drawing/2014/main" id="{E777C03F-F5CA-4350-8E4F-013E7ED8D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drawing&#10;&#10;Description automatically generated">
              <a:extLst>
                <a:ext uri="{FF2B5EF4-FFF2-40B4-BE49-F238E27FC236}">
                  <a16:creationId xmlns:a16="http://schemas.microsoft.com/office/drawing/2014/main" id="{C8471A7E-C2A2-414C-83B1-D3BF27100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drawing&#10;&#10;Description automatically generated">
              <a:extLst>
                <a:ext uri="{FF2B5EF4-FFF2-40B4-BE49-F238E27FC236}">
                  <a16:creationId xmlns:a16="http://schemas.microsoft.com/office/drawing/2014/main" id="{32359055-BA02-4B9F-8D76-46B71345A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drawing&#10;&#10;Description automatically generated">
              <a:extLst>
                <a:ext uri="{FF2B5EF4-FFF2-40B4-BE49-F238E27FC236}">
                  <a16:creationId xmlns:a16="http://schemas.microsoft.com/office/drawing/2014/main" id="{6FA52734-2C41-4E40-BF74-D71E473F4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8F62F9BE-B5B1-4C6F-9B91-2B57FC858ECE}"/>
              </a:ext>
            </a:extLst>
          </p:cNvPr>
          <p:cNvGrpSpPr/>
          <p:nvPr/>
        </p:nvGrpSpPr>
        <p:grpSpPr>
          <a:xfrm>
            <a:off x="3464442" y="1567256"/>
            <a:ext cx="1440000" cy="3582164"/>
            <a:chOff x="2278793" y="1414033"/>
            <a:chExt cx="1440000" cy="3582164"/>
          </a:xfrm>
        </p:grpSpPr>
        <p:pic>
          <p:nvPicPr>
            <p:cNvPr id="19" name="Picture 18" descr="A picture containing sitting, indoor, window, looking&#10;&#10;Description automatically generated">
              <a:extLst>
                <a:ext uri="{FF2B5EF4-FFF2-40B4-BE49-F238E27FC236}">
                  <a16:creationId xmlns:a16="http://schemas.microsoft.com/office/drawing/2014/main" id="{D4F03050-A095-401A-9254-F2D84A872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07711" y="2485115"/>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picture containing drawing&#10;&#10;Description automatically generated">
              <a:extLst>
                <a:ext uri="{FF2B5EF4-FFF2-40B4-BE49-F238E27FC236}">
                  <a16:creationId xmlns:a16="http://schemas.microsoft.com/office/drawing/2014/main" id="{8313DAD6-B777-404D-B70A-142D6D658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picture containing drawing&#10;&#10;Description automatically generated">
              <a:extLst>
                <a:ext uri="{FF2B5EF4-FFF2-40B4-BE49-F238E27FC236}">
                  <a16:creationId xmlns:a16="http://schemas.microsoft.com/office/drawing/2014/main" id="{D07D30B3-2D86-4F95-B0BC-8B2550836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picture containing drawing&#10;&#10;Description automatically generated">
              <a:extLst>
                <a:ext uri="{FF2B5EF4-FFF2-40B4-BE49-F238E27FC236}">
                  <a16:creationId xmlns:a16="http://schemas.microsoft.com/office/drawing/2014/main" id="{0B8E933F-8034-4F70-8223-6601651927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picture containing drawing&#10;&#10;Description automatically generated">
              <a:extLst>
                <a:ext uri="{FF2B5EF4-FFF2-40B4-BE49-F238E27FC236}">
                  <a16:creationId xmlns:a16="http://schemas.microsoft.com/office/drawing/2014/main" id="{2915A746-8097-44B6-84A3-E28F0D779A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picture containing drawing&#10;&#10;Description automatically generated">
              <a:extLst>
                <a:ext uri="{FF2B5EF4-FFF2-40B4-BE49-F238E27FC236}">
                  <a16:creationId xmlns:a16="http://schemas.microsoft.com/office/drawing/2014/main" id="{F4AE4D05-0DD3-4141-9D42-C4E1EA6F9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picture containing drawing&#10;&#10;Description automatically generated">
              <a:extLst>
                <a:ext uri="{FF2B5EF4-FFF2-40B4-BE49-F238E27FC236}">
                  <a16:creationId xmlns:a16="http://schemas.microsoft.com/office/drawing/2014/main" id="{E1BEA724-350D-4BFC-A811-67E39C3F8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picture containing drawing&#10;&#10;Description automatically generated">
              <a:extLst>
                <a:ext uri="{FF2B5EF4-FFF2-40B4-BE49-F238E27FC236}">
                  <a16:creationId xmlns:a16="http://schemas.microsoft.com/office/drawing/2014/main" id="{D1C4AD7B-CB69-4ECC-8DD9-64528DC44C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picture containing drawing&#10;&#10;Description automatically generated">
              <a:extLst>
                <a:ext uri="{FF2B5EF4-FFF2-40B4-BE49-F238E27FC236}">
                  <a16:creationId xmlns:a16="http://schemas.microsoft.com/office/drawing/2014/main" id="{F2E173C8-D4D0-4E45-B4A8-207F9FA27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a:extLst>
              <a:ext uri="{FF2B5EF4-FFF2-40B4-BE49-F238E27FC236}">
                <a16:creationId xmlns:a16="http://schemas.microsoft.com/office/drawing/2014/main" id="{463678EC-360D-4697-ACDC-B4DA8CCE1EC0}"/>
              </a:ext>
            </a:extLst>
          </p:cNvPr>
          <p:cNvSpPr txBox="1">
            <a:spLocks/>
          </p:cNvSpPr>
          <p:nvPr/>
        </p:nvSpPr>
        <p:spPr>
          <a:xfrm>
            <a:off x="6192012" y="2477729"/>
            <a:ext cx="5390389" cy="228677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Take a handful of 100 counters and write the number you </a:t>
            </a:r>
            <a:r>
              <a:rPr lang="en-GB" sz="2000" dirty="0">
                <a:solidFill>
                  <a:schemeClr val="tx1"/>
                </a:solidFill>
                <a:latin typeface="Arial" panose="020B0604020202020204" pitchFamily="34" charset="0"/>
                <a:cs typeface="Arial" panose="020B0604020202020204" pitchFamily="34" charset="0"/>
              </a:rPr>
              <a:t>have. Say </a:t>
            </a:r>
            <a:r>
              <a:rPr lang="en-GB" sz="2000" dirty="0">
                <a:latin typeface="Arial" panose="020B0604020202020204" pitchFamily="34" charset="0"/>
                <a:cs typeface="Arial" panose="020B0604020202020204" pitchFamily="34" charset="0"/>
              </a:rPr>
              <a:t>it two ways: the number of hundreds you have, and the way the number is normally read.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the activity.</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p:sp>
        <p:nvSpPr>
          <p:cNvPr id="4" name="TextBox 19">
            <a:extLst>
              <a:ext uri="{FF2B5EF4-FFF2-40B4-BE49-F238E27FC236}">
                <a16:creationId xmlns:a16="http://schemas.microsoft.com/office/drawing/2014/main" id="{E9C2BC56-C01F-48A0-A35C-3EA1B091D4DE}"/>
              </a:ext>
            </a:extLst>
          </p:cNvPr>
          <p:cNvSpPr txBox="1"/>
          <p:nvPr/>
        </p:nvSpPr>
        <p:spPr>
          <a:xfrm>
            <a:off x="6096000" y="1557338"/>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10 hundreds are equivalent to 1,000.</a:t>
            </a:r>
          </a:p>
          <a:p>
            <a:pPr algn="ctr">
              <a:buNone/>
            </a:pPr>
            <a:r>
              <a:rPr lang="en-GB" sz="2000" i="1" dirty="0"/>
              <a:t>18 hundreds are equivalent to 1,800.</a:t>
            </a:r>
          </a:p>
        </p:txBody>
      </p:sp>
    </p:spTree>
    <p:custDataLst>
      <p:tags r:id="rId1"/>
    </p:custDataLst>
    <p:extLst>
      <p:ext uri="{BB962C8B-B14F-4D97-AF65-F5344CB8AC3E}">
        <p14:creationId xmlns:p14="http://schemas.microsoft.com/office/powerpoint/2010/main" val="2046129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4.07407E-6 L 6.25E-7 0.34976 " pathEditMode="relative" rAng="0" ptsTypes="AA">
                                      <p:cBhvr>
                                        <p:cTn id="6" dur="2000" fill="hold"/>
                                        <p:tgtEl>
                                          <p:spTgt spid="5"/>
                                        </p:tgtEl>
                                        <p:attrNameLst>
                                          <p:attrName>ppt_x</p:attrName>
                                          <p:attrName>ppt_y</p:attrName>
                                        </p:attrNameLst>
                                      </p:cBhvr>
                                      <p:rCtr x="0" y="1747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US" altLang="en-US" dirty="0"/>
              <a:t>4NPV-1 Equivalence of 10 hundreds and 1 thousand</a:t>
            </a:r>
            <a:endParaRPr lang="en-GB" dirty="0"/>
          </a:p>
        </p:txBody>
      </p:sp>
      <p:pic>
        <p:nvPicPr>
          <p:cNvPr id="6" name="Picture 5" descr="A picture containing sitting, indoor, window, looking&#10;&#10;Description automatically generated">
            <a:extLst>
              <a:ext uri="{FF2B5EF4-FFF2-40B4-BE49-F238E27FC236}">
                <a16:creationId xmlns:a16="http://schemas.microsoft.com/office/drawing/2014/main" id="{AA825F14-8EC0-4D5F-959A-EA517414F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7485"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3EAC3820-5539-414B-8C4A-2287912B1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96"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4DEF0992-9B1D-4207-B0EC-2629B47E23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075"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6BFDF2D1-34D5-421A-B178-5653BD681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96"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10;&#10;Description automatically generated">
            <a:extLst>
              <a:ext uri="{FF2B5EF4-FFF2-40B4-BE49-F238E27FC236}">
                <a16:creationId xmlns:a16="http://schemas.microsoft.com/office/drawing/2014/main" id="{01A552BB-155C-4966-AEC1-214FCF2F5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182"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E03B0DFF-E406-4464-AB3E-00885C340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96"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drawing&#10;&#10;Description automatically generated">
            <a:extLst>
              <a:ext uri="{FF2B5EF4-FFF2-40B4-BE49-F238E27FC236}">
                <a16:creationId xmlns:a16="http://schemas.microsoft.com/office/drawing/2014/main" id="{7F89C9CC-A402-446E-8760-6560AA986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075"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drawing&#10;&#10;Description automatically generated">
            <a:extLst>
              <a:ext uri="{FF2B5EF4-FFF2-40B4-BE49-F238E27FC236}">
                <a16:creationId xmlns:a16="http://schemas.microsoft.com/office/drawing/2014/main" id="{E777C03F-F5CA-4350-8E4F-013E7ED8D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96"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drawing&#10;&#10;Description automatically generated">
            <a:extLst>
              <a:ext uri="{FF2B5EF4-FFF2-40B4-BE49-F238E27FC236}">
                <a16:creationId xmlns:a16="http://schemas.microsoft.com/office/drawing/2014/main" id="{C8471A7E-C2A2-414C-83B1-D3BF27100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075"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drawing&#10;&#10;Description automatically generated">
            <a:extLst>
              <a:ext uri="{FF2B5EF4-FFF2-40B4-BE49-F238E27FC236}">
                <a16:creationId xmlns:a16="http://schemas.microsoft.com/office/drawing/2014/main" id="{32359055-BA02-4B9F-8D76-46B71345A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796"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drawing&#10;&#10;Description automatically generated">
            <a:extLst>
              <a:ext uri="{FF2B5EF4-FFF2-40B4-BE49-F238E27FC236}">
                <a16:creationId xmlns:a16="http://schemas.microsoft.com/office/drawing/2014/main" id="{6FA52734-2C41-4E40-BF74-D71E473F4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075"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picture containing sitting, indoor, window, looking&#10;&#10;Description automatically generated">
            <a:extLst>
              <a:ext uri="{FF2B5EF4-FFF2-40B4-BE49-F238E27FC236}">
                <a16:creationId xmlns:a16="http://schemas.microsoft.com/office/drawing/2014/main" id="{28661058-DD13-4FFB-B7AA-9B2FCD58D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21927"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picture containing drawing&#10;&#10;Description automatically generated">
            <a:extLst>
              <a:ext uri="{FF2B5EF4-FFF2-40B4-BE49-F238E27FC236}">
                <a16:creationId xmlns:a16="http://schemas.microsoft.com/office/drawing/2014/main" id="{CB352C0D-16C5-42A6-9192-8698B650B1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238"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picture containing drawing&#10;&#10;Description automatically generated">
            <a:extLst>
              <a:ext uri="{FF2B5EF4-FFF2-40B4-BE49-F238E27FC236}">
                <a16:creationId xmlns:a16="http://schemas.microsoft.com/office/drawing/2014/main" id="{E028B82C-9520-4649-8703-DDB5D9CA62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517"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picture containing drawing&#10;&#10;Description automatically generated">
            <a:extLst>
              <a:ext uri="{FF2B5EF4-FFF2-40B4-BE49-F238E27FC236}">
                <a16:creationId xmlns:a16="http://schemas.microsoft.com/office/drawing/2014/main" id="{EC0624E3-8C26-47CD-B371-765F509A1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238"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 picture containing drawing&#10;&#10;Description automatically generated">
            <a:extLst>
              <a:ext uri="{FF2B5EF4-FFF2-40B4-BE49-F238E27FC236}">
                <a16:creationId xmlns:a16="http://schemas.microsoft.com/office/drawing/2014/main" id="{5968D0D2-EA2C-4568-8F61-C00651297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624"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 picture containing drawing&#10;&#10;Description automatically generated">
            <a:extLst>
              <a:ext uri="{FF2B5EF4-FFF2-40B4-BE49-F238E27FC236}">
                <a16:creationId xmlns:a16="http://schemas.microsoft.com/office/drawing/2014/main" id="{C81FEE11-E6BB-4489-AC76-8F2377D76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238"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 picture containing drawing&#10;&#10;Description automatically generated">
            <a:extLst>
              <a:ext uri="{FF2B5EF4-FFF2-40B4-BE49-F238E27FC236}">
                <a16:creationId xmlns:a16="http://schemas.microsoft.com/office/drawing/2014/main" id="{EA907944-51C7-454D-B194-141389D7A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517"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A picture containing drawing&#10;&#10;Description automatically generated">
            <a:extLst>
              <a:ext uri="{FF2B5EF4-FFF2-40B4-BE49-F238E27FC236}">
                <a16:creationId xmlns:a16="http://schemas.microsoft.com/office/drawing/2014/main" id="{A1F89044-36BB-4EC0-8813-022232CDB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238"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 picture containing drawing&#10;&#10;Description automatically generated">
            <a:extLst>
              <a:ext uri="{FF2B5EF4-FFF2-40B4-BE49-F238E27FC236}">
                <a16:creationId xmlns:a16="http://schemas.microsoft.com/office/drawing/2014/main" id="{4D98BE48-C610-43C3-B185-8D0C36938B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517"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A picture containing drawing&#10;&#10;Description automatically generated">
            <a:extLst>
              <a:ext uri="{FF2B5EF4-FFF2-40B4-BE49-F238E27FC236}">
                <a16:creationId xmlns:a16="http://schemas.microsoft.com/office/drawing/2014/main" id="{AF627C1C-E728-4D59-925B-967E85A63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238"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A picture containing drawing&#10;&#10;Description automatically generated">
            <a:extLst>
              <a:ext uri="{FF2B5EF4-FFF2-40B4-BE49-F238E27FC236}">
                <a16:creationId xmlns:a16="http://schemas.microsoft.com/office/drawing/2014/main" id="{D09E3FF7-DDAE-416A-B18B-7CCCD56CEB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517"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picture containing sitting, indoor, window, looking&#10;&#10;Description automatically generated">
            <a:extLst>
              <a:ext uri="{FF2B5EF4-FFF2-40B4-BE49-F238E27FC236}">
                <a16:creationId xmlns:a16="http://schemas.microsoft.com/office/drawing/2014/main" id="{D8C682F0-3C0A-4622-8093-6F855129E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06368"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 picture containing drawing&#10;&#10;Description automatically generated">
            <a:extLst>
              <a:ext uri="{FF2B5EF4-FFF2-40B4-BE49-F238E27FC236}">
                <a16:creationId xmlns:a16="http://schemas.microsoft.com/office/drawing/2014/main" id="{F36BAD90-A8BA-41E7-93FB-9BFF741EE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679"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A picture containing drawing&#10;&#10;Description automatically generated">
            <a:extLst>
              <a:ext uri="{FF2B5EF4-FFF2-40B4-BE49-F238E27FC236}">
                <a16:creationId xmlns:a16="http://schemas.microsoft.com/office/drawing/2014/main" id="{7855FBBA-558C-4468-A16B-5B5F2CDCBA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958"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A picture containing drawing&#10;&#10;Description automatically generated">
            <a:extLst>
              <a:ext uri="{FF2B5EF4-FFF2-40B4-BE49-F238E27FC236}">
                <a16:creationId xmlns:a16="http://schemas.microsoft.com/office/drawing/2014/main" id="{878BC66B-FAB4-4903-9420-2D8881FB7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679"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A picture containing drawing&#10;&#10;Description automatically generated">
            <a:extLst>
              <a:ext uri="{FF2B5EF4-FFF2-40B4-BE49-F238E27FC236}">
                <a16:creationId xmlns:a16="http://schemas.microsoft.com/office/drawing/2014/main" id="{B6ECA420-A0FE-4FBD-AE47-7E66BDBEA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3065"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A picture containing drawing&#10;&#10;Description automatically generated">
            <a:extLst>
              <a:ext uri="{FF2B5EF4-FFF2-40B4-BE49-F238E27FC236}">
                <a16:creationId xmlns:a16="http://schemas.microsoft.com/office/drawing/2014/main" id="{B77B638C-DC02-43DA-8661-DE44ECB56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679"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A picture containing drawing&#10;&#10;Description automatically generated">
            <a:extLst>
              <a:ext uri="{FF2B5EF4-FFF2-40B4-BE49-F238E27FC236}">
                <a16:creationId xmlns:a16="http://schemas.microsoft.com/office/drawing/2014/main" id="{B2E2B816-1CF7-4B39-8ABB-963F8A195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958"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A picture containing drawing&#10;&#10;Description automatically generated">
            <a:extLst>
              <a:ext uri="{FF2B5EF4-FFF2-40B4-BE49-F238E27FC236}">
                <a16:creationId xmlns:a16="http://schemas.microsoft.com/office/drawing/2014/main" id="{D54CA623-F7C0-449D-BB51-AF786A58F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679"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A picture containing drawing&#10;&#10;Description automatically generated">
            <a:extLst>
              <a:ext uri="{FF2B5EF4-FFF2-40B4-BE49-F238E27FC236}">
                <a16:creationId xmlns:a16="http://schemas.microsoft.com/office/drawing/2014/main" id="{2F2A1254-37D8-4505-98FB-CBDE79C838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958"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A picture containing drawing&#10;&#10;Description automatically generated">
            <a:extLst>
              <a:ext uri="{FF2B5EF4-FFF2-40B4-BE49-F238E27FC236}">
                <a16:creationId xmlns:a16="http://schemas.microsoft.com/office/drawing/2014/main" id="{B9E265A4-239F-4DAA-B9C7-298BE12EE1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679"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A picture containing drawing&#10;&#10;Description automatically generated">
            <a:extLst>
              <a:ext uri="{FF2B5EF4-FFF2-40B4-BE49-F238E27FC236}">
                <a16:creationId xmlns:a16="http://schemas.microsoft.com/office/drawing/2014/main" id="{6E0C1E2E-6264-44C2-99DF-4546534B8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958"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A picture containing sitting, indoor, window, looking&#10;&#10;Description automatically generated">
            <a:extLst>
              <a:ext uri="{FF2B5EF4-FFF2-40B4-BE49-F238E27FC236}">
                <a16:creationId xmlns:a16="http://schemas.microsoft.com/office/drawing/2014/main" id="{017344E1-A11C-42EF-B153-A84553CB6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90810"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descr="A picture containing drawing&#10;&#10;Description automatically generated">
            <a:extLst>
              <a:ext uri="{FF2B5EF4-FFF2-40B4-BE49-F238E27FC236}">
                <a16:creationId xmlns:a16="http://schemas.microsoft.com/office/drawing/2014/main" id="{C86D2123-BDA1-4533-8FCD-86F1E867E7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21"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A picture containing drawing&#10;&#10;Description automatically generated">
            <a:extLst>
              <a:ext uri="{FF2B5EF4-FFF2-40B4-BE49-F238E27FC236}">
                <a16:creationId xmlns:a16="http://schemas.microsoft.com/office/drawing/2014/main" id="{0D6DBB0B-AFA3-4F5A-A68D-07152CE37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00"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A picture containing drawing&#10;&#10;Description automatically generated">
            <a:extLst>
              <a:ext uri="{FF2B5EF4-FFF2-40B4-BE49-F238E27FC236}">
                <a16:creationId xmlns:a16="http://schemas.microsoft.com/office/drawing/2014/main" id="{9B6A5A10-C6BD-4750-9FAA-31CE868C4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21"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A picture containing drawing&#10;&#10;Description automatically generated">
            <a:extLst>
              <a:ext uri="{FF2B5EF4-FFF2-40B4-BE49-F238E27FC236}">
                <a16:creationId xmlns:a16="http://schemas.microsoft.com/office/drawing/2014/main" id="{15CACEB6-246B-4350-8CEE-35F7003DC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7507"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A picture containing drawing&#10;&#10;Description automatically generated">
            <a:extLst>
              <a:ext uri="{FF2B5EF4-FFF2-40B4-BE49-F238E27FC236}">
                <a16:creationId xmlns:a16="http://schemas.microsoft.com/office/drawing/2014/main" id="{B0FB95DD-3A3A-4FD2-813E-451EE62FD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21"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A picture containing drawing&#10;&#10;Description automatically generated">
            <a:extLst>
              <a:ext uri="{FF2B5EF4-FFF2-40B4-BE49-F238E27FC236}">
                <a16:creationId xmlns:a16="http://schemas.microsoft.com/office/drawing/2014/main" id="{FE6D78C0-D5A6-4907-A4F2-A40CF9F88E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00"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A picture containing drawing&#10;&#10;Description automatically generated">
            <a:extLst>
              <a:ext uri="{FF2B5EF4-FFF2-40B4-BE49-F238E27FC236}">
                <a16:creationId xmlns:a16="http://schemas.microsoft.com/office/drawing/2014/main" id="{2A44F363-A4EB-434A-B392-20CC7D65F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21"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descr="A picture containing drawing&#10;&#10;Description automatically generated">
            <a:extLst>
              <a:ext uri="{FF2B5EF4-FFF2-40B4-BE49-F238E27FC236}">
                <a16:creationId xmlns:a16="http://schemas.microsoft.com/office/drawing/2014/main" id="{0D909C62-D089-4B26-A831-9060DE996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00"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descr="A picture containing drawing&#10;&#10;Description automatically generated">
            <a:extLst>
              <a:ext uri="{FF2B5EF4-FFF2-40B4-BE49-F238E27FC236}">
                <a16:creationId xmlns:a16="http://schemas.microsoft.com/office/drawing/2014/main" id="{1BC28679-4877-44DE-8C7C-D9879E2BA5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121"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descr="A picture containing drawing&#10;&#10;Description automatically generated">
            <a:extLst>
              <a:ext uri="{FF2B5EF4-FFF2-40B4-BE49-F238E27FC236}">
                <a16:creationId xmlns:a16="http://schemas.microsoft.com/office/drawing/2014/main" id="{11E82276-F10B-49C5-99E1-BCABF066A9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00"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descr="A picture containing sitting, indoor, window, looking&#10;&#10;Description automatically generated">
            <a:extLst>
              <a:ext uri="{FF2B5EF4-FFF2-40B4-BE49-F238E27FC236}">
                <a16:creationId xmlns:a16="http://schemas.microsoft.com/office/drawing/2014/main" id="{3CC5B7E7-7B1B-4F57-A02F-FD4D7DC43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75252"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A picture containing drawing&#10;&#10;Description automatically generated">
            <a:extLst>
              <a:ext uri="{FF2B5EF4-FFF2-40B4-BE49-F238E27FC236}">
                <a16:creationId xmlns:a16="http://schemas.microsoft.com/office/drawing/2014/main" id="{8EC04DBE-87AC-4371-BEF7-FD312A575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563"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A picture containing drawing&#10;&#10;Description automatically generated">
            <a:extLst>
              <a:ext uri="{FF2B5EF4-FFF2-40B4-BE49-F238E27FC236}">
                <a16:creationId xmlns:a16="http://schemas.microsoft.com/office/drawing/2014/main" id="{6A1FABB4-4285-4832-B568-2D69C5A82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842" y="160130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A picture containing drawing&#10;&#10;Description automatically generated">
            <a:extLst>
              <a:ext uri="{FF2B5EF4-FFF2-40B4-BE49-F238E27FC236}">
                <a16:creationId xmlns:a16="http://schemas.microsoft.com/office/drawing/2014/main" id="{C2766286-EBF8-4B51-9581-63C32DB7F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563"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descr="A picture containing drawing&#10;&#10;Description automatically generated">
            <a:extLst>
              <a:ext uri="{FF2B5EF4-FFF2-40B4-BE49-F238E27FC236}">
                <a16:creationId xmlns:a16="http://schemas.microsoft.com/office/drawing/2014/main" id="{9B7A37EF-3FD5-455C-8001-C23E02F5E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1949" y="23238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descr="A picture containing drawing&#10;&#10;Description automatically generated">
            <a:extLst>
              <a:ext uri="{FF2B5EF4-FFF2-40B4-BE49-F238E27FC236}">
                <a16:creationId xmlns:a16="http://schemas.microsoft.com/office/drawing/2014/main" id="{CD635CEE-3F68-4182-BF82-B7C992866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563"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A picture containing drawing&#10;&#10;Description automatically generated">
            <a:extLst>
              <a:ext uri="{FF2B5EF4-FFF2-40B4-BE49-F238E27FC236}">
                <a16:creationId xmlns:a16="http://schemas.microsoft.com/office/drawing/2014/main" id="{291F7669-E05E-462A-8D8B-6A770A1B4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842" y="30462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descr="A picture containing drawing&#10;&#10;Description automatically generated">
            <a:extLst>
              <a:ext uri="{FF2B5EF4-FFF2-40B4-BE49-F238E27FC236}">
                <a16:creationId xmlns:a16="http://schemas.microsoft.com/office/drawing/2014/main" id="{AA1579A8-0FA1-44E5-AFCF-B88580C0E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563"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descr="A picture containing drawing&#10;&#10;Description automatically generated">
            <a:extLst>
              <a:ext uri="{FF2B5EF4-FFF2-40B4-BE49-F238E27FC236}">
                <a16:creationId xmlns:a16="http://schemas.microsoft.com/office/drawing/2014/main" id="{1EB68800-A763-417C-8AF1-475CA8DA4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842" y="37687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A picture containing drawing&#10;&#10;Description automatically generated">
            <a:extLst>
              <a:ext uri="{FF2B5EF4-FFF2-40B4-BE49-F238E27FC236}">
                <a16:creationId xmlns:a16="http://schemas.microsoft.com/office/drawing/2014/main" id="{33E78802-56B3-47D0-A10A-71B0016298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563"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descr="A picture containing drawing&#10;&#10;Description automatically generated">
            <a:extLst>
              <a:ext uri="{FF2B5EF4-FFF2-40B4-BE49-F238E27FC236}">
                <a16:creationId xmlns:a16="http://schemas.microsoft.com/office/drawing/2014/main" id="{31EF80DF-F574-44B8-AE76-85595E1BE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842" y="4454146"/>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a:extLst>
              <a:ext uri="{FF2B5EF4-FFF2-40B4-BE49-F238E27FC236}">
                <a16:creationId xmlns:a16="http://schemas.microsoft.com/office/drawing/2014/main" id="{8767FFD2-FAFF-4094-B309-F4C34A654CBB}"/>
              </a:ext>
            </a:extLst>
          </p:cNvPr>
          <p:cNvSpPr txBox="1">
            <a:spLocks/>
          </p:cNvSpPr>
          <p:nvPr/>
        </p:nvSpPr>
        <p:spPr>
          <a:xfrm>
            <a:off x="637192" y="5200772"/>
            <a:ext cx="10371703" cy="119282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Count up in 100s beyond 9 hundred, saying 10 hundred, 11 hundred, 12 hundred… Stop at a number of your choice and say the number in two ways, e.g. 16 hundreds and 1,600 (one thousand six hundred). Repeat, stopping at different numbers </a:t>
            </a:r>
            <a:r>
              <a:rPr lang="en-GB" sz="1800">
                <a:solidFill>
                  <a:schemeClr val="tx1"/>
                </a:solidFill>
                <a:latin typeface="Arial" panose="020B0604020202020204" pitchFamily="34" charset="0"/>
                <a:cs typeface="Arial" panose="020B0604020202020204" pitchFamily="34" charset="0"/>
              </a:rPr>
              <a:t>each time. </a:t>
            </a:r>
            <a:endParaRPr lang="en-GB" sz="18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16715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5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5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5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5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6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5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57"/>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59"/>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6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63"/>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6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6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69"/>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71"/>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64"/>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66"/>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68"/>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70"/>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US" altLang="en-US" dirty="0"/>
              <a:t>4NPV-1 Equivalence of 10 hundreds and 1 thousand</a:t>
            </a:r>
            <a:endParaRPr lang="en-GB" dirty="0"/>
          </a:p>
        </p:txBody>
      </p:sp>
      <p:grpSp>
        <p:nvGrpSpPr>
          <p:cNvPr id="179" name="Group 178">
            <a:extLst>
              <a:ext uri="{FF2B5EF4-FFF2-40B4-BE49-F238E27FC236}">
                <a16:creationId xmlns:a16="http://schemas.microsoft.com/office/drawing/2014/main" id="{3244A1F5-D604-45B6-A9C3-101B2D85C1AF}"/>
              </a:ext>
            </a:extLst>
          </p:cNvPr>
          <p:cNvGrpSpPr/>
          <p:nvPr/>
        </p:nvGrpSpPr>
        <p:grpSpPr>
          <a:xfrm>
            <a:off x="822998" y="1124744"/>
            <a:ext cx="4978776" cy="4968552"/>
            <a:chOff x="3584608" y="1124744"/>
            <a:chExt cx="4978776" cy="4968552"/>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3591624" y="1124744"/>
              <a:ext cx="4968552" cy="4968552"/>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3591624" y="6086880"/>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3591624" y="559643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3591623" y="509958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3591624" y="410587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3591624" y="311216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359162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359162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358460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3591624" y="460272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3591623" y="3609019"/>
              <a:ext cx="4968553"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359162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178" name="Group 177">
            <a:extLst>
              <a:ext uri="{FF2B5EF4-FFF2-40B4-BE49-F238E27FC236}">
                <a16:creationId xmlns:a16="http://schemas.microsoft.com/office/drawing/2014/main" id="{17784D1D-5C11-45D5-9469-07946F72A325}"/>
              </a:ext>
            </a:extLst>
          </p:cNvPr>
          <p:cNvGrpSpPr/>
          <p:nvPr/>
        </p:nvGrpSpPr>
        <p:grpSpPr>
          <a:xfrm>
            <a:off x="831542" y="1244733"/>
            <a:ext cx="5013949" cy="4732175"/>
            <a:chOff x="3593152" y="1244733"/>
            <a:chExt cx="5013949" cy="4732175"/>
          </a:xfrm>
        </p:grpSpPr>
        <p:grpSp>
          <p:nvGrpSpPr>
            <p:cNvPr id="60" name="Group 59">
              <a:extLst>
                <a:ext uri="{FF2B5EF4-FFF2-40B4-BE49-F238E27FC236}">
                  <a16:creationId xmlns:a16="http://schemas.microsoft.com/office/drawing/2014/main" id="{AC952586-277A-4F83-AB15-5CA944386283}"/>
                </a:ext>
              </a:extLst>
            </p:cNvPr>
            <p:cNvGrpSpPr/>
            <p:nvPr/>
          </p:nvGrpSpPr>
          <p:grpSpPr>
            <a:xfrm>
              <a:off x="3593152" y="1244733"/>
              <a:ext cx="548548" cy="4732175"/>
              <a:chOff x="3553392" y="1240757"/>
              <a:chExt cx="548548" cy="4732175"/>
            </a:xfrm>
          </p:grpSpPr>
          <p:sp>
            <p:nvSpPr>
              <p:cNvPr id="49" name="TextBox 48">
                <a:extLst>
                  <a:ext uri="{FF2B5EF4-FFF2-40B4-BE49-F238E27FC236}">
                    <a16:creationId xmlns:a16="http://schemas.microsoft.com/office/drawing/2014/main" id="{C8BB400B-9BAA-40DA-8F0F-71AA90A69324}"/>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100</a:t>
                </a:r>
              </a:p>
            </p:txBody>
          </p:sp>
          <p:sp>
            <p:nvSpPr>
              <p:cNvPr id="51" name="TextBox 50">
                <a:extLst>
                  <a:ext uri="{FF2B5EF4-FFF2-40B4-BE49-F238E27FC236}">
                    <a16:creationId xmlns:a16="http://schemas.microsoft.com/office/drawing/2014/main" id="{2E6AC5D2-4A13-4ADD-9F10-6E21E9513AC2}"/>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1,100</a:t>
                </a:r>
              </a:p>
            </p:txBody>
          </p:sp>
          <p:sp>
            <p:nvSpPr>
              <p:cNvPr id="52" name="TextBox 51">
                <a:extLst>
                  <a:ext uri="{FF2B5EF4-FFF2-40B4-BE49-F238E27FC236}">
                    <a16:creationId xmlns:a16="http://schemas.microsoft.com/office/drawing/2014/main" id="{6E64E62E-8676-443D-B1EF-C899EA3EFE8D}"/>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2,100</a:t>
                </a:r>
              </a:p>
            </p:txBody>
          </p:sp>
          <p:sp>
            <p:nvSpPr>
              <p:cNvPr id="53" name="TextBox 52">
                <a:extLst>
                  <a:ext uri="{FF2B5EF4-FFF2-40B4-BE49-F238E27FC236}">
                    <a16:creationId xmlns:a16="http://schemas.microsoft.com/office/drawing/2014/main" id="{E09BD71F-2C74-4356-9514-0A6FD65A4BC4}"/>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3,100</a:t>
                </a:r>
              </a:p>
            </p:txBody>
          </p:sp>
          <p:sp>
            <p:nvSpPr>
              <p:cNvPr id="54" name="TextBox 53">
                <a:extLst>
                  <a:ext uri="{FF2B5EF4-FFF2-40B4-BE49-F238E27FC236}">
                    <a16:creationId xmlns:a16="http://schemas.microsoft.com/office/drawing/2014/main" id="{FC4FEE03-1AD1-41AA-A55A-80753FAF65E4}"/>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4,100</a:t>
                </a:r>
              </a:p>
            </p:txBody>
          </p:sp>
          <p:sp>
            <p:nvSpPr>
              <p:cNvPr id="55" name="TextBox 54">
                <a:extLst>
                  <a:ext uri="{FF2B5EF4-FFF2-40B4-BE49-F238E27FC236}">
                    <a16:creationId xmlns:a16="http://schemas.microsoft.com/office/drawing/2014/main" id="{070A6B7B-1425-4342-8D8C-D041177A8FAF}"/>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5,100</a:t>
                </a:r>
              </a:p>
            </p:txBody>
          </p:sp>
          <p:sp>
            <p:nvSpPr>
              <p:cNvPr id="56" name="TextBox 55">
                <a:extLst>
                  <a:ext uri="{FF2B5EF4-FFF2-40B4-BE49-F238E27FC236}">
                    <a16:creationId xmlns:a16="http://schemas.microsoft.com/office/drawing/2014/main" id="{AF223DF7-5BBC-4CBB-857A-3E9010A9F35C}"/>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6,100</a:t>
                </a:r>
              </a:p>
            </p:txBody>
          </p:sp>
          <p:sp>
            <p:nvSpPr>
              <p:cNvPr id="57" name="TextBox 56">
                <a:extLst>
                  <a:ext uri="{FF2B5EF4-FFF2-40B4-BE49-F238E27FC236}">
                    <a16:creationId xmlns:a16="http://schemas.microsoft.com/office/drawing/2014/main" id="{CA13533D-FF68-4361-819B-8F77D5D08056}"/>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7,100</a:t>
                </a:r>
              </a:p>
            </p:txBody>
          </p:sp>
          <p:sp>
            <p:nvSpPr>
              <p:cNvPr id="58" name="TextBox 57">
                <a:extLst>
                  <a:ext uri="{FF2B5EF4-FFF2-40B4-BE49-F238E27FC236}">
                    <a16:creationId xmlns:a16="http://schemas.microsoft.com/office/drawing/2014/main" id="{BD6BE062-67DC-43FC-B687-D92E9F6BBABD}"/>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8,100</a:t>
                </a:r>
              </a:p>
            </p:txBody>
          </p:sp>
          <p:sp>
            <p:nvSpPr>
              <p:cNvPr id="59" name="TextBox 58">
                <a:extLst>
                  <a:ext uri="{FF2B5EF4-FFF2-40B4-BE49-F238E27FC236}">
                    <a16:creationId xmlns:a16="http://schemas.microsoft.com/office/drawing/2014/main" id="{3206775F-F5AF-4AF3-900A-AFA02BCC1073}"/>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9,100</a:t>
                </a:r>
              </a:p>
            </p:txBody>
          </p:sp>
        </p:grpSp>
        <p:grpSp>
          <p:nvGrpSpPr>
            <p:cNvPr id="72" name="Group 71">
              <a:extLst>
                <a:ext uri="{FF2B5EF4-FFF2-40B4-BE49-F238E27FC236}">
                  <a16:creationId xmlns:a16="http://schemas.microsoft.com/office/drawing/2014/main" id="{D8D5B685-8810-4D58-9A8D-58D065FAEFAC}"/>
                </a:ext>
              </a:extLst>
            </p:cNvPr>
            <p:cNvGrpSpPr/>
            <p:nvPr/>
          </p:nvGrpSpPr>
          <p:grpSpPr>
            <a:xfrm>
              <a:off x="4091484" y="1244733"/>
              <a:ext cx="548548" cy="4732175"/>
              <a:chOff x="3553392" y="1240757"/>
              <a:chExt cx="548548" cy="4732175"/>
            </a:xfrm>
          </p:grpSpPr>
          <p:sp>
            <p:nvSpPr>
              <p:cNvPr id="73" name="TextBox 72">
                <a:extLst>
                  <a:ext uri="{FF2B5EF4-FFF2-40B4-BE49-F238E27FC236}">
                    <a16:creationId xmlns:a16="http://schemas.microsoft.com/office/drawing/2014/main" id="{90A2EB39-1DDB-4943-9CBD-8B6FB0E9A05D}"/>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200</a:t>
                </a:r>
              </a:p>
            </p:txBody>
          </p:sp>
          <p:sp>
            <p:nvSpPr>
              <p:cNvPr id="74" name="TextBox 73">
                <a:extLst>
                  <a:ext uri="{FF2B5EF4-FFF2-40B4-BE49-F238E27FC236}">
                    <a16:creationId xmlns:a16="http://schemas.microsoft.com/office/drawing/2014/main" id="{3E3E6C1D-A2A7-40C0-BF2B-DED5D049A0B5}"/>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1,200</a:t>
                </a:r>
              </a:p>
            </p:txBody>
          </p:sp>
          <p:sp>
            <p:nvSpPr>
              <p:cNvPr id="75" name="TextBox 74">
                <a:extLst>
                  <a:ext uri="{FF2B5EF4-FFF2-40B4-BE49-F238E27FC236}">
                    <a16:creationId xmlns:a16="http://schemas.microsoft.com/office/drawing/2014/main" id="{52BDDB78-3FB6-4512-8AD5-5B4BD7D3026D}"/>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2,200</a:t>
                </a:r>
              </a:p>
            </p:txBody>
          </p:sp>
          <p:sp>
            <p:nvSpPr>
              <p:cNvPr id="76" name="TextBox 75">
                <a:extLst>
                  <a:ext uri="{FF2B5EF4-FFF2-40B4-BE49-F238E27FC236}">
                    <a16:creationId xmlns:a16="http://schemas.microsoft.com/office/drawing/2014/main" id="{A3CEA89B-5F29-48C3-BB79-1B7406FA82C0}"/>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3,200</a:t>
                </a:r>
              </a:p>
            </p:txBody>
          </p:sp>
          <p:sp>
            <p:nvSpPr>
              <p:cNvPr id="77" name="TextBox 76">
                <a:extLst>
                  <a:ext uri="{FF2B5EF4-FFF2-40B4-BE49-F238E27FC236}">
                    <a16:creationId xmlns:a16="http://schemas.microsoft.com/office/drawing/2014/main" id="{F121181C-E2CE-4B87-ACF9-949F94974BDE}"/>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4,200</a:t>
                </a:r>
              </a:p>
            </p:txBody>
          </p:sp>
          <p:sp>
            <p:nvSpPr>
              <p:cNvPr id="78" name="TextBox 77">
                <a:extLst>
                  <a:ext uri="{FF2B5EF4-FFF2-40B4-BE49-F238E27FC236}">
                    <a16:creationId xmlns:a16="http://schemas.microsoft.com/office/drawing/2014/main" id="{ABC47F45-9823-4AF6-8FBE-088C366BBD15}"/>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5,200</a:t>
                </a:r>
              </a:p>
            </p:txBody>
          </p:sp>
          <p:sp>
            <p:nvSpPr>
              <p:cNvPr id="79" name="TextBox 78">
                <a:extLst>
                  <a:ext uri="{FF2B5EF4-FFF2-40B4-BE49-F238E27FC236}">
                    <a16:creationId xmlns:a16="http://schemas.microsoft.com/office/drawing/2014/main" id="{8457801D-606B-4FD9-AA4F-35D228338743}"/>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6,200</a:t>
                </a:r>
              </a:p>
            </p:txBody>
          </p:sp>
          <p:sp>
            <p:nvSpPr>
              <p:cNvPr id="80" name="TextBox 79">
                <a:extLst>
                  <a:ext uri="{FF2B5EF4-FFF2-40B4-BE49-F238E27FC236}">
                    <a16:creationId xmlns:a16="http://schemas.microsoft.com/office/drawing/2014/main" id="{96F58EFA-8550-4FA3-BF4D-51097EB81F8C}"/>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7,200</a:t>
                </a:r>
              </a:p>
            </p:txBody>
          </p:sp>
          <p:sp>
            <p:nvSpPr>
              <p:cNvPr id="81" name="TextBox 80">
                <a:extLst>
                  <a:ext uri="{FF2B5EF4-FFF2-40B4-BE49-F238E27FC236}">
                    <a16:creationId xmlns:a16="http://schemas.microsoft.com/office/drawing/2014/main" id="{DB742186-A515-4B6B-B858-1F3D41743770}"/>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8,200</a:t>
                </a:r>
              </a:p>
            </p:txBody>
          </p:sp>
          <p:sp>
            <p:nvSpPr>
              <p:cNvPr id="82" name="TextBox 81">
                <a:extLst>
                  <a:ext uri="{FF2B5EF4-FFF2-40B4-BE49-F238E27FC236}">
                    <a16:creationId xmlns:a16="http://schemas.microsoft.com/office/drawing/2014/main" id="{8851825D-4D47-4175-939D-A25EA646EC58}"/>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9,200</a:t>
                </a:r>
              </a:p>
            </p:txBody>
          </p:sp>
        </p:grpSp>
        <p:grpSp>
          <p:nvGrpSpPr>
            <p:cNvPr id="83" name="Group 82">
              <a:extLst>
                <a:ext uri="{FF2B5EF4-FFF2-40B4-BE49-F238E27FC236}">
                  <a16:creationId xmlns:a16="http://schemas.microsoft.com/office/drawing/2014/main" id="{5000F4B7-2C4F-4E9E-80B6-4B888E6631A3}"/>
                </a:ext>
              </a:extLst>
            </p:cNvPr>
            <p:cNvGrpSpPr/>
            <p:nvPr/>
          </p:nvGrpSpPr>
          <p:grpSpPr>
            <a:xfrm>
              <a:off x="4584598" y="1244733"/>
              <a:ext cx="548548" cy="4732175"/>
              <a:chOff x="3553392" y="1240757"/>
              <a:chExt cx="548548" cy="4732175"/>
            </a:xfrm>
          </p:grpSpPr>
          <p:sp>
            <p:nvSpPr>
              <p:cNvPr id="84" name="TextBox 83">
                <a:extLst>
                  <a:ext uri="{FF2B5EF4-FFF2-40B4-BE49-F238E27FC236}">
                    <a16:creationId xmlns:a16="http://schemas.microsoft.com/office/drawing/2014/main" id="{DBFDF812-4F5A-4399-AB40-CDC3695EB812}"/>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300</a:t>
                </a:r>
              </a:p>
            </p:txBody>
          </p:sp>
          <p:sp>
            <p:nvSpPr>
              <p:cNvPr id="85" name="TextBox 84">
                <a:extLst>
                  <a:ext uri="{FF2B5EF4-FFF2-40B4-BE49-F238E27FC236}">
                    <a16:creationId xmlns:a16="http://schemas.microsoft.com/office/drawing/2014/main" id="{57EFC204-6935-439A-B4FD-F5240B983D70}"/>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1,300</a:t>
                </a:r>
              </a:p>
            </p:txBody>
          </p:sp>
          <p:sp>
            <p:nvSpPr>
              <p:cNvPr id="86" name="TextBox 85">
                <a:extLst>
                  <a:ext uri="{FF2B5EF4-FFF2-40B4-BE49-F238E27FC236}">
                    <a16:creationId xmlns:a16="http://schemas.microsoft.com/office/drawing/2014/main" id="{94BA00D2-CE1E-472B-84C4-84C722CCCD3A}"/>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2,300</a:t>
                </a:r>
              </a:p>
            </p:txBody>
          </p:sp>
          <p:sp>
            <p:nvSpPr>
              <p:cNvPr id="87" name="TextBox 86">
                <a:extLst>
                  <a:ext uri="{FF2B5EF4-FFF2-40B4-BE49-F238E27FC236}">
                    <a16:creationId xmlns:a16="http://schemas.microsoft.com/office/drawing/2014/main" id="{6D43F607-0496-453B-A09C-EBDC4E760B02}"/>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3,300</a:t>
                </a:r>
              </a:p>
            </p:txBody>
          </p:sp>
          <p:sp>
            <p:nvSpPr>
              <p:cNvPr id="88" name="TextBox 87">
                <a:extLst>
                  <a:ext uri="{FF2B5EF4-FFF2-40B4-BE49-F238E27FC236}">
                    <a16:creationId xmlns:a16="http://schemas.microsoft.com/office/drawing/2014/main" id="{0433A1DF-E6D0-43B4-AB96-FE69BB728923}"/>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4,300</a:t>
                </a:r>
              </a:p>
            </p:txBody>
          </p:sp>
          <p:sp>
            <p:nvSpPr>
              <p:cNvPr id="89" name="TextBox 88">
                <a:extLst>
                  <a:ext uri="{FF2B5EF4-FFF2-40B4-BE49-F238E27FC236}">
                    <a16:creationId xmlns:a16="http://schemas.microsoft.com/office/drawing/2014/main" id="{AA9FDE85-E10E-498E-8921-50AF43908E88}"/>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5,300</a:t>
                </a:r>
              </a:p>
            </p:txBody>
          </p:sp>
          <p:sp>
            <p:nvSpPr>
              <p:cNvPr id="90" name="TextBox 89">
                <a:extLst>
                  <a:ext uri="{FF2B5EF4-FFF2-40B4-BE49-F238E27FC236}">
                    <a16:creationId xmlns:a16="http://schemas.microsoft.com/office/drawing/2014/main" id="{FA7ACABA-6CB6-4EB1-86A0-FD0FE2B39644}"/>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6,300</a:t>
                </a:r>
              </a:p>
            </p:txBody>
          </p:sp>
          <p:sp>
            <p:nvSpPr>
              <p:cNvPr id="91" name="TextBox 90">
                <a:extLst>
                  <a:ext uri="{FF2B5EF4-FFF2-40B4-BE49-F238E27FC236}">
                    <a16:creationId xmlns:a16="http://schemas.microsoft.com/office/drawing/2014/main" id="{C62285A1-2A2F-4464-960F-5A6B3B2D779A}"/>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7,300</a:t>
                </a:r>
              </a:p>
            </p:txBody>
          </p:sp>
          <p:sp>
            <p:nvSpPr>
              <p:cNvPr id="92" name="TextBox 91">
                <a:extLst>
                  <a:ext uri="{FF2B5EF4-FFF2-40B4-BE49-F238E27FC236}">
                    <a16:creationId xmlns:a16="http://schemas.microsoft.com/office/drawing/2014/main" id="{500EA176-7631-4CF3-A988-7F5439313FFA}"/>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8,300</a:t>
                </a:r>
              </a:p>
            </p:txBody>
          </p:sp>
          <p:sp>
            <p:nvSpPr>
              <p:cNvPr id="93" name="TextBox 92">
                <a:extLst>
                  <a:ext uri="{FF2B5EF4-FFF2-40B4-BE49-F238E27FC236}">
                    <a16:creationId xmlns:a16="http://schemas.microsoft.com/office/drawing/2014/main" id="{A28D33BE-98BE-4DA3-80EF-A082AE05FEFC}"/>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9,300</a:t>
                </a:r>
              </a:p>
            </p:txBody>
          </p:sp>
        </p:grpSp>
        <p:grpSp>
          <p:nvGrpSpPr>
            <p:cNvPr id="94" name="Group 93">
              <a:extLst>
                <a:ext uri="{FF2B5EF4-FFF2-40B4-BE49-F238E27FC236}">
                  <a16:creationId xmlns:a16="http://schemas.microsoft.com/office/drawing/2014/main" id="{4F153FBD-58A0-4D57-B3AF-6BC8BC767825}"/>
                </a:ext>
              </a:extLst>
            </p:cNvPr>
            <p:cNvGrpSpPr/>
            <p:nvPr/>
          </p:nvGrpSpPr>
          <p:grpSpPr>
            <a:xfrm>
              <a:off x="5082930" y="1244733"/>
              <a:ext cx="548548" cy="4732175"/>
              <a:chOff x="3553392" y="1240757"/>
              <a:chExt cx="548548" cy="4732175"/>
            </a:xfrm>
          </p:grpSpPr>
          <p:sp>
            <p:nvSpPr>
              <p:cNvPr id="95" name="TextBox 94">
                <a:extLst>
                  <a:ext uri="{FF2B5EF4-FFF2-40B4-BE49-F238E27FC236}">
                    <a16:creationId xmlns:a16="http://schemas.microsoft.com/office/drawing/2014/main" id="{0B446355-3F32-4FD7-943E-6FD8DD02A71E}"/>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400</a:t>
                </a:r>
              </a:p>
            </p:txBody>
          </p:sp>
          <p:sp>
            <p:nvSpPr>
              <p:cNvPr id="96" name="TextBox 95">
                <a:extLst>
                  <a:ext uri="{FF2B5EF4-FFF2-40B4-BE49-F238E27FC236}">
                    <a16:creationId xmlns:a16="http://schemas.microsoft.com/office/drawing/2014/main" id="{692A73B8-47A2-4B4B-A623-8E083EB7CA1E}"/>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1,400</a:t>
                </a:r>
              </a:p>
            </p:txBody>
          </p:sp>
          <p:sp>
            <p:nvSpPr>
              <p:cNvPr id="97" name="TextBox 96">
                <a:extLst>
                  <a:ext uri="{FF2B5EF4-FFF2-40B4-BE49-F238E27FC236}">
                    <a16:creationId xmlns:a16="http://schemas.microsoft.com/office/drawing/2014/main" id="{6C59A63C-8F60-49F6-B92F-FB4A29EAB581}"/>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2,400</a:t>
                </a:r>
              </a:p>
            </p:txBody>
          </p:sp>
          <p:sp>
            <p:nvSpPr>
              <p:cNvPr id="98" name="TextBox 97">
                <a:extLst>
                  <a:ext uri="{FF2B5EF4-FFF2-40B4-BE49-F238E27FC236}">
                    <a16:creationId xmlns:a16="http://schemas.microsoft.com/office/drawing/2014/main" id="{75C45CCD-4475-4A53-A6A0-020A68F2E2AC}"/>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3,400</a:t>
                </a:r>
              </a:p>
            </p:txBody>
          </p:sp>
          <p:sp>
            <p:nvSpPr>
              <p:cNvPr id="99" name="TextBox 98">
                <a:extLst>
                  <a:ext uri="{FF2B5EF4-FFF2-40B4-BE49-F238E27FC236}">
                    <a16:creationId xmlns:a16="http://schemas.microsoft.com/office/drawing/2014/main" id="{03B8BB52-497A-4D73-9386-DE55BA3F4106}"/>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4,400</a:t>
                </a:r>
              </a:p>
            </p:txBody>
          </p:sp>
          <p:sp>
            <p:nvSpPr>
              <p:cNvPr id="100" name="TextBox 99">
                <a:extLst>
                  <a:ext uri="{FF2B5EF4-FFF2-40B4-BE49-F238E27FC236}">
                    <a16:creationId xmlns:a16="http://schemas.microsoft.com/office/drawing/2014/main" id="{E575DBD5-1F2E-4008-A91F-966C63750178}"/>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5,400</a:t>
                </a:r>
              </a:p>
            </p:txBody>
          </p:sp>
          <p:sp>
            <p:nvSpPr>
              <p:cNvPr id="101" name="TextBox 100">
                <a:extLst>
                  <a:ext uri="{FF2B5EF4-FFF2-40B4-BE49-F238E27FC236}">
                    <a16:creationId xmlns:a16="http://schemas.microsoft.com/office/drawing/2014/main" id="{11079604-B166-40A5-9B7A-50D77F7E475F}"/>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6,400</a:t>
                </a:r>
              </a:p>
            </p:txBody>
          </p:sp>
          <p:sp>
            <p:nvSpPr>
              <p:cNvPr id="102" name="TextBox 101">
                <a:extLst>
                  <a:ext uri="{FF2B5EF4-FFF2-40B4-BE49-F238E27FC236}">
                    <a16:creationId xmlns:a16="http://schemas.microsoft.com/office/drawing/2014/main" id="{933C2DE8-9E15-4903-AC4F-FDC2FDD7BD3A}"/>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7,400</a:t>
                </a:r>
              </a:p>
            </p:txBody>
          </p:sp>
          <p:sp>
            <p:nvSpPr>
              <p:cNvPr id="103" name="TextBox 102">
                <a:extLst>
                  <a:ext uri="{FF2B5EF4-FFF2-40B4-BE49-F238E27FC236}">
                    <a16:creationId xmlns:a16="http://schemas.microsoft.com/office/drawing/2014/main" id="{C54869D0-8163-4F6F-B469-A94415FD7F53}"/>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8,400</a:t>
                </a:r>
              </a:p>
            </p:txBody>
          </p:sp>
          <p:sp>
            <p:nvSpPr>
              <p:cNvPr id="104" name="TextBox 103">
                <a:extLst>
                  <a:ext uri="{FF2B5EF4-FFF2-40B4-BE49-F238E27FC236}">
                    <a16:creationId xmlns:a16="http://schemas.microsoft.com/office/drawing/2014/main" id="{75531DEE-FD30-458D-BB62-78383F14631C}"/>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9,400</a:t>
                </a:r>
              </a:p>
            </p:txBody>
          </p:sp>
        </p:grpSp>
        <p:grpSp>
          <p:nvGrpSpPr>
            <p:cNvPr id="105" name="Group 104">
              <a:extLst>
                <a:ext uri="{FF2B5EF4-FFF2-40B4-BE49-F238E27FC236}">
                  <a16:creationId xmlns:a16="http://schemas.microsoft.com/office/drawing/2014/main" id="{FBAF2306-5164-4A27-BEFA-96066B21B4CD}"/>
                </a:ext>
              </a:extLst>
            </p:cNvPr>
            <p:cNvGrpSpPr/>
            <p:nvPr/>
          </p:nvGrpSpPr>
          <p:grpSpPr>
            <a:xfrm>
              <a:off x="5579892" y="1244733"/>
              <a:ext cx="548548" cy="4732175"/>
              <a:chOff x="3553392" y="1240757"/>
              <a:chExt cx="548548" cy="4732175"/>
            </a:xfrm>
          </p:grpSpPr>
          <p:sp>
            <p:nvSpPr>
              <p:cNvPr id="106" name="TextBox 105">
                <a:extLst>
                  <a:ext uri="{FF2B5EF4-FFF2-40B4-BE49-F238E27FC236}">
                    <a16:creationId xmlns:a16="http://schemas.microsoft.com/office/drawing/2014/main" id="{45891DAA-276F-405D-9464-BA0727A3B3CB}"/>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500</a:t>
                </a:r>
              </a:p>
            </p:txBody>
          </p:sp>
          <p:sp>
            <p:nvSpPr>
              <p:cNvPr id="107" name="TextBox 106">
                <a:extLst>
                  <a:ext uri="{FF2B5EF4-FFF2-40B4-BE49-F238E27FC236}">
                    <a16:creationId xmlns:a16="http://schemas.microsoft.com/office/drawing/2014/main" id="{C956BA65-4312-47DB-AA53-701F8798F40A}"/>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1,500</a:t>
                </a:r>
              </a:p>
            </p:txBody>
          </p:sp>
          <p:sp>
            <p:nvSpPr>
              <p:cNvPr id="108" name="TextBox 107">
                <a:extLst>
                  <a:ext uri="{FF2B5EF4-FFF2-40B4-BE49-F238E27FC236}">
                    <a16:creationId xmlns:a16="http://schemas.microsoft.com/office/drawing/2014/main" id="{84FB2B7C-8CC0-4416-BDCE-52EAB70BB22D}"/>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2,500</a:t>
                </a:r>
              </a:p>
            </p:txBody>
          </p:sp>
          <p:sp>
            <p:nvSpPr>
              <p:cNvPr id="109" name="TextBox 108">
                <a:extLst>
                  <a:ext uri="{FF2B5EF4-FFF2-40B4-BE49-F238E27FC236}">
                    <a16:creationId xmlns:a16="http://schemas.microsoft.com/office/drawing/2014/main" id="{678DAC65-4439-4C8A-A2A2-4714B7FFA1FA}"/>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3,500</a:t>
                </a:r>
              </a:p>
            </p:txBody>
          </p:sp>
          <p:sp>
            <p:nvSpPr>
              <p:cNvPr id="110" name="TextBox 109">
                <a:extLst>
                  <a:ext uri="{FF2B5EF4-FFF2-40B4-BE49-F238E27FC236}">
                    <a16:creationId xmlns:a16="http://schemas.microsoft.com/office/drawing/2014/main" id="{86A0150F-7CC7-4E9B-B407-56306B2C15AF}"/>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4,500</a:t>
                </a:r>
              </a:p>
            </p:txBody>
          </p:sp>
          <p:sp>
            <p:nvSpPr>
              <p:cNvPr id="111" name="TextBox 110">
                <a:extLst>
                  <a:ext uri="{FF2B5EF4-FFF2-40B4-BE49-F238E27FC236}">
                    <a16:creationId xmlns:a16="http://schemas.microsoft.com/office/drawing/2014/main" id="{7C0DC876-6576-40A5-B608-A2CA7B1B02AB}"/>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5,500</a:t>
                </a:r>
              </a:p>
            </p:txBody>
          </p:sp>
          <p:sp>
            <p:nvSpPr>
              <p:cNvPr id="112" name="TextBox 111">
                <a:extLst>
                  <a:ext uri="{FF2B5EF4-FFF2-40B4-BE49-F238E27FC236}">
                    <a16:creationId xmlns:a16="http://schemas.microsoft.com/office/drawing/2014/main" id="{6C18B220-A724-41A2-AA0E-0A84AB6618AC}"/>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6,500</a:t>
                </a:r>
              </a:p>
            </p:txBody>
          </p:sp>
          <p:sp>
            <p:nvSpPr>
              <p:cNvPr id="113" name="TextBox 112">
                <a:extLst>
                  <a:ext uri="{FF2B5EF4-FFF2-40B4-BE49-F238E27FC236}">
                    <a16:creationId xmlns:a16="http://schemas.microsoft.com/office/drawing/2014/main" id="{3D7E5DAB-29CF-4F27-A222-8CE5FD1FBC68}"/>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7,500</a:t>
                </a:r>
              </a:p>
            </p:txBody>
          </p:sp>
          <p:sp>
            <p:nvSpPr>
              <p:cNvPr id="114" name="TextBox 113">
                <a:extLst>
                  <a:ext uri="{FF2B5EF4-FFF2-40B4-BE49-F238E27FC236}">
                    <a16:creationId xmlns:a16="http://schemas.microsoft.com/office/drawing/2014/main" id="{A2D9D35D-4091-4B9F-9C3C-42139DC3F9A9}"/>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8,500</a:t>
                </a:r>
              </a:p>
            </p:txBody>
          </p:sp>
          <p:sp>
            <p:nvSpPr>
              <p:cNvPr id="115" name="TextBox 114">
                <a:extLst>
                  <a:ext uri="{FF2B5EF4-FFF2-40B4-BE49-F238E27FC236}">
                    <a16:creationId xmlns:a16="http://schemas.microsoft.com/office/drawing/2014/main" id="{E786340E-1A52-45E3-B3A5-4DE416DA95DA}"/>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9,500</a:t>
                </a:r>
              </a:p>
            </p:txBody>
          </p:sp>
        </p:grpSp>
        <p:grpSp>
          <p:nvGrpSpPr>
            <p:cNvPr id="116" name="Group 115">
              <a:extLst>
                <a:ext uri="{FF2B5EF4-FFF2-40B4-BE49-F238E27FC236}">
                  <a16:creationId xmlns:a16="http://schemas.microsoft.com/office/drawing/2014/main" id="{3600DCA4-72DD-4BFD-AEB8-109E20162D04}"/>
                </a:ext>
              </a:extLst>
            </p:cNvPr>
            <p:cNvGrpSpPr/>
            <p:nvPr/>
          </p:nvGrpSpPr>
          <p:grpSpPr>
            <a:xfrm>
              <a:off x="6078224" y="1244733"/>
              <a:ext cx="548548" cy="4732175"/>
              <a:chOff x="3553392" y="1240757"/>
              <a:chExt cx="548548" cy="4732175"/>
            </a:xfrm>
          </p:grpSpPr>
          <p:sp>
            <p:nvSpPr>
              <p:cNvPr id="117" name="TextBox 116">
                <a:extLst>
                  <a:ext uri="{FF2B5EF4-FFF2-40B4-BE49-F238E27FC236}">
                    <a16:creationId xmlns:a16="http://schemas.microsoft.com/office/drawing/2014/main" id="{E0F679EF-44F4-4FB4-B0F1-26C99E628482}"/>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600</a:t>
                </a:r>
              </a:p>
            </p:txBody>
          </p:sp>
          <p:sp>
            <p:nvSpPr>
              <p:cNvPr id="118" name="TextBox 117">
                <a:extLst>
                  <a:ext uri="{FF2B5EF4-FFF2-40B4-BE49-F238E27FC236}">
                    <a16:creationId xmlns:a16="http://schemas.microsoft.com/office/drawing/2014/main" id="{B42A8E93-0F4A-4FF3-B5FC-E8081FB02F4A}"/>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1,600</a:t>
                </a:r>
              </a:p>
            </p:txBody>
          </p:sp>
          <p:sp>
            <p:nvSpPr>
              <p:cNvPr id="119" name="TextBox 118">
                <a:extLst>
                  <a:ext uri="{FF2B5EF4-FFF2-40B4-BE49-F238E27FC236}">
                    <a16:creationId xmlns:a16="http://schemas.microsoft.com/office/drawing/2014/main" id="{CA12B943-FCC4-4FA1-8F40-2DD745119709}"/>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2,600</a:t>
                </a:r>
              </a:p>
            </p:txBody>
          </p:sp>
          <p:sp>
            <p:nvSpPr>
              <p:cNvPr id="120" name="TextBox 119">
                <a:extLst>
                  <a:ext uri="{FF2B5EF4-FFF2-40B4-BE49-F238E27FC236}">
                    <a16:creationId xmlns:a16="http://schemas.microsoft.com/office/drawing/2014/main" id="{019A7E3C-8174-40E2-80F3-ACDB107B2CEB}"/>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3,600</a:t>
                </a:r>
              </a:p>
            </p:txBody>
          </p:sp>
          <p:sp>
            <p:nvSpPr>
              <p:cNvPr id="121" name="TextBox 120">
                <a:extLst>
                  <a:ext uri="{FF2B5EF4-FFF2-40B4-BE49-F238E27FC236}">
                    <a16:creationId xmlns:a16="http://schemas.microsoft.com/office/drawing/2014/main" id="{D2FE249A-9D6C-4F15-975A-9CC6A1D508F4}"/>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4,600</a:t>
                </a:r>
              </a:p>
            </p:txBody>
          </p:sp>
          <p:sp>
            <p:nvSpPr>
              <p:cNvPr id="122" name="TextBox 121">
                <a:extLst>
                  <a:ext uri="{FF2B5EF4-FFF2-40B4-BE49-F238E27FC236}">
                    <a16:creationId xmlns:a16="http://schemas.microsoft.com/office/drawing/2014/main" id="{319D37B6-EFAD-4B86-A2AD-FBE040CB3DCF}"/>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5,600</a:t>
                </a:r>
              </a:p>
            </p:txBody>
          </p:sp>
          <p:sp>
            <p:nvSpPr>
              <p:cNvPr id="123" name="TextBox 122">
                <a:extLst>
                  <a:ext uri="{FF2B5EF4-FFF2-40B4-BE49-F238E27FC236}">
                    <a16:creationId xmlns:a16="http://schemas.microsoft.com/office/drawing/2014/main" id="{E4079611-2A05-40A5-AC7D-BC2658E4F504}"/>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6,600</a:t>
                </a:r>
              </a:p>
            </p:txBody>
          </p:sp>
          <p:sp>
            <p:nvSpPr>
              <p:cNvPr id="124" name="TextBox 123">
                <a:extLst>
                  <a:ext uri="{FF2B5EF4-FFF2-40B4-BE49-F238E27FC236}">
                    <a16:creationId xmlns:a16="http://schemas.microsoft.com/office/drawing/2014/main" id="{224D93E0-A46E-4CDB-991A-F768F1224E06}"/>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7,600</a:t>
                </a:r>
              </a:p>
            </p:txBody>
          </p:sp>
          <p:sp>
            <p:nvSpPr>
              <p:cNvPr id="125" name="TextBox 124">
                <a:extLst>
                  <a:ext uri="{FF2B5EF4-FFF2-40B4-BE49-F238E27FC236}">
                    <a16:creationId xmlns:a16="http://schemas.microsoft.com/office/drawing/2014/main" id="{981841F3-E552-4200-A408-CCA12F97220A}"/>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8,600</a:t>
                </a:r>
              </a:p>
            </p:txBody>
          </p:sp>
          <p:sp>
            <p:nvSpPr>
              <p:cNvPr id="126" name="TextBox 125">
                <a:extLst>
                  <a:ext uri="{FF2B5EF4-FFF2-40B4-BE49-F238E27FC236}">
                    <a16:creationId xmlns:a16="http://schemas.microsoft.com/office/drawing/2014/main" id="{FDD29920-0FE7-4C9C-88C5-ED361EFD27F7}"/>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9,600</a:t>
                </a:r>
              </a:p>
            </p:txBody>
          </p:sp>
        </p:grpSp>
        <p:grpSp>
          <p:nvGrpSpPr>
            <p:cNvPr id="127" name="Group 126">
              <a:extLst>
                <a:ext uri="{FF2B5EF4-FFF2-40B4-BE49-F238E27FC236}">
                  <a16:creationId xmlns:a16="http://schemas.microsoft.com/office/drawing/2014/main" id="{EB5BD028-A024-49B8-8306-611AF62FBB08}"/>
                </a:ext>
              </a:extLst>
            </p:cNvPr>
            <p:cNvGrpSpPr/>
            <p:nvPr/>
          </p:nvGrpSpPr>
          <p:grpSpPr>
            <a:xfrm>
              <a:off x="6564927" y="1244733"/>
              <a:ext cx="548548" cy="4732175"/>
              <a:chOff x="3553392" y="1240757"/>
              <a:chExt cx="548548" cy="4732175"/>
            </a:xfrm>
          </p:grpSpPr>
          <p:sp>
            <p:nvSpPr>
              <p:cNvPr id="128" name="TextBox 127">
                <a:extLst>
                  <a:ext uri="{FF2B5EF4-FFF2-40B4-BE49-F238E27FC236}">
                    <a16:creationId xmlns:a16="http://schemas.microsoft.com/office/drawing/2014/main" id="{7D9B34A4-ED5D-4930-8BB6-98391B1CC0BF}"/>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700</a:t>
                </a:r>
              </a:p>
            </p:txBody>
          </p:sp>
          <p:sp>
            <p:nvSpPr>
              <p:cNvPr id="129" name="TextBox 128">
                <a:extLst>
                  <a:ext uri="{FF2B5EF4-FFF2-40B4-BE49-F238E27FC236}">
                    <a16:creationId xmlns:a16="http://schemas.microsoft.com/office/drawing/2014/main" id="{76BA10ED-4E78-447D-B076-5C06ACC4FDF5}"/>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1,700</a:t>
                </a:r>
              </a:p>
            </p:txBody>
          </p:sp>
          <p:sp>
            <p:nvSpPr>
              <p:cNvPr id="130" name="TextBox 129">
                <a:extLst>
                  <a:ext uri="{FF2B5EF4-FFF2-40B4-BE49-F238E27FC236}">
                    <a16:creationId xmlns:a16="http://schemas.microsoft.com/office/drawing/2014/main" id="{FEA42A4C-0F1E-4690-B2AD-65A7902CEC18}"/>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2,700</a:t>
                </a:r>
              </a:p>
            </p:txBody>
          </p:sp>
          <p:sp>
            <p:nvSpPr>
              <p:cNvPr id="131" name="TextBox 130">
                <a:extLst>
                  <a:ext uri="{FF2B5EF4-FFF2-40B4-BE49-F238E27FC236}">
                    <a16:creationId xmlns:a16="http://schemas.microsoft.com/office/drawing/2014/main" id="{147A0121-FE9F-49FB-BB04-AF8A9CF66ED8}"/>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3,700</a:t>
                </a:r>
              </a:p>
            </p:txBody>
          </p:sp>
          <p:sp>
            <p:nvSpPr>
              <p:cNvPr id="132" name="TextBox 131">
                <a:extLst>
                  <a:ext uri="{FF2B5EF4-FFF2-40B4-BE49-F238E27FC236}">
                    <a16:creationId xmlns:a16="http://schemas.microsoft.com/office/drawing/2014/main" id="{5CD5563C-484A-4645-94C5-3DFF5FCFD35D}"/>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4,700</a:t>
                </a:r>
              </a:p>
            </p:txBody>
          </p:sp>
          <p:sp>
            <p:nvSpPr>
              <p:cNvPr id="133" name="TextBox 132">
                <a:extLst>
                  <a:ext uri="{FF2B5EF4-FFF2-40B4-BE49-F238E27FC236}">
                    <a16:creationId xmlns:a16="http://schemas.microsoft.com/office/drawing/2014/main" id="{3CC75273-F023-4F3B-8E72-870F14FFA7EB}"/>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5,700</a:t>
                </a:r>
              </a:p>
            </p:txBody>
          </p:sp>
          <p:sp>
            <p:nvSpPr>
              <p:cNvPr id="134" name="TextBox 133">
                <a:extLst>
                  <a:ext uri="{FF2B5EF4-FFF2-40B4-BE49-F238E27FC236}">
                    <a16:creationId xmlns:a16="http://schemas.microsoft.com/office/drawing/2014/main" id="{A0F4C8C3-7ABB-40AF-81AF-C9D8334BE3A7}"/>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6,700</a:t>
                </a:r>
              </a:p>
            </p:txBody>
          </p:sp>
          <p:sp>
            <p:nvSpPr>
              <p:cNvPr id="135" name="TextBox 134">
                <a:extLst>
                  <a:ext uri="{FF2B5EF4-FFF2-40B4-BE49-F238E27FC236}">
                    <a16:creationId xmlns:a16="http://schemas.microsoft.com/office/drawing/2014/main" id="{98CA56C7-DF05-466D-900A-4F023AB4E4EA}"/>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7,700</a:t>
                </a:r>
              </a:p>
            </p:txBody>
          </p:sp>
          <p:sp>
            <p:nvSpPr>
              <p:cNvPr id="136" name="TextBox 135">
                <a:extLst>
                  <a:ext uri="{FF2B5EF4-FFF2-40B4-BE49-F238E27FC236}">
                    <a16:creationId xmlns:a16="http://schemas.microsoft.com/office/drawing/2014/main" id="{EC61DBD6-6F2A-49C8-99EF-9FE9333C4200}"/>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8,700</a:t>
                </a:r>
              </a:p>
            </p:txBody>
          </p:sp>
          <p:sp>
            <p:nvSpPr>
              <p:cNvPr id="137" name="TextBox 136">
                <a:extLst>
                  <a:ext uri="{FF2B5EF4-FFF2-40B4-BE49-F238E27FC236}">
                    <a16:creationId xmlns:a16="http://schemas.microsoft.com/office/drawing/2014/main" id="{C7B8A13A-0E10-4839-85EC-ECD9CCB505D6}"/>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9,700</a:t>
                </a:r>
              </a:p>
            </p:txBody>
          </p:sp>
        </p:grpSp>
        <p:grpSp>
          <p:nvGrpSpPr>
            <p:cNvPr id="138" name="Group 137">
              <a:extLst>
                <a:ext uri="{FF2B5EF4-FFF2-40B4-BE49-F238E27FC236}">
                  <a16:creationId xmlns:a16="http://schemas.microsoft.com/office/drawing/2014/main" id="{DE518F45-362E-4DEC-B9FF-994E1686F9F1}"/>
                </a:ext>
              </a:extLst>
            </p:cNvPr>
            <p:cNvGrpSpPr/>
            <p:nvPr/>
          </p:nvGrpSpPr>
          <p:grpSpPr>
            <a:xfrm>
              <a:off x="7063259" y="1244733"/>
              <a:ext cx="548548" cy="4732175"/>
              <a:chOff x="3553392" y="1240757"/>
              <a:chExt cx="548548" cy="4732175"/>
            </a:xfrm>
          </p:grpSpPr>
          <p:sp>
            <p:nvSpPr>
              <p:cNvPr id="139" name="TextBox 138">
                <a:extLst>
                  <a:ext uri="{FF2B5EF4-FFF2-40B4-BE49-F238E27FC236}">
                    <a16:creationId xmlns:a16="http://schemas.microsoft.com/office/drawing/2014/main" id="{52FA71C1-98B6-4D7F-8790-44158B36B7D7}"/>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800</a:t>
                </a:r>
              </a:p>
            </p:txBody>
          </p:sp>
          <p:sp>
            <p:nvSpPr>
              <p:cNvPr id="140" name="TextBox 139">
                <a:extLst>
                  <a:ext uri="{FF2B5EF4-FFF2-40B4-BE49-F238E27FC236}">
                    <a16:creationId xmlns:a16="http://schemas.microsoft.com/office/drawing/2014/main" id="{00B9E0CE-6E77-42D0-9A22-C2E21432DEFF}"/>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1,800</a:t>
                </a:r>
              </a:p>
            </p:txBody>
          </p:sp>
          <p:sp>
            <p:nvSpPr>
              <p:cNvPr id="141" name="TextBox 140">
                <a:extLst>
                  <a:ext uri="{FF2B5EF4-FFF2-40B4-BE49-F238E27FC236}">
                    <a16:creationId xmlns:a16="http://schemas.microsoft.com/office/drawing/2014/main" id="{8C7D6C17-70DE-4E07-BA98-2DF70F485E36}"/>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2,800</a:t>
                </a:r>
              </a:p>
            </p:txBody>
          </p:sp>
          <p:sp>
            <p:nvSpPr>
              <p:cNvPr id="142" name="TextBox 141">
                <a:extLst>
                  <a:ext uri="{FF2B5EF4-FFF2-40B4-BE49-F238E27FC236}">
                    <a16:creationId xmlns:a16="http://schemas.microsoft.com/office/drawing/2014/main" id="{CA4CD41D-B8E4-425A-ADB3-2841A11C666E}"/>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3,800</a:t>
                </a:r>
              </a:p>
            </p:txBody>
          </p:sp>
          <p:sp>
            <p:nvSpPr>
              <p:cNvPr id="143" name="TextBox 142">
                <a:extLst>
                  <a:ext uri="{FF2B5EF4-FFF2-40B4-BE49-F238E27FC236}">
                    <a16:creationId xmlns:a16="http://schemas.microsoft.com/office/drawing/2014/main" id="{BB5219D7-80C9-45D5-A2EB-495832117D2E}"/>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4,800</a:t>
                </a:r>
              </a:p>
            </p:txBody>
          </p:sp>
          <p:sp>
            <p:nvSpPr>
              <p:cNvPr id="144" name="TextBox 143">
                <a:extLst>
                  <a:ext uri="{FF2B5EF4-FFF2-40B4-BE49-F238E27FC236}">
                    <a16:creationId xmlns:a16="http://schemas.microsoft.com/office/drawing/2014/main" id="{B27989D4-5FBA-4A0B-B115-CFA838B6CFA2}"/>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5,800</a:t>
                </a:r>
              </a:p>
            </p:txBody>
          </p:sp>
          <p:sp>
            <p:nvSpPr>
              <p:cNvPr id="145" name="TextBox 144">
                <a:extLst>
                  <a:ext uri="{FF2B5EF4-FFF2-40B4-BE49-F238E27FC236}">
                    <a16:creationId xmlns:a16="http://schemas.microsoft.com/office/drawing/2014/main" id="{E43CADA1-AB97-4328-BC86-43B805D882BE}"/>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6,800</a:t>
                </a:r>
              </a:p>
            </p:txBody>
          </p:sp>
          <p:sp>
            <p:nvSpPr>
              <p:cNvPr id="146" name="TextBox 145">
                <a:extLst>
                  <a:ext uri="{FF2B5EF4-FFF2-40B4-BE49-F238E27FC236}">
                    <a16:creationId xmlns:a16="http://schemas.microsoft.com/office/drawing/2014/main" id="{55AA26CA-F20B-410D-BA16-3D5B02D75A25}"/>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7,800</a:t>
                </a:r>
              </a:p>
            </p:txBody>
          </p:sp>
          <p:sp>
            <p:nvSpPr>
              <p:cNvPr id="147" name="TextBox 146">
                <a:extLst>
                  <a:ext uri="{FF2B5EF4-FFF2-40B4-BE49-F238E27FC236}">
                    <a16:creationId xmlns:a16="http://schemas.microsoft.com/office/drawing/2014/main" id="{923BA334-A84D-4169-833C-7800B0A9D865}"/>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8,800</a:t>
                </a:r>
              </a:p>
            </p:txBody>
          </p:sp>
          <p:sp>
            <p:nvSpPr>
              <p:cNvPr id="148" name="TextBox 147">
                <a:extLst>
                  <a:ext uri="{FF2B5EF4-FFF2-40B4-BE49-F238E27FC236}">
                    <a16:creationId xmlns:a16="http://schemas.microsoft.com/office/drawing/2014/main" id="{9A7A529F-B750-40ED-B0D6-B076466800ED}"/>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9,800</a:t>
                </a:r>
              </a:p>
            </p:txBody>
          </p:sp>
        </p:grpSp>
        <p:grpSp>
          <p:nvGrpSpPr>
            <p:cNvPr id="149" name="Group 148">
              <a:extLst>
                <a:ext uri="{FF2B5EF4-FFF2-40B4-BE49-F238E27FC236}">
                  <a16:creationId xmlns:a16="http://schemas.microsoft.com/office/drawing/2014/main" id="{248D99EB-732C-4A22-AD93-348F8C4EF79F}"/>
                </a:ext>
              </a:extLst>
            </p:cNvPr>
            <p:cNvGrpSpPr/>
            <p:nvPr/>
          </p:nvGrpSpPr>
          <p:grpSpPr>
            <a:xfrm>
              <a:off x="7560221" y="1244733"/>
              <a:ext cx="548548" cy="4732175"/>
              <a:chOff x="3553392" y="1240757"/>
              <a:chExt cx="548548" cy="4732175"/>
            </a:xfrm>
          </p:grpSpPr>
          <p:sp>
            <p:nvSpPr>
              <p:cNvPr id="150" name="TextBox 149">
                <a:extLst>
                  <a:ext uri="{FF2B5EF4-FFF2-40B4-BE49-F238E27FC236}">
                    <a16:creationId xmlns:a16="http://schemas.microsoft.com/office/drawing/2014/main" id="{1ED1F410-6C35-4FEF-B708-D28E83D05E5C}"/>
                  </a:ext>
                </a:extLst>
              </p:cNvPr>
              <p:cNvSpPr txBox="1"/>
              <p:nvPr/>
            </p:nvSpPr>
            <p:spPr>
              <a:xfrm>
                <a:off x="3681632" y="1240757"/>
                <a:ext cx="420308" cy="261610"/>
              </a:xfrm>
              <a:prstGeom prst="rect">
                <a:avLst/>
              </a:prstGeom>
              <a:noFill/>
            </p:spPr>
            <p:txBody>
              <a:bodyPr wrap="none" rtlCol="0">
                <a:spAutoFit/>
              </a:bodyPr>
              <a:lstStyle/>
              <a:p>
                <a:pPr algn="r">
                  <a:buNone/>
                </a:pPr>
                <a:r>
                  <a:rPr lang="en-GB" sz="1100" dirty="0"/>
                  <a:t>900</a:t>
                </a:r>
              </a:p>
            </p:txBody>
          </p:sp>
          <p:sp>
            <p:nvSpPr>
              <p:cNvPr id="151" name="TextBox 150">
                <a:extLst>
                  <a:ext uri="{FF2B5EF4-FFF2-40B4-BE49-F238E27FC236}">
                    <a16:creationId xmlns:a16="http://schemas.microsoft.com/office/drawing/2014/main" id="{845A23C7-45A9-4A3E-9C44-EE89D385EA21}"/>
                  </a:ext>
                </a:extLst>
              </p:cNvPr>
              <p:cNvSpPr txBox="1"/>
              <p:nvPr/>
            </p:nvSpPr>
            <p:spPr>
              <a:xfrm>
                <a:off x="3553392" y="1727491"/>
                <a:ext cx="537327" cy="261610"/>
              </a:xfrm>
              <a:prstGeom prst="rect">
                <a:avLst/>
              </a:prstGeom>
              <a:noFill/>
            </p:spPr>
            <p:txBody>
              <a:bodyPr wrap="none" rtlCol="0">
                <a:spAutoFit/>
              </a:bodyPr>
              <a:lstStyle/>
              <a:p>
                <a:pPr algn="r">
                  <a:buNone/>
                </a:pPr>
                <a:r>
                  <a:rPr lang="en-GB" sz="1100" dirty="0"/>
                  <a:t>1,900</a:t>
                </a:r>
              </a:p>
            </p:txBody>
          </p:sp>
          <p:sp>
            <p:nvSpPr>
              <p:cNvPr id="152" name="TextBox 151">
                <a:extLst>
                  <a:ext uri="{FF2B5EF4-FFF2-40B4-BE49-F238E27FC236}">
                    <a16:creationId xmlns:a16="http://schemas.microsoft.com/office/drawing/2014/main" id="{65707A8A-57CA-4CFD-84FC-0E4694F3E810}"/>
                  </a:ext>
                </a:extLst>
              </p:cNvPr>
              <p:cNvSpPr txBox="1"/>
              <p:nvPr/>
            </p:nvSpPr>
            <p:spPr>
              <a:xfrm>
                <a:off x="3553392" y="2227404"/>
                <a:ext cx="537327" cy="261610"/>
              </a:xfrm>
              <a:prstGeom prst="rect">
                <a:avLst/>
              </a:prstGeom>
              <a:noFill/>
            </p:spPr>
            <p:txBody>
              <a:bodyPr wrap="none" rtlCol="0">
                <a:spAutoFit/>
              </a:bodyPr>
              <a:lstStyle/>
              <a:p>
                <a:pPr algn="r">
                  <a:buNone/>
                </a:pPr>
                <a:r>
                  <a:rPr lang="en-GB" sz="1100" dirty="0"/>
                  <a:t>2,900</a:t>
                </a:r>
              </a:p>
            </p:txBody>
          </p:sp>
          <p:sp>
            <p:nvSpPr>
              <p:cNvPr id="153" name="TextBox 152">
                <a:extLst>
                  <a:ext uri="{FF2B5EF4-FFF2-40B4-BE49-F238E27FC236}">
                    <a16:creationId xmlns:a16="http://schemas.microsoft.com/office/drawing/2014/main" id="{7E09A976-6D8C-4B16-8E6D-8C361A73567E}"/>
                  </a:ext>
                </a:extLst>
              </p:cNvPr>
              <p:cNvSpPr txBox="1"/>
              <p:nvPr/>
            </p:nvSpPr>
            <p:spPr>
              <a:xfrm>
                <a:off x="3553392" y="2727251"/>
                <a:ext cx="537327" cy="261610"/>
              </a:xfrm>
              <a:prstGeom prst="rect">
                <a:avLst/>
              </a:prstGeom>
              <a:noFill/>
            </p:spPr>
            <p:txBody>
              <a:bodyPr wrap="none" rtlCol="0">
                <a:spAutoFit/>
              </a:bodyPr>
              <a:lstStyle/>
              <a:p>
                <a:pPr algn="r">
                  <a:buNone/>
                </a:pPr>
                <a:r>
                  <a:rPr lang="en-GB" sz="1100" dirty="0"/>
                  <a:t>3,900</a:t>
                </a:r>
              </a:p>
            </p:txBody>
          </p:sp>
          <p:sp>
            <p:nvSpPr>
              <p:cNvPr id="154" name="TextBox 153">
                <a:extLst>
                  <a:ext uri="{FF2B5EF4-FFF2-40B4-BE49-F238E27FC236}">
                    <a16:creationId xmlns:a16="http://schemas.microsoft.com/office/drawing/2014/main" id="{15A94D90-FD9F-44FE-9530-3C7D718D8C57}"/>
                  </a:ext>
                </a:extLst>
              </p:cNvPr>
              <p:cNvSpPr txBox="1"/>
              <p:nvPr/>
            </p:nvSpPr>
            <p:spPr>
              <a:xfrm>
                <a:off x="3553392" y="3218055"/>
                <a:ext cx="537327" cy="261610"/>
              </a:xfrm>
              <a:prstGeom prst="rect">
                <a:avLst/>
              </a:prstGeom>
              <a:noFill/>
            </p:spPr>
            <p:txBody>
              <a:bodyPr wrap="none" rtlCol="0">
                <a:spAutoFit/>
              </a:bodyPr>
              <a:lstStyle/>
              <a:p>
                <a:pPr algn="r">
                  <a:buNone/>
                </a:pPr>
                <a:r>
                  <a:rPr lang="en-GB" sz="1100" dirty="0"/>
                  <a:t>4,900</a:t>
                </a:r>
              </a:p>
            </p:txBody>
          </p:sp>
          <p:sp>
            <p:nvSpPr>
              <p:cNvPr id="155" name="TextBox 154">
                <a:extLst>
                  <a:ext uri="{FF2B5EF4-FFF2-40B4-BE49-F238E27FC236}">
                    <a16:creationId xmlns:a16="http://schemas.microsoft.com/office/drawing/2014/main" id="{68B864E4-6B93-4FFD-B75B-F1DEB402E03D}"/>
                  </a:ext>
                </a:extLst>
              </p:cNvPr>
              <p:cNvSpPr txBox="1"/>
              <p:nvPr/>
            </p:nvSpPr>
            <p:spPr>
              <a:xfrm>
                <a:off x="3553392" y="3717902"/>
                <a:ext cx="537327" cy="261610"/>
              </a:xfrm>
              <a:prstGeom prst="rect">
                <a:avLst/>
              </a:prstGeom>
              <a:noFill/>
            </p:spPr>
            <p:txBody>
              <a:bodyPr wrap="none" rtlCol="0">
                <a:spAutoFit/>
              </a:bodyPr>
              <a:lstStyle/>
              <a:p>
                <a:pPr algn="r">
                  <a:buNone/>
                </a:pPr>
                <a:r>
                  <a:rPr lang="en-GB" sz="1100" dirty="0"/>
                  <a:t>5,900</a:t>
                </a:r>
              </a:p>
            </p:txBody>
          </p:sp>
          <p:sp>
            <p:nvSpPr>
              <p:cNvPr id="156" name="TextBox 155">
                <a:extLst>
                  <a:ext uri="{FF2B5EF4-FFF2-40B4-BE49-F238E27FC236}">
                    <a16:creationId xmlns:a16="http://schemas.microsoft.com/office/drawing/2014/main" id="{9F24D64C-3EDE-484E-81E6-7D725846B574}"/>
                  </a:ext>
                </a:extLst>
              </p:cNvPr>
              <p:cNvSpPr txBox="1"/>
              <p:nvPr/>
            </p:nvSpPr>
            <p:spPr>
              <a:xfrm>
                <a:off x="3553392" y="4220824"/>
                <a:ext cx="537327" cy="261610"/>
              </a:xfrm>
              <a:prstGeom prst="rect">
                <a:avLst/>
              </a:prstGeom>
              <a:noFill/>
            </p:spPr>
            <p:txBody>
              <a:bodyPr wrap="none" rtlCol="0">
                <a:spAutoFit/>
              </a:bodyPr>
              <a:lstStyle/>
              <a:p>
                <a:pPr algn="r">
                  <a:buNone/>
                </a:pPr>
                <a:r>
                  <a:rPr lang="en-GB" sz="1100" dirty="0"/>
                  <a:t>6,900</a:t>
                </a:r>
              </a:p>
            </p:txBody>
          </p:sp>
          <p:sp>
            <p:nvSpPr>
              <p:cNvPr id="157" name="TextBox 156">
                <a:extLst>
                  <a:ext uri="{FF2B5EF4-FFF2-40B4-BE49-F238E27FC236}">
                    <a16:creationId xmlns:a16="http://schemas.microsoft.com/office/drawing/2014/main" id="{7C8E3193-F85F-47C7-BA58-A46F8E667E69}"/>
                  </a:ext>
                </a:extLst>
              </p:cNvPr>
              <p:cNvSpPr txBox="1"/>
              <p:nvPr/>
            </p:nvSpPr>
            <p:spPr>
              <a:xfrm>
                <a:off x="3553392" y="4720671"/>
                <a:ext cx="537327" cy="261610"/>
              </a:xfrm>
              <a:prstGeom prst="rect">
                <a:avLst/>
              </a:prstGeom>
              <a:noFill/>
            </p:spPr>
            <p:txBody>
              <a:bodyPr wrap="none" rtlCol="0">
                <a:spAutoFit/>
              </a:bodyPr>
              <a:lstStyle/>
              <a:p>
                <a:pPr algn="r">
                  <a:buNone/>
                </a:pPr>
                <a:r>
                  <a:rPr lang="en-GB" sz="1100" dirty="0"/>
                  <a:t>7,900</a:t>
                </a:r>
              </a:p>
            </p:txBody>
          </p:sp>
          <p:sp>
            <p:nvSpPr>
              <p:cNvPr id="158" name="TextBox 157">
                <a:extLst>
                  <a:ext uri="{FF2B5EF4-FFF2-40B4-BE49-F238E27FC236}">
                    <a16:creationId xmlns:a16="http://schemas.microsoft.com/office/drawing/2014/main" id="{9ABFB641-557B-4993-8F54-4DA23AD78CD4}"/>
                  </a:ext>
                </a:extLst>
              </p:cNvPr>
              <p:cNvSpPr txBox="1"/>
              <p:nvPr/>
            </p:nvSpPr>
            <p:spPr>
              <a:xfrm>
                <a:off x="3553392" y="5211475"/>
                <a:ext cx="537327" cy="261610"/>
              </a:xfrm>
              <a:prstGeom prst="rect">
                <a:avLst/>
              </a:prstGeom>
              <a:noFill/>
            </p:spPr>
            <p:txBody>
              <a:bodyPr wrap="none" rtlCol="0">
                <a:spAutoFit/>
              </a:bodyPr>
              <a:lstStyle/>
              <a:p>
                <a:pPr algn="r">
                  <a:buNone/>
                </a:pPr>
                <a:r>
                  <a:rPr lang="en-GB" sz="1100" dirty="0"/>
                  <a:t>8,900</a:t>
                </a:r>
              </a:p>
            </p:txBody>
          </p:sp>
          <p:sp>
            <p:nvSpPr>
              <p:cNvPr id="159" name="TextBox 158">
                <a:extLst>
                  <a:ext uri="{FF2B5EF4-FFF2-40B4-BE49-F238E27FC236}">
                    <a16:creationId xmlns:a16="http://schemas.microsoft.com/office/drawing/2014/main" id="{8CF413FB-ABCA-483F-A313-004DACF1EC85}"/>
                  </a:ext>
                </a:extLst>
              </p:cNvPr>
              <p:cNvSpPr txBox="1"/>
              <p:nvPr/>
            </p:nvSpPr>
            <p:spPr>
              <a:xfrm>
                <a:off x="3553392" y="5711322"/>
                <a:ext cx="537327" cy="261610"/>
              </a:xfrm>
              <a:prstGeom prst="rect">
                <a:avLst/>
              </a:prstGeom>
              <a:noFill/>
            </p:spPr>
            <p:txBody>
              <a:bodyPr wrap="none" rtlCol="0">
                <a:spAutoFit/>
              </a:bodyPr>
              <a:lstStyle/>
              <a:p>
                <a:pPr algn="r">
                  <a:buNone/>
                </a:pPr>
                <a:r>
                  <a:rPr lang="en-GB" sz="1100" dirty="0"/>
                  <a:t>9,900</a:t>
                </a:r>
              </a:p>
            </p:txBody>
          </p:sp>
        </p:grpSp>
        <p:grpSp>
          <p:nvGrpSpPr>
            <p:cNvPr id="160" name="Group 159">
              <a:extLst>
                <a:ext uri="{FF2B5EF4-FFF2-40B4-BE49-F238E27FC236}">
                  <a16:creationId xmlns:a16="http://schemas.microsoft.com/office/drawing/2014/main" id="{5164C463-366E-44B1-AE0F-E1BE6C831AEB}"/>
                </a:ext>
              </a:extLst>
            </p:cNvPr>
            <p:cNvGrpSpPr/>
            <p:nvPr/>
          </p:nvGrpSpPr>
          <p:grpSpPr>
            <a:xfrm>
              <a:off x="7987958" y="1244733"/>
              <a:ext cx="619143" cy="4732175"/>
              <a:chOff x="3482797" y="1240757"/>
              <a:chExt cx="619143" cy="4732175"/>
            </a:xfrm>
          </p:grpSpPr>
          <p:sp>
            <p:nvSpPr>
              <p:cNvPr id="161" name="TextBox 160">
                <a:extLst>
                  <a:ext uri="{FF2B5EF4-FFF2-40B4-BE49-F238E27FC236}">
                    <a16:creationId xmlns:a16="http://schemas.microsoft.com/office/drawing/2014/main" id="{B0281675-980F-4353-92DA-02E25A831BCC}"/>
                  </a:ext>
                </a:extLst>
              </p:cNvPr>
              <p:cNvSpPr txBox="1"/>
              <p:nvPr/>
            </p:nvSpPr>
            <p:spPr>
              <a:xfrm>
                <a:off x="3564612" y="1240757"/>
                <a:ext cx="537328" cy="261610"/>
              </a:xfrm>
              <a:prstGeom prst="rect">
                <a:avLst/>
              </a:prstGeom>
              <a:noFill/>
            </p:spPr>
            <p:txBody>
              <a:bodyPr wrap="none" rtlCol="0">
                <a:spAutoFit/>
              </a:bodyPr>
              <a:lstStyle/>
              <a:p>
                <a:pPr algn="r">
                  <a:buNone/>
                </a:pPr>
                <a:r>
                  <a:rPr lang="en-GB" sz="1100" dirty="0"/>
                  <a:t>1,000</a:t>
                </a:r>
              </a:p>
            </p:txBody>
          </p:sp>
          <p:sp>
            <p:nvSpPr>
              <p:cNvPr id="162" name="TextBox 161">
                <a:extLst>
                  <a:ext uri="{FF2B5EF4-FFF2-40B4-BE49-F238E27FC236}">
                    <a16:creationId xmlns:a16="http://schemas.microsoft.com/office/drawing/2014/main" id="{CF62C9AF-70CF-4A38-BCDD-420C1377AC17}"/>
                  </a:ext>
                </a:extLst>
              </p:cNvPr>
              <p:cNvSpPr txBox="1"/>
              <p:nvPr/>
            </p:nvSpPr>
            <p:spPr>
              <a:xfrm>
                <a:off x="3553391" y="1727491"/>
                <a:ext cx="537328" cy="261610"/>
              </a:xfrm>
              <a:prstGeom prst="rect">
                <a:avLst/>
              </a:prstGeom>
              <a:noFill/>
            </p:spPr>
            <p:txBody>
              <a:bodyPr wrap="none" rtlCol="0">
                <a:spAutoFit/>
              </a:bodyPr>
              <a:lstStyle/>
              <a:p>
                <a:pPr algn="r">
                  <a:buNone/>
                </a:pPr>
                <a:r>
                  <a:rPr lang="en-GB" sz="1100" dirty="0"/>
                  <a:t>2,000</a:t>
                </a:r>
              </a:p>
            </p:txBody>
          </p:sp>
          <p:sp>
            <p:nvSpPr>
              <p:cNvPr id="163" name="TextBox 162">
                <a:extLst>
                  <a:ext uri="{FF2B5EF4-FFF2-40B4-BE49-F238E27FC236}">
                    <a16:creationId xmlns:a16="http://schemas.microsoft.com/office/drawing/2014/main" id="{A4FE8265-7904-4C2E-B4EF-12AEA04732BB}"/>
                  </a:ext>
                </a:extLst>
              </p:cNvPr>
              <p:cNvSpPr txBox="1"/>
              <p:nvPr/>
            </p:nvSpPr>
            <p:spPr>
              <a:xfrm>
                <a:off x="3553391" y="2227404"/>
                <a:ext cx="537328" cy="261610"/>
              </a:xfrm>
              <a:prstGeom prst="rect">
                <a:avLst/>
              </a:prstGeom>
              <a:noFill/>
            </p:spPr>
            <p:txBody>
              <a:bodyPr wrap="none" rtlCol="0">
                <a:spAutoFit/>
              </a:bodyPr>
              <a:lstStyle/>
              <a:p>
                <a:pPr algn="r">
                  <a:buNone/>
                </a:pPr>
                <a:r>
                  <a:rPr lang="en-GB" sz="1100" dirty="0"/>
                  <a:t>3,000</a:t>
                </a:r>
              </a:p>
            </p:txBody>
          </p:sp>
          <p:sp>
            <p:nvSpPr>
              <p:cNvPr id="164" name="TextBox 163">
                <a:extLst>
                  <a:ext uri="{FF2B5EF4-FFF2-40B4-BE49-F238E27FC236}">
                    <a16:creationId xmlns:a16="http://schemas.microsoft.com/office/drawing/2014/main" id="{C211988E-215F-47D3-87BE-1932FBF6CCBC}"/>
                  </a:ext>
                </a:extLst>
              </p:cNvPr>
              <p:cNvSpPr txBox="1"/>
              <p:nvPr/>
            </p:nvSpPr>
            <p:spPr>
              <a:xfrm>
                <a:off x="3553391" y="2727251"/>
                <a:ext cx="537328" cy="261610"/>
              </a:xfrm>
              <a:prstGeom prst="rect">
                <a:avLst/>
              </a:prstGeom>
              <a:noFill/>
            </p:spPr>
            <p:txBody>
              <a:bodyPr wrap="none" rtlCol="0">
                <a:spAutoFit/>
              </a:bodyPr>
              <a:lstStyle/>
              <a:p>
                <a:pPr algn="r">
                  <a:buNone/>
                </a:pPr>
                <a:r>
                  <a:rPr lang="en-GB" sz="1100" dirty="0"/>
                  <a:t>4,000</a:t>
                </a:r>
              </a:p>
            </p:txBody>
          </p:sp>
          <p:sp>
            <p:nvSpPr>
              <p:cNvPr id="165" name="TextBox 164">
                <a:extLst>
                  <a:ext uri="{FF2B5EF4-FFF2-40B4-BE49-F238E27FC236}">
                    <a16:creationId xmlns:a16="http://schemas.microsoft.com/office/drawing/2014/main" id="{2C6DA29D-90FB-4E6B-AEA9-BEBA83760B32}"/>
                  </a:ext>
                </a:extLst>
              </p:cNvPr>
              <p:cNvSpPr txBox="1"/>
              <p:nvPr/>
            </p:nvSpPr>
            <p:spPr>
              <a:xfrm>
                <a:off x="3553391" y="3218055"/>
                <a:ext cx="537328" cy="261610"/>
              </a:xfrm>
              <a:prstGeom prst="rect">
                <a:avLst/>
              </a:prstGeom>
              <a:noFill/>
            </p:spPr>
            <p:txBody>
              <a:bodyPr wrap="none" rtlCol="0">
                <a:spAutoFit/>
              </a:bodyPr>
              <a:lstStyle/>
              <a:p>
                <a:pPr algn="r">
                  <a:buNone/>
                </a:pPr>
                <a:r>
                  <a:rPr lang="en-GB" sz="1100" dirty="0"/>
                  <a:t>5,000</a:t>
                </a:r>
              </a:p>
            </p:txBody>
          </p:sp>
          <p:sp>
            <p:nvSpPr>
              <p:cNvPr id="166" name="TextBox 165">
                <a:extLst>
                  <a:ext uri="{FF2B5EF4-FFF2-40B4-BE49-F238E27FC236}">
                    <a16:creationId xmlns:a16="http://schemas.microsoft.com/office/drawing/2014/main" id="{E22339AD-3C59-4011-9DCD-47ABA18FC39E}"/>
                  </a:ext>
                </a:extLst>
              </p:cNvPr>
              <p:cNvSpPr txBox="1"/>
              <p:nvPr/>
            </p:nvSpPr>
            <p:spPr>
              <a:xfrm>
                <a:off x="3553391" y="3717902"/>
                <a:ext cx="537328" cy="261610"/>
              </a:xfrm>
              <a:prstGeom prst="rect">
                <a:avLst/>
              </a:prstGeom>
              <a:noFill/>
            </p:spPr>
            <p:txBody>
              <a:bodyPr wrap="none" rtlCol="0">
                <a:spAutoFit/>
              </a:bodyPr>
              <a:lstStyle/>
              <a:p>
                <a:pPr algn="r">
                  <a:buNone/>
                </a:pPr>
                <a:r>
                  <a:rPr lang="en-GB" sz="1100" dirty="0"/>
                  <a:t>6,000</a:t>
                </a:r>
              </a:p>
            </p:txBody>
          </p:sp>
          <p:sp>
            <p:nvSpPr>
              <p:cNvPr id="167" name="TextBox 166">
                <a:extLst>
                  <a:ext uri="{FF2B5EF4-FFF2-40B4-BE49-F238E27FC236}">
                    <a16:creationId xmlns:a16="http://schemas.microsoft.com/office/drawing/2014/main" id="{5898E882-B837-4188-ACDF-56056034DD32}"/>
                  </a:ext>
                </a:extLst>
              </p:cNvPr>
              <p:cNvSpPr txBox="1"/>
              <p:nvPr/>
            </p:nvSpPr>
            <p:spPr>
              <a:xfrm>
                <a:off x="3553391" y="4220824"/>
                <a:ext cx="537328" cy="261610"/>
              </a:xfrm>
              <a:prstGeom prst="rect">
                <a:avLst/>
              </a:prstGeom>
              <a:noFill/>
            </p:spPr>
            <p:txBody>
              <a:bodyPr wrap="none" rtlCol="0">
                <a:spAutoFit/>
              </a:bodyPr>
              <a:lstStyle/>
              <a:p>
                <a:pPr algn="r">
                  <a:buNone/>
                </a:pPr>
                <a:r>
                  <a:rPr lang="en-GB" sz="1100" dirty="0"/>
                  <a:t>7,000</a:t>
                </a:r>
              </a:p>
            </p:txBody>
          </p:sp>
          <p:sp>
            <p:nvSpPr>
              <p:cNvPr id="168" name="TextBox 167">
                <a:extLst>
                  <a:ext uri="{FF2B5EF4-FFF2-40B4-BE49-F238E27FC236}">
                    <a16:creationId xmlns:a16="http://schemas.microsoft.com/office/drawing/2014/main" id="{BD6FE276-1831-4C88-BF8F-BCE76F4A4D53}"/>
                  </a:ext>
                </a:extLst>
              </p:cNvPr>
              <p:cNvSpPr txBox="1"/>
              <p:nvPr/>
            </p:nvSpPr>
            <p:spPr>
              <a:xfrm>
                <a:off x="3553391" y="4720671"/>
                <a:ext cx="537328" cy="261610"/>
              </a:xfrm>
              <a:prstGeom prst="rect">
                <a:avLst/>
              </a:prstGeom>
              <a:noFill/>
            </p:spPr>
            <p:txBody>
              <a:bodyPr wrap="none" rtlCol="0">
                <a:spAutoFit/>
              </a:bodyPr>
              <a:lstStyle/>
              <a:p>
                <a:pPr algn="r">
                  <a:buNone/>
                </a:pPr>
                <a:r>
                  <a:rPr lang="en-GB" sz="1100" dirty="0"/>
                  <a:t>8,000</a:t>
                </a:r>
              </a:p>
            </p:txBody>
          </p:sp>
          <p:sp>
            <p:nvSpPr>
              <p:cNvPr id="169" name="TextBox 168">
                <a:extLst>
                  <a:ext uri="{FF2B5EF4-FFF2-40B4-BE49-F238E27FC236}">
                    <a16:creationId xmlns:a16="http://schemas.microsoft.com/office/drawing/2014/main" id="{4966C7BD-1745-426E-8F3B-F283ED8B27A3}"/>
                  </a:ext>
                </a:extLst>
              </p:cNvPr>
              <p:cNvSpPr txBox="1"/>
              <p:nvPr/>
            </p:nvSpPr>
            <p:spPr>
              <a:xfrm>
                <a:off x="3553391" y="5211475"/>
                <a:ext cx="537328" cy="261610"/>
              </a:xfrm>
              <a:prstGeom prst="rect">
                <a:avLst/>
              </a:prstGeom>
              <a:noFill/>
            </p:spPr>
            <p:txBody>
              <a:bodyPr wrap="none" rtlCol="0">
                <a:spAutoFit/>
              </a:bodyPr>
              <a:lstStyle/>
              <a:p>
                <a:pPr algn="r">
                  <a:buNone/>
                </a:pPr>
                <a:r>
                  <a:rPr lang="en-GB" sz="1100" dirty="0"/>
                  <a:t>9,000</a:t>
                </a:r>
              </a:p>
            </p:txBody>
          </p:sp>
          <p:sp>
            <p:nvSpPr>
              <p:cNvPr id="170" name="TextBox 169">
                <a:extLst>
                  <a:ext uri="{FF2B5EF4-FFF2-40B4-BE49-F238E27FC236}">
                    <a16:creationId xmlns:a16="http://schemas.microsoft.com/office/drawing/2014/main" id="{A5B9F8FF-4A3C-440F-8324-2591A0C7DD6F}"/>
                  </a:ext>
                </a:extLst>
              </p:cNvPr>
              <p:cNvSpPr txBox="1"/>
              <p:nvPr/>
            </p:nvSpPr>
            <p:spPr>
              <a:xfrm>
                <a:off x="3482797" y="5711322"/>
                <a:ext cx="615874" cy="261610"/>
              </a:xfrm>
              <a:prstGeom prst="rect">
                <a:avLst/>
              </a:prstGeom>
              <a:noFill/>
            </p:spPr>
            <p:txBody>
              <a:bodyPr wrap="none" rtlCol="0">
                <a:spAutoFit/>
              </a:bodyPr>
              <a:lstStyle/>
              <a:p>
                <a:pPr algn="r">
                  <a:buNone/>
                </a:pPr>
                <a:r>
                  <a:rPr lang="en-GB" sz="1100" dirty="0"/>
                  <a:t>10,000</a:t>
                </a:r>
              </a:p>
            </p:txBody>
          </p:sp>
        </p:grpSp>
      </p:grpSp>
      <p:sp>
        <p:nvSpPr>
          <p:cNvPr id="181" name="Content Placeholder 2">
            <a:extLst>
              <a:ext uri="{FF2B5EF4-FFF2-40B4-BE49-F238E27FC236}">
                <a16:creationId xmlns:a16="http://schemas.microsoft.com/office/drawing/2014/main" id="{A8206A15-0616-4DE7-A283-B5F00F0B1BB1}"/>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Count in multiples of 100. What do you notice when you get to the end of each row?</a:t>
            </a:r>
          </a:p>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Choose a number and say how many hundreds it is made from.</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514248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angle 273">
            <a:extLst>
              <a:ext uri="{FF2B5EF4-FFF2-40B4-BE49-F238E27FC236}">
                <a16:creationId xmlns:a16="http://schemas.microsoft.com/office/drawing/2014/main" id="{BC8945FB-F574-416F-AB6A-E631F01008B2}"/>
              </a:ext>
            </a:extLst>
          </p:cNvPr>
          <p:cNvSpPr/>
          <p:nvPr/>
        </p:nvSpPr>
        <p:spPr bwMode="auto">
          <a:xfrm>
            <a:off x="833121" y="1631401"/>
            <a:ext cx="988625" cy="478126"/>
          </a:xfrm>
          <a:prstGeom prst="rect">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375A8DB6-05BC-4292-9DB9-9D0C9E6668FB}"/>
              </a:ext>
            </a:extLst>
          </p:cNvPr>
          <p:cNvSpPr/>
          <p:nvPr/>
        </p:nvSpPr>
        <p:spPr bwMode="auto">
          <a:xfrm>
            <a:off x="833121" y="1137058"/>
            <a:ext cx="4962238" cy="478126"/>
          </a:xfrm>
          <a:prstGeom prst="rect">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US" altLang="en-US" dirty="0"/>
              <a:t>4NPV-1 Equivalence of 10 hundreds and 1 thousand</a:t>
            </a:r>
            <a:endParaRPr lang="en-GB" dirty="0"/>
          </a:p>
        </p:txBody>
      </p:sp>
      <p:grpSp>
        <p:nvGrpSpPr>
          <p:cNvPr id="179" name="Group 178">
            <a:extLst>
              <a:ext uri="{FF2B5EF4-FFF2-40B4-BE49-F238E27FC236}">
                <a16:creationId xmlns:a16="http://schemas.microsoft.com/office/drawing/2014/main" id="{3244A1F5-D604-45B6-A9C3-101B2D85C1AF}"/>
              </a:ext>
            </a:extLst>
          </p:cNvPr>
          <p:cNvGrpSpPr/>
          <p:nvPr/>
        </p:nvGrpSpPr>
        <p:grpSpPr>
          <a:xfrm>
            <a:off x="824852" y="1165623"/>
            <a:ext cx="4978776" cy="4968552"/>
            <a:chOff x="3584608" y="1124744"/>
            <a:chExt cx="4978776" cy="4968552"/>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3591624" y="1124744"/>
              <a:ext cx="4968552" cy="4968552"/>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3591624" y="6086880"/>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3591624" y="559643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3591623" y="509958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3591624" y="410587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3591624" y="311216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359162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359162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358460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3591624" y="460272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3591623" y="3609019"/>
              <a:ext cx="4968553"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359162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CA14943D-B413-4536-A614-3A46C0776F91}"/>
              </a:ext>
            </a:extLst>
          </p:cNvPr>
          <p:cNvGrpSpPr/>
          <p:nvPr/>
        </p:nvGrpSpPr>
        <p:grpSpPr>
          <a:xfrm>
            <a:off x="830845" y="1244733"/>
            <a:ext cx="494046" cy="4747657"/>
            <a:chOff x="830845" y="1244733"/>
            <a:chExt cx="494046" cy="4747657"/>
          </a:xfrm>
        </p:grpSpPr>
        <p:sp>
          <p:nvSpPr>
            <p:cNvPr id="49" name="TextBox 48">
              <a:extLst>
                <a:ext uri="{FF2B5EF4-FFF2-40B4-BE49-F238E27FC236}">
                  <a16:creationId xmlns:a16="http://schemas.microsoft.com/office/drawing/2014/main" id="{C8BB400B-9BAA-40DA-8F0F-71AA90A69324}"/>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51" name="TextBox 50">
              <a:extLst>
                <a:ext uri="{FF2B5EF4-FFF2-40B4-BE49-F238E27FC236}">
                  <a16:creationId xmlns:a16="http://schemas.microsoft.com/office/drawing/2014/main" id="{2E6AC5D2-4A13-4ADD-9F10-6E21E9513AC2}"/>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52" name="TextBox 51">
              <a:extLst>
                <a:ext uri="{FF2B5EF4-FFF2-40B4-BE49-F238E27FC236}">
                  <a16:creationId xmlns:a16="http://schemas.microsoft.com/office/drawing/2014/main" id="{6E64E62E-8676-443D-B1EF-C899EA3EFE8D}"/>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53" name="TextBox 52">
              <a:extLst>
                <a:ext uri="{FF2B5EF4-FFF2-40B4-BE49-F238E27FC236}">
                  <a16:creationId xmlns:a16="http://schemas.microsoft.com/office/drawing/2014/main" id="{E09BD71F-2C74-4356-9514-0A6FD65A4BC4}"/>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54" name="TextBox 53">
              <a:extLst>
                <a:ext uri="{FF2B5EF4-FFF2-40B4-BE49-F238E27FC236}">
                  <a16:creationId xmlns:a16="http://schemas.microsoft.com/office/drawing/2014/main" id="{FC4FEE03-1AD1-41AA-A55A-80753FAF65E4}"/>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55" name="TextBox 54">
              <a:extLst>
                <a:ext uri="{FF2B5EF4-FFF2-40B4-BE49-F238E27FC236}">
                  <a16:creationId xmlns:a16="http://schemas.microsoft.com/office/drawing/2014/main" id="{070A6B7B-1425-4342-8D8C-D041177A8FAF}"/>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56" name="TextBox 55">
              <a:extLst>
                <a:ext uri="{FF2B5EF4-FFF2-40B4-BE49-F238E27FC236}">
                  <a16:creationId xmlns:a16="http://schemas.microsoft.com/office/drawing/2014/main" id="{AF223DF7-5BBC-4CBB-857A-3E9010A9F35C}"/>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57" name="TextBox 56">
              <a:extLst>
                <a:ext uri="{FF2B5EF4-FFF2-40B4-BE49-F238E27FC236}">
                  <a16:creationId xmlns:a16="http://schemas.microsoft.com/office/drawing/2014/main" id="{CA13533D-FF68-4361-819B-8F77D5D08056}"/>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58" name="TextBox 57">
              <a:extLst>
                <a:ext uri="{FF2B5EF4-FFF2-40B4-BE49-F238E27FC236}">
                  <a16:creationId xmlns:a16="http://schemas.microsoft.com/office/drawing/2014/main" id="{BD6BE062-67DC-43FC-B687-D92E9F6BBABD}"/>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59" name="TextBox 58">
              <a:extLst>
                <a:ext uri="{FF2B5EF4-FFF2-40B4-BE49-F238E27FC236}">
                  <a16:creationId xmlns:a16="http://schemas.microsoft.com/office/drawing/2014/main" id="{3206775F-F5AF-4AF3-900A-AFA02BCC1073}"/>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sp>
        <p:nvSpPr>
          <p:cNvPr id="181" name="Content Placeholder 2">
            <a:extLst>
              <a:ext uri="{FF2B5EF4-FFF2-40B4-BE49-F238E27FC236}">
                <a16:creationId xmlns:a16="http://schemas.microsoft.com/office/drawing/2014/main" id="{A8206A15-0616-4DE7-A283-B5F00F0B1BB1}"/>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do you notice about the value of the each row? And of the whole grid?</a:t>
            </a:r>
          </a:p>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Click in the grid to reveal a number of hundreds.</a:t>
            </a:r>
          </a:p>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How many hundreds are there? What is the total value of those hundreds?</a:t>
            </a:r>
          </a:p>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Highlight some of the hundreds in a grid yourself. How many hundreds are there? What is the number you have made?</a:t>
            </a:r>
          </a:p>
        </p:txBody>
      </p:sp>
      <p:grpSp>
        <p:nvGrpSpPr>
          <p:cNvPr id="171" name="Group 170">
            <a:extLst>
              <a:ext uri="{FF2B5EF4-FFF2-40B4-BE49-F238E27FC236}">
                <a16:creationId xmlns:a16="http://schemas.microsoft.com/office/drawing/2014/main" id="{48DC313F-C4C2-44CA-9C52-05EF7C5E619F}"/>
              </a:ext>
            </a:extLst>
          </p:cNvPr>
          <p:cNvGrpSpPr/>
          <p:nvPr/>
        </p:nvGrpSpPr>
        <p:grpSpPr>
          <a:xfrm>
            <a:off x="1335815" y="1244733"/>
            <a:ext cx="494046" cy="4747657"/>
            <a:chOff x="830845" y="1244733"/>
            <a:chExt cx="494046" cy="4747657"/>
          </a:xfrm>
        </p:grpSpPr>
        <p:sp>
          <p:nvSpPr>
            <p:cNvPr id="172" name="TextBox 171">
              <a:extLst>
                <a:ext uri="{FF2B5EF4-FFF2-40B4-BE49-F238E27FC236}">
                  <a16:creationId xmlns:a16="http://schemas.microsoft.com/office/drawing/2014/main" id="{F0EBEC18-50DC-4CFA-9D09-E40AF51AB65C}"/>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185" name="Group 184">
            <a:extLst>
              <a:ext uri="{FF2B5EF4-FFF2-40B4-BE49-F238E27FC236}">
                <a16:creationId xmlns:a16="http://schemas.microsoft.com/office/drawing/2014/main" id="{30572067-0F46-48B4-BF1F-646D6B98AFDE}"/>
              </a:ext>
            </a:extLst>
          </p:cNvPr>
          <p:cNvGrpSpPr/>
          <p:nvPr/>
        </p:nvGrpSpPr>
        <p:grpSpPr>
          <a:xfrm>
            <a:off x="1826533" y="1244733"/>
            <a:ext cx="494046" cy="4747657"/>
            <a:chOff x="830845" y="1244733"/>
            <a:chExt cx="494046" cy="4747657"/>
          </a:xfrm>
        </p:grpSpPr>
        <p:sp>
          <p:nvSpPr>
            <p:cNvPr id="186" name="TextBox 185">
              <a:extLst>
                <a:ext uri="{FF2B5EF4-FFF2-40B4-BE49-F238E27FC236}">
                  <a16:creationId xmlns:a16="http://schemas.microsoft.com/office/drawing/2014/main" id="{95894491-DFC1-4D93-891F-2A5520CBA1BA}"/>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196" name="Group 195">
            <a:extLst>
              <a:ext uri="{FF2B5EF4-FFF2-40B4-BE49-F238E27FC236}">
                <a16:creationId xmlns:a16="http://schemas.microsoft.com/office/drawing/2014/main" id="{29679090-8808-478F-9D3C-6ABFF89D5219}"/>
              </a:ext>
            </a:extLst>
          </p:cNvPr>
          <p:cNvGrpSpPr/>
          <p:nvPr/>
        </p:nvGrpSpPr>
        <p:grpSpPr>
          <a:xfrm>
            <a:off x="2331503" y="1244733"/>
            <a:ext cx="494046" cy="4747657"/>
            <a:chOff x="830845" y="1244733"/>
            <a:chExt cx="494046" cy="4747657"/>
          </a:xfrm>
        </p:grpSpPr>
        <p:sp>
          <p:nvSpPr>
            <p:cNvPr id="197" name="TextBox 196">
              <a:extLst>
                <a:ext uri="{FF2B5EF4-FFF2-40B4-BE49-F238E27FC236}">
                  <a16:creationId xmlns:a16="http://schemas.microsoft.com/office/drawing/2014/main" id="{C4DDF71A-B2C2-44C6-9FA8-15E7B2DFC572}"/>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07" name="Group 206">
            <a:extLst>
              <a:ext uri="{FF2B5EF4-FFF2-40B4-BE49-F238E27FC236}">
                <a16:creationId xmlns:a16="http://schemas.microsoft.com/office/drawing/2014/main" id="{3DEDCB48-34EB-4238-846A-6C605E6AAD71}"/>
              </a:ext>
            </a:extLst>
          </p:cNvPr>
          <p:cNvGrpSpPr/>
          <p:nvPr/>
        </p:nvGrpSpPr>
        <p:grpSpPr>
          <a:xfrm>
            <a:off x="2820243" y="1244733"/>
            <a:ext cx="494046" cy="4747657"/>
            <a:chOff x="830845" y="1244733"/>
            <a:chExt cx="494046" cy="4747657"/>
          </a:xfrm>
        </p:grpSpPr>
        <p:sp>
          <p:nvSpPr>
            <p:cNvPr id="208" name="TextBox 207">
              <a:extLst>
                <a:ext uri="{FF2B5EF4-FFF2-40B4-BE49-F238E27FC236}">
                  <a16:creationId xmlns:a16="http://schemas.microsoft.com/office/drawing/2014/main" id="{73ACFDA9-6A54-4E6E-8ECB-D449C5238F44}"/>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18" name="Group 217">
            <a:extLst>
              <a:ext uri="{FF2B5EF4-FFF2-40B4-BE49-F238E27FC236}">
                <a16:creationId xmlns:a16="http://schemas.microsoft.com/office/drawing/2014/main" id="{1CC048C8-0B8D-4D4D-A038-A3875E70339F}"/>
              </a:ext>
            </a:extLst>
          </p:cNvPr>
          <p:cNvGrpSpPr/>
          <p:nvPr/>
        </p:nvGrpSpPr>
        <p:grpSpPr>
          <a:xfrm>
            <a:off x="3325213" y="1244733"/>
            <a:ext cx="494046" cy="4747657"/>
            <a:chOff x="830845" y="1244733"/>
            <a:chExt cx="494046" cy="4747657"/>
          </a:xfrm>
        </p:grpSpPr>
        <p:sp>
          <p:nvSpPr>
            <p:cNvPr id="219" name="TextBox 218">
              <a:extLst>
                <a:ext uri="{FF2B5EF4-FFF2-40B4-BE49-F238E27FC236}">
                  <a16:creationId xmlns:a16="http://schemas.microsoft.com/office/drawing/2014/main" id="{8AFDA290-55F0-4EA7-8C31-D8FC195C3AB4}"/>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29" name="Group 228">
            <a:extLst>
              <a:ext uri="{FF2B5EF4-FFF2-40B4-BE49-F238E27FC236}">
                <a16:creationId xmlns:a16="http://schemas.microsoft.com/office/drawing/2014/main" id="{916292AC-34F4-4CBA-AA46-1CBF7EFC198D}"/>
              </a:ext>
            </a:extLst>
          </p:cNvPr>
          <p:cNvGrpSpPr/>
          <p:nvPr/>
        </p:nvGrpSpPr>
        <p:grpSpPr>
          <a:xfrm>
            <a:off x="3813953" y="1244733"/>
            <a:ext cx="494046" cy="4747657"/>
            <a:chOff x="830845" y="1244733"/>
            <a:chExt cx="494046" cy="4747657"/>
          </a:xfrm>
        </p:grpSpPr>
        <p:sp>
          <p:nvSpPr>
            <p:cNvPr id="230" name="TextBox 229">
              <a:extLst>
                <a:ext uri="{FF2B5EF4-FFF2-40B4-BE49-F238E27FC236}">
                  <a16:creationId xmlns:a16="http://schemas.microsoft.com/office/drawing/2014/main" id="{4A6E8738-D05F-4613-9DD4-A69891AD231E}"/>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40" name="Group 239">
            <a:extLst>
              <a:ext uri="{FF2B5EF4-FFF2-40B4-BE49-F238E27FC236}">
                <a16:creationId xmlns:a16="http://schemas.microsoft.com/office/drawing/2014/main" id="{BD3F950A-6D61-4711-B27D-5024F5584C5B}"/>
              </a:ext>
            </a:extLst>
          </p:cNvPr>
          <p:cNvGrpSpPr/>
          <p:nvPr/>
        </p:nvGrpSpPr>
        <p:grpSpPr>
          <a:xfrm>
            <a:off x="4318923" y="1244733"/>
            <a:ext cx="494046" cy="4747657"/>
            <a:chOff x="830845" y="1244733"/>
            <a:chExt cx="494046" cy="4747657"/>
          </a:xfrm>
        </p:grpSpPr>
        <p:sp>
          <p:nvSpPr>
            <p:cNvPr id="241" name="TextBox 240">
              <a:extLst>
                <a:ext uri="{FF2B5EF4-FFF2-40B4-BE49-F238E27FC236}">
                  <a16:creationId xmlns:a16="http://schemas.microsoft.com/office/drawing/2014/main" id="{1FC86049-991D-4860-8132-62F1FA37A1FE}"/>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51" name="Group 250">
            <a:extLst>
              <a:ext uri="{FF2B5EF4-FFF2-40B4-BE49-F238E27FC236}">
                <a16:creationId xmlns:a16="http://schemas.microsoft.com/office/drawing/2014/main" id="{4BE41DA4-EC5F-4C09-BCF0-12189C1F8044}"/>
              </a:ext>
            </a:extLst>
          </p:cNvPr>
          <p:cNvGrpSpPr/>
          <p:nvPr/>
        </p:nvGrpSpPr>
        <p:grpSpPr>
          <a:xfrm>
            <a:off x="4811611" y="1244733"/>
            <a:ext cx="494046" cy="4747657"/>
            <a:chOff x="830845" y="1244733"/>
            <a:chExt cx="494046" cy="4747657"/>
          </a:xfrm>
        </p:grpSpPr>
        <p:sp>
          <p:nvSpPr>
            <p:cNvPr id="252" name="TextBox 251">
              <a:extLst>
                <a:ext uri="{FF2B5EF4-FFF2-40B4-BE49-F238E27FC236}">
                  <a16:creationId xmlns:a16="http://schemas.microsoft.com/office/drawing/2014/main" id="{4EC664F4-5D68-4E46-B369-EC960AF20DDA}"/>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grpSp>
        <p:nvGrpSpPr>
          <p:cNvPr id="262" name="Group 261">
            <a:extLst>
              <a:ext uri="{FF2B5EF4-FFF2-40B4-BE49-F238E27FC236}">
                <a16:creationId xmlns:a16="http://schemas.microsoft.com/office/drawing/2014/main" id="{87DE7755-E3EC-4BB8-AC38-25C8905623B9}"/>
              </a:ext>
            </a:extLst>
          </p:cNvPr>
          <p:cNvGrpSpPr/>
          <p:nvPr/>
        </p:nvGrpSpPr>
        <p:grpSpPr>
          <a:xfrm>
            <a:off x="5316581" y="1244733"/>
            <a:ext cx="494046" cy="4747657"/>
            <a:chOff x="830845" y="1244733"/>
            <a:chExt cx="494046" cy="4747657"/>
          </a:xfrm>
        </p:grpSpPr>
        <p:sp>
          <p:nvSpPr>
            <p:cNvPr id="263" name="TextBox 262">
              <a:extLst>
                <a:ext uri="{FF2B5EF4-FFF2-40B4-BE49-F238E27FC236}">
                  <a16:creationId xmlns:a16="http://schemas.microsoft.com/office/drawing/2014/main" id="{B5667CAF-5ECE-4A9A-A9F7-06DD56466116}"/>
                </a:ext>
              </a:extLst>
            </p:cNvPr>
            <p:cNvSpPr txBox="1"/>
            <p:nvPr/>
          </p:nvSpPr>
          <p:spPr>
            <a:xfrm>
              <a:off x="842066" y="1244733"/>
              <a:ext cx="482825" cy="307777"/>
            </a:xfrm>
            <a:prstGeom prst="rect">
              <a:avLst/>
            </a:prstGeom>
            <a:noFill/>
          </p:spPr>
          <p:txBody>
            <a:bodyPr wrap="none" rtlCol="0">
              <a:spAutoFit/>
            </a:bodyPr>
            <a:lstStyle/>
            <a:p>
              <a:pPr algn="r">
                <a:buNone/>
              </a:pPr>
              <a:r>
                <a:rPr lang="en-GB" sz="1400" dirty="0"/>
                <a:t>100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830845" y="1738053"/>
              <a:ext cx="482825" cy="307777"/>
            </a:xfrm>
            <a:prstGeom prst="rect">
              <a:avLst/>
            </a:prstGeom>
            <a:noFill/>
          </p:spPr>
          <p:txBody>
            <a:bodyPr wrap="none" rtlCol="0">
              <a:spAutoFit/>
            </a:bodyPr>
            <a:lstStyle/>
            <a:p>
              <a:pPr algn="r">
                <a:buNone/>
              </a:pPr>
              <a:r>
                <a:rPr lang="en-GB" sz="1400" dirty="0"/>
                <a:t>100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830845" y="2231373"/>
              <a:ext cx="482825" cy="307777"/>
            </a:xfrm>
            <a:prstGeom prst="rect">
              <a:avLst/>
            </a:prstGeom>
            <a:noFill/>
          </p:spPr>
          <p:txBody>
            <a:bodyPr wrap="none" rtlCol="0">
              <a:spAutoFit/>
            </a:bodyPr>
            <a:lstStyle/>
            <a:p>
              <a:pPr algn="r">
                <a:buNone/>
              </a:pPr>
              <a:r>
                <a:rPr lang="en-GB" sz="1400" dirty="0"/>
                <a:t>100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830845" y="2724693"/>
              <a:ext cx="482825" cy="307777"/>
            </a:xfrm>
            <a:prstGeom prst="rect">
              <a:avLst/>
            </a:prstGeom>
            <a:noFill/>
          </p:spPr>
          <p:txBody>
            <a:bodyPr wrap="none" rtlCol="0">
              <a:spAutoFit/>
            </a:bodyPr>
            <a:lstStyle/>
            <a:p>
              <a:pPr algn="r">
                <a:buNone/>
              </a:pPr>
              <a:r>
                <a:rPr lang="en-GB" sz="1400" dirty="0"/>
                <a:t>100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830845" y="3218013"/>
              <a:ext cx="482825" cy="307777"/>
            </a:xfrm>
            <a:prstGeom prst="rect">
              <a:avLst/>
            </a:prstGeom>
            <a:noFill/>
          </p:spPr>
          <p:txBody>
            <a:bodyPr wrap="none" rtlCol="0">
              <a:spAutoFit/>
            </a:bodyPr>
            <a:lstStyle/>
            <a:p>
              <a:pPr algn="r">
                <a:buNone/>
              </a:pPr>
              <a:r>
                <a:rPr lang="en-GB" sz="1400" dirty="0"/>
                <a:t>100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830845" y="3711333"/>
              <a:ext cx="482825" cy="307777"/>
            </a:xfrm>
            <a:prstGeom prst="rect">
              <a:avLst/>
            </a:prstGeom>
            <a:noFill/>
          </p:spPr>
          <p:txBody>
            <a:bodyPr wrap="none" rtlCol="0">
              <a:spAutoFit/>
            </a:bodyPr>
            <a:lstStyle/>
            <a:p>
              <a:pPr algn="r">
                <a:buNone/>
              </a:pPr>
              <a:r>
                <a:rPr lang="en-GB" sz="1400" dirty="0"/>
                <a:t>100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830845" y="4204653"/>
              <a:ext cx="482825" cy="307777"/>
            </a:xfrm>
            <a:prstGeom prst="rect">
              <a:avLst/>
            </a:prstGeom>
            <a:noFill/>
          </p:spPr>
          <p:txBody>
            <a:bodyPr wrap="none" rtlCol="0">
              <a:spAutoFit/>
            </a:bodyPr>
            <a:lstStyle/>
            <a:p>
              <a:pPr algn="r">
                <a:buNone/>
              </a:pPr>
              <a:r>
                <a:rPr lang="en-GB" sz="1400" dirty="0"/>
                <a:t>100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830845" y="4697973"/>
              <a:ext cx="482825" cy="307777"/>
            </a:xfrm>
            <a:prstGeom prst="rect">
              <a:avLst/>
            </a:prstGeom>
            <a:noFill/>
          </p:spPr>
          <p:txBody>
            <a:bodyPr wrap="none" rtlCol="0">
              <a:spAutoFit/>
            </a:bodyPr>
            <a:lstStyle/>
            <a:p>
              <a:pPr algn="r">
                <a:buNone/>
              </a:pPr>
              <a:r>
                <a:rPr lang="en-GB" sz="1400" dirty="0"/>
                <a:t>100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830845" y="5191293"/>
              <a:ext cx="482825" cy="307777"/>
            </a:xfrm>
            <a:prstGeom prst="rect">
              <a:avLst/>
            </a:prstGeom>
            <a:noFill/>
          </p:spPr>
          <p:txBody>
            <a:bodyPr wrap="none" rtlCol="0">
              <a:spAutoFit/>
            </a:bodyPr>
            <a:lstStyle/>
            <a:p>
              <a:pPr algn="r">
                <a:buNone/>
              </a:pPr>
              <a:r>
                <a:rPr lang="en-GB" sz="1400" dirty="0"/>
                <a:t>100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830845" y="5684613"/>
              <a:ext cx="482825" cy="307777"/>
            </a:xfrm>
            <a:prstGeom prst="rect">
              <a:avLst/>
            </a:prstGeom>
            <a:noFill/>
          </p:spPr>
          <p:txBody>
            <a:bodyPr wrap="none" rtlCol="0">
              <a:spAutoFit/>
            </a:bodyPr>
            <a:lstStyle/>
            <a:p>
              <a:pPr algn="r">
                <a:buNone/>
              </a:pPr>
              <a:r>
                <a:rPr lang="en-GB" sz="1400" dirty="0"/>
                <a:t>100</a:t>
              </a:r>
            </a:p>
          </p:txBody>
        </p:sp>
      </p:grpSp>
    </p:spTree>
    <p:extLst>
      <p:ext uri="{BB962C8B-B14F-4D97-AF65-F5344CB8AC3E}">
        <p14:creationId xmlns:p14="http://schemas.microsoft.com/office/powerpoint/2010/main" val="57650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DCF68C-F31D-4679-AD92-51EA20843FD8}"/>
              </a:ext>
            </a:extLst>
          </p:cNvPr>
          <p:cNvSpPr>
            <a:spLocks noGrp="1"/>
          </p:cNvSpPr>
          <p:nvPr>
            <p:ph type="title"/>
          </p:nvPr>
        </p:nvSpPr>
        <p:spPr/>
        <p:txBody>
          <a:bodyPr/>
          <a:lstStyle/>
          <a:p>
            <a:r>
              <a:rPr lang="en-US" altLang="en-US" dirty="0"/>
              <a:t>4NPV-1 Equivalence of 10 hundreds and 1 thousand</a:t>
            </a:r>
            <a:endParaRPr lang="en-GB" dirty="0"/>
          </a:p>
        </p:txBody>
      </p:sp>
      <p:graphicFrame>
        <p:nvGraphicFramePr>
          <p:cNvPr id="14" name="Table 13">
            <a:extLst>
              <a:ext uri="{FF2B5EF4-FFF2-40B4-BE49-F238E27FC236}">
                <a16:creationId xmlns:a16="http://schemas.microsoft.com/office/drawing/2014/main" id="{53C2C025-9664-4806-BEA7-427B7DA50178}"/>
              </a:ext>
            </a:extLst>
          </p:cNvPr>
          <p:cNvGraphicFramePr>
            <a:graphicFrameLocks noGrp="1"/>
          </p:cNvGraphicFramePr>
          <p:nvPr/>
        </p:nvGraphicFramePr>
        <p:xfrm>
          <a:off x="609600" y="1557338"/>
          <a:ext cx="10958517" cy="2297468"/>
        </p:xfrm>
        <a:graphic>
          <a:graphicData uri="http://schemas.openxmlformats.org/drawingml/2006/table">
            <a:tbl>
              <a:tblPr firstRow="1" bandRow="1">
                <a:tableStyleId>{5C22544A-7EE6-4342-B048-85BDC9FD1C3A}</a:tableStyleId>
              </a:tblPr>
              <a:tblGrid>
                <a:gridCol w="1217613">
                  <a:extLst>
                    <a:ext uri="{9D8B030D-6E8A-4147-A177-3AD203B41FA5}">
                      <a16:colId xmlns:a16="http://schemas.microsoft.com/office/drawing/2014/main" val="1273128360"/>
                    </a:ext>
                  </a:extLst>
                </a:gridCol>
                <a:gridCol w="1217613">
                  <a:extLst>
                    <a:ext uri="{9D8B030D-6E8A-4147-A177-3AD203B41FA5}">
                      <a16:colId xmlns:a16="http://schemas.microsoft.com/office/drawing/2014/main" val="824520397"/>
                    </a:ext>
                  </a:extLst>
                </a:gridCol>
                <a:gridCol w="1217613">
                  <a:extLst>
                    <a:ext uri="{9D8B030D-6E8A-4147-A177-3AD203B41FA5}">
                      <a16:colId xmlns:a16="http://schemas.microsoft.com/office/drawing/2014/main" val="250178287"/>
                    </a:ext>
                  </a:extLst>
                </a:gridCol>
                <a:gridCol w="1217613">
                  <a:extLst>
                    <a:ext uri="{9D8B030D-6E8A-4147-A177-3AD203B41FA5}">
                      <a16:colId xmlns:a16="http://schemas.microsoft.com/office/drawing/2014/main" val="1960120542"/>
                    </a:ext>
                  </a:extLst>
                </a:gridCol>
                <a:gridCol w="1217613">
                  <a:extLst>
                    <a:ext uri="{9D8B030D-6E8A-4147-A177-3AD203B41FA5}">
                      <a16:colId xmlns:a16="http://schemas.microsoft.com/office/drawing/2014/main" val="2597188261"/>
                    </a:ext>
                  </a:extLst>
                </a:gridCol>
                <a:gridCol w="1217613">
                  <a:extLst>
                    <a:ext uri="{9D8B030D-6E8A-4147-A177-3AD203B41FA5}">
                      <a16:colId xmlns:a16="http://schemas.microsoft.com/office/drawing/2014/main" val="294434210"/>
                    </a:ext>
                  </a:extLst>
                </a:gridCol>
                <a:gridCol w="1217613">
                  <a:extLst>
                    <a:ext uri="{9D8B030D-6E8A-4147-A177-3AD203B41FA5}">
                      <a16:colId xmlns:a16="http://schemas.microsoft.com/office/drawing/2014/main" val="580488784"/>
                    </a:ext>
                  </a:extLst>
                </a:gridCol>
                <a:gridCol w="1217613">
                  <a:extLst>
                    <a:ext uri="{9D8B030D-6E8A-4147-A177-3AD203B41FA5}">
                      <a16:colId xmlns:a16="http://schemas.microsoft.com/office/drawing/2014/main" val="1250443830"/>
                    </a:ext>
                  </a:extLst>
                </a:gridCol>
                <a:gridCol w="1217613">
                  <a:extLst>
                    <a:ext uri="{9D8B030D-6E8A-4147-A177-3AD203B41FA5}">
                      <a16:colId xmlns:a16="http://schemas.microsoft.com/office/drawing/2014/main" val="4153792470"/>
                    </a:ext>
                  </a:extLst>
                </a:gridCol>
              </a:tblGrid>
              <a:tr h="574367">
                <a:tc>
                  <a:txBody>
                    <a:bodyPr/>
                    <a:lstStyle/>
                    <a:p>
                      <a:pPr algn="r"/>
                      <a:r>
                        <a:rPr lang="en-GB" sz="2000" b="0" dirty="0">
                          <a:solidFill>
                            <a:schemeClr val="tx1"/>
                          </a:solidFill>
                          <a:latin typeface="Calibri" panose="020F0502020204030204" pitchFamily="34" charset="0"/>
                          <a:cs typeface="Calibri" panose="020F0502020204030204" pitchFamily="34" charset="0"/>
                        </a:rPr>
                        <a:t>       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506615"/>
                  </a:ext>
                </a:extLst>
              </a:tr>
              <a:tr h="574367">
                <a:tc>
                  <a:txBody>
                    <a:bodyPr/>
                    <a:lstStyle/>
                    <a:p>
                      <a:pPr algn="r"/>
                      <a:r>
                        <a:rPr lang="en-GB" sz="2000" dirty="0">
                          <a:latin typeface="Calibri" panose="020F0502020204030204" pitchFamily="34" charset="0"/>
                          <a:cs typeface="Calibri" panose="020F0502020204030204" pitchFamily="34" charset="0"/>
                        </a:rPr>
                        <a:t>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370131"/>
                  </a:ext>
                </a:extLst>
              </a:tr>
              <a:tr h="574367">
                <a:tc>
                  <a:txBody>
                    <a:bodyPr/>
                    <a:lstStyle/>
                    <a:p>
                      <a:pPr algn="r"/>
                      <a:r>
                        <a:rPr lang="en-GB" sz="2000" dirty="0">
                          <a:latin typeface="Calibri" panose="020F0502020204030204" pitchFamily="34" charset="0"/>
                          <a:cs typeface="Calibri" panose="020F0502020204030204" pitchFamily="34" charset="0"/>
                        </a:rPr>
                        <a: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389198"/>
                  </a:ext>
                </a:extLst>
              </a:tr>
              <a:tr h="574367">
                <a:tc>
                  <a:txBody>
                    <a:bodyPr/>
                    <a:lstStyle/>
                    <a:p>
                      <a:pPr algn="r"/>
                      <a:r>
                        <a:rPr lang="en-GB" sz="2000" dirty="0">
                          <a:latin typeface="Calibri" panose="020F0502020204030204" pitchFamily="34" charset="0"/>
                          <a:cs typeface="Calibri" panose="020F0502020204030204" pitchFamily="34" charset="0"/>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077553"/>
                  </a:ext>
                </a:extLst>
              </a:tr>
            </a:tbl>
          </a:graphicData>
        </a:graphic>
      </p:graphicFrame>
      <p:sp>
        <p:nvSpPr>
          <p:cNvPr id="6" name="Oval 5">
            <a:extLst>
              <a:ext uri="{FF2B5EF4-FFF2-40B4-BE49-F238E27FC236}">
                <a16:creationId xmlns:a16="http://schemas.microsoft.com/office/drawing/2014/main" id="{B7977738-168F-4CEE-95DA-5D965A279594}"/>
              </a:ext>
            </a:extLst>
          </p:cNvPr>
          <p:cNvSpPr/>
          <p:nvPr/>
        </p:nvSpPr>
        <p:spPr bwMode="auto">
          <a:xfrm>
            <a:off x="7085124" y="2158443"/>
            <a:ext cx="810829" cy="529818"/>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56883745-325E-45AA-8170-050283F606FD}"/>
              </a:ext>
            </a:extLst>
          </p:cNvPr>
          <p:cNvSpPr/>
          <p:nvPr/>
        </p:nvSpPr>
        <p:spPr bwMode="auto">
          <a:xfrm>
            <a:off x="3438340" y="1575035"/>
            <a:ext cx="810829" cy="529818"/>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Content Placeholder 2">
            <a:extLst>
              <a:ext uri="{FF2B5EF4-FFF2-40B4-BE49-F238E27FC236}">
                <a16:creationId xmlns:a16="http://schemas.microsoft.com/office/drawing/2014/main" id="{6FD5FA12-EFB2-4F94-A25D-6F88EB39422D}"/>
              </a:ext>
            </a:extLst>
          </p:cNvPr>
          <p:cNvSpPr txBox="1">
            <a:spLocks/>
          </p:cNvSpPr>
          <p:nvPr/>
        </p:nvSpPr>
        <p:spPr>
          <a:xfrm>
            <a:off x="637192" y="4283894"/>
            <a:ext cx="9734029" cy="199368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a number</a:t>
            </a:r>
            <a:r>
              <a:rPr lang="en-GB" sz="2000" dirty="0">
                <a:solidFill>
                  <a:srgbClr val="FF0000"/>
                </a:solidFill>
                <a:latin typeface="Arial" panose="020B0604020202020204" pitchFamily="34" charset="0"/>
                <a:cs typeface="Arial" panose="020B0604020202020204" pitchFamily="34" charset="0"/>
              </a:rPr>
              <a: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this slide to </a:t>
            </a:r>
            <a:r>
              <a:rPr lang="en-GB" sz="2000" dirty="0">
                <a:solidFill>
                  <a:schemeClr val="tx1"/>
                </a:solidFill>
                <a:latin typeface="Arial" panose="020B0604020202020204" pitchFamily="34" charset="0"/>
                <a:cs typeface="Arial" panose="020B0604020202020204" pitchFamily="34" charset="0"/>
              </a:rPr>
              <a:t>practise</a:t>
            </a:r>
            <a:r>
              <a:rPr lang="en-GB" sz="2000" dirty="0">
                <a:latin typeface="Arial" panose="020B0604020202020204" pitchFamily="34" charset="0"/>
                <a:cs typeface="Arial" panose="020B0604020202020204" pitchFamily="34" charset="0"/>
              </a:rPr>
              <a:t> saying other numbers made of thousands and hundreds, or place counters onto Gattegno charts to identify and say other numbers.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hundreds are there in each number you say?</a:t>
            </a:r>
            <a:endParaRPr lang="en-GB" sz="20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707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2BC001-7F95-493F-99ED-F3CB0A31C38F}"/>
              </a:ext>
            </a:extLst>
          </p:cNvPr>
          <p:cNvSpPr>
            <a:spLocks noGrp="1" noChangeArrowheads="1"/>
          </p:cNvSpPr>
          <p:nvPr>
            <p:ph type="title"/>
          </p:nvPr>
        </p:nvSpPr>
        <p:spPr/>
        <p:txBody>
          <a:bodyPr/>
          <a:lstStyle/>
          <a:p>
            <a:r>
              <a:rPr lang="en-US" altLang="en-US" dirty="0"/>
              <a:t>4NPV-1 Equivalence of 10 hundreds and 1 thousand</a:t>
            </a:r>
            <a:endParaRPr lang="en-GB" altLang="en-US" dirty="0"/>
          </a:p>
        </p:txBody>
      </p:sp>
      <p:grpSp>
        <p:nvGrpSpPr>
          <p:cNvPr id="10" name="Group 9">
            <a:extLst>
              <a:ext uri="{FF2B5EF4-FFF2-40B4-BE49-F238E27FC236}">
                <a16:creationId xmlns:a16="http://schemas.microsoft.com/office/drawing/2014/main" id="{A07D6D9A-BF44-4111-83DF-1849169FD51A}"/>
              </a:ext>
            </a:extLst>
          </p:cNvPr>
          <p:cNvGrpSpPr/>
          <p:nvPr/>
        </p:nvGrpSpPr>
        <p:grpSpPr>
          <a:xfrm>
            <a:off x="1228308" y="5040031"/>
            <a:ext cx="1444100" cy="1079773"/>
            <a:chOff x="3865319" y="5323200"/>
            <a:chExt cx="1444100" cy="1079773"/>
          </a:xfrm>
        </p:grpSpPr>
        <p:sp>
          <p:nvSpPr>
            <p:cNvPr id="3" name="TextBox 2">
              <a:extLst>
                <a:ext uri="{FF2B5EF4-FFF2-40B4-BE49-F238E27FC236}">
                  <a16:creationId xmlns:a16="http://schemas.microsoft.com/office/drawing/2014/main" id="{9E1E3F63-7C14-4764-A7FC-FE9FE26A1632}"/>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ten times the size</a:t>
              </a:r>
            </a:p>
          </p:txBody>
        </p:sp>
        <p:pic>
          <p:nvPicPr>
            <p:cNvPr id="5" name="Picture 4">
              <a:extLst>
                <a:ext uri="{FF2B5EF4-FFF2-40B4-BE49-F238E27FC236}">
                  <a16:creationId xmlns:a16="http://schemas.microsoft.com/office/drawing/2014/main" id="{E9AACAAC-A0FE-42F7-B256-BD47AC8F9783}"/>
                </a:ext>
              </a:extLst>
            </p:cNvPr>
            <p:cNvPicPr>
              <a:picLocks noChangeAspect="1"/>
            </p:cNvPicPr>
            <p:nvPr/>
          </p:nvPicPr>
          <p:blipFill>
            <a:blip r:embed="rId4"/>
            <a:stretch>
              <a:fillRect/>
            </a:stretch>
          </p:blipFill>
          <p:spPr>
            <a:xfrm>
              <a:off x="3957308" y="5323200"/>
              <a:ext cx="1352111" cy="354296"/>
            </a:xfrm>
            <a:prstGeom prst="rect">
              <a:avLst/>
            </a:prstGeom>
          </p:spPr>
        </p:pic>
      </p:grpSp>
      <p:pic>
        <p:nvPicPr>
          <p:cNvPr id="12" name="Picture 11">
            <a:extLst>
              <a:ext uri="{FF2B5EF4-FFF2-40B4-BE49-F238E27FC236}">
                <a16:creationId xmlns:a16="http://schemas.microsoft.com/office/drawing/2014/main" id="{151127A3-CD87-4837-82AF-1032D29B000E}"/>
              </a:ext>
            </a:extLst>
          </p:cNvPr>
          <p:cNvPicPr>
            <a:picLocks noChangeAspect="1"/>
          </p:cNvPicPr>
          <p:nvPr/>
        </p:nvPicPr>
        <p:blipFill>
          <a:blip r:embed="rId5"/>
          <a:stretch>
            <a:fillRect/>
          </a:stretch>
        </p:blipFill>
        <p:spPr>
          <a:xfrm>
            <a:off x="789315" y="2400334"/>
            <a:ext cx="5079775" cy="2590349"/>
          </a:xfrm>
          <a:prstGeom prst="rect">
            <a:avLst/>
          </a:prstGeom>
        </p:spPr>
      </p:pic>
      <p:grpSp>
        <p:nvGrpSpPr>
          <p:cNvPr id="17" name="Group 16">
            <a:extLst>
              <a:ext uri="{FF2B5EF4-FFF2-40B4-BE49-F238E27FC236}">
                <a16:creationId xmlns:a16="http://schemas.microsoft.com/office/drawing/2014/main" id="{B6A613EC-5508-471B-886A-E5FE5AA80F9C}"/>
              </a:ext>
            </a:extLst>
          </p:cNvPr>
          <p:cNvGrpSpPr/>
          <p:nvPr/>
        </p:nvGrpSpPr>
        <p:grpSpPr>
          <a:xfrm>
            <a:off x="2553653" y="5040031"/>
            <a:ext cx="1444100" cy="1079773"/>
            <a:chOff x="3865319" y="5323200"/>
            <a:chExt cx="1444100" cy="1079773"/>
          </a:xfrm>
        </p:grpSpPr>
        <p:sp>
          <p:nvSpPr>
            <p:cNvPr id="18" name="TextBox 17">
              <a:extLst>
                <a:ext uri="{FF2B5EF4-FFF2-40B4-BE49-F238E27FC236}">
                  <a16:creationId xmlns:a16="http://schemas.microsoft.com/office/drawing/2014/main" id="{94C8849C-2D31-44D5-8E50-68F9DF3A6589}"/>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ten times the size</a:t>
              </a:r>
            </a:p>
          </p:txBody>
        </p:sp>
        <p:pic>
          <p:nvPicPr>
            <p:cNvPr id="19" name="Picture 18">
              <a:extLst>
                <a:ext uri="{FF2B5EF4-FFF2-40B4-BE49-F238E27FC236}">
                  <a16:creationId xmlns:a16="http://schemas.microsoft.com/office/drawing/2014/main" id="{478F5CD8-9C8C-4828-9B50-1FCACF219F6D}"/>
                </a:ext>
              </a:extLst>
            </p:cNvPr>
            <p:cNvPicPr>
              <a:picLocks noChangeAspect="1"/>
            </p:cNvPicPr>
            <p:nvPr/>
          </p:nvPicPr>
          <p:blipFill>
            <a:blip r:embed="rId4"/>
            <a:stretch>
              <a:fillRect/>
            </a:stretch>
          </p:blipFill>
          <p:spPr>
            <a:xfrm>
              <a:off x="3957308" y="5323200"/>
              <a:ext cx="1352111" cy="354296"/>
            </a:xfrm>
            <a:prstGeom prst="rect">
              <a:avLst/>
            </a:prstGeom>
          </p:spPr>
        </p:pic>
      </p:grpSp>
      <p:grpSp>
        <p:nvGrpSpPr>
          <p:cNvPr id="20" name="Group 19">
            <a:extLst>
              <a:ext uri="{FF2B5EF4-FFF2-40B4-BE49-F238E27FC236}">
                <a16:creationId xmlns:a16="http://schemas.microsoft.com/office/drawing/2014/main" id="{E7173ADD-4059-4A5C-97E4-2BBDF4EF6A5B}"/>
              </a:ext>
            </a:extLst>
          </p:cNvPr>
          <p:cNvGrpSpPr/>
          <p:nvPr/>
        </p:nvGrpSpPr>
        <p:grpSpPr>
          <a:xfrm>
            <a:off x="3869615" y="5040031"/>
            <a:ext cx="1444100" cy="1079773"/>
            <a:chOff x="3865319" y="5323200"/>
            <a:chExt cx="1444100" cy="1079773"/>
          </a:xfrm>
        </p:grpSpPr>
        <p:sp>
          <p:nvSpPr>
            <p:cNvPr id="21" name="TextBox 20">
              <a:extLst>
                <a:ext uri="{FF2B5EF4-FFF2-40B4-BE49-F238E27FC236}">
                  <a16:creationId xmlns:a16="http://schemas.microsoft.com/office/drawing/2014/main" id="{2BEB2573-78DC-4155-8A37-E85962176B69}"/>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ten times the size</a:t>
              </a:r>
            </a:p>
          </p:txBody>
        </p:sp>
        <p:pic>
          <p:nvPicPr>
            <p:cNvPr id="22" name="Picture 21">
              <a:extLst>
                <a:ext uri="{FF2B5EF4-FFF2-40B4-BE49-F238E27FC236}">
                  <a16:creationId xmlns:a16="http://schemas.microsoft.com/office/drawing/2014/main" id="{44469E98-A704-49C7-8637-EB19ADECD67E}"/>
                </a:ext>
              </a:extLst>
            </p:cNvPr>
            <p:cNvPicPr>
              <a:picLocks noChangeAspect="1"/>
            </p:cNvPicPr>
            <p:nvPr/>
          </p:nvPicPr>
          <p:blipFill>
            <a:blip r:embed="rId4"/>
            <a:stretch>
              <a:fillRect/>
            </a:stretch>
          </p:blipFill>
          <p:spPr>
            <a:xfrm>
              <a:off x="3957308" y="5323200"/>
              <a:ext cx="1352111" cy="354296"/>
            </a:xfrm>
            <a:prstGeom prst="rect">
              <a:avLst/>
            </a:prstGeom>
          </p:spPr>
        </p:pic>
      </p:grpSp>
      <p:grpSp>
        <p:nvGrpSpPr>
          <p:cNvPr id="26" name="Group 25">
            <a:extLst>
              <a:ext uri="{FF2B5EF4-FFF2-40B4-BE49-F238E27FC236}">
                <a16:creationId xmlns:a16="http://schemas.microsoft.com/office/drawing/2014/main" id="{D32F81D1-F3F3-4335-80FD-DE4C2CD7CF87}"/>
              </a:ext>
            </a:extLst>
          </p:cNvPr>
          <p:cNvGrpSpPr/>
          <p:nvPr/>
        </p:nvGrpSpPr>
        <p:grpSpPr>
          <a:xfrm>
            <a:off x="1280178" y="1296908"/>
            <a:ext cx="1432347" cy="1062182"/>
            <a:chOff x="3865319" y="5695087"/>
            <a:chExt cx="1432347" cy="1062182"/>
          </a:xfrm>
        </p:grpSpPr>
        <p:sp>
          <p:nvSpPr>
            <p:cNvPr id="27" name="TextBox 26">
              <a:extLst>
                <a:ext uri="{FF2B5EF4-FFF2-40B4-BE49-F238E27FC236}">
                  <a16:creationId xmlns:a16="http://schemas.microsoft.com/office/drawing/2014/main" id="{AF5D5965-4400-481E-B2AE-A5590010CB55}"/>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one-tenth of the size</a:t>
              </a:r>
            </a:p>
          </p:txBody>
        </p:sp>
        <p:pic>
          <p:nvPicPr>
            <p:cNvPr id="28" name="Picture 27">
              <a:extLst>
                <a:ext uri="{FF2B5EF4-FFF2-40B4-BE49-F238E27FC236}">
                  <a16:creationId xmlns:a16="http://schemas.microsoft.com/office/drawing/2014/main" id="{1D6F1A47-E387-467A-A7F3-8EED085F3B26}"/>
                </a:ext>
              </a:extLst>
            </p:cNvPr>
            <p:cNvPicPr>
              <a:picLocks noChangeAspect="1"/>
            </p:cNvPicPr>
            <p:nvPr/>
          </p:nvPicPr>
          <p:blipFill>
            <a:blip r:embed="rId4"/>
            <a:stretch>
              <a:fillRect/>
            </a:stretch>
          </p:blipFill>
          <p:spPr>
            <a:xfrm flipH="1" flipV="1">
              <a:off x="3865319" y="6402973"/>
              <a:ext cx="1352111" cy="354296"/>
            </a:xfrm>
            <a:prstGeom prst="rect">
              <a:avLst/>
            </a:prstGeom>
          </p:spPr>
        </p:pic>
      </p:grpSp>
      <p:grpSp>
        <p:nvGrpSpPr>
          <p:cNvPr id="29" name="Group 28">
            <a:extLst>
              <a:ext uri="{FF2B5EF4-FFF2-40B4-BE49-F238E27FC236}">
                <a16:creationId xmlns:a16="http://schemas.microsoft.com/office/drawing/2014/main" id="{10996257-EC53-432E-9B2D-F05E441C9025}"/>
              </a:ext>
            </a:extLst>
          </p:cNvPr>
          <p:cNvGrpSpPr/>
          <p:nvPr/>
        </p:nvGrpSpPr>
        <p:grpSpPr>
          <a:xfrm>
            <a:off x="2613029" y="1296908"/>
            <a:ext cx="1432347" cy="1062182"/>
            <a:chOff x="3865319" y="5695087"/>
            <a:chExt cx="1432347" cy="1062182"/>
          </a:xfrm>
        </p:grpSpPr>
        <p:sp>
          <p:nvSpPr>
            <p:cNvPr id="30" name="TextBox 29">
              <a:extLst>
                <a:ext uri="{FF2B5EF4-FFF2-40B4-BE49-F238E27FC236}">
                  <a16:creationId xmlns:a16="http://schemas.microsoft.com/office/drawing/2014/main" id="{3D2E64FE-974B-441D-9A4E-3C8145B0A5B0}"/>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one-tenth of the size</a:t>
              </a:r>
            </a:p>
          </p:txBody>
        </p:sp>
        <p:pic>
          <p:nvPicPr>
            <p:cNvPr id="31" name="Picture 30">
              <a:extLst>
                <a:ext uri="{FF2B5EF4-FFF2-40B4-BE49-F238E27FC236}">
                  <a16:creationId xmlns:a16="http://schemas.microsoft.com/office/drawing/2014/main" id="{68DD0E38-9C9A-4FEE-9B61-F812908AED9E}"/>
                </a:ext>
              </a:extLst>
            </p:cNvPr>
            <p:cNvPicPr>
              <a:picLocks noChangeAspect="1"/>
            </p:cNvPicPr>
            <p:nvPr/>
          </p:nvPicPr>
          <p:blipFill>
            <a:blip r:embed="rId4"/>
            <a:stretch>
              <a:fillRect/>
            </a:stretch>
          </p:blipFill>
          <p:spPr>
            <a:xfrm flipH="1" flipV="1">
              <a:off x="3865319" y="6402973"/>
              <a:ext cx="1352111" cy="354296"/>
            </a:xfrm>
            <a:prstGeom prst="rect">
              <a:avLst/>
            </a:prstGeom>
          </p:spPr>
        </p:pic>
      </p:grpSp>
      <p:grpSp>
        <p:nvGrpSpPr>
          <p:cNvPr id="32" name="Group 31">
            <a:extLst>
              <a:ext uri="{FF2B5EF4-FFF2-40B4-BE49-F238E27FC236}">
                <a16:creationId xmlns:a16="http://schemas.microsoft.com/office/drawing/2014/main" id="{06D9AE1E-F723-487F-BE37-561727F5F10E}"/>
              </a:ext>
            </a:extLst>
          </p:cNvPr>
          <p:cNvGrpSpPr/>
          <p:nvPr/>
        </p:nvGrpSpPr>
        <p:grpSpPr>
          <a:xfrm>
            <a:off x="3917891" y="1296908"/>
            <a:ext cx="1432347" cy="1062182"/>
            <a:chOff x="3865319" y="5695087"/>
            <a:chExt cx="1432347" cy="1062182"/>
          </a:xfrm>
        </p:grpSpPr>
        <p:sp>
          <p:nvSpPr>
            <p:cNvPr id="33" name="TextBox 32">
              <a:extLst>
                <a:ext uri="{FF2B5EF4-FFF2-40B4-BE49-F238E27FC236}">
                  <a16:creationId xmlns:a16="http://schemas.microsoft.com/office/drawing/2014/main" id="{45241EAE-F953-4341-B5B7-30FCD99D5EBD}"/>
                </a:ext>
              </a:extLst>
            </p:cNvPr>
            <p:cNvSpPr txBox="1"/>
            <p:nvPr/>
          </p:nvSpPr>
          <p:spPr>
            <a:xfrm>
              <a:off x="3865319" y="5695087"/>
              <a:ext cx="1432347" cy="707886"/>
            </a:xfrm>
            <a:prstGeom prst="rect">
              <a:avLst/>
            </a:prstGeom>
            <a:noFill/>
          </p:spPr>
          <p:txBody>
            <a:bodyPr wrap="square" rtlCol="0">
              <a:spAutoFit/>
            </a:bodyPr>
            <a:lstStyle/>
            <a:p>
              <a:pPr algn="ctr">
                <a:buNone/>
              </a:pPr>
              <a:r>
                <a:rPr lang="en-GB" sz="2000" dirty="0">
                  <a:solidFill>
                    <a:schemeClr val="tx2"/>
                  </a:solidFill>
                </a:rPr>
                <a:t>one-tenth of the size</a:t>
              </a:r>
            </a:p>
          </p:txBody>
        </p:sp>
        <p:pic>
          <p:nvPicPr>
            <p:cNvPr id="34" name="Picture 33">
              <a:extLst>
                <a:ext uri="{FF2B5EF4-FFF2-40B4-BE49-F238E27FC236}">
                  <a16:creationId xmlns:a16="http://schemas.microsoft.com/office/drawing/2014/main" id="{E97EFCFB-ACA6-4101-B6CD-79EA75EFEB6D}"/>
                </a:ext>
              </a:extLst>
            </p:cNvPr>
            <p:cNvPicPr>
              <a:picLocks noChangeAspect="1"/>
            </p:cNvPicPr>
            <p:nvPr/>
          </p:nvPicPr>
          <p:blipFill>
            <a:blip r:embed="rId4"/>
            <a:stretch>
              <a:fillRect/>
            </a:stretch>
          </p:blipFill>
          <p:spPr>
            <a:xfrm flipH="1" flipV="1">
              <a:off x="3865319" y="6402973"/>
              <a:ext cx="1352111" cy="354296"/>
            </a:xfrm>
            <a:prstGeom prst="rect">
              <a:avLst/>
            </a:prstGeom>
          </p:spPr>
        </p:pic>
      </p:grpSp>
      <p:sp>
        <p:nvSpPr>
          <p:cNvPr id="13" name="Content Placeholder 2">
            <a:extLst>
              <a:ext uri="{FF2B5EF4-FFF2-40B4-BE49-F238E27FC236}">
                <a16:creationId xmlns:a16="http://schemas.microsoft.com/office/drawing/2014/main" id="{54811027-AB9F-4BCB-A762-BF5C0392BD3A}"/>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If the blue counter has a value of 1, what happens to its value when it moves from the ones column to the tens column? And from the tens column to the hundreds column? And from the hundreds column to the thousands column?</a:t>
            </a:r>
          </a:p>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What happens to the counter’s value when you move it the other way?</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1623468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090337-5F63-4342-BD9C-E86630FBF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845" y="2177458"/>
            <a:ext cx="7894311" cy="3722287"/>
          </a:xfrm>
          <a:prstGeom prst="rect">
            <a:avLst/>
          </a:prstGeom>
        </p:spPr>
      </p:pic>
      <p:sp>
        <p:nvSpPr>
          <p:cNvPr id="2" name="Title 1">
            <a:extLst>
              <a:ext uri="{FF2B5EF4-FFF2-40B4-BE49-F238E27FC236}">
                <a16:creationId xmlns:a16="http://schemas.microsoft.com/office/drawing/2014/main" id="{FE891E7E-122F-492A-B237-295CBFECE5A0}"/>
              </a:ext>
            </a:extLst>
          </p:cNvPr>
          <p:cNvSpPr>
            <a:spLocks noGrp="1"/>
          </p:cNvSpPr>
          <p:nvPr>
            <p:ph type="title"/>
          </p:nvPr>
        </p:nvSpPr>
        <p:spPr/>
        <p:txBody>
          <a:bodyPr/>
          <a:lstStyle/>
          <a:p>
            <a:r>
              <a:rPr lang="en-US" altLang="en-US" dirty="0"/>
              <a:t>4NPV-1 Equivalence of 10 hundreds and 1 thousand</a:t>
            </a:r>
            <a:endParaRPr lang="en-GB" dirty="0"/>
          </a:p>
        </p:txBody>
      </p:sp>
      <p:sp>
        <p:nvSpPr>
          <p:cNvPr id="3" name="Content Placeholder 2">
            <a:extLst>
              <a:ext uri="{FF2B5EF4-FFF2-40B4-BE49-F238E27FC236}">
                <a16:creationId xmlns:a16="http://schemas.microsoft.com/office/drawing/2014/main" id="{FDEFC8DA-884E-4B42-9B86-79C2973ABC28}"/>
              </a:ext>
            </a:extLst>
          </p:cNvPr>
          <p:cNvSpPr txBox="1">
            <a:spLocks/>
          </p:cNvSpPr>
          <p:nvPr/>
        </p:nvSpPr>
        <p:spPr>
          <a:xfrm>
            <a:off x="623888" y="1183413"/>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Compare the value of the units. What do you notice?</a:t>
            </a:r>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p:spTree>
    <p:extLst>
      <p:ext uri="{BB962C8B-B14F-4D97-AF65-F5344CB8AC3E}">
        <p14:creationId xmlns:p14="http://schemas.microsoft.com/office/powerpoint/2010/main" val="1885911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FF3F552-8B8B-43C1-BEB0-AE9454A7BF7A}"/>
              </a:ext>
            </a:extLst>
          </p:cNvPr>
          <p:cNvSpPr>
            <a:spLocks noGrp="1"/>
          </p:cNvSpPr>
          <p:nvPr>
            <p:ph type="title"/>
          </p:nvPr>
        </p:nvSpPr>
        <p:spPr/>
        <p:txBody>
          <a:bodyPr/>
          <a:lstStyle/>
          <a:p>
            <a:r>
              <a:rPr lang="en-US" altLang="en-US" dirty="0"/>
              <a:t>4NPV-1 Equivalence of 10 hundreds and 1 thousand</a:t>
            </a:r>
            <a:endParaRPr lang="en-GB" dirty="0"/>
          </a:p>
        </p:txBody>
      </p:sp>
      <p:grpSp>
        <p:nvGrpSpPr>
          <p:cNvPr id="4" name="Group 3">
            <a:extLst>
              <a:ext uri="{FF2B5EF4-FFF2-40B4-BE49-F238E27FC236}">
                <a16:creationId xmlns:a16="http://schemas.microsoft.com/office/drawing/2014/main" id="{474B6381-60D9-4863-A3FD-A25B6F6F7E86}"/>
              </a:ext>
            </a:extLst>
          </p:cNvPr>
          <p:cNvGrpSpPr/>
          <p:nvPr/>
        </p:nvGrpSpPr>
        <p:grpSpPr>
          <a:xfrm>
            <a:off x="2720540" y="1859487"/>
            <a:ext cx="1112158" cy="2766616"/>
            <a:chOff x="2278793" y="1414033"/>
            <a:chExt cx="1440000" cy="3582164"/>
          </a:xfrm>
        </p:grpSpPr>
        <p:pic>
          <p:nvPicPr>
            <p:cNvPr id="5" name="Picture 4" descr="A picture containing sitting, indoor, window, looking&#10;&#10;Description automatically generated">
              <a:extLst>
                <a:ext uri="{FF2B5EF4-FFF2-40B4-BE49-F238E27FC236}">
                  <a16:creationId xmlns:a16="http://schemas.microsoft.com/office/drawing/2014/main" id="{35FB3667-A653-4CEC-A52B-A3DB1C094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07711" y="2485115"/>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6FC8A544-58DD-4793-9D8E-0FF894CBE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22"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FF888E2E-41D3-4DF9-90D9-B7A48161C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01"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5C33CFB8-237F-49B4-8229-68D7159E2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22"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BC1C1741-162C-4C54-955A-45208D5332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01"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10;&#10;Description automatically generated">
              <a:extLst>
                <a:ext uri="{FF2B5EF4-FFF2-40B4-BE49-F238E27FC236}">
                  <a16:creationId xmlns:a16="http://schemas.microsoft.com/office/drawing/2014/main" id="{B9412F19-6702-489F-9968-05A4D9753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22"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C052E1BE-4DFD-4CFE-A624-7DDCDE686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01"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drawing&#10;&#10;Description automatically generated">
              <a:extLst>
                <a:ext uri="{FF2B5EF4-FFF2-40B4-BE49-F238E27FC236}">
                  <a16:creationId xmlns:a16="http://schemas.microsoft.com/office/drawing/2014/main" id="{A18B6400-F28B-4D90-8094-B43516AEB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22"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drawing&#10;&#10;Description automatically generated">
              <a:extLst>
                <a:ext uri="{FF2B5EF4-FFF2-40B4-BE49-F238E27FC236}">
                  <a16:creationId xmlns:a16="http://schemas.microsoft.com/office/drawing/2014/main" id="{CAD5E7D5-F134-4E82-8A1F-946BA2382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01"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drawing&#10;&#10;Description automatically generated">
              <a:extLst>
                <a:ext uri="{FF2B5EF4-FFF2-40B4-BE49-F238E27FC236}">
                  <a16:creationId xmlns:a16="http://schemas.microsoft.com/office/drawing/2014/main" id="{FDF360CF-3C33-478C-AFBA-A8FA60EF1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022"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drawing&#10;&#10;Description automatically generated">
              <a:extLst>
                <a:ext uri="{FF2B5EF4-FFF2-40B4-BE49-F238E27FC236}">
                  <a16:creationId xmlns:a16="http://schemas.microsoft.com/office/drawing/2014/main" id="{C2F7867E-01D6-4899-914F-B0F1667B1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01"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EEA032F5-1651-4E08-AD22-0FB72F2BDF22}"/>
              </a:ext>
            </a:extLst>
          </p:cNvPr>
          <p:cNvSpPr txBox="1"/>
          <p:nvPr/>
        </p:nvSpPr>
        <p:spPr>
          <a:xfrm>
            <a:off x="1473439" y="4814563"/>
            <a:ext cx="3780000" cy="707886"/>
          </a:xfrm>
          <a:prstGeom prst="rect">
            <a:avLst/>
          </a:prstGeom>
          <a:solidFill>
            <a:schemeClr val="accent2"/>
          </a:solidFill>
        </p:spPr>
        <p:txBody>
          <a:bodyPr wrap="square" rtlCol="0">
            <a:spAutoFit/>
          </a:bodyPr>
          <a:lstStyle/>
          <a:p>
            <a:pPr algn="ctr">
              <a:buNone/>
            </a:pPr>
            <a:r>
              <a:rPr lang="en-GB" sz="2000" i="1" dirty="0">
                <a:latin typeface="Arial" panose="020B0604020202020204" pitchFamily="34" charset="0"/>
                <a:cs typeface="Arial" panose="020B0604020202020204" pitchFamily="34" charset="0"/>
              </a:rPr>
              <a:t>10 hundreds are equivalent to </a:t>
            </a:r>
          </a:p>
          <a:p>
            <a:pPr algn="ctr">
              <a:buNone/>
            </a:pPr>
            <a:r>
              <a:rPr lang="en-GB" sz="2000" i="1" dirty="0">
                <a:latin typeface="Arial" panose="020B0604020202020204" pitchFamily="34" charset="0"/>
                <a:cs typeface="Arial" panose="020B0604020202020204" pitchFamily="34" charset="0"/>
              </a:rPr>
              <a:t>1 thousand.</a:t>
            </a:r>
          </a:p>
        </p:txBody>
      </p:sp>
      <p:sp>
        <p:nvSpPr>
          <p:cNvPr id="22" name="TextBox 21">
            <a:extLst>
              <a:ext uri="{FF2B5EF4-FFF2-40B4-BE49-F238E27FC236}">
                <a16:creationId xmlns:a16="http://schemas.microsoft.com/office/drawing/2014/main" id="{6B55FAE6-08D1-4C55-90B8-8A991EBA09D8}"/>
              </a:ext>
            </a:extLst>
          </p:cNvPr>
          <p:cNvSpPr txBox="1"/>
          <p:nvPr/>
        </p:nvSpPr>
        <p:spPr>
          <a:xfrm>
            <a:off x="6819827" y="4814563"/>
            <a:ext cx="4329435" cy="707886"/>
          </a:xfrm>
          <a:prstGeom prst="rect">
            <a:avLst/>
          </a:prstGeom>
          <a:solidFill>
            <a:schemeClr val="accent2"/>
          </a:solidFill>
        </p:spPr>
        <p:txBody>
          <a:bodyPr wrap="square" lIns="0" rIns="0" rtlCol="0">
            <a:spAutoFit/>
          </a:bodyPr>
          <a:lstStyle/>
          <a:p>
            <a:pPr algn="ctr">
              <a:buNone/>
            </a:pPr>
            <a:r>
              <a:rPr lang="en-GB" sz="2000" i="1" dirty="0">
                <a:latin typeface="Arial" panose="020B0604020202020204" pitchFamily="34" charset="0"/>
                <a:cs typeface="Arial" panose="020B0604020202020204" pitchFamily="34" charset="0"/>
              </a:rPr>
              <a:t>1,000 is ten times the size of 100.</a:t>
            </a:r>
          </a:p>
          <a:p>
            <a:pPr algn="ctr">
              <a:buNone/>
            </a:pPr>
            <a:r>
              <a:rPr lang="en-GB" sz="2000" i="1" dirty="0">
                <a:latin typeface="Arial" panose="020B0604020202020204" pitchFamily="34" charset="0"/>
                <a:cs typeface="Arial" panose="020B0604020202020204" pitchFamily="34" charset="0"/>
              </a:rPr>
              <a:t>100 is one-tenth of the size of 1,000.</a:t>
            </a:r>
          </a:p>
        </p:txBody>
      </p:sp>
      <p:sp>
        <p:nvSpPr>
          <p:cNvPr id="25" name="Rectangle 24">
            <a:extLst>
              <a:ext uri="{FF2B5EF4-FFF2-40B4-BE49-F238E27FC236}">
                <a16:creationId xmlns:a16="http://schemas.microsoft.com/office/drawing/2014/main" id="{63E85ABD-D43A-4935-A7E7-DDCBD5F00A3D}"/>
              </a:ext>
            </a:extLst>
          </p:cNvPr>
          <p:cNvSpPr/>
          <p:nvPr/>
        </p:nvSpPr>
        <p:spPr>
          <a:xfrm>
            <a:off x="1395213" y="1226304"/>
            <a:ext cx="4102405" cy="400110"/>
          </a:xfrm>
          <a:prstGeom prst="rect">
            <a:avLst/>
          </a:prstGeom>
        </p:spPr>
        <p:txBody>
          <a:bodyPr wrap="none">
            <a:spAutoFit/>
          </a:bodyPr>
          <a:lstStyle/>
          <a:p>
            <a:pPr algn="ctr">
              <a:buNone/>
            </a:pPr>
            <a:r>
              <a:rPr lang="en-GB" sz="2000" b="1" dirty="0"/>
              <a:t>Grouping and exchange model</a:t>
            </a:r>
          </a:p>
        </p:txBody>
      </p:sp>
      <p:sp>
        <p:nvSpPr>
          <p:cNvPr id="26" name="TextBox 25">
            <a:extLst>
              <a:ext uri="{FF2B5EF4-FFF2-40B4-BE49-F238E27FC236}">
                <a16:creationId xmlns:a16="http://schemas.microsoft.com/office/drawing/2014/main" id="{03EF614B-249F-44C2-B3A1-95530B95BEA5}"/>
              </a:ext>
            </a:extLst>
          </p:cNvPr>
          <p:cNvSpPr txBox="1"/>
          <p:nvPr/>
        </p:nvSpPr>
        <p:spPr>
          <a:xfrm>
            <a:off x="6945878" y="1226304"/>
            <a:ext cx="3674984" cy="400110"/>
          </a:xfrm>
          <a:prstGeom prst="rect">
            <a:avLst/>
          </a:prstGeom>
          <a:noFill/>
        </p:spPr>
        <p:txBody>
          <a:bodyPr wrap="square" rtlCol="0">
            <a:spAutoFit/>
          </a:bodyPr>
          <a:lstStyle/>
          <a:p>
            <a:pPr algn="ctr">
              <a:buNone/>
            </a:pPr>
            <a:r>
              <a:rPr lang="en-GB" sz="2000" b="1" dirty="0"/>
              <a:t>Scaling model</a:t>
            </a:r>
          </a:p>
        </p:txBody>
      </p:sp>
      <p:sp>
        <p:nvSpPr>
          <p:cNvPr id="3" name="Content Placeholder 2">
            <a:extLst>
              <a:ext uri="{FF2B5EF4-FFF2-40B4-BE49-F238E27FC236}">
                <a16:creationId xmlns:a16="http://schemas.microsoft.com/office/drawing/2014/main" id="{0C0B713D-AA2A-47EB-BF29-2394876591B7}"/>
              </a:ext>
            </a:extLst>
          </p:cNvPr>
          <p:cNvSpPr txBox="1">
            <a:spLocks/>
          </p:cNvSpPr>
          <p:nvPr/>
        </p:nvSpPr>
        <p:spPr>
          <a:xfrm>
            <a:off x="623888" y="5755408"/>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Practise describing the relationship between 100 and 1,000 in these two different ways.</a:t>
            </a:r>
            <a:endParaRPr lang="en-GB" sz="2000" kern="0" dirty="0">
              <a:solidFill>
                <a:schemeClr val="tx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1C31F4A5-533C-4777-A23E-A0561769E453}"/>
              </a:ext>
            </a:extLst>
          </p:cNvPr>
          <p:cNvPicPr>
            <a:picLocks noChangeAspect="1"/>
          </p:cNvPicPr>
          <p:nvPr/>
        </p:nvPicPr>
        <p:blipFill>
          <a:blip r:embed="rId5"/>
          <a:stretch>
            <a:fillRect/>
          </a:stretch>
        </p:blipFill>
        <p:spPr>
          <a:xfrm>
            <a:off x="7217510" y="1794969"/>
            <a:ext cx="3056635" cy="2762655"/>
          </a:xfrm>
          <a:prstGeom prst="rect">
            <a:avLst/>
          </a:prstGeom>
        </p:spPr>
      </p:pic>
    </p:spTree>
    <p:extLst>
      <p:ext uri="{BB962C8B-B14F-4D97-AF65-F5344CB8AC3E}">
        <p14:creationId xmlns:p14="http://schemas.microsoft.com/office/powerpoint/2010/main" val="426458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4NPV-1</a:t>
            </a:r>
            <a:br>
              <a:rPr lang="en-GB" sz="2400" i="1" dirty="0"/>
            </a:br>
            <a:r>
              <a:rPr lang="en-GB" sz="2400" i="1" dirty="0"/>
              <a:t>Know that 10 hundreds are equivalent to 1 thousand, and that 1,000 is 10 times the size of 100; apply this to identify and work out how many 100s there are in other four-digit multiples of 100.</a:t>
            </a:r>
            <a:br>
              <a:rPr lang="en-GB" sz="2400" dirty="0"/>
            </a:br>
            <a:endParaRPr lang="en-GB" sz="24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450"/>
              </a:spcBef>
              <a:spcAft>
                <a:spcPts val="450"/>
              </a:spcAft>
              <a:buNone/>
            </a:pPr>
            <a:r>
              <a:rPr lang="en-GB" kern="0" dirty="0">
                <a:latin typeface="Arial" panose="020B0604020202020204" pitchFamily="34" charset="0"/>
                <a:cs typeface="Arial" panose="020B0604020202020204" pitchFamily="34" charset="0"/>
              </a:rPr>
              <a:t>The materials in this pack have been collated and written to support the teaching of </a:t>
            </a:r>
            <a:r>
              <a:rPr lang="en-GB" kern="0" dirty="0">
                <a:solidFill>
                  <a:schemeClr val="tx1"/>
                </a:solidFill>
                <a:latin typeface="Arial" panose="020B0604020202020204" pitchFamily="34" charset="0"/>
                <a:cs typeface="Arial" panose="020B0604020202020204" pitchFamily="34" charset="0"/>
              </a:rPr>
              <a:t>4NPV-1. Before </a:t>
            </a:r>
            <a:r>
              <a:rPr lang="en-GB" kern="0" dirty="0">
                <a:latin typeface="Arial" panose="020B0604020202020204" pitchFamily="34" charset="0"/>
                <a:cs typeface="Arial" panose="020B0604020202020204" pitchFamily="34" charset="0"/>
              </a:rPr>
              <a:t>planning and teaching the content in 4NPV-1, read the teaching guidance and example assessment questions in the non-statutory guidance itself, which can be found </a:t>
            </a:r>
            <a:r>
              <a:rPr lang="en-GB" kern="0" dirty="0">
                <a:latin typeface="Arial" panose="020B0604020202020204" pitchFamily="34" charset="0"/>
                <a:cs typeface="Arial" panose="020B0604020202020204" pitchFamily="34" charset="0"/>
                <a:hlinkClick r:id="rId2"/>
              </a:rPr>
              <a:t>here</a:t>
            </a:r>
            <a:r>
              <a:rPr lang="en-GB" kern="0" dirty="0">
                <a:latin typeface="Arial" panose="020B0604020202020204" pitchFamily="34" charset="0"/>
                <a:cs typeface="Arial" panose="020B0604020202020204" pitchFamily="34" charset="0"/>
              </a:rPr>
              <a:t>.</a:t>
            </a:r>
          </a:p>
          <a:p>
            <a:pPr marL="0" indent="0">
              <a:lnSpc>
                <a:spcPct val="120000"/>
              </a:lnSpc>
              <a:spcBef>
                <a:spcPts val="450"/>
              </a:spcBef>
              <a:spcAft>
                <a:spcPts val="450"/>
              </a:spcAft>
              <a:buNone/>
            </a:pPr>
            <a:r>
              <a:rPr lang="en-GB" kern="0" dirty="0">
                <a:latin typeface="Arial" panose="020B0604020202020204" pitchFamily="34" charset="0"/>
                <a:cs typeface="Arial" panose="020B0604020202020204" pitchFamily="34" charset="0"/>
              </a:rPr>
              <a:t>A video summarising all of the ready-to-progress criteria </a:t>
            </a:r>
            <a:r>
              <a:rPr lang="en-GB" kern="0" dirty="0">
                <a:solidFill>
                  <a:schemeClr val="tx1"/>
                </a:solidFill>
                <a:latin typeface="Arial" panose="020B0604020202020204" pitchFamily="34" charset="0"/>
                <a:cs typeface="Arial" panose="020B0604020202020204" pitchFamily="34" charset="0"/>
              </a:rPr>
              <a:t>for Year </a:t>
            </a:r>
            <a:r>
              <a:rPr lang="en-GB" kern="0" dirty="0">
                <a:latin typeface="Arial" panose="020B0604020202020204" pitchFamily="34" charset="0"/>
                <a:cs typeface="Arial" panose="020B0604020202020204" pitchFamily="34" charset="0"/>
              </a:rPr>
              <a:t>4 can be found </a:t>
            </a:r>
            <a:r>
              <a:rPr lang="en-GB" kern="0" dirty="0">
                <a:latin typeface="Arial" panose="020B0604020202020204" pitchFamily="34" charset="0"/>
                <a:cs typeface="Arial" panose="020B0604020202020204" pitchFamily="34" charset="0"/>
                <a:hlinkClick r:id="rId3"/>
              </a:rPr>
              <a:t>here</a:t>
            </a:r>
            <a:r>
              <a:rPr lang="en-GB" kern="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03244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4NPV-1 Equivalence of 10 hundreds and 1 thousand</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The Deca Tree</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85858"/>
                </a:solidFill>
                <a:effectLst/>
                <a:uLnTx/>
                <a:uFillTx/>
                <a:hlinkClick r:id="rId2"/>
              </a:rPr>
              <a:t>https://nrich.maths.org/2006</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hlinkClick r:id="rId3"/>
            <a:extLst>
              <a:ext uri="{FF2B5EF4-FFF2-40B4-BE49-F238E27FC236}">
                <a16:creationId xmlns:a16="http://schemas.microsoft.com/office/drawing/2014/main" id="{5925C6A2-BAAF-41D4-960A-951366373441}"/>
              </a:ext>
            </a:extLst>
          </p:cNvPr>
          <p:cNvPicPr>
            <a:picLocks noGrp="1" noChangeAspect="1"/>
          </p:cNvPicPr>
          <p:nvPr>
            <p:ph sz="half" idx="1"/>
          </p:nvPr>
        </p:nvPicPr>
        <p:blipFill>
          <a:blip r:embed="rId4"/>
          <a:stretch>
            <a:fillRect/>
          </a:stretch>
        </p:blipFill>
        <p:spPr>
          <a:xfrm>
            <a:off x="949344" y="1180597"/>
            <a:ext cx="3826503" cy="5161999"/>
          </a:xfrm>
          <a:prstGeom prst="rect">
            <a:avLst/>
          </a:prstGeom>
          <a:ln w="12700">
            <a:solidFill>
              <a:schemeClr val="tx1"/>
            </a:solidFill>
          </a:ln>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5"/>
              </a:rPr>
              <a:t>1.22</a:t>
            </a:r>
            <a:r>
              <a:rPr lang="en-GB" sz="2400" u="sng" dirty="0"/>
              <a:t> </a:t>
            </a:r>
            <a:r>
              <a:rPr lang="en-GB" sz="2400" dirty="0">
                <a:hlinkClick r:id="rId5"/>
              </a:rPr>
              <a:t>Composition and calculation: 1,000 and four-digit numbers</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4NPV-1: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Equivalence of 10 hundreds and 1 thousand</a:t>
            </a:r>
          </a:p>
          <a:p>
            <a:endParaRPr lang="en-GB" dirty="0"/>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4NPV-1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492976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3337590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32432"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3819585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spcBef>
                <a:spcPts val="1200"/>
              </a:spcBef>
              <a:spcAft>
                <a:spcPts val="1200"/>
              </a:spcAft>
              <a:buNone/>
            </a:pPr>
            <a:r>
              <a:rPr lang="en-GB" sz="2000" i="1" dirty="0"/>
              <a:t>10 hundreds are equivalent to 1,000.</a:t>
            </a:r>
          </a:p>
        </p:txBody>
      </p:sp>
    </p:spTree>
    <p:extLst>
      <p:ext uri="{BB962C8B-B14F-4D97-AF65-F5344CB8AC3E}">
        <p14:creationId xmlns:p14="http://schemas.microsoft.com/office/powerpoint/2010/main" val="1101159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US" altLang="en-US" dirty="0">
                <a:latin typeface="Arial" panose="020B0604020202020204" pitchFamily="34" charset="0"/>
                <a:cs typeface="Arial" panose="020B0604020202020204" pitchFamily="34" charset="0"/>
              </a:rPr>
              <a:t>4NPV-1 Equivalence of 10 hundreds and 1 thousand</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67199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8C1A-ADEA-46A0-A8C5-87553421A837}"/>
              </a:ext>
            </a:extLst>
          </p:cNvPr>
          <p:cNvSpPr>
            <a:spLocks noGrp="1"/>
          </p:cNvSpPr>
          <p:nvPr>
            <p:ph type="title"/>
          </p:nvPr>
        </p:nvSpPr>
        <p:spPr/>
        <p:txBody>
          <a:bodyPr/>
          <a:lstStyle/>
          <a:p>
            <a:r>
              <a:rPr lang="en-US" altLang="en-US" dirty="0"/>
              <a:t>4NPV-1 Equivalence of 10 hundreds and 1 thousand</a:t>
            </a:r>
            <a:endParaRPr lang="en-GB" dirty="0"/>
          </a:p>
        </p:txBody>
      </p:sp>
      <p:sp>
        <p:nvSpPr>
          <p:cNvPr id="3" name="TextBox 2">
            <a:extLst>
              <a:ext uri="{FF2B5EF4-FFF2-40B4-BE49-F238E27FC236}">
                <a16:creationId xmlns:a16="http://schemas.microsoft.com/office/drawing/2014/main" id="{04FAA4A5-23AF-4F71-B6C3-A0A6B7870EDF}"/>
              </a:ext>
            </a:extLst>
          </p:cNvPr>
          <p:cNvSpPr txBox="1">
            <a:spLocks noChangeArrowheads="1"/>
          </p:cNvSpPr>
          <p:nvPr/>
        </p:nvSpPr>
        <p:spPr bwMode="auto">
          <a:xfrm>
            <a:off x="894144" y="2967039"/>
            <a:ext cx="4768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None/>
            </a:pPr>
            <a:r>
              <a:rPr lang="en-GB" altLang="en-US" sz="5400" dirty="0"/>
              <a:t>1,000</a:t>
            </a:r>
          </a:p>
        </p:txBody>
      </p:sp>
      <p:pic>
        <p:nvPicPr>
          <p:cNvPr id="4" name="Picture 3" descr="A picture containing sitting, indoor, window, looking&#10;&#10;Description automatically generated">
            <a:extLst>
              <a:ext uri="{FF2B5EF4-FFF2-40B4-BE49-F238E27FC236}">
                <a16:creationId xmlns:a16="http://schemas.microsoft.com/office/drawing/2014/main" id="{65219C85-BC2A-47CE-93FF-97BE327EF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2133600"/>
            <a:ext cx="3582165"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drawing&#10;&#10;Description automatically generated">
            <a:extLst>
              <a:ext uri="{FF2B5EF4-FFF2-40B4-BE49-F238E27FC236}">
                <a16:creationId xmlns:a16="http://schemas.microsoft.com/office/drawing/2014/main" id="{9497E7C5-5915-4ED2-A783-0372EEFCB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649" y="2177598"/>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7112D2ED-AFEE-48CC-8DA9-78784E377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399" y="2178884"/>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93640B5F-CBD0-4289-A97D-291A6723D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61" y="2180326"/>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67BD4C6C-EF71-4DED-A24B-F9B845823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22" y="2178884"/>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258DAB2E-9712-42D8-A438-E69925229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806" y="2181612"/>
            <a:ext cx="621738"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10;&#10;Description automatically generated">
            <a:extLst>
              <a:ext uri="{FF2B5EF4-FFF2-40B4-BE49-F238E27FC236}">
                <a16:creationId xmlns:a16="http://schemas.microsoft.com/office/drawing/2014/main" id="{196C150F-2D29-46CE-A1D2-9AF04FF17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935" y="2895993"/>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11AEE150-05C7-4DA1-B8DC-0D33D9A63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796" y="2895993"/>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drawing&#10;&#10;Description automatically generated">
            <a:extLst>
              <a:ext uri="{FF2B5EF4-FFF2-40B4-BE49-F238E27FC236}">
                <a16:creationId xmlns:a16="http://schemas.microsoft.com/office/drawing/2014/main" id="{6D832D4D-FFF8-4D0B-97DE-A530672E2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61" y="2898419"/>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drawing&#10;&#10;Description automatically generated">
            <a:extLst>
              <a:ext uri="{FF2B5EF4-FFF2-40B4-BE49-F238E27FC236}">
                <a16:creationId xmlns:a16="http://schemas.microsoft.com/office/drawing/2014/main" id="{A5CA7125-420E-4210-A578-6BD19D7D2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526" y="2895993"/>
            <a:ext cx="622800"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drawing&#10;&#10;Description automatically generated">
            <a:extLst>
              <a:ext uri="{FF2B5EF4-FFF2-40B4-BE49-F238E27FC236}">
                <a16:creationId xmlns:a16="http://schemas.microsoft.com/office/drawing/2014/main" id="{0BC3D78D-2F2E-4E30-B6B9-A8741CECE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300" y="2897327"/>
            <a:ext cx="621738" cy="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a:extLst>
              <a:ext uri="{FF2B5EF4-FFF2-40B4-BE49-F238E27FC236}">
                <a16:creationId xmlns:a16="http://schemas.microsoft.com/office/drawing/2014/main" id="{0C14275D-FAAB-4173-8255-EEE8E4D7C0F3}"/>
              </a:ext>
            </a:extLst>
          </p:cNvPr>
          <p:cNvSpPr txBox="1">
            <a:spLocks/>
          </p:cNvSpPr>
          <p:nvPr/>
        </p:nvSpPr>
        <p:spPr>
          <a:xfrm>
            <a:off x="6192012" y="2477729"/>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Count in steps of 100 to 1,000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steps did you count?</a:t>
            </a:r>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p:sp>
        <p:nvSpPr>
          <p:cNvPr id="18" name="TextBox 19">
            <a:extLst>
              <a:ext uri="{FF2B5EF4-FFF2-40B4-BE49-F238E27FC236}">
                <a16:creationId xmlns:a16="http://schemas.microsoft.com/office/drawing/2014/main" id="{758B3609-F2C1-4022-A15B-EC55633677C6}"/>
              </a:ext>
            </a:extLst>
          </p:cNvPr>
          <p:cNvSpPr txBox="1"/>
          <p:nvPr/>
        </p:nvSpPr>
        <p:spPr>
          <a:xfrm>
            <a:off x="6096000" y="1663489"/>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spcBef>
                <a:spcPts val="1200"/>
              </a:spcBef>
              <a:spcAft>
                <a:spcPts val="1200"/>
              </a:spcAft>
              <a:buNone/>
            </a:pPr>
            <a:r>
              <a:rPr lang="en-GB" sz="2000" i="1" dirty="0"/>
              <a:t>10 hundreds are equivalent to 1,000.</a:t>
            </a:r>
          </a:p>
        </p:txBody>
      </p:sp>
    </p:spTree>
    <p:extLst>
      <p:ext uri="{BB962C8B-B14F-4D97-AF65-F5344CB8AC3E}">
        <p14:creationId xmlns:p14="http://schemas.microsoft.com/office/powerpoint/2010/main" val="413866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3333 " pathEditMode="relative" rAng="0" ptsTypes="AA">
                                      <p:cBhvr>
                                        <p:cTn id="6" dur="2000" fill="hold"/>
                                        <p:tgtEl>
                                          <p:spTgt spid="3"/>
                                        </p:tgtEl>
                                        <p:attrNameLst>
                                          <p:attrName>ppt_x</p:attrName>
                                          <p:attrName>ppt_y</p:attrName>
                                        </p:attrNameLst>
                                      </p:cBhvr>
                                      <p:rCtr x="0" y="1166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6.1|1.1|3.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51D1BD9C-8374-412D-BE5B-71ED9F01B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e2f7c1fb-8b39-4d5b-953e-de45d1606e4d"/>
  </ds:schemaRefs>
</ds:datastoreItem>
</file>

<file path=docProps/app.xml><?xml version="1.0" encoding="utf-8"?>
<Properties xmlns="http://schemas.openxmlformats.org/officeDocument/2006/extended-properties" xmlns:vt="http://schemas.openxmlformats.org/officeDocument/2006/docPropsVTypes">
  <TotalTime>0</TotalTime>
  <Words>1405</Words>
  <Application>Microsoft Office PowerPoint</Application>
  <PresentationFormat>Widescreen</PresentationFormat>
  <Paragraphs>335</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Custom Design</vt:lpstr>
      <vt:lpstr>PowerPoint Presentation</vt:lpstr>
      <vt:lpstr>4NPV-1 Know that 10 hundreds are equivalent to 1 thousand, and that 1,000 is 10 times the size of 100; apply this to identify and work out how many 100s there are in other four-digit multiples of 100. </vt:lpstr>
      <vt:lpstr>4NPV-1: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vt:lpstr>
      <vt:lpstr>4NPV-1 Equivalence of 10 hundreds and 1 thousand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14</cp:revision>
  <dcterms:created xsi:type="dcterms:W3CDTF">2020-08-07T06:29:50Z</dcterms:created>
  <dcterms:modified xsi:type="dcterms:W3CDTF">2022-11-10T14:41:20Z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