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4.xml" ContentType="application/vnd.openxmlformats-officedocument.presentationml.tags+xml"/>
  <Override PartName="/ppt/notesSlides/notesSlide12.xml" ContentType="application/vnd.openxmlformats-officedocument.presentationml.notesSlide+xml"/>
  <Override PartName="/ppt/tags/tag5.xml" ContentType="application/vnd.openxmlformats-officedocument.presentationml.tags+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 id="2147483677" r:id="rId6"/>
  </p:sldMasterIdLst>
  <p:notesMasterIdLst>
    <p:notesMasterId r:id="rId25"/>
  </p:notesMasterIdLst>
  <p:sldIdLst>
    <p:sldId id="257" r:id="rId7"/>
    <p:sldId id="478" r:id="rId8"/>
    <p:sldId id="261" r:id="rId9"/>
    <p:sldId id="298" r:id="rId10"/>
    <p:sldId id="267" r:id="rId11"/>
    <p:sldId id="469" r:id="rId12"/>
    <p:sldId id="470" r:id="rId13"/>
    <p:sldId id="353" r:id="rId14"/>
    <p:sldId id="313" r:id="rId15"/>
    <p:sldId id="358" r:id="rId16"/>
    <p:sldId id="357" r:id="rId17"/>
    <p:sldId id="356" r:id="rId18"/>
    <p:sldId id="363" r:id="rId19"/>
    <p:sldId id="362" r:id="rId20"/>
    <p:sldId id="479" r:id="rId21"/>
    <p:sldId id="314" r:id="rId22"/>
    <p:sldId id="369" r:id="rId23"/>
    <p:sldId id="47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E55E1C-D519-48B4-84A8-5960552C1B32}" v="26" dt="2020-08-27T13:46:07.2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showGuides="1">
      <p:cViewPr varScale="1">
        <p:scale>
          <a:sx n="79" d="100"/>
          <a:sy n="79" d="100"/>
        </p:scale>
        <p:origin x="85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5468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54653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2752392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2156728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02558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58924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58933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42468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5999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473902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461665"/>
          </a:xfrm>
          <a:prstGeom prst="rect">
            <a:avLst/>
          </a:prstGeom>
          <a:noFill/>
        </p:spPr>
        <p:txBody>
          <a:bodyPr wrap="square" rtlCol="0">
            <a:spAutoFit/>
          </a:bodyPr>
          <a:lstStyle/>
          <a:p>
            <a:pPr>
              <a:buNone/>
            </a:pPr>
            <a:r>
              <a:rPr lang="en-GB" sz="1200" b="1" dirty="0">
                <a:solidFill>
                  <a:srgbClr val="FBF5D4"/>
                </a:solidFill>
              </a:rPr>
              <a:t>DfE Primary National Curriculum Guidance 2020                                   </a:t>
            </a:r>
          </a:p>
          <a:p>
            <a:pPr>
              <a:buNone/>
            </a:pPr>
            <a:r>
              <a:rPr lang="en-GB" sz="1200" b="0" dirty="0">
                <a:solidFill>
                  <a:srgbClr val="FBF5D4"/>
                </a:solidFill>
              </a:rPr>
              <a:t>Supporting Materials for the Ready-to-Progress Criteria</a:t>
            </a:r>
          </a:p>
        </p:txBody>
      </p:sp>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61665"/>
          </a:xfrm>
          <a:prstGeom prst="rect">
            <a:avLst/>
          </a:prstGeom>
          <a:noFill/>
        </p:spPr>
        <p:txBody>
          <a:bodyPr wrap="square" rtlCol="0">
            <a:spAutoFit/>
          </a:bodyPr>
          <a:lstStyle/>
          <a:p>
            <a:pPr>
              <a:buNone/>
            </a:pPr>
            <a:r>
              <a:rPr lang="en-GB" sz="2400" b="1" noProof="0" dirty="0">
                <a:solidFill>
                  <a:schemeClr val="bg1"/>
                </a:solidFill>
              </a:rPr>
              <a:t>Ready-to-Progress Criterion</a:t>
            </a:r>
            <a:endParaRPr lang="en-GB" sz="2400" b="1" dirty="0">
              <a:solidFill>
                <a:schemeClr val="bg1"/>
              </a:solidFill>
            </a:endParaRPr>
          </a:p>
        </p:txBody>
      </p:sp>
      <p:cxnSp>
        <p:nvCxnSpPr>
          <p:cNvPr id="19" name="Straight Connector 18">
            <a:extLst>
              <a:ext uri="{FF2B5EF4-FFF2-40B4-BE49-F238E27FC236}">
                <a16:creationId xmlns:a16="http://schemas.microsoft.com/office/drawing/2014/main" id="{D3AA9D4F-8E41-47F9-A6BB-0AF636DA0770}"/>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65767" y="2064359"/>
            <a:ext cx="2239760" cy="457200"/>
          </a:xfrm>
        </p:spPr>
        <p:txBody>
          <a:bodyPr/>
          <a:lstStyle>
            <a:lvl1pPr>
              <a:defRPr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024819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347193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578447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0038526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27071620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000458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576486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662696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9023741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3458920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76999"/>
          </a:xfrm>
          <a:prstGeom prst="rect">
            <a:avLst/>
          </a:prstGeom>
          <a:noFill/>
        </p:spPr>
        <p:txBody>
          <a:bodyPr wrap="square" rtlCol="0">
            <a:spAutoFit/>
          </a:bodyPr>
          <a:lstStyle/>
          <a:p>
            <a:pPr>
              <a:buNone/>
            </a:pPr>
            <a:r>
              <a:rPr lang="en-GB" sz="1200" b="1" dirty="0">
                <a:solidFill>
                  <a:srgbClr val="FBF5D4"/>
                </a:solidFill>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830997"/>
          </a:xfrm>
          <a:prstGeom prst="rect">
            <a:avLst/>
          </a:prstGeom>
          <a:noFill/>
        </p:spPr>
        <p:txBody>
          <a:bodyPr wrap="square" rtlCol="0">
            <a:spAutoFit/>
          </a:bodyPr>
          <a:lstStyle/>
          <a:p>
            <a:pPr>
              <a:buNone/>
            </a:pPr>
            <a:r>
              <a:rPr lang="en-GB" sz="2400" b="1" noProof="0" dirty="0">
                <a:solidFill>
                  <a:schemeClr val="bg1"/>
                </a:solidFill>
              </a:rPr>
              <a:t>Materials and activities to support practice and consolidation</a:t>
            </a:r>
            <a:endParaRPr lang="en-GB" sz="2400" b="1" dirty="0">
              <a:solidFill>
                <a:schemeClr val="bg1"/>
              </a:solidFill>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lstStyle>
            <a:lvl1pPr>
              <a:defRPr sz="12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389680" y="480873"/>
            <a:ext cx="1191720" cy="301224"/>
          </a:xfrm>
        </p:spPr>
        <p:txBody>
          <a:bodyPr>
            <a:noAutofit/>
          </a:bodyPr>
          <a:lstStyle>
            <a:lvl1pPr>
              <a:defRPr lang="en-GB" sz="12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2542902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160891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1413239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367295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45713972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836276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1144359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theme" Target="../theme/theme2.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99449718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121535665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8.xml"/><Relationship Id="rId7" Type="http://schemas.openxmlformats.org/officeDocument/2006/relationships/image" Target="../media/image10.png"/><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4.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5.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resources/52479"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hyperlink" Target="https://www.ncetm.org.uk/classroom-resources/primm-1-22-composition-and-calculation-1-000-and-four-digit-numbers/" TargetMode="Externa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5.xml"/><Relationship Id="rId7" Type="http://schemas.openxmlformats.org/officeDocument/2006/relationships/image" Target="../media/image10.png"/><Relationship Id="rId2" Type="http://schemas.openxmlformats.org/officeDocument/2006/relationships/slideLayout" Target="../slideLayouts/slideLayout13.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pPr>
              <a:buClrTx/>
              <a:buFontTx/>
              <a:buNone/>
            </a:pPr>
            <a:r>
              <a:rPr lang="en-GB" dirty="0"/>
              <a:t>Scaling number facts by 100</a:t>
            </a:r>
            <a:endParaRPr lang="en-GB" kern="0" dirty="0"/>
          </a:p>
        </p:txBody>
      </p:sp>
      <p:sp>
        <p:nvSpPr>
          <p:cNvPr id="2" name="Text Placeholder 1">
            <a:extLst>
              <a:ext uri="{FF2B5EF4-FFF2-40B4-BE49-F238E27FC236}">
                <a16:creationId xmlns:a16="http://schemas.microsoft.com/office/drawing/2014/main" id="{5B89B450-2215-4899-870C-78A2CC184DFC}"/>
              </a:ext>
            </a:extLst>
          </p:cNvPr>
          <p:cNvSpPr>
            <a:spLocks noGrp="1"/>
          </p:cNvSpPr>
          <p:nvPr>
            <p:ph type="body" sz="quarter" idx="12"/>
          </p:nvPr>
        </p:nvSpPr>
        <p:spPr/>
        <p:txBody>
          <a:bodyPr/>
          <a:lstStyle/>
          <a:p>
            <a:r>
              <a:rPr lang="en-GB" dirty="0"/>
              <a:t>4NF-3</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D5EE58-ECD5-4DEF-A266-F0C6C5E18350}"/>
              </a:ext>
            </a:extLst>
          </p:cNvPr>
          <p:cNvSpPr>
            <a:spLocks noGrp="1"/>
          </p:cNvSpPr>
          <p:nvPr>
            <p:ph type="title"/>
          </p:nvPr>
        </p:nvSpPr>
        <p:spPr/>
        <p:txBody>
          <a:bodyPr/>
          <a:lstStyle/>
          <a:p>
            <a:r>
              <a:rPr lang="en-GB" dirty="0"/>
              <a:t>4NF-3 Scaling number facts by 100</a:t>
            </a:r>
          </a:p>
        </p:txBody>
      </p:sp>
      <p:pic>
        <p:nvPicPr>
          <p:cNvPr id="5" name="Picture 4" descr="A picture containing object, indoor, sky&#10;&#10;Description generated with high confidence">
            <a:extLst>
              <a:ext uri="{FF2B5EF4-FFF2-40B4-BE49-F238E27FC236}">
                <a16:creationId xmlns:a16="http://schemas.microsoft.com/office/drawing/2014/main" id="{ABBC29F0-3F4C-4C00-8A97-EF1055F32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6309" y="2155549"/>
            <a:ext cx="7907446" cy="1620063"/>
          </a:xfrm>
          <a:prstGeom prst="rect">
            <a:avLst/>
          </a:prstGeom>
        </p:spPr>
      </p:pic>
      <p:sp>
        <p:nvSpPr>
          <p:cNvPr id="12" name="TextBox 11">
            <a:extLst>
              <a:ext uri="{FF2B5EF4-FFF2-40B4-BE49-F238E27FC236}">
                <a16:creationId xmlns:a16="http://schemas.microsoft.com/office/drawing/2014/main" id="{B88D50A1-CBFE-424A-8856-FC350DC93B08}"/>
              </a:ext>
            </a:extLst>
          </p:cNvPr>
          <p:cNvSpPr txBox="1"/>
          <p:nvPr/>
        </p:nvSpPr>
        <p:spPr bwMode="auto">
          <a:xfrm>
            <a:off x="4826698" y="1118316"/>
            <a:ext cx="14414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600 + 500</a:t>
            </a:r>
          </a:p>
        </p:txBody>
      </p:sp>
      <p:sp>
        <p:nvSpPr>
          <p:cNvPr id="6" name="Rectangle 5">
            <a:extLst>
              <a:ext uri="{FF2B5EF4-FFF2-40B4-BE49-F238E27FC236}">
                <a16:creationId xmlns:a16="http://schemas.microsoft.com/office/drawing/2014/main" id="{3757F6D1-0306-4C1A-99D5-04A24695953A}"/>
              </a:ext>
            </a:extLst>
          </p:cNvPr>
          <p:cNvSpPr/>
          <p:nvPr/>
        </p:nvSpPr>
        <p:spPr bwMode="auto">
          <a:xfrm>
            <a:off x="2126310" y="2446035"/>
            <a:ext cx="6102563"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 name="Rectangle 13">
            <a:extLst>
              <a:ext uri="{FF2B5EF4-FFF2-40B4-BE49-F238E27FC236}">
                <a16:creationId xmlns:a16="http://schemas.microsoft.com/office/drawing/2014/main" id="{3E6A99B3-404F-448F-8935-BCCD9DC55957}"/>
              </a:ext>
            </a:extLst>
          </p:cNvPr>
          <p:cNvSpPr/>
          <p:nvPr/>
        </p:nvSpPr>
        <p:spPr bwMode="auto">
          <a:xfrm>
            <a:off x="2126310" y="1766236"/>
            <a:ext cx="6102563"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Rectangle 15">
            <a:extLst>
              <a:ext uri="{FF2B5EF4-FFF2-40B4-BE49-F238E27FC236}">
                <a16:creationId xmlns:a16="http://schemas.microsoft.com/office/drawing/2014/main" id="{E4F2E321-2F96-4529-A9EC-D220FB6500C3}"/>
              </a:ext>
            </a:extLst>
          </p:cNvPr>
          <p:cNvSpPr/>
          <p:nvPr/>
        </p:nvSpPr>
        <p:spPr bwMode="auto">
          <a:xfrm>
            <a:off x="8228873" y="2446035"/>
            <a:ext cx="1804882"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7" name="Rectangle 16">
            <a:extLst>
              <a:ext uri="{FF2B5EF4-FFF2-40B4-BE49-F238E27FC236}">
                <a16:creationId xmlns:a16="http://schemas.microsoft.com/office/drawing/2014/main" id="{5EFE6429-5575-4A72-AB9D-03FD1A8443DB}"/>
              </a:ext>
            </a:extLst>
          </p:cNvPr>
          <p:cNvSpPr/>
          <p:nvPr/>
        </p:nvSpPr>
        <p:spPr bwMode="auto">
          <a:xfrm>
            <a:off x="8352398" y="1760087"/>
            <a:ext cx="1804882" cy="7379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 name="Rectangle 20">
            <a:extLst>
              <a:ext uri="{FF2B5EF4-FFF2-40B4-BE49-F238E27FC236}">
                <a16:creationId xmlns:a16="http://schemas.microsoft.com/office/drawing/2014/main" id="{F23825C4-095C-4174-9DAF-FD005B0B86D9}"/>
              </a:ext>
            </a:extLst>
          </p:cNvPr>
          <p:cNvSpPr/>
          <p:nvPr/>
        </p:nvSpPr>
        <p:spPr bwMode="auto">
          <a:xfrm>
            <a:off x="7846998" y="3481282"/>
            <a:ext cx="1117330" cy="8434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 name="Rectangle 21">
            <a:extLst>
              <a:ext uri="{FF2B5EF4-FFF2-40B4-BE49-F238E27FC236}">
                <a16:creationId xmlns:a16="http://schemas.microsoft.com/office/drawing/2014/main" id="{A33EEE0F-120C-4F17-89D0-E1F10D6856C1}"/>
              </a:ext>
            </a:extLst>
          </p:cNvPr>
          <p:cNvSpPr/>
          <p:nvPr/>
        </p:nvSpPr>
        <p:spPr bwMode="auto">
          <a:xfrm>
            <a:off x="8948361" y="3484865"/>
            <a:ext cx="1117330" cy="8434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 name="TextBox 23">
            <a:extLst>
              <a:ext uri="{FF2B5EF4-FFF2-40B4-BE49-F238E27FC236}">
                <a16:creationId xmlns:a16="http://schemas.microsoft.com/office/drawing/2014/main" id="{66E1DD7D-9601-4226-A0D4-9C029E44ED8A}"/>
              </a:ext>
            </a:extLst>
          </p:cNvPr>
          <p:cNvSpPr txBox="1"/>
          <p:nvPr/>
        </p:nvSpPr>
        <p:spPr bwMode="auto">
          <a:xfrm>
            <a:off x="6268118" y="1115418"/>
            <a:ext cx="11256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1,100</a:t>
            </a:r>
          </a:p>
        </p:txBody>
      </p:sp>
      <p:sp>
        <p:nvSpPr>
          <p:cNvPr id="7" name="Content Placeholder 2">
            <a:extLst>
              <a:ext uri="{FF2B5EF4-FFF2-40B4-BE49-F238E27FC236}">
                <a16:creationId xmlns:a16="http://schemas.microsoft.com/office/drawing/2014/main" id="{F212F8A7-F749-4145-A094-6EC7EA160E82}"/>
              </a:ext>
            </a:extLst>
          </p:cNvPr>
          <p:cNvSpPr txBox="1">
            <a:spLocks/>
          </p:cNvSpPr>
          <p:nvPr/>
        </p:nvSpPr>
        <p:spPr>
          <a:xfrm>
            <a:off x="395289" y="3902994"/>
            <a:ext cx="9937432" cy="166970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jump on 500 from 600 using the number line. Think about where might be useful to jump first. Think about your place value knowledge.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jump to the next 1,000, how much have we jumped? How much more do we need to jump now? What parts did you partition 500 into?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multiples of 100 bridging </a:t>
            </a:r>
            <a:r>
              <a:rPr lang="en-GB" sz="2000" dirty="0">
                <a:latin typeface="Arial"/>
              </a:rPr>
              <a:t>a </a:t>
            </a:r>
            <a:r>
              <a:rPr kumimoji="0" lang="en-GB" sz="2000" b="0" i="0" u="none" strike="noStrike" kern="1200" cap="none" spc="0" normalizeH="0" baseline="0" noProof="0" dirty="0">
                <a:ln>
                  <a:noFill/>
                </a:ln>
                <a:solidFill>
                  <a:srgbClr val="585858"/>
                </a:solidFill>
                <a:effectLst/>
                <a:uLnTx/>
                <a:uFillTx/>
                <a:latin typeface="Arial"/>
                <a:ea typeface="+mn-ea"/>
                <a:cs typeface="+mn-cs"/>
              </a:rPr>
              <a:t>1,000, then bridging a multiple of 1,000.</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72993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14"/>
                                        </p:tgtEl>
                                      </p:cBhvr>
                                    </p:animEffect>
                                    <p:set>
                                      <p:cBhvr>
                                        <p:cTn id="11" dur="1" fill="hold">
                                          <p:stCondLst>
                                            <p:cond delay="499"/>
                                          </p:stCondLst>
                                        </p:cTn>
                                        <p:tgtEl>
                                          <p:spTgt spid="14"/>
                                        </p:tgtEl>
                                        <p:attrNameLst>
                                          <p:attrName>style.visibility</p:attrName>
                                        </p:attrNameLst>
                                      </p:cBhvr>
                                      <p:to>
                                        <p:strVal val="hidden"/>
                                      </p:to>
                                    </p:set>
                                  </p:childTnLst>
                                </p:cTn>
                              </p:par>
                            </p:childTnLst>
                          </p:cTn>
                        </p:par>
                        <p:par>
                          <p:cTn id="12" fill="hold">
                            <p:stCondLst>
                              <p:cond delay="1000"/>
                            </p:stCondLst>
                            <p:childTnLst>
                              <p:par>
                                <p:cTn id="13" presetID="10" presetClass="exit" presetSubtype="0" fill="hold" grpId="0" nodeType="afterEffect">
                                  <p:stCondLst>
                                    <p:cond delay="0"/>
                                  </p:stCondLst>
                                  <p:childTnLst>
                                    <p:animEffect transition="out" filter="fade">
                                      <p:cBhvr>
                                        <p:cTn id="14" dur="500"/>
                                        <p:tgtEl>
                                          <p:spTgt spid="21"/>
                                        </p:tgtEl>
                                      </p:cBhvr>
                                    </p:animEffect>
                                    <p:set>
                                      <p:cBhvr>
                                        <p:cTn id="15" dur="1" fill="hold">
                                          <p:stCondLst>
                                            <p:cond delay="499"/>
                                          </p:stCondLst>
                                        </p:cTn>
                                        <p:tgtEl>
                                          <p:spTgt spid="2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xit" presetSubtype="8" fill="hold" grpId="0" nodeType="clickEffect">
                                  <p:stCondLst>
                                    <p:cond delay="0"/>
                                  </p:stCondLst>
                                  <p:childTnLst>
                                    <p:animEffect transition="out" filter="wipe(left)">
                                      <p:cBhvr>
                                        <p:cTn id="19" dur="500"/>
                                        <p:tgtEl>
                                          <p:spTgt spid="16"/>
                                        </p:tgtEl>
                                      </p:cBhvr>
                                    </p:animEffect>
                                    <p:set>
                                      <p:cBhvr>
                                        <p:cTn id="20" dur="1" fill="hold">
                                          <p:stCondLst>
                                            <p:cond delay="499"/>
                                          </p:stCondLst>
                                        </p:cTn>
                                        <p:tgtEl>
                                          <p:spTgt spid="16"/>
                                        </p:tgtEl>
                                        <p:attrNameLst>
                                          <p:attrName>style.visibility</p:attrName>
                                        </p:attrNameLst>
                                      </p:cBhvr>
                                      <p:to>
                                        <p:strVal val="hidden"/>
                                      </p:to>
                                    </p:set>
                                  </p:childTnLst>
                                </p:cTn>
                              </p:par>
                            </p:childTnLst>
                          </p:cTn>
                        </p:par>
                        <p:par>
                          <p:cTn id="21" fill="hold">
                            <p:stCondLst>
                              <p:cond delay="500"/>
                            </p:stCondLst>
                            <p:childTnLst>
                              <p:par>
                                <p:cTn id="22" presetID="10" presetClass="exit" presetSubtype="0" fill="hold" grpId="0" nodeType="afterEffect">
                                  <p:stCondLst>
                                    <p:cond delay="0"/>
                                  </p:stCondLst>
                                  <p:childTnLst>
                                    <p:animEffect transition="out" filter="fade">
                                      <p:cBhvr>
                                        <p:cTn id="23" dur="500"/>
                                        <p:tgtEl>
                                          <p:spTgt spid="17"/>
                                        </p:tgtEl>
                                      </p:cBhvr>
                                    </p:animEffect>
                                    <p:set>
                                      <p:cBhvr>
                                        <p:cTn id="24" dur="1" fill="hold">
                                          <p:stCondLst>
                                            <p:cond delay="499"/>
                                          </p:stCondLst>
                                        </p:cTn>
                                        <p:tgtEl>
                                          <p:spTgt spid="17"/>
                                        </p:tgtEl>
                                        <p:attrNameLst>
                                          <p:attrName>style.visibility</p:attrName>
                                        </p:attrNameLst>
                                      </p:cBhvr>
                                      <p:to>
                                        <p:strVal val="hidden"/>
                                      </p:to>
                                    </p:set>
                                  </p:childTnLst>
                                </p:cTn>
                              </p:par>
                            </p:childTnLst>
                          </p:cTn>
                        </p:par>
                        <p:par>
                          <p:cTn id="25" fill="hold">
                            <p:stCondLst>
                              <p:cond delay="1000"/>
                            </p:stCondLst>
                            <p:childTnLst>
                              <p:par>
                                <p:cTn id="26" presetID="10" presetClass="exit" presetSubtype="0" fill="hold" grpId="0" nodeType="afterEffect">
                                  <p:stCondLst>
                                    <p:cond delay="0"/>
                                  </p:stCondLst>
                                  <p:childTnLst>
                                    <p:animEffect transition="out" filter="fade">
                                      <p:cBhvr>
                                        <p:cTn id="27" dur="500"/>
                                        <p:tgtEl>
                                          <p:spTgt spid="22"/>
                                        </p:tgtEl>
                                      </p:cBhvr>
                                    </p:animEffect>
                                    <p:set>
                                      <p:cBhvr>
                                        <p:cTn id="28" dur="1" fill="hold">
                                          <p:stCondLst>
                                            <p:cond delay="499"/>
                                          </p:stCondLst>
                                        </p:cTn>
                                        <p:tgtEl>
                                          <p:spTgt spid="2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6" grpId="0" animBg="1"/>
      <p:bldP spid="17" grpId="0" animBg="1"/>
      <p:bldP spid="21" grpId="0" animBg="1"/>
      <p:bldP spid="22" grpId="0" animBg="1"/>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34CE4C9B-5617-44EE-819A-738F57F7BEFD}"/>
              </a:ext>
            </a:extLst>
          </p:cNvPr>
          <p:cNvSpPr txBox="1">
            <a:spLocks/>
          </p:cNvSpPr>
          <p:nvPr/>
        </p:nvSpPr>
        <p:spPr>
          <a:xfrm>
            <a:off x="6936089" y="1070884"/>
            <a:ext cx="471142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 about these part-part-whole models? What is different?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similar numbers bridging 10. Ask pupils to draw the corresponding part-part-whole models to bridge 1,000 by adding multiples of 100.</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itle 2">
            <a:extLst>
              <a:ext uri="{FF2B5EF4-FFF2-40B4-BE49-F238E27FC236}">
                <a16:creationId xmlns:a16="http://schemas.microsoft.com/office/drawing/2014/main" id="{A168EBFC-5BED-4921-BCA4-4CE3519479AC}"/>
              </a:ext>
            </a:extLst>
          </p:cNvPr>
          <p:cNvSpPr>
            <a:spLocks noGrp="1"/>
          </p:cNvSpPr>
          <p:nvPr>
            <p:ph type="title"/>
          </p:nvPr>
        </p:nvSpPr>
        <p:spPr/>
        <p:txBody>
          <a:bodyPr/>
          <a:lstStyle/>
          <a:p>
            <a:r>
              <a:rPr lang="en-GB" dirty="0"/>
              <a:t>4NF-3 Scaling number facts by 100</a:t>
            </a:r>
          </a:p>
        </p:txBody>
      </p:sp>
      <p:pic>
        <p:nvPicPr>
          <p:cNvPr id="4" name="Picture 3">
            <a:extLst>
              <a:ext uri="{FF2B5EF4-FFF2-40B4-BE49-F238E27FC236}">
                <a16:creationId xmlns:a16="http://schemas.microsoft.com/office/drawing/2014/main" id="{4F40AC31-2174-4FCF-82B4-E62FCA408CE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94008" y="2305207"/>
            <a:ext cx="1845280" cy="1816188"/>
          </a:xfrm>
          <a:prstGeom prst="rect">
            <a:avLst/>
          </a:prstGeom>
        </p:spPr>
      </p:pic>
      <p:pic>
        <p:nvPicPr>
          <p:cNvPr id="13" name="Picture 12">
            <a:extLst>
              <a:ext uri="{FF2B5EF4-FFF2-40B4-BE49-F238E27FC236}">
                <a16:creationId xmlns:a16="http://schemas.microsoft.com/office/drawing/2014/main" id="{B656826E-B27F-4DED-8D6B-81A0243B324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892259" y="2305207"/>
            <a:ext cx="1845280" cy="1816188"/>
          </a:xfrm>
          <a:prstGeom prst="rect">
            <a:avLst/>
          </a:prstGeom>
        </p:spPr>
      </p:pic>
      <p:pic>
        <p:nvPicPr>
          <p:cNvPr id="15" name="Picture 14">
            <a:extLst>
              <a:ext uri="{FF2B5EF4-FFF2-40B4-BE49-F238E27FC236}">
                <a16:creationId xmlns:a16="http://schemas.microsoft.com/office/drawing/2014/main" id="{BB62AA88-DDE8-4BE6-BD15-42BDE84F638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090811" y="2301643"/>
            <a:ext cx="1845280" cy="1819752"/>
          </a:xfrm>
          <a:prstGeom prst="rect">
            <a:avLst/>
          </a:prstGeom>
        </p:spPr>
      </p:pic>
      <p:sp>
        <p:nvSpPr>
          <p:cNvPr id="8" name="Rectangle 7">
            <a:extLst>
              <a:ext uri="{FF2B5EF4-FFF2-40B4-BE49-F238E27FC236}">
                <a16:creationId xmlns:a16="http://schemas.microsoft.com/office/drawing/2014/main" id="{872EE1B3-798D-495C-9118-3BDF3CD33626}"/>
              </a:ext>
            </a:extLst>
          </p:cNvPr>
          <p:cNvSpPr/>
          <p:nvPr/>
        </p:nvSpPr>
        <p:spPr bwMode="auto">
          <a:xfrm>
            <a:off x="2892259" y="4338712"/>
            <a:ext cx="154379" cy="37097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8" name="Rectangle 17">
            <a:extLst>
              <a:ext uri="{FF2B5EF4-FFF2-40B4-BE49-F238E27FC236}">
                <a16:creationId xmlns:a16="http://schemas.microsoft.com/office/drawing/2014/main" id="{F9AC5B43-B819-48D3-8A75-498C0661989B}"/>
              </a:ext>
            </a:extLst>
          </p:cNvPr>
          <p:cNvSpPr/>
          <p:nvPr/>
        </p:nvSpPr>
        <p:spPr bwMode="auto">
          <a:xfrm>
            <a:off x="6013451" y="4407435"/>
            <a:ext cx="154379" cy="37097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4">
            <a:extLst>
              <a:ext uri="{FF2B5EF4-FFF2-40B4-BE49-F238E27FC236}">
                <a16:creationId xmlns:a16="http://schemas.microsoft.com/office/drawing/2014/main" id="{57EA2197-16BC-42F8-8CB0-EEF0CB26759B}"/>
              </a:ext>
            </a:extLst>
          </p:cNvPr>
          <p:cNvSpPr/>
          <p:nvPr/>
        </p:nvSpPr>
        <p:spPr bwMode="auto">
          <a:xfrm>
            <a:off x="1347893" y="3942080"/>
            <a:ext cx="277707" cy="2844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9">
            <a:extLst>
              <a:ext uri="{FF2B5EF4-FFF2-40B4-BE49-F238E27FC236}">
                <a16:creationId xmlns:a16="http://schemas.microsoft.com/office/drawing/2014/main" id="{621617E4-31AC-4C35-8A2E-93CD06F0EC99}"/>
              </a:ext>
            </a:extLst>
          </p:cNvPr>
          <p:cNvSpPr/>
          <p:nvPr/>
        </p:nvSpPr>
        <p:spPr bwMode="auto">
          <a:xfrm>
            <a:off x="3755333" y="3942080"/>
            <a:ext cx="277707" cy="2844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Rectangle 10">
            <a:extLst>
              <a:ext uri="{FF2B5EF4-FFF2-40B4-BE49-F238E27FC236}">
                <a16:creationId xmlns:a16="http://schemas.microsoft.com/office/drawing/2014/main" id="{93EEF3C8-F121-45BA-B25D-DBCC6FE80AF4}"/>
              </a:ext>
            </a:extLst>
          </p:cNvPr>
          <p:cNvSpPr/>
          <p:nvPr/>
        </p:nvSpPr>
        <p:spPr bwMode="auto">
          <a:xfrm>
            <a:off x="5874597" y="3942080"/>
            <a:ext cx="277707" cy="2844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TextBox 19">
            <a:extLst>
              <a:ext uri="{FF2B5EF4-FFF2-40B4-BE49-F238E27FC236}">
                <a16:creationId xmlns:a16="http://schemas.microsoft.com/office/drawing/2014/main" id="{8E7CA3B5-8474-43E8-A369-CAB22BE80F28}"/>
              </a:ext>
            </a:extLst>
          </p:cNvPr>
          <p:cNvSpPr txBox="1"/>
          <p:nvPr/>
        </p:nvSpPr>
        <p:spPr>
          <a:xfrm>
            <a:off x="7070766" y="4407435"/>
            <a:ext cx="4457949" cy="132343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know there are ten hundreds in one thousand, so 5 hundred plus 6 hundred is equal to 11 hundred is equal to 1 thousand 1 hundred.</a:t>
            </a:r>
          </a:p>
        </p:txBody>
      </p:sp>
    </p:spTree>
    <p:extLst>
      <p:ext uri="{BB962C8B-B14F-4D97-AF65-F5344CB8AC3E}">
        <p14:creationId xmlns:p14="http://schemas.microsoft.com/office/powerpoint/2010/main" val="286965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BBCBC-FE93-413E-A817-DBF64E71CD6E}"/>
              </a:ext>
            </a:extLst>
          </p:cNvPr>
          <p:cNvSpPr>
            <a:spLocks noGrp="1"/>
          </p:cNvSpPr>
          <p:nvPr>
            <p:ph type="title"/>
          </p:nvPr>
        </p:nvSpPr>
        <p:spPr/>
        <p:txBody>
          <a:bodyPr/>
          <a:lstStyle/>
          <a:p>
            <a:r>
              <a:rPr lang="en-GB" dirty="0"/>
              <a:t>4NF-3 Scaling number facts by 100</a:t>
            </a:r>
          </a:p>
        </p:txBody>
      </p:sp>
      <p:grpSp>
        <p:nvGrpSpPr>
          <p:cNvPr id="6" name="Group 5">
            <a:extLst>
              <a:ext uri="{FF2B5EF4-FFF2-40B4-BE49-F238E27FC236}">
                <a16:creationId xmlns:a16="http://schemas.microsoft.com/office/drawing/2014/main" id="{A2C0F8F5-CE20-4A67-8983-C2B031DBCE72}"/>
              </a:ext>
            </a:extLst>
          </p:cNvPr>
          <p:cNvGrpSpPr/>
          <p:nvPr/>
        </p:nvGrpSpPr>
        <p:grpSpPr>
          <a:xfrm>
            <a:off x="1817865" y="1549989"/>
            <a:ext cx="2995728" cy="3150001"/>
            <a:chOff x="2771799" y="1484313"/>
            <a:chExt cx="2995728" cy="3150001"/>
          </a:xfrm>
        </p:grpSpPr>
        <p:pic>
          <p:nvPicPr>
            <p:cNvPr id="4" name="Picture 3" descr="A picture containing sitting, indoor, window, looking&#10;&#10;Description automatically generated">
              <a:extLst>
                <a:ext uri="{FF2B5EF4-FFF2-40B4-BE49-F238E27FC236}">
                  <a16:creationId xmlns:a16="http://schemas.microsoft.com/office/drawing/2014/main" id="{4498BE7B-7E1E-4065-A235-DB4C754443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5" name="Picture 4" descr="A picture containing sitting, indoor, window, looking&#10;&#10;Description automatically generated">
              <a:extLst>
                <a:ext uri="{FF2B5EF4-FFF2-40B4-BE49-F238E27FC236}">
                  <a16:creationId xmlns:a16="http://schemas.microsoft.com/office/drawing/2014/main" id="{103FEE74-0152-4073-8926-3318DA2126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5" y="2425831"/>
              <a:ext cx="3150000" cy="1266965"/>
            </a:xfrm>
            <a:prstGeom prst="rect">
              <a:avLst/>
            </a:prstGeom>
          </p:spPr>
        </p:pic>
      </p:grpSp>
      <p:pic>
        <p:nvPicPr>
          <p:cNvPr id="10" name="Picture 9">
            <a:extLst>
              <a:ext uri="{FF2B5EF4-FFF2-40B4-BE49-F238E27FC236}">
                <a16:creationId xmlns:a16="http://schemas.microsoft.com/office/drawing/2014/main" id="{C4F50D99-A4DE-4F20-B0BD-B87450CFDAD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1595675"/>
            <a:ext cx="550800" cy="550800"/>
          </a:xfrm>
          <a:prstGeom prst="rect">
            <a:avLst/>
          </a:prstGeom>
        </p:spPr>
      </p:pic>
      <p:pic>
        <p:nvPicPr>
          <p:cNvPr id="15" name="Picture 14">
            <a:extLst>
              <a:ext uri="{FF2B5EF4-FFF2-40B4-BE49-F238E27FC236}">
                <a16:creationId xmlns:a16="http://schemas.microsoft.com/office/drawing/2014/main" id="{D6D4A821-3DEE-4A23-8164-1ABC3EA35EE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1595675"/>
            <a:ext cx="550800" cy="550800"/>
          </a:xfrm>
          <a:prstGeom prst="rect">
            <a:avLst/>
          </a:prstGeom>
        </p:spPr>
      </p:pic>
      <p:pic>
        <p:nvPicPr>
          <p:cNvPr id="16" name="Picture 15">
            <a:extLst>
              <a:ext uri="{FF2B5EF4-FFF2-40B4-BE49-F238E27FC236}">
                <a16:creationId xmlns:a16="http://schemas.microsoft.com/office/drawing/2014/main" id="{03C758AE-98C2-483C-BAD8-9CF09ADCFEC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2225675"/>
            <a:ext cx="550800" cy="550800"/>
          </a:xfrm>
          <a:prstGeom prst="rect">
            <a:avLst/>
          </a:prstGeom>
        </p:spPr>
      </p:pic>
      <p:pic>
        <p:nvPicPr>
          <p:cNvPr id="17" name="Picture 16">
            <a:extLst>
              <a:ext uri="{FF2B5EF4-FFF2-40B4-BE49-F238E27FC236}">
                <a16:creationId xmlns:a16="http://schemas.microsoft.com/office/drawing/2014/main" id="{3D30915A-139B-46DD-BDF2-53A6635811B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2225675"/>
            <a:ext cx="550800" cy="550800"/>
          </a:xfrm>
          <a:prstGeom prst="rect">
            <a:avLst/>
          </a:prstGeom>
        </p:spPr>
      </p:pic>
      <p:pic>
        <p:nvPicPr>
          <p:cNvPr id="18" name="Picture 17">
            <a:extLst>
              <a:ext uri="{FF2B5EF4-FFF2-40B4-BE49-F238E27FC236}">
                <a16:creationId xmlns:a16="http://schemas.microsoft.com/office/drawing/2014/main" id="{06B87810-1D41-41C0-9AED-22E6CD1D8D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65574" y="2849434"/>
            <a:ext cx="550800" cy="550800"/>
          </a:xfrm>
          <a:prstGeom prst="rect">
            <a:avLst/>
          </a:prstGeom>
        </p:spPr>
      </p:pic>
      <p:pic>
        <p:nvPicPr>
          <p:cNvPr id="20" name="Picture 19">
            <a:extLst>
              <a:ext uri="{FF2B5EF4-FFF2-40B4-BE49-F238E27FC236}">
                <a16:creationId xmlns:a16="http://schemas.microsoft.com/office/drawing/2014/main" id="{01C412BB-1EDA-4CCC-8785-A3C384E3FA3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74536" y="3473933"/>
            <a:ext cx="550800" cy="550800"/>
          </a:xfrm>
          <a:prstGeom prst="rect">
            <a:avLst/>
          </a:prstGeom>
        </p:spPr>
      </p:pic>
      <p:pic>
        <p:nvPicPr>
          <p:cNvPr id="22" name="Picture 21">
            <a:extLst>
              <a:ext uri="{FF2B5EF4-FFF2-40B4-BE49-F238E27FC236}">
                <a16:creationId xmlns:a16="http://schemas.microsoft.com/office/drawing/2014/main" id="{71750A0A-298E-4823-B2C5-773F1964341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4097331"/>
            <a:ext cx="550800" cy="550800"/>
          </a:xfrm>
          <a:prstGeom prst="rect">
            <a:avLst/>
          </a:prstGeom>
        </p:spPr>
      </p:pic>
      <p:pic>
        <p:nvPicPr>
          <p:cNvPr id="24" name="Picture 23">
            <a:extLst>
              <a:ext uri="{FF2B5EF4-FFF2-40B4-BE49-F238E27FC236}">
                <a16:creationId xmlns:a16="http://schemas.microsoft.com/office/drawing/2014/main" id="{299C4956-0C71-4D42-88F9-4CBBAB8C65A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1596818"/>
            <a:ext cx="550800" cy="548514"/>
          </a:xfrm>
          <a:prstGeom prst="rect">
            <a:avLst/>
          </a:prstGeom>
        </p:spPr>
      </p:pic>
      <p:pic>
        <p:nvPicPr>
          <p:cNvPr id="25" name="Picture 24">
            <a:extLst>
              <a:ext uri="{FF2B5EF4-FFF2-40B4-BE49-F238E27FC236}">
                <a16:creationId xmlns:a16="http://schemas.microsoft.com/office/drawing/2014/main" id="{AC47D067-D0F1-4E6C-8A4D-0AFA645E2A4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2226818"/>
            <a:ext cx="550800" cy="548514"/>
          </a:xfrm>
          <a:prstGeom prst="rect">
            <a:avLst/>
          </a:prstGeom>
        </p:spPr>
      </p:pic>
      <p:sp>
        <p:nvSpPr>
          <p:cNvPr id="30" name="Rectangle 29">
            <a:extLst>
              <a:ext uri="{FF2B5EF4-FFF2-40B4-BE49-F238E27FC236}">
                <a16:creationId xmlns:a16="http://schemas.microsoft.com/office/drawing/2014/main" id="{2CC2BC58-4E49-4A75-8E95-7EBBD7E0F243}"/>
              </a:ext>
            </a:extLst>
          </p:cNvPr>
          <p:cNvSpPr/>
          <p:nvPr/>
        </p:nvSpPr>
        <p:spPr>
          <a:xfrm>
            <a:off x="3246644" y="4795411"/>
            <a:ext cx="1329211"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5 = 7</a:t>
            </a:r>
          </a:p>
        </p:txBody>
      </p:sp>
      <p:sp>
        <p:nvSpPr>
          <p:cNvPr id="31" name="Rectangle 30">
            <a:extLst>
              <a:ext uri="{FF2B5EF4-FFF2-40B4-BE49-F238E27FC236}">
                <a16:creationId xmlns:a16="http://schemas.microsoft.com/office/drawing/2014/main" id="{36529D23-165F-4205-9CCE-EC20A2A8714D}"/>
              </a:ext>
            </a:extLst>
          </p:cNvPr>
          <p:cNvSpPr/>
          <p:nvPr/>
        </p:nvSpPr>
        <p:spPr>
          <a:xfrm>
            <a:off x="4105170" y="4795411"/>
            <a:ext cx="708660"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D3BC439A-E026-4A6F-8EAA-AE493B1924C1}"/>
              </a:ext>
            </a:extLst>
          </p:cNvPr>
          <p:cNvSpPr/>
          <p:nvPr/>
        </p:nvSpPr>
        <p:spPr>
          <a:xfrm>
            <a:off x="776182" y="5166669"/>
            <a:ext cx="4908716"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hundreds – 5 hundreds = 7 hundred</a:t>
            </a:r>
          </a:p>
        </p:txBody>
      </p:sp>
      <p:sp>
        <p:nvSpPr>
          <p:cNvPr id="51" name="Rectangle 50">
            <a:extLst>
              <a:ext uri="{FF2B5EF4-FFF2-40B4-BE49-F238E27FC236}">
                <a16:creationId xmlns:a16="http://schemas.microsoft.com/office/drawing/2014/main" id="{E657E6E5-F090-480F-AB2E-F71C46668CCE}"/>
              </a:ext>
            </a:extLst>
          </p:cNvPr>
          <p:cNvSpPr/>
          <p:nvPr/>
        </p:nvSpPr>
        <p:spPr>
          <a:xfrm>
            <a:off x="4105170" y="5260779"/>
            <a:ext cx="1801177" cy="3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FB657E29-4D74-4176-A9B3-B195A9339651}"/>
              </a:ext>
            </a:extLst>
          </p:cNvPr>
          <p:cNvSpPr/>
          <p:nvPr/>
        </p:nvSpPr>
        <p:spPr>
          <a:xfrm>
            <a:off x="2425175" y="5577606"/>
            <a:ext cx="2255746"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1,200 – </a:t>
            </a:r>
            <a:r>
              <a:rPr lang="en-GB" sz="2000" b="1" dirty="0">
                <a:solidFill>
                  <a:srgbClr val="000000"/>
                </a:solidFill>
                <a:latin typeface="Arial" panose="020B0604020202020204" pitchFamily="34" charset="0"/>
              </a:rPr>
              <a:t>5</a:t>
            </a: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 = 700</a:t>
            </a:r>
          </a:p>
        </p:txBody>
      </p:sp>
      <p:pic>
        <p:nvPicPr>
          <p:cNvPr id="62" name="Picture 61">
            <a:extLst>
              <a:ext uri="{FF2B5EF4-FFF2-40B4-BE49-F238E27FC236}">
                <a16:creationId xmlns:a16="http://schemas.microsoft.com/office/drawing/2014/main" id="{17D2F6BD-A8D0-4F95-8187-14F5616440C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05190" y="2843933"/>
            <a:ext cx="550800" cy="548514"/>
          </a:xfrm>
          <a:prstGeom prst="rect">
            <a:avLst/>
          </a:prstGeom>
        </p:spPr>
      </p:pic>
      <p:pic>
        <p:nvPicPr>
          <p:cNvPr id="63" name="Picture 62">
            <a:extLst>
              <a:ext uri="{FF2B5EF4-FFF2-40B4-BE49-F238E27FC236}">
                <a16:creationId xmlns:a16="http://schemas.microsoft.com/office/drawing/2014/main" id="{9A03CC4F-DFDC-400B-BA6D-5285BF96126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05190" y="3473933"/>
            <a:ext cx="550800" cy="548514"/>
          </a:xfrm>
          <a:prstGeom prst="rect">
            <a:avLst/>
          </a:prstGeom>
        </p:spPr>
      </p:pic>
      <p:pic>
        <p:nvPicPr>
          <p:cNvPr id="64" name="Picture 63">
            <a:extLst>
              <a:ext uri="{FF2B5EF4-FFF2-40B4-BE49-F238E27FC236}">
                <a16:creationId xmlns:a16="http://schemas.microsoft.com/office/drawing/2014/main" id="{3AC122D6-12E0-497A-939E-7C86B8BE0D8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05190" y="4095096"/>
            <a:ext cx="550800" cy="548514"/>
          </a:xfrm>
          <a:prstGeom prst="rect">
            <a:avLst/>
          </a:prstGeom>
        </p:spPr>
      </p:pic>
      <p:pic>
        <p:nvPicPr>
          <p:cNvPr id="65" name="Picture 64">
            <a:extLst>
              <a:ext uri="{FF2B5EF4-FFF2-40B4-BE49-F238E27FC236}">
                <a16:creationId xmlns:a16="http://schemas.microsoft.com/office/drawing/2014/main" id="{7EC3270E-A7A3-41DB-85BC-8176FE4A6C5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05083" y="2842736"/>
            <a:ext cx="550800" cy="550800"/>
          </a:xfrm>
          <a:prstGeom prst="rect">
            <a:avLst/>
          </a:prstGeom>
        </p:spPr>
      </p:pic>
      <p:pic>
        <p:nvPicPr>
          <p:cNvPr id="66" name="Picture 65">
            <a:extLst>
              <a:ext uri="{FF2B5EF4-FFF2-40B4-BE49-F238E27FC236}">
                <a16:creationId xmlns:a16="http://schemas.microsoft.com/office/drawing/2014/main" id="{D6AA00EA-0F44-4069-AA01-E99CED12411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03998" y="3473933"/>
            <a:ext cx="550800" cy="550800"/>
          </a:xfrm>
          <a:prstGeom prst="rect">
            <a:avLst/>
          </a:prstGeom>
        </p:spPr>
      </p:pic>
      <p:pic>
        <p:nvPicPr>
          <p:cNvPr id="67" name="Picture 66">
            <a:extLst>
              <a:ext uri="{FF2B5EF4-FFF2-40B4-BE49-F238E27FC236}">
                <a16:creationId xmlns:a16="http://schemas.microsoft.com/office/drawing/2014/main" id="{35C33082-99E1-4C23-A4F4-66947F31003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05083" y="4097331"/>
            <a:ext cx="550800" cy="550800"/>
          </a:xfrm>
          <a:prstGeom prst="rect">
            <a:avLst/>
          </a:prstGeom>
        </p:spPr>
      </p:pic>
      <p:pic>
        <p:nvPicPr>
          <p:cNvPr id="68" name="Picture 67">
            <a:extLst>
              <a:ext uri="{FF2B5EF4-FFF2-40B4-BE49-F238E27FC236}">
                <a16:creationId xmlns:a16="http://schemas.microsoft.com/office/drawing/2014/main" id="{1FD6CFC2-5534-42EE-9F44-54509A9320F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96529" y="1595675"/>
            <a:ext cx="550800" cy="550800"/>
          </a:xfrm>
          <a:prstGeom prst="rect">
            <a:avLst/>
          </a:prstGeom>
        </p:spPr>
      </p:pic>
      <p:pic>
        <p:nvPicPr>
          <p:cNvPr id="69" name="Picture 68">
            <a:extLst>
              <a:ext uri="{FF2B5EF4-FFF2-40B4-BE49-F238E27FC236}">
                <a16:creationId xmlns:a16="http://schemas.microsoft.com/office/drawing/2014/main" id="{D6975802-5786-4A18-831C-996F0A97818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96529" y="2225675"/>
            <a:ext cx="550800" cy="550800"/>
          </a:xfrm>
          <a:prstGeom prst="rect">
            <a:avLst/>
          </a:prstGeom>
        </p:spPr>
      </p:pic>
      <p:sp>
        <p:nvSpPr>
          <p:cNvPr id="49" name="Rectangle 48">
            <a:extLst>
              <a:ext uri="{FF2B5EF4-FFF2-40B4-BE49-F238E27FC236}">
                <a16:creationId xmlns:a16="http://schemas.microsoft.com/office/drawing/2014/main" id="{F6A525C1-83B3-4D51-9AD0-6CAFC6A3F44D}"/>
              </a:ext>
            </a:extLst>
          </p:cNvPr>
          <p:cNvSpPr/>
          <p:nvPr/>
        </p:nvSpPr>
        <p:spPr>
          <a:xfrm>
            <a:off x="1651210" y="1367316"/>
            <a:ext cx="3657600" cy="35214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32" name="Group 31">
            <a:extLst>
              <a:ext uri="{FF2B5EF4-FFF2-40B4-BE49-F238E27FC236}">
                <a16:creationId xmlns:a16="http://schemas.microsoft.com/office/drawing/2014/main" id="{F7731926-D47E-4113-A19B-EE049EDED6C5}"/>
              </a:ext>
            </a:extLst>
          </p:cNvPr>
          <p:cNvGrpSpPr/>
          <p:nvPr/>
        </p:nvGrpSpPr>
        <p:grpSpPr>
          <a:xfrm>
            <a:off x="1819072" y="1547410"/>
            <a:ext cx="2995727" cy="3152463"/>
            <a:chOff x="2771799" y="1481850"/>
            <a:chExt cx="2995727" cy="3152463"/>
          </a:xfrm>
        </p:grpSpPr>
        <p:pic>
          <p:nvPicPr>
            <p:cNvPr id="33" name="Picture 32" descr="A picture containing sitting, indoor, window, looking&#10;&#10;Description automatically generated">
              <a:extLst>
                <a:ext uri="{FF2B5EF4-FFF2-40B4-BE49-F238E27FC236}">
                  <a16:creationId xmlns:a16="http://schemas.microsoft.com/office/drawing/2014/main" id="{A1602D2A-7996-4C78-B4D1-E30D2B4E7A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34" name="Picture 33" descr="A picture containing sitting, indoor, window, looking&#10;&#10;Description automatically generated">
              <a:extLst>
                <a:ext uri="{FF2B5EF4-FFF2-40B4-BE49-F238E27FC236}">
                  <a16:creationId xmlns:a16="http://schemas.microsoft.com/office/drawing/2014/main" id="{2D9F06E5-257C-4D01-997C-1923CD3D9F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4" y="2423367"/>
              <a:ext cx="3150000" cy="1266965"/>
            </a:xfrm>
            <a:prstGeom prst="rect">
              <a:avLst/>
            </a:prstGeom>
          </p:spPr>
        </p:pic>
      </p:grpSp>
      <p:pic>
        <p:nvPicPr>
          <p:cNvPr id="35" name="Picture 34">
            <a:extLst>
              <a:ext uri="{FF2B5EF4-FFF2-40B4-BE49-F238E27FC236}">
                <a16:creationId xmlns:a16="http://schemas.microsoft.com/office/drawing/2014/main" id="{FE5FE3C1-DDE8-47FE-A18D-B03E405F188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858715" y="1601554"/>
            <a:ext cx="550800" cy="548514"/>
          </a:xfrm>
          <a:prstGeom prst="rect">
            <a:avLst/>
          </a:prstGeom>
        </p:spPr>
      </p:pic>
      <p:pic>
        <p:nvPicPr>
          <p:cNvPr id="36" name="Picture 35">
            <a:extLst>
              <a:ext uri="{FF2B5EF4-FFF2-40B4-BE49-F238E27FC236}">
                <a16:creationId xmlns:a16="http://schemas.microsoft.com/office/drawing/2014/main" id="{BAA77F34-CF75-4EF8-9074-410EF928FEC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489369" y="1601554"/>
            <a:ext cx="550800" cy="548514"/>
          </a:xfrm>
          <a:prstGeom prst="rect">
            <a:avLst/>
          </a:prstGeom>
        </p:spPr>
      </p:pic>
      <p:pic>
        <p:nvPicPr>
          <p:cNvPr id="37" name="Picture 36">
            <a:extLst>
              <a:ext uri="{FF2B5EF4-FFF2-40B4-BE49-F238E27FC236}">
                <a16:creationId xmlns:a16="http://schemas.microsoft.com/office/drawing/2014/main" id="{3FE337B1-B116-4DA0-95AD-20B8F15AB29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858715" y="2231554"/>
            <a:ext cx="550800" cy="548514"/>
          </a:xfrm>
          <a:prstGeom prst="rect">
            <a:avLst/>
          </a:prstGeom>
        </p:spPr>
      </p:pic>
      <p:pic>
        <p:nvPicPr>
          <p:cNvPr id="38" name="Picture 37">
            <a:extLst>
              <a:ext uri="{FF2B5EF4-FFF2-40B4-BE49-F238E27FC236}">
                <a16:creationId xmlns:a16="http://schemas.microsoft.com/office/drawing/2014/main" id="{219D503A-B9B7-42D6-BFCA-4091C68EA12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489369" y="2231554"/>
            <a:ext cx="550800" cy="548514"/>
          </a:xfrm>
          <a:prstGeom prst="rect">
            <a:avLst/>
          </a:prstGeom>
        </p:spPr>
      </p:pic>
      <p:pic>
        <p:nvPicPr>
          <p:cNvPr id="39" name="Picture 38">
            <a:extLst>
              <a:ext uri="{FF2B5EF4-FFF2-40B4-BE49-F238E27FC236}">
                <a16:creationId xmlns:a16="http://schemas.microsoft.com/office/drawing/2014/main" id="{97F74603-A164-48E9-BF79-BD7554418D1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858715" y="2861554"/>
            <a:ext cx="550800" cy="548514"/>
          </a:xfrm>
          <a:prstGeom prst="rect">
            <a:avLst/>
          </a:prstGeom>
        </p:spPr>
      </p:pic>
      <p:pic>
        <p:nvPicPr>
          <p:cNvPr id="41" name="Picture 40">
            <a:extLst>
              <a:ext uri="{FF2B5EF4-FFF2-40B4-BE49-F238E27FC236}">
                <a16:creationId xmlns:a16="http://schemas.microsoft.com/office/drawing/2014/main" id="{D47E9682-EBD1-420E-B051-496FFE229BD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874375" y="3469308"/>
            <a:ext cx="550800" cy="548514"/>
          </a:xfrm>
          <a:prstGeom prst="rect">
            <a:avLst/>
          </a:prstGeom>
        </p:spPr>
      </p:pic>
      <p:pic>
        <p:nvPicPr>
          <p:cNvPr id="42" name="Picture 41">
            <a:extLst>
              <a:ext uri="{FF2B5EF4-FFF2-40B4-BE49-F238E27FC236}">
                <a16:creationId xmlns:a16="http://schemas.microsoft.com/office/drawing/2014/main" id="{CDAF4782-70D0-423C-8944-859EE90FE0E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858715" y="4103210"/>
            <a:ext cx="550800" cy="548514"/>
          </a:xfrm>
          <a:prstGeom prst="rect">
            <a:avLst/>
          </a:prstGeom>
        </p:spPr>
      </p:pic>
      <p:grpSp>
        <p:nvGrpSpPr>
          <p:cNvPr id="3" name="Group 2">
            <a:extLst>
              <a:ext uri="{FF2B5EF4-FFF2-40B4-BE49-F238E27FC236}">
                <a16:creationId xmlns:a16="http://schemas.microsoft.com/office/drawing/2014/main" id="{4E6FE8A7-1F71-4387-A6BD-CA6DB5883800}"/>
              </a:ext>
            </a:extLst>
          </p:cNvPr>
          <p:cNvGrpSpPr/>
          <p:nvPr/>
        </p:nvGrpSpPr>
        <p:grpSpPr>
          <a:xfrm>
            <a:off x="2489795" y="1600844"/>
            <a:ext cx="1648198" cy="3049828"/>
            <a:chOff x="5703940" y="1649309"/>
            <a:chExt cx="1648198" cy="3049828"/>
          </a:xfrm>
        </p:grpSpPr>
        <p:pic>
          <p:nvPicPr>
            <p:cNvPr id="72" name="Picture 71">
              <a:extLst>
                <a:ext uri="{FF2B5EF4-FFF2-40B4-BE49-F238E27FC236}">
                  <a16:creationId xmlns:a16="http://schemas.microsoft.com/office/drawing/2014/main" id="{1AE8E34C-837C-4AD0-8BC1-C110506DAF58}"/>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803624" y="2280529"/>
              <a:ext cx="548514" cy="548514"/>
            </a:xfrm>
            <a:prstGeom prst="rect">
              <a:avLst/>
            </a:prstGeom>
          </p:spPr>
        </p:pic>
        <p:pic>
          <p:nvPicPr>
            <p:cNvPr id="73" name="Picture 72">
              <a:extLst>
                <a:ext uri="{FF2B5EF4-FFF2-40B4-BE49-F238E27FC236}">
                  <a16:creationId xmlns:a16="http://schemas.microsoft.com/office/drawing/2014/main" id="{89896A7C-9993-43BB-8B70-F08C19E4970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803624" y="1649309"/>
              <a:ext cx="548514" cy="548514"/>
            </a:xfrm>
            <a:prstGeom prst="rect">
              <a:avLst/>
            </a:prstGeom>
          </p:spPr>
        </p:pic>
        <p:pic>
          <p:nvPicPr>
            <p:cNvPr id="74" name="Picture 73">
              <a:extLst>
                <a:ext uri="{FF2B5EF4-FFF2-40B4-BE49-F238E27FC236}">
                  <a16:creationId xmlns:a16="http://schemas.microsoft.com/office/drawing/2014/main" id="{35E95544-14AD-46FF-BCA0-809446CA3A3E}"/>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5703940" y="3524271"/>
              <a:ext cx="548514" cy="548514"/>
            </a:xfrm>
            <a:prstGeom prst="rect">
              <a:avLst/>
            </a:prstGeom>
          </p:spPr>
        </p:pic>
        <p:pic>
          <p:nvPicPr>
            <p:cNvPr id="75" name="Picture 74">
              <a:extLst>
                <a:ext uri="{FF2B5EF4-FFF2-40B4-BE49-F238E27FC236}">
                  <a16:creationId xmlns:a16="http://schemas.microsoft.com/office/drawing/2014/main" id="{B994C4B7-FAF0-4B80-BF7A-7E438A73CBF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5703940" y="2909796"/>
              <a:ext cx="548514" cy="548514"/>
            </a:xfrm>
            <a:prstGeom prst="rect">
              <a:avLst/>
            </a:prstGeom>
          </p:spPr>
        </p:pic>
        <p:pic>
          <p:nvPicPr>
            <p:cNvPr id="76" name="Picture 75">
              <a:extLst>
                <a:ext uri="{FF2B5EF4-FFF2-40B4-BE49-F238E27FC236}">
                  <a16:creationId xmlns:a16="http://schemas.microsoft.com/office/drawing/2014/main" id="{26D29A24-4109-4EBA-9840-EBF4DAF82FFD}"/>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5703940" y="4150623"/>
              <a:ext cx="548514" cy="548514"/>
            </a:xfrm>
            <a:prstGeom prst="rect">
              <a:avLst/>
            </a:prstGeom>
          </p:spPr>
        </p:pic>
      </p:grpSp>
      <p:grpSp>
        <p:nvGrpSpPr>
          <p:cNvPr id="7" name="Group 6">
            <a:extLst>
              <a:ext uri="{FF2B5EF4-FFF2-40B4-BE49-F238E27FC236}">
                <a16:creationId xmlns:a16="http://schemas.microsoft.com/office/drawing/2014/main" id="{8055C456-01EF-44E8-BC88-56C49DEE1FEB}"/>
              </a:ext>
            </a:extLst>
          </p:cNvPr>
          <p:cNvGrpSpPr/>
          <p:nvPr/>
        </p:nvGrpSpPr>
        <p:grpSpPr>
          <a:xfrm>
            <a:off x="2489369" y="1601554"/>
            <a:ext cx="1652770" cy="3049371"/>
            <a:chOff x="5701654" y="1649819"/>
            <a:chExt cx="1652770" cy="3049371"/>
          </a:xfrm>
        </p:grpSpPr>
        <p:pic>
          <p:nvPicPr>
            <p:cNvPr id="40" name="Picture 39">
              <a:extLst>
                <a:ext uri="{FF2B5EF4-FFF2-40B4-BE49-F238E27FC236}">
                  <a16:creationId xmlns:a16="http://schemas.microsoft.com/office/drawing/2014/main" id="{F45121F7-9D62-48A6-9576-EAC447FD4FB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701654" y="2909819"/>
              <a:ext cx="550800" cy="548514"/>
            </a:xfrm>
            <a:prstGeom prst="rect">
              <a:avLst/>
            </a:prstGeom>
          </p:spPr>
        </p:pic>
        <p:pic>
          <p:nvPicPr>
            <p:cNvPr id="54" name="Picture 53">
              <a:extLst>
                <a:ext uri="{FF2B5EF4-FFF2-40B4-BE49-F238E27FC236}">
                  <a16:creationId xmlns:a16="http://schemas.microsoft.com/office/drawing/2014/main" id="{1AD7849F-1095-4D87-A883-C7D47620A6A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701654" y="3520676"/>
              <a:ext cx="550800" cy="548514"/>
            </a:xfrm>
            <a:prstGeom prst="rect">
              <a:avLst/>
            </a:prstGeom>
          </p:spPr>
        </p:pic>
        <p:pic>
          <p:nvPicPr>
            <p:cNvPr id="55" name="Picture 54">
              <a:extLst>
                <a:ext uri="{FF2B5EF4-FFF2-40B4-BE49-F238E27FC236}">
                  <a16:creationId xmlns:a16="http://schemas.microsoft.com/office/drawing/2014/main" id="{33C16BC2-FE54-47FA-9920-94B9268B3DA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701654" y="4150676"/>
              <a:ext cx="550800" cy="548514"/>
            </a:xfrm>
            <a:prstGeom prst="rect">
              <a:avLst/>
            </a:prstGeom>
          </p:spPr>
        </p:pic>
        <p:pic>
          <p:nvPicPr>
            <p:cNvPr id="56" name="Picture 55">
              <a:extLst>
                <a:ext uri="{FF2B5EF4-FFF2-40B4-BE49-F238E27FC236}">
                  <a16:creationId xmlns:a16="http://schemas.microsoft.com/office/drawing/2014/main" id="{91D8A3B4-2EDC-4186-94DF-D137F85FC48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803624" y="1649819"/>
              <a:ext cx="550800" cy="548514"/>
            </a:xfrm>
            <a:prstGeom prst="rect">
              <a:avLst/>
            </a:prstGeom>
          </p:spPr>
        </p:pic>
        <p:pic>
          <p:nvPicPr>
            <p:cNvPr id="57" name="Picture 56">
              <a:extLst>
                <a:ext uri="{FF2B5EF4-FFF2-40B4-BE49-F238E27FC236}">
                  <a16:creationId xmlns:a16="http://schemas.microsoft.com/office/drawing/2014/main" id="{3A620C9D-2156-4432-B254-34ED046B6A0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803624" y="2279819"/>
              <a:ext cx="550800" cy="548514"/>
            </a:xfrm>
            <a:prstGeom prst="rect">
              <a:avLst/>
            </a:prstGeom>
          </p:spPr>
        </p:pic>
      </p:grpSp>
      <p:sp>
        <p:nvSpPr>
          <p:cNvPr id="9" name="Content Placeholder 2">
            <a:extLst>
              <a:ext uri="{FF2B5EF4-FFF2-40B4-BE49-F238E27FC236}">
                <a16:creationId xmlns:a16="http://schemas.microsoft.com/office/drawing/2014/main" id="{CE34E87F-97A8-4382-9C43-477AC91AC5C5}"/>
              </a:ext>
            </a:extLst>
          </p:cNvPr>
          <p:cNvSpPr txBox="1">
            <a:spLocks/>
          </p:cNvSpPr>
          <p:nvPr/>
        </p:nvSpPr>
        <p:spPr>
          <a:xfrm>
            <a:off x="6167336" y="1341466"/>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Click to start the animation. Show me this representation using your tens frames and counters. How will you subtract 5? How many will you subtract first? If you subtract 2 first what are you left with? How many more do you need to subtract 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try 120 </a:t>
            </a:r>
            <a:r>
              <a:rPr kumimoji="0" lang="en-GB" sz="2000" i="0" u="none" strike="noStrike" kern="1200" cap="none" spc="0" normalizeH="0" baseline="0" noProof="0" dirty="0">
                <a:ln>
                  <a:noFill/>
                </a:ln>
                <a:effectLst/>
                <a:uLnTx/>
                <a:uFillTx/>
                <a:latin typeface="Arial" panose="020B0604020202020204" pitchFamily="34" charset="0"/>
                <a:ea typeface="+mn-ea"/>
                <a:cs typeface="+mn-cs"/>
              </a:rPr>
              <a:t>–</a:t>
            </a: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50 now. What do you notice?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how you can use your knowledge of place value to solve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similar number pairs bridging the ten and hundred each time.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3" name="Rectangle 52">
            <a:extLst>
              <a:ext uri="{FF2B5EF4-FFF2-40B4-BE49-F238E27FC236}">
                <a16:creationId xmlns:a16="http://schemas.microsoft.com/office/drawing/2014/main" id="{898A44FA-D0CD-4C3C-95FE-B12E84466A4F}"/>
              </a:ext>
            </a:extLst>
          </p:cNvPr>
          <p:cNvSpPr/>
          <p:nvPr/>
        </p:nvSpPr>
        <p:spPr>
          <a:xfrm>
            <a:off x="4105170" y="5545407"/>
            <a:ext cx="1801177"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424245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9"/>
                                        </p:tgtEl>
                                      </p:cBhvr>
                                    </p:animEffect>
                                    <p:set>
                                      <p:cBhvr>
                                        <p:cTn id="7" dur="1" fill="hold">
                                          <p:stCondLst>
                                            <p:cond delay="499"/>
                                          </p:stCondLst>
                                        </p:cTn>
                                        <p:tgtEl>
                                          <p:spTgt spid="69"/>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68"/>
                                        </p:tgtEl>
                                      </p:cBhvr>
                                    </p:animEffect>
                                    <p:set>
                                      <p:cBhvr>
                                        <p:cTn id="10" dur="1" fill="hold">
                                          <p:stCondLst>
                                            <p:cond delay="499"/>
                                          </p:stCondLst>
                                        </p:cTn>
                                        <p:tgtEl>
                                          <p:spTgt spid="68"/>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67"/>
                                        </p:tgtEl>
                                      </p:cBhvr>
                                    </p:animEffect>
                                    <p:set>
                                      <p:cBhvr>
                                        <p:cTn id="13" dur="1" fill="hold">
                                          <p:stCondLst>
                                            <p:cond delay="499"/>
                                          </p:stCondLst>
                                        </p:cTn>
                                        <p:tgtEl>
                                          <p:spTgt spid="67"/>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66"/>
                                        </p:tgtEl>
                                      </p:cBhvr>
                                    </p:animEffect>
                                    <p:set>
                                      <p:cBhvr>
                                        <p:cTn id="16" dur="1" fill="hold">
                                          <p:stCondLst>
                                            <p:cond delay="499"/>
                                          </p:stCondLst>
                                        </p:cTn>
                                        <p:tgtEl>
                                          <p:spTgt spid="66"/>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65"/>
                                        </p:tgtEl>
                                      </p:cBhvr>
                                    </p:animEffect>
                                    <p:set>
                                      <p:cBhvr>
                                        <p:cTn id="19" dur="1" fill="hold">
                                          <p:stCondLst>
                                            <p:cond delay="499"/>
                                          </p:stCondLst>
                                        </p:cTn>
                                        <p:tgtEl>
                                          <p:spTgt spid="6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0" nodeType="clickEffect">
                                  <p:stCondLst>
                                    <p:cond delay="0"/>
                                  </p:stCondLst>
                                  <p:childTnLst>
                                    <p:set>
                                      <p:cBhvr>
                                        <p:cTn id="23" dur="1" fill="hold">
                                          <p:stCondLst>
                                            <p:cond delay="0"/>
                                          </p:stCondLst>
                                        </p:cTn>
                                        <p:tgtEl>
                                          <p:spTgt spid="3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6"/>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7"/>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8"/>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39"/>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41"/>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2"/>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49"/>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32"/>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3"/>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7"/>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7"/>
                                        </p:tgtEl>
                                      </p:cBhvr>
                                    </p:animEffect>
                                    <p:set>
                                      <p:cBhvr>
                                        <p:cTn id="54" dur="1" fill="hold">
                                          <p:stCondLst>
                                            <p:cond delay="499"/>
                                          </p:stCondLst>
                                        </p:cTn>
                                        <p:tgtEl>
                                          <p:spTgt spid="7"/>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0" nodeType="clickEffect">
                                  <p:stCondLst>
                                    <p:cond delay="0"/>
                                  </p:stCondLst>
                                  <p:childTnLst>
                                    <p:set>
                                      <p:cBhvr>
                                        <p:cTn id="58" dur="1" fill="hold">
                                          <p:stCondLst>
                                            <p:cond delay="0"/>
                                          </p:stCondLst>
                                        </p:cTn>
                                        <p:tgtEl>
                                          <p:spTgt spid="51"/>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0" nodeType="clickEffect">
                                  <p:stCondLst>
                                    <p:cond delay="0"/>
                                  </p:stCondLst>
                                  <p:childTnLst>
                                    <p:set>
                                      <p:cBhvr>
                                        <p:cTn id="66" dur="1" fill="hold">
                                          <p:stCondLst>
                                            <p:cond delay="0"/>
                                          </p:stCondLst>
                                        </p:cTn>
                                        <p:tgtEl>
                                          <p:spTgt spid="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0" grpId="0"/>
      <p:bldP spid="51" grpId="0" animBg="1"/>
      <p:bldP spid="52" grpId="0"/>
      <p:bldP spid="49" grpId="0" animBg="1"/>
      <p:bldP spid="5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46F71-7F48-4ECB-B3E4-0E2F980B2CDA}"/>
              </a:ext>
            </a:extLst>
          </p:cNvPr>
          <p:cNvSpPr>
            <a:spLocks noGrp="1"/>
          </p:cNvSpPr>
          <p:nvPr>
            <p:ph type="title"/>
          </p:nvPr>
        </p:nvSpPr>
        <p:spPr/>
        <p:txBody>
          <a:bodyPr/>
          <a:lstStyle/>
          <a:p>
            <a:r>
              <a:rPr lang="en-GB" dirty="0"/>
              <a:t>4NF-3 Scaling number facts by 100</a:t>
            </a:r>
          </a:p>
        </p:txBody>
      </p:sp>
      <p:sp>
        <p:nvSpPr>
          <p:cNvPr id="11" name="TextBox 10">
            <a:extLst>
              <a:ext uri="{FF2B5EF4-FFF2-40B4-BE49-F238E27FC236}">
                <a16:creationId xmlns:a16="http://schemas.microsoft.com/office/drawing/2014/main" id="{73A1B563-EA80-452C-A763-E02664536C42}"/>
              </a:ext>
            </a:extLst>
          </p:cNvPr>
          <p:cNvSpPr txBox="1"/>
          <p:nvPr/>
        </p:nvSpPr>
        <p:spPr bwMode="auto">
          <a:xfrm>
            <a:off x="4804872" y="1164256"/>
            <a:ext cx="16594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1,200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500</a:t>
            </a:r>
          </a:p>
        </p:txBody>
      </p:sp>
      <p:pic>
        <p:nvPicPr>
          <p:cNvPr id="4" name="Picture 3" descr="A picture containing indoor, object&#10;&#10;Description generated with high confidence">
            <a:extLst>
              <a:ext uri="{FF2B5EF4-FFF2-40B4-BE49-F238E27FC236}">
                <a16:creationId xmlns:a16="http://schemas.microsoft.com/office/drawing/2014/main" id="{40E69C21-0F63-40F2-9933-F51828292E0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42277" y="2951578"/>
            <a:ext cx="7907446" cy="53472"/>
          </a:xfrm>
          <a:prstGeom prst="rect">
            <a:avLst/>
          </a:prstGeom>
        </p:spPr>
      </p:pic>
      <p:pic>
        <p:nvPicPr>
          <p:cNvPr id="27" name="Picture 26" descr="A picture containing indoor, object&#10;&#10;Description generated with high confidence">
            <a:extLst>
              <a:ext uri="{FF2B5EF4-FFF2-40B4-BE49-F238E27FC236}">
                <a16:creationId xmlns:a16="http://schemas.microsoft.com/office/drawing/2014/main" id="{70BE032B-FB88-4615-87E6-674DAC21A4A3}"/>
              </a:ext>
            </a:extLst>
          </p:cNvPr>
          <p:cNvPicPr>
            <a:picLocks noChangeAspect="1"/>
          </p:cNvPicPr>
          <p:nvPr/>
        </p:nvPicPr>
        <p:blipFill rotWithShape="1">
          <a:blip r:embed="rId4">
            <a:extLst>
              <a:ext uri="{28A0092B-C50C-407E-A947-70E740481C1C}">
                <a14:useLocalDpi xmlns:a14="http://schemas.microsoft.com/office/drawing/2010/main" val="0"/>
              </a:ext>
            </a:extLst>
          </a:blip>
          <a:srcRect b="-524"/>
          <a:stretch/>
        </p:blipFill>
        <p:spPr>
          <a:xfrm>
            <a:off x="9398000" y="2999838"/>
            <a:ext cx="651723" cy="524713"/>
          </a:xfrm>
          <a:prstGeom prst="rect">
            <a:avLst/>
          </a:prstGeom>
        </p:spPr>
      </p:pic>
      <p:pic>
        <p:nvPicPr>
          <p:cNvPr id="28" name="Picture 27" descr="A picture containing indoor, object&#10;&#10;Description generated with high confidence">
            <a:extLst>
              <a:ext uri="{FF2B5EF4-FFF2-40B4-BE49-F238E27FC236}">
                <a16:creationId xmlns:a16="http://schemas.microsoft.com/office/drawing/2014/main" id="{14965431-18CE-40E2-A120-8B84DFF34A9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752168" y="2204906"/>
            <a:ext cx="3297555" cy="746672"/>
          </a:xfrm>
          <a:prstGeom prst="rect">
            <a:avLst/>
          </a:prstGeom>
        </p:spPr>
      </p:pic>
      <p:sp>
        <p:nvSpPr>
          <p:cNvPr id="29" name="Freeform: Shape 28">
            <a:extLst>
              <a:ext uri="{FF2B5EF4-FFF2-40B4-BE49-F238E27FC236}">
                <a16:creationId xmlns:a16="http://schemas.microsoft.com/office/drawing/2014/main" id="{642A8125-D418-4262-B7E5-C2D6CA541D96}"/>
              </a:ext>
            </a:extLst>
          </p:cNvPr>
          <p:cNvSpPr/>
          <p:nvPr/>
        </p:nvSpPr>
        <p:spPr bwMode="auto">
          <a:xfrm>
            <a:off x="6666635" y="2828812"/>
            <a:ext cx="119399" cy="121097"/>
          </a:xfrm>
          <a:custGeom>
            <a:avLst/>
            <a:gdLst>
              <a:gd name="connsiteX0" fmla="*/ 22033 w 119399"/>
              <a:gd name="connsiteY0" fmla="*/ 29633 h 121097"/>
              <a:gd name="connsiteX1" fmla="*/ 43199 w 119399"/>
              <a:gd name="connsiteY1" fmla="*/ 21167 h 121097"/>
              <a:gd name="connsiteX2" fmla="*/ 55899 w 119399"/>
              <a:gd name="connsiteY2" fmla="*/ 16933 h 121097"/>
              <a:gd name="connsiteX3" fmla="*/ 89766 w 119399"/>
              <a:gd name="connsiteY3" fmla="*/ 0 h 121097"/>
              <a:gd name="connsiteX4" fmla="*/ 106699 w 119399"/>
              <a:gd name="connsiteY4" fmla="*/ 42333 h 121097"/>
              <a:gd name="connsiteX5" fmla="*/ 115166 w 119399"/>
              <a:gd name="connsiteY5" fmla="*/ 67733 h 121097"/>
              <a:gd name="connsiteX6" fmla="*/ 119399 w 119399"/>
              <a:gd name="connsiteY6" fmla="*/ 80433 h 121097"/>
              <a:gd name="connsiteX7" fmla="*/ 115166 w 119399"/>
              <a:gd name="connsiteY7" fmla="*/ 105833 h 121097"/>
              <a:gd name="connsiteX8" fmla="*/ 102466 w 119399"/>
              <a:gd name="connsiteY8" fmla="*/ 110067 h 121097"/>
              <a:gd name="connsiteX9" fmla="*/ 89766 w 119399"/>
              <a:gd name="connsiteY9" fmla="*/ 118533 h 121097"/>
              <a:gd name="connsiteX10" fmla="*/ 13566 w 119399"/>
              <a:gd name="connsiteY10" fmla="*/ 101600 h 121097"/>
              <a:gd name="connsiteX11" fmla="*/ 866 w 119399"/>
              <a:gd name="connsiteY11" fmla="*/ 84667 h 121097"/>
              <a:gd name="connsiteX12" fmla="*/ 22033 w 119399"/>
              <a:gd name="connsiteY12" fmla="*/ 29633 h 12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399" h="121097">
                <a:moveTo>
                  <a:pt x="22033" y="29633"/>
                </a:moveTo>
                <a:cubicBezTo>
                  <a:pt x="29088" y="19050"/>
                  <a:pt x="36084" y="23835"/>
                  <a:pt x="43199" y="21167"/>
                </a:cubicBezTo>
                <a:cubicBezTo>
                  <a:pt x="47377" y="19600"/>
                  <a:pt x="52025" y="19147"/>
                  <a:pt x="55899" y="16933"/>
                </a:cubicBezTo>
                <a:cubicBezTo>
                  <a:pt x="89478" y="-2255"/>
                  <a:pt x="56101" y="8416"/>
                  <a:pt x="89766" y="0"/>
                </a:cubicBezTo>
                <a:cubicBezTo>
                  <a:pt x="113745" y="15987"/>
                  <a:pt x="97781" y="716"/>
                  <a:pt x="106699" y="42333"/>
                </a:cubicBezTo>
                <a:cubicBezTo>
                  <a:pt x="108569" y="51060"/>
                  <a:pt x="112344" y="59266"/>
                  <a:pt x="115166" y="67733"/>
                </a:cubicBezTo>
                <a:lnTo>
                  <a:pt x="119399" y="80433"/>
                </a:lnTo>
                <a:cubicBezTo>
                  <a:pt x="117988" y="88900"/>
                  <a:pt x="119424" y="98380"/>
                  <a:pt x="115166" y="105833"/>
                </a:cubicBezTo>
                <a:cubicBezTo>
                  <a:pt x="112952" y="109707"/>
                  <a:pt x="106457" y="108071"/>
                  <a:pt x="102466" y="110067"/>
                </a:cubicBezTo>
                <a:cubicBezTo>
                  <a:pt x="97915" y="112342"/>
                  <a:pt x="93999" y="115711"/>
                  <a:pt x="89766" y="118533"/>
                </a:cubicBezTo>
                <a:cubicBezTo>
                  <a:pt x="-33758" y="111268"/>
                  <a:pt x="34144" y="137612"/>
                  <a:pt x="13566" y="101600"/>
                </a:cubicBezTo>
                <a:cubicBezTo>
                  <a:pt x="10066" y="95474"/>
                  <a:pt x="5099" y="90311"/>
                  <a:pt x="866" y="84667"/>
                </a:cubicBezTo>
                <a:cubicBezTo>
                  <a:pt x="-4295" y="53699"/>
                  <a:pt x="14978" y="40216"/>
                  <a:pt x="22033" y="29633"/>
                </a:cubicBezTo>
                <a:close/>
              </a:path>
            </a:pathLst>
          </a:cu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30" name="Picture 29" descr="A picture containing indoor, object&#10;&#10;Description generated with high confidence">
            <a:extLst>
              <a:ext uri="{FF2B5EF4-FFF2-40B4-BE49-F238E27FC236}">
                <a16:creationId xmlns:a16="http://schemas.microsoft.com/office/drawing/2014/main" id="{0978E8DF-1D5A-444B-8A6D-B37922B024AF}"/>
              </a:ext>
            </a:extLst>
          </p:cNvPr>
          <p:cNvPicPr>
            <a:picLocks noChangeAspect="1"/>
          </p:cNvPicPr>
          <p:nvPr/>
        </p:nvPicPr>
        <p:blipFill rotWithShape="1">
          <a:blip r:embed="rId6">
            <a:extLst>
              <a:ext uri="{28A0092B-C50C-407E-A947-70E740481C1C}">
                <a14:useLocalDpi xmlns:a14="http://schemas.microsoft.com/office/drawing/2010/main" val="0"/>
              </a:ext>
            </a:extLst>
          </a:blip>
          <a:srcRect t="-33832"/>
          <a:stretch/>
        </p:blipFill>
        <p:spPr>
          <a:xfrm>
            <a:off x="7167034" y="1804345"/>
            <a:ext cx="1680634" cy="440267"/>
          </a:xfrm>
          <a:prstGeom prst="rect">
            <a:avLst/>
          </a:prstGeom>
        </p:spPr>
      </p:pic>
      <p:pic>
        <p:nvPicPr>
          <p:cNvPr id="31" name="Picture 30" descr="A picture containing indoor, object&#10;&#10;Description generated with high confidence">
            <a:extLst>
              <a:ext uri="{FF2B5EF4-FFF2-40B4-BE49-F238E27FC236}">
                <a16:creationId xmlns:a16="http://schemas.microsoft.com/office/drawing/2014/main" id="{50946701-790C-4A07-BAFB-AFAED6DCC329}"/>
              </a:ext>
            </a:extLst>
          </p:cNvPr>
          <p:cNvPicPr>
            <a:picLocks noChangeAspect="1"/>
          </p:cNvPicPr>
          <p:nvPr/>
        </p:nvPicPr>
        <p:blipFill rotWithShape="1">
          <a:blip r:embed="rId7">
            <a:extLst>
              <a:ext uri="{28A0092B-C50C-407E-A947-70E740481C1C}">
                <a14:useLocalDpi xmlns:a14="http://schemas.microsoft.com/office/drawing/2010/main" val="0"/>
              </a:ext>
            </a:extLst>
          </a:blip>
          <a:srcRect b="-524"/>
          <a:stretch/>
        </p:blipFill>
        <p:spPr>
          <a:xfrm>
            <a:off x="6464301" y="3003013"/>
            <a:ext cx="702734" cy="524713"/>
          </a:xfrm>
          <a:prstGeom prst="rect">
            <a:avLst/>
          </a:prstGeom>
        </p:spPr>
      </p:pic>
      <p:pic>
        <p:nvPicPr>
          <p:cNvPr id="32" name="Picture 31" descr="A picture containing indoor, object&#10;&#10;Description generated with high confidence">
            <a:extLst>
              <a:ext uri="{FF2B5EF4-FFF2-40B4-BE49-F238E27FC236}">
                <a16:creationId xmlns:a16="http://schemas.microsoft.com/office/drawing/2014/main" id="{0F53EF5E-EB42-41D0-9CA9-A525FF007C0E}"/>
              </a:ext>
            </a:extLst>
          </p:cNvPr>
          <p:cNvPicPr>
            <a:picLocks noChangeAspect="1"/>
          </p:cNvPicPr>
          <p:nvPr/>
        </p:nvPicPr>
        <p:blipFill rotWithShape="1">
          <a:blip r:embed="rId8">
            <a:extLst>
              <a:ext uri="{28A0092B-C50C-407E-A947-70E740481C1C}">
                <a14:useLocalDpi xmlns:a14="http://schemas.microsoft.com/office/drawing/2010/main" val="0"/>
              </a:ext>
            </a:extLst>
          </a:blip>
          <a:srcRect l="-1008"/>
          <a:stretch/>
        </p:blipFill>
        <p:spPr>
          <a:xfrm>
            <a:off x="2101851" y="2207825"/>
            <a:ext cx="4690533" cy="746672"/>
          </a:xfrm>
          <a:prstGeom prst="rect">
            <a:avLst/>
          </a:prstGeom>
        </p:spPr>
      </p:pic>
      <p:pic>
        <p:nvPicPr>
          <p:cNvPr id="33" name="Picture 32" descr="A picture containing indoor, object&#10;&#10;Description generated with high confidence">
            <a:extLst>
              <a:ext uri="{FF2B5EF4-FFF2-40B4-BE49-F238E27FC236}">
                <a16:creationId xmlns:a16="http://schemas.microsoft.com/office/drawing/2014/main" id="{2D2C060E-515B-42F4-B021-80637F0FA88B}"/>
              </a:ext>
            </a:extLst>
          </p:cNvPr>
          <p:cNvPicPr>
            <a:picLocks noChangeAspect="1"/>
          </p:cNvPicPr>
          <p:nvPr/>
        </p:nvPicPr>
        <p:blipFill rotWithShape="1">
          <a:blip r:embed="rId9">
            <a:extLst>
              <a:ext uri="{28A0092B-C50C-407E-A947-70E740481C1C}">
                <a14:useLocalDpi xmlns:a14="http://schemas.microsoft.com/office/drawing/2010/main" val="0"/>
              </a:ext>
            </a:extLst>
          </a:blip>
          <a:srcRect t="-71348"/>
          <a:stretch/>
        </p:blipFill>
        <p:spPr>
          <a:xfrm>
            <a:off x="3787892" y="1678106"/>
            <a:ext cx="1318662" cy="563681"/>
          </a:xfrm>
          <a:prstGeom prst="rect">
            <a:avLst/>
          </a:prstGeom>
        </p:spPr>
      </p:pic>
      <p:pic>
        <p:nvPicPr>
          <p:cNvPr id="34" name="Picture 33" descr="A picture containing indoor, object&#10;&#10;Description generated with high confidence">
            <a:extLst>
              <a:ext uri="{FF2B5EF4-FFF2-40B4-BE49-F238E27FC236}">
                <a16:creationId xmlns:a16="http://schemas.microsoft.com/office/drawing/2014/main" id="{1D7909A5-C431-4665-9F09-1E4A38F522ED}"/>
              </a:ext>
            </a:extLst>
          </p:cNvPr>
          <p:cNvPicPr>
            <a:picLocks noChangeAspect="1"/>
          </p:cNvPicPr>
          <p:nvPr/>
        </p:nvPicPr>
        <p:blipFill rotWithShape="1">
          <a:blip r:embed="rId10">
            <a:extLst>
              <a:ext uri="{28A0092B-C50C-407E-A947-70E740481C1C}">
                <a14:useLocalDpi xmlns:a14="http://schemas.microsoft.com/office/drawing/2010/main" val="0"/>
              </a:ext>
            </a:extLst>
          </a:blip>
          <a:srcRect l="-22074" b="-524"/>
          <a:stretch/>
        </p:blipFill>
        <p:spPr>
          <a:xfrm>
            <a:off x="2014889" y="3001699"/>
            <a:ext cx="702735" cy="524713"/>
          </a:xfrm>
          <a:prstGeom prst="rect">
            <a:avLst/>
          </a:prstGeom>
        </p:spPr>
      </p:pic>
      <p:sp>
        <p:nvSpPr>
          <p:cNvPr id="35" name="TextBox 34">
            <a:extLst>
              <a:ext uri="{FF2B5EF4-FFF2-40B4-BE49-F238E27FC236}">
                <a16:creationId xmlns:a16="http://schemas.microsoft.com/office/drawing/2014/main" id="{3AAEF5F2-CD3F-422E-B8B0-59ED9B06D10D}"/>
              </a:ext>
            </a:extLst>
          </p:cNvPr>
          <p:cNvSpPr txBox="1"/>
          <p:nvPr/>
        </p:nvSpPr>
        <p:spPr bwMode="auto">
          <a:xfrm>
            <a:off x="6217346" y="1164256"/>
            <a:ext cx="11496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 700</a:t>
            </a:r>
          </a:p>
        </p:txBody>
      </p:sp>
      <p:sp>
        <p:nvSpPr>
          <p:cNvPr id="6" name="Content Placeholder 2">
            <a:extLst>
              <a:ext uri="{FF2B5EF4-FFF2-40B4-BE49-F238E27FC236}">
                <a16:creationId xmlns:a16="http://schemas.microsoft.com/office/drawing/2014/main" id="{287AA222-0319-4007-83B2-2FD3F84D0CBA}"/>
              </a:ext>
            </a:extLst>
          </p:cNvPr>
          <p:cNvSpPr txBox="1">
            <a:spLocks/>
          </p:cNvSpPr>
          <p:nvPr/>
        </p:nvSpPr>
        <p:spPr>
          <a:xfrm>
            <a:off x="623888" y="3647553"/>
            <a:ext cx="8916352" cy="165654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look at the number line representation for the last calculation we did. What does each step show? Why is it easier to jump back to 1,000 first?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calculations showing counters and tens frame representation alongside the number line.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6" name="TextBox 19">
            <a:extLst>
              <a:ext uri="{FF2B5EF4-FFF2-40B4-BE49-F238E27FC236}">
                <a16:creationId xmlns:a16="http://schemas.microsoft.com/office/drawing/2014/main" id="{1C9D9517-334E-4298-86A6-745A60692760}"/>
              </a:ext>
            </a:extLst>
          </p:cNvPr>
          <p:cNvSpPr txBox="1"/>
          <p:nvPr/>
        </p:nvSpPr>
        <p:spPr>
          <a:xfrm>
            <a:off x="623888" y="5408090"/>
            <a:ext cx="10285850"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know that there are ten hundreds in one thousand, so one thousand two hundred is equal to twelve hundred. Twelve hundred minus five hundred is equal to seven hundred.</a:t>
            </a:r>
          </a:p>
        </p:txBody>
      </p:sp>
    </p:spTree>
    <p:extLst>
      <p:ext uri="{BB962C8B-B14F-4D97-AF65-F5344CB8AC3E}">
        <p14:creationId xmlns:p14="http://schemas.microsoft.com/office/powerpoint/2010/main" val="324075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500"/>
                                        <p:tgtEl>
                                          <p:spTgt spid="2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right)">
                                      <p:cBhvr>
                                        <p:cTn id="20" dur="500"/>
                                        <p:tgtEl>
                                          <p:spTgt spid="32"/>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42DAC76-C397-4460-89D2-28473BCBE472}"/>
              </a:ext>
            </a:extLst>
          </p:cNvPr>
          <p:cNvSpPr txBox="1">
            <a:spLocks/>
          </p:cNvSpPr>
          <p:nvPr/>
        </p:nvSpPr>
        <p:spPr>
          <a:xfrm>
            <a:off x="7206475" y="1533948"/>
            <a:ext cx="4477615"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 about these part-whole models? What is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are we using our knowledge of place value here?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else can we say 15 hundred?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any related facts using these representations and knowledge of place value?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itle 2">
            <a:extLst>
              <a:ext uri="{FF2B5EF4-FFF2-40B4-BE49-F238E27FC236}">
                <a16:creationId xmlns:a16="http://schemas.microsoft.com/office/drawing/2014/main" id="{1B5A8B90-0209-46AE-A8F1-D3D424C11A81}"/>
              </a:ext>
            </a:extLst>
          </p:cNvPr>
          <p:cNvSpPr>
            <a:spLocks noGrp="1"/>
          </p:cNvSpPr>
          <p:nvPr>
            <p:ph type="title"/>
          </p:nvPr>
        </p:nvSpPr>
        <p:spPr/>
        <p:txBody>
          <a:bodyPr/>
          <a:lstStyle/>
          <a:p>
            <a:r>
              <a:rPr lang="en-GB" dirty="0"/>
              <a:t>4NF-3 Scaling number facts by 100</a:t>
            </a:r>
          </a:p>
        </p:txBody>
      </p:sp>
      <p:pic>
        <p:nvPicPr>
          <p:cNvPr id="20" name="Picture 19">
            <a:extLst>
              <a:ext uri="{FF2B5EF4-FFF2-40B4-BE49-F238E27FC236}">
                <a16:creationId xmlns:a16="http://schemas.microsoft.com/office/drawing/2014/main" id="{7F916FA9-5863-422C-93D3-EFA93F59BE7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768870" y="2304748"/>
            <a:ext cx="3955159" cy="1809866"/>
          </a:xfrm>
          <a:prstGeom prst="rect">
            <a:avLst/>
          </a:prstGeom>
        </p:spPr>
      </p:pic>
      <p:pic>
        <p:nvPicPr>
          <p:cNvPr id="21" name="Picture 20">
            <a:extLst>
              <a:ext uri="{FF2B5EF4-FFF2-40B4-BE49-F238E27FC236}">
                <a16:creationId xmlns:a16="http://schemas.microsoft.com/office/drawing/2014/main" id="{A24E28BA-5AF6-42B2-ACAE-26CD87BD34C4}"/>
              </a:ext>
            </a:extLst>
          </p:cNvPr>
          <p:cNvPicPr>
            <a:picLocks noChangeAspect="1"/>
          </p:cNvPicPr>
          <p:nvPr/>
        </p:nvPicPr>
        <p:blipFill rotWithShape="1">
          <a:blip r:embed="rId4">
            <a:extLst>
              <a:ext uri="{28A0092B-C50C-407E-A947-70E740481C1C}">
                <a14:useLocalDpi xmlns:a14="http://schemas.microsoft.com/office/drawing/2010/main" val="0"/>
              </a:ext>
            </a:extLst>
          </a:blip>
          <a:srcRect b="-278"/>
          <a:stretch/>
        </p:blipFill>
        <p:spPr>
          <a:xfrm>
            <a:off x="4100047" y="2313979"/>
            <a:ext cx="3004739" cy="1809866"/>
          </a:xfrm>
          <a:prstGeom prst="rect">
            <a:avLst/>
          </a:prstGeom>
        </p:spPr>
      </p:pic>
      <p:pic>
        <p:nvPicPr>
          <p:cNvPr id="22" name="Picture 21">
            <a:extLst>
              <a:ext uri="{FF2B5EF4-FFF2-40B4-BE49-F238E27FC236}">
                <a16:creationId xmlns:a16="http://schemas.microsoft.com/office/drawing/2014/main" id="{020B6F6E-DB18-4C1C-97DD-F7B804AF48C6}"/>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07910" y="2301643"/>
            <a:ext cx="2986104" cy="1809868"/>
          </a:xfrm>
          <a:prstGeom prst="rect">
            <a:avLst/>
          </a:prstGeom>
        </p:spPr>
      </p:pic>
      <p:pic>
        <p:nvPicPr>
          <p:cNvPr id="23" name="Picture 22" descr="A close up of a logo&#10;&#10;Description generated with very high confidence">
            <a:extLst>
              <a:ext uri="{FF2B5EF4-FFF2-40B4-BE49-F238E27FC236}">
                <a16:creationId xmlns:a16="http://schemas.microsoft.com/office/drawing/2014/main" id="{C83B6A23-B687-4E32-9659-A8357A0F0A3F}"/>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944743" y="3584929"/>
            <a:ext cx="331220" cy="340961"/>
          </a:xfrm>
          <a:prstGeom prst="rect">
            <a:avLst/>
          </a:prstGeom>
        </p:spPr>
      </p:pic>
      <p:sp>
        <p:nvSpPr>
          <p:cNvPr id="24" name="Rectangle 23">
            <a:extLst>
              <a:ext uri="{FF2B5EF4-FFF2-40B4-BE49-F238E27FC236}">
                <a16:creationId xmlns:a16="http://schemas.microsoft.com/office/drawing/2014/main" id="{ED09EA89-9A6B-47E8-AEAC-8A67952A0948}"/>
              </a:ext>
            </a:extLst>
          </p:cNvPr>
          <p:cNvSpPr/>
          <p:nvPr/>
        </p:nvSpPr>
        <p:spPr bwMode="auto">
          <a:xfrm>
            <a:off x="3692447" y="3771580"/>
            <a:ext cx="135167" cy="19483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25" name="Picture 24" descr="A close up of a logo&#10;&#10;Description generated with very high confidence">
            <a:extLst>
              <a:ext uri="{FF2B5EF4-FFF2-40B4-BE49-F238E27FC236}">
                <a16:creationId xmlns:a16="http://schemas.microsoft.com/office/drawing/2014/main" id="{44EE1FB5-4280-4567-A909-75C6869655CB}"/>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6506775" y="3602314"/>
            <a:ext cx="409153" cy="340959"/>
          </a:xfrm>
          <a:prstGeom prst="rect">
            <a:avLst/>
          </a:prstGeom>
        </p:spPr>
      </p:pic>
      <p:pic>
        <p:nvPicPr>
          <p:cNvPr id="26" name="Picture 25" descr="A close up of a logo&#10;&#10;Description generated with very high confidence">
            <a:extLst>
              <a:ext uri="{FF2B5EF4-FFF2-40B4-BE49-F238E27FC236}">
                <a16:creationId xmlns:a16="http://schemas.microsoft.com/office/drawing/2014/main" id="{52C8012B-F7E0-46AF-AD33-05332851E75C}"/>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4061008" y="3593696"/>
            <a:ext cx="526460" cy="299152"/>
          </a:xfrm>
          <a:prstGeom prst="rect">
            <a:avLst/>
          </a:prstGeom>
        </p:spPr>
      </p:pic>
      <p:sp>
        <p:nvSpPr>
          <p:cNvPr id="27" name="Rectangle 26">
            <a:extLst>
              <a:ext uri="{FF2B5EF4-FFF2-40B4-BE49-F238E27FC236}">
                <a16:creationId xmlns:a16="http://schemas.microsoft.com/office/drawing/2014/main" id="{76B12BD8-910C-4DAD-B2B0-DE880D4A3DE6}"/>
              </a:ext>
            </a:extLst>
          </p:cNvPr>
          <p:cNvSpPr/>
          <p:nvPr/>
        </p:nvSpPr>
        <p:spPr bwMode="auto">
          <a:xfrm>
            <a:off x="1457472" y="3966416"/>
            <a:ext cx="193477" cy="31285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8" name="Rectangle 27">
            <a:extLst>
              <a:ext uri="{FF2B5EF4-FFF2-40B4-BE49-F238E27FC236}">
                <a16:creationId xmlns:a16="http://schemas.microsoft.com/office/drawing/2014/main" id="{36E00531-0951-4A82-ABC7-ED6E3DCB12B8}"/>
              </a:ext>
            </a:extLst>
          </p:cNvPr>
          <p:cNvSpPr/>
          <p:nvPr/>
        </p:nvSpPr>
        <p:spPr bwMode="auto">
          <a:xfrm>
            <a:off x="3633096" y="3970695"/>
            <a:ext cx="193477" cy="31285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TextBox 19">
            <a:extLst>
              <a:ext uri="{FF2B5EF4-FFF2-40B4-BE49-F238E27FC236}">
                <a16:creationId xmlns:a16="http://schemas.microsoft.com/office/drawing/2014/main" id="{95E0D36F-719B-48FE-80A7-EE6C977BBC72}"/>
              </a:ext>
            </a:extLst>
          </p:cNvPr>
          <p:cNvSpPr txBox="1"/>
          <p:nvPr/>
        </p:nvSpPr>
        <p:spPr>
          <a:xfrm>
            <a:off x="1667955" y="4706199"/>
            <a:ext cx="4557369"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6 + 9 = 15.</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6 hundred + 9 hundred = 15 hundred</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15 hundred = 1,500</a:t>
            </a:r>
          </a:p>
        </p:txBody>
      </p:sp>
    </p:spTree>
    <p:extLst>
      <p:ext uri="{BB962C8B-B14F-4D97-AF65-F5344CB8AC3E}">
        <p14:creationId xmlns:p14="http://schemas.microsoft.com/office/powerpoint/2010/main" val="220347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7EEF7A-6B54-4993-B6F6-137E22D53A00}"/>
              </a:ext>
            </a:extLst>
          </p:cNvPr>
          <p:cNvSpPr>
            <a:spLocks noGrp="1"/>
          </p:cNvSpPr>
          <p:nvPr>
            <p:ph type="title"/>
          </p:nvPr>
        </p:nvSpPr>
        <p:spPr/>
        <p:txBody>
          <a:bodyPr/>
          <a:lstStyle/>
          <a:p>
            <a:r>
              <a:rPr lang="en-GB" dirty="0"/>
              <a:t>4NF-3 Scaling number facts by 100</a:t>
            </a:r>
          </a:p>
        </p:txBody>
      </p:sp>
      <p:pic>
        <p:nvPicPr>
          <p:cNvPr id="5" name="Picture 4">
            <a:extLst>
              <a:ext uri="{FF2B5EF4-FFF2-40B4-BE49-F238E27FC236}">
                <a16:creationId xmlns:a16="http://schemas.microsoft.com/office/drawing/2014/main" id="{3E4E18DE-7688-4C8F-AD82-1D97721FA11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30359" y="1201109"/>
            <a:ext cx="2556286" cy="3323174"/>
          </a:xfrm>
          <a:prstGeom prst="rect">
            <a:avLst/>
          </a:prstGeom>
        </p:spPr>
      </p:pic>
      <p:sp>
        <p:nvSpPr>
          <p:cNvPr id="8" name="TextBox 7">
            <a:extLst>
              <a:ext uri="{FF2B5EF4-FFF2-40B4-BE49-F238E27FC236}">
                <a16:creationId xmlns:a16="http://schemas.microsoft.com/office/drawing/2014/main" id="{02D119D8-109F-4EED-9648-52FD510EEF6D}"/>
              </a:ext>
            </a:extLst>
          </p:cNvPr>
          <p:cNvSpPr txBox="1"/>
          <p:nvPr/>
        </p:nvSpPr>
        <p:spPr bwMode="auto">
          <a:xfrm>
            <a:off x="1483358" y="4871799"/>
            <a:ext cx="10502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400 ml</a:t>
            </a:r>
          </a:p>
        </p:txBody>
      </p:sp>
      <p:pic>
        <p:nvPicPr>
          <p:cNvPr id="9" name="Picture 8">
            <a:extLst>
              <a:ext uri="{FF2B5EF4-FFF2-40B4-BE49-F238E27FC236}">
                <a16:creationId xmlns:a16="http://schemas.microsoft.com/office/drawing/2014/main" id="{46CC0253-52E9-4D8F-9C8C-6329E9510222}"/>
              </a:ext>
            </a:extLst>
          </p:cNvPr>
          <p:cNvPicPr>
            <a:picLocks noChangeAspect="1"/>
          </p:cNvPicPr>
          <p:nvPr/>
        </p:nvPicPr>
        <p:blipFill rotWithShape="1">
          <a:blip r:embed="rId4">
            <a:extLst>
              <a:ext uri="{28A0092B-C50C-407E-A947-70E740481C1C}">
                <a14:useLocalDpi xmlns:a14="http://schemas.microsoft.com/office/drawing/2010/main" val="0"/>
              </a:ext>
            </a:extLst>
          </a:blip>
          <a:srcRect r="-9634"/>
          <a:stretch/>
        </p:blipFill>
        <p:spPr>
          <a:xfrm>
            <a:off x="3286644" y="1201109"/>
            <a:ext cx="2802577" cy="3323174"/>
          </a:xfrm>
          <a:prstGeom prst="rect">
            <a:avLst/>
          </a:prstGeom>
        </p:spPr>
      </p:pic>
      <p:sp>
        <p:nvSpPr>
          <p:cNvPr id="10" name="TextBox 9">
            <a:extLst>
              <a:ext uri="{FF2B5EF4-FFF2-40B4-BE49-F238E27FC236}">
                <a16:creationId xmlns:a16="http://schemas.microsoft.com/office/drawing/2014/main" id="{49C539C0-8CAE-446B-BFA1-9ED493D8716F}"/>
              </a:ext>
            </a:extLst>
          </p:cNvPr>
          <p:cNvSpPr txBox="1"/>
          <p:nvPr/>
        </p:nvSpPr>
        <p:spPr bwMode="auto">
          <a:xfrm>
            <a:off x="4197773" y="4854991"/>
            <a:ext cx="10502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900 ml</a:t>
            </a:r>
          </a:p>
        </p:txBody>
      </p:sp>
      <p:sp>
        <p:nvSpPr>
          <p:cNvPr id="11" name="TextBox 10">
            <a:extLst>
              <a:ext uri="{FF2B5EF4-FFF2-40B4-BE49-F238E27FC236}">
                <a16:creationId xmlns:a16="http://schemas.microsoft.com/office/drawing/2014/main" id="{A90ACB70-66E8-4B91-A1BD-8191BD803E5E}"/>
              </a:ext>
            </a:extLst>
          </p:cNvPr>
          <p:cNvSpPr txBox="1"/>
          <p:nvPr/>
        </p:nvSpPr>
        <p:spPr bwMode="auto">
          <a:xfrm>
            <a:off x="3072234" y="5647364"/>
            <a:ext cx="4796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a:t>
            </a:r>
          </a:p>
        </p:txBody>
      </p:sp>
      <p:sp>
        <p:nvSpPr>
          <p:cNvPr id="12" name="TextBox 11">
            <a:extLst>
              <a:ext uri="{FF2B5EF4-FFF2-40B4-BE49-F238E27FC236}">
                <a16:creationId xmlns:a16="http://schemas.microsoft.com/office/drawing/2014/main" id="{DB238DC2-599B-485E-BEA9-5E91E5BE2431}"/>
              </a:ext>
            </a:extLst>
          </p:cNvPr>
          <p:cNvSpPr txBox="1"/>
          <p:nvPr/>
        </p:nvSpPr>
        <p:spPr bwMode="auto">
          <a:xfrm>
            <a:off x="4461871" y="5656891"/>
            <a:ext cx="15199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1,300 ml</a:t>
            </a:r>
          </a:p>
        </p:txBody>
      </p:sp>
      <p:sp>
        <p:nvSpPr>
          <p:cNvPr id="4" name="TextBox 19">
            <a:extLst>
              <a:ext uri="{FF2B5EF4-FFF2-40B4-BE49-F238E27FC236}">
                <a16:creationId xmlns:a16="http://schemas.microsoft.com/office/drawing/2014/main" id="{AD2E04C7-7140-429A-A4E0-AD35022309B5}"/>
              </a:ext>
            </a:extLst>
          </p:cNvPr>
          <p:cNvSpPr txBox="1"/>
          <p:nvPr/>
        </p:nvSpPr>
        <p:spPr>
          <a:xfrm>
            <a:off x="4992414" y="7056733"/>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xx</a:t>
            </a:r>
          </a:p>
        </p:txBody>
      </p:sp>
      <p:sp>
        <p:nvSpPr>
          <p:cNvPr id="6" name="Content Placeholder 2">
            <a:extLst>
              <a:ext uri="{FF2B5EF4-FFF2-40B4-BE49-F238E27FC236}">
                <a16:creationId xmlns:a16="http://schemas.microsoft.com/office/drawing/2014/main" id="{0294918A-8641-4696-8A9E-1DB307981462}"/>
              </a:ext>
            </a:extLst>
          </p:cNvPr>
          <p:cNvSpPr txBox="1">
            <a:spLocks/>
          </p:cNvSpPr>
          <p:nvPr/>
        </p:nvSpPr>
        <p:spPr>
          <a:xfrm>
            <a:off x="6210162" y="1231501"/>
            <a:ext cx="5646478" cy="455969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read the scale to find how much liquid in the first jug? And the second jug?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add these together, can you write the related fact that will help you solve this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Could we add to make 1,000 first? What is the best way to do this? If we add on to 900 to make 1,000, how much have we added? How much more do we need to add?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other number pairs and other measures contexts including length and mass.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2232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grpId="1" nodeType="clickEffect">
                                  <p:stCondLst>
                                    <p:cond delay="0"/>
                                  </p:stCondLst>
                                  <p:childTnLst>
                                    <p:animMotion origin="layout" path="M -3.54167E-6 -1.48148E-6 L 0.05873 0.11088 " pathEditMode="relative" rAng="0" ptsTypes="AA">
                                      <p:cBhvr>
                                        <p:cTn id="20" dur="2000" fill="hold"/>
                                        <p:tgtEl>
                                          <p:spTgt spid="8"/>
                                        </p:tgtEl>
                                        <p:attrNameLst>
                                          <p:attrName>ppt_x</p:attrName>
                                          <p:attrName>ppt_y</p:attrName>
                                        </p:attrNameLst>
                                      </p:cBhvr>
                                      <p:rCtr x="2930" y="5532"/>
                                    </p:animMotion>
                                  </p:childTnLst>
                                </p:cTn>
                              </p:par>
                              <p:par>
                                <p:cTn id="21" presetID="42" presetClass="path" presetSubtype="0" accel="50000" decel="50000" fill="hold" grpId="0" nodeType="withEffect">
                                  <p:stCondLst>
                                    <p:cond delay="0"/>
                                  </p:stCondLst>
                                  <p:childTnLst>
                                    <p:animMotion origin="layout" path="M 2.08333E-7 4.81481E-6 L -0.06185 0.11435 " pathEditMode="relative" rAng="0" ptsTypes="AA">
                                      <p:cBhvr>
                                        <p:cTn id="22" dur="2000" fill="hold"/>
                                        <p:tgtEl>
                                          <p:spTgt spid="10"/>
                                        </p:tgtEl>
                                        <p:attrNameLst>
                                          <p:attrName>ppt_x</p:attrName>
                                          <p:attrName>ppt_y</p:attrName>
                                        </p:attrNameLst>
                                      </p:cBhvr>
                                      <p:rCtr x="-3099" y="5718"/>
                                    </p:animMotion>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0" grpId="0"/>
      <p:bldP spid="10" grpId="1"/>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81F5EF6A-E9F1-4C8F-8FD9-534E8D73FDC0}"/>
              </a:ext>
            </a:extLst>
          </p:cNvPr>
          <p:cNvSpPr txBox="1">
            <a:spLocks/>
          </p:cNvSpPr>
          <p:nvPr/>
        </p:nvSpPr>
        <p:spPr>
          <a:xfrm>
            <a:off x="6096000" y="1231521"/>
            <a:ext cx="576064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these two representations. What is the same/different?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Explain how you can use place value to use the first calculation to solve the second calculation</a:t>
            </a:r>
            <a:r>
              <a:rPr lang="en-GB" sz="2000" dirty="0">
                <a:latin typeface="Arial"/>
              </a:rPr>
              <a:t>.</a:t>
            </a:r>
            <a:r>
              <a:rPr kumimoji="0" lang="en-GB" sz="2000" b="0" i="0" u="none" strike="noStrike" kern="1200" cap="none" spc="0" normalizeH="0" baseline="0" noProof="0" dirty="0">
                <a:ln>
                  <a:noFill/>
                </a:ln>
                <a:solidFill>
                  <a:srgbClr val="585858"/>
                </a:solidFill>
                <a:effectLst/>
                <a:uLnTx/>
                <a:uFillTx/>
                <a:latin typeface="Arial"/>
                <a:ea typeface="+mn-ea"/>
                <a:cs typeface="+mn-cs"/>
              </a:rPr>
              <a:t> How else can we say 12 hundred?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other calculations using multiplication can you write?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similar calculations.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 name="Title 1">
            <a:extLst>
              <a:ext uri="{FF2B5EF4-FFF2-40B4-BE49-F238E27FC236}">
                <a16:creationId xmlns:a16="http://schemas.microsoft.com/office/drawing/2014/main" id="{C8B254F6-8F2E-41AC-9C5E-7CD383634D2B}"/>
              </a:ext>
            </a:extLst>
          </p:cNvPr>
          <p:cNvSpPr>
            <a:spLocks noGrp="1"/>
          </p:cNvSpPr>
          <p:nvPr>
            <p:ph type="title"/>
          </p:nvPr>
        </p:nvSpPr>
        <p:spPr/>
        <p:txBody>
          <a:bodyPr/>
          <a:lstStyle/>
          <a:p>
            <a:r>
              <a:rPr lang="en-GB" dirty="0"/>
              <a:t>4NF-3 Scaling number facts by 100</a:t>
            </a:r>
          </a:p>
        </p:txBody>
      </p:sp>
      <p:grpSp>
        <p:nvGrpSpPr>
          <p:cNvPr id="25" name="Group 24">
            <a:extLst>
              <a:ext uri="{FF2B5EF4-FFF2-40B4-BE49-F238E27FC236}">
                <a16:creationId xmlns:a16="http://schemas.microsoft.com/office/drawing/2014/main" id="{08E5F96E-23E1-4F3F-B3C8-95420EA28050}"/>
              </a:ext>
            </a:extLst>
          </p:cNvPr>
          <p:cNvGrpSpPr/>
          <p:nvPr/>
        </p:nvGrpSpPr>
        <p:grpSpPr>
          <a:xfrm>
            <a:off x="1588356" y="1760542"/>
            <a:ext cx="3434442" cy="1958340"/>
            <a:chOff x="2854779" y="2164080"/>
            <a:chExt cx="3434442" cy="1958340"/>
          </a:xfrm>
        </p:grpSpPr>
        <p:sp>
          <p:nvSpPr>
            <p:cNvPr id="7" name="Rectangle: Rounded Corners 6">
              <a:extLst>
                <a:ext uri="{FF2B5EF4-FFF2-40B4-BE49-F238E27FC236}">
                  <a16:creationId xmlns:a16="http://schemas.microsoft.com/office/drawing/2014/main" id="{E2C4537C-61C8-4F35-B3A7-ED4351F6A389}"/>
                </a:ext>
              </a:extLst>
            </p:cNvPr>
            <p:cNvSpPr/>
            <p:nvPr/>
          </p:nvSpPr>
          <p:spPr>
            <a:xfrm>
              <a:off x="2854779" y="2164080"/>
              <a:ext cx="716280" cy="1958340"/>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E871C8AD-6FB9-4F9B-B385-0543A6D1D981}"/>
                </a:ext>
              </a:extLst>
            </p:cNvPr>
            <p:cNvSpPr/>
            <p:nvPr/>
          </p:nvSpPr>
          <p:spPr>
            <a:xfrm>
              <a:off x="3760833" y="2164080"/>
              <a:ext cx="716280" cy="1958340"/>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 name="Rectangle: Rounded Corners 11">
              <a:extLst>
                <a:ext uri="{FF2B5EF4-FFF2-40B4-BE49-F238E27FC236}">
                  <a16:creationId xmlns:a16="http://schemas.microsoft.com/office/drawing/2014/main" id="{AF2A6407-1306-40D8-AF50-E06A6AC830F0}"/>
                </a:ext>
              </a:extLst>
            </p:cNvPr>
            <p:cNvSpPr/>
            <p:nvPr/>
          </p:nvSpPr>
          <p:spPr>
            <a:xfrm>
              <a:off x="4666887" y="2164080"/>
              <a:ext cx="716280" cy="1958340"/>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Rounded Corners 15">
              <a:extLst>
                <a:ext uri="{FF2B5EF4-FFF2-40B4-BE49-F238E27FC236}">
                  <a16:creationId xmlns:a16="http://schemas.microsoft.com/office/drawing/2014/main" id="{CFB89223-EB4E-4A70-8802-337D9A61B0AD}"/>
                </a:ext>
              </a:extLst>
            </p:cNvPr>
            <p:cNvSpPr/>
            <p:nvPr/>
          </p:nvSpPr>
          <p:spPr>
            <a:xfrm>
              <a:off x="5572941" y="2164080"/>
              <a:ext cx="716280" cy="1958340"/>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4" name="Group 23">
            <a:extLst>
              <a:ext uri="{FF2B5EF4-FFF2-40B4-BE49-F238E27FC236}">
                <a16:creationId xmlns:a16="http://schemas.microsoft.com/office/drawing/2014/main" id="{97E71551-079C-437E-B408-CD5F113A3359}"/>
              </a:ext>
            </a:extLst>
          </p:cNvPr>
          <p:cNvGrpSpPr/>
          <p:nvPr/>
        </p:nvGrpSpPr>
        <p:grpSpPr>
          <a:xfrm>
            <a:off x="1670744" y="1834105"/>
            <a:ext cx="3268961" cy="1808514"/>
            <a:chOff x="2937166" y="2237643"/>
            <a:chExt cx="3268961" cy="1808514"/>
          </a:xfrm>
        </p:grpSpPr>
        <p:pic>
          <p:nvPicPr>
            <p:cNvPr id="3" name="Picture 2">
              <a:extLst>
                <a:ext uri="{FF2B5EF4-FFF2-40B4-BE49-F238E27FC236}">
                  <a16:creationId xmlns:a16="http://schemas.microsoft.com/office/drawing/2014/main" id="{47AD3BE3-E0DC-414B-A019-69FB0E5F7C1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37166" y="2237643"/>
              <a:ext cx="550799" cy="548514"/>
            </a:xfrm>
            <a:prstGeom prst="rect">
              <a:avLst/>
            </a:prstGeom>
          </p:spPr>
        </p:pic>
        <p:pic>
          <p:nvPicPr>
            <p:cNvPr id="4" name="Picture 3">
              <a:extLst>
                <a:ext uri="{FF2B5EF4-FFF2-40B4-BE49-F238E27FC236}">
                  <a16:creationId xmlns:a16="http://schemas.microsoft.com/office/drawing/2014/main" id="{DB4DF501-7C99-4C83-B5C8-F5DB6D9EB06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37166" y="2867643"/>
              <a:ext cx="550799" cy="548514"/>
            </a:xfrm>
            <a:prstGeom prst="rect">
              <a:avLst/>
            </a:prstGeom>
          </p:spPr>
        </p:pic>
        <p:pic>
          <p:nvPicPr>
            <p:cNvPr id="5" name="Picture 4">
              <a:extLst>
                <a:ext uri="{FF2B5EF4-FFF2-40B4-BE49-F238E27FC236}">
                  <a16:creationId xmlns:a16="http://schemas.microsoft.com/office/drawing/2014/main" id="{CEAD0BC2-0248-40B7-932E-A84EA4B16AC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37166" y="3497643"/>
              <a:ext cx="550799" cy="548514"/>
            </a:xfrm>
            <a:prstGeom prst="rect">
              <a:avLst/>
            </a:prstGeom>
          </p:spPr>
        </p:pic>
        <p:pic>
          <p:nvPicPr>
            <p:cNvPr id="9" name="Picture 8">
              <a:extLst>
                <a:ext uri="{FF2B5EF4-FFF2-40B4-BE49-F238E27FC236}">
                  <a16:creationId xmlns:a16="http://schemas.microsoft.com/office/drawing/2014/main" id="{E37EA466-7439-4D07-81F2-479BA291AD3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43220" y="2237643"/>
              <a:ext cx="550799" cy="548514"/>
            </a:xfrm>
            <a:prstGeom prst="rect">
              <a:avLst/>
            </a:prstGeom>
          </p:spPr>
        </p:pic>
        <p:pic>
          <p:nvPicPr>
            <p:cNvPr id="10" name="Picture 9">
              <a:extLst>
                <a:ext uri="{FF2B5EF4-FFF2-40B4-BE49-F238E27FC236}">
                  <a16:creationId xmlns:a16="http://schemas.microsoft.com/office/drawing/2014/main" id="{497314B1-A6B9-4477-A459-AF186CB09FD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43220" y="2867643"/>
              <a:ext cx="550799" cy="548514"/>
            </a:xfrm>
            <a:prstGeom prst="rect">
              <a:avLst/>
            </a:prstGeom>
          </p:spPr>
        </p:pic>
        <p:pic>
          <p:nvPicPr>
            <p:cNvPr id="11" name="Picture 10">
              <a:extLst>
                <a:ext uri="{FF2B5EF4-FFF2-40B4-BE49-F238E27FC236}">
                  <a16:creationId xmlns:a16="http://schemas.microsoft.com/office/drawing/2014/main" id="{DC58E94A-B1FB-4C49-A8B9-2E58F518476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43220" y="3497643"/>
              <a:ext cx="550799" cy="548514"/>
            </a:xfrm>
            <a:prstGeom prst="rect">
              <a:avLst/>
            </a:prstGeom>
          </p:spPr>
        </p:pic>
        <p:pic>
          <p:nvPicPr>
            <p:cNvPr id="13" name="Picture 12">
              <a:extLst>
                <a:ext uri="{FF2B5EF4-FFF2-40B4-BE49-F238E27FC236}">
                  <a16:creationId xmlns:a16="http://schemas.microsoft.com/office/drawing/2014/main" id="{04E6192C-7BFE-4CB8-96EE-09F15CDFF6A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49274" y="2237643"/>
              <a:ext cx="550799" cy="548514"/>
            </a:xfrm>
            <a:prstGeom prst="rect">
              <a:avLst/>
            </a:prstGeom>
          </p:spPr>
        </p:pic>
        <p:pic>
          <p:nvPicPr>
            <p:cNvPr id="14" name="Picture 13">
              <a:extLst>
                <a:ext uri="{FF2B5EF4-FFF2-40B4-BE49-F238E27FC236}">
                  <a16:creationId xmlns:a16="http://schemas.microsoft.com/office/drawing/2014/main" id="{79A59264-682C-491D-8775-88D930871C3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49274" y="2867643"/>
              <a:ext cx="550799" cy="548514"/>
            </a:xfrm>
            <a:prstGeom prst="rect">
              <a:avLst/>
            </a:prstGeom>
          </p:spPr>
        </p:pic>
        <p:pic>
          <p:nvPicPr>
            <p:cNvPr id="15" name="Picture 14">
              <a:extLst>
                <a:ext uri="{FF2B5EF4-FFF2-40B4-BE49-F238E27FC236}">
                  <a16:creationId xmlns:a16="http://schemas.microsoft.com/office/drawing/2014/main" id="{1530483B-EF9C-4536-AD0B-58BCC04A47D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49274" y="3497643"/>
              <a:ext cx="550799" cy="548514"/>
            </a:xfrm>
            <a:prstGeom prst="rect">
              <a:avLst/>
            </a:prstGeom>
          </p:spPr>
        </p:pic>
        <p:pic>
          <p:nvPicPr>
            <p:cNvPr id="17" name="Picture 16">
              <a:extLst>
                <a:ext uri="{FF2B5EF4-FFF2-40B4-BE49-F238E27FC236}">
                  <a16:creationId xmlns:a16="http://schemas.microsoft.com/office/drawing/2014/main" id="{5F0572B2-BE43-46EA-B105-3B505BB63B8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655328" y="2237643"/>
              <a:ext cx="550799" cy="548514"/>
            </a:xfrm>
            <a:prstGeom prst="rect">
              <a:avLst/>
            </a:prstGeom>
          </p:spPr>
        </p:pic>
        <p:pic>
          <p:nvPicPr>
            <p:cNvPr id="18" name="Picture 17">
              <a:extLst>
                <a:ext uri="{FF2B5EF4-FFF2-40B4-BE49-F238E27FC236}">
                  <a16:creationId xmlns:a16="http://schemas.microsoft.com/office/drawing/2014/main" id="{9B37E37D-8AA6-47D7-BE17-67F1075DFC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655328" y="2867643"/>
              <a:ext cx="550799" cy="548514"/>
            </a:xfrm>
            <a:prstGeom prst="rect">
              <a:avLst/>
            </a:prstGeom>
          </p:spPr>
        </p:pic>
        <p:pic>
          <p:nvPicPr>
            <p:cNvPr id="19" name="Picture 18">
              <a:extLst>
                <a:ext uri="{FF2B5EF4-FFF2-40B4-BE49-F238E27FC236}">
                  <a16:creationId xmlns:a16="http://schemas.microsoft.com/office/drawing/2014/main" id="{E0ABC6BA-88A8-4DF2-BC9A-9E413DFF18D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655328" y="3497643"/>
              <a:ext cx="550799" cy="548514"/>
            </a:xfrm>
            <a:prstGeom prst="rect">
              <a:avLst/>
            </a:prstGeom>
          </p:spPr>
        </p:pic>
      </p:grpSp>
      <p:sp>
        <p:nvSpPr>
          <p:cNvPr id="21" name="Rectangle 20">
            <a:extLst>
              <a:ext uri="{FF2B5EF4-FFF2-40B4-BE49-F238E27FC236}">
                <a16:creationId xmlns:a16="http://schemas.microsoft.com/office/drawing/2014/main" id="{9A91CB7E-3150-4B1B-90A7-62388764116F}"/>
              </a:ext>
            </a:extLst>
          </p:cNvPr>
          <p:cNvSpPr/>
          <p:nvPr/>
        </p:nvSpPr>
        <p:spPr>
          <a:xfrm>
            <a:off x="2447938" y="4326199"/>
            <a:ext cx="1457450"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a:t>
            </a: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 = 12</a:t>
            </a:r>
          </a:p>
        </p:txBody>
      </p:sp>
      <p:sp>
        <p:nvSpPr>
          <p:cNvPr id="22" name="Rectangle 21">
            <a:extLst>
              <a:ext uri="{FF2B5EF4-FFF2-40B4-BE49-F238E27FC236}">
                <a16:creationId xmlns:a16="http://schemas.microsoft.com/office/drawing/2014/main" id="{8E90101D-B40E-4892-8352-9634D430FB48}"/>
              </a:ext>
            </a:extLst>
          </p:cNvPr>
          <p:cNvSpPr/>
          <p:nvPr/>
        </p:nvSpPr>
        <p:spPr>
          <a:xfrm>
            <a:off x="1080574" y="4761163"/>
            <a:ext cx="4192173"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a:t>
            </a: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 hundreds =</a:t>
            </a: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hundreds</a:t>
            </a:r>
          </a:p>
        </p:txBody>
      </p:sp>
      <p:sp>
        <p:nvSpPr>
          <p:cNvPr id="23" name="Rectangle 22">
            <a:extLst>
              <a:ext uri="{FF2B5EF4-FFF2-40B4-BE49-F238E27FC236}">
                <a16:creationId xmlns:a16="http://schemas.microsoft.com/office/drawing/2014/main" id="{A00AAD16-02FF-40B5-B597-0F5481CFF139}"/>
              </a:ext>
            </a:extLst>
          </p:cNvPr>
          <p:cNvSpPr/>
          <p:nvPr/>
        </p:nvSpPr>
        <p:spPr>
          <a:xfrm>
            <a:off x="2123361" y="5205413"/>
            <a:ext cx="2164375"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a:t>
            </a: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300 = 1,200</a:t>
            </a:r>
          </a:p>
        </p:txBody>
      </p:sp>
      <p:grpSp>
        <p:nvGrpSpPr>
          <p:cNvPr id="28" name="Group 27">
            <a:extLst>
              <a:ext uri="{FF2B5EF4-FFF2-40B4-BE49-F238E27FC236}">
                <a16:creationId xmlns:a16="http://schemas.microsoft.com/office/drawing/2014/main" id="{1232EF72-1764-4288-AFFD-C5B9250AC1B3}"/>
              </a:ext>
            </a:extLst>
          </p:cNvPr>
          <p:cNvGrpSpPr/>
          <p:nvPr/>
        </p:nvGrpSpPr>
        <p:grpSpPr>
          <a:xfrm>
            <a:off x="1673023" y="1834105"/>
            <a:ext cx="3264400" cy="1808514"/>
            <a:chOff x="2939446" y="2237643"/>
            <a:chExt cx="3264400" cy="1808514"/>
          </a:xfrm>
        </p:grpSpPr>
        <p:pic>
          <p:nvPicPr>
            <p:cNvPr id="29" name="Picture 28">
              <a:extLst>
                <a:ext uri="{FF2B5EF4-FFF2-40B4-BE49-F238E27FC236}">
                  <a16:creationId xmlns:a16="http://schemas.microsoft.com/office/drawing/2014/main" id="{DFB694AF-1BDC-49E6-ABCE-63618BCFC1C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39446" y="2237643"/>
              <a:ext cx="546238" cy="548514"/>
            </a:xfrm>
            <a:prstGeom prst="rect">
              <a:avLst/>
            </a:prstGeom>
          </p:spPr>
        </p:pic>
        <p:pic>
          <p:nvPicPr>
            <p:cNvPr id="30" name="Picture 29">
              <a:extLst>
                <a:ext uri="{FF2B5EF4-FFF2-40B4-BE49-F238E27FC236}">
                  <a16:creationId xmlns:a16="http://schemas.microsoft.com/office/drawing/2014/main" id="{7452EC39-32EE-45A3-80BC-BB3E727908D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39446" y="2867643"/>
              <a:ext cx="546238" cy="548514"/>
            </a:xfrm>
            <a:prstGeom prst="rect">
              <a:avLst/>
            </a:prstGeom>
          </p:spPr>
        </p:pic>
        <p:pic>
          <p:nvPicPr>
            <p:cNvPr id="31" name="Picture 30">
              <a:extLst>
                <a:ext uri="{FF2B5EF4-FFF2-40B4-BE49-F238E27FC236}">
                  <a16:creationId xmlns:a16="http://schemas.microsoft.com/office/drawing/2014/main" id="{0C365569-2ED1-4D76-9ADC-79224B63826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39446" y="3497643"/>
              <a:ext cx="546238" cy="548514"/>
            </a:xfrm>
            <a:prstGeom prst="rect">
              <a:avLst/>
            </a:prstGeom>
          </p:spPr>
        </p:pic>
        <p:pic>
          <p:nvPicPr>
            <p:cNvPr id="32" name="Picture 31">
              <a:extLst>
                <a:ext uri="{FF2B5EF4-FFF2-40B4-BE49-F238E27FC236}">
                  <a16:creationId xmlns:a16="http://schemas.microsoft.com/office/drawing/2014/main" id="{BC853D11-BAB2-409F-B3C3-70C9BCDC5A6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845500" y="2237643"/>
              <a:ext cx="546238" cy="548514"/>
            </a:xfrm>
            <a:prstGeom prst="rect">
              <a:avLst/>
            </a:prstGeom>
          </p:spPr>
        </p:pic>
        <p:pic>
          <p:nvPicPr>
            <p:cNvPr id="33" name="Picture 32">
              <a:extLst>
                <a:ext uri="{FF2B5EF4-FFF2-40B4-BE49-F238E27FC236}">
                  <a16:creationId xmlns:a16="http://schemas.microsoft.com/office/drawing/2014/main" id="{1F3050D2-A67A-4644-9F6F-7100D68C27D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845500" y="2867643"/>
              <a:ext cx="546238" cy="548514"/>
            </a:xfrm>
            <a:prstGeom prst="rect">
              <a:avLst/>
            </a:prstGeom>
          </p:spPr>
        </p:pic>
        <p:pic>
          <p:nvPicPr>
            <p:cNvPr id="34" name="Picture 33">
              <a:extLst>
                <a:ext uri="{FF2B5EF4-FFF2-40B4-BE49-F238E27FC236}">
                  <a16:creationId xmlns:a16="http://schemas.microsoft.com/office/drawing/2014/main" id="{67A3E74C-F027-45E4-8328-73C6C535FBA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845500" y="3497643"/>
              <a:ext cx="546238" cy="548514"/>
            </a:xfrm>
            <a:prstGeom prst="rect">
              <a:avLst/>
            </a:prstGeom>
          </p:spPr>
        </p:pic>
        <p:pic>
          <p:nvPicPr>
            <p:cNvPr id="35" name="Picture 34">
              <a:extLst>
                <a:ext uri="{FF2B5EF4-FFF2-40B4-BE49-F238E27FC236}">
                  <a16:creationId xmlns:a16="http://schemas.microsoft.com/office/drawing/2014/main" id="{49274CE1-5748-4943-B682-9BC230E8AE3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51554" y="2237643"/>
              <a:ext cx="546238" cy="548514"/>
            </a:xfrm>
            <a:prstGeom prst="rect">
              <a:avLst/>
            </a:prstGeom>
          </p:spPr>
        </p:pic>
        <p:pic>
          <p:nvPicPr>
            <p:cNvPr id="36" name="Picture 35">
              <a:extLst>
                <a:ext uri="{FF2B5EF4-FFF2-40B4-BE49-F238E27FC236}">
                  <a16:creationId xmlns:a16="http://schemas.microsoft.com/office/drawing/2014/main" id="{36340536-1FF1-4154-B471-3045035E54C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51554" y="2867643"/>
              <a:ext cx="546238" cy="548514"/>
            </a:xfrm>
            <a:prstGeom prst="rect">
              <a:avLst/>
            </a:prstGeom>
          </p:spPr>
        </p:pic>
        <p:pic>
          <p:nvPicPr>
            <p:cNvPr id="37" name="Picture 36">
              <a:extLst>
                <a:ext uri="{FF2B5EF4-FFF2-40B4-BE49-F238E27FC236}">
                  <a16:creationId xmlns:a16="http://schemas.microsoft.com/office/drawing/2014/main" id="{A3752662-71DE-4467-B39E-21D61BDF6A6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51554" y="3497643"/>
              <a:ext cx="546238" cy="548514"/>
            </a:xfrm>
            <a:prstGeom prst="rect">
              <a:avLst/>
            </a:prstGeom>
          </p:spPr>
        </p:pic>
        <p:pic>
          <p:nvPicPr>
            <p:cNvPr id="38" name="Picture 37">
              <a:extLst>
                <a:ext uri="{FF2B5EF4-FFF2-40B4-BE49-F238E27FC236}">
                  <a16:creationId xmlns:a16="http://schemas.microsoft.com/office/drawing/2014/main" id="{E35D9D32-04B9-4ED5-A074-20C69833AAB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657608" y="2237643"/>
              <a:ext cx="546238" cy="548514"/>
            </a:xfrm>
            <a:prstGeom prst="rect">
              <a:avLst/>
            </a:prstGeom>
          </p:spPr>
        </p:pic>
        <p:pic>
          <p:nvPicPr>
            <p:cNvPr id="39" name="Picture 38">
              <a:extLst>
                <a:ext uri="{FF2B5EF4-FFF2-40B4-BE49-F238E27FC236}">
                  <a16:creationId xmlns:a16="http://schemas.microsoft.com/office/drawing/2014/main" id="{933A5F08-EB0F-4B3B-AD04-86915D54715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657608" y="2867643"/>
              <a:ext cx="546238" cy="548514"/>
            </a:xfrm>
            <a:prstGeom prst="rect">
              <a:avLst/>
            </a:prstGeom>
          </p:spPr>
        </p:pic>
        <p:pic>
          <p:nvPicPr>
            <p:cNvPr id="40" name="Picture 39">
              <a:extLst>
                <a:ext uri="{FF2B5EF4-FFF2-40B4-BE49-F238E27FC236}">
                  <a16:creationId xmlns:a16="http://schemas.microsoft.com/office/drawing/2014/main" id="{07B67EA8-7AC6-495C-BB4B-137C0F73602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657608" y="3497643"/>
              <a:ext cx="546238" cy="548514"/>
            </a:xfrm>
            <a:prstGeom prst="rect">
              <a:avLst/>
            </a:prstGeom>
          </p:spPr>
        </p:pic>
      </p:grpSp>
      <p:sp>
        <p:nvSpPr>
          <p:cNvPr id="46" name="Rectangle 45">
            <a:extLst>
              <a:ext uri="{FF2B5EF4-FFF2-40B4-BE49-F238E27FC236}">
                <a16:creationId xmlns:a16="http://schemas.microsoft.com/office/drawing/2014/main" id="{804DDD04-8BB6-47A1-A1D9-B228DCCEB79C}"/>
              </a:ext>
            </a:extLst>
          </p:cNvPr>
          <p:cNvSpPr/>
          <p:nvPr/>
        </p:nvSpPr>
        <p:spPr>
          <a:xfrm>
            <a:off x="3482852" y="4764098"/>
            <a:ext cx="2049691" cy="441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 name="TextBox 19">
            <a:extLst>
              <a:ext uri="{FF2B5EF4-FFF2-40B4-BE49-F238E27FC236}">
                <a16:creationId xmlns:a16="http://schemas.microsoft.com/office/drawing/2014/main" id="{C32FA7B8-21DA-44CE-A634-DDBA31C5E865}"/>
              </a:ext>
            </a:extLst>
          </p:cNvPr>
          <p:cNvSpPr txBox="1"/>
          <p:nvPr/>
        </p:nvSpPr>
        <p:spPr>
          <a:xfrm>
            <a:off x="6096000" y="4187699"/>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4 times 3 is equal to 12.</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 times 4 hundreds is equal to 12 hundreds.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12 hundreds is equal to 1,200.</a:t>
            </a:r>
          </a:p>
        </p:txBody>
      </p:sp>
    </p:spTree>
    <p:custDataLst>
      <p:tags r:id="rId1"/>
    </p:custDataLst>
    <p:extLst>
      <p:ext uri="{BB962C8B-B14F-4D97-AF65-F5344CB8AC3E}">
        <p14:creationId xmlns:p14="http://schemas.microsoft.com/office/powerpoint/2010/main" val="3532147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4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254F6-8F2E-41AC-9C5E-7CD383634D2B}"/>
              </a:ext>
            </a:extLst>
          </p:cNvPr>
          <p:cNvSpPr>
            <a:spLocks noGrp="1"/>
          </p:cNvSpPr>
          <p:nvPr>
            <p:ph type="title"/>
          </p:nvPr>
        </p:nvSpPr>
        <p:spPr/>
        <p:txBody>
          <a:bodyPr/>
          <a:lstStyle/>
          <a:p>
            <a:r>
              <a:rPr lang="en-GB" dirty="0"/>
              <a:t>4NF-3 Scaling number facts by 100</a:t>
            </a:r>
          </a:p>
        </p:txBody>
      </p:sp>
      <p:grpSp>
        <p:nvGrpSpPr>
          <p:cNvPr id="25" name="Group 24">
            <a:extLst>
              <a:ext uri="{FF2B5EF4-FFF2-40B4-BE49-F238E27FC236}">
                <a16:creationId xmlns:a16="http://schemas.microsoft.com/office/drawing/2014/main" id="{08E5F96E-23E1-4F3F-B3C8-95420EA28050}"/>
              </a:ext>
            </a:extLst>
          </p:cNvPr>
          <p:cNvGrpSpPr/>
          <p:nvPr/>
        </p:nvGrpSpPr>
        <p:grpSpPr>
          <a:xfrm>
            <a:off x="1588356" y="1760542"/>
            <a:ext cx="3434442" cy="1958340"/>
            <a:chOff x="2854779" y="2164080"/>
            <a:chExt cx="3434442" cy="1958340"/>
          </a:xfrm>
        </p:grpSpPr>
        <p:sp>
          <p:nvSpPr>
            <p:cNvPr id="7" name="Rectangle: Rounded Corners 6">
              <a:extLst>
                <a:ext uri="{FF2B5EF4-FFF2-40B4-BE49-F238E27FC236}">
                  <a16:creationId xmlns:a16="http://schemas.microsoft.com/office/drawing/2014/main" id="{E2C4537C-61C8-4F35-B3A7-ED4351F6A389}"/>
                </a:ext>
              </a:extLst>
            </p:cNvPr>
            <p:cNvSpPr/>
            <p:nvPr/>
          </p:nvSpPr>
          <p:spPr>
            <a:xfrm>
              <a:off x="2854779" y="2164080"/>
              <a:ext cx="716280" cy="1958340"/>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E871C8AD-6FB9-4F9B-B385-0543A6D1D981}"/>
                </a:ext>
              </a:extLst>
            </p:cNvPr>
            <p:cNvSpPr/>
            <p:nvPr/>
          </p:nvSpPr>
          <p:spPr>
            <a:xfrm>
              <a:off x="3760833" y="2164080"/>
              <a:ext cx="716280" cy="1958340"/>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 name="Rectangle: Rounded Corners 11">
              <a:extLst>
                <a:ext uri="{FF2B5EF4-FFF2-40B4-BE49-F238E27FC236}">
                  <a16:creationId xmlns:a16="http://schemas.microsoft.com/office/drawing/2014/main" id="{AF2A6407-1306-40D8-AF50-E06A6AC830F0}"/>
                </a:ext>
              </a:extLst>
            </p:cNvPr>
            <p:cNvSpPr/>
            <p:nvPr/>
          </p:nvSpPr>
          <p:spPr>
            <a:xfrm>
              <a:off x="4666887" y="2164080"/>
              <a:ext cx="716280" cy="1958340"/>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Rounded Corners 15">
              <a:extLst>
                <a:ext uri="{FF2B5EF4-FFF2-40B4-BE49-F238E27FC236}">
                  <a16:creationId xmlns:a16="http://schemas.microsoft.com/office/drawing/2014/main" id="{CFB89223-EB4E-4A70-8802-337D9A61B0AD}"/>
                </a:ext>
              </a:extLst>
            </p:cNvPr>
            <p:cNvSpPr/>
            <p:nvPr/>
          </p:nvSpPr>
          <p:spPr>
            <a:xfrm>
              <a:off x="5572941" y="2164080"/>
              <a:ext cx="716280" cy="1958340"/>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4" name="Group 23">
            <a:extLst>
              <a:ext uri="{FF2B5EF4-FFF2-40B4-BE49-F238E27FC236}">
                <a16:creationId xmlns:a16="http://schemas.microsoft.com/office/drawing/2014/main" id="{97E71551-079C-437E-B408-CD5F113A3359}"/>
              </a:ext>
            </a:extLst>
          </p:cNvPr>
          <p:cNvGrpSpPr/>
          <p:nvPr/>
        </p:nvGrpSpPr>
        <p:grpSpPr>
          <a:xfrm>
            <a:off x="1670744" y="1834105"/>
            <a:ext cx="3268961" cy="1808514"/>
            <a:chOff x="2937166" y="2237643"/>
            <a:chExt cx="3268961" cy="1808514"/>
          </a:xfrm>
        </p:grpSpPr>
        <p:pic>
          <p:nvPicPr>
            <p:cNvPr id="3" name="Picture 2">
              <a:extLst>
                <a:ext uri="{FF2B5EF4-FFF2-40B4-BE49-F238E27FC236}">
                  <a16:creationId xmlns:a16="http://schemas.microsoft.com/office/drawing/2014/main" id="{47AD3BE3-E0DC-414B-A019-69FB0E5F7C1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37166" y="2237643"/>
              <a:ext cx="550799" cy="548514"/>
            </a:xfrm>
            <a:prstGeom prst="rect">
              <a:avLst/>
            </a:prstGeom>
          </p:spPr>
        </p:pic>
        <p:pic>
          <p:nvPicPr>
            <p:cNvPr id="4" name="Picture 3">
              <a:extLst>
                <a:ext uri="{FF2B5EF4-FFF2-40B4-BE49-F238E27FC236}">
                  <a16:creationId xmlns:a16="http://schemas.microsoft.com/office/drawing/2014/main" id="{DB4DF501-7C99-4C83-B5C8-F5DB6D9EB06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37166" y="2867643"/>
              <a:ext cx="550799" cy="548514"/>
            </a:xfrm>
            <a:prstGeom prst="rect">
              <a:avLst/>
            </a:prstGeom>
          </p:spPr>
        </p:pic>
        <p:pic>
          <p:nvPicPr>
            <p:cNvPr id="5" name="Picture 4">
              <a:extLst>
                <a:ext uri="{FF2B5EF4-FFF2-40B4-BE49-F238E27FC236}">
                  <a16:creationId xmlns:a16="http://schemas.microsoft.com/office/drawing/2014/main" id="{CEAD0BC2-0248-40B7-932E-A84EA4B16AC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37166" y="3497643"/>
              <a:ext cx="550799" cy="548514"/>
            </a:xfrm>
            <a:prstGeom prst="rect">
              <a:avLst/>
            </a:prstGeom>
          </p:spPr>
        </p:pic>
        <p:pic>
          <p:nvPicPr>
            <p:cNvPr id="9" name="Picture 8">
              <a:extLst>
                <a:ext uri="{FF2B5EF4-FFF2-40B4-BE49-F238E27FC236}">
                  <a16:creationId xmlns:a16="http://schemas.microsoft.com/office/drawing/2014/main" id="{E37EA466-7439-4D07-81F2-479BA291AD3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43220" y="2237643"/>
              <a:ext cx="550799" cy="548514"/>
            </a:xfrm>
            <a:prstGeom prst="rect">
              <a:avLst/>
            </a:prstGeom>
          </p:spPr>
        </p:pic>
        <p:pic>
          <p:nvPicPr>
            <p:cNvPr id="10" name="Picture 9">
              <a:extLst>
                <a:ext uri="{FF2B5EF4-FFF2-40B4-BE49-F238E27FC236}">
                  <a16:creationId xmlns:a16="http://schemas.microsoft.com/office/drawing/2014/main" id="{497314B1-A6B9-4477-A459-AF186CB09FD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43220" y="2867643"/>
              <a:ext cx="550799" cy="548514"/>
            </a:xfrm>
            <a:prstGeom prst="rect">
              <a:avLst/>
            </a:prstGeom>
          </p:spPr>
        </p:pic>
        <p:pic>
          <p:nvPicPr>
            <p:cNvPr id="11" name="Picture 10">
              <a:extLst>
                <a:ext uri="{FF2B5EF4-FFF2-40B4-BE49-F238E27FC236}">
                  <a16:creationId xmlns:a16="http://schemas.microsoft.com/office/drawing/2014/main" id="{DC58E94A-B1FB-4C49-A8B9-2E58F518476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43220" y="3497643"/>
              <a:ext cx="550799" cy="548514"/>
            </a:xfrm>
            <a:prstGeom prst="rect">
              <a:avLst/>
            </a:prstGeom>
          </p:spPr>
        </p:pic>
        <p:pic>
          <p:nvPicPr>
            <p:cNvPr id="13" name="Picture 12">
              <a:extLst>
                <a:ext uri="{FF2B5EF4-FFF2-40B4-BE49-F238E27FC236}">
                  <a16:creationId xmlns:a16="http://schemas.microsoft.com/office/drawing/2014/main" id="{04E6192C-7BFE-4CB8-96EE-09F15CDFF6A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49274" y="2237643"/>
              <a:ext cx="550799" cy="548514"/>
            </a:xfrm>
            <a:prstGeom prst="rect">
              <a:avLst/>
            </a:prstGeom>
          </p:spPr>
        </p:pic>
        <p:pic>
          <p:nvPicPr>
            <p:cNvPr id="14" name="Picture 13">
              <a:extLst>
                <a:ext uri="{FF2B5EF4-FFF2-40B4-BE49-F238E27FC236}">
                  <a16:creationId xmlns:a16="http://schemas.microsoft.com/office/drawing/2014/main" id="{79A59264-682C-491D-8775-88D930871C3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49274" y="2867643"/>
              <a:ext cx="550799" cy="548514"/>
            </a:xfrm>
            <a:prstGeom prst="rect">
              <a:avLst/>
            </a:prstGeom>
          </p:spPr>
        </p:pic>
        <p:pic>
          <p:nvPicPr>
            <p:cNvPr id="15" name="Picture 14">
              <a:extLst>
                <a:ext uri="{FF2B5EF4-FFF2-40B4-BE49-F238E27FC236}">
                  <a16:creationId xmlns:a16="http://schemas.microsoft.com/office/drawing/2014/main" id="{1530483B-EF9C-4536-AD0B-58BCC04A47D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49274" y="3497643"/>
              <a:ext cx="550799" cy="548514"/>
            </a:xfrm>
            <a:prstGeom prst="rect">
              <a:avLst/>
            </a:prstGeom>
          </p:spPr>
        </p:pic>
        <p:pic>
          <p:nvPicPr>
            <p:cNvPr id="17" name="Picture 16">
              <a:extLst>
                <a:ext uri="{FF2B5EF4-FFF2-40B4-BE49-F238E27FC236}">
                  <a16:creationId xmlns:a16="http://schemas.microsoft.com/office/drawing/2014/main" id="{5F0572B2-BE43-46EA-B105-3B505BB63B8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655328" y="2237643"/>
              <a:ext cx="550799" cy="548514"/>
            </a:xfrm>
            <a:prstGeom prst="rect">
              <a:avLst/>
            </a:prstGeom>
          </p:spPr>
        </p:pic>
        <p:pic>
          <p:nvPicPr>
            <p:cNvPr id="18" name="Picture 17">
              <a:extLst>
                <a:ext uri="{FF2B5EF4-FFF2-40B4-BE49-F238E27FC236}">
                  <a16:creationId xmlns:a16="http://schemas.microsoft.com/office/drawing/2014/main" id="{9B37E37D-8AA6-47D7-BE17-67F1075DFC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655328" y="2867643"/>
              <a:ext cx="550799" cy="548514"/>
            </a:xfrm>
            <a:prstGeom prst="rect">
              <a:avLst/>
            </a:prstGeom>
          </p:spPr>
        </p:pic>
        <p:pic>
          <p:nvPicPr>
            <p:cNvPr id="19" name="Picture 18">
              <a:extLst>
                <a:ext uri="{FF2B5EF4-FFF2-40B4-BE49-F238E27FC236}">
                  <a16:creationId xmlns:a16="http://schemas.microsoft.com/office/drawing/2014/main" id="{E0ABC6BA-88A8-4DF2-BC9A-9E413DFF18D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655328" y="3497643"/>
              <a:ext cx="550799" cy="548514"/>
            </a:xfrm>
            <a:prstGeom prst="rect">
              <a:avLst/>
            </a:prstGeom>
          </p:spPr>
        </p:pic>
      </p:grpSp>
      <p:sp>
        <p:nvSpPr>
          <p:cNvPr id="21" name="Rectangle 20">
            <a:extLst>
              <a:ext uri="{FF2B5EF4-FFF2-40B4-BE49-F238E27FC236}">
                <a16:creationId xmlns:a16="http://schemas.microsoft.com/office/drawing/2014/main" id="{9A91CB7E-3150-4B1B-90A7-62388764116F}"/>
              </a:ext>
            </a:extLst>
          </p:cNvPr>
          <p:cNvSpPr/>
          <p:nvPr/>
        </p:nvSpPr>
        <p:spPr>
          <a:xfrm>
            <a:off x="2133311" y="4288621"/>
            <a:ext cx="2154757"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1,200 ÷ 4 = 300</a:t>
            </a:r>
          </a:p>
        </p:txBody>
      </p:sp>
      <p:grpSp>
        <p:nvGrpSpPr>
          <p:cNvPr id="28" name="Group 27">
            <a:extLst>
              <a:ext uri="{FF2B5EF4-FFF2-40B4-BE49-F238E27FC236}">
                <a16:creationId xmlns:a16="http://schemas.microsoft.com/office/drawing/2014/main" id="{1232EF72-1764-4288-AFFD-C5B9250AC1B3}"/>
              </a:ext>
            </a:extLst>
          </p:cNvPr>
          <p:cNvGrpSpPr/>
          <p:nvPr/>
        </p:nvGrpSpPr>
        <p:grpSpPr>
          <a:xfrm>
            <a:off x="1673023" y="1834105"/>
            <a:ext cx="3264400" cy="1808514"/>
            <a:chOff x="2939446" y="2237643"/>
            <a:chExt cx="3264400" cy="1808514"/>
          </a:xfrm>
        </p:grpSpPr>
        <p:pic>
          <p:nvPicPr>
            <p:cNvPr id="29" name="Picture 28">
              <a:extLst>
                <a:ext uri="{FF2B5EF4-FFF2-40B4-BE49-F238E27FC236}">
                  <a16:creationId xmlns:a16="http://schemas.microsoft.com/office/drawing/2014/main" id="{DFB694AF-1BDC-49E6-ABCE-63618BCFC1C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39446" y="2237643"/>
              <a:ext cx="546238" cy="548514"/>
            </a:xfrm>
            <a:prstGeom prst="rect">
              <a:avLst/>
            </a:prstGeom>
          </p:spPr>
        </p:pic>
        <p:pic>
          <p:nvPicPr>
            <p:cNvPr id="30" name="Picture 29">
              <a:extLst>
                <a:ext uri="{FF2B5EF4-FFF2-40B4-BE49-F238E27FC236}">
                  <a16:creationId xmlns:a16="http://schemas.microsoft.com/office/drawing/2014/main" id="{7452EC39-32EE-45A3-80BC-BB3E727908D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39446" y="2867643"/>
              <a:ext cx="546238" cy="548514"/>
            </a:xfrm>
            <a:prstGeom prst="rect">
              <a:avLst/>
            </a:prstGeom>
          </p:spPr>
        </p:pic>
        <p:pic>
          <p:nvPicPr>
            <p:cNvPr id="31" name="Picture 30">
              <a:extLst>
                <a:ext uri="{FF2B5EF4-FFF2-40B4-BE49-F238E27FC236}">
                  <a16:creationId xmlns:a16="http://schemas.microsoft.com/office/drawing/2014/main" id="{0C365569-2ED1-4D76-9ADC-79224B63826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39446" y="3497643"/>
              <a:ext cx="546238" cy="548514"/>
            </a:xfrm>
            <a:prstGeom prst="rect">
              <a:avLst/>
            </a:prstGeom>
          </p:spPr>
        </p:pic>
        <p:pic>
          <p:nvPicPr>
            <p:cNvPr id="32" name="Picture 31">
              <a:extLst>
                <a:ext uri="{FF2B5EF4-FFF2-40B4-BE49-F238E27FC236}">
                  <a16:creationId xmlns:a16="http://schemas.microsoft.com/office/drawing/2014/main" id="{BC853D11-BAB2-409F-B3C3-70C9BCDC5A6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845500" y="2237643"/>
              <a:ext cx="546238" cy="548514"/>
            </a:xfrm>
            <a:prstGeom prst="rect">
              <a:avLst/>
            </a:prstGeom>
          </p:spPr>
        </p:pic>
        <p:pic>
          <p:nvPicPr>
            <p:cNvPr id="33" name="Picture 32">
              <a:extLst>
                <a:ext uri="{FF2B5EF4-FFF2-40B4-BE49-F238E27FC236}">
                  <a16:creationId xmlns:a16="http://schemas.microsoft.com/office/drawing/2014/main" id="{1F3050D2-A67A-4644-9F6F-7100D68C27D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845500" y="2867643"/>
              <a:ext cx="546238" cy="548514"/>
            </a:xfrm>
            <a:prstGeom prst="rect">
              <a:avLst/>
            </a:prstGeom>
          </p:spPr>
        </p:pic>
        <p:pic>
          <p:nvPicPr>
            <p:cNvPr id="34" name="Picture 33">
              <a:extLst>
                <a:ext uri="{FF2B5EF4-FFF2-40B4-BE49-F238E27FC236}">
                  <a16:creationId xmlns:a16="http://schemas.microsoft.com/office/drawing/2014/main" id="{67A3E74C-F027-45E4-8328-73C6C535FBA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845500" y="3497643"/>
              <a:ext cx="546238" cy="548514"/>
            </a:xfrm>
            <a:prstGeom prst="rect">
              <a:avLst/>
            </a:prstGeom>
          </p:spPr>
        </p:pic>
        <p:pic>
          <p:nvPicPr>
            <p:cNvPr id="35" name="Picture 34">
              <a:extLst>
                <a:ext uri="{FF2B5EF4-FFF2-40B4-BE49-F238E27FC236}">
                  <a16:creationId xmlns:a16="http://schemas.microsoft.com/office/drawing/2014/main" id="{49274CE1-5748-4943-B682-9BC230E8AE3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51554" y="2237643"/>
              <a:ext cx="546238" cy="548514"/>
            </a:xfrm>
            <a:prstGeom prst="rect">
              <a:avLst/>
            </a:prstGeom>
          </p:spPr>
        </p:pic>
        <p:pic>
          <p:nvPicPr>
            <p:cNvPr id="36" name="Picture 35">
              <a:extLst>
                <a:ext uri="{FF2B5EF4-FFF2-40B4-BE49-F238E27FC236}">
                  <a16:creationId xmlns:a16="http://schemas.microsoft.com/office/drawing/2014/main" id="{36340536-1FF1-4154-B471-3045035E54C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51554" y="2867643"/>
              <a:ext cx="546238" cy="548514"/>
            </a:xfrm>
            <a:prstGeom prst="rect">
              <a:avLst/>
            </a:prstGeom>
          </p:spPr>
        </p:pic>
        <p:pic>
          <p:nvPicPr>
            <p:cNvPr id="37" name="Picture 36">
              <a:extLst>
                <a:ext uri="{FF2B5EF4-FFF2-40B4-BE49-F238E27FC236}">
                  <a16:creationId xmlns:a16="http://schemas.microsoft.com/office/drawing/2014/main" id="{A3752662-71DE-4467-B39E-21D61BDF6A6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51554" y="3497643"/>
              <a:ext cx="546238" cy="548514"/>
            </a:xfrm>
            <a:prstGeom prst="rect">
              <a:avLst/>
            </a:prstGeom>
          </p:spPr>
        </p:pic>
        <p:pic>
          <p:nvPicPr>
            <p:cNvPr id="38" name="Picture 37">
              <a:extLst>
                <a:ext uri="{FF2B5EF4-FFF2-40B4-BE49-F238E27FC236}">
                  <a16:creationId xmlns:a16="http://schemas.microsoft.com/office/drawing/2014/main" id="{E35D9D32-04B9-4ED5-A074-20C69833AAB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657608" y="2237643"/>
              <a:ext cx="546238" cy="548514"/>
            </a:xfrm>
            <a:prstGeom prst="rect">
              <a:avLst/>
            </a:prstGeom>
          </p:spPr>
        </p:pic>
        <p:pic>
          <p:nvPicPr>
            <p:cNvPr id="39" name="Picture 38">
              <a:extLst>
                <a:ext uri="{FF2B5EF4-FFF2-40B4-BE49-F238E27FC236}">
                  <a16:creationId xmlns:a16="http://schemas.microsoft.com/office/drawing/2014/main" id="{933A5F08-EB0F-4B3B-AD04-86915D54715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657608" y="2867643"/>
              <a:ext cx="546238" cy="548514"/>
            </a:xfrm>
            <a:prstGeom prst="rect">
              <a:avLst/>
            </a:prstGeom>
          </p:spPr>
        </p:pic>
        <p:pic>
          <p:nvPicPr>
            <p:cNvPr id="40" name="Picture 39">
              <a:extLst>
                <a:ext uri="{FF2B5EF4-FFF2-40B4-BE49-F238E27FC236}">
                  <a16:creationId xmlns:a16="http://schemas.microsoft.com/office/drawing/2014/main" id="{07B67EA8-7AC6-495C-BB4B-137C0F73602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657608" y="3497643"/>
              <a:ext cx="546238" cy="548514"/>
            </a:xfrm>
            <a:prstGeom prst="rect">
              <a:avLst/>
            </a:prstGeom>
          </p:spPr>
        </p:pic>
      </p:grpSp>
      <p:sp>
        <p:nvSpPr>
          <p:cNvPr id="41" name="Rectangle 40">
            <a:extLst>
              <a:ext uri="{FF2B5EF4-FFF2-40B4-BE49-F238E27FC236}">
                <a16:creationId xmlns:a16="http://schemas.microsoft.com/office/drawing/2014/main" id="{B60FBBAA-35AE-40E3-8568-03F989F889F7}"/>
              </a:ext>
            </a:extLst>
          </p:cNvPr>
          <p:cNvSpPr/>
          <p:nvPr/>
        </p:nvSpPr>
        <p:spPr>
          <a:xfrm>
            <a:off x="2133312" y="4858360"/>
            <a:ext cx="2154757" cy="430887"/>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1,200 ÷ 300 = 4</a:t>
            </a:r>
          </a:p>
        </p:txBody>
      </p:sp>
      <p:sp>
        <p:nvSpPr>
          <p:cNvPr id="20" name="Content Placeholder 2">
            <a:extLst>
              <a:ext uri="{FF2B5EF4-FFF2-40B4-BE49-F238E27FC236}">
                <a16:creationId xmlns:a16="http://schemas.microsoft.com/office/drawing/2014/main" id="{E5715556-DE45-4846-8E64-4170360185A2}"/>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these two representations. What is the same/different?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Explain how you can use place value to use the first calculation to solve the second calculation?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other calculations using division can you write?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similar calculations. </a:t>
            </a:r>
          </a:p>
        </p:txBody>
      </p:sp>
      <p:sp>
        <p:nvSpPr>
          <p:cNvPr id="6" name="TextBox 19">
            <a:extLst>
              <a:ext uri="{FF2B5EF4-FFF2-40B4-BE49-F238E27FC236}">
                <a16:creationId xmlns:a16="http://schemas.microsoft.com/office/drawing/2014/main" id="{5AB738C7-ED40-492D-B75F-46F42FC92FB9}"/>
              </a:ext>
            </a:extLst>
          </p:cNvPr>
          <p:cNvSpPr txBox="1"/>
          <p:nvPr/>
        </p:nvSpPr>
        <p:spPr>
          <a:xfrm>
            <a:off x="6096000" y="5269822"/>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xx</a:t>
            </a:r>
          </a:p>
        </p:txBody>
      </p:sp>
      <p:sp>
        <p:nvSpPr>
          <p:cNvPr id="42" name="TextBox 19">
            <a:extLst>
              <a:ext uri="{FF2B5EF4-FFF2-40B4-BE49-F238E27FC236}">
                <a16:creationId xmlns:a16="http://schemas.microsoft.com/office/drawing/2014/main" id="{C106E8FD-9536-4E80-9582-8979515E9435}"/>
              </a:ext>
            </a:extLst>
          </p:cNvPr>
          <p:cNvSpPr txBox="1"/>
          <p:nvPr/>
        </p:nvSpPr>
        <p:spPr>
          <a:xfrm>
            <a:off x="6096000" y="4445023"/>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4 times 3 is equal to 12.</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 times 4 hundreds is equal to 12 hundreds.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12 hundreds is equal to 1,200.</a:t>
            </a:r>
          </a:p>
        </p:txBody>
      </p:sp>
    </p:spTree>
    <p:custDataLst>
      <p:tags r:id="rId1"/>
    </p:custDataLst>
    <p:extLst>
      <p:ext uri="{BB962C8B-B14F-4D97-AF65-F5344CB8AC3E}">
        <p14:creationId xmlns:p14="http://schemas.microsoft.com/office/powerpoint/2010/main" val="117938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2317494"/>
          </a:xfrm>
          <a:ln>
            <a:solidFill>
              <a:schemeClr val="accent1">
                <a:lumMod val="50000"/>
              </a:schemeClr>
            </a:solidFill>
          </a:ln>
        </p:spPr>
        <p:txBody>
          <a:bodyPr>
            <a:noAutofit/>
          </a:bodyPr>
          <a:lstStyle/>
          <a:p>
            <a:pPr>
              <a:lnSpc>
                <a:spcPct val="120000"/>
              </a:lnSpc>
            </a:pPr>
            <a:r>
              <a:rPr lang="en-GB" sz="2400" dirty="0"/>
              <a:t>4NF-3 </a:t>
            </a:r>
            <a:br>
              <a:rPr lang="en-GB" sz="2400" dirty="0"/>
            </a:br>
            <a:r>
              <a:rPr lang="en-GB" sz="2400" dirty="0"/>
              <a:t>Apply place-value knowledge to known additive and multiplicative number facts (scaling facts by 100). For example:</a:t>
            </a:r>
            <a:br>
              <a:rPr lang="en-GB" sz="2400" dirty="0"/>
            </a:br>
            <a:br>
              <a:rPr lang="en-GB" sz="2400" dirty="0"/>
            </a:br>
            <a:endParaRPr lang="en-GB" sz="2400"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804744" y="3073724"/>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4NF-3.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pic>
        <p:nvPicPr>
          <p:cNvPr id="1048" name="Picture 1047">
            <a:extLst>
              <a:ext uri="{FF2B5EF4-FFF2-40B4-BE49-F238E27FC236}">
                <a16:creationId xmlns:a16="http://schemas.microsoft.com/office/drawing/2014/main" id="{F583088A-69D3-4D00-93CC-104AE1A1BDAC}"/>
              </a:ext>
            </a:extLst>
          </p:cNvPr>
          <p:cNvPicPr>
            <a:picLocks noChangeAspect="1"/>
          </p:cNvPicPr>
          <p:nvPr/>
        </p:nvPicPr>
        <p:blipFill>
          <a:blip r:embed="rId4"/>
          <a:stretch>
            <a:fillRect/>
          </a:stretch>
        </p:blipFill>
        <p:spPr>
          <a:xfrm>
            <a:off x="983432" y="1750625"/>
            <a:ext cx="7920211" cy="899525"/>
          </a:xfrm>
          <a:prstGeom prst="rect">
            <a:avLst/>
          </a:prstGeom>
        </p:spPr>
      </p:pic>
    </p:spTree>
    <p:extLst>
      <p:ext uri="{BB962C8B-B14F-4D97-AF65-F5344CB8AC3E}">
        <p14:creationId xmlns:p14="http://schemas.microsoft.com/office/powerpoint/2010/main" val="20295587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hlinkClick r:id="rId3"/>
            <a:extLst>
              <a:ext uri="{FF2B5EF4-FFF2-40B4-BE49-F238E27FC236}">
                <a16:creationId xmlns:a16="http://schemas.microsoft.com/office/drawing/2014/main" id="{5925C6A2-BAAF-41D4-960A-951366373441}"/>
              </a:ext>
            </a:extLst>
          </p:cNvPr>
          <p:cNvPicPr>
            <a:picLocks noGrp="1" noChangeAspect="1"/>
          </p:cNvPicPr>
          <p:nvPr>
            <p:ph sz="half" idx="1"/>
          </p:nvPr>
        </p:nvPicPr>
        <p:blipFill>
          <a:blip r:embed="rId4"/>
          <a:stretch>
            <a:fillRect/>
          </a:stretch>
        </p:blipFill>
        <p:spPr>
          <a:xfrm>
            <a:off x="949344" y="1180597"/>
            <a:ext cx="3826503" cy="5161999"/>
          </a:xfrm>
          <a:prstGeom prst="rect">
            <a:avLst/>
          </a:prstGeom>
          <a:ln w="12700">
            <a:solidFill>
              <a:schemeClr val="tx1"/>
            </a:solidFill>
          </a:ln>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5"/>
              </a:rPr>
              <a:t>1.22 Composition and calculation: 1,000 and four-digit numbers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4NF-3: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pPr>
              <a:buClrTx/>
              <a:buFontTx/>
              <a:buNone/>
            </a:pPr>
            <a:r>
              <a:rPr lang="en-GB" dirty="0"/>
              <a:t>Scaling number facts by 100</a:t>
            </a:r>
            <a:endParaRPr lang="en-GB" kern="0" dirty="0"/>
          </a:p>
          <a:p>
            <a:endParaRPr lang="en-GB" dirty="0"/>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4NF-3</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0400"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4NF-3 Scaling number facts by 100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2811043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BBCBC-FE93-413E-A817-DBF64E71CD6E}"/>
              </a:ext>
            </a:extLst>
          </p:cNvPr>
          <p:cNvSpPr>
            <a:spLocks noGrp="1"/>
          </p:cNvSpPr>
          <p:nvPr>
            <p:ph type="title"/>
          </p:nvPr>
        </p:nvSpPr>
        <p:spPr/>
        <p:txBody>
          <a:bodyPr/>
          <a:lstStyle/>
          <a:p>
            <a:r>
              <a:rPr lang="en-GB" dirty="0"/>
              <a:t>4NF-3 Scaling number facts by 100</a:t>
            </a:r>
          </a:p>
        </p:txBody>
      </p:sp>
      <p:grpSp>
        <p:nvGrpSpPr>
          <p:cNvPr id="6" name="Group 5">
            <a:extLst>
              <a:ext uri="{FF2B5EF4-FFF2-40B4-BE49-F238E27FC236}">
                <a16:creationId xmlns:a16="http://schemas.microsoft.com/office/drawing/2014/main" id="{A2C0F8F5-CE20-4A67-8983-C2B031DBCE72}"/>
              </a:ext>
            </a:extLst>
          </p:cNvPr>
          <p:cNvGrpSpPr/>
          <p:nvPr/>
        </p:nvGrpSpPr>
        <p:grpSpPr>
          <a:xfrm>
            <a:off x="1817865" y="1549989"/>
            <a:ext cx="2995728" cy="3150001"/>
            <a:chOff x="2771799" y="1484313"/>
            <a:chExt cx="2995728" cy="3150001"/>
          </a:xfrm>
        </p:grpSpPr>
        <p:pic>
          <p:nvPicPr>
            <p:cNvPr id="4" name="Picture 3" descr="A picture containing sitting, indoor, window, looking&#10;&#10;Description automatically generated">
              <a:extLst>
                <a:ext uri="{FF2B5EF4-FFF2-40B4-BE49-F238E27FC236}">
                  <a16:creationId xmlns:a16="http://schemas.microsoft.com/office/drawing/2014/main" id="{4498BE7B-7E1E-4065-A235-DB4C754443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5" name="Picture 4" descr="A picture containing sitting, indoor, window, looking&#10;&#10;Description automatically generated">
              <a:extLst>
                <a:ext uri="{FF2B5EF4-FFF2-40B4-BE49-F238E27FC236}">
                  <a16:creationId xmlns:a16="http://schemas.microsoft.com/office/drawing/2014/main" id="{103FEE74-0152-4073-8926-3318DA2126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5" y="2425831"/>
              <a:ext cx="3150000" cy="1266965"/>
            </a:xfrm>
            <a:prstGeom prst="rect">
              <a:avLst/>
            </a:prstGeom>
          </p:spPr>
        </p:pic>
      </p:grpSp>
      <p:pic>
        <p:nvPicPr>
          <p:cNvPr id="10" name="Picture 9">
            <a:extLst>
              <a:ext uri="{FF2B5EF4-FFF2-40B4-BE49-F238E27FC236}">
                <a16:creationId xmlns:a16="http://schemas.microsoft.com/office/drawing/2014/main" id="{C4F50D99-A4DE-4F20-B0BD-B87450CFDAD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1595675"/>
            <a:ext cx="550800" cy="550800"/>
          </a:xfrm>
          <a:prstGeom prst="rect">
            <a:avLst/>
          </a:prstGeom>
        </p:spPr>
      </p:pic>
      <p:pic>
        <p:nvPicPr>
          <p:cNvPr id="15" name="Picture 14">
            <a:extLst>
              <a:ext uri="{FF2B5EF4-FFF2-40B4-BE49-F238E27FC236}">
                <a16:creationId xmlns:a16="http://schemas.microsoft.com/office/drawing/2014/main" id="{D6D4A821-3DEE-4A23-8164-1ABC3EA35EE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1595675"/>
            <a:ext cx="550800" cy="550800"/>
          </a:xfrm>
          <a:prstGeom prst="rect">
            <a:avLst/>
          </a:prstGeom>
        </p:spPr>
      </p:pic>
      <p:pic>
        <p:nvPicPr>
          <p:cNvPr id="16" name="Picture 15">
            <a:extLst>
              <a:ext uri="{FF2B5EF4-FFF2-40B4-BE49-F238E27FC236}">
                <a16:creationId xmlns:a16="http://schemas.microsoft.com/office/drawing/2014/main" id="{03C758AE-98C2-483C-BAD8-9CF09ADCFEC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2225675"/>
            <a:ext cx="550800" cy="550800"/>
          </a:xfrm>
          <a:prstGeom prst="rect">
            <a:avLst/>
          </a:prstGeom>
        </p:spPr>
      </p:pic>
      <p:pic>
        <p:nvPicPr>
          <p:cNvPr id="17" name="Picture 16">
            <a:extLst>
              <a:ext uri="{FF2B5EF4-FFF2-40B4-BE49-F238E27FC236}">
                <a16:creationId xmlns:a16="http://schemas.microsoft.com/office/drawing/2014/main" id="{3D30915A-139B-46DD-BDF2-53A6635811B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2225675"/>
            <a:ext cx="550800" cy="550800"/>
          </a:xfrm>
          <a:prstGeom prst="rect">
            <a:avLst/>
          </a:prstGeom>
        </p:spPr>
      </p:pic>
      <p:pic>
        <p:nvPicPr>
          <p:cNvPr id="18" name="Picture 17">
            <a:extLst>
              <a:ext uri="{FF2B5EF4-FFF2-40B4-BE49-F238E27FC236}">
                <a16:creationId xmlns:a16="http://schemas.microsoft.com/office/drawing/2014/main" id="{06B87810-1D41-41C0-9AED-22E6CD1D8D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2855675"/>
            <a:ext cx="550800" cy="550800"/>
          </a:xfrm>
          <a:prstGeom prst="rect">
            <a:avLst/>
          </a:prstGeom>
        </p:spPr>
      </p:pic>
      <p:pic>
        <p:nvPicPr>
          <p:cNvPr id="19" name="Picture 18">
            <a:extLst>
              <a:ext uri="{FF2B5EF4-FFF2-40B4-BE49-F238E27FC236}">
                <a16:creationId xmlns:a16="http://schemas.microsoft.com/office/drawing/2014/main" id="{983168D8-FA14-439A-9F42-54E2558C88F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89530" y="2855675"/>
            <a:ext cx="550800" cy="550800"/>
          </a:xfrm>
          <a:prstGeom prst="rect">
            <a:avLst/>
          </a:prstGeom>
        </p:spPr>
      </p:pic>
      <p:pic>
        <p:nvPicPr>
          <p:cNvPr id="20" name="Picture 19">
            <a:extLst>
              <a:ext uri="{FF2B5EF4-FFF2-40B4-BE49-F238E27FC236}">
                <a16:creationId xmlns:a16="http://schemas.microsoft.com/office/drawing/2014/main" id="{01C412BB-1EDA-4CCC-8785-A3C384E3FA3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74536" y="3463429"/>
            <a:ext cx="550800" cy="550800"/>
          </a:xfrm>
          <a:prstGeom prst="rect">
            <a:avLst/>
          </a:prstGeom>
        </p:spPr>
      </p:pic>
      <p:pic>
        <p:nvPicPr>
          <p:cNvPr id="22" name="Picture 21">
            <a:extLst>
              <a:ext uri="{FF2B5EF4-FFF2-40B4-BE49-F238E27FC236}">
                <a16:creationId xmlns:a16="http://schemas.microsoft.com/office/drawing/2014/main" id="{71750A0A-298E-4823-B2C5-773F1964341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858876" y="4097331"/>
            <a:ext cx="550800" cy="550800"/>
          </a:xfrm>
          <a:prstGeom prst="rect">
            <a:avLst/>
          </a:prstGeom>
        </p:spPr>
      </p:pic>
      <p:pic>
        <p:nvPicPr>
          <p:cNvPr id="24" name="Picture 23">
            <a:extLst>
              <a:ext uri="{FF2B5EF4-FFF2-40B4-BE49-F238E27FC236}">
                <a16:creationId xmlns:a16="http://schemas.microsoft.com/office/drawing/2014/main" id="{299C4956-0C71-4D42-88F9-4CBBAB8C65A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1596818"/>
            <a:ext cx="550800" cy="548514"/>
          </a:xfrm>
          <a:prstGeom prst="rect">
            <a:avLst/>
          </a:prstGeom>
        </p:spPr>
      </p:pic>
      <p:pic>
        <p:nvPicPr>
          <p:cNvPr id="25" name="Picture 24">
            <a:extLst>
              <a:ext uri="{FF2B5EF4-FFF2-40B4-BE49-F238E27FC236}">
                <a16:creationId xmlns:a16="http://schemas.microsoft.com/office/drawing/2014/main" id="{AC47D067-D0F1-4E6C-8A4D-0AFA645E2A4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2226818"/>
            <a:ext cx="550800" cy="548514"/>
          </a:xfrm>
          <a:prstGeom prst="rect">
            <a:avLst/>
          </a:prstGeom>
        </p:spPr>
      </p:pic>
      <p:pic>
        <p:nvPicPr>
          <p:cNvPr id="26" name="Picture 25">
            <a:extLst>
              <a:ext uri="{FF2B5EF4-FFF2-40B4-BE49-F238E27FC236}">
                <a16:creationId xmlns:a16="http://schemas.microsoft.com/office/drawing/2014/main" id="{6A511C3F-D5D5-4121-A731-01F25967CD5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2856818"/>
            <a:ext cx="550800" cy="548514"/>
          </a:xfrm>
          <a:prstGeom prst="rect">
            <a:avLst/>
          </a:prstGeom>
        </p:spPr>
      </p:pic>
      <p:pic>
        <p:nvPicPr>
          <p:cNvPr id="27" name="Picture 26">
            <a:extLst>
              <a:ext uri="{FF2B5EF4-FFF2-40B4-BE49-F238E27FC236}">
                <a16:creationId xmlns:a16="http://schemas.microsoft.com/office/drawing/2014/main" id="{5F14E789-5A3C-4A88-AF90-0A31DC2B094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3464572"/>
            <a:ext cx="550800" cy="548514"/>
          </a:xfrm>
          <a:prstGeom prst="rect">
            <a:avLst/>
          </a:prstGeom>
        </p:spPr>
      </p:pic>
      <p:pic>
        <p:nvPicPr>
          <p:cNvPr id="28" name="Picture 27">
            <a:extLst>
              <a:ext uri="{FF2B5EF4-FFF2-40B4-BE49-F238E27FC236}">
                <a16:creationId xmlns:a16="http://schemas.microsoft.com/office/drawing/2014/main" id="{ED4B6B7D-F5BD-4265-9E37-BA39C683A22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96529" y="4098474"/>
            <a:ext cx="550800" cy="548514"/>
          </a:xfrm>
          <a:prstGeom prst="rect">
            <a:avLst/>
          </a:prstGeom>
        </p:spPr>
      </p:pic>
      <p:pic>
        <p:nvPicPr>
          <p:cNvPr id="29" name="Picture 28">
            <a:extLst>
              <a:ext uri="{FF2B5EF4-FFF2-40B4-BE49-F238E27FC236}">
                <a16:creationId xmlns:a16="http://schemas.microsoft.com/office/drawing/2014/main" id="{75DAED85-9F3F-4121-8D68-51FADF35114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215729" y="1596818"/>
            <a:ext cx="550800" cy="548514"/>
          </a:xfrm>
          <a:prstGeom prst="rect">
            <a:avLst/>
          </a:prstGeom>
        </p:spPr>
      </p:pic>
      <p:sp>
        <p:nvSpPr>
          <p:cNvPr id="30" name="Rectangle 29">
            <a:extLst>
              <a:ext uri="{FF2B5EF4-FFF2-40B4-BE49-F238E27FC236}">
                <a16:creationId xmlns:a16="http://schemas.microsoft.com/office/drawing/2014/main" id="{2CC2BC58-4E49-4A75-8E95-7EBBD7E0F243}"/>
              </a:ext>
            </a:extLst>
          </p:cNvPr>
          <p:cNvSpPr/>
          <p:nvPr/>
        </p:nvSpPr>
        <p:spPr>
          <a:xfrm>
            <a:off x="3180807" y="4795411"/>
            <a:ext cx="1335622"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+ 6 = 14</a:t>
            </a:r>
          </a:p>
        </p:txBody>
      </p:sp>
      <p:sp>
        <p:nvSpPr>
          <p:cNvPr id="31" name="Rectangle 30">
            <a:extLst>
              <a:ext uri="{FF2B5EF4-FFF2-40B4-BE49-F238E27FC236}">
                <a16:creationId xmlns:a16="http://schemas.microsoft.com/office/drawing/2014/main" id="{36529D23-165F-4205-9CCE-EC20A2A8714D}"/>
              </a:ext>
            </a:extLst>
          </p:cNvPr>
          <p:cNvSpPr/>
          <p:nvPr/>
        </p:nvSpPr>
        <p:spPr>
          <a:xfrm>
            <a:off x="3890856" y="4795411"/>
            <a:ext cx="708660"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9" name="Rectangle 48">
            <a:extLst>
              <a:ext uri="{FF2B5EF4-FFF2-40B4-BE49-F238E27FC236}">
                <a16:creationId xmlns:a16="http://schemas.microsoft.com/office/drawing/2014/main" id="{F6A525C1-83B3-4D51-9AD0-6CAFC6A3F44D}"/>
              </a:ext>
            </a:extLst>
          </p:cNvPr>
          <p:cNvSpPr/>
          <p:nvPr/>
        </p:nvSpPr>
        <p:spPr>
          <a:xfrm>
            <a:off x="1479309" y="1343184"/>
            <a:ext cx="3657600" cy="35214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32" name="Group 31">
            <a:extLst>
              <a:ext uri="{FF2B5EF4-FFF2-40B4-BE49-F238E27FC236}">
                <a16:creationId xmlns:a16="http://schemas.microsoft.com/office/drawing/2014/main" id="{F7731926-D47E-4113-A19B-EE049EDED6C5}"/>
              </a:ext>
            </a:extLst>
          </p:cNvPr>
          <p:cNvGrpSpPr/>
          <p:nvPr/>
        </p:nvGrpSpPr>
        <p:grpSpPr>
          <a:xfrm>
            <a:off x="1817865" y="1549989"/>
            <a:ext cx="2995728" cy="3150001"/>
            <a:chOff x="2771799" y="1484313"/>
            <a:chExt cx="2995728" cy="3150001"/>
          </a:xfrm>
        </p:grpSpPr>
        <p:pic>
          <p:nvPicPr>
            <p:cNvPr id="33" name="Picture 32" descr="A picture containing sitting, indoor, window, looking&#10;&#10;Description automatically generated">
              <a:extLst>
                <a:ext uri="{FF2B5EF4-FFF2-40B4-BE49-F238E27FC236}">
                  <a16:creationId xmlns:a16="http://schemas.microsoft.com/office/drawing/2014/main" id="{A1602D2A-7996-4C78-B4D1-E30D2B4E7A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830282" y="2425830"/>
              <a:ext cx="3150000" cy="1266965"/>
            </a:xfrm>
            <a:prstGeom prst="rect">
              <a:avLst/>
            </a:prstGeom>
          </p:spPr>
        </p:pic>
        <p:pic>
          <p:nvPicPr>
            <p:cNvPr id="34" name="Picture 33" descr="A picture containing sitting, indoor, window, looking&#10;&#10;Description automatically generated">
              <a:extLst>
                <a:ext uri="{FF2B5EF4-FFF2-40B4-BE49-F238E27FC236}">
                  <a16:creationId xmlns:a16="http://schemas.microsoft.com/office/drawing/2014/main" id="{2D9F06E5-257C-4D01-997C-1923CD3D9F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559045" y="2425831"/>
              <a:ext cx="3150000" cy="1266965"/>
            </a:xfrm>
            <a:prstGeom prst="rect">
              <a:avLst/>
            </a:prstGeom>
          </p:spPr>
        </p:pic>
      </p:grpSp>
      <p:pic>
        <p:nvPicPr>
          <p:cNvPr id="35" name="Picture 34">
            <a:extLst>
              <a:ext uri="{FF2B5EF4-FFF2-40B4-BE49-F238E27FC236}">
                <a16:creationId xmlns:a16="http://schemas.microsoft.com/office/drawing/2014/main" id="{FE5FE3C1-DDE8-47FE-A18D-B03E405F188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858876" y="1596818"/>
            <a:ext cx="550800" cy="548514"/>
          </a:xfrm>
          <a:prstGeom prst="rect">
            <a:avLst/>
          </a:prstGeom>
        </p:spPr>
      </p:pic>
      <p:pic>
        <p:nvPicPr>
          <p:cNvPr id="36" name="Picture 35">
            <a:extLst>
              <a:ext uri="{FF2B5EF4-FFF2-40B4-BE49-F238E27FC236}">
                <a16:creationId xmlns:a16="http://schemas.microsoft.com/office/drawing/2014/main" id="{BAA77F34-CF75-4EF8-9074-410EF928FEC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489530" y="1596818"/>
            <a:ext cx="550800" cy="548514"/>
          </a:xfrm>
          <a:prstGeom prst="rect">
            <a:avLst/>
          </a:prstGeom>
        </p:spPr>
      </p:pic>
      <p:pic>
        <p:nvPicPr>
          <p:cNvPr id="37" name="Picture 36">
            <a:extLst>
              <a:ext uri="{FF2B5EF4-FFF2-40B4-BE49-F238E27FC236}">
                <a16:creationId xmlns:a16="http://schemas.microsoft.com/office/drawing/2014/main" id="{3FE337B1-B116-4DA0-95AD-20B8F15AB29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858876" y="2226818"/>
            <a:ext cx="550800" cy="548514"/>
          </a:xfrm>
          <a:prstGeom prst="rect">
            <a:avLst/>
          </a:prstGeom>
        </p:spPr>
      </p:pic>
      <p:pic>
        <p:nvPicPr>
          <p:cNvPr id="38" name="Picture 37">
            <a:extLst>
              <a:ext uri="{FF2B5EF4-FFF2-40B4-BE49-F238E27FC236}">
                <a16:creationId xmlns:a16="http://schemas.microsoft.com/office/drawing/2014/main" id="{219D503A-B9B7-42D6-BFCA-4091C68EA12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489530" y="2226818"/>
            <a:ext cx="550800" cy="548514"/>
          </a:xfrm>
          <a:prstGeom prst="rect">
            <a:avLst/>
          </a:prstGeom>
        </p:spPr>
      </p:pic>
      <p:pic>
        <p:nvPicPr>
          <p:cNvPr id="39" name="Picture 38">
            <a:extLst>
              <a:ext uri="{FF2B5EF4-FFF2-40B4-BE49-F238E27FC236}">
                <a16:creationId xmlns:a16="http://schemas.microsoft.com/office/drawing/2014/main" id="{97F74603-A164-48E9-BF79-BD7554418D1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858876" y="2856818"/>
            <a:ext cx="550800" cy="548514"/>
          </a:xfrm>
          <a:prstGeom prst="rect">
            <a:avLst/>
          </a:prstGeom>
        </p:spPr>
      </p:pic>
      <p:pic>
        <p:nvPicPr>
          <p:cNvPr id="40" name="Picture 39">
            <a:extLst>
              <a:ext uri="{FF2B5EF4-FFF2-40B4-BE49-F238E27FC236}">
                <a16:creationId xmlns:a16="http://schemas.microsoft.com/office/drawing/2014/main" id="{F45121F7-9D62-48A6-9576-EAC447FD4FB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489530" y="2856818"/>
            <a:ext cx="550800" cy="548514"/>
          </a:xfrm>
          <a:prstGeom prst="rect">
            <a:avLst/>
          </a:prstGeom>
        </p:spPr>
      </p:pic>
      <p:pic>
        <p:nvPicPr>
          <p:cNvPr id="41" name="Picture 40">
            <a:extLst>
              <a:ext uri="{FF2B5EF4-FFF2-40B4-BE49-F238E27FC236}">
                <a16:creationId xmlns:a16="http://schemas.microsoft.com/office/drawing/2014/main" id="{D47E9682-EBD1-420E-B051-496FFE229BD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874536" y="3464572"/>
            <a:ext cx="550800" cy="548514"/>
          </a:xfrm>
          <a:prstGeom prst="rect">
            <a:avLst/>
          </a:prstGeom>
        </p:spPr>
      </p:pic>
      <p:pic>
        <p:nvPicPr>
          <p:cNvPr id="42" name="Picture 41">
            <a:extLst>
              <a:ext uri="{FF2B5EF4-FFF2-40B4-BE49-F238E27FC236}">
                <a16:creationId xmlns:a16="http://schemas.microsoft.com/office/drawing/2014/main" id="{CDAF4782-70D0-423C-8944-859EE90FE0E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858876" y="4098474"/>
            <a:ext cx="550800" cy="548514"/>
          </a:xfrm>
          <a:prstGeom prst="rect">
            <a:avLst/>
          </a:prstGeom>
        </p:spPr>
      </p:pic>
      <p:pic>
        <p:nvPicPr>
          <p:cNvPr id="43" name="Picture 42">
            <a:extLst>
              <a:ext uri="{FF2B5EF4-FFF2-40B4-BE49-F238E27FC236}">
                <a16:creationId xmlns:a16="http://schemas.microsoft.com/office/drawing/2014/main" id="{A2772D79-2623-4BEA-941D-554353920DAE}"/>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597672" y="1596818"/>
            <a:ext cx="548514" cy="548514"/>
          </a:xfrm>
          <a:prstGeom prst="rect">
            <a:avLst/>
          </a:prstGeom>
        </p:spPr>
      </p:pic>
      <p:pic>
        <p:nvPicPr>
          <p:cNvPr id="44" name="Picture 43">
            <a:extLst>
              <a:ext uri="{FF2B5EF4-FFF2-40B4-BE49-F238E27FC236}">
                <a16:creationId xmlns:a16="http://schemas.microsoft.com/office/drawing/2014/main" id="{D57F9B74-65DB-48E6-A843-A1524142815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597672" y="2226818"/>
            <a:ext cx="548514" cy="548514"/>
          </a:xfrm>
          <a:prstGeom prst="rect">
            <a:avLst/>
          </a:prstGeom>
        </p:spPr>
      </p:pic>
      <p:pic>
        <p:nvPicPr>
          <p:cNvPr id="45" name="Picture 44">
            <a:extLst>
              <a:ext uri="{FF2B5EF4-FFF2-40B4-BE49-F238E27FC236}">
                <a16:creationId xmlns:a16="http://schemas.microsoft.com/office/drawing/2014/main" id="{986BCB2E-83EB-4C5A-9317-ECB2731A7AE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597672" y="2856818"/>
            <a:ext cx="548514" cy="548514"/>
          </a:xfrm>
          <a:prstGeom prst="rect">
            <a:avLst/>
          </a:prstGeom>
        </p:spPr>
      </p:pic>
      <p:pic>
        <p:nvPicPr>
          <p:cNvPr id="46" name="Picture 45">
            <a:extLst>
              <a:ext uri="{FF2B5EF4-FFF2-40B4-BE49-F238E27FC236}">
                <a16:creationId xmlns:a16="http://schemas.microsoft.com/office/drawing/2014/main" id="{10E9C3D4-1DBF-421D-9609-1586F99A3A04}"/>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597672" y="3464572"/>
            <a:ext cx="548514" cy="548514"/>
          </a:xfrm>
          <a:prstGeom prst="rect">
            <a:avLst/>
          </a:prstGeom>
        </p:spPr>
      </p:pic>
      <p:pic>
        <p:nvPicPr>
          <p:cNvPr id="47" name="Picture 46">
            <a:extLst>
              <a:ext uri="{FF2B5EF4-FFF2-40B4-BE49-F238E27FC236}">
                <a16:creationId xmlns:a16="http://schemas.microsoft.com/office/drawing/2014/main" id="{5A16A3F2-4AF3-4C46-BE46-7161DFFBDB8E}"/>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597672" y="4098474"/>
            <a:ext cx="548514" cy="548514"/>
          </a:xfrm>
          <a:prstGeom prst="rect">
            <a:avLst/>
          </a:prstGeom>
        </p:spPr>
      </p:pic>
      <p:pic>
        <p:nvPicPr>
          <p:cNvPr id="48" name="Picture 47">
            <a:extLst>
              <a:ext uri="{FF2B5EF4-FFF2-40B4-BE49-F238E27FC236}">
                <a16:creationId xmlns:a16="http://schemas.microsoft.com/office/drawing/2014/main" id="{0BE75773-6015-443A-ACA2-FA9973857E96}"/>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216872" y="1596818"/>
            <a:ext cx="548514" cy="548514"/>
          </a:xfrm>
          <a:prstGeom prst="rect">
            <a:avLst/>
          </a:prstGeom>
        </p:spPr>
      </p:pic>
      <p:sp>
        <p:nvSpPr>
          <p:cNvPr id="50" name="Rectangle 49">
            <a:extLst>
              <a:ext uri="{FF2B5EF4-FFF2-40B4-BE49-F238E27FC236}">
                <a16:creationId xmlns:a16="http://schemas.microsoft.com/office/drawing/2014/main" id="{D3BC439A-E026-4A6F-8EAA-AE493B1924C1}"/>
              </a:ext>
            </a:extLst>
          </p:cNvPr>
          <p:cNvSpPr/>
          <p:nvPr/>
        </p:nvSpPr>
        <p:spPr>
          <a:xfrm>
            <a:off x="623888" y="5166669"/>
            <a:ext cx="5213287"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hundreds + 6 hundreds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 hundreds</a:t>
            </a:r>
          </a:p>
        </p:txBody>
      </p:sp>
      <p:sp>
        <p:nvSpPr>
          <p:cNvPr id="51" name="Rectangle 50">
            <a:extLst>
              <a:ext uri="{FF2B5EF4-FFF2-40B4-BE49-F238E27FC236}">
                <a16:creationId xmlns:a16="http://schemas.microsoft.com/office/drawing/2014/main" id="{E657E6E5-F090-480F-AB2E-F71C46668CCE}"/>
              </a:ext>
            </a:extLst>
          </p:cNvPr>
          <p:cNvSpPr/>
          <p:nvPr/>
        </p:nvSpPr>
        <p:spPr>
          <a:xfrm>
            <a:off x="3890856" y="5260779"/>
            <a:ext cx="1801177" cy="3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FB657E29-4D74-4176-A9B3-B195A9339651}"/>
              </a:ext>
            </a:extLst>
          </p:cNvPr>
          <p:cNvSpPr/>
          <p:nvPr/>
        </p:nvSpPr>
        <p:spPr>
          <a:xfrm>
            <a:off x="2612056" y="5542427"/>
            <a:ext cx="2262158"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 + 600 = 1,400</a:t>
            </a:r>
          </a:p>
        </p:txBody>
      </p:sp>
      <p:sp>
        <p:nvSpPr>
          <p:cNvPr id="53" name="Rectangle 52">
            <a:extLst>
              <a:ext uri="{FF2B5EF4-FFF2-40B4-BE49-F238E27FC236}">
                <a16:creationId xmlns:a16="http://schemas.microsoft.com/office/drawing/2014/main" id="{898A44FA-D0CD-4C3C-95FE-B12E84466A4F}"/>
              </a:ext>
            </a:extLst>
          </p:cNvPr>
          <p:cNvSpPr/>
          <p:nvPr/>
        </p:nvSpPr>
        <p:spPr>
          <a:xfrm>
            <a:off x="3890856" y="5545407"/>
            <a:ext cx="1801177" cy="400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7" name="Content Placeholder 2">
            <a:extLst>
              <a:ext uri="{FF2B5EF4-FFF2-40B4-BE49-F238E27FC236}">
                <a16:creationId xmlns:a16="http://schemas.microsoft.com/office/drawing/2014/main" id="{1FDC372F-ACD4-46E5-8A2D-10D7807948FD}"/>
              </a:ext>
            </a:extLst>
          </p:cNvPr>
          <p:cNvSpPr txBox="1">
            <a:spLocks/>
          </p:cNvSpPr>
          <p:nvPr/>
        </p:nvSpPr>
        <p:spPr>
          <a:xfrm>
            <a:off x="6192013" y="1232054"/>
            <a:ext cx="5420867" cy="341493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Show the pupils the animated slide and record the calculations on a flipchart.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What is the same about the two calculations? What is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we use 8 + 6 to help us find      800 + 600? How else can we say 14 hundred?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the above using other number pairs.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4" name="TextBox 19">
            <a:extLst>
              <a:ext uri="{FF2B5EF4-FFF2-40B4-BE49-F238E27FC236}">
                <a16:creationId xmlns:a16="http://schemas.microsoft.com/office/drawing/2014/main" id="{4956A8C1-B323-4072-94AE-35BAD523D090}"/>
              </a:ext>
            </a:extLst>
          </p:cNvPr>
          <p:cNvSpPr txBox="1"/>
          <p:nvPr/>
        </p:nvSpPr>
        <p:spPr>
          <a:xfrm>
            <a:off x="5692033" y="5260779"/>
            <a:ext cx="6164607"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+ 6 = 14   8 hundreds + 6 hundreds = 14 hundreds</a:t>
            </a:r>
          </a:p>
        </p:txBody>
      </p:sp>
    </p:spTree>
    <p:custDataLst>
      <p:tags r:id="rId1"/>
    </p:custDataLst>
    <p:extLst>
      <p:ext uri="{BB962C8B-B14F-4D97-AF65-F5344CB8AC3E}">
        <p14:creationId xmlns:p14="http://schemas.microsoft.com/office/powerpoint/2010/main" val="1065037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4.81481E-6 L -0.14206 0.2743 " pathEditMode="relative" rAng="0" ptsTypes="AA">
                                      <p:cBhvr>
                                        <p:cTn id="6" dur="2000" fill="hold"/>
                                        <p:tgtEl>
                                          <p:spTgt spid="29"/>
                                        </p:tgtEl>
                                        <p:attrNameLst>
                                          <p:attrName>ppt_x</p:attrName>
                                          <p:attrName>ppt_y</p:attrName>
                                        </p:attrNameLst>
                                      </p:cBhvr>
                                      <p:rCtr x="-7109" y="13704"/>
                                    </p:animMotion>
                                  </p:childTnLst>
                                </p:cTn>
                              </p:par>
                              <p:par>
                                <p:cTn id="7" presetID="42" presetClass="path" presetSubtype="0" accel="50000" decel="50000" fill="hold" nodeType="withEffect">
                                  <p:stCondLst>
                                    <p:cond delay="0"/>
                                  </p:stCondLst>
                                  <p:childTnLst>
                                    <p:animMotion origin="layout" path="M 1.875E-6 0 L -0.09076 0 " pathEditMode="relative" rAng="0" ptsTypes="AA">
                                      <p:cBhvr>
                                        <p:cTn id="8" dur="2000" fill="hold"/>
                                        <p:tgtEl>
                                          <p:spTgt spid="28"/>
                                        </p:tgtEl>
                                        <p:attrNameLst>
                                          <p:attrName>ppt_x</p:attrName>
                                          <p:attrName>ppt_y</p:attrName>
                                        </p:attrNameLst>
                                      </p:cBhvr>
                                      <p:rCtr x="-4544" y="0"/>
                                    </p:animMotion>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nodeType="clickEffect">
                                  <p:stCondLst>
                                    <p:cond delay="0"/>
                                  </p:stCondLst>
                                  <p:childTnLst>
                                    <p:animMotion origin="layout" path="M 6.25E-7 4.81481E-6 L -0.14141 0.2743 " pathEditMode="relative" rAng="0" ptsTypes="AA">
                                      <p:cBhvr>
                                        <p:cTn id="52" dur="2000" fill="hold"/>
                                        <p:tgtEl>
                                          <p:spTgt spid="48"/>
                                        </p:tgtEl>
                                        <p:attrNameLst>
                                          <p:attrName>ppt_x</p:attrName>
                                          <p:attrName>ppt_y</p:attrName>
                                        </p:attrNameLst>
                                      </p:cBhvr>
                                      <p:rCtr x="-7070" y="13704"/>
                                    </p:animMotion>
                                  </p:childTnLst>
                                </p:cTn>
                              </p:par>
                              <p:par>
                                <p:cTn id="53" presetID="42" presetClass="path" presetSubtype="0" accel="50000" decel="50000" fill="hold" nodeType="withEffect">
                                  <p:stCondLst>
                                    <p:cond delay="0"/>
                                  </p:stCondLst>
                                  <p:childTnLst>
                                    <p:animMotion origin="layout" path="M 1.875E-6 0 L -0.09141 0.00023 " pathEditMode="relative" rAng="0" ptsTypes="AA">
                                      <p:cBhvr>
                                        <p:cTn id="54" dur="2000" fill="hold"/>
                                        <p:tgtEl>
                                          <p:spTgt spid="47"/>
                                        </p:tgtEl>
                                        <p:attrNameLst>
                                          <p:attrName>ppt_x</p:attrName>
                                          <p:attrName>ppt_y</p:attrName>
                                        </p:attrNameLst>
                                      </p:cBhvr>
                                      <p:rCtr x="-4570" y="0"/>
                                    </p:animMotion>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0" nodeType="clickEffect">
                                  <p:stCondLst>
                                    <p:cond delay="0"/>
                                  </p:stCondLst>
                                  <p:childTnLst>
                                    <p:set>
                                      <p:cBhvr>
                                        <p:cTn id="58" dur="1" fill="hold">
                                          <p:stCondLst>
                                            <p:cond delay="0"/>
                                          </p:stCondLst>
                                        </p:cTn>
                                        <p:tgtEl>
                                          <p:spTgt spid="51"/>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0" nodeType="clickEffect">
                                  <p:stCondLst>
                                    <p:cond delay="0"/>
                                  </p:stCondLst>
                                  <p:childTnLst>
                                    <p:set>
                                      <p:cBhvr>
                                        <p:cTn id="66" dur="1" fill="hold">
                                          <p:stCondLst>
                                            <p:cond delay="0"/>
                                          </p:stCondLst>
                                        </p:cTn>
                                        <p:tgtEl>
                                          <p:spTgt spid="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9" grpId="0" animBg="1"/>
      <p:bldP spid="50" grpId="0"/>
      <p:bldP spid="51" grpId="0" animBg="1"/>
      <p:bldP spid="52" grpId="0"/>
      <p:bldP spid="5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1.5|3.8|1.3|1.2|2.5|1.7|0.7"/>
</p:tagLst>
</file>

<file path=ppt/tags/tag3.xml><?xml version="1.0" encoding="utf-8"?>
<p:tagLst xmlns:a="http://schemas.openxmlformats.org/drawingml/2006/main" xmlns:r="http://schemas.openxmlformats.org/officeDocument/2006/relationships" xmlns:p="http://schemas.openxmlformats.org/presentationml/2006/main">
  <p:tag name="TIMING" val="|11.5|3.8|1.3|1.2|2.5|1.7|0.7"/>
</p:tagLst>
</file>

<file path=ppt/tags/tag4.xml><?xml version="1.0" encoding="utf-8"?>
<p:tagLst xmlns:a="http://schemas.openxmlformats.org/drawingml/2006/main" xmlns:r="http://schemas.openxmlformats.org/officeDocument/2006/relationships" xmlns:p="http://schemas.openxmlformats.org/presentationml/2006/main">
  <p:tag name="TIMING" val="|5.4|2.1|2.1|1.5"/>
</p:tagLst>
</file>

<file path=ppt/tags/tag5.xml><?xml version="1.0" encoding="utf-8"?>
<p:tagLst xmlns:a="http://schemas.openxmlformats.org/drawingml/2006/main" xmlns:r="http://schemas.openxmlformats.org/officeDocument/2006/relationships" xmlns:p="http://schemas.openxmlformats.org/presentationml/2006/main">
  <p:tag name="TIMING" val="|5.4|2.1|2.1|1.5"/>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38DA19-6BCB-4E8F-9B7B-26C8F7965C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2F4355-41EF-4DA9-B998-C6511E367AD2}">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1352</Words>
  <Application>Microsoft Office PowerPoint</Application>
  <PresentationFormat>Widescreen</PresentationFormat>
  <Paragraphs>127</Paragraphs>
  <Slides>18</Slides>
  <Notes>13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18</vt:i4>
      </vt:variant>
    </vt:vector>
  </HeadingPairs>
  <TitlesOfParts>
    <vt:vector size="25" baseType="lpstr">
      <vt:lpstr>Arial</vt:lpstr>
      <vt:lpstr>Calibri</vt:lpstr>
      <vt:lpstr>Calibri Light</vt:lpstr>
      <vt:lpstr>Myriad Pro</vt:lpstr>
      <vt:lpstr>Custom Design</vt:lpstr>
      <vt:lpstr>nctem1</vt:lpstr>
      <vt:lpstr>1_Custom Design</vt:lpstr>
      <vt:lpstr>PowerPoint Presentation</vt:lpstr>
      <vt:lpstr>4NF-3  Apply place-value knowledge to known additive and multiplicative number facts (scaling facts by 100). For example:  </vt:lpstr>
      <vt:lpstr>4NF-3: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4NF-3 Scaling number facts by 100</vt:lpstr>
      <vt:lpstr>4NF-3 Scaling number facts by 100</vt:lpstr>
      <vt:lpstr>4NF-3 Scaling number facts by 100</vt:lpstr>
      <vt:lpstr>4NF-3 Scaling number facts by 100</vt:lpstr>
      <vt:lpstr>4NF-3 Scaling number facts by 100</vt:lpstr>
      <vt:lpstr>4NF-3 Scaling number facts by 100</vt:lpstr>
      <vt:lpstr>4NF-3 Scaling number facts by 100</vt:lpstr>
      <vt:lpstr>4NF-3 Scaling number facts by 100</vt:lpstr>
      <vt:lpstr>4NF-3 Scaling number facts by 100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5</cp:revision>
  <dcterms:created xsi:type="dcterms:W3CDTF">2020-08-07T06:29:50Z</dcterms:created>
  <dcterms:modified xsi:type="dcterms:W3CDTF">2022-11-10T14:44:09Z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