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xml" ContentType="application/vnd.openxmlformats-officedocument.presentationml.tags+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3.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4.xml" ContentType="application/vnd.openxmlformats-officedocument.presentationml.tags+xml"/>
  <Override PartName="/ppt/notesSlides/notesSlide12.xml" ContentType="application/vnd.openxmlformats-officedocument.presentationml.notesSlide+xml"/>
  <Override PartName="/ppt/tags/tag5.xml" ContentType="application/vnd.openxmlformats-officedocument.presentationml.tags+xml"/>
  <Override PartName="/ppt/notesSlides/notesSlide1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667" r:id="rId5"/>
    <p:sldMasterId id="2147483677" r:id="rId6"/>
  </p:sldMasterIdLst>
  <p:notesMasterIdLst>
    <p:notesMasterId r:id="rId25"/>
  </p:notesMasterIdLst>
  <p:sldIdLst>
    <p:sldId id="257" r:id="rId7"/>
    <p:sldId id="478" r:id="rId8"/>
    <p:sldId id="261" r:id="rId9"/>
    <p:sldId id="298" r:id="rId10"/>
    <p:sldId id="267" r:id="rId11"/>
    <p:sldId id="469" r:id="rId12"/>
    <p:sldId id="470" r:id="rId13"/>
    <p:sldId id="353" r:id="rId14"/>
    <p:sldId id="313" r:id="rId15"/>
    <p:sldId id="358" r:id="rId16"/>
    <p:sldId id="357" r:id="rId17"/>
    <p:sldId id="356" r:id="rId18"/>
    <p:sldId id="363" r:id="rId19"/>
    <p:sldId id="362" r:id="rId20"/>
    <p:sldId id="479" r:id="rId21"/>
    <p:sldId id="314" r:id="rId22"/>
    <p:sldId id="369" r:id="rId23"/>
    <p:sldId id="47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8585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9E55E1C-D519-48B4-84A8-5960552C1B32}" v="26" dt="2020-08-27T13:46:07.2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7" autoAdjust="0"/>
    <p:restoredTop sz="94660"/>
  </p:normalViewPr>
  <p:slideViewPr>
    <p:cSldViewPr snapToGrid="0" showGuides="1">
      <p:cViewPr varScale="1">
        <p:scale>
          <a:sx n="79" d="100"/>
          <a:sy n="79" d="100"/>
        </p:scale>
        <p:origin x="850" y="7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theme" Target="theme/theme1.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94EFC8-8799-4F4C-8315-F132E4ECEA7D}" type="datetimeFigureOut">
              <a:rPr lang="en-GB" smtClean="0"/>
              <a:t>10/11/2022</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B825CF7-397B-40E2-885F-DC75A9265B37}" type="slidenum">
              <a:rPr lang="en-GB" smtClean="0"/>
              <a:t>‹#›</a:t>
            </a:fld>
            <a:endParaRPr lang="en-GB"/>
          </a:p>
        </p:txBody>
      </p:sp>
    </p:spTree>
    <p:extLst>
      <p:ext uri="{BB962C8B-B14F-4D97-AF65-F5344CB8AC3E}">
        <p14:creationId xmlns:p14="http://schemas.microsoft.com/office/powerpoint/2010/main" val="3271312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3</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345488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14</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8546895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15</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0546533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27523921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endParaRPr lang="en-GB" dirty="0"/>
          </a:p>
        </p:txBody>
      </p:sp>
    </p:spTree>
    <p:extLst>
      <p:ext uri="{BB962C8B-B14F-4D97-AF65-F5344CB8AC3E}">
        <p14:creationId xmlns:p14="http://schemas.microsoft.com/office/powerpoint/2010/main" val="21567285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6</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05643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5477B08E-F819-4255-AC4F-EF53476C5F78}"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7</a:t>
            </a:fld>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85563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FB300F5C-91D6-4213-B130-E9EA953F5C06}" type="slidenum">
              <a:rPr kumimoji="0" lang="en-GB"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8</a:t>
            </a:fld>
            <a:endPar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0255861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31589243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10</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7589331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11</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4246858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698750" y="509588"/>
            <a:ext cx="4530725" cy="2549525"/>
          </a:xfrm>
        </p:spPr>
      </p:sp>
      <p:sp>
        <p:nvSpPr>
          <p:cNvPr id="3" name="Notes Placeholder 2"/>
          <p:cNvSpPr>
            <a:spLocks noGrp="1"/>
          </p:cNvSpPr>
          <p:nvPr>
            <p:ph type="body" idx="1"/>
          </p:nvPr>
        </p:nvSpPr>
        <p:spPr/>
        <p:txBody>
          <a:bodyPr/>
          <a:lstStyle/>
          <a:p>
            <a:endParaRPr lang="en-GB" dirty="0"/>
          </a:p>
        </p:txBody>
      </p:sp>
    </p:spTree>
    <p:extLst>
      <p:ext uri="{BB962C8B-B14F-4D97-AF65-F5344CB8AC3E}">
        <p14:creationId xmlns:p14="http://schemas.microsoft.com/office/powerpoint/2010/main" val="175999491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fld id="{38B2033A-FB0F-7949-A9F0-CBC790DC54B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Char char="●"/>
                <a:tabLst/>
                <a:defRPr/>
              </a:pPr>
              <a:t>13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73902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hyperlink" Target="https://www.ncetm.org.uk/masterypd" TargetMode="External"/><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slideMaster" Target="../slideMasters/slideMaster2.xml"/><Relationship Id="rId1" Type="http://schemas.openxmlformats.org/officeDocument/2006/relationships/themeOverride" Target="../theme/themeOverride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461665"/>
          </a:xfrm>
          <a:prstGeom prst="rect">
            <a:avLst/>
          </a:prstGeom>
          <a:noFill/>
        </p:spPr>
        <p:txBody>
          <a:bodyPr wrap="square" rtlCol="0">
            <a:spAutoFit/>
          </a:bodyPr>
          <a:lstStyle/>
          <a:p>
            <a:pPr>
              <a:buNone/>
            </a:pPr>
            <a:r>
              <a:rPr lang="en-GB" sz="1200" b="1" dirty="0">
                <a:solidFill>
                  <a:srgbClr val="FBF5D4"/>
                </a:solidFill>
              </a:rPr>
              <a:t>DfE Primary National Curriculum Guidance 2020                                   </a:t>
            </a:r>
          </a:p>
          <a:p>
            <a:pPr>
              <a:buNone/>
            </a:pPr>
            <a:r>
              <a:rPr lang="en-GB" sz="1200" b="0" dirty="0">
                <a:solidFill>
                  <a:srgbClr val="FBF5D4"/>
                </a:solidFill>
              </a:rPr>
              <a:t>Supporting Materials for the Ready-to-Progress Criteria</a:t>
            </a:r>
          </a:p>
        </p:txBody>
      </p:sp>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61665"/>
          </a:xfrm>
          <a:prstGeom prst="rect">
            <a:avLst/>
          </a:prstGeom>
          <a:noFill/>
        </p:spPr>
        <p:txBody>
          <a:bodyPr wrap="square" rtlCol="0">
            <a:spAutoFit/>
          </a:bodyPr>
          <a:lstStyle/>
          <a:p>
            <a:pPr>
              <a:buNone/>
            </a:pPr>
            <a:r>
              <a:rPr lang="en-GB" sz="2400" b="1" noProof="0" dirty="0">
                <a:solidFill>
                  <a:schemeClr val="bg1"/>
                </a:solidFill>
              </a:rPr>
              <a:t>Ready-to-Progress Criterion</a:t>
            </a:r>
            <a:endParaRPr lang="en-GB" sz="2400" b="1" dirty="0">
              <a:solidFill>
                <a:schemeClr val="bg1"/>
              </a:solidFill>
            </a:endParaRPr>
          </a:p>
        </p:txBody>
      </p:sp>
      <p:cxnSp>
        <p:nvCxnSpPr>
          <p:cNvPr id="19" name="Straight Connector 18">
            <a:extLst>
              <a:ext uri="{FF2B5EF4-FFF2-40B4-BE49-F238E27FC236}">
                <a16:creationId xmlns:a16="http://schemas.microsoft.com/office/drawing/2014/main" id="{D3AA9D4F-8E41-47F9-A6BB-0AF636DA0770}"/>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65767" y="2064359"/>
            <a:ext cx="2239760" cy="457200"/>
          </a:xfrm>
        </p:spPr>
        <p:txBody>
          <a:bodyPr/>
          <a:lstStyle>
            <a:lvl1pPr>
              <a:defRPr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Tree>
    <p:extLst>
      <p:ext uri="{BB962C8B-B14F-4D97-AF65-F5344CB8AC3E}">
        <p14:creationId xmlns:p14="http://schemas.microsoft.com/office/powerpoint/2010/main" val="156764506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347574"/>
                </a:solidFill>
              </a:defRPr>
            </a:lvl2pPr>
            <a:lvl3pPr marL="857228" indent="-171446">
              <a:buClr>
                <a:srgbClr val="347574"/>
              </a:buClr>
              <a:buFont typeface="Arial" panose="020B0604020202020204" pitchFamily="34" charset="0"/>
              <a:buChar char="•"/>
              <a:defRPr sz="1500">
                <a:solidFill>
                  <a:srgbClr val="347574"/>
                </a:solidFill>
              </a:defRPr>
            </a:lvl3pPr>
            <a:lvl4pPr marL="1200120" indent="-171446">
              <a:buClr>
                <a:srgbClr val="347574"/>
              </a:buClr>
              <a:buFont typeface="Arial" panose="020B0604020202020204" pitchFamily="34" charset="0"/>
              <a:buChar char="•"/>
              <a:defRPr sz="1350">
                <a:solidFill>
                  <a:srgbClr val="347574"/>
                </a:solidFill>
              </a:defRPr>
            </a:lvl4pPr>
            <a:lvl5pPr marL="1543012" indent="-171446">
              <a:buClr>
                <a:srgbClr val="347574"/>
              </a:buClr>
              <a:buFont typeface="Arial" panose="020B0604020202020204" pitchFamily="34" charset="0"/>
              <a:buChar char="•"/>
              <a:defRPr sz="135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347574"/>
              </a:buClr>
              <a:buFont typeface="Arial" panose="020B0604020202020204" pitchFamily="34" charset="0"/>
              <a:buChar char="•"/>
              <a:defRPr sz="1800">
                <a:solidFill>
                  <a:srgbClr val="585858"/>
                </a:solidFill>
              </a:defRPr>
            </a:lvl2pPr>
            <a:lvl3pPr marL="857228" indent="-171446">
              <a:buClr>
                <a:srgbClr val="347574"/>
              </a:buClr>
              <a:buFont typeface="Arial" panose="020B0604020202020204" pitchFamily="34" charset="0"/>
              <a:buChar char="•"/>
              <a:defRPr sz="1500">
                <a:solidFill>
                  <a:srgbClr val="585858"/>
                </a:solidFill>
              </a:defRPr>
            </a:lvl3pPr>
            <a:lvl4pPr marL="1200120" indent="-171446">
              <a:buClr>
                <a:srgbClr val="347574"/>
              </a:buClr>
              <a:buFont typeface="Arial" panose="020B0604020202020204" pitchFamily="34" charset="0"/>
              <a:buChar char="•"/>
              <a:defRPr sz="1350">
                <a:solidFill>
                  <a:srgbClr val="585858"/>
                </a:solidFill>
              </a:defRPr>
            </a:lvl4pPr>
            <a:lvl5pPr marL="1543012" indent="-171446">
              <a:buClr>
                <a:srgbClr val="347574"/>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024819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3471932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DACB76CD-2FBB-441F-8F24-50F7582353C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9600" y="4149080"/>
            <a:ext cx="10972800" cy="426170"/>
          </a:xfrm>
        </p:spPr>
        <p:txBody>
          <a:bodyPr/>
          <a:lstStyle>
            <a:lvl1pPr algn="l">
              <a:defRPr sz="1500" b="1">
                <a:solidFill>
                  <a:srgbClr val="585858"/>
                </a:solidFill>
              </a:defRPr>
            </a:lvl1pPr>
          </a:lstStyle>
          <a:p>
            <a:r>
              <a:rPr lang="en-US" dirty="0"/>
              <a:t>Click to edit Master title style</a:t>
            </a:r>
            <a:endParaRPr lang="en-GB" dirty="0"/>
          </a:p>
        </p:txBody>
      </p:sp>
      <p:sp>
        <p:nvSpPr>
          <p:cNvPr id="3" name="Picture Placeholder 2"/>
          <p:cNvSpPr>
            <a:spLocks noGrp="1"/>
          </p:cNvSpPr>
          <p:nvPr>
            <p:ph type="pic" idx="1"/>
          </p:nvPr>
        </p:nvSpPr>
        <p:spPr>
          <a:xfrm>
            <a:off x="609600" y="444962"/>
            <a:ext cx="10972800" cy="3560111"/>
          </a:xfrm>
        </p:spPr>
        <p:txBody>
          <a:bodyPr/>
          <a:lstStyle>
            <a:lvl1pPr marL="0" indent="0">
              <a:buNone/>
              <a:defRPr sz="2400">
                <a:solidFill>
                  <a:srgbClr val="585858"/>
                </a:solidFill>
              </a:defRPr>
            </a:lvl1pPr>
            <a:lvl2pPr marL="342892" indent="0">
              <a:buNone/>
              <a:defRPr sz="2100"/>
            </a:lvl2pPr>
            <a:lvl3pPr marL="685783" indent="0">
              <a:buNone/>
              <a:defRPr sz="1800"/>
            </a:lvl3pPr>
            <a:lvl4pPr marL="1028675" indent="0">
              <a:buNone/>
              <a:defRPr sz="1500"/>
            </a:lvl4pPr>
            <a:lvl5pPr marL="1371566" indent="0">
              <a:buNone/>
              <a:defRPr sz="1500"/>
            </a:lvl5pPr>
            <a:lvl6pPr marL="1714457" indent="0">
              <a:buNone/>
              <a:defRPr sz="1500"/>
            </a:lvl6pPr>
            <a:lvl7pPr marL="2057348" indent="0">
              <a:buNone/>
              <a:defRPr sz="1500"/>
            </a:lvl7pPr>
            <a:lvl8pPr marL="2400240" indent="0">
              <a:buNone/>
              <a:defRPr sz="1500"/>
            </a:lvl8pPr>
            <a:lvl9pPr marL="2743132" indent="0">
              <a:buNone/>
              <a:defRPr sz="1500"/>
            </a:lvl9pPr>
          </a:lstStyle>
          <a:p>
            <a:pPr lvl="0"/>
            <a:endParaRPr lang="en-GB" noProof="0" dirty="0"/>
          </a:p>
        </p:txBody>
      </p:sp>
      <p:sp>
        <p:nvSpPr>
          <p:cNvPr id="4" name="Text Placeholder 3"/>
          <p:cNvSpPr>
            <a:spLocks noGrp="1"/>
          </p:cNvSpPr>
          <p:nvPr>
            <p:ph type="body" sz="half" idx="2"/>
          </p:nvPr>
        </p:nvSpPr>
        <p:spPr>
          <a:xfrm>
            <a:off x="609600" y="4725144"/>
            <a:ext cx="10972800" cy="720080"/>
          </a:xfrm>
        </p:spPr>
        <p:txBody>
          <a:bodyPr/>
          <a:lstStyle>
            <a:lvl1pPr marL="0" indent="0">
              <a:buNone/>
              <a:defRPr sz="1050">
                <a:solidFill>
                  <a:srgbClr val="585858"/>
                </a:solidFill>
              </a:defRPr>
            </a:lvl1pPr>
            <a:lvl2pPr marL="342892" indent="0">
              <a:buNone/>
              <a:defRPr sz="900"/>
            </a:lvl2pPr>
            <a:lvl3pPr marL="685783" indent="0">
              <a:buNone/>
              <a:defRPr sz="750"/>
            </a:lvl3pPr>
            <a:lvl4pPr marL="1028675" indent="0">
              <a:buNone/>
              <a:defRPr sz="675"/>
            </a:lvl4pPr>
            <a:lvl5pPr marL="1371566" indent="0">
              <a:buNone/>
              <a:defRPr sz="675"/>
            </a:lvl5pPr>
            <a:lvl6pPr marL="1714457" indent="0">
              <a:buNone/>
              <a:defRPr sz="675"/>
            </a:lvl6pPr>
            <a:lvl7pPr marL="2057348" indent="0">
              <a:buNone/>
              <a:defRPr sz="675"/>
            </a:lvl7pPr>
            <a:lvl8pPr marL="2400240" indent="0">
              <a:buNone/>
              <a:defRPr sz="675"/>
            </a:lvl8pPr>
            <a:lvl9pPr marL="2743132" indent="0">
              <a:buNone/>
              <a:defRPr sz="675"/>
            </a:lvl9pPr>
          </a:lstStyle>
          <a:p>
            <a:pPr lvl="0"/>
            <a:r>
              <a:rPr lang="en-US" dirty="0"/>
              <a:t>Click to edit Master text styles</a:t>
            </a:r>
          </a:p>
        </p:txBody>
      </p:sp>
      <p:sp>
        <p:nvSpPr>
          <p:cNvPr id="7" name="Date Placeholder 6">
            <a:extLst>
              <a:ext uri="{FF2B5EF4-FFF2-40B4-BE49-F238E27FC236}">
                <a16:creationId xmlns:a16="http://schemas.microsoft.com/office/drawing/2014/main" id="{5DAF0D3A-200E-48B8-9EF9-7859E1660C49}"/>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0CCEB8E3-53AE-439B-9428-72B81BD3B83C}"/>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328C543D-1B00-4E11-9615-CDD988110A23}"/>
              </a:ext>
            </a:extLst>
          </p:cNvPr>
          <p:cNvSpPr>
            <a:spLocks noGrp="1" noChangeArrowheads="1"/>
          </p:cNvSpPr>
          <p:nvPr>
            <p:ph type="sldNum" sz="quarter" idx="12"/>
          </p:nvPr>
        </p:nvSpPr>
        <p:spPr/>
        <p:txBody>
          <a:bodyPr/>
          <a:lstStyle>
            <a:lvl1pPr>
              <a:defRPr/>
            </a:lvl1pPr>
          </a:lstStyle>
          <a:p>
            <a:fld id="{EC86FDD3-8659-4DF6-9C22-A70505F52DFB}" type="slidenum">
              <a:rPr lang="en-GB" altLang="en-US"/>
              <a:pPr/>
              <a:t>‹#›</a:t>
            </a:fld>
            <a:endParaRPr lang="en-GB" altLang="en-US"/>
          </a:p>
        </p:txBody>
      </p:sp>
    </p:spTree>
    <p:extLst>
      <p:ext uri="{BB962C8B-B14F-4D97-AF65-F5344CB8AC3E}">
        <p14:creationId xmlns:p14="http://schemas.microsoft.com/office/powerpoint/2010/main" val="57844784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p:spPr>
        <p:txBody>
          <a:bodyPr/>
          <a:lstStyle>
            <a:lvl1pPr algn="l">
              <a:defRPr sz="2000" b="0">
                <a:solidFill>
                  <a:schemeClr val="bg1"/>
                </a:solidFill>
                <a:latin typeface="+mn-lt"/>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200385264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Blank Canvas">
    <p:spTree>
      <p:nvGrpSpPr>
        <p:cNvPr id="1" name=""/>
        <p:cNvGrpSpPr/>
        <p:nvPr/>
      </p:nvGrpSpPr>
      <p:grpSpPr>
        <a:xfrm>
          <a:off x="0" y="0"/>
          <a:ext cx="0" cy="0"/>
          <a:chOff x="0" y="0"/>
          <a:chExt cx="0" cy="0"/>
        </a:xfrm>
      </p:grpSpPr>
      <p:sp>
        <p:nvSpPr>
          <p:cNvPr id="8" name="Rectangle 7"/>
          <p:cNvSpPr/>
          <p:nvPr userDrawn="1"/>
        </p:nvSpPr>
        <p:spPr>
          <a:xfrm>
            <a:off x="8016214" y="6500874"/>
            <a:ext cx="3748764" cy="323165"/>
          </a:xfrm>
          <a:prstGeom prst="rect">
            <a:avLst/>
          </a:prstGeom>
        </p:spPr>
        <p:txBody>
          <a:bodyPr wrap="square">
            <a:spAutoFit/>
          </a:bodyPr>
          <a:lstStyle/>
          <a:p>
            <a:pPr algn="r">
              <a:buFontTx/>
              <a:buNone/>
            </a:pPr>
            <a:r>
              <a:rPr lang="en-US" sz="1500" dirty="0">
                <a:solidFill>
                  <a:srgbClr val="00628C"/>
                </a:solidFill>
                <a:effectLst/>
                <a:latin typeface="Myriad Pro" charset="0"/>
              </a:rPr>
              <a:t>© Crown Copyright 2019 </a:t>
            </a:r>
          </a:p>
        </p:txBody>
      </p:sp>
      <p:sp>
        <p:nvSpPr>
          <p:cNvPr id="11" name="Rectangle 10"/>
          <p:cNvSpPr/>
          <p:nvPr userDrawn="1"/>
        </p:nvSpPr>
        <p:spPr>
          <a:xfrm>
            <a:off x="523034" y="6487841"/>
            <a:ext cx="3748764" cy="323165"/>
          </a:xfrm>
          <a:prstGeom prst="rect">
            <a:avLst/>
          </a:prstGeom>
        </p:spPr>
        <p:txBody>
          <a:bodyPr wrap="square">
            <a:spAutoFit/>
          </a:bodyPr>
          <a:lstStyle/>
          <a:p>
            <a:pPr algn="l">
              <a:buFontTx/>
              <a:buNone/>
            </a:pPr>
            <a:r>
              <a:rPr lang="en-US" sz="1500" dirty="0">
                <a:solidFill>
                  <a:srgbClr val="00628C"/>
                </a:solidFill>
                <a:effectLst/>
                <a:latin typeface="Myriad Pro" charset="0"/>
                <a:hlinkClick r:id="rId2"/>
              </a:rPr>
              <a:t>www.ncetm.org.uk/masterypd</a:t>
            </a:r>
            <a:r>
              <a:rPr lang="en-US" sz="1500" dirty="0">
                <a:solidFill>
                  <a:srgbClr val="00628C"/>
                </a:solidFill>
                <a:effectLst/>
                <a:latin typeface="Myriad Pro" charset="0"/>
              </a:rPr>
              <a:t> </a:t>
            </a:r>
          </a:p>
        </p:txBody>
      </p:sp>
      <p:sp>
        <p:nvSpPr>
          <p:cNvPr id="5" name="Text Placeholder 8"/>
          <p:cNvSpPr>
            <a:spLocks noGrp="1"/>
          </p:cNvSpPr>
          <p:nvPr>
            <p:ph type="body" sz="quarter" idx="11" hasCustomPrompt="1"/>
          </p:nvPr>
        </p:nvSpPr>
        <p:spPr>
          <a:xfrm>
            <a:off x="1" y="0"/>
            <a:ext cx="12192000" cy="630000"/>
          </a:xfrm>
          <a:solidFill>
            <a:srgbClr val="82CBDD"/>
          </a:solidFill>
        </p:spPr>
        <p:txBody>
          <a:bodyPr lIns="180000" rIns="180000" anchor="ctr" anchorCtr="0"/>
          <a:lstStyle>
            <a:lvl1pPr algn="r">
              <a:defRPr sz="2800">
                <a:latin typeface="Myriad Pro" charset="0"/>
                <a:ea typeface="Myriad Pro" charset="0"/>
                <a:cs typeface="Myriad Pro" charset="0"/>
              </a:defRPr>
            </a:lvl1pPr>
          </a:lstStyle>
          <a:p>
            <a:pPr lvl="0"/>
            <a:r>
              <a:rPr lang="en-US" dirty="0"/>
              <a:t>Short Segment Title – Steps</a:t>
            </a:r>
          </a:p>
        </p:txBody>
      </p:sp>
      <p:sp>
        <p:nvSpPr>
          <p:cNvPr id="6" name="Rectangle 5"/>
          <p:cNvSpPr/>
          <p:nvPr userDrawn="1"/>
        </p:nvSpPr>
        <p:spPr>
          <a:xfrm>
            <a:off x="4221617" y="6487840"/>
            <a:ext cx="3748764" cy="323165"/>
          </a:xfrm>
          <a:prstGeom prst="rect">
            <a:avLst/>
          </a:prstGeom>
        </p:spPr>
        <p:txBody>
          <a:bodyPr wrap="square">
            <a:spAutoFit/>
          </a:bodyPr>
          <a:lstStyle/>
          <a:p>
            <a:pPr algn="ctr">
              <a:buFontTx/>
              <a:buNone/>
            </a:pPr>
            <a:r>
              <a:rPr lang="en-US" sz="1500" dirty="0">
                <a:solidFill>
                  <a:schemeClr val="bg1">
                    <a:lumMod val="50000"/>
                  </a:schemeClr>
                </a:solidFill>
                <a:effectLst/>
                <a:latin typeface="Myriad Pro" charset="0"/>
              </a:rPr>
              <a:t>2019 pilot</a:t>
            </a:r>
          </a:p>
        </p:txBody>
      </p:sp>
    </p:spTree>
    <p:extLst>
      <p:ext uri="{BB962C8B-B14F-4D97-AF65-F5344CB8AC3E}">
        <p14:creationId xmlns:p14="http://schemas.microsoft.com/office/powerpoint/2010/main" val="27071620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Blank Canvas">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9312"/>
            <a:ext cx="12192000" cy="630000"/>
          </a:xfrm>
          <a:prstGeom prst="rect">
            <a:avLst/>
          </a:prstGeom>
          <a:solidFill>
            <a:schemeClr val="accent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407368" y="92603"/>
            <a:ext cx="11377264" cy="426170"/>
          </a:xfrm>
        </p:spPr>
        <p:txBody>
          <a:bodyPr/>
          <a:lstStyle>
            <a:lvl1pPr algn="ctr">
              <a:defRPr sz="2000" b="0">
                <a:solidFill>
                  <a:srgbClr val="585858"/>
                </a:solidFill>
                <a:latin typeface="+mn-lt"/>
              </a:defRPr>
            </a:lvl1pPr>
          </a:lstStyle>
          <a:p>
            <a:r>
              <a:rPr lang="en-US" dirty="0"/>
              <a:t>Click to edit Master title style</a:t>
            </a:r>
            <a:endParaRPr lang="en-GB" dirty="0"/>
          </a:p>
        </p:txBody>
      </p:sp>
    </p:spTree>
    <p:extLst>
      <p:ext uri="{BB962C8B-B14F-4D97-AF65-F5344CB8AC3E}">
        <p14:creationId xmlns:p14="http://schemas.microsoft.com/office/powerpoint/2010/main" val="3000458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7" name="Rectangle 5"/>
          <p:cNvSpPr>
            <a:spLocks noGrp="1" noChangeArrowheads="1"/>
          </p:cNvSpPr>
          <p:nvPr>
            <p:ph type="subTitle" idx="1"/>
          </p:nvPr>
        </p:nvSpPr>
        <p:spPr>
          <a:xfrm>
            <a:off x="609594" y="2538422"/>
            <a:ext cx="5486406" cy="3017426"/>
          </a:xfrm>
        </p:spPr>
        <p:txBody>
          <a:bodyPr/>
          <a:lstStyle>
            <a:lvl1pPr marL="0" indent="0">
              <a:defRPr sz="4000" b="0">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31179"/>
            <a:ext cx="3700387"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Ready-to-Progress Criterion</a:t>
            </a:r>
            <a:endParaRPr lang="en-GB" sz="2000" b="1" dirty="0">
              <a:solidFill>
                <a:schemeClr val="bg1"/>
              </a:solidFill>
              <a:latin typeface="Arial" panose="020B0604020202020204" pitchFamily="34" charset="0"/>
              <a:cs typeface="Arial" panose="020B0604020202020204" pitchFamily="34" charset="0"/>
            </a:endParaRPr>
          </a:p>
        </p:txBody>
      </p:sp>
      <p:sp>
        <p:nvSpPr>
          <p:cNvPr id="5" name="Text Placeholder 4">
            <a:extLst>
              <a:ext uri="{FF2B5EF4-FFF2-40B4-BE49-F238E27FC236}">
                <a16:creationId xmlns:a16="http://schemas.microsoft.com/office/drawing/2014/main" id="{32A2980B-E628-4A74-AB9C-C311E196B2D9}"/>
              </a:ext>
            </a:extLst>
          </p:cNvPr>
          <p:cNvSpPr>
            <a:spLocks noGrp="1"/>
          </p:cNvSpPr>
          <p:nvPr>
            <p:ph type="body" sz="quarter" idx="12" hasCustomPrompt="1"/>
          </p:nvPr>
        </p:nvSpPr>
        <p:spPr>
          <a:xfrm>
            <a:off x="4112499" y="2064359"/>
            <a:ext cx="2239760" cy="457200"/>
          </a:xfrm>
        </p:spPr>
        <p:txBody>
          <a:bodyPr>
            <a:normAutofit/>
          </a:bodyPr>
          <a:lstStyle>
            <a:lvl1pPr>
              <a:defRPr sz="2000" b="1">
                <a:solidFill>
                  <a:schemeClr val="bg1"/>
                </a:solidFill>
              </a:defRPr>
            </a:lvl1pPr>
            <a:lvl4pPr marL="1028674" indent="0">
              <a:buNone/>
              <a:defRPr/>
            </a:lvl4pPr>
            <a:lvl5pPr marL="1371566" indent="0" algn="l">
              <a:buNone/>
              <a:defRPr sz="2400" b="1">
                <a:solidFill>
                  <a:schemeClr val="bg1"/>
                </a:solidFill>
              </a:defRPr>
            </a:lvl5pPr>
          </a:lstStyle>
          <a:p>
            <a:pPr lvl="0"/>
            <a:r>
              <a:rPr lang="en-GB" dirty="0"/>
              <a:t>[e.g. 4NPV-1]</a:t>
            </a:r>
          </a:p>
        </p:txBody>
      </p:sp>
      <p:sp>
        <p:nvSpPr>
          <p:cNvPr id="15" name="TextBox 14">
            <a:extLst>
              <a:ext uri="{FF2B5EF4-FFF2-40B4-BE49-F238E27FC236}">
                <a16:creationId xmlns:a16="http://schemas.microsoft.com/office/drawing/2014/main" id="{932C9316-8FD4-4FD4-8E85-1A613ACCE808}"/>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6" name="Straight Connector 15">
            <a:extLst>
              <a:ext uri="{FF2B5EF4-FFF2-40B4-BE49-F238E27FC236}">
                <a16:creationId xmlns:a16="http://schemas.microsoft.com/office/drawing/2014/main" id="{79E55BB7-9C17-4F8C-93E6-62AA523F53CC}"/>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65764865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61610"/>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707886"/>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Materials and activities to support review, practice and consolidation</a:t>
            </a:r>
            <a:endParaRPr lang="en-GB" sz="2000" b="1" dirty="0">
              <a:solidFill>
                <a:schemeClr val="bg1"/>
              </a:solidFill>
              <a:latin typeface="Arial" panose="020B0604020202020204" pitchFamily="34" charset="0"/>
              <a:cs typeface="Arial" panose="020B0604020202020204" pitchFamily="34" charset="0"/>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normAutofit/>
          </a:bodyPr>
          <a:lstStyle>
            <a:lvl1pPr>
              <a:defRPr sz="11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522847" y="498629"/>
            <a:ext cx="1191720" cy="301224"/>
          </a:xfrm>
        </p:spPr>
        <p:txBody>
          <a:bodyPr>
            <a:noAutofit/>
          </a:bodyPr>
          <a:lstStyle>
            <a:lvl1pPr>
              <a:defRPr lang="en-GB" sz="11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6626962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9023741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134589209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lide breaker">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extBox 1">
            <a:extLst>
              <a:ext uri="{FF2B5EF4-FFF2-40B4-BE49-F238E27FC236}">
                <a16:creationId xmlns:a16="http://schemas.microsoft.com/office/drawing/2014/main" id="{46A0D527-99F6-4C25-B867-E6C473316230}"/>
              </a:ext>
            </a:extLst>
          </p:cNvPr>
          <p:cNvSpPr txBox="1"/>
          <p:nvPr userDrawn="1"/>
        </p:nvSpPr>
        <p:spPr>
          <a:xfrm>
            <a:off x="609593" y="473825"/>
            <a:ext cx="5557355" cy="276999"/>
          </a:xfrm>
          <a:prstGeom prst="rect">
            <a:avLst/>
          </a:prstGeom>
          <a:noFill/>
        </p:spPr>
        <p:txBody>
          <a:bodyPr wrap="square" rtlCol="0">
            <a:spAutoFit/>
          </a:bodyPr>
          <a:lstStyle/>
          <a:p>
            <a:pPr>
              <a:buNone/>
            </a:pPr>
            <a:r>
              <a:rPr lang="en-GB" sz="1200" b="1" dirty="0">
                <a:solidFill>
                  <a:srgbClr val="FBF5D4"/>
                </a:solidFill>
              </a:rPr>
              <a:t>Ready-to-Progress Criterion</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830997"/>
          </a:xfrm>
          <a:prstGeom prst="rect">
            <a:avLst/>
          </a:prstGeom>
          <a:noFill/>
        </p:spPr>
        <p:txBody>
          <a:bodyPr wrap="square" rtlCol="0">
            <a:spAutoFit/>
          </a:bodyPr>
          <a:lstStyle/>
          <a:p>
            <a:pPr>
              <a:buNone/>
            </a:pPr>
            <a:r>
              <a:rPr lang="en-GB" sz="2400" b="1" noProof="0" dirty="0">
                <a:solidFill>
                  <a:schemeClr val="bg1"/>
                </a:solidFill>
              </a:rPr>
              <a:t>Materials and activities to support practice and consolidation</a:t>
            </a:r>
            <a:endParaRPr lang="en-GB" sz="2400" b="1" dirty="0">
              <a:solidFill>
                <a:schemeClr val="bg1"/>
              </a:solidFill>
            </a:endParaRPr>
          </a:p>
        </p:txBody>
      </p:sp>
      <p:sp>
        <p:nvSpPr>
          <p:cNvPr id="10" name="Text Placeholder 9">
            <a:extLst>
              <a:ext uri="{FF2B5EF4-FFF2-40B4-BE49-F238E27FC236}">
                <a16:creationId xmlns:a16="http://schemas.microsoft.com/office/drawing/2014/main" id="{BADDF2D1-C1F7-4071-9225-898475DF0667}"/>
              </a:ext>
            </a:extLst>
          </p:cNvPr>
          <p:cNvSpPr>
            <a:spLocks noGrp="1"/>
          </p:cNvSpPr>
          <p:nvPr>
            <p:ph type="body" sz="quarter" idx="12" hasCustomPrompt="1"/>
          </p:nvPr>
        </p:nvSpPr>
        <p:spPr>
          <a:xfrm>
            <a:off x="609592" y="670119"/>
            <a:ext cx="6220976" cy="301224"/>
          </a:xfrm>
        </p:spPr>
        <p:txBody>
          <a:bodyPr/>
          <a:lstStyle>
            <a:lvl1pPr>
              <a:defRPr sz="1200">
                <a:solidFill>
                  <a:srgbClr val="FBF5D4"/>
                </a:solidFill>
              </a:defRPr>
            </a:lvl1pPr>
          </a:lstStyle>
          <a:p>
            <a:pPr lvl="0"/>
            <a:r>
              <a:rPr lang="en-US" dirty="0"/>
              <a:t>[Insert content title here]</a:t>
            </a:r>
            <a:endParaRPr lang="en-GB" dirty="0"/>
          </a:p>
        </p:txBody>
      </p:sp>
      <p:cxnSp>
        <p:nvCxnSpPr>
          <p:cNvPr id="15" name="Straight Connector 14">
            <a:extLst>
              <a:ext uri="{FF2B5EF4-FFF2-40B4-BE49-F238E27FC236}">
                <a16:creationId xmlns:a16="http://schemas.microsoft.com/office/drawing/2014/main" id="{33272041-2929-4B14-96A3-5B40E60B69AF}"/>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
        <p:nvSpPr>
          <p:cNvPr id="9" name="Text Placeholder 9">
            <a:extLst>
              <a:ext uri="{FF2B5EF4-FFF2-40B4-BE49-F238E27FC236}">
                <a16:creationId xmlns:a16="http://schemas.microsoft.com/office/drawing/2014/main" id="{6DC50AC4-FE1A-4E81-A2C9-D36E400A1EB8}"/>
              </a:ext>
            </a:extLst>
          </p:cNvPr>
          <p:cNvSpPr>
            <a:spLocks noGrp="1"/>
          </p:cNvSpPr>
          <p:nvPr>
            <p:ph type="body" sz="quarter" idx="13" hasCustomPrompt="1"/>
          </p:nvPr>
        </p:nvSpPr>
        <p:spPr>
          <a:xfrm>
            <a:off x="2389680" y="480873"/>
            <a:ext cx="1191720" cy="301224"/>
          </a:xfrm>
        </p:spPr>
        <p:txBody>
          <a:bodyPr>
            <a:noAutofit/>
          </a:bodyPr>
          <a:lstStyle>
            <a:lvl1pPr>
              <a:defRPr lang="en-GB" sz="1200" b="1" dirty="0">
                <a:solidFill>
                  <a:srgbClr val="FBF5D4"/>
                </a:solidFill>
              </a:defRPr>
            </a:lvl1pPr>
          </a:lstStyle>
          <a:p>
            <a:pPr lvl="0"/>
            <a:r>
              <a:rPr lang="en-US" dirty="0"/>
              <a:t>[e.g. 4NPV-1]</a:t>
            </a:r>
            <a:endParaRPr lang="en-GB" dirty="0"/>
          </a:p>
        </p:txBody>
      </p:sp>
    </p:spTree>
    <p:extLst>
      <p:ext uri="{BB962C8B-B14F-4D97-AF65-F5344CB8AC3E}">
        <p14:creationId xmlns:p14="http://schemas.microsoft.com/office/powerpoint/2010/main" val="353720915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325429028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NRICH Slide">
    <p:spTree>
      <p:nvGrpSpPr>
        <p:cNvPr id="1" name=""/>
        <p:cNvGrpSpPr/>
        <p:nvPr/>
      </p:nvGrpSpPr>
      <p:grpSpPr>
        <a:xfrm>
          <a:off x="0" y="0"/>
          <a:ext cx="0" cy="0"/>
          <a:chOff x="0" y="0"/>
          <a:chExt cx="0" cy="0"/>
        </a:xfrm>
      </p:grpSpPr>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
        <p:nvSpPr>
          <p:cNvPr id="11" name="Rectangle 10">
            <a:extLst>
              <a:ext uri="{FF2B5EF4-FFF2-40B4-BE49-F238E27FC236}">
                <a16:creationId xmlns:a16="http://schemas.microsoft.com/office/drawing/2014/main" id="{89E41693-E21B-4D54-8C80-1CC464351945}"/>
              </a:ext>
            </a:extLst>
          </p:cNvPr>
          <p:cNvSpPr/>
          <p:nvPr userDrawn="1"/>
        </p:nvSpPr>
        <p:spPr>
          <a:xfrm>
            <a:off x="10102788" y="0"/>
            <a:ext cx="2089211" cy="6843740"/>
          </a:xfrm>
          <a:prstGeom prst="rect">
            <a:avLst/>
          </a:prstGeom>
          <a:solidFill>
            <a:srgbClr val="605E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Oval 9">
            <a:extLst>
              <a:ext uri="{FF2B5EF4-FFF2-40B4-BE49-F238E27FC236}">
                <a16:creationId xmlns:a16="http://schemas.microsoft.com/office/drawing/2014/main" id="{438C8D22-8E9E-46F4-837A-B932422962DF}"/>
              </a:ext>
            </a:extLst>
          </p:cNvPr>
          <p:cNvSpPr/>
          <p:nvPr userDrawn="1"/>
        </p:nvSpPr>
        <p:spPr>
          <a:xfrm>
            <a:off x="8929041" y="2370808"/>
            <a:ext cx="2137603" cy="2137603"/>
          </a:xfrm>
          <a:prstGeom prst="ellipse">
            <a:avLst/>
          </a:prstGeom>
          <a:solidFill>
            <a:schemeClr val="bg1"/>
          </a:solidFill>
          <a:ln w="28575">
            <a:solidFill>
              <a:srgbClr val="9866D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pic>
        <p:nvPicPr>
          <p:cNvPr id="9" name="Picture 8">
            <a:extLst>
              <a:ext uri="{FF2B5EF4-FFF2-40B4-BE49-F238E27FC236}">
                <a16:creationId xmlns:a16="http://schemas.microsoft.com/office/drawing/2014/main" id="{F57101DC-70F8-4A60-B06C-BFDFF17E4B21}"/>
              </a:ext>
            </a:extLst>
          </p:cNvPr>
          <p:cNvPicPr>
            <a:picLocks noChangeAspect="1"/>
          </p:cNvPicPr>
          <p:nvPr userDrawn="1"/>
        </p:nvPicPr>
        <p:blipFill>
          <a:blip r:embed="rId3"/>
          <a:stretch>
            <a:fillRect/>
          </a:stretch>
        </p:blipFill>
        <p:spPr>
          <a:xfrm>
            <a:off x="9489798" y="2857501"/>
            <a:ext cx="991375" cy="1142998"/>
          </a:xfrm>
          <a:prstGeom prst="rect">
            <a:avLst/>
          </a:prstGeom>
        </p:spPr>
      </p:pic>
      <p:sp>
        <p:nvSpPr>
          <p:cNvPr id="12" name="Title 1">
            <a:extLst>
              <a:ext uri="{FF2B5EF4-FFF2-40B4-BE49-F238E27FC236}">
                <a16:creationId xmlns:a16="http://schemas.microsoft.com/office/drawing/2014/main" id="{9AF1F1B0-A18C-45F2-AC38-B258B92EB3FD}"/>
              </a:ext>
            </a:extLst>
          </p:cNvPr>
          <p:cNvSpPr txBox="1">
            <a:spLocks/>
          </p:cNvSpPr>
          <p:nvPr userDrawn="1"/>
        </p:nvSpPr>
        <p:spPr>
          <a:xfrm>
            <a:off x="580702" y="1058401"/>
            <a:ext cx="7487478" cy="885809"/>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a:lstStyle>
          <a:p>
            <a:r>
              <a:rPr lang="en-US" sz="2000" b="0" dirty="0">
                <a:solidFill>
                  <a:schemeClr val="tx1"/>
                </a:solidFill>
              </a:rPr>
              <a:t>Follow-up NRICH activity</a:t>
            </a:r>
          </a:p>
        </p:txBody>
      </p:sp>
      <p:sp>
        <p:nvSpPr>
          <p:cNvPr id="13" name="TextBox 12">
            <a:extLst>
              <a:ext uri="{FF2B5EF4-FFF2-40B4-BE49-F238E27FC236}">
                <a16:creationId xmlns:a16="http://schemas.microsoft.com/office/drawing/2014/main" id="{97A24071-2609-43AF-A462-22B6A1202038}"/>
              </a:ext>
            </a:extLst>
          </p:cNvPr>
          <p:cNvSpPr txBox="1"/>
          <p:nvPr userDrawn="1"/>
        </p:nvSpPr>
        <p:spPr>
          <a:xfrm>
            <a:off x="580702" y="5708192"/>
            <a:ext cx="9508178" cy="369332"/>
          </a:xfrm>
          <a:prstGeom prst="rect">
            <a:avLst/>
          </a:prstGeom>
          <a:noFill/>
        </p:spPr>
        <p:txBody>
          <a:bodyPr wrap="square" rtlCol="0">
            <a:spAutoFit/>
          </a:bodyPr>
          <a:lstStyle/>
          <a:p>
            <a:pPr marL="0" marR="0" lvl="0" indent="0" algn="l"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1800" b="0" i="0" u="none" strike="noStrike" kern="1200" cap="none" spc="0" normalizeH="0" baseline="0" noProof="0" dirty="0">
                <a:ln>
                  <a:noFill/>
                </a:ln>
                <a:solidFill>
                  <a:srgbClr val="585858"/>
                </a:solidFill>
                <a:effectLst/>
                <a:uLnTx/>
                <a:uFillTx/>
                <a:latin typeface="Arial" panose="020B0604020202020204" pitchFamily="34" charset="0"/>
                <a:ea typeface="Calibri" panose="020F0502020204030204" pitchFamily="34" charset="0"/>
                <a:cs typeface="+mn-cs"/>
              </a:rPr>
              <a:t>Reproduced with permission of NRICH, University of Cambridge, all rights reserved.</a:t>
            </a:r>
            <a:endParaRPr kumimoji="0" lang="en-GB" sz="2800" b="0" i="0" u="none" strike="noStrike" kern="1200" cap="none" spc="0" normalizeH="0" baseline="0" noProof="0" dirty="0">
              <a:ln>
                <a:noFill/>
              </a:ln>
              <a:solidFill>
                <a:srgbClr val="585858"/>
              </a:solidFill>
              <a:effectLst/>
              <a:uLnTx/>
              <a:uFillTx/>
              <a:latin typeface="Arial" panose="020B0604020202020204" pitchFamily="34" charset="0"/>
              <a:ea typeface="+mn-ea"/>
              <a:cs typeface="+mn-cs"/>
            </a:endParaRPr>
          </a:p>
        </p:txBody>
      </p:sp>
      <p:sp>
        <p:nvSpPr>
          <p:cNvPr id="15" name="Text Placeholder 14">
            <a:extLst>
              <a:ext uri="{FF2B5EF4-FFF2-40B4-BE49-F238E27FC236}">
                <a16:creationId xmlns:a16="http://schemas.microsoft.com/office/drawing/2014/main" id="{35A1C8FD-060D-45A9-A073-DAF8BB9D2A6C}"/>
              </a:ext>
            </a:extLst>
          </p:cNvPr>
          <p:cNvSpPr>
            <a:spLocks noGrp="1"/>
          </p:cNvSpPr>
          <p:nvPr>
            <p:ph type="body" sz="quarter" idx="10"/>
          </p:nvPr>
        </p:nvSpPr>
        <p:spPr>
          <a:xfrm>
            <a:off x="593725" y="1556068"/>
            <a:ext cx="7902575" cy="3146425"/>
          </a:xfrm>
        </p:spPr>
        <p:txBody>
          <a:bodyPr>
            <a:normAutofit/>
          </a:bodyPr>
          <a:lstStyle>
            <a:lvl1pPr marL="342900" indent="-342900">
              <a:buFont typeface="Arial" panose="020B0604020202020204" pitchFamily="34" charset="0"/>
              <a:buChar char="•"/>
              <a:defRPr sz="2000" b="0"/>
            </a:lvl1pPr>
            <a:lvl2pPr>
              <a:defRPr sz="1800"/>
            </a:lvl2pPr>
            <a:lvl3pPr>
              <a:defRPr sz="1600"/>
            </a:lvl3pPr>
            <a:lvl4pPr>
              <a:defRPr sz="1400"/>
            </a:lvl4pPr>
            <a:lvl5pPr>
              <a:defRPr sz="1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1608914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41413239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p:blipFill>
        <p:spPr bwMode="auto">
          <a:xfrm>
            <a:off x="0" y="8771"/>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dirty="0"/>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dirty="0"/>
          </a:p>
        </p:txBody>
      </p:sp>
      <p:sp>
        <p:nvSpPr>
          <p:cNvPr id="12" name="TextBox 11">
            <a:extLst>
              <a:ext uri="{FF2B5EF4-FFF2-40B4-BE49-F238E27FC236}">
                <a16:creationId xmlns:a16="http://schemas.microsoft.com/office/drawing/2014/main" id="{61B5174B-DF74-462C-8BBD-BCEA0088BA35}"/>
              </a:ext>
            </a:extLst>
          </p:cNvPr>
          <p:cNvSpPr txBox="1"/>
          <p:nvPr userDrawn="1"/>
        </p:nvSpPr>
        <p:spPr>
          <a:xfrm>
            <a:off x="609592" y="2076899"/>
            <a:ext cx="6220976" cy="400110"/>
          </a:xfrm>
          <a:prstGeom prst="rect">
            <a:avLst/>
          </a:prstGeom>
          <a:noFill/>
        </p:spPr>
        <p:txBody>
          <a:bodyPr wrap="square" rtlCol="0">
            <a:spAutoFit/>
          </a:bodyPr>
          <a:lstStyle/>
          <a:p>
            <a:pPr>
              <a:buNone/>
            </a:pPr>
            <a:r>
              <a:rPr lang="en-GB" sz="2000" b="1" noProof="0" dirty="0">
                <a:solidFill>
                  <a:schemeClr val="bg1"/>
                </a:solidFill>
                <a:latin typeface="Arial" panose="020B0604020202020204" pitchFamily="34" charset="0"/>
                <a:cs typeface="Arial" panose="020B0604020202020204" pitchFamily="34" charset="0"/>
              </a:rPr>
              <a:t>ncetm.org.uk</a:t>
            </a:r>
            <a:endParaRPr lang="en-GB" sz="2000" b="1" dirty="0">
              <a:solidFill>
                <a:schemeClr val="bg1"/>
              </a:solidFill>
              <a:latin typeface="Arial" panose="020B0604020202020204" pitchFamily="34" charset="0"/>
              <a:cs typeface="Arial" panose="020B0604020202020204" pitchFamily="34" charset="0"/>
            </a:endParaRPr>
          </a:p>
        </p:txBody>
      </p:sp>
      <p:sp>
        <p:nvSpPr>
          <p:cNvPr id="3" name="TextBox 2">
            <a:extLst>
              <a:ext uri="{FF2B5EF4-FFF2-40B4-BE49-F238E27FC236}">
                <a16:creationId xmlns:a16="http://schemas.microsoft.com/office/drawing/2014/main" id="{3885556C-F2BD-4760-85FB-6597078D93A5}"/>
              </a:ext>
            </a:extLst>
          </p:cNvPr>
          <p:cNvSpPr txBox="1"/>
          <p:nvPr userDrawn="1"/>
        </p:nvSpPr>
        <p:spPr>
          <a:xfrm>
            <a:off x="609592" y="5928092"/>
            <a:ext cx="3882509" cy="261610"/>
          </a:xfrm>
          <a:prstGeom prst="rect">
            <a:avLst/>
          </a:prstGeom>
          <a:noFill/>
        </p:spPr>
        <p:txBody>
          <a:bodyPr wrap="square" rtlCol="0">
            <a:spAutoFit/>
          </a:bodyPr>
          <a:lstStyle/>
          <a:p>
            <a:r>
              <a:rPr lang="en-GB" sz="1100" b="1" dirty="0">
                <a:solidFill>
                  <a:srgbClr val="FBF5D4"/>
                </a:solidFill>
                <a:latin typeface="Arial" panose="020B0604020202020204" pitchFamily="34" charset="0"/>
                <a:cs typeface="Arial" panose="020B0604020202020204" pitchFamily="34" charset="0"/>
              </a:rPr>
              <a:t>August 2020</a:t>
            </a:r>
          </a:p>
        </p:txBody>
      </p:sp>
      <p:sp>
        <p:nvSpPr>
          <p:cNvPr id="11" name="TextBox 10">
            <a:extLst>
              <a:ext uri="{FF2B5EF4-FFF2-40B4-BE49-F238E27FC236}">
                <a16:creationId xmlns:a16="http://schemas.microsoft.com/office/drawing/2014/main" id="{3D6A68C6-FE53-45EF-B9FF-9ED7BD263423}"/>
              </a:ext>
            </a:extLst>
          </p:cNvPr>
          <p:cNvSpPr txBox="1"/>
          <p:nvPr userDrawn="1"/>
        </p:nvSpPr>
        <p:spPr>
          <a:xfrm>
            <a:off x="609593" y="473825"/>
            <a:ext cx="5557355" cy="430887"/>
          </a:xfrm>
          <a:prstGeom prst="rect">
            <a:avLst/>
          </a:prstGeom>
          <a:noFill/>
        </p:spPr>
        <p:txBody>
          <a:bodyPr wrap="square" rtlCol="0">
            <a:spAutoFit/>
          </a:bodyPr>
          <a:lstStyle/>
          <a:p>
            <a:pPr>
              <a:buNone/>
            </a:pPr>
            <a:r>
              <a:rPr lang="en-GB" sz="1100" b="1" dirty="0">
                <a:solidFill>
                  <a:srgbClr val="FBF5D4"/>
                </a:solidFill>
                <a:latin typeface="Arial" panose="020B0604020202020204" pitchFamily="34" charset="0"/>
                <a:cs typeface="Arial" panose="020B0604020202020204" pitchFamily="34" charset="0"/>
              </a:rPr>
              <a:t>DfE Primary National Curriculum Guidance 2020                                   </a:t>
            </a:r>
          </a:p>
          <a:p>
            <a:pPr>
              <a:buNone/>
            </a:pPr>
            <a:r>
              <a:rPr lang="en-GB" sz="1100" b="0" dirty="0">
                <a:solidFill>
                  <a:srgbClr val="FBF5D4"/>
                </a:solidFill>
                <a:latin typeface="Arial" panose="020B0604020202020204" pitchFamily="34" charset="0"/>
                <a:cs typeface="Arial" panose="020B0604020202020204" pitchFamily="34" charset="0"/>
              </a:rPr>
              <a:t>Supporting Materials for the Ready-to-Progress Criteria</a:t>
            </a:r>
          </a:p>
        </p:txBody>
      </p:sp>
      <p:cxnSp>
        <p:nvCxnSpPr>
          <p:cNvPr id="13" name="Straight Connector 12">
            <a:extLst>
              <a:ext uri="{FF2B5EF4-FFF2-40B4-BE49-F238E27FC236}">
                <a16:creationId xmlns:a16="http://schemas.microsoft.com/office/drawing/2014/main" id="{A1D84B4A-C7A8-4C81-8723-7E7EF3B3129A}"/>
              </a:ext>
            </a:extLst>
          </p:cNvPr>
          <p:cNvCxnSpPr>
            <a:cxnSpLocks/>
          </p:cNvCxnSpPr>
          <p:nvPr userDrawn="1"/>
        </p:nvCxnSpPr>
        <p:spPr bwMode="auto">
          <a:xfrm rot="5400000">
            <a:off x="1285150" y="436965"/>
            <a:ext cx="0" cy="1170432"/>
          </a:xfrm>
          <a:prstGeom prst="line">
            <a:avLst/>
          </a:prstGeom>
          <a:ln w="25400">
            <a:solidFill>
              <a:srgbClr val="FBF5D4"/>
            </a:solidFill>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3672956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a:prstGeom prst="rect">
            <a:avLst/>
          </a:prstGeom>
        </p:spPr>
        <p:txBody>
          <a:bodyPr anchor="t">
            <a:normAutofit/>
          </a:bodyPr>
          <a:lstStyle>
            <a:lvl1pPr>
              <a:defRPr sz="2700">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000000"/>
              </a:buClr>
              <a:buFont typeface="Arial" panose="020B0604020202020204" pitchFamily="34" charset="0"/>
              <a:buChar char="•"/>
              <a:defRPr>
                <a:solidFill>
                  <a:srgbClr val="585858"/>
                </a:solidFill>
              </a:defRPr>
            </a:lvl2pPr>
            <a:lvl3pPr marL="857228" indent="-171446">
              <a:buClr>
                <a:srgbClr val="000000"/>
              </a:buClr>
              <a:buFont typeface="Arial" panose="020B0604020202020204" pitchFamily="34" charset="0"/>
              <a:buChar char="•"/>
              <a:defRPr>
                <a:solidFill>
                  <a:srgbClr val="585858"/>
                </a:solidFill>
              </a:defRPr>
            </a:lvl3pPr>
            <a:lvl4pPr marL="1200120" indent="-171446">
              <a:buClr>
                <a:srgbClr val="000000"/>
              </a:buClr>
              <a:buFont typeface="Arial" panose="020B0604020202020204" pitchFamily="34" charset="0"/>
              <a:buChar char="•"/>
              <a:defRPr>
                <a:solidFill>
                  <a:srgbClr val="585858"/>
                </a:solidFill>
              </a:defRPr>
            </a:lvl4pPr>
            <a:lvl5pPr marL="1543012" indent="-171446">
              <a:buClr>
                <a:srgbClr val="000000"/>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dirty="0"/>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dirty="0"/>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dirty="0"/>
          </a:p>
        </p:txBody>
      </p:sp>
    </p:spTree>
    <p:extLst>
      <p:ext uri="{BB962C8B-B14F-4D97-AF65-F5344CB8AC3E}">
        <p14:creationId xmlns:p14="http://schemas.microsoft.com/office/powerpoint/2010/main" val="106445789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1864549A-AAF5-4D96-B13B-95315D2FA89C}"/>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5" name="Rectangle 6">
            <a:extLst>
              <a:ext uri="{FF2B5EF4-FFF2-40B4-BE49-F238E27FC236}">
                <a16:creationId xmlns:a16="http://schemas.microsoft.com/office/drawing/2014/main" id="{729FEB22-335A-41BD-B17B-784C9EEF9ACD}"/>
              </a:ext>
            </a:extLst>
          </p:cNvPr>
          <p:cNvSpPr>
            <a:spLocks noGrp="1" noChangeArrowheads="1"/>
          </p:cNvSpPr>
          <p:nvPr>
            <p:ph type="dt" sz="half" idx="10"/>
          </p:nvPr>
        </p:nvSpPr>
        <p:spPr/>
        <p:txBody>
          <a:bodyPr/>
          <a:lstStyle>
            <a:lvl1pPr>
              <a:defRPr/>
            </a:lvl1pPr>
          </a:lstStyle>
          <a:p>
            <a:pPr>
              <a:defRPr/>
            </a:pPr>
            <a:endParaRPr lang="en-GB" dirty="0"/>
          </a:p>
        </p:txBody>
      </p:sp>
      <p:sp>
        <p:nvSpPr>
          <p:cNvPr id="6" name="Rectangle 7">
            <a:extLst>
              <a:ext uri="{FF2B5EF4-FFF2-40B4-BE49-F238E27FC236}">
                <a16:creationId xmlns:a16="http://schemas.microsoft.com/office/drawing/2014/main" id="{0785812D-06FB-4137-82DA-4C8636188B3A}"/>
              </a:ext>
            </a:extLst>
          </p:cNvPr>
          <p:cNvSpPr>
            <a:spLocks noGrp="1" noChangeArrowheads="1"/>
          </p:cNvSpPr>
          <p:nvPr>
            <p:ph type="ftr" sz="quarter" idx="11"/>
          </p:nvPr>
        </p:nvSpPr>
        <p:spPr/>
        <p:txBody>
          <a:bodyPr/>
          <a:lstStyle>
            <a:lvl1pPr>
              <a:defRPr/>
            </a:lvl1pPr>
          </a:lstStyle>
          <a:p>
            <a:pPr>
              <a:defRPr/>
            </a:pPr>
            <a:endParaRPr lang="en-GB" dirty="0"/>
          </a:p>
        </p:txBody>
      </p:sp>
      <p:sp>
        <p:nvSpPr>
          <p:cNvPr id="7" name="Rectangle 8">
            <a:extLst>
              <a:ext uri="{FF2B5EF4-FFF2-40B4-BE49-F238E27FC236}">
                <a16:creationId xmlns:a16="http://schemas.microsoft.com/office/drawing/2014/main" id="{335DD14D-38EC-424C-AF0C-03BA91A64CBD}"/>
              </a:ext>
            </a:extLst>
          </p:cNvPr>
          <p:cNvSpPr>
            <a:spLocks noGrp="1" noChangeArrowheads="1"/>
          </p:cNvSpPr>
          <p:nvPr>
            <p:ph type="sldNum" sz="quarter" idx="12"/>
          </p:nvPr>
        </p:nvSpPr>
        <p:spPr/>
        <p:txBody>
          <a:bodyPr/>
          <a:lstStyle>
            <a:lvl1pPr>
              <a:defRPr/>
            </a:lvl1pPr>
          </a:lstStyle>
          <a:p>
            <a:fld id="{225A271E-C960-4C09-B05F-FB20100B09A9}" type="slidenum">
              <a:rPr lang="en-GB" altLang="en-US"/>
              <a:pPr/>
              <a:t>‹#›</a:t>
            </a:fld>
            <a:endParaRPr lang="en-GB" altLang="en-US" dirty="0"/>
          </a:p>
        </p:txBody>
      </p:sp>
      <p:sp>
        <p:nvSpPr>
          <p:cNvPr id="11" name="Title 1">
            <a:extLst>
              <a:ext uri="{FF2B5EF4-FFF2-40B4-BE49-F238E27FC236}">
                <a16:creationId xmlns:a16="http://schemas.microsoft.com/office/drawing/2014/main" id="{EDD91F02-38ED-4B06-B867-E4F68C54EE80}"/>
              </a:ext>
            </a:extLst>
          </p:cNvPr>
          <p:cNvSpPr>
            <a:spLocks noGrp="1"/>
          </p:cNvSpPr>
          <p:nvPr>
            <p:ph type="title"/>
          </p:nvPr>
        </p:nvSpPr>
        <p:spPr>
          <a:xfrm>
            <a:off x="601035" y="430660"/>
            <a:ext cx="10972800" cy="982117"/>
          </a:xfrm>
          <a:prstGeom prst="rect">
            <a:avLst/>
          </a:prstGeo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3121818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mage bank">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C0177A9D-1362-4B64-BB76-7E5E3FF9A06F}"/>
              </a:ext>
            </a:extLst>
          </p:cNvPr>
          <p:cNvSpPr txBox="1">
            <a:spLocks/>
          </p:cNvSpPr>
          <p:nvPr userDrawn="1"/>
        </p:nvSpPr>
        <p:spPr bwMode="auto">
          <a:xfrm>
            <a:off x="1" y="360000"/>
            <a:ext cx="12192000" cy="594000"/>
          </a:xfrm>
          <a:prstGeom prst="rect">
            <a:avLst/>
          </a:prstGeom>
          <a:solidFill>
            <a:srgbClr val="347574"/>
          </a:solidFill>
          <a:ln>
            <a:noFill/>
          </a:ln>
        </p:spPr>
        <p:txBody>
          <a:bodyPr vert="horz" wrap="square" lIns="180000" tIns="45720" rIns="180000" bIns="45720" numCol="1" anchor="ctr" anchorCtr="0" compatLnSpc="1">
            <a:prstTxWarp prst="textNoShape">
              <a:avLst/>
            </a:prstTxWarp>
          </a:bodyPr>
          <a:lstStyle>
            <a:defPPr>
              <a:defRPr lang="en-GB"/>
            </a:defPPr>
            <a:lvl1pPr marL="0" indent="0" algn="ctr" eaLnBrk="0" hangingPunct="0">
              <a:buClr>
                <a:schemeClr val="tx2"/>
              </a:buClr>
              <a:defRPr sz="2400">
                <a:solidFill>
                  <a:srgbClr val="585858"/>
                </a:solidFill>
                <a:latin typeface="+mj-lt"/>
                <a:ea typeface="Myriad Pro" charset="0"/>
                <a:cs typeface="Myriad Pro" charset="0"/>
              </a:defRPr>
            </a:lvl1pPr>
            <a:lvl2pPr marL="557199" indent="-214308" eaLnBrk="0" hangingPunct="0">
              <a:defRPr sz="2100">
                <a:solidFill>
                  <a:srgbClr val="585858"/>
                </a:solidFill>
                <a:latin typeface="+mn-lt"/>
              </a:defRPr>
            </a:lvl2pPr>
            <a:lvl3pPr marL="857228" indent="-171446" eaLnBrk="0" hangingPunct="0">
              <a:buChar char="–"/>
              <a:defRPr sz="1800">
                <a:solidFill>
                  <a:srgbClr val="585858"/>
                </a:solidFill>
                <a:latin typeface="+mn-lt"/>
              </a:defRPr>
            </a:lvl3pPr>
            <a:lvl4pPr marL="1200120" indent="-171446" eaLnBrk="0" hangingPunct="0">
              <a:buClr>
                <a:schemeClr val="accent2"/>
              </a:buClr>
              <a:defRPr sz="1425">
                <a:latin typeface="+mn-lt"/>
              </a:defRPr>
            </a:lvl4pPr>
            <a:lvl5pPr marL="1543012" indent="-171446" eaLnBrk="0" hangingPunct="0">
              <a:buClr>
                <a:schemeClr val="tx2"/>
              </a:buClr>
              <a:defRPr sz="1425">
                <a:latin typeface="+mn-lt"/>
              </a:defRPr>
            </a:lvl5pPr>
            <a:lvl6pPr marL="1885903" indent="-171446" fontAlgn="base">
              <a:spcBef>
                <a:spcPct val="20000"/>
              </a:spcBef>
              <a:spcAft>
                <a:spcPct val="0"/>
              </a:spcAft>
              <a:buClr>
                <a:schemeClr val="tx2"/>
              </a:buClr>
              <a:buFont typeface="Arial" charset="0"/>
              <a:buChar char="●"/>
              <a:defRPr sz="1425">
                <a:latin typeface="+mn-lt"/>
              </a:defRPr>
            </a:lvl6pPr>
            <a:lvl7pPr marL="2228795" indent="-171446" fontAlgn="base">
              <a:spcBef>
                <a:spcPct val="20000"/>
              </a:spcBef>
              <a:spcAft>
                <a:spcPct val="0"/>
              </a:spcAft>
              <a:buClr>
                <a:schemeClr val="tx2"/>
              </a:buClr>
              <a:buFont typeface="Arial" charset="0"/>
              <a:buChar char="●"/>
              <a:defRPr sz="1425">
                <a:latin typeface="+mn-lt"/>
              </a:defRPr>
            </a:lvl7pPr>
            <a:lvl8pPr marL="2571686" indent="-171446" fontAlgn="base">
              <a:spcBef>
                <a:spcPct val="20000"/>
              </a:spcBef>
              <a:spcAft>
                <a:spcPct val="0"/>
              </a:spcAft>
              <a:buClr>
                <a:schemeClr val="tx2"/>
              </a:buClr>
              <a:buFont typeface="Arial" charset="0"/>
              <a:buChar char="●"/>
              <a:defRPr sz="1425">
                <a:latin typeface="+mn-lt"/>
              </a:defRPr>
            </a:lvl8pPr>
            <a:lvl9pPr marL="2914577" indent="-171446" fontAlgn="base">
              <a:spcBef>
                <a:spcPct val="20000"/>
              </a:spcBef>
              <a:spcAft>
                <a:spcPct val="0"/>
              </a:spcAft>
              <a:buClr>
                <a:schemeClr val="tx2"/>
              </a:buClr>
              <a:buFont typeface="Arial" charset="0"/>
              <a:buChar char="●"/>
              <a:defRPr sz="1425">
                <a:latin typeface="+mn-lt"/>
              </a:defRPr>
            </a:lvl9pPr>
          </a:lstStyle>
          <a:p>
            <a:pPr>
              <a:buNone/>
            </a:pPr>
            <a:endParaRPr lang="en-GB" dirty="0"/>
          </a:p>
        </p:txBody>
      </p:sp>
      <p:sp>
        <p:nvSpPr>
          <p:cNvPr id="6" name="Title 1">
            <a:extLst>
              <a:ext uri="{FF2B5EF4-FFF2-40B4-BE49-F238E27FC236}">
                <a16:creationId xmlns:a16="http://schemas.microsoft.com/office/drawing/2014/main" id="{4CB3B952-8705-4EAE-94B9-4C0C32F57985}"/>
              </a:ext>
            </a:extLst>
          </p:cNvPr>
          <p:cNvSpPr>
            <a:spLocks noGrp="1"/>
          </p:cNvSpPr>
          <p:nvPr>
            <p:ph type="title"/>
          </p:nvPr>
        </p:nvSpPr>
        <p:spPr>
          <a:xfrm>
            <a:off x="594008" y="464400"/>
            <a:ext cx="11262632" cy="426170"/>
          </a:xfrm>
          <a:prstGeom prst="rect">
            <a:avLst/>
          </a:prstGeom>
        </p:spPr>
        <p:txBody>
          <a:bodyPr/>
          <a:lstStyle>
            <a:lvl1pPr algn="l">
              <a:defRPr sz="2000" b="0">
                <a:solidFill>
                  <a:schemeClr val="bg1"/>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pic>
        <p:nvPicPr>
          <p:cNvPr id="3" name="Picture 2" descr="A picture containing object, lamp, light&#10;&#10;Description automatically generated">
            <a:extLst>
              <a:ext uri="{FF2B5EF4-FFF2-40B4-BE49-F238E27FC236}">
                <a16:creationId xmlns:a16="http://schemas.microsoft.com/office/drawing/2014/main" id="{226FBF21-7918-4116-9D2A-4FFEF62A7A3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084400" y="5842800"/>
            <a:ext cx="649771" cy="594000"/>
          </a:xfrm>
          <a:prstGeom prst="rect">
            <a:avLst/>
          </a:prstGeom>
        </p:spPr>
      </p:pic>
      <p:sp>
        <p:nvSpPr>
          <p:cNvPr id="7" name="TextBox 6">
            <a:extLst>
              <a:ext uri="{FF2B5EF4-FFF2-40B4-BE49-F238E27FC236}">
                <a16:creationId xmlns:a16="http://schemas.microsoft.com/office/drawing/2014/main" id="{03E643C2-77DC-49BD-8737-F5C5488BCCF7}"/>
              </a:ext>
            </a:extLst>
          </p:cNvPr>
          <p:cNvSpPr txBox="1"/>
          <p:nvPr userDrawn="1"/>
        </p:nvSpPr>
        <p:spPr>
          <a:xfrm>
            <a:off x="522000" y="6237312"/>
            <a:ext cx="1109504" cy="246221"/>
          </a:xfrm>
          <a:prstGeom prst="rect">
            <a:avLst/>
          </a:prstGeom>
          <a:noFill/>
        </p:spPr>
        <p:txBody>
          <a:bodyPr wrap="square" rtlCol="0">
            <a:spAutoFit/>
          </a:bodyPr>
          <a:lstStyle/>
          <a:p>
            <a:pPr>
              <a:buNone/>
            </a:pPr>
            <a:r>
              <a:rPr lang="en-GB" sz="1000" b="1" dirty="0">
                <a:solidFill>
                  <a:srgbClr val="585858"/>
                </a:solidFill>
              </a:rPr>
              <a:t>ncetm.org.uk</a:t>
            </a:r>
          </a:p>
        </p:txBody>
      </p:sp>
    </p:spTree>
    <p:extLst>
      <p:ext uri="{BB962C8B-B14F-4D97-AF65-F5344CB8AC3E}">
        <p14:creationId xmlns:p14="http://schemas.microsoft.com/office/powerpoint/2010/main" val="188294039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Comparison">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0A432AEB-F25C-4460-BB20-2469A8CF05F3}"/>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17" name="Content Placeholder 2">
            <a:extLst>
              <a:ext uri="{FF2B5EF4-FFF2-40B4-BE49-F238E27FC236}">
                <a16:creationId xmlns:a16="http://schemas.microsoft.com/office/drawing/2014/main" id="{73E31430-B412-41EA-BA55-D58E71499B25}"/>
              </a:ext>
            </a:extLst>
          </p:cNvPr>
          <p:cNvSpPr>
            <a:spLocks noGrp="1"/>
          </p:cNvSpPr>
          <p:nvPr>
            <p:ph sz="half" idx="1"/>
          </p:nvPr>
        </p:nvSpPr>
        <p:spPr>
          <a:xfrm>
            <a:off x="609603" y="1556792"/>
            <a:ext cx="5390388"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Content Placeholder 3">
            <a:extLst>
              <a:ext uri="{FF2B5EF4-FFF2-40B4-BE49-F238E27FC236}">
                <a16:creationId xmlns:a16="http://schemas.microsoft.com/office/drawing/2014/main" id="{3090DB9E-A500-4BA4-8B74-89F3EF7ADD45}"/>
              </a:ext>
            </a:extLst>
          </p:cNvPr>
          <p:cNvSpPr>
            <a:spLocks noGrp="1"/>
          </p:cNvSpPr>
          <p:nvPr>
            <p:ph sz="half" idx="2"/>
          </p:nvPr>
        </p:nvSpPr>
        <p:spPr>
          <a:xfrm>
            <a:off x="6192012" y="1556792"/>
            <a:ext cx="5390389" cy="3888433"/>
          </a:xfrm>
        </p:spPr>
        <p:txBody>
          <a:bodyPr/>
          <a:lstStyle>
            <a:lvl1pPr>
              <a:defRPr sz="2100">
                <a:solidFill>
                  <a:srgbClr val="585858"/>
                </a:solidFill>
              </a:defRPr>
            </a:lvl1pPr>
            <a:lvl2pPr marL="557199" indent="-214308">
              <a:buClr>
                <a:srgbClr val="585858"/>
              </a:buClr>
              <a:buFont typeface="Arial" panose="020B0604020202020204" pitchFamily="34" charset="0"/>
              <a:buChar char="•"/>
              <a:defRPr sz="1800">
                <a:solidFill>
                  <a:srgbClr val="585858"/>
                </a:solidFill>
              </a:defRPr>
            </a:lvl2pPr>
            <a:lvl3pPr marL="857228" indent="-171446">
              <a:buClr>
                <a:srgbClr val="585858"/>
              </a:buClr>
              <a:buFont typeface="Arial" panose="020B0604020202020204" pitchFamily="34" charset="0"/>
              <a:buChar char="•"/>
              <a:defRPr sz="1500">
                <a:solidFill>
                  <a:srgbClr val="585858"/>
                </a:solidFill>
              </a:defRPr>
            </a:lvl3pPr>
            <a:lvl4pPr marL="1200120" indent="-171446">
              <a:buClr>
                <a:srgbClr val="585858"/>
              </a:buClr>
              <a:buFont typeface="Arial" panose="020B0604020202020204" pitchFamily="34" charset="0"/>
              <a:buChar char="•"/>
              <a:defRPr sz="1350">
                <a:solidFill>
                  <a:srgbClr val="585858"/>
                </a:solidFill>
              </a:defRPr>
            </a:lvl4pPr>
            <a:lvl5pPr marL="1543012" indent="-171446">
              <a:buClr>
                <a:srgbClr val="585858"/>
              </a:buClr>
              <a:buFont typeface="Arial" panose="020B0604020202020204" pitchFamily="34" charset="0"/>
              <a:buChar char="•"/>
              <a:defRPr sz="1350">
                <a:solidFill>
                  <a:srgbClr val="585858"/>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Date Placeholder 8">
            <a:extLst>
              <a:ext uri="{FF2B5EF4-FFF2-40B4-BE49-F238E27FC236}">
                <a16:creationId xmlns:a16="http://schemas.microsoft.com/office/drawing/2014/main" id="{CF435181-C807-4F0D-B9A5-7C9C469DF1BA}"/>
              </a:ext>
            </a:extLst>
          </p:cNvPr>
          <p:cNvSpPr>
            <a:spLocks noGrp="1" noChangeArrowheads="1"/>
          </p:cNvSpPr>
          <p:nvPr>
            <p:ph type="dt" sz="half" idx="10"/>
          </p:nvPr>
        </p:nvSpPr>
        <p:spPr/>
        <p:txBody>
          <a:bodyPr/>
          <a:lstStyle>
            <a:lvl1pPr>
              <a:defRPr/>
            </a:lvl1pPr>
          </a:lstStyle>
          <a:p>
            <a:pPr>
              <a:defRPr/>
            </a:pPr>
            <a:endParaRPr lang="en-GB" dirty="0"/>
          </a:p>
        </p:txBody>
      </p:sp>
      <p:sp>
        <p:nvSpPr>
          <p:cNvPr id="10" name="Footer Placeholder 9">
            <a:extLst>
              <a:ext uri="{FF2B5EF4-FFF2-40B4-BE49-F238E27FC236}">
                <a16:creationId xmlns:a16="http://schemas.microsoft.com/office/drawing/2014/main" id="{14C98FF4-E4A7-4DB9-B82D-0C11BE18EDDA}"/>
              </a:ext>
            </a:extLst>
          </p:cNvPr>
          <p:cNvSpPr>
            <a:spLocks noGrp="1" noChangeArrowheads="1"/>
          </p:cNvSpPr>
          <p:nvPr>
            <p:ph type="ftr" sz="quarter" idx="11"/>
          </p:nvPr>
        </p:nvSpPr>
        <p:spPr/>
        <p:txBody>
          <a:bodyPr/>
          <a:lstStyle>
            <a:lvl1pPr>
              <a:defRPr/>
            </a:lvl1pPr>
          </a:lstStyle>
          <a:p>
            <a:pPr>
              <a:defRPr/>
            </a:pPr>
            <a:endParaRPr lang="en-GB" dirty="0"/>
          </a:p>
        </p:txBody>
      </p:sp>
      <p:sp>
        <p:nvSpPr>
          <p:cNvPr id="11" name="Slide Number Placeholder 10">
            <a:extLst>
              <a:ext uri="{FF2B5EF4-FFF2-40B4-BE49-F238E27FC236}">
                <a16:creationId xmlns:a16="http://schemas.microsoft.com/office/drawing/2014/main" id="{3AD83AB7-F679-4E3E-B374-A32C747C6C65}"/>
              </a:ext>
            </a:extLst>
          </p:cNvPr>
          <p:cNvSpPr>
            <a:spLocks noGrp="1" noChangeArrowheads="1"/>
          </p:cNvSpPr>
          <p:nvPr>
            <p:ph type="sldNum" sz="quarter" idx="12"/>
          </p:nvPr>
        </p:nvSpPr>
        <p:spPr/>
        <p:txBody>
          <a:bodyPr/>
          <a:lstStyle>
            <a:lvl1pPr>
              <a:defRPr/>
            </a:lvl1pPr>
          </a:lstStyle>
          <a:p>
            <a:fld id="{9EC5C1D8-5F3C-45E3-A862-3FEB8F838978}" type="slidenum">
              <a:rPr lang="en-GB" altLang="en-US"/>
              <a:pPr/>
              <a:t>‹#›</a:t>
            </a:fld>
            <a:endParaRPr lang="en-GB" altLang="en-US" dirty="0"/>
          </a:p>
        </p:txBody>
      </p:sp>
      <p:sp>
        <p:nvSpPr>
          <p:cNvPr id="20" name="Title 1">
            <a:extLst>
              <a:ext uri="{FF2B5EF4-FFF2-40B4-BE49-F238E27FC236}">
                <a16:creationId xmlns:a16="http://schemas.microsoft.com/office/drawing/2014/main" id="{26B17004-3771-46EE-9F97-BB5E8F3EF573}"/>
              </a:ext>
            </a:extLst>
          </p:cNvPr>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91551440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E87F3B16-21C0-4F4C-A604-A71D44B1F51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p:blipFill>
        <p:spPr bwMode="auto">
          <a:xfrm>
            <a:off x="0" y="0"/>
            <a:ext cx="12228689" cy="687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4036" name="Rectangle 4"/>
          <p:cNvSpPr>
            <a:spLocks noGrp="1" noChangeArrowheads="1"/>
          </p:cNvSpPr>
          <p:nvPr>
            <p:ph type="ctrTitle"/>
          </p:nvPr>
        </p:nvSpPr>
        <p:spPr>
          <a:xfrm>
            <a:off x="622301" y="476681"/>
            <a:ext cx="5545707" cy="576055"/>
          </a:xfrm>
        </p:spPr>
        <p:txBody>
          <a:bodyPr anchor="t"/>
          <a:lstStyle>
            <a:lvl1pPr>
              <a:defRPr>
                <a:solidFill>
                  <a:schemeClr val="bg1"/>
                </a:solidFill>
              </a:defRPr>
            </a:lvl1pPr>
          </a:lstStyle>
          <a:p>
            <a:pPr lvl="0"/>
            <a:r>
              <a:rPr lang="en-GB" noProof="0" dirty="0"/>
              <a:t>Click to edit Master title style</a:t>
            </a:r>
          </a:p>
        </p:txBody>
      </p:sp>
      <p:sp>
        <p:nvSpPr>
          <p:cNvPr id="44037" name="Rectangle 5"/>
          <p:cNvSpPr>
            <a:spLocks noGrp="1" noChangeArrowheads="1"/>
          </p:cNvSpPr>
          <p:nvPr>
            <p:ph type="subTitle" idx="1"/>
          </p:nvPr>
        </p:nvSpPr>
        <p:spPr>
          <a:xfrm>
            <a:off x="609607" y="1196750"/>
            <a:ext cx="5557348" cy="1152130"/>
          </a:xfrm>
        </p:spPr>
        <p:txBody>
          <a:bodyPr/>
          <a:lstStyle>
            <a:lvl1pPr marL="0" indent="0">
              <a:defRPr sz="2625">
                <a:solidFill>
                  <a:schemeClr val="bg1"/>
                </a:solidFill>
              </a:defRPr>
            </a:lvl1pPr>
          </a:lstStyle>
          <a:p>
            <a:pPr lvl="0"/>
            <a:r>
              <a:rPr lang="en-GB" noProof="0" dirty="0"/>
              <a:t>Click to edit Master subtitle style</a:t>
            </a:r>
          </a:p>
        </p:txBody>
      </p:sp>
      <p:sp>
        <p:nvSpPr>
          <p:cNvPr id="7" name="Date Placeholder 6">
            <a:extLst>
              <a:ext uri="{FF2B5EF4-FFF2-40B4-BE49-F238E27FC236}">
                <a16:creationId xmlns:a16="http://schemas.microsoft.com/office/drawing/2014/main" id="{FF959467-41A6-455E-929A-E40D1059C340}"/>
              </a:ext>
            </a:extLst>
          </p:cNvPr>
          <p:cNvSpPr>
            <a:spLocks noGrp="1" noChangeArrowheads="1"/>
          </p:cNvSpPr>
          <p:nvPr>
            <p:ph type="dt" sz="half" idx="10"/>
          </p:nvPr>
        </p:nvSpPr>
        <p:spPr/>
        <p:txBody>
          <a:bodyPr/>
          <a:lstStyle>
            <a:lvl1pPr>
              <a:defRPr>
                <a:solidFill>
                  <a:schemeClr val="accent2"/>
                </a:solidFill>
              </a:defRPr>
            </a:lvl1pPr>
          </a:lstStyle>
          <a:p>
            <a:pPr>
              <a:defRPr/>
            </a:pPr>
            <a:endParaRPr lang="en-GB"/>
          </a:p>
        </p:txBody>
      </p:sp>
      <p:sp>
        <p:nvSpPr>
          <p:cNvPr id="8" name="Footer Placeholder 7">
            <a:extLst>
              <a:ext uri="{FF2B5EF4-FFF2-40B4-BE49-F238E27FC236}">
                <a16:creationId xmlns:a16="http://schemas.microsoft.com/office/drawing/2014/main" id="{80EA04C3-E93E-45FB-8B42-78A38976AF52}"/>
              </a:ext>
            </a:extLst>
          </p:cNvPr>
          <p:cNvSpPr>
            <a:spLocks noGrp="1" noChangeArrowheads="1"/>
          </p:cNvSpPr>
          <p:nvPr>
            <p:ph type="ftr" sz="quarter" idx="11"/>
          </p:nvPr>
        </p:nvSpPr>
        <p:spPr>
          <a:xfrm>
            <a:off x="3503090" y="6248400"/>
            <a:ext cx="8544983" cy="457200"/>
          </a:xfrm>
        </p:spPr>
        <p:txBody>
          <a:bodyPr/>
          <a:lstStyle>
            <a:lvl1pPr>
              <a:defRPr>
                <a:solidFill>
                  <a:schemeClr val="accent2"/>
                </a:solidFill>
              </a:defRPr>
            </a:lvl1pPr>
          </a:lstStyle>
          <a:p>
            <a:pPr>
              <a:defRPr/>
            </a:pPr>
            <a:endParaRPr lang="en-GB"/>
          </a:p>
        </p:txBody>
      </p:sp>
    </p:spTree>
    <p:extLst>
      <p:ext uri="{BB962C8B-B14F-4D97-AF65-F5344CB8AC3E}">
        <p14:creationId xmlns:p14="http://schemas.microsoft.com/office/powerpoint/2010/main" val="2457139720"/>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1511F86-0498-45AC-91EB-811F623B6D95}"/>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2" name="Title 1"/>
          <p:cNvSpPr>
            <a:spLocks noGrp="1"/>
          </p:cNvSpPr>
          <p:nvPr>
            <p:ph type="title"/>
          </p:nvPr>
        </p:nvSpPr>
        <p:spPr>
          <a:xfrm>
            <a:off x="601035" y="430660"/>
            <a:ext cx="10972800" cy="982117"/>
          </a:xfrm>
        </p:spPr>
        <p:txBody>
          <a:bodyPr anchor="t"/>
          <a:lstStyle>
            <a:lvl1pPr>
              <a:defRPr>
                <a:solidFill>
                  <a:srgbClr val="585858"/>
                </a:solidFill>
              </a:defRPr>
            </a:lvl1pPr>
          </a:lstStyle>
          <a:p>
            <a:r>
              <a:rPr lang="en-US" dirty="0"/>
              <a:t>Click to edit Master title style</a:t>
            </a:r>
            <a:endParaRPr lang="en-GB" dirty="0"/>
          </a:p>
        </p:txBody>
      </p:sp>
      <p:sp>
        <p:nvSpPr>
          <p:cNvPr id="3" name="Content Placeholder 2"/>
          <p:cNvSpPr>
            <a:spLocks noGrp="1"/>
          </p:cNvSpPr>
          <p:nvPr>
            <p:ph idx="1"/>
          </p:nvPr>
        </p:nvSpPr>
        <p:spPr>
          <a:xfrm>
            <a:off x="609600" y="1556792"/>
            <a:ext cx="10972800" cy="3888432"/>
          </a:xfrm>
        </p:spPr>
        <p:txBody>
          <a:bodyPr/>
          <a:lstStyle>
            <a:lvl1pPr>
              <a:defRPr>
                <a:solidFill>
                  <a:srgbClr val="585858"/>
                </a:solidFill>
              </a:defRPr>
            </a:lvl1pPr>
            <a:lvl2pPr marL="557199" indent="-214308">
              <a:buClr>
                <a:srgbClr val="347574"/>
              </a:buClr>
              <a:buFont typeface="Arial" panose="020B0604020202020204" pitchFamily="34" charset="0"/>
              <a:buChar char="•"/>
              <a:defRPr>
                <a:solidFill>
                  <a:srgbClr val="585858"/>
                </a:solidFill>
              </a:defRPr>
            </a:lvl2pPr>
            <a:lvl3pPr marL="857228" indent="-171446">
              <a:buClr>
                <a:srgbClr val="347574"/>
              </a:buClr>
              <a:buFont typeface="Arial" panose="020B0604020202020204" pitchFamily="34" charset="0"/>
              <a:buChar char="•"/>
              <a:defRPr>
                <a:solidFill>
                  <a:srgbClr val="585858"/>
                </a:solidFill>
              </a:defRPr>
            </a:lvl3pPr>
            <a:lvl4pPr marL="1200120" indent="-171446">
              <a:buClr>
                <a:srgbClr val="347574"/>
              </a:buClr>
              <a:buFont typeface="Arial" panose="020B0604020202020204" pitchFamily="34" charset="0"/>
              <a:buChar char="•"/>
              <a:defRPr>
                <a:solidFill>
                  <a:srgbClr val="585858"/>
                </a:solidFill>
              </a:defRPr>
            </a:lvl4pPr>
            <a:lvl5pPr marL="1543012" indent="-171446">
              <a:buClr>
                <a:srgbClr val="347574"/>
              </a:buClr>
              <a:buFont typeface="Arial" panose="020B0604020202020204" pitchFamily="34" charset="0"/>
              <a:buChar char="•"/>
              <a:defRPr>
                <a:solidFill>
                  <a:srgbClr val="585858"/>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Rectangle 6">
            <a:extLst>
              <a:ext uri="{FF2B5EF4-FFF2-40B4-BE49-F238E27FC236}">
                <a16:creationId xmlns:a16="http://schemas.microsoft.com/office/drawing/2014/main" id="{1F4B3B01-5D20-46B9-B2C9-7FD7F2BEA99B}"/>
              </a:ext>
            </a:extLst>
          </p:cNvPr>
          <p:cNvSpPr>
            <a:spLocks noGrp="1" noChangeArrowheads="1"/>
          </p:cNvSpPr>
          <p:nvPr>
            <p:ph type="dt" sz="half" idx="10"/>
          </p:nvPr>
        </p:nvSpPr>
        <p:spPr/>
        <p:txBody>
          <a:bodyPr/>
          <a:lstStyle>
            <a:lvl1pPr>
              <a:defRPr/>
            </a:lvl1pPr>
          </a:lstStyle>
          <a:p>
            <a:pPr>
              <a:defRPr/>
            </a:pPr>
            <a:endParaRPr lang="en-GB"/>
          </a:p>
        </p:txBody>
      </p:sp>
      <p:sp>
        <p:nvSpPr>
          <p:cNvPr id="7" name="Rectangle 7">
            <a:extLst>
              <a:ext uri="{FF2B5EF4-FFF2-40B4-BE49-F238E27FC236}">
                <a16:creationId xmlns:a16="http://schemas.microsoft.com/office/drawing/2014/main" id="{81515C61-0F49-4F5A-803B-A05DF82E1CB6}"/>
              </a:ext>
            </a:extLst>
          </p:cNvPr>
          <p:cNvSpPr>
            <a:spLocks noGrp="1" noChangeArrowheads="1"/>
          </p:cNvSpPr>
          <p:nvPr>
            <p:ph type="ftr" sz="quarter" idx="11"/>
          </p:nvPr>
        </p:nvSpPr>
        <p:spPr/>
        <p:txBody>
          <a:bodyPr/>
          <a:lstStyle>
            <a:lvl1pPr>
              <a:defRPr/>
            </a:lvl1pPr>
          </a:lstStyle>
          <a:p>
            <a:pPr>
              <a:defRPr/>
            </a:pPr>
            <a:endParaRPr lang="en-GB"/>
          </a:p>
        </p:txBody>
      </p:sp>
      <p:sp>
        <p:nvSpPr>
          <p:cNvPr id="8" name="Rectangle 8">
            <a:extLst>
              <a:ext uri="{FF2B5EF4-FFF2-40B4-BE49-F238E27FC236}">
                <a16:creationId xmlns:a16="http://schemas.microsoft.com/office/drawing/2014/main" id="{F229D3AA-4483-4C24-8D12-A457557489A3}"/>
              </a:ext>
            </a:extLst>
          </p:cNvPr>
          <p:cNvSpPr>
            <a:spLocks noGrp="1" noChangeArrowheads="1"/>
          </p:cNvSpPr>
          <p:nvPr>
            <p:ph type="sldNum" sz="quarter" idx="12"/>
          </p:nvPr>
        </p:nvSpPr>
        <p:spPr/>
        <p:txBody>
          <a:bodyPr/>
          <a:lstStyle>
            <a:lvl1pPr>
              <a:defRPr/>
            </a:lvl1pPr>
          </a:lstStyle>
          <a:p>
            <a:fld id="{4DB3256F-83C8-4422-BB4B-79DB90083B87}" type="slidenum">
              <a:rPr lang="en-GB" altLang="en-US"/>
              <a:pPr/>
              <a:t>‹#›</a:t>
            </a:fld>
            <a:endParaRPr lang="en-GB" altLang="en-US"/>
          </a:p>
        </p:txBody>
      </p:sp>
    </p:spTree>
    <p:extLst>
      <p:ext uri="{BB962C8B-B14F-4D97-AF65-F5344CB8AC3E}">
        <p14:creationId xmlns:p14="http://schemas.microsoft.com/office/powerpoint/2010/main" val="28362763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A57BA41F-3A03-4A58-BA0C-00DB3E59E8FF}"/>
              </a:ext>
            </a:extLst>
          </p:cNvPr>
          <p:cNvPicPr>
            <a:picLocks noChangeAspect="1"/>
          </p:cNvPicPr>
          <p:nvPr userDrawn="1"/>
        </p:nvPicPr>
        <p:blipFill>
          <a:blip r:embed="rId2">
            <a:extLst>
              <a:ext uri="{28A0092B-C50C-407E-A947-70E740481C1C}">
                <a14:useLocalDpi xmlns:a14="http://schemas.microsoft.com/office/drawing/2010/main" val="0"/>
              </a:ext>
            </a:extLst>
          </a:blip>
          <a:srcRect/>
          <a:stretch/>
        </p:blipFill>
        <p:spPr>
          <a:xfrm>
            <a:off x="0" y="0"/>
            <a:ext cx="12192000" cy="6858000"/>
          </a:xfrm>
          <a:prstGeom prst="rect">
            <a:avLst/>
          </a:prstGeom>
        </p:spPr>
      </p:pic>
      <p:sp>
        <p:nvSpPr>
          <p:cNvPr id="3" name="Content Placeholder 2"/>
          <p:cNvSpPr>
            <a:spLocks noGrp="1"/>
          </p:cNvSpPr>
          <p:nvPr>
            <p:ph sz="half" idx="1"/>
          </p:nvPr>
        </p:nvSpPr>
        <p:spPr>
          <a:xfrm>
            <a:off x="609603" y="1556792"/>
            <a:ext cx="5390388"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solidFill>
                  <a:srgbClr val="347574"/>
                </a:solidFill>
              </a:defRPr>
            </a:lvl2pPr>
            <a:lvl3pPr marL="857228" indent="-171446">
              <a:buClr>
                <a:srgbClr val="347574"/>
              </a:buClr>
              <a:buFont typeface="Arial" panose="020B0604020202020204" pitchFamily="34" charset="0"/>
              <a:buChar char="•"/>
              <a:defRPr lang="en-US" dirty="0">
                <a:solidFill>
                  <a:srgbClr val="347574"/>
                </a:solidFill>
              </a:defRPr>
            </a:lvl3pPr>
            <a:lvl4pPr marL="1200120" indent="-171446">
              <a:buClr>
                <a:srgbClr val="347574"/>
              </a:buClr>
              <a:buFont typeface="Arial" panose="020B0604020202020204" pitchFamily="34" charset="0"/>
              <a:buChar char="•"/>
              <a:defRPr lang="en-US" dirty="0">
                <a:solidFill>
                  <a:srgbClr val="347574"/>
                </a:solidFill>
              </a:defRPr>
            </a:lvl4pPr>
            <a:lvl5pPr marL="1543012" indent="-171446">
              <a:buClr>
                <a:srgbClr val="347574"/>
              </a:buClr>
              <a:buFont typeface="Arial" panose="020B0604020202020204" pitchFamily="34" charset="0"/>
              <a:buChar char="•"/>
              <a:defRPr lang="en-GB" dirty="0">
                <a:solidFill>
                  <a:srgbClr val="347574"/>
                </a:solidFill>
              </a:defRPr>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p:cNvSpPr>
            <a:spLocks noGrp="1"/>
          </p:cNvSpPr>
          <p:nvPr>
            <p:ph sz="half" idx="2"/>
          </p:nvPr>
        </p:nvSpPr>
        <p:spPr>
          <a:xfrm>
            <a:off x="6192012" y="1556792"/>
            <a:ext cx="5390389" cy="3888433"/>
          </a:xfrm>
        </p:spPr>
        <p:txBody>
          <a:bodyPr/>
          <a:lstStyle>
            <a:lvl1pPr>
              <a:defRPr lang="en-US" dirty="0">
                <a:solidFill>
                  <a:srgbClr val="347574"/>
                </a:solidFill>
              </a:defRPr>
            </a:lvl1pPr>
            <a:lvl2pPr marL="557199" indent="-214308">
              <a:buClr>
                <a:srgbClr val="347574"/>
              </a:buClr>
              <a:buFont typeface="Arial" panose="020B0604020202020204" pitchFamily="34" charset="0"/>
              <a:buChar char="•"/>
              <a:defRPr lang="en-US" dirty="0"/>
            </a:lvl2pPr>
            <a:lvl3pPr marL="857228" indent="-171446">
              <a:buClr>
                <a:srgbClr val="347574"/>
              </a:buClr>
              <a:buFont typeface="Arial" panose="020B0604020202020204" pitchFamily="34" charset="0"/>
              <a:buChar char="•"/>
              <a:defRPr lang="en-US" dirty="0"/>
            </a:lvl3pPr>
            <a:lvl4pPr marL="1200120" indent="-171446">
              <a:buClr>
                <a:srgbClr val="347574"/>
              </a:buClr>
              <a:buFont typeface="Arial" panose="020B0604020202020204" pitchFamily="34" charset="0"/>
              <a:buChar char="•"/>
              <a:defRPr lang="en-US" dirty="0"/>
            </a:lvl4pPr>
            <a:lvl5pPr marL="1543012" indent="-171446">
              <a:buClr>
                <a:srgbClr val="347574"/>
              </a:buClr>
              <a:buFont typeface="Arial" panose="020B0604020202020204" pitchFamily="34" charset="0"/>
              <a:buChar char="•"/>
              <a:defRPr lang="en-GB" dirty="0"/>
            </a:lvl5pPr>
            <a:lvl6pPr>
              <a:defRPr sz="1350"/>
            </a:lvl6pPr>
            <a:lvl7pPr>
              <a:defRPr sz="1350"/>
            </a:lvl7pPr>
            <a:lvl8pPr>
              <a:defRPr sz="1350"/>
            </a:lvl8pPr>
            <a:lvl9pPr>
              <a:defRPr sz="135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Date Placeholder 6">
            <a:extLst>
              <a:ext uri="{FF2B5EF4-FFF2-40B4-BE49-F238E27FC236}">
                <a16:creationId xmlns:a16="http://schemas.microsoft.com/office/drawing/2014/main" id="{FD709824-0D61-4F8A-8ED4-0590D481ECBD}"/>
              </a:ext>
            </a:extLst>
          </p:cNvPr>
          <p:cNvSpPr>
            <a:spLocks noGrp="1" noChangeArrowheads="1"/>
          </p:cNvSpPr>
          <p:nvPr>
            <p:ph type="dt" sz="half" idx="10"/>
          </p:nvPr>
        </p:nvSpPr>
        <p:spPr/>
        <p:txBody>
          <a:bodyPr/>
          <a:lstStyle>
            <a:lvl1pPr>
              <a:defRPr/>
            </a:lvl1pPr>
          </a:lstStyle>
          <a:p>
            <a:pPr>
              <a:defRPr/>
            </a:pPr>
            <a:endParaRPr lang="en-GB"/>
          </a:p>
        </p:txBody>
      </p:sp>
      <p:sp>
        <p:nvSpPr>
          <p:cNvPr id="8" name="Footer Placeholder 7">
            <a:extLst>
              <a:ext uri="{FF2B5EF4-FFF2-40B4-BE49-F238E27FC236}">
                <a16:creationId xmlns:a16="http://schemas.microsoft.com/office/drawing/2014/main" id="{7312D66A-6DD2-45B6-8DB6-1538C1B43C97}"/>
              </a:ext>
            </a:extLst>
          </p:cNvPr>
          <p:cNvSpPr>
            <a:spLocks noGrp="1" noChangeArrowheads="1"/>
          </p:cNvSpPr>
          <p:nvPr>
            <p:ph type="ftr" sz="quarter" idx="11"/>
          </p:nvPr>
        </p:nvSpPr>
        <p:spPr/>
        <p:txBody>
          <a:bodyPr/>
          <a:lstStyle>
            <a:lvl1pPr>
              <a:defRPr/>
            </a:lvl1pPr>
          </a:lstStyle>
          <a:p>
            <a:pPr>
              <a:defRPr/>
            </a:pPr>
            <a:endParaRPr lang="en-GB"/>
          </a:p>
        </p:txBody>
      </p:sp>
      <p:sp>
        <p:nvSpPr>
          <p:cNvPr id="9" name="Slide Number Placeholder 8">
            <a:extLst>
              <a:ext uri="{FF2B5EF4-FFF2-40B4-BE49-F238E27FC236}">
                <a16:creationId xmlns:a16="http://schemas.microsoft.com/office/drawing/2014/main" id="{43F2A2D1-25EF-42F5-96D4-30359E443777}"/>
              </a:ext>
            </a:extLst>
          </p:cNvPr>
          <p:cNvSpPr>
            <a:spLocks noGrp="1" noChangeArrowheads="1"/>
          </p:cNvSpPr>
          <p:nvPr>
            <p:ph type="sldNum" sz="quarter" idx="12"/>
          </p:nvPr>
        </p:nvSpPr>
        <p:spPr/>
        <p:txBody>
          <a:bodyPr/>
          <a:lstStyle>
            <a:lvl1pPr>
              <a:defRPr/>
            </a:lvl1pPr>
          </a:lstStyle>
          <a:p>
            <a:fld id="{5028FB64-8E98-4372-891D-01B9A57CE849}" type="slidenum">
              <a:rPr lang="en-GB" altLang="en-US"/>
              <a:pPr/>
              <a:t>‹#›</a:t>
            </a:fld>
            <a:endParaRPr lang="en-GB" altLang="en-US"/>
          </a:p>
        </p:txBody>
      </p:sp>
      <p:sp>
        <p:nvSpPr>
          <p:cNvPr id="11" name="Title 1">
            <a:extLst>
              <a:ext uri="{FF2B5EF4-FFF2-40B4-BE49-F238E27FC236}">
                <a16:creationId xmlns:a16="http://schemas.microsoft.com/office/drawing/2014/main" id="{D22044D9-9B2D-4C31-8E1E-48C5DD1E1DEA}"/>
              </a:ext>
            </a:extLst>
          </p:cNvPr>
          <p:cNvSpPr>
            <a:spLocks noGrp="1"/>
          </p:cNvSpPr>
          <p:nvPr>
            <p:ph type="title"/>
          </p:nvPr>
        </p:nvSpPr>
        <p:spPr>
          <a:xfrm>
            <a:off x="601035" y="430660"/>
            <a:ext cx="10972800" cy="982117"/>
          </a:xfrm>
        </p:spPr>
        <p:txBody>
          <a:bodyPr anchor="t"/>
          <a:lstStyle>
            <a:lvl1pPr>
              <a:defRPr>
                <a:solidFill>
                  <a:srgbClr val="347574"/>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1144359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5" Type="http://schemas.openxmlformats.org/officeDocument/2006/relationships/slideLayout" Target="../slideLayouts/slideLayout20.xml"/><Relationship Id="rId4" Type="http://schemas.openxmlformats.org/officeDocument/2006/relationships/slideLayout" Target="../slideLayouts/slideLayout19.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24933902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4">
            <a:extLst>
              <a:ext uri="{FF2B5EF4-FFF2-40B4-BE49-F238E27FC236}">
                <a16:creationId xmlns:a16="http://schemas.microsoft.com/office/drawing/2014/main" id="{8813D3F6-AFE0-4E9D-851A-B5716B58BE8D}"/>
              </a:ext>
            </a:extLst>
          </p:cNvPr>
          <p:cNvSpPr>
            <a:spLocks noGrp="1" noChangeArrowheads="1"/>
          </p:cNvSpPr>
          <p:nvPr>
            <p:ph type="title"/>
          </p:nvPr>
        </p:nvSpPr>
        <p:spPr bwMode="auto">
          <a:xfrm>
            <a:off x="609437" y="301625"/>
            <a:ext cx="10972963"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title style</a:t>
            </a:r>
          </a:p>
        </p:txBody>
      </p:sp>
      <p:sp>
        <p:nvSpPr>
          <p:cNvPr id="1027" name="Rectangle 5">
            <a:extLst>
              <a:ext uri="{FF2B5EF4-FFF2-40B4-BE49-F238E27FC236}">
                <a16:creationId xmlns:a16="http://schemas.microsoft.com/office/drawing/2014/main" id="{F919EB2E-C910-4BD3-AA6E-D874436CD585}"/>
              </a:ext>
            </a:extLst>
          </p:cNvPr>
          <p:cNvSpPr>
            <a:spLocks noGrp="1" noChangeArrowheads="1"/>
          </p:cNvSpPr>
          <p:nvPr>
            <p:ph type="body" idx="1"/>
          </p:nvPr>
        </p:nvSpPr>
        <p:spPr bwMode="auto">
          <a:xfrm>
            <a:off x="609606" y="1556794"/>
            <a:ext cx="10968567" cy="4385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ltLang="en-US" dirty="0"/>
              <a:t>Click to edit Master text styles</a:t>
            </a:r>
          </a:p>
          <a:p>
            <a:pPr lvl="1"/>
            <a:r>
              <a:rPr lang="en-GB" altLang="en-US" dirty="0"/>
              <a:t>Second level</a:t>
            </a:r>
          </a:p>
          <a:p>
            <a:pPr lvl="2"/>
            <a:r>
              <a:rPr lang="en-GB" altLang="en-US" dirty="0"/>
              <a:t>Third level</a:t>
            </a:r>
          </a:p>
        </p:txBody>
      </p:sp>
      <p:sp>
        <p:nvSpPr>
          <p:cNvPr id="43014" name="Rectangle 6">
            <a:extLst>
              <a:ext uri="{FF2B5EF4-FFF2-40B4-BE49-F238E27FC236}">
                <a16:creationId xmlns:a16="http://schemas.microsoft.com/office/drawing/2014/main" id="{BBF75FAD-1C64-49A9-AABE-8F0A65128F17}"/>
              </a:ext>
            </a:extLst>
          </p:cNvPr>
          <p:cNvSpPr>
            <a:spLocks noGrp="1" noChangeArrowheads="1"/>
          </p:cNvSpPr>
          <p:nvPr>
            <p:ph type="dt" sz="half" idx="2"/>
          </p:nvPr>
        </p:nvSpPr>
        <p:spPr bwMode="auto">
          <a:xfrm>
            <a:off x="609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spcBef>
                <a:spcPct val="0"/>
              </a:spcBef>
              <a:buClrTx/>
              <a:buFontTx/>
              <a:buNone/>
              <a:defRPr sz="900">
                <a:latin typeface="Arial" charset="0"/>
              </a:defRPr>
            </a:lvl1pPr>
          </a:lstStyle>
          <a:p>
            <a:pPr>
              <a:defRPr/>
            </a:pPr>
            <a:endParaRPr lang="en-GB"/>
          </a:p>
        </p:txBody>
      </p:sp>
      <p:sp>
        <p:nvSpPr>
          <p:cNvPr id="43015" name="Rectangle 7">
            <a:extLst>
              <a:ext uri="{FF2B5EF4-FFF2-40B4-BE49-F238E27FC236}">
                <a16:creationId xmlns:a16="http://schemas.microsoft.com/office/drawing/2014/main" id="{86566B38-4A46-43A1-8FF2-24E49E84A109}"/>
              </a:ext>
            </a:extLst>
          </p:cNvPr>
          <p:cNvSpPr>
            <a:spLocks noGrp="1" noChangeArrowheads="1"/>
          </p:cNvSpPr>
          <p:nvPr>
            <p:ph type="ftr" sz="quarter" idx="3"/>
          </p:nvPr>
        </p:nvSpPr>
        <p:spPr bwMode="auto">
          <a:xfrm>
            <a:off x="4165600" y="6248400"/>
            <a:ext cx="3860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ctr">
              <a:spcBef>
                <a:spcPct val="0"/>
              </a:spcBef>
              <a:buClrTx/>
              <a:buFontTx/>
              <a:buNone/>
              <a:defRPr sz="900">
                <a:latin typeface="Arial" charset="0"/>
              </a:defRPr>
            </a:lvl1pPr>
          </a:lstStyle>
          <a:p>
            <a:pPr>
              <a:defRPr/>
            </a:pPr>
            <a:endParaRPr lang="en-GB"/>
          </a:p>
        </p:txBody>
      </p:sp>
      <p:sp>
        <p:nvSpPr>
          <p:cNvPr id="43016" name="Rectangle 8">
            <a:extLst>
              <a:ext uri="{FF2B5EF4-FFF2-40B4-BE49-F238E27FC236}">
                <a16:creationId xmlns:a16="http://schemas.microsoft.com/office/drawing/2014/main" id="{956C52DF-8098-4560-A757-D09AC7C69060}"/>
              </a:ext>
            </a:extLst>
          </p:cNvPr>
          <p:cNvSpPr>
            <a:spLocks noGrp="1" noChangeArrowheads="1"/>
          </p:cNvSpPr>
          <p:nvPr>
            <p:ph type="sldNum" sz="quarter" idx="4"/>
          </p:nvPr>
        </p:nvSpPr>
        <p:spPr bwMode="auto">
          <a:xfrm>
            <a:off x="8737600" y="6248400"/>
            <a:ext cx="2844800" cy="457200"/>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a:spcBef>
                <a:spcPct val="0"/>
              </a:spcBef>
              <a:buClrTx/>
              <a:buFontTx/>
              <a:buNone/>
              <a:defRPr sz="900"/>
            </a:lvl1pPr>
          </a:lstStyle>
          <a:p>
            <a:fld id="{AE284E3E-0734-4C1C-8A10-2A7D3F5CEAFB}" type="slidenum">
              <a:rPr lang="en-GB" altLang="en-US"/>
              <a:pPr/>
              <a:t>‹#›</a:t>
            </a:fld>
            <a:endParaRPr lang="en-GB" altLang="en-US"/>
          </a:p>
        </p:txBody>
      </p:sp>
    </p:spTree>
    <p:extLst>
      <p:ext uri="{BB962C8B-B14F-4D97-AF65-F5344CB8AC3E}">
        <p14:creationId xmlns:p14="http://schemas.microsoft.com/office/powerpoint/2010/main" val="3994497186"/>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Lst>
  <p:txStyles>
    <p:titleStyle>
      <a:lvl1pPr algn="l" rtl="0" eaLnBrk="0" fontAlgn="base" hangingPunct="0">
        <a:spcBef>
          <a:spcPct val="0"/>
        </a:spcBef>
        <a:spcAft>
          <a:spcPct val="0"/>
        </a:spcAft>
        <a:defRPr sz="2700" b="1">
          <a:solidFill>
            <a:srgbClr val="585858"/>
          </a:solidFill>
          <a:latin typeface="+mj-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p:titleStyle>
    <p:body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p:bodyStyle>
    <p:otherStyle>
      <a:defPPr>
        <a:defRPr lang="en-US"/>
      </a:defPPr>
      <a:lvl1pPr marL="0" algn="l" defTabSz="685783" rtl="0" eaLnBrk="1" latinLnBrk="0" hangingPunct="1">
        <a:defRPr sz="1350" kern="1200">
          <a:solidFill>
            <a:schemeClr val="tx1"/>
          </a:solidFill>
          <a:latin typeface="+mn-lt"/>
          <a:ea typeface="+mn-ea"/>
          <a:cs typeface="+mn-cs"/>
        </a:defRPr>
      </a:lvl1pPr>
      <a:lvl2pPr marL="342892" algn="l" defTabSz="685783" rtl="0" eaLnBrk="1" latinLnBrk="0" hangingPunct="1">
        <a:defRPr sz="1350" kern="1200">
          <a:solidFill>
            <a:schemeClr val="tx1"/>
          </a:solidFill>
          <a:latin typeface="+mn-lt"/>
          <a:ea typeface="+mn-ea"/>
          <a:cs typeface="+mn-cs"/>
        </a:defRPr>
      </a:lvl2pPr>
      <a:lvl3pPr marL="685783" algn="l" defTabSz="685783" rtl="0" eaLnBrk="1" latinLnBrk="0" hangingPunct="1">
        <a:defRPr sz="1350" kern="1200">
          <a:solidFill>
            <a:schemeClr val="tx1"/>
          </a:solidFill>
          <a:latin typeface="+mn-lt"/>
          <a:ea typeface="+mn-ea"/>
          <a:cs typeface="+mn-cs"/>
        </a:defRPr>
      </a:lvl3pPr>
      <a:lvl4pPr marL="1028675" algn="l" defTabSz="685783" rtl="0" eaLnBrk="1" latinLnBrk="0" hangingPunct="1">
        <a:defRPr sz="1350" kern="1200">
          <a:solidFill>
            <a:schemeClr val="tx1"/>
          </a:solidFill>
          <a:latin typeface="+mn-lt"/>
          <a:ea typeface="+mn-ea"/>
          <a:cs typeface="+mn-cs"/>
        </a:defRPr>
      </a:lvl4pPr>
      <a:lvl5pPr marL="1371566" algn="l" defTabSz="685783" rtl="0" eaLnBrk="1" latinLnBrk="0" hangingPunct="1">
        <a:defRPr sz="1350" kern="1200">
          <a:solidFill>
            <a:schemeClr val="tx1"/>
          </a:solidFill>
          <a:latin typeface="+mn-lt"/>
          <a:ea typeface="+mn-ea"/>
          <a:cs typeface="+mn-cs"/>
        </a:defRPr>
      </a:lvl5pPr>
      <a:lvl6pPr marL="1714457" algn="l" defTabSz="685783" rtl="0" eaLnBrk="1" latinLnBrk="0" hangingPunct="1">
        <a:defRPr sz="1350" kern="1200">
          <a:solidFill>
            <a:schemeClr val="tx1"/>
          </a:solidFill>
          <a:latin typeface="+mn-lt"/>
          <a:ea typeface="+mn-ea"/>
          <a:cs typeface="+mn-cs"/>
        </a:defRPr>
      </a:lvl6pPr>
      <a:lvl7pPr marL="2057348" algn="l" defTabSz="685783" rtl="0" eaLnBrk="1" latinLnBrk="0" hangingPunct="1">
        <a:defRPr sz="1350" kern="1200">
          <a:solidFill>
            <a:schemeClr val="tx1"/>
          </a:solidFill>
          <a:latin typeface="+mn-lt"/>
          <a:ea typeface="+mn-ea"/>
          <a:cs typeface="+mn-cs"/>
        </a:defRPr>
      </a:lvl7pPr>
      <a:lvl8pPr marL="2400240" algn="l" defTabSz="685783" rtl="0" eaLnBrk="1" latinLnBrk="0" hangingPunct="1">
        <a:defRPr sz="1350" kern="1200">
          <a:solidFill>
            <a:schemeClr val="tx1"/>
          </a:solidFill>
          <a:latin typeface="+mn-lt"/>
          <a:ea typeface="+mn-ea"/>
          <a:cs typeface="+mn-cs"/>
        </a:defRPr>
      </a:lvl8pPr>
      <a:lvl9pPr marL="2743132" algn="l" defTabSz="685783" rtl="0" eaLnBrk="1" latinLnBrk="0" hangingPunct="1">
        <a:defRPr sz="135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D359243-BC76-47BD-8772-C08CAEE510C4}"/>
              </a:ext>
            </a:extLst>
          </p:cNvPr>
          <p:cNvSpPr>
            <a:spLocks noGrp="1"/>
          </p:cNvSpPr>
          <p:nvPr>
            <p:ph type="title"/>
          </p:nvPr>
        </p:nvSpPr>
        <p:spPr>
          <a:xfrm>
            <a:off x="609437" y="301625"/>
            <a:ext cx="10744363" cy="1143000"/>
          </a:xfrm>
          <a:prstGeom prst="rect">
            <a:avLst/>
          </a:prstGeom>
        </p:spPr>
        <p:txBody>
          <a:bodyPr vert="horz" lIns="91440" tIns="45720" rIns="91440" bIns="45720" rtlCol="0" anchor="t">
            <a:norm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97E1ECB2-930A-4226-90F7-B3EB6759DCBA}"/>
              </a:ext>
            </a:extLst>
          </p:cNvPr>
          <p:cNvSpPr>
            <a:spLocks noGrp="1"/>
          </p:cNvSpPr>
          <p:nvPr>
            <p:ph type="body" idx="1"/>
          </p:nvPr>
        </p:nvSpPr>
        <p:spPr>
          <a:xfrm>
            <a:off x="609437" y="1556795"/>
            <a:ext cx="10744363" cy="449739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ED82B39C-1C43-48B4-A6E3-24BFE8E1A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buNone/>
              <a:defRPr sz="1200">
                <a:solidFill>
                  <a:schemeClr val="tx1">
                    <a:tint val="75000"/>
                  </a:schemeClr>
                </a:solidFill>
              </a:defRPr>
            </a:lvl1pPr>
          </a:lstStyle>
          <a:p>
            <a:endParaRPr lang="en-GB" dirty="0"/>
          </a:p>
        </p:txBody>
      </p:sp>
      <p:sp>
        <p:nvSpPr>
          <p:cNvPr id="5" name="Footer Placeholder 4">
            <a:extLst>
              <a:ext uri="{FF2B5EF4-FFF2-40B4-BE49-F238E27FC236}">
                <a16:creationId xmlns:a16="http://schemas.microsoft.com/office/drawing/2014/main" id="{1C22EAE8-1007-48BC-A80E-FDEE657EAA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buNone/>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4967EEF3-42C6-4F03-A302-69EF6E72BCF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buFont typeface="Arial" panose="020B0604020202020204" pitchFamily="34" charset="0"/>
              <a:buNone/>
            </a:pPr>
            <a:endParaRPr lang="en-GB" dirty="0"/>
          </a:p>
        </p:txBody>
      </p:sp>
    </p:spTree>
    <p:extLst>
      <p:ext uri="{BB962C8B-B14F-4D97-AF65-F5344CB8AC3E}">
        <p14:creationId xmlns:p14="http://schemas.microsoft.com/office/powerpoint/2010/main" val="121535665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Lst>
  <p:txStyles>
    <p:titleStyle>
      <a:lvl1pPr algn="l" defTabSz="914400" rtl="0" eaLnBrk="1" latinLnBrk="0" hangingPunct="1">
        <a:lnSpc>
          <a:spcPct val="90000"/>
        </a:lnSpc>
        <a:spcBef>
          <a:spcPct val="0"/>
        </a:spcBef>
        <a:buNone/>
        <a:defRPr sz="2700" b="1" kern="1200">
          <a:solidFill>
            <a:srgbClr val="585858"/>
          </a:solidFill>
          <a:latin typeface="Arial" panose="020B0604020202020204" pitchFamily="34" charset="0"/>
          <a:ea typeface="+mj-ea"/>
          <a:cs typeface="Arial" panose="020B0604020202020204" pitchFamily="34" charset="0"/>
        </a:defRPr>
      </a:lvl1pPr>
    </p:titleStyle>
    <p:bodyStyle>
      <a:lvl1pPr marL="0" indent="0" algn="l" defTabSz="914400" rtl="0" eaLnBrk="1" latinLnBrk="0" hangingPunct="1">
        <a:lnSpc>
          <a:spcPct val="90000"/>
        </a:lnSpc>
        <a:spcBef>
          <a:spcPts val="1000"/>
        </a:spcBef>
        <a:buFont typeface="Arial" panose="020B0604020202020204" pitchFamily="34" charset="0"/>
        <a:buNone/>
        <a:defRPr sz="2400" kern="1200">
          <a:solidFill>
            <a:srgbClr val="585858"/>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585858"/>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585858"/>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rgbClr val="585858"/>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3.xml"/><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8.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0.xml"/><Relationship Id="rId1" Type="http://schemas.openxmlformats.org/officeDocument/2006/relationships/slideLayout" Target="../slideLayouts/slideLayout1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13.xml"/><Relationship Id="rId4"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13.xml"/><Relationship Id="rId1" Type="http://schemas.openxmlformats.org/officeDocument/2006/relationships/tags" Target="../tags/tag4.xml"/><Relationship Id="rId5" Type="http://schemas.openxmlformats.org/officeDocument/2006/relationships/image" Target="../media/image33.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3.xml"/><Relationship Id="rId1" Type="http://schemas.openxmlformats.org/officeDocument/2006/relationships/tags" Target="../tags/tag5.xml"/><Relationship Id="rId5" Type="http://schemas.openxmlformats.org/officeDocument/2006/relationships/image" Target="../media/image33.png"/><Relationship Id="rId4" Type="http://schemas.openxmlformats.org/officeDocument/2006/relationships/image" Target="../media/image32.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hyperlink" Target="https://www.youtube.com/playlist?list=PL6gGtLyXoeq-FMWk00AlcIPo3fhGmi03D" TargetMode="External"/><Relationship Id="rId2" Type="http://schemas.openxmlformats.org/officeDocument/2006/relationships/hyperlink" Target="https://www.gov.uk/government/publications/teaching-mathematics-in-primary-schools" TargetMode="Externa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3" Type="http://schemas.openxmlformats.org/officeDocument/2006/relationships/hyperlink" Target="https://www.ncetm.org.uk/resources/52479"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5" Type="http://schemas.openxmlformats.org/officeDocument/2006/relationships/hyperlink" Target="https://www.ncetm.org.uk/classroom-resources/primm-1-22-composition-and-calculation-1-000-and-four-digit-numbers/" TargetMode="Externa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3.xml"/><Relationship Id="rId1" Type="http://schemas.openxmlformats.org/officeDocument/2006/relationships/tags" Target="../tags/tag1.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notesSlide" Target="../notesSlides/notesSlide5.xml"/><Relationship Id="rId7" Type="http://schemas.openxmlformats.org/officeDocument/2006/relationships/image" Target="../media/image10.png"/><Relationship Id="rId2" Type="http://schemas.openxmlformats.org/officeDocument/2006/relationships/slideLayout" Target="../slideLayouts/slideLayout13.xml"/><Relationship Id="rId1" Type="http://schemas.openxmlformats.org/officeDocument/2006/relationships/tags" Target="../tags/tag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ubtitle 5">
            <a:extLst>
              <a:ext uri="{FF2B5EF4-FFF2-40B4-BE49-F238E27FC236}">
                <a16:creationId xmlns:a16="http://schemas.microsoft.com/office/drawing/2014/main" id="{F74FBDFE-5B30-4618-A02E-23001F05B5E9}"/>
              </a:ext>
            </a:extLst>
          </p:cNvPr>
          <p:cNvSpPr>
            <a:spLocks noGrp="1"/>
          </p:cNvSpPr>
          <p:nvPr>
            <p:ph type="subTitle" idx="1"/>
          </p:nvPr>
        </p:nvSpPr>
        <p:spPr/>
        <p:txBody>
          <a:bodyPr>
            <a:normAutofit/>
          </a:bodyPr>
          <a:lstStyle/>
          <a:p>
            <a:pPr>
              <a:buClrTx/>
              <a:buFontTx/>
              <a:buNone/>
            </a:pPr>
            <a:r>
              <a:rPr lang="en-GB" dirty="0"/>
              <a:t>Scaling number facts by 100</a:t>
            </a:r>
            <a:endParaRPr lang="en-GB" kern="0" dirty="0"/>
          </a:p>
        </p:txBody>
      </p:sp>
      <p:sp>
        <p:nvSpPr>
          <p:cNvPr id="2" name="Text Placeholder 1">
            <a:extLst>
              <a:ext uri="{FF2B5EF4-FFF2-40B4-BE49-F238E27FC236}">
                <a16:creationId xmlns:a16="http://schemas.microsoft.com/office/drawing/2014/main" id="{5B89B450-2215-4899-870C-78A2CC184DFC}"/>
              </a:ext>
            </a:extLst>
          </p:cNvPr>
          <p:cNvSpPr>
            <a:spLocks noGrp="1"/>
          </p:cNvSpPr>
          <p:nvPr>
            <p:ph type="body" sz="quarter" idx="12"/>
          </p:nvPr>
        </p:nvSpPr>
        <p:spPr/>
        <p:txBody>
          <a:bodyPr/>
          <a:lstStyle/>
          <a:p>
            <a:r>
              <a:rPr lang="en-GB" dirty="0"/>
              <a:t>4NF-3</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2D5EE58-ECD5-4DEF-A266-F0C6C5E18350}"/>
              </a:ext>
            </a:extLst>
          </p:cNvPr>
          <p:cNvSpPr>
            <a:spLocks noGrp="1"/>
          </p:cNvSpPr>
          <p:nvPr>
            <p:ph type="title"/>
          </p:nvPr>
        </p:nvSpPr>
        <p:spPr/>
        <p:txBody>
          <a:bodyPr/>
          <a:lstStyle/>
          <a:p>
            <a:r>
              <a:rPr lang="en-GB" dirty="0"/>
              <a:t>4NF-3 Scaling number facts by 100</a:t>
            </a:r>
          </a:p>
        </p:txBody>
      </p:sp>
      <p:pic>
        <p:nvPicPr>
          <p:cNvPr id="5" name="Picture 4" descr="A picture containing object, indoor, sky&#10;&#10;Description generated with high confidence">
            <a:extLst>
              <a:ext uri="{FF2B5EF4-FFF2-40B4-BE49-F238E27FC236}">
                <a16:creationId xmlns:a16="http://schemas.microsoft.com/office/drawing/2014/main" id="{ABBC29F0-3F4C-4C00-8A97-EF1055F3226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26309" y="2155549"/>
            <a:ext cx="7907446" cy="1620063"/>
          </a:xfrm>
          <a:prstGeom prst="rect">
            <a:avLst/>
          </a:prstGeom>
        </p:spPr>
      </p:pic>
      <p:sp>
        <p:nvSpPr>
          <p:cNvPr id="12" name="TextBox 11">
            <a:extLst>
              <a:ext uri="{FF2B5EF4-FFF2-40B4-BE49-F238E27FC236}">
                <a16:creationId xmlns:a16="http://schemas.microsoft.com/office/drawing/2014/main" id="{B88D50A1-CBFE-424A-8856-FC350DC93B08}"/>
              </a:ext>
            </a:extLst>
          </p:cNvPr>
          <p:cNvSpPr txBox="1"/>
          <p:nvPr/>
        </p:nvSpPr>
        <p:spPr bwMode="auto">
          <a:xfrm>
            <a:off x="4826698" y="1118316"/>
            <a:ext cx="144142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600 + 500</a:t>
            </a:r>
          </a:p>
        </p:txBody>
      </p:sp>
      <p:sp>
        <p:nvSpPr>
          <p:cNvPr id="6" name="Rectangle 5">
            <a:extLst>
              <a:ext uri="{FF2B5EF4-FFF2-40B4-BE49-F238E27FC236}">
                <a16:creationId xmlns:a16="http://schemas.microsoft.com/office/drawing/2014/main" id="{3757F6D1-0306-4C1A-99D5-04A24695953A}"/>
              </a:ext>
            </a:extLst>
          </p:cNvPr>
          <p:cNvSpPr/>
          <p:nvPr/>
        </p:nvSpPr>
        <p:spPr bwMode="auto">
          <a:xfrm>
            <a:off x="2126310" y="2446035"/>
            <a:ext cx="6102563"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4" name="Rectangle 13">
            <a:extLst>
              <a:ext uri="{FF2B5EF4-FFF2-40B4-BE49-F238E27FC236}">
                <a16:creationId xmlns:a16="http://schemas.microsoft.com/office/drawing/2014/main" id="{3E6A99B3-404F-448F-8935-BCCD9DC55957}"/>
              </a:ext>
            </a:extLst>
          </p:cNvPr>
          <p:cNvSpPr/>
          <p:nvPr/>
        </p:nvSpPr>
        <p:spPr bwMode="auto">
          <a:xfrm>
            <a:off x="2126310" y="1766236"/>
            <a:ext cx="6102563"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6" name="Rectangle 15">
            <a:extLst>
              <a:ext uri="{FF2B5EF4-FFF2-40B4-BE49-F238E27FC236}">
                <a16:creationId xmlns:a16="http://schemas.microsoft.com/office/drawing/2014/main" id="{E4F2E321-2F96-4529-A9EC-D220FB6500C3}"/>
              </a:ext>
            </a:extLst>
          </p:cNvPr>
          <p:cNvSpPr/>
          <p:nvPr/>
        </p:nvSpPr>
        <p:spPr bwMode="auto">
          <a:xfrm>
            <a:off x="8228873" y="2446035"/>
            <a:ext cx="1804882"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7" name="Rectangle 16">
            <a:extLst>
              <a:ext uri="{FF2B5EF4-FFF2-40B4-BE49-F238E27FC236}">
                <a16:creationId xmlns:a16="http://schemas.microsoft.com/office/drawing/2014/main" id="{5EFE6429-5575-4A72-AB9D-03FD1A8443DB}"/>
              </a:ext>
            </a:extLst>
          </p:cNvPr>
          <p:cNvSpPr/>
          <p:nvPr/>
        </p:nvSpPr>
        <p:spPr bwMode="auto">
          <a:xfrm>
            <a:off x="8352398" y="1760087"/>
            <a:ext cx="1804882" cy="73798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1" name="Rectangle 20">
            <a:extLst>
              <a:ext uri="{FF2B5EF4-FFF2-40B4-BE49-F238E27FC236}">
                <a16:creationId xmlns:a16="http://schemas.microsoft.com/office/drawing/2014/main" id="{F23825C4-095C-4174-9DAF-FD005B0B86D9}"/>
              </a:ext>
            </a:extLst>
          </p:cNvPr>
          <p:cNvSpPr/>
          <p:nvPr/>
        </p:nvSpPr>
        <p:spPr bwMode="auto">
          <a:xfrm>
            <a:off x="7846998" y="3481282"/>
            <a:ext cx="1117330" cy="8434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2" name="Rectangle 21">
            <a:extLst>
              <a:ext uri="{FF2B5EF4-FFF2-40B4-BE49-F238E27FC236}">
                <a16:creationId xmlns:a16="http://schemas.microsoft.com/office/drawing/2014/main" id="{A33EEE0F-120C-4F17-89D0-E1F10D6856C1}"/>
              </a:ext>
            </a:extLst>
          </p:cNvPr>
          <p:cNvSpPr/>
          <p:nvPr/>
        </p:nvSpPr>
        <p:spPr bwMode="auto">
          <a:xfrm>
            <a:off x="8948361" y="3484865"/>
            <a:ext cx="1117330" cy="843424"/>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4" name="TextBox 23">
            <a:extLst>
              <a:ext uri="{FF2B5EF4-FFF2-40B4-BE49-F238E27FC236}">
                <a16:creationId xmlns:a16="http://schemas.microsoft.com/office/drawing/2014/main" id="{66E1DD7D-9601-4226-A0D4-9C029E44ED8A}"/>
              </a:ext>
            </a:extLst>
          </p:cNvPr>
          <p:cNvSpPr txBox="1"/>
          <p:nvPr/>
        </p:nvSpPr>
        <p:spPr bwMode="auto">
          <a:xfrm>
            <a:off x="6268118" y="1115418"/>
            <a:ext cx="11256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1,100</a:t>
            </a:r>
          </a:p>
        </p:txBody>
      </p:sp>
      <p:sp>
        <p:nvSpPr>
          <p:cNvPr id="7" name="Content Placeholder 2">
            <a:extLst>
              <a:ext uri="{FF2B5EF4-FFF2-40B4-BE49-F238E27FC236}">
                <a16:creationId xmlns:a16="http://schemas.microsoft.com/office/drawing/2014/main" id="{F212F8A7-F749-4145-A094-6EC7EA160E82}"/>
              </a:ext>
            </a:extLst>
          </p:cNvPr>
          <p:cNvSpPr txBox="1">
            <a:spLocks/>
          </p:cNvSpPr>
          <p:nvPr/>
        </p:nvSpPr>
        <p:spPr>
          <a:xfrm>
            <a:off x="395289" y="3902994"/>
            <a:ext cx="9937432" cy="1669708"/>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jump on 500 from 600 using the number line. Think about where might be useful to jump first. Think about your place value knowledge.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jump to the next 1,000, how much have we jumped? How much more do we need to jump now? What parts did you partition 500 into?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multiples of 100 bridging </a:t>
            </a:r>
            <a:r>
              <a:rPr lang="en-GB" sz="2000" dirty="0">
                <a:latin typeface="Arial"/>
              </a:rPr>
              <a:t>a </a:t>
            </a:r>
            <a:r>
              <a:rPr kumimoji="0" lang="en-GB" sz="2000" b="0" i="0" u="none" strike="noStrike" kern="1200" cap="none" spc="0" normalizeH="0" baseline="0" noProof="0" dirty="0">
                <a:ln>
                  <a:noFill/>
                </a:ln>
                <a:solidFill>
                  <a:srgbClr val="585858"/>
                </a:solidFill>
                <a:effectLst/>
                <a:uLnTx/>
                <a:uFillTx/>
                <a:latin typeface="Arial"/>
                <a:ea typeface="+mn-ea"/>
                <a:cs typeface="+mn-cs"/>
              </a:rPr>
              <a:t>1,000, then bridging a multiple of 1,000.</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97299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8" fill="hold" grpId="0" nodeType="clickEffect">
                                  <p:stCondLst>
                                    <p:cond delay="0"/>
                                  </p:stCondLst>
                                  <p:childTnLst>
                                    <p:animEffect transition="out" filter="wipe(left)">
                                      <p:cBhvr>
                                        <p:cTn id="6" dur="500"/>
                                        <p:tgtEl>
                                          <p:spTgt spid="6"/>
                                        </p:tgtEl>
                                      </p:cBhvr>
                                    </p:animEffect>
                                    <p:set>
                                      <p:cBhvr>
                                        <p:cTn id="7" dur="1" fill="hold">
                                          <p:stCondLst>
                                            <p:cond delay="499"/>
                                          </p:stCondLst>
                                        </p:cTn>
                                        <p:tgtEl>
                                          <p:spTgt spid="6"/>
                                        </p:tgtEl>
                                        <p:attrNameLst>
                                          <p:attrName>style.visibility</p:attrName>
                                        </p:attrNameLst>
                                      </p:cBhvr>
                                      <p:to>
                                        <p:strVal val="hidden"/>
                                      </p:to>
                                    </p:set>
                                  </p:childTnLst>
                                </p:cTn>
                              </p:par>
                            </p:childTnLst>
                          </p:cTn>
                        </p:par>
                        <p:par>
                          <p:cTn id="8" fill="hold">
                            <p:stCondLst>
                              <p:cond delay="500"/>
                            </p:stCondLst>
                            <p:childTnLst>
                              <p:par>
                                <p:cTn id="9" presetID="10" presetClass="exit" presetSubtype="0" fill="hold" grpId="0" nodeType="afterEffect">
                                  <p:stCondLst>
                                    <p:cond delay="0"/>
                                  </p:stCondLst>
                                  <p:childTnLst>
                                    <p:animEffect transition="out" filter="fade">
                                      <p:cBhvr>
                                        <p:cTn id="10" dur="500"/>
                                        <p:tgtEl>
                                          <p:spTgt spid="14"/>
                                        </p:tgtEl>
                                      </p:cBhvr>
                                    </p:animEffect>
                                    <p:set>
                                      <p:cBhvr>
                                        <p:cTn id="11" dur="1" fill="hold">
                                          <p:stCondLst>
                                            <p:cond delay="499"/>
                                          </p:stCondLst>
                                        </p:cTn>
                                        <p:tgtEl>
                                          <p:spTgt spid="14"/>
                                        </p:tgtEl>
                                        <p:attrNameLst>
                                          <p:attrName>style.visibility</p:attrName>
                                        </p:attrNameLst>
                                      </p:cBhvr>
                                      <p:to>
                                        <p:strVal val="hidden"/>
                                      </p:to>
                                    </p:set>
                                  </p:childTnLst>
                                </p:cTn>
                              </p:par>
                            </p:childTnLst>
                          </p:cTn>
                        </p:par>
                        <p:par>
                          <p:cTn id="12" fill="hold">
                            <p:stCondLst>
                              <p:cond delay="1000"/>
                            </p:stCondLst>
                            <p:childTnLst>
                              <p:par>
                                <p:cTn id="13" presetID="10" presetClass="exit" presetSubtype="0" fill="hold" grpId="0" nodeType="afterEffect">
                                  <p:stCondLst>
                                    <p:cond delay="0"/>
                                  </p:stCondLst>
                                  <p:childTnLst>
                                    <p:animEffect transition="out" filter="fade">
                                      <p:cBhvr>
                                        <p:cTn id="14" dur="500"/>
                                        <p:tgtEl>
                                          <p:spTgt spid="21"/>
                                        </p:tgtEl>
                                      </p:cBhvr>
                                    </p:animEffect>
                                    <p:set>
                                      <p:cBhvr>
                                        <p:cTn id="15" dur="1" fill="hold">
                                          <p:stCondLst>
                                            <p:cond delay="499"/>
                                          </p:stCondLst>
                                        </p:cTn>
                                        <p:tgtEl>
                                          <p:spTgt spid="21"/>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xit" presetSubtype="8" fill="hold" grpId="0" nodeType="clickEffect">
                                  <p:stCondLst>
                                    <p:cond delay="0"/>
                                  </p:stCondLst>
                                  <p:childTnLst>
                                    <p:animEffect transition="out" filter="wipe(left)">
                                      <p:cBhvr>
                                        <p:cTn id="19" dur="500"/>
                                        <p:tgtEl>
                                          <p:spTgt spid="16"/>
                                        </p:tgtEl>
                                      </p:cBhvr>
                                    </p:animEffect>
                                    <p:set>
                                      <p:cBhvr>
                                        <p:cTn id="20" dur="1" fill="hold">
                                          <p:stCondLst>
                                            <p:cond delay="499"/>
                                          </p:stCondLst>
                                        </p:cTn>
                                        <p:tgtEl>
                                          <p:spTgt spid="16"/>
                                        </p:tgtEl>
                                        <p:attrNameLst>
                                          <p:attrName>style.visibility</p:attrName>
                                        </p:attrNameLst>
                                      </p:cBhvr>
                                      <p:to>
                                        <p:strVal val="hidden"/>
                                      </p:to>
                                    </p:set>
                                  </p:childTnLst>
                                </p:cTn>
                              </p:par>
                            </p:childTnLst>
                          </p:cTn>
                        </p:par>
                        <p:par>
                          <p:cTn id="21" fill="hold">
                            <p:stCondLst>
                              <p:cond delay="500"/>
                            </p:stCondLst>
                            <p:childTnLst>
                              <p:par>
                                <p:cTn id="22" presetID="10" presetClass="exit" presetSubtype="0" fill="hold" grpId="0" nodeType="afterEffect">
                                  <p:stCondLst>
                                    <p:cond delay="0"/>
                                  </p:stCondLst>
                                  <p:childTnLst>
                                    <p:animEffect transition="out" filter="fade">
                                      <p:cBhvr>
                                        <p:cTn id="23" dur="500"/>
                                        <p:tgtEl>
                                          <p:spTgt spid="17"/>
                                        </p:tgtEl>
                                      </p:cBhvr>
                                    </p:animEffect>
                                    <p:set>
                                      <p:cBhvr>
                                        <p:cTn id="24" dur="1" fill="hold">
                                          <p:stCondLst>
                                            <p:cond delay="499"/>
                                          </p:stCondLst>
                                        </p:cTn>
                                        <p:tgtEl>
                                          <p:spTgt spid="17"/>
                                        </p:tgtEl>
                                        <p:attrNameLst>
                                          <p:attrName>style.visibility</p:attrName>
                                        </p:attrNameLst>
                                      </p:cBhvr>
                                      <p:to>
                                        <p:strVal val="hidden"/>
                                      </p:to>
                                    </p:set>
                                  </p:childTnLst>
                                </p:cTn>
                              </p:par>
                            </p:childTnLst>
                          </p:cTn>
                        </p:par>
                        <p:par>
                          <p:cTn id="25" fill="hold">
                            <p:stCondLst>
                              <p:cond delay="1000"/>
                            </p:stCondLst>
                            <p:childTnLst>
                              <p:par>
                                <p:cTn id="26" presetID="10" presetClass="exit" presetSubtype="0" fill="hold" grpId="0" nodeType="afterEffect">
                                  <p:stCondLst>
                                    <p:cond delay="0"/>
                                  </p:stCondLst>
                                  <p:childTnLst>
                                    <p:animEffect transition="out" filter="fade">
                                      <p:cBhvr>
                                        <p:cTn id="27" dur="500"/>
                                        <p:tgtEl>
                                          <p:spTgt spid="22"/>
                                        </p:tgtEl>
                                      </p:cBhvr>
                                    </p:animEffect>
                                    <p:set>
                                      <p:cBhvr>
                                        <p:cTn id="28" dur="1" fill="hold">
                                          <p:stCondLst>
                                            <p:cond delay="499"/>
                                          </p:stCondLst>
                                        </p:cTn>
                                        <p:tgtEl>
                                          <p:spTgt spid="22"/>
                                        </p:tgtEl>
                                        <p:attrNameLst>
                                          <p:attrName>style.visibility</p:attrName>
                                        </p:attrNameLst>
                                      </p:cBhvr>
                                      <p:to>
                                        <p:strVal val="hidden"/>
                                      </p:to>
                                    </p:se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7" grpId="0" animBg="1"/>
      <p:bldP spid="21" grpId="0" animBg="1"/>
      <p:bldP spid="22" grpId="0" animBg="1"/>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34CE4C9B-5617-44EE-819A-738F57F7BEFD}"/>
              </a:ext>
            </a:extLst>
          </p:cNvPr>
          <p:cNvSpPr txBox="1">
            <a:spLocks/>
          </p:cNvSpPr>
          <p:nvPr/>
        </p:nvSpPr>
        <p:spPr>
          <a:xfrm>
            <a:off x="6936089" y="1070884"/>
            <a:ext cx="4711423"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same about these part-part-whole models? What is different?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using similar numbers bridging 10. Ask pupils to draw the corresponding part-part-whole models to bridge 1,000 by adding multiples of 100.</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A168EBFC-5BED-4921-BCA4-4CE3519479AC}"/>
              </a:ext>
            </a:extLst>
          </p:cNvPr>
          <p:cNvSpPr>
            <a:spLocks noGrp="1"/>
          </p:cNvSpPr>
          <p:nvPr>
            <p:ph type="title"/>
          </p:nvPr>
        </p:nvSpPr>
        <p:spPr/>
        <p:txBody>
          <a:bodyPr/>
          <a:lstStyle/>
          <a:p>
            <a:r>
              <a:rPr lang="en-GB" dirty="0"/>
              <a:t>4NF-3 Scaling number facts by 100</a:t>
            </a:r>
          </a:p>
        </p:txBody>
      </p:sp>
      <p:pic>
        <p:nvPicPr>
          <p:cNvPr id="4" name="Picture 3">
            <a:extLst>
              <a:ext uri="{FF2B5EF4-FFF2-40B4-BE49-F238E27FC236}">
                <a16:creationId xmlns:a16="http://schemas.microsoft.com/office/drawing/2014/main" id="{4F40AC31-2174-4FCF-82B4-E62FCA408CE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594008" y="2305207"/>
            <a:ext cx="1845280" cy="1816188"/>
          </a:xfrm>
          <a:prstGeom prst="rect">
            <a:avLst/>
          </a:prstGeom>
        </p:spPr>
      </p:pic>
      <p:pic>
        <p:nvPicPr>
          <p:cNvPr id="13" name="Picture 12">
            <a:extLst>
              <a:ext uri="{FF2B5EF4-FFF2-40B4-BE49-F238E27FC236}">
                <a16:creationId xmlns:a16="http://schemas.microsoft.com/office/drawing/2014/main" id="{B656826E-B27F-4DED-8D6B-81A0243B324F}"/>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2892259" y="2305207"/>
            <a:ext cx="1845280" cy="1816188"/>
          </a:xfrm>
          <a:prstGeom prst="rect">
            <a:avLst/>
          </a:prstGeom>
        </p:spPr>
      </p:pic>
      <p:pic>
        <p:nvPicPr>
          <p:cNvPr id="15" name="Picture 14">
            <a:extLst>
              <a:ext uri="{FF2B5EF4-FFF2-40B4-BE49-F238E27FC236}">
                <a16:creationId xmlns:a16="http://schemas.microsoft.com/office/drawing/2014/main" id="{BB62AA88-DDE8-4BE6-BD15-42BDE84F638D}"/>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090811" y="2301643"/>
            <a:ext cx="1845280" cy="1819752"/>
          </a:xfrm>
          <a:prstGeom prst="rect">
            <a:avLst/>
          </a:prstGeom>
        </p:spPr>
      </p:pic>
      <p:sp>
        <p:nvSpPr>
          <p:cNvPr id="8" name="Rectangle 7">
            <a:extLst>
              <a:ext uri="{FF2B5EF4-FFF2-40B4-BE49-F238E27FC236}">
                <a16:creationId xmlns:a16="http://schemas.microsoft.com/office/drawing/2014/main" id="{872EE1B3-798D-495C-9118-3BDF3CD33626}"/>
              </a:ext>
            </a:extLst>
          </p:cNvPr>
          <p:cNvSpPr/>
          <p:nvPr/>
        </p:nvSpPr>
        <p:spPr bwMode="auto">
          <a:xfrm>
            <a:off x="2892259" y="4338712"/>
            <a:ext cx="154379" cy="37097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8" name="Rectangle 17">
            <a:extLst>
              <a:ext uri="{FF2B5EF4-FFF2-40B4-BE49-F238E27FC236}">
                <a16:creationId xmlns:a16="http://schemas.microsoft.com/office/drawing/2014/main" id="{F9AC5B43-B819-48D3-8A75-498C0661989B}"/>
              </a:ext>
            </a:extLst>
          </p:cNvPr>
          <p:cNvSpPr/>
          <p:nvPr/>
        </p:nvSpPr>
        <p:spPr bwMode="auto">
          <a:xfrm>
            <a:off x="6013451" y="4407435"/>
            <a:ext cx="154379" cy="370979"/>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5" name="Rectangle 4">
            <a:extLst>
              <a:ext uri="{FF2B5EF4-FFF2-40B4-BE49-F238E27FC236}">
                <a16:creationId xmlns:a16="http://schemas.microsoft.com/office/drawing/2014/main" id="{57EA2197-16BC-42F8-8CB0-EEF0CB26759B}"/>
              </a:ext>
            </a:extLst>
          </p:cNvPr>
          <p:cNvSpPr/>
          <p:nvPr/>
        </p:nvSpPr>
        <p:spPr bwMode="auto">
          <a:xfrm>
            <a:off x="1347893" y="3942080"/>
            <a:ext cx="27770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0" name="Rectangle 9">
            <a:extLst>
              <a:ext uri="{FF2B5EF4-FFF2-40B4-BE49-F238E27FC236}">
                <a16:creationId xmlns:a16="http://schemas.microsoft.com/office/drawing/2014/main" id="{621617E4-31AC-4C35-8A2E-93CD06F0EC99}"/>
              </a:ext>
            </a:extLst>
          </p:cNvPr>
          <p:cNvSpPr/>
          <p:nvPr/>
        </p:nvSpPr>
        <p:spPr bwMode="auto">
          <a:xfrm>
            <a:off x="3755333" y="3942080"/>
            <a:ext cx="27770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11" name="Rectangle 10">
            <a:extLst>
              <a:ext uri="{FF2B5EF4-FFF2-40B4-BE49-F238E27FC236}">
                <a16:creationId xmlns:a16="http://schemas.microsoft.com/office/drawing/2014/main" id="{93EEF3C8-F121-45BA-B25D-DBCC6FE80AF4}"/>
              </a:ext>
            </a:extLst>
          </p:cNvPr>
          <p:cNvSpPr/>
          <p:nvPr/>
        </p:nvSpPr>
        <p:spPr bwMode="auto">
          <a:xfrm>
            <a:off x="5874597" y="3942080"/>
            <a:ext cx="277707" cy="284480"/>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extBox 19">
            <a:extLst>
              <a:ext uri="{FF2B5EF4-FFF2-40B4-BE49-F238E27FC236}">
                <a16:creationId xmlns:a16="http://schemas.microsoft.com/office/drawing/2014/main" id="{8E7CA3B5-8474-43E8-A369-CAB22BE80F28}"/>
              </a:ext>
            </a:extLst>
          </p:cNvPr>
          <p:cNvSpPr txBox="1"/>
          <p:nvPr/>
        </p:nvSpPr>
        <p:spPr>
          <a:xfrm>
            <a:off x="7070766" y="4407435"/>
            <a:ext cx="4457949" cy="1323439"/>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We know there are ten hundreds in one thousand, so 5 hundred plus 6 hundred is equal to 11 hundred is equal to 1 thousand 1 hundred.</a:t>
            </a:r>
          </a:p>
        </p:txBody>
      </p:sp>
    </p:spTree>
    <p:extLst>
      <p:ext uri="{BB962C8B-B14F-4D97-AF65-F5344CB8AC3E}">
        <p14:creationId xmlns:p14="http://schemas.microsoft.com/office/powerpoint/2010/main" val="2869651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BCBC-FE93-413E-A817-DBF64E71CD6E}"/>
              </a:ext>
            </a:extLst>
          </p:cNvPr>
          <p:cNvSpPr>
            <a:spLocks noGrp="1"/>
          </p:cNvSpPr>
          <p:nvPr>
            <p:ph type="title"/>
          </p:nvPr>
        </p:nvSpPr>
        <p:spPr/>
        <p:txBody>
          <a:bodyPr/>
          <a:lstStyle/>
          <a:p>
            <a:r>
              <a:rPr lang="en-GB" dirty="0"/>
              <a:t>4NF-3 Scaling number facts by 100</a:t>
            </a:r>
          </a:p>
        </p:txBody>
      </p:sp>
      <p:grpSp>
        <p:nvGrpSpPr>
          <p:cNvPr id="6" name="Group 5">
            <a:extLst>
              <a:ext uri="{FF2B5EF4-FFF2-40B4-BE49-F238E27FC236}">
                <a16:creationId xmlns:a16="http://schemas.microsoft.com/office/drawing/2014/main" id="{A2C0F8F5-CE20-4A67-8983-C2B031DBCE72}"/>
              </a:ext>
            </a:extLst>
          </p:cNvPr>
          <p:cNvGrpSpPr/>
          <p:nvPr/>
        </p:nvGrpSpPr>
        <p:grpSpPr>
          <a:xfrm>
            <a:off x="1817865" y="1549989"/>
            <a:ext cx="2995728" cy="3150001"/>
            <a:chOff x="2771799" y="1484313"/>
            <a:chExt cx="2995728" cy="3150001"/>
          </a:xfrm>
        </p:grpSpPr>
        <p:pic>
          <p:nvPicPr>
            <p:cNvPr id="4" name="Picture 3" descr="A picture containing sitting, indoor, window, looking&#10;&#10;Description automatically generated">
              <a:extLst>
                <a:ext uri="{FF2B5EF4-FFF2-40B4-BE49-F238E27FC236}">
                  <a16:creationId xmlns:a16="http://schemas.microsoft.com/office/drawing/2014/main" id="{4498BE7B-7E1E-4065-A235-DB4C75444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5" name="Picture 4" descr="A picture containing sitting, indoor, window, looking&#10;&#10;Description automatically generated">
              <a:extLst>
                <a:ext uri="{FF2B5EF4-FFF2-40B4-BE49-F238E27FC236}">
                  <a16:creationId xmlns:a16="http://schemas.microsoft.com/office/drawing/2014/main" id="{103FEE74-0152-4073-8926-3318DA212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5" y="2425831"/>
              <a:ext cx="3150000" cy="1266965"/>
            </a:xfrm>
            <a:prstGeom prst="rect">
              <a:avLst/>
            </a:prstGeom>
          </p:spPr>
        </p:pic>
      </p:grpSp>
      <p:pic>
        <p:nvPicPr>
          <p:cNvPr id="10" name="Picture 9">
            <a:extLst>
              <a:ext uri="{FF2B5EF4-FFF2-40B4-BE49-F238E27FC236}">
                <a16:creationId xmlns:a16="http://schemas.microsoft.com/office/drawing/2014/main" id="{C4F50D99-A4DE-4F20-B0BD-B87450CFDAD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1595675"/>
            <a:ext cx="550800" cy="550800"/>
          </a:xfrm>
          <a:prstGeom prst="rect">
            <a:avLst/>
          </a:prstGeom>
        </p:spPr>
      </p:pic>
      <p:pic>
        <p:nvPicPr>
          <p:cNvPr id="15" name="Picture 14">
            <a:extLst>
              <a:ext uri="{FF2B5EF4-FFF2-40B4-BE49-F238E27FC236}">
                <a16:creationId xmlns:a16="http://schemas.microsoft.com/office/drawing/2014/main" id="{D6D4A821-3DEE-4A23-8164-1ABC3EA35EE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1595675"/>
            <a:ext cx="550800" cy="550800"/>
          </a:xfrm>
          <a:prstGeom prst="rect">
            <a:avLst/>
          </a:prstGeom>
        </p:spPr>
      </p:pic>
      <p:pic>
        <p:nvPicPr>
          <p:cNvPr id="16" name="Picture 15">
            <a:extLst>
              <a:ext uri="{FF2B5EF4-FFF2-40B4-BE49-F238E27FC236}">
                <a16:creationId xmlns:a16="http://schemas.microsoft.com/office/drawing/2014/main" id="{03C758AE-98C2-483C-BAD8-9CF09ADCFE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2225675"/>
            <a:ext cx="550800" cy="550800"/>
          </a:xfrm>
          <a:prstGeom prst="rect">
            <a:avLst/>
          </a:prstGeom>
        </p:spPr>
      </p:pic>
      <p:pic>
        <p:nvPicPr>
          <p:cNvPr id="17" name="Picture 16">
            <a:extLst>
              <a:ext uri="{FF2B5EF4-FFF2-40B4-BE49-F238E27FC236}">
                <a16:creationId xmlns:a16="http://schemas.microsoft.com/office/drawing/2014/main" id="{3D30915A-139B-46DD-BDF2-53A6635811B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2225675"/>
            <a:ext cx="550800" cy="550800"/>
          </a:xfrm>
          <a:prstGeom prst="rect">
            <a:avLst/>
          </a:prstGeom>
        </p:spPr>
      </p:pic>
      <p:pic>
        <p:nvPicPr>
          <p:cNvPr id="18" name="Picture 17">
            <a:extLst>
              <a:ext uri="{FF2B5EF4-FFF2-40B4-BE49-F238E27FC236}">
                <a16:creationId xmlns:a16="http://schemas.microsoft.com/office/drawing/2014/main" id="{06B87810-1D41-41C0-9AED-22E6CD1D8D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65574" y="2849434"/>
            <a:ext cx="550800" cy="550800"/>
          </a:xfrm>
          <a:prstGeom prst="rect">
            <a:avLst/>
          </a:prstGeom>
        </p:spPr>
      </p:pic>
      <p:pic>
        <p:nvPicPr>
          <p:cNvPr id="20" name="Picture 19">
            <a:extLst>
              <a:ext uri="{FF2B5EF4-FFF2-40B4-BE49-F238E27FC236}">
                <a16:creationId xmlns:a16="http://schemas.microsoft.com/office/drawing/2014/main" id="{01C412BB-1EDA-4CCC-8785-A3C384E3FA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74536" y="3473933"/>
            <a:ext cx="550800" cy="550800"/>
          </a:xfrm>
          <a:prstGeom prst="rect">
            <a:avLst/>
          </a:prstGeom>
        </p:spPr>
      </p:pic>
      <p:pic>
        <p:nvPicPr>
          <p:cNvPr id="22" name="Picture 21">
            <a:extLst>
              <a:ext uri="{FF2B5EF4-FFF2-40B4-BE49-F238E27FC236}">
                <a16:creationId xmlns:a16="http://schemas.microsoft.com/office/drawing/2014/main" id="{71750A0A-298E-4823-B2C5-773F1964341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4097331"/>
            <a:ext cx="550800" cy="550800"/>
          </a:xfrm>
          <a:prstGeom prst="rect">
            <a:avLst/>
          </a:prstGeom>
        </p:spPr>
      </p:pic>
      <p:pic>
        <p:nvPicPr>
          <p:cNvPr id="24" name="Picture 23">
            <a:extLst>
              <a:ext uri="{FF2B5EF4-FFF2-40B4-BE49-F238E27FC236}">
                <a16:creationId xmlns:a16="http://schemas.microsoft.com/office/drawing/2014/main" id="{299C4956-0C71-4D42-88F9-4CBBAB8C65A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1596818"/>
            <a:ext cx="550800" cy="548514"/>
          </a:xfrm>
          <a:prstGeom prst="rect">
            <a:avLst/>
          </a:prstGeom>
        </p:spPr>
      </p:pic>
      <p:pic>
        <p:nvPicPr>
          <p:cNvPr id="25" name="Picture 24">
            <a:extLst>
              <a:ext uri="{FF2B5EF4-FFF2-40B4-BE49-F238E27FC236}">
                <a16:creationId xmlns:a16="http://schemas.microsoft.com/office/drawing/2014/main" id="{AC47D067-D0F1-4E6C-8A4D-0AFA645E2A4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2226818"/>
            <a:ext cx="550800" cy="548514"/>
          </a:xfrm>
          <a:prstGeom prst="rect">
            <a:avLst/>
          </a:prstGeom>
        </p:spPr>
      </p:pic>
      <p:sp>
        <p:nvSpPr>
          <p:cNvPr id="30" name="Rectangle 29">
            <a:extLst>
              <a:ext uri="{FF2B5EF4-FFF2-40B4-BE49-F238E27FC236}">
                <a16:creationId xmlns:a16="http://schemas.microsoft.com/office/drawing/2014/main" id="{2CC2BC58-4E49-4A75-8E95-7EBBD7E0F243}"/>
              </a:ext>
            </a:extLst>
          </p:cNvPr>
          <p:cNvSpPr/>
          <p:nvPr/>
        </p:nvSpPr>
        <p:spPr>
          <a:xfrm>
            <a:off x="3246644" y="4795411"/>
            <a:ext cx="1329211"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 5 = 7</a:t>
            </a:r>
          </a:p>
        </p:txBody>
      </p:sp>
      <p:sp>
        <p:nvSpPr>
          <p:cNvPr id="31" name="Rectangle 30">
            <a:extLst>
              <a:ext uri="{FF2B5EF4-FFF2-40B4-BE49-F238E27FC236}">
                <a16:creationId xmlns:a16="http://schemas.microsoft.com/office/drawing/2014/main" id="{36529D23-165F-4205-9CCE-EC20A2A8714D}"/>
              </a:ext>
            </a:extLst>
          </p:cNvPr>
          <p:cNvSpPr/>
          <p:nvPr/>
        </p:nvSpPr>
        <p:spPr>
          <a:xfrm>
            <a:off x="4105170" y="4795411"/>
            <a:ext cx="708660"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50" name="Rectangle 49">
            <a:extLst>
              <a:ext uri="{FF2B5EF4-FFF2-40B4-BE49-F238E27FC236}">
                <a16:creationId xmlns:a16="http://schemas.microsoft.com/office/drawing/2014/main" id="{D3BC439A-E026-4A6F-8EAA-AE493B1924C1}"/>
              </a:ext>
            </a:extLst>
          </p:cNvPr>
          <p:cNvSpPr/>
          <p:nvPr/>
        </p:nvSpPr>
        <p:spPr>
          <a:xfrm>
            <a:off x="776182" y="5166669"/>
            <a:ext cx="4908716"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hundreds – 5 hundreds = 7 hundred</a:t>
            </a:r>
          </a:p>
        </p:txBody>
      </p:sp>
      <p:sp>
        <p:nvSpPr>
          <p:cNvPr id="51" name="Rectangle 50">
            <a:extLst>
              <a:ext uri="{FF2B5EF4-FFF2-40B4-BE49-F238E27FC236}">
                <a16:creationId xmlns:a16="http://schemas.microsoft.com/office/drawing/2014/main" id="{E657E6E5-F090-480F-AB2E-F71C46668CCE}"/>
              </a:ext>
            </a:extLst>
          </p:cNvPr>
          <p:cNvSpPr/>
          <p:nvPr/>
        </p:nvSpPr>
        <p:spPr>
          <a:xfrm>
            <a:off x="4105170" y="5260779"/>
            <a:ext cx="1801177" cy="3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FB657E29-4D74-4176-A9B3-B195A9339651}"/>
              </a:ext>
            </a:extLst>
          </p:cNvPr>
          <p:cNvSpPr/>
          <p:nvPr/>
        </p:nvSpPr>
        <p:spPr>
          <a:xfrm>
            <a:off x="2425175" y="5577606"/>
            <a:ext cx="2255746"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1,200 – </a:t>
            </a:r>
            <a:r>
              <a:rPr lang="en-GB" sz="2000" b="1" dirty="0">
                <a:solidFill>
                  <a:srgbClr val="000000"/>
                </a:solidFill>
                <a:latin typeface="Arial" panose="020B0604020202020204" pitchFamily="34" charset="0"/>
              </a:rPr>
              <a:t>5</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00 = 700</a:t>
            </a:r>
          </a:p>
        </p:txBody>
      </p:sp>
      <p:pic>
        <p:nvPicPr>
          <p:cNvPr id="62" name="Picture 61">
            <a:extLst>
              <a:ext uri="{FF2B5EF4-FFF2-40B4-BE49-F238E27FC236}">
                <a16:creationId xmlns:a16="http://schemas.microsoft.com/office/drawing/2014/main" id="{17D2F6BD-A8D0-4F95-8187-14F5616440C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05190" y="2843933"/>
            <a:ext cx="550800" cy="548514"/>
          </a:xfrm>
          <a:prstGeom prst="rect">
            <a:avLst/>
          </a:prstGeom>
        </p:spPr>
      </p:pic>
      <p:pic>
        <p:nvPicPr>
          <p:cNvPr id="63" name="Picture 62">
            <a:extLst>
              <a:ext uri="{FF2B5EF4-FFF2-40B4-BE49-F238E27FC236}">
                <a16:creationId xmlns:a16="http://schemas.microsoft.com/office/drawing/2014/main" id="{9A03CC4F-DFDC-400B-BA6D-5285BF961266}"/>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05190" y="3473933"/>
            <a:ext cx="550800" cy="548514"/>
          </a:xfrm>
          <a:prstGeom prst="rect">
            <a:avLst/>
          </a:prstGeom>
        </p:spPr>
      </p:pic>
      <p:pic>
        <p:nvPicPr>
          <p:cNvPr id="64" name="Picture 63">
            <a:extLst>
              <a:ext uri="{FF2B5EF4-FFF2-40B4-BE49-F238E27FC236}">
                <a16:creationId xmlns:a16="http://schemas.microsoft.com/office/drawing/2014/main" id="{3AC122D6-12E0-497A-939E-7C86B8BE0D8A}"/>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2505190" y="4095096"/>
            <a:ext cx="550800" cy="548514"/>
          </a:xfrm>
          <a:prstGeom prst="rect">
            <a:avLst/>
          </a:prstGeom>
        </p:spPr>
      </p:pic>
      <p:pic>
        <p:nvPicPr>
          <p:cNvPr id="65" name="Picture 64">
            <a:extLst>
              <a:ext uri="{FF2B5EF4-FFF2-40B4-BE49-F238E27FC236}">
                <a16:creationId xmlns:a16="http://schemas.microsoft.com/office/drawing/2014/main" id="{7EC3270E-A7A3-41DB-85BC-8176FE4A6C5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05083" y="2842736"/>
            <a:ext cx="550800" cy="550800"/>
          </a:xfrm>
          <a:prstGeom prst="rect">
            <a:avLst/>
          </a:prstGeom>
        </p:spPr>
      </p:pic>
      <p:pic>
        <p:nvPicPr>
          <p:cNvPr id="66" name="Picture 65">
            <a:extLst>
              <a:ext uri="{FF2B5EF4-FFF2-40B4-BE49-F238E27FC236}">
                <a16:creationId xmlns:a16="http://schemas.microsoft.com/office/drawing/2014/main" id="{D6AA00EA-0F44-4069-AA01-E99CED124113}"/>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03998" y="3473933"/>
            <a:ext cx="550800" cy="550800"/>
          </a:xfrm>
          <a:prstGeom prst="rect">
            <a:avLst/>
          </a:prstGeom>
        </p:spPr>
      </p:pic>
      <p:pic>
        <p:nvPicPr>
          <p:cNvPr id="67" name="Picture 66">
            <a:extLst>
              <a:ext uri="{FF2B5EF4-FFF2-40B4-BE49-F238E27FC236}">
                <a16:creationId xmlns:a16="http://schemas.microsoft.com/office/drawing/2014/main" id="{35C33082-99E1-4C23-A4F4-66947F31003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505083" y="4097331"/>
            <a:ext cx="550800" cy="550800"/>
          </a:xfrm>
          <a:prstGeom prst="rect">
            <a:avLst/>
          </a:prstGeom>
        </p:spPr>
      </p:pic>
      <p:pic>
        <p:nvPicPr>
          <p:cNvPr id="68" name="Picture 67">
            <a:extLst>
              <a:ext uri="{FF2B5EF4-FFF2-40B4-BE49-F238E27FC236}">
                <a16:creationId xmlns:a16="http://schemas.microsoft.com/office/drawing/2014/main" id="{1FD6CFC2-5534-42EE-9F44-54509A9320F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96529" y="1595675"/>
            <a:ext cx="550800" cy="550800"/>
          </a:xfrm>
          <a:prstGeom prst="rect">
            <a:avLst/>
          </a:prstGeom>
        </p:spPr>
      </p:pic>
      <p:pic>
        <p:nvPicPr>
          <p:cNvPr id="69" name="Picture 68">
            <a:extLst>
              <a:ext uri="{FF2B5EF4-FFF2-40B4-BE49-F238E27FC236}">
                <a16:creationId xmlns:a16="http://schemas.microsoft.com/office/drawing/2014/main" id="{D6975802-5786-4A18-831C-996F0A97818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96529" y="2225675"/>
            <a:ext cx="550800" cy="550800"/>
          </a:xfrm>
          <a:prstGeom prst="rect">
            <a:avLst/>
          </a:prstGeom>
        </p:spPr>
      </p:pic>
      <p:sp>
        <p:nvSpPr>
          <p:cNvPr id="49" name="Rectangle 48">
            <a:extLst>
              <a:ext uri="{FF2B5EF4-FFF2-40B4-BE49-F238E27FC236}">
                <a16:creationId xmlns:a16="http://schemas.microsoft.com/office/drawing/2014/main" id="{F6A525C1-83B3-4D51-9AD0-6CAFC6A3F44D}"/>
              </a:ext>
            </a:extLst>
          </p:cNvPr>
          <p:cNvSpPr/>
          <p:nvPr/>
        </p:nvSpPr>
        <p:spPr>
          <a:xfrm>
            <a:off x="1651210" y="1367316"/>
            <a:ext cx="3657600" cy="3521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F7731926-D47E-4113-A19B-EE049EDED6C5}"/>
              </a:ext>
            </a:extLst>
          </p:cNvPr>
          <p:cNvGrpSpPr/>
          <p:nvPr/>
        </p:nvGrpSpPr>
        <p:grpSpPr>
          <a:xfrm>
            <a:off x="1819072" y="1547410"/>
            <a:ext cx="2995727" cy="3152463"/>
            <a:chOff x="2771799" y="1481850"/>
            <a:chExt cx="2995727" cy="3152463"/>
          </a:xfrm>
        </p:grpSpPr>
        <p:pic>
          <p:nvPicPr>
            <p:cNvPr id="33" name="Picture 32" descr="A picture containing sitting, indoor, window, looking&#10;&#10;Description automatically generated">
              <a:extLst>
                <a:ext uri="{FF2B5EF4-FFF2-40B4-BE49-F238E27FC236}">
                  <a16:creationId xmlns:a16="http://schemas.microsoft.com/office/drawing/2014/main" id="{A1602D2A-7996-4C78-B4D1-E30D2B4E7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34" name="Picture 33" descr="A picture containing sitting, indoor, window, looking&#10;&#10;Description automatically generated">
              <a:extLst>
                <a:ext uri="{FF2B5EF4-FFF2-40B4-BE49-F238E27FC236}">
                  <a16:creationId xmlns:a16="http://schemas.microsoft.com/office/drawing/2014/main" id="{2D9F06E5-257C-4D01-997C-1923CD3D9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4" y="2423367"/>
              <a:ext cx="3150000" cy="1266965"/>
            </a:xfrm>
            <a:prstGeom prst="rect">
              <a:avLst/>
            </a:prstGeom>
          </p:spPr>
        </p:pic>
      </p:grpSp>
      <p:pic>
        <p:nvPicPr>
          <p:cNvPr id="35" name="Picture 34">
            <a:extLst>
              <a:ext uri="{FF2B5EF4-FFF2-40B4-BE49-F238E27FC236}">
                <a16:creationId xmlns:a16="http://schemas.microsoft.com/office/drawing/2014/main" id="{FE5FE3C1-DDE8-47FE-A18D-B03E405F188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58715" y="1601554"/>
            <a:ext cx="550800" cy="548514"/>
          </a:xfrm>
          <a:prstGeom prst="rect">
            <a:avLst/>
          </a:prstGeom>
        </p:spPr>
      </p:pic>
      <p:pic>
        <p:nvPicPr>
          <p:cNvPr id="36" name="Picture 35">
            <a:extLst>
              <a:ext uri="{FF2B5EF4-FFF2-40B4-BE49-F238E27FC236}">
                <a16:creationId xmlns:a16="http://schemas.microsoft.com/office/drawing/2014/main" id="{BAA77F34-CF75-4EF8-9074-410EF928FEC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489369" y="1601554"/>
            <a:ext cx="550800" cy="548514"/>
          </a:xfrm>
          <a:prstGeom prst="rect">
            <a:avLst/>
          </a:prstGeom>
        </p:spPr>
      </p:pic>
      <p:pic>
        <p:nvPicPr>
          <p:cNvPr id="37" name="Picture 36">
            <a:extLst>
              <a:ext uri="{FF2B5EF4-FFF2-40B4-BE49-F238E27FC236}">
                <a16:creationId xmlns:a16="http://schemas.microsoft.com/office/drawing/2014/main" id="{3FE337B1-B116-4DA0-95AD-20B8F15AB29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58715" y="2231554"/>
            <a:ext cx="550800" cy="548514"/>
          </a:xfrm>
          <a:prstGeom prst="rect">
            <a:avLst/>
          </a:prstGeom>
        </p:spPr>
      </p:pic>
      <p:pic>
        <p:nvPicPr>
          <p:cNvPr id="38" name="Picture 37">
            <a:extLst>
              <a:ext uri="{FF2B5EF4-FFF2-40B4-BE49-F238E27FC236}">
                <a16:creationId xmlns:a16="http://schemas.microsoft.com/office/drawing/2014/main" id="{219D503A-B9B7-42D6-BFCA-4091C68EA12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489369" y="2231554"/>
            <a:ext cx="550800" cy="548514"/>
          </a:xfrm>
          <a:prstGeom prst="rect">
            <a:avLst/>
          </a:prstGeom>
        </p:spPr>
      </p:pic>
      <p:pic>
        <p:nvPicPr>
          <p:cNvPr id="39" name="Picture 38">
            <a:extLst>
              <a:ext uri="{FF2B5EF4-FFF2-40B4-BE49-F238E27FC236}">
                <a16:creationId xmlns:a16="http://schemas.microsoft.com/office/drawing/2014/main" id="{97F74603-A164-48E9-BF79-BD7554418D1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58715" y="2861554"/>
            <a:ext cx="550800" cy="548514"/>
          </a:xfrm>
          <a:prstGeom prst="rect">
            <a:avLst/>
          </a:prstGeom>
        </p:spPr>
      </p:pic>
      <p:pic>
        <p:nvPicPr>
          <p:cNvPr id="41" name="Picture 40">
            <a:extLst>
              <a:ext uri="{FF2B5EF4-FFF2-40B4-BE49-F238E27FC236}">
                <a16:creationId xmlns:a16="http://schemas.microsoft.com/office/drawing/2014/main" id="{D47E9682-EBD1-420E-B051-496FFE229BD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74375" y="3469308"/>
            <a:ext cx="550800" cy="548514"/>
          </a:xfrm>
          <a:prstGeom prst="rect">
            <a:avLst/>
          </a:prstGeom>
        </p:spPr>
      </p:pic>
      <p:pic>
        <p:nvPicPr>
          <p:cNvPr id="42" name="Picture 41">
            <a:extLst>
              <a:ext uri="{FF2B5EF4-FFF2-40B4-BE49-F238E27FC236}">
                <a16:creationId xmlns:a16="http://schemas.microsoft.com/office/drawing/2014/main" id="{CDAF4782-70D0-423C-8944-859EE90FE0E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58715" y="4103210"/>
            <a:ext cx="550800" cy="548514"/>
          </a:xfrm>
          <a:prstGeom prst="rect">
            <a:avLst/>
          </a:prstGeom>
        </p:spPr>
      </p:pic>
      <p:grpSp>
        <p:nvGrpSpPr>
          <p:cNvPr id="3" name="Group 2">
            <a:extLst>
              <a:ext uri="{FF2B5EF4-FFF2-40B4-BE49-F238E27FC236}">
                <a16:creationId xmlns:a16="http://schemas.microsoft.com/office/drawing/2014/main" id="{4E6FE8A7-1F71-4387-A6BD-CA6DB5883800}"/>
              </a:ext>
            </a:extLst>
          </p:cNvPr>
          <p:cNvGrpSpPr/>
          <p:nvPr/>
        </p:nvGrpSpPr>
        <p:grpSpPr>
          <a:xfrm>
            <a:off x="2489795" y="1600844"/>
            <a:ext cx="1648198" cy="3049828"/>
            <a:chOff x="5703940" y="1649309"/>
            <a:chExt cx="1648198" cy="3049828"/>
          </a:xfrm>
        </p:grpSpPr>
        <p:pic>
          <p:nvPicPr>
            <p:cNvPr id="72" name="Picture 71">
              <a:extLst>
                <a:ext uri="{FF2B5EF4-FFF2-40B4-BE49-F238E27FC236}">
                  <a16:creationId xmlns:a16="http://schemas.microsoft.com/office/drawing/2014/main" id="{1AE8E34C-837C-4AD0-8BC1-C110506DAF5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803624" y="2280529"/>
              <a:ext cx="548514" cy="548514"/>
            </a:xfrm>
            <a:prstGeom prst="rect">
              <a:avLst/>
            </a:prstGeom>
          </p:spPr>
        </p:pic>
        <p:pic>
          <p:nvPicPr>
            <p:cNvPr id="73" name="Picture 72">
              <a:extLst>
                <a:ext uri="{FF2B5EF4-FFF2-40B4-BE49-F238E27FC236}">
                  <a16:creationId xmlns:a16="http://schemas.microsoft.com/office/drawing/2014/main" id="{89896A7C-9993-43BB-8B70-F08C19E49700}"/>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6803624" y="1649309"/>
              <a:ext cx="548514" cy="548514"/>
            </a:xfrm>
            <a:prstGeom prst="rect">
              <a:avLst/>
            </a:prstGeom>
          </p:spPr>
        </p:pic>
        <p:pic>
          <p:nvPicPr>
            <p:cNvPr id="74" name="Picture 73">
              <a:extLst>
                <a:ext uri="{FF2B5EF4-FFF2-40B4-BE49-F238E27FC236}">
                  <a16:creationId xmlns:a16="http://schemas.microsoft.com/office/drawing/2014/main" id="{35E95544-14AD-46FF-BCA0-809446CA3A3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703940" y="3524271"/>
              <a:ext cx="548514" cy="548514"/>
            </a:xfrm>
            <a:prstGeom prst="rect">
              <a:avLst/>
            </a:prstGeom>
          </p:spPr>
        </p:pic>
        <p:pic>
          <p:nvPicPr>
            <p:cNvPr id="75" name="Picture 74">
              <a:extLst>
                <a:ext uri="{FF2B5EF4-FFF2-40B4-BE49-F238E27FC236}">
                  <a16:creationId xmlns:a16="http://schemas.microsoft.com/office/drawing/2014/main" id="{B994C4B7-FAF0-4B80-BF7A-7E438A73CBF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703940" y="2909796"/>
              <a:ext cx="548514" cy="548514"/>
            </a:xfrm>
            <a:prstGeom prst="rect">
              <a:avLst/>
            </a:prstGeom>
          </p:spPr>
        </p:pic>
        <p:pic>
          <p:nvPicPr>
            <p:cNvPr id="76" name="Picture 75">
              <a:extLst>
                <a:ext uri="{FF2B5EF4-FFF2-40B4-BE49-F238E27FC236}">
                  <a16:creationId xmlns:a16="http://schemas.microsoft.com/office/drawing/2014/main" id="{26D29A24-4109-4EBA-9840-EBF4DAF82FFD}"/>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5703940" y="4150623"/>
              <a:ext cx="548514" cy="548514"/>
            </a:xfrm>
            <a:prstGeom prst="rect">
              <a:avLst/>
            </a:prstGeom>
          </p:spPr>
        </p:pic>
      </p:grpSp>
      <p:grpSp>
        <p:nvGrpSpPr>
          <p:cNvPr id="7" name="Group 6">
            <a:extLst>
              <a:ext uri="{FF2B5EF4-FFF2-40B4-BE49-F238E27FC236}">
                <a16:creationId xmlns:a16="http://schemas.microsoft.com/office/drawing/2014/main" id="{8055C456-01EF-44E8-BC88-56C49DEE1FEB}"/>
              </a:ext>
            </a:extLst>
          </p:cNvPr>
          <p:cNvGrpSpPr/>
          <p:nvPr/>
        </p:nvGrpSpPr>
        <p:grpSpPr>
          <a:xfrm>
            <a:off x="2489369" y="1601554"/>
            <a:ext cx="1652770" cy="3049371"/>
            <a:chOff x="5701654" y="1649819"/>
            <a:chExt cx="1652770" cy="3049371"/>
          </a:xfrm>
        </p:grpSpPr>
        <p:pic>
          <p:nvPicPr>
            <p:cNvPr id="40" name="Picture 39">
              <a:extLst>
                <a:ext uri="{FF2B5EF4-FFF2-40B4-BE49-F238E27FC236}">
                  <a16:creationId xmlns:a16="http://schemas.microsoft.com/office/drawing/2014/main" id="{F45121F7-9D62-48A6-9576-EAC447FD4FB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701654" y="2909819"/>
              <a:ext cx="550800" cy="548514"/>
            </a:xfrm>
            <a:prstGeom prst="rect">
              <a:avLst/>
            </a:prstGeom>
          </p:spPr>
        </p:pic>
        <p:pic>
          <p:nvPicPr>
            <p:cNvPr id="54" name="Picture 53">
              <a:extLst>
                <a:ext uri="{FF2B5EF4-FFF2-40B4-BE49-F238E27FC236}">
                  <a16:creationId xmlns:a16="http://schemas.microsoft.com/office/drawing/2014/main" id="{1AD7849F-1095-4D87-A883-C7D47620A6A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701654" y="3520676"/>
              <a:ext cx="550800" cy="548514"/>
            </a:xfrm>
            <a:prstGeom prst="rect">
              <a:avLst/>
            </a:prstGeom>
          </p:spPr>
        </p:pic>
        <p:pic>
          <p:nvPicPr>
            <p:cNvPr id="55" name="Picture 54">
              <a:extLst>
                <a:ext uri="{FF2B5EF4-FFF2-40B4-BE49-F238E27FC236}">
                  <a16:creationId xmlns:a16="http://schemas.microsoft.com/office/drawing/2014/main" id="{33C16BC2-FE54-47FA-9920-94B9268B3DA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5701654" y="4150676"/>
              <a:ext cx="550800" cy="548514"/>
            </a:xfrm>
            <a:prstGeom prst="rect">
              <a:avLst/>
            </a:prstGeom>
          </p:spPr>
        </p:pic>
        <p:pic>
          <p:nvPicPr>
            <p:cNvPr id="56" name="Picture 55">
              <a:extLst>
                <a:ext uri="{FF2B5EF4-FFF2-40B4-BE49-F238E27FC236}">
                  <a16:creationId xmlns:a16="http://schemas.microsoft.com/office/drawing/2014/main" id="{91D8A3B4-2EDC-4186-94DF-D137F85FC481}"/>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803624" y="1649819"/>
              <a:ext cx="550800" cy="548514"/>
            </a:xfrm>
            <a:prstGeom prst="rect">
              <a:avLst/>
            </a:prstGeom>
          </p:spPr>
        </p:pic>
        <p:pic>
          <p:nvPicPr>
            <p:cNvPr id="57" name="Picture 56">
              <a:extLst>
                <a:ext uri="{FF2B5EF4-FFF2-40B4-BE49-F238E27FC236}">
                  <a16:creationId xmlns:a16="http://schemas.microsoft.com/office/drawing/2014/main" id="{3A620C9D-2156-4432-B254-34ED046B6A0C}"/>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6803624" y="2279819"/>
              <a:ext cx="550800" cy="548514"/>
            </a:xfrm>
            <a:prstGeom prst="rect">
              <a:avLst/>
            </a:prstGeom>
          </p:spPr>
        </p:pic>
      </p:grpSp>
      <p:sp>
        <p:nvSpPr>
          <p:cNvPr id="9" name="Content Placeholder 2">
            <a:extLst>
              <a:ext uri="{FF2B5EF4-FFF2-40B4-BE49-F238E27FC236}">
                <a16:creationId xmlns:a16="http://schemas.microsoft.com/office/drawing/2014/main" id="{CE34E87F-97A8-4382-9C43-477AC91AC5C5}"/>
              </a:ext>
            </a:extLst>
          </p:cNvPr>
          <p:cNvSpPr txBox="1">
            <a:spLocks/>
          </p:cNvSpPr>
          <p:nvPr/>
        </p:nvSpPr>
        <p:spPr>
          <a:xfrm>
            <a:off x="6167336" y="1341466"/>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Click to start the animation. Show me this representation using your tens frames and counters. How will you subtract 5? How many will you subtract first? If you subtract 2 first what are you left with? How many more do you need to subtract now?</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Lets try 120 </a:t>
            </a:r>
            <a:r>
              <a:rPr kumimoji="0" lang="en-GB" sz="2000" i="0" u="none" strike="noStrike" kern="1200" cap="none" spc="0" normalizeH="0" baseline="0" noProof="0" dirty="0">
                <a:ln>
                  <a:noFill/>
                </a:ln>
                <a:effectLst/>
                <a:uLnTx/>
                <a:uFillTx/>
                <a:latin typeface="Arial" panose="020B0604020202020204" pitchFamily="34" charset="0"/>
                <a:ea typeface="+mn-ea"/>
                <a:cs typeface="+mn-cs"/>
              </a:rPr>
              <a:t>–</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0" i="0" u="none" strike="noStrike" kern="1200" cap="none" spc="0" normalizeH="0" baseline="0" noProof="0" dirty="0">
                <a:ln>
                  <a:noFill/>
                </a:ln>
                <a:solidFill>
                  <a:srgbClr val="585858"/>
                </a:solidFill>
                <a:effectLst/>
                <a:uLnTx/>
                <a:uFillTx/>
                <a:latin typeface="Arial"/>
                <a:ea typeface="+mn-ea"/>
                <a:cs typeface="+mn-cs"/>
              </a:rPr>
              <a:t>50 now. What do you notice?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explain how you can use your knowledge of place value to solve this?</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similar number pairs bridging the ten and hundred each time.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3" name="Rectangle 52">
            <a:extLst>
              <a:ext uri="{FF2B5EF4-FFF2-40B4-BE49-F238E27FC236}">
                <a16:creationId xmlns:a16="http://schemas.microsoft.com/office/drawing/2014/main" id="{898A44FA-D0CD-4C3C-95FE-B12E84466A4F}"/>
              </a:ext>
            </a:extLst>
          </p:cNvPr>
          <p:cNvSpPr/>
          <p:nvPr/>
        </p:nvSpPr>
        <p:spPr>
          <a:xfrm>
            <a:off x="4105170" y="5545407"/>
            <a:ext cx="1801177"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424245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nodeType="clickEffect">
                                  <p:stCondLst>
                                    <p:cond delay="0"/>
                                  </p:stCondLst>
                                  <p:childTnLst>
                                    <p:animEffect transition="out" filter="fade">
                                      <p:cBhvr>
                                        <p:cTn id="6" dur="500"/>
                                        <p:tgtEl>
                                          <p:spTgt spid="69"/>
                                        </p:tgtEl>
                                      </p:cBhvr>
                                    </p:animEffect>
                                    <p:set>
                                      <p:cBhvr>
                                        <p:cTn id="7" dur="1" fill="hold">
                                          <p:stCondLst>
                                            <p:cond delay="499"/>
                                          </p:stCondLst>
                                        </p:cTn>
                                        <p:tgtEl>
                                          <p:spTgt spid="69"/>
                                        </p:tgtEl>
                                        <p:attrNameLst>
                                          <p:attrName>style.visibility</p:attrName>
                                        </p:attrNameLst>
                                      </p:cBhvr>
                                      <p:to>
                                        <p:strVal val="hidden"/>
                                      </p:to>
                                    </p:set>
                                  </p:childTnLst>
                                </p:cTn>
                              </p:par>
                              <p:par>
                                <p:cTn id="8" presetID="10" presetClass="exit" presetSubtype="0" fill="hold" nodeType="withEffect">
                                  <p:stCondLst>
                                    <p:cond delay="0"/>
                                  </p:stCondLst>
                                  <p:childTnLst>
                                    <p:animEffect transition="out" filter="fade">
                                      <p:cBhvr>
                                        <p:cTn id="9" dur="500"/>
                                        <p:tgtEl>
                                          <p:spTgt spid="68"/>
                                        </p:tgtEl>
                                      </p:cBhvr>
                                    </p:animEffect>
                                    <p:set>
                                      <p:cBhvr>
                                        <p:cTn id="10" dur="1" fill="hold">
                                          <p:stCondLst>
                                            <p:cond delay="499"/>
                                          </p:stCondLst>
                                        </p:cTn>
                                        <p:tgtEl>
                                          <p:spTgt spid="68"/>
                                        </p:tgtEl>
                                        <p:attrNameLst>
                                          <p:attrName>style.visibility</p:attrName>
                                        </p:attrNameLst>
                                      </p:cBhvr>
                                      <p:to>
                                        <p:strVal val="hidden"/>
                                      </p:to>
                                    </p:set>
                                  </p:childTnLst>
                                </p:cTn>
                              </p:par>
                              <p:par>
                                <p:cTn id="11" presetID="10" presetClass="exit" presetSubtype="0" fill="hold" nodeType="withEffect">
                                  <p:stCondLst>
                                    <p:cond delay="0"/>
                                  </p:stCondLst>
                                  <p:childTnLst>
                                    <p:animEffect transition="out" filter="fade">
                                      <p:cBhvr>
                                        <p:cTn id="12" dur="500"/>
                                        <p:tgtEl>
                                          <p:spTgt spid="67"/>
                                        </p:tgtEl>
                                      </p:cBhvr>
                                    </p:animEffect>
                                    <p:set>
                                      <p:cBhvr>
                                        <p:cTn id="13" dur="1" fill="hold">
                                          <p:stCondLst>
                                            <p:cond delay="499"/>
                                          </p:stCondLst>
                                        </p:cTn>
                                        <p:tgtEl>
                                          <p:spTgt spid="67"/>
                                        </p:tgtEl>
                                        <p:attrNameLst>
                                          <p:attrName>style.visibility</p:attrName>
                                        </p:attrNameLst>
                                      </p:cBhvr>
                                      <p:to>
                                        <p:strVal val="hidden"/>
                                      </p:to>
                                    </p:set>
                                  </p:childTnLst>
                                </p:cTn>
                              </p:par>
                              <p:par>
                                <p:cTn id="14" presetID="10" presetClass="exit" presetSubtype="0" fill="hold" nodeType="withEffect">
                                  <p:stCondLst>
                                    <p:cond delay="0"/>
                                  </p:stCondLst>
                                  <p:childTnLst>
                                    <p:animEffect transition="out" filter="fade">
                                      <p:cBhvr>
                                        <p:cTn id="15" dur="500"/>
                                        <p:tgtEl>
                                          <p:spTgt spid="66"/>
                                        </p:tgtEl>
                                      </p:cBhvr>
                                    </p:animEffect>
                                    <p:set>
                                      <p:cBhvr>
                                        <p:cTn id="16" dur="1" fill="hold">
                                          <p:stCondLst>
                                            <p:cond delay="499"/>
                                          </p:stCondLst>
                                        </p:cTn>
                                        <p:tgtEl>
                                          <p:spTgt spid="66"/>
                                        </p:tgtEl>
                                        <p:attrNameLst>
                                          <p:attrName>style.visibility</p:attrName>
                                        </p:attrNameLst>
                                      </p:cBhvr>
                                      <p:to>
                                        <p:strVal val="hidden"/>
                                      </p:to>
                                    </p:set>
                                  </p:childTnLst>
                                </p:cTn>
                              </p:par>
                              <p:par>
                                <p:cTn id="17" presetID="10" presetClass="exit" presetSubtype="0" fill="hold" nodeType="withEffect">
                                  <p:stCondLst>
                                    <p:cond delay="0"/>
                                  </p:stCondLst>
                                  <p:childTnLst>
                                    <p:animEffect transition="out" filter="fade">
                                      <p:cBhvr>
                                        <p:cTn id="18" dur="500"/>
                                        <p:tgtEl>
                                          <p:spTgt spid="65"/>
                                        </p:tgtEl>
                                      </p:cBhvr>
                                    </p:animEffect>
                                    <p:set>
                                      <p:cBhvr>
                                        <p:cTn id="19" dur="1" fill="hold">
                                          <p:stCondLst>
                                            <p:cond delay="499"/>
                                          </p:stCondLst>
                                        </p:cTn>
                                        <p:tgtEl>
                                          <p:spTgt spid="65"/>
                                        </p:tgtEl>
                                        <p:attrNameLst>
                                          <p:attrName>style.visibility</p:attrName>
                                        </p:attrNameLst>
                                      </p:cBhvr>
                                      <p:to>
                                        <p:strVal val="hidden"/>
                                      </p:to>
                                    </p:set>
                                  </p:childTnLst>
                                </p:cTn>
                              </p:par>
                            </p:childTnLst>
                          </p:cTn>
                        </p:par>
                      </p:childTnLst>
                    </p:cTn>
                  </p:par>
                  <p:par>
                    <p:cTn id="20" fill="hold">
                      <p:stCondLst>
                        <p:cond delay="indefinite"/>
                      </p:stCondLst>
                      <p:childTnLst>
                        <p:par>
                          <p:cTn id="21" fill="hold">
                            <p:stCondLst>
                              <p:cond delay="0"/>
                            </p:stCondLst>
                            <p:childTnLst>
                              <p:par>
                                <p:cTn id="22" presetID="1" presetClass="exit" presetSubtype="0" fill="hold" grpId="0" nodeType="clickEffect">
                                  <p:stCondLst>
                                    <p:cond delay="0"/>
                                  </p:stCondLst>
                                  <p:childTnLst>
                                    <p:set>
                                      <p:cBhvr>
                                        <p:cTn id="23" dur="1" fill="hold">
                                          <p:stCondLst>
                                            <p:cond delay="0"/>
                                          </p:stCondLst>
                                        </p:cTn>
                                        <p:tgtEl>
                                          <p:spTgt spid="3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ntr" presetSubtype="0" fill="hold" grpId="0" nodeType="clickEffect">
                                  <p:stCondLst>
                                    <p:cond delay="0"/>
                                  </p:stCondLst>
                                  <p:childTnLst>
                                    <p:set>
                                      <p:cBhvr>
                                        <p:cTn id="27" dur="1" fill="hold">
                                          <p:stCondLst>
                                            <p:cond delay="0"/>
                                          </p:stCondLst>
                                        </p:cTn>
                                        <p:tgtEl>
                                          <p:spTgt spid="50"/>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35"/>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36"/>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37"/>
                                        </p:tgtEl>
                                        <p:attrNameLst>
                                          <p:attrName>style.visibility</p:attrName>
                                        </p:attrNameLst>
                                      </p:cBhvr>
                                      <p:to>
                                        <p:strVal val="visible"/>
                                      </p:to>
                                    </p:set>
                                  </p:childTnLst>
                                </p:cTn>
                              </p:par>
                              <p:par>
                                <p:cTn id="34" presetID="1" presetClass="entr" presetSubtype="0" fill="hold" nodeType="withEffect">
                                  <p:stCondLst>
                                    <p:cond delay="0"/>
                                  </p:stCondLst>
                                  <p:childTnLst>
                                    <p:set>
                                      <p:cBhvr>
                                        <p:cTn id="35" dur="1" fill="hold">
                                          <p:stCondLst>
                                            <p:cond delay="0"/>
                                          </p:stCondLst>
                                        </p:cTn>
                                        <p:tgtEl>
                                          <p:spTgt spid="38"/>
                                        </p:tgtEl>
                                        <p:attrNameLst>
                                          <p:attrName>style.visibility</p:attrName>
                                        </p:attrNameLst>
                                      </p:cBhvr>
                                      <p:to>
                                        <p:strVal val="visible"/>
                                      </p:to>
                                    </p:set>
                                  </p:childTnLst>
                                </p:cTn>
                              </p:par>
                              <p:par>
                                <p:cTn id="36" presetID="1" presetClass="entr" presetSubtype="0" fill="hold" nodeType="withEffect">
                                  <p:stCondLst>
                                    <p:cond delay="0"/>
                                  </p:stCondLst>
                                  <p:childTnLst>
                                    <p:set>
                                      <p:cBhvr>
                                        <p:cTn id="37" dur="1" fill="hold">
                                          <p:stCondLst>
                                            <p:cond delay="0"/>
                                          </p:stCondLst>
                                        </p:cTn>
                                        <p:tgtEl>
                                          <p:spTgt spid="39"/>
                                        </p:tgtEl>
                                        <p:attrNameLst>
                                          <p:attrName>style.visibility</p:attrName>
                                        </p:attrNameLst>
                                      </p:cBhvr>
                                      <p:to>
                                        <p:strVal val="visible"/>
                                      </p:to>
                                    </p:set>
                                  </p:childTnLst>
                                </p:cTn>
                              </p:par>
                              <p:par>
                                <p:cTn id="38" presetID="1" presetClass="entr" presetSubtype="0" fill="hold" nodeType="withEffect">
                                  <p:stCondLst>
                                    <p:cond delay="0"/>
                                  </p:stCondLst>
                                  <p:childTnLst>
                                    <p:set>
                                      <p:cBhvr>
                                        <p:cTn id="39" dur="1" fill="hold">
                                          <p:stCondLst>
                                            <p:cond delay="0"/>
                                          </p:stCondLst>
                                        </p:cTn>
                                        <p:tgtEl>
                                          <p:spTgt spid="41"/>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par>
                                <p:cTn id="44" presetID="1" presetClass="entr" presetSubtype="0" fill="hold" nodeType="withEffect">
                                  <p:stCondLst>
                                    <p:cond delay="0"/>
                                  </p:stCondLst>
                                  <p:childTnLst>
                                    <p:set>
                                      <p:cBhvr>
                                        <p:cTn id="45" dur="1" fill="hold">
                                          <p:stCondLst>
                                            <p:cond delay="0"/>
                                          </p:stCondLst>
                                        </p:cTn>
                                        <p:tgtEl>
                                          <p:spTgt spid="32"/>
                                        </p:tgtEl>
                                        <p:attrNameLst>
                                          <p:attrName>style.visibility</p:attrName>
                                        </p:attrNameLst>
                                      </p:cBhvr>
                                      <p:to>
                                        <p:strVal val="visible"/>
                                      </p:to>
                                    </p:set>
                                  </p:childTnLst>
                                </p:cTn>
                              </p:par>
                              <p:par>
                                <p:cTn id="46" presetID="1" presetClass="entr" presetSubtype="0" fill="hold" nodeType="withEffect">
                                  <p:stCondLst>
                                    <p:cond delay="0"/>
                                  </p:stCondLst>
                                  <p:childTnLst>
                                    <p:set>
                                      <p:cBhvr>
                                        <p:cTn id="47" dur="1" fill="hold">
                                          <p:stCondLst>
                                            <p:cond delay="0"/>
                                          </p:stCondLst>
                                        </p:cTn>
                                        <p:tgtEl>
                                          <p:spTgt spid="3"/>
                                        </p:tgtEl>
                                        <p:attrNameLst>
                                          <p:attrName>style.visibility</p:attrName>
                                        </p:attrNameLst>
                                      </p:cBhvr>
                                      <p:to>
                                        <p:strVal val="visible"/>
                                      </p:to>
                                    </p:set>
                                  </p:childTnLst>
                                </p:cTn>
                              </p:par>
                              <p:par>
                                <p:cTn id="48" presetID="1" presetClass="entr" presetSubtype="0" fill="hold" nodeType="withEffect">
                                  <p:stCondLst>
                                    <p:cond delay="0"/>
                                  </p:stCondLst>
                                  <p:childTnLst>
                                    <p:set>
                                      <p:cBhvr>
                                        <p:cTn id="49" dur="1" fill="hold">
                                          <p:stCondLst>
                                            <p:cond delay="0"/>
                                          </p:stCondLst>
                                        </p:cTn>
                                        <p:tgtEl>
                                          <p:spTgt spid="7"/>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xit" presetSubtype="0" fill="hold" nodeType="clickEffect">
                                  <p:stCondLst>
                                    <p:cond delay="0"/>
                                  </p:stCondLst>
                                  <p:childTnLst>
                                    <p:animEffect transition="out" filter="fade">
                                      <p:cBhvr>
                                        <p:cTn id="53" dur="500"/>
                                        <p:tgtEl>
                                          <p:spTgt spid="7"/>
                                        </p:tgtEl>
                                      </p:cBhvr>
                                    </p:animEffect>
                                    <p:set>
                                      <p:cBhvr>
                                        <p:cTn id="54" dur="1" fill="hold">
                                          <p:stCondLst>
                                            <p:cond delay="499"/>
                                          </p:stCondLst>
                                        </p:cTn>
                                        <p:tgtEl>
                                          <p:spTgt spid="7"/>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50" grpId="0"/>
      <p:bldP spid="51" grpId="0" animBg="1"/>
      <p:bldP spid="52" grpId="0"/>
      <p:bldP spid="49" grpId="0" animBg="1"/>
      <p:bldP spid="5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8446F71-7F48-4ECB-B3E4-0E2F980B2CDA}"/>
              </a:ext>
            </a:extLst>
          </p:cNvPr>
          <p:cNvSpPr>
            <a:spLocks noGrp="1"/>
          </p:cNvSpPr>
          <p:nvPr>
            <p:ph type="title"/>
          </p:nvPr>
        </p:nvSpPr>
        <p:spPr/>
        <p:txBody>
          <a:bodyPr/>
          <a:lstStyle/>
          <a:p>
            <a:r>
              <a:rPr lang="en-GB" dirty="0"/>
              <a:t>4NF-3 Scaling number facts by 100</a:t>
            </a:r>
          </a:p>
        </p:txBody>
      </p:sp>
      <p:sp>
        <p:nvSpPr>
          <p:cNvPr id="11" name="TextBox 10">
            <a:extLst>
              <a:ext uri="{FF2B5EF4-FFF2-40B4-BE49-F238E27FC236}">
                <a16:creationId xmlns:a16="http://schemas.microsoft.com/office/drawing/2014/main" id="{73A1B563-EA80-452C-A763-E02664536C42}"/>
              </a:ext>
            </a:extLst>
          </p:cNvPr>
          <p:cNvSpPr txBox="1"/>
          <p:nvPr/>
        </p:nvSpPr>
        <p:spPr bwMode="auto">
          <a:xfrm>
            <a:off x="4804872" y="1164256"/>
            <a:ext cx="165942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1,200 </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n-ea"/>
                <a:cs typeface="+mn-cs"/>
              </a:rPr>
              <a:t>−</a:t>
            </a: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500</a:t>
            </a:r>
          </a:p>
        </p:txBody>
      </p:sp>
      <p:pic>
        <p:nvPicPr>
          <p:cNvPr id="4" name="Picture 3" descr="A picture containing indoor, object&#10;&#10;Description generated with high confidence">
            <a:extLst>
              <a:ext uri="{FF2B5EF4-FFF2-40B4-BE49-F238E27FC236}">
                <a16:creationId xmlns:a16="http://schemas.microsoft.com/office/drawing/2014/main" id="{40E69C21-0F63-40F2-9933-F51828292E08}"/>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2142277" y="2951578"/>
            <a:ext cx="7907446" cy="53472"/>
          </a:xfrm>
          <a:prstGeom prst="rect">
            <a:avLst/>
          </a:prstGeom>
        </p:spPr>
      </p:pic>
      <p:pic>
        <p:nvPicPr>
          <p:cNvPr id="27" name="Picture 26" descr="A picture containing indoor, object&#10;&#10;Description generated with high confidence">
            <a:extLst>
              <a:ext uri="{FF2B5EF4-FFF2-40B4-BE49-F238E27FC236}">
                <a16:creationId xmlns:a16="http://schemas.microsoft.com/office/drawing/2014/main" id="{70BE032B-FB88-4615-87E6-674DAC21A4A3}"/>
              </a:ext>
            </a:extLst>
          </p:cNvPr>
          <p:cNvPicPr>
            <a:picLocks noChangeAspect="1"/>
          </p:cNvPicPr>
          <p:nvPr/>
        </p:nvPicPr>
        <p:blipFill rotWithShape="1">
          <a:blip r:embed="rId4">
            <a:extLst>
              <a:ext uri="{28A0092B-C50C-407E-A947-70E740481C1C}">
                <a14:useLocalDpi xmlns:a14="http://schemas.microsoft.com/office/drawing/2010/main" val="0"/>
              </a:ext>
            </a:extLst>
          </a:blip>
          <a:srcRect b="-524"/>
          <a:stretch/>
        </p:blipFill>
        <p:spPr>
          <a:xfrm>
            <a:off x="9398000" y="2999838"/>
            <a:ext cx="651723" cy="524713"/>
          </a:xfrm>
          <a:prstGeom prst="rect">
            <a:avLst/>
          </a:prstGeom>
        </p:spPr>
      </p:pic>
      <p:pic>
        <p:nvPicPr>
          <p:cNvPr id="28" name="Picture 27" descr="A picture containing indoor, object&#10;&#10;Description generated with high confidence">
            <a:extLst>
              <a:ext uri="{FF2B5EF4-FFF2-40B4-BE49-F238E27FC236}">
                <a16:creationId xmlns:a16="http://schemas.microsoft.com/office/drawing/2014/main" id="{14965431-18CE-40E2-A120-8B84DFF34A95}"/>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6752168" y="2204906"/>
            <a:ext cx="3297555" cy="746672"/>
          </a:xfrm>
          <a:prstGeom prst="rect">
            <a:avLst/>
          </a:prstGeom>
        </p:spPr>
      </p:pic>
      <p:sp>
        <p:nvSpPr>
          <p:cNvPr id="29" name="Freeform: Shape 28">
            <a:extLst>
              <a:ext uri="{FF2B5EF4-FFF2-40B4-BE49-F238E27FC236}">
                <a16:creationId xmlns:a16="http://schemas.microsoft.com/office/drawing/2014/main" id="{642A8125-D418-4262-B7E5-C2D6CA541D96}"/>
              </a:ext>
            </a:extLst>
          </p:cNvPr>
          <p:cNvSpPr/>
          <p:nvPr/>
        </p:nvSpPr>
        <p:spPr bwMode="auto">
          <a:xfrm>
            <a:off x="6666635" y="2828812"/>
            <a:ext cx="119399" cy="121097"/>
          </a:xfrm>
          <a:custGeom>
            <a:avLst/>
            <a:gdLst>
              <a:gd name="connsiteX0" fmla="*/ 22033 w 119399"/>
              <a:gd name="connsiteY0" fmla="*/ 29633 h 121097"/>
              <a:gd name="connsiteX1" fmla="*/ 43199 w 119399"/>
              <a:gd name="connsiteY1" fmla="*/ 21167 h 121097"/>
              <a:gd name="connsiteX2" fmla="*/ 55899 w 119399"/>
              <a:gd name="connsiteY2" fmla="*/ 16933 h 121097"/>
              <a:gd name="connsiteX3" fmla="*/ 89766 w 119399"/>
              <a:gd name="connsiteY3" fmla="*/ 0 h 121097"/>
              <a:gd name="connsiteX4" fmla="*/ 106699 w 119399"/>
              <a:gd name="connsiteY4" fmla="*/ 42333 h 121097"/>
              <a:gd name="connsiteX5" fmla="*/ 115166 w 119399"/>
              <a:gd name="connsiteY5" fmla="*/ 67733 h 121097"/>
              <a:gd name="connsiteX6" fmla="*/ 119399 w 119399"/>
              <a:gd name="connsiteY6" fmla="*/ 80433 h 121097"/>
              <a:gd name="connsiteX7" fmla="*/ 115166 w 119399"/>
              <a:gd name="connsiteY7" fmla="*/ 105833 h 121097"/>
              <a:gd name="connsiteX8" fmla="*/ 102466 w 119399"/>
              <a:gd name="connsiteY8" fmla="*/ 110067 h 121097"/>
              <a:gd name="connsiteX9" fmla="*/ 89766 w 119399"/>
              <a:gd name="connsiteY9" fmla="*/ 118533 h 121097"/>
              <a:gd name="connsiteX10" fmla="*/ 13566 w 119399"/>
              <a:gd name="connsiteY10" fmla="*/ 101600 h 121097"/>
              <a:gd name="connsiteX11" fmla="*/ 866 w 119399"/>
              <a:gd name="connsiteY11" fmla="*/ 84667 h 121097"/>
              <a:gd name="connsiteX12" fmla="*/ 22033 w 119399"/>
              <a:gd name="connsiteY12" fmla="*/ 29633 h 1210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19399" h="121097">
                <a:moveTo>
                  <a:pt x="22033" y="29633"/>
                </a:moveTo>
                <a:cubicBezTo>
                  <a:pt x="29088" y="19050"/>
                  <a:pt x="36084" y="23835"/>
                  <a:pt x="43199" y="21167"/>
                </a:cubicBezTo>
                <a:cubicBezTo>
                  <a:pt x="47377" y="19600"/>
                  <a:pt x="52025" y="19147"/>
                  <a:pt x="55899" y="16933"/>
                </a:cubicBezTo>
                <a:cubicBezTo>
                  <a:pt x="89478" y="-2255"/>
                  <a:pt x="56101" y="8416"/>
                  <a:pt x="89766" y="0"/>
                </a:cubicBezTo>
                <a:cubicBezTo>
                  <a:pt x="113745" y="15987"/>
                  <a:pt x="97781" y="716"/>
                  <a:pt x="106699" y="42333"/>
                </a:cubicBezTo>
                <a:cubicBezTo>
                  <a:pt x="108569" y="51060"/>
                  <a:pt x="112344" y="59266"/>
                  <a:pt x="115166" y="67733"/>
                </a:cubicBezTo>
                <a:lnTo>
                  <a:pt x="119399" y="80433"/>
                </a:lnTo>
                <a:cubicBezTo>
                  <a:pt x="117988" y="88900"/>
                  <a:pt x="119424" y="98380"/>
                  <a:pt x="115166" y="105833"/>
                </a:cubicBezTo>
                <a:cubicBezTo>
                  <a:pt x="112952" y="109707"/>
                  <a:pt x="106457" y="108071"/>
                  <a:pt x="102466" y="110067"/>
                </a:cubicBezTo>
                <a:cubicBezTo>
                  <a:pt x="97915" y="112342"/>
                  <a:pt x="93999" y="115711"/>
                  <a:pt x="89766" y="118533"/>
                </a:cubicBezTo>
                <a:cubicBezTo>
                  <a:pt x="-33758" y="111268"/>
                  <a:pt x="34144" y="137612"/>
                  <a:pt x="13566" y="101600"/>
                </a:cubicBezTo>
                <a:cubicBezTo>
                  <a:pt x="10066" y="95474"/>
                  <a:pt x="5099" y="90311"/>
                  <a:pt x="866" y="84667"/>
                </a:cubicBezTo>
                <a:cubicBezTo>
                  <a:pt x="-4295" y="53699"/>
                  <a:pt x="14978" y="40216"/>
                  <a:pt x="22033" y="29633"/>
                </a:cubicBezTo>
                <a:close/>
              </a:path>
            </a:pathLst>
          </a:cu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30" name="Picture 29" descr="A picture containing indoor, object&#10;&#10;Description generated with high confidence">
            <a:extLst>
              <a:ext uri="{FF2B5EF4-FFF2-40B4-BE49-F238E27FC236}">
                <a16:creationId xmlns:a16="http://schemas.microsoft.com/office/drawing/2014/main" id="{0978E8DF-1D5A-444B-8A6D-B37922B024AF}"/>
              </a:ext>
            </a:extLst>
          </p:cNvPr>
          <p:cNvPicPr>
            <a:picLocks noChangeAspect="1"/>
          </p:cNvPicPr>
          <p:nvPr/>
        </p:nvPicPr>
        <p:blipFill rotWithShape="1">
          <a:blip r:embed="rId6">
            <a:extLst>
              <a:ext uri="{28A0092B-C50C-407E-A947-70E740481C1C}">
                <a14:useLocalDpi xmlns:a14="http://schemas.microsoft.com/office/drawing/2010/main" val="0"/>
              </a:ext>
            </a:extLst>
          </a:blip>
          <a:srcRect t="-33832"/>
          <a:stretch/>
        </p:blipFill>
        <p:spPr>
          <a:xfrm>
            <a:off x="7167034" y="1804345"/>
            <a:ext cx="1680634" cy="440267"/>
          </a:xfrm>
          <a:prstGeom prst="rect">
            <a:avLst/>
          </a:prstGeom>
        </p:spPr>
      </p:pic>
      <p:pic>
        <p:nvPicPr>
          <p:cNvPr id="31" name="Picture 30" descr="A picture containing indoor, object&#10;&#10;Description generated with high confidence">
            <a:extLst>
              <a:ext uri="{FF2B5EF4-FFF2-40B4-BE49-F238E27FC236}">
                <a16:creationId xmlns:a16="http://schemas.microsoft.com/office/drawing/2014/main" id="{50946701-790C-4A07-BAFB-AFAED6DCC329}"/>
              </a:ext>
            </a:extLst>
          </p:cNvPr>
          <p:cNvPicPr>
            <a:picLocks noChangeAspect="1"/>
          </p:cNvPicPr>
          <p:nvPr/>
        </p:nvPicPr>
        <p:blipFill rotWithShape="1">
          <a:blip r:embed="rId7">
            <a:extLst>
              <a:ext uri="{28A0092B-C50C-407E-A947-70E740481C1C}">
                <a14:useLocalDpi xmlns:a14="http://schemas.microsoft.com/office/drawing/2010/main" val="0"/>
              </a:ext>
            </a:extLst>
          </a:blip>
          <a:srcRect b="-524"/>
          <a:stretch/>
        </p:blipFill>
        <p:spPr>
          <a:xfrm>
            <a:off x="6464301" y="3003013"/>
            <a:ext cx="702734" cy="524713"/>
          </a:xfrm>
          <a:prstGeom prst="rect">
            <a:avLst/>
          </a:prstGeom>
        </p:spPr>
      </p:pic>
      <p:pic>
        <p:nvPicPr>
          <p:cNvPr id="32" name="Picture 31" descr="A picture containing indoor, object&#10;&#10;Description generated with high confidence">
            <a:extLst>
              <a:ext uri="{FF2B5EF4-FFF2-40B4-BE49-F238E27FC236}">
                <a16:creationId xmlns:a16="http://schemas.microsoft.com/office/drawing/2014/main" id="{0F53EF5E-EB42-41D0-9CA9-A525FF007C0E}"/>
              </a:ext>
            </a:extLst>
          </p:cNvPr>
          <p:cNvPicPr>
            <a:picLocks noChangeAspect="1"/>
          </p:cNvPicPr>
          <p:nvPr/>
        </p:nvPicPr>
        <p:blipFill rotWithShape="1">
          <a:blip r:embed="rId8">
            <a:extLst>
              <a:ext uri="{28A0092B-C50C-407E-A947-70E740481C1C}">
                <a14:useLocalDpi xmlns:a14="http://schemas.microsoft.com/office/drawing/2010/main" val="0"/>
              </a:ext>
            </a:extLst>
          </a:blip>
          <a:srcRect l="-1008"/>
          <a:stretch/>
        </p:blipFill>
        <p:spPr>
          <a:xfrm>
            <a:off x="2101851" y="2207825"/>
            <a:ext cx="4690533" cy="746672"/>
          </a:xfrm>
          <a:prstGeom prst="rect">
            <a:avLst/>
          </a:prstGeom>
        </p:spPr>
      </p:pic>
      <p:pic>
        <p:nvPicPr>
          <p:cNvPr id="33" name="Picture 32" descr="A picture containing indoor, object&#10;&#10;Description generated with high confidence">
            <a:extLst>
              <a:ext uri="{FF2B5EF4-FFF2-40B4-BE49-F238E27FC236}">
                <a16:creationId xmlns:a16="http://schemas.microsoft.com/office/drawing/2014/main" id="{2D2C060E-515B-42F4-B021-80637F0FA88B}"/>
              </a:ext>
            </a:extLst>
          </p:cNvPr>
          <p:cNvPicPr>
            <a:picLocks noChangeAspect="1"/>
          </p:cNvPicPr>
          <p:nvPr/>
        </p:nvPicPr>
        <p:blipFill rotWithShape="1">
          <a:blip r:embed="rId9">
            <a:extLst>
              <a:ext uri="{28A0092B-C50C-407E-A947-70E740481C1C}">
                <a14:useLocalDpi xmlns:a14="http://schemas.microsoft.com/office/drawing/2010/main" val="0"/>
              </a:ext>
            </a:extLst>
          </a:blip>
          <a:srcRect t="-71348"/>
          <a:stretch/>
        </p:blipFill>
        <p:spPr>
          <a:xfrm>
            <a:off x="3787892" y="1678106"/>
            <a:ext cx="1318662" cy="563681"/>
          </a:xfrm>
          <a:prstGeom prst="rect">
            <a:avLst/>
          </a:prstGeom>
        </p:spPr>
      </p:pic>
      <p:pic>
        <p:nvPicPr>
          <p:cNvPr id="34" name="Picture 33" descr="A picture containing indoor, object&#10;&#10;Description generated with high confidence">
            <a:extLst>
              <a:ext uri="{FF2B5EF4-FFF2-40B4-BE49-F238E27FC236}">
                <a16:creationId xmlns:a16="http://schemas.microsoft.com/office/drawing/2014/main" id="{1D7909A5-C431-4665-9F09-1E4A38F522ED}"/>
              </a:ext>
            </a:extLst>
          </p:cNvPr>
          <p:cNvPicPr>
            <a:picLocks noChangeAspect="1"/>
          </p:cNvPicPr>
          <p:nvPr/>
        </p:nvPicPr>
        <p:blipFill rotWithShape="1">
          <a:blip r:embed="rId10">
            <a:extLst>
              <a:ext uri="{28A0092B-C50C-407E-A947-70E740481C1C}">
                <a14:useLocalDpi xmlns:a14="http://schemas.microsoft.com/office/drawing/2010/main" val="0"/>
              </a:ext>
            </a:extLst>
          </a:blip>
          <a:srcRect l="-22074" b="-524"/>
          <a:stretch/>
        </p:blipFill>
        <p:spPr>
          <a:xfrm>
            <a:off x="2014889" y="3001699"/>
            <a:ext cx="702735" cy="524713"/>
          </a:xfrm>
          <a:prstGeom prst="rect">
            <a:avLst/>
          </a:prstGeom>
        </p:spPr>
      </p:pic>
      <p:sp>
        <p:nvSpPr>
          <p:cNvPr id="35" name="TextBox 34">
            <a:extLst>
              <a:ext uri="{FF2B5EF4-FFF2-40B4-BE49-F238E27FC236}">
                <a16:creationId xmlns:a16="http://schemas.microsoft.com/office/drawing/2014/main" id="{3AAEF5F2-CD3F-422E-B8B0-59ED9B06D10D}"/>
              </a:ext>
            </a:extLst>
          </p:cNvPr>
          <p:cNvSpPr txBox="1"/>
          <p:nvPr/>
        </p:nvSpPr>
        <p:spPr bwMode="auto">
          <a:xfrm>
            <a:off x="6217346" y="1164256"/>
            <a:ext cx="11496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 700</a:t>
            </a:r>
          </a:p>
        </p:txBody>
      </p:sp>
      <p:sp>
        <p:nvSpPr>
          <p:cNvPr id="6" name="Content Placeholder 2">
            <a:extLst>
              <a:ext uri="{FF2B5EF4-FFF2-40B4-BE49-F238E27FC236}">
                <a16:creationId xmlns:a16="http://schemas.microsoft.com/office/drawing/2014/main" id="{287AA222-0319-4007-83B2-2FD3F84D0CBA}"/>
              </a:ext>
            </a:extLst>
          </p:cNvPr>
          <p:cNvSpPr txBox="1">
            <a:spLocks/>
          </p:cNvSpPr>
          <p:nvPr/>
        </p:nvSpPr>
        <p:spPr>
          <a:xfrm>
            <a:off x="623888" y="3647553"/>
            <a:ext cx="8916352" cy="165654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Now look at the number line representation for the last calculation we did. What does each step show? Why is it easier to jump back to 1,000 first?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calculations showing counters and tens frame representation alongside the number line.</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16" name="TextBox 19">
            <a:extLst>
              <a:ext uri="{FF2B5EF4-FFF2-40B4-BE49-F238E27FC236}">
                <a16:creationId xmlns:a16="http://schemas.microsoft.com/office/drawing/2014/main" id="{1C9D9517-334E-4298-86A6-745A60692760}"/>
              </a:ext>
            </a:extLst>
          </p:cNvPr>
          <p:cNvSpPr txBox="1"/>
          <p:nvPr/>
        </p:nvSpPr>
        <p:spPr>
          <a:xfrm>
            <a:off x="623888" y="5408090"/>
            <a:ext cx="10285850" cy="707886"/>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We know that there are ten hundreds in one thousand, so one thousand two hundred is equal to twelve hundred. Twelve hundred minus five hundred is equal to seven hundred.</a:t>
            </a:r>
          </a:p>
        </p:txBody>
      </p:sp>
    </p:spTree>
    <p:extLst>
      <p:ext uri="{BB962C8B-B14F-4D97-AF65-F5344CB8AC3E}">
        <p14:creationId xmlns:p14="http://schemas.microsoft.com/office/powerpoint/2010/main" val="3240759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right)">
                                      <p:cBhvr>
                                        <p:cTn id="7" dur="500"/>
                                        <p:tgtEl>
                                          <p:spTgt spid="2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500"/>
                                        <p:tgtEl>
                                          <p:spTgt spid="30"/>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31"/>
                                        </p:tgtEl>
                                        <p:attrNameLst>
                                          <p:attrName>style.visibility</p:attrName>
                                        </p:attrNameLst>
                                      </p:cBhvr>
                                      <p:to>
                                        <p:strVal val="visible"/>
                                      </p:to>
                                    </p:set>
                                    <p:animEffect transition="in" filter="fade">
                                      <p:cBhvr>
                                        <p:cTn id="15" dur="500"/>
                                        <p:tgtEl>
                                          <p:spTgt spid="31"/>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2" fill="hold" nodeType="clickEffect">
                                  <p:stCondLst>
                                    <p:cond delay="0"/>
                                  </p:stCondLst>
                                  <p:childTnLst>
                                    <p:set>
                                      <p:cBhvr>
                                        <p:cTn id="19" dur="1" fill="hold">
                                          <p:stCondLst>
                                            <p:cond delay="0"/>
                                          </p:stCondLst>
                                        </p:cTn>
                                        <p:tgtEl>
                                          <p:spTgt spid="32"/>
                                        </p:tgtEl>
                                        <p:attrNameLst>
                                          <p:attrName>style.visibility</p:attrName>
                                        </p:attrNameLst>
                                      </p:cBhvr>
                                      <p:to>
                                        <p:strVal val="visible"/>
                                      </p:to>
                                    </p:set>
                                    <p:animEffect transition="in" filter="wipe(right)">
                                      <p:cBhvr>
                                        <p:cTn id="20" dur="500"/>
                                        <p:tgtEl>
                                          <p:spTgt spid="32"/>
                                        </p:tgtEl>
                                      </p:cBhvr>
                                    </p:animEffect>
                                  </p:childTnLst>
                                </p:cTn>
                              </p:par>
                            </p:childTnLst>
                          </p:cTn>
                        </p:par>
                        <p:par>
                          <p:cTn id="21" fill="hold">
                            <p:stCondLst>
                              <p:cond delay="500"/>
                            </p:stCondLst>
                            <p:childTnLst>
                              <p:par>
                                <p:cTn id="22" presetID="10" presetClass="entr" presetSubtype="0" fill="hold"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fade">
                                      <p:cBhvr>
                                        <p:cTn id="24" dur="500"/>
                                        <p:tgtEl>
                                          <p:spTgt spid="33"/>
                                        </p:tgtEl>
                                      </p:cBhvr>
                                    </p:animEffect>
                                  </p:childTnLst>
                                </p:cTn>
                              </p:par>
                            </p:childTnLst>
                          </p:cTn>
                        </p:par>
                        <p:par>
                          <p:cTn id="25" fill="hold">
                            <p:stCondLst>
                              <p:cond delay="1000"/>
                            </p:stCondLst>
                            <p:childTnLst>
                              <p:par>
                                <p:cTn id="26" presetID="10" presetClass="entr" presetSubtype="0"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500"/>
                                        <p:tgtEl>
                                          <p:spTgt spid="34"/>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2">
            <a:extLst>
              <a:ext uri="{FF2B5EF4-FFF2-40B4-BE49-F238E27FC236}">
                <a16:creationId xmlns:a16="http://schemas.microsoft.com/office/drawing/2014/main" id="{F42DAC76-C397-4460-89D2-28473BCBE472}"/>
              </a:ext>
            </a:extLst>
          </p:cNvPr>
          <p:cNvSpPr txBox="1">
            <a:spLocks/>
          </p:cNvSpPr>
          <p:nvPr/>
        </p:nvSpPr>
        <p:spPr>
          <a:xfrm>
            <a:off x="7206475" y="1533948"/>
            <a:ext cx="4477615"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is the same about these part-whole models? What is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are we using our knowledge of place value here?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else can we say 15 hundred?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write any related facts using these representations and knowledge of place value?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3" name="Title 2">
            <a:extLst>
              <a:ext uri="{FF2B5EF4-FFF2-40B4-BE49-F238E27FC236}">
                <a16:creationId xmlns:a16="http://schemas.microsoft.com/office/drawing/2014/main" id="{1B5A8B90-0209-46AE-A8F1-D3D424C11A81}"/>
              </a:ext>
            </a:extLst>
          </p:cNvPr>
          <p:cNvSpPr>
            <a:spLocks noGrp="1"/>
          </p:cNvSpPr>
          <p:nvPr>
            <p:ph type="title"/>
          </p:nvPr>
        </p:nvSpPr>
        <p:spPr/>
        <p:txBody>
          <a:bodyPr/>
          <a:lstStyle/>
          <a:p>
            <a:r>
              <a:rPr lang="en-GB" dirty="0"/>
              <a:t>4NF-3 Scaling number facts by 100</a:t>
            </a:r>
          </a:p>
        </p:txBody>
      </p:sp>
      <p:pic>
        <p:nvPicPr>
          <p:cNvPr id="20" name="Picture 19">
            <a:extLst>
              <a:ext uri="{FF2B5EF4-FFF2-40B4-BE49-F238E27FC236}">
                <a16:creationId xmlns:a16="http://schemas.microsoft.com/office/drawing/2014/main" id="{7F916FA9-5863-422C-93D3-EFA93F59BE75}"/>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768870" y="2304748"/>
            <a:ext cx="3955159" cy="1809866"/>
          </a:xfrm>
          <a:prstGeom prst="rect">
            <a:avLst/>
          </a:prstGeom>
        </p:spPr>
      </p:pic>
      <p:pic>
        <p:nvPicPr>
          <p:cNvPr id="21" name="Picture 20">
            <a:extLst>
              <a:ext uri="{FF2B5EF4-FFF2-40B4-BE49-F238E27FC236}">
                <a16:creationId xmlns:a16="http://schemas.microsoft.com/office/drawing/2014/main" id="{A24E28BA-5AF6-42B2-ACAE-26CD87BD34C4}"/>
              </a:ext>
            </a:extLst>
          </p:cNvPr>
          <p:cNvPicPr>
            <a:picLocks noChangeAspect="1"/>
          </p:cNvPicPr>
          <p:nvPr/>
        </p:nvPicPr>
        <p:blipFill rotWithShape="1">
          <a:blip r:embed="rId4">
            <a:extLst>
              <a:ext uri="{28A0092B-C50C-407E-A947-70E740481C1C}">
                <a14:useLocalDpi xmlns:a14="http://schemas.microsoft.com/office/drawing/2010/main" val="0"/>
              </a:ext>
            </a:extLst>
          </a:blip>
          <a:srcRect b="-278"/>
          <a:stretch/>
        </p:blipFill>
        <p:spPr>
          <a:xfrm>
            <a:off x="4100047" y="2313979"/>
            <a:ext cx="3004739" cy="1809866"/>
          </a:xfrm>
          <a:prstGeom prst="rect">
            <a:avLst/>
          </a:prstGeom>
        </p:spPr>
      </p:pic>
      <p:pic>
        <p:nvPicPr>
          <p:cNvPr id="22" name="Picture 21">
            <a:extLst>
              <a:ext uri="{FF2B5EF4-FFF2-40B4-BE49-F238E27FC236}">
                <a16:creationId xmlns:a16="http://schemas.microsoft.com/office/drawing/2014/main" id="{020B6F6E-DB18-4C1C-97DD-F7B804AF48C6}"/>
              </a:ext>
            </a:extLst>
          </p:cNvPr>
          <p:cNvPicPr>
            <a:picLocks noChangeAspect="1"/>
          </p:cNvPicPr>
          <p:nvPr/>
        </p:nvPicPr>
        <p:blipFill rotWithShape="1">
          <a:blip r:embed="rId5">
            <a:extLst>
              <a:ext uri="{28A0092B-C50C-407E-A947-70E740481C1C}">
                <a14:useLocalDpi xmlns:a14="http://schemas.microsoft.com/office/drawing/2010/main" val="0"/>
              </a:ext>
            </a:extLst>
          </a:blip>
          <a:srcRect/>
          <a:stretch/>
        </p:blipFill>
        <p:spPr>
          <a:xfrm>
            <a:off x="507910" y="2301643"/>
            <a:ext cx="2986104" cy="1809868"/>
          </a:xfrm>
          <a:prstGeom prst="rect">
            <a:avLst/>
          </a:prstGeom>
        </p:spPr>
      </p:pic>
      <p:pic>
        <p:nvPicPr>
          <p:cNvPr id="23" name="Picture 22" descr="A close up of a logo&#10;&#10;Description generated with very high confidence">
            <a:extLst>
              <a:ext uri="{FF2B5EF4-FFF2-40B4-BE49-F238E27FC236}">
                <a16:creationId xmlns:a16="http://schemas.microsoft.com/office/drawing/2014/main" id="{C83B6A23-B687-4E32-9659-A8357A0F0A3F}"/>
              </a:ext>
            </a:extLst>
          </p:cNvPr>
          <p:cNvPicPr>
            <a:picLocks noChangeAspect="1"/>
          </p:cNvPicPr>
          <p:nvPr/>
        </p:nvPicPr>
        <p:blipFill rotWithShape="1">
          <a:blip r:embed="rId6">
            <a:extLst>
              <a:ext uri="{28A0092B-C50C-407E-A947-70E740481C1C}">
                <a14:useLocalDpi xmlns:a14="http://schemas.microsoft.com/office/drawing/2010/main" val="0"/>
              </a:ext>
            </a:extLst>
          </a:blip>
          <a:srcRect/>
          <a:stretch/>
        </p:blipFill>
        <p:spPr>
          <a:xfrm>
            <a:off x="1944743" y="3584929"/>
            <a:ext cx="331220" cy="340961"/>
          </a:xfrm>
          <a:prstGeom prst="rect">
            <a:avLst/>
          </a:prstGeom>
        </p:spPr>
      </p:pic>
      <p:sp>
        <p:nvSpPr>
          <p:cNvPr id="24" name="Rectangle 23">
            <a:extLst>
              <a:ext uri="{FF2B5EF4-FFF2-40B4-BE49-F238E27FC236}">
                <a16:creationId xmlns:a16="http://schemas.microsoft.com/office/drawing/2014/main" id="{ED09EA89-9A6B-47E8-AEAC-8A67952A0948}"/>
              </a:ext>
            </a:extLst>
          </p:cNvPr>
          <p:cNvSpPr/>
          <p:nvPr/>
        </p:nvSpPr>
        <p:spPr bwMode="auto">
          <a:xfrm>
            <a:off x="3692447" y="3771580"/>
            <a:ext cx="135167" cy="19483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pic>
        <p:nvPicPr>
          <p:cNvPr id="25" name="Picture 24" descr="A close up of a logo&#10;&#10;Description generated with very high confidence">
            <a:extLst>
              <a:ext uri="{FF2B5EF4-FFF2-40B4-BE49-F238E27FC236}">
                <a16:creationId xmlns:a16="http://schemas.microsoft.com/office/drawing/2014/main" id="{44EE1FB5-4280-4567-A909-75C6869655CB}"/>
              </a:ext>
            </a:extLst>
          </p:cNvPr>
          <p:cNvPicPr>
            <a:picLocks noChangeAspect="1"/>
          </p:cNvPicPr>
          <p:nvPr/>
        </p:nvPicPr>
        <p:blipFill rotWithShape="1">
          <a:blip r:embed="rId7">
            <a:extLst>
              <a:ext uri="{28A0092B-C50C-407E-A947-70E740481C1C}">
                <a14:useLocalDpi xmlns:a14="http://schemas.microsoft.com/office/drawing/2010/main" val="0"/>
              </a:ext>
            </a:extLst>
          </a:blip>
          <a:srcRect/>
          <a:stretch/>
        </p:blipFill>
        <p:spPr>
          <a:xfrm>
            <a:off x="6506775" y="3602314"/>
            <a:ext cx="409153" cy="340959"/>
          </a:xfrm>
          <a:prstGeom prst="rect">
            <a:avLst/>
          </a:prstGeom>
        </p:spPr>
      </p:pic>
      <p:pic>
        <p:nvPicPr>
          <p:cNvPr id="26" name="Picture 25" descr="A close up of a logo&#10;&#10;Description generated with very high confidence">
            <a:extLst>
              <a:ext uri="{FF2B5EF4-FFF2-40B4-BE49-F238E27FC236}">
                <a16:creationId xmlns:a16="http://schemas.microsoft.com/office/drawing/2014/main" id="{52C8012B-F7E0-46AF-AD33-05332851E75C}"/>
              </a:ext>
            </a:extLst>
          </p:cNvPr>
          <p:cNvPicPr>
            <a:picLocks noChangeAspect="1"/>
          </p:cNvPicPr>
          <p:nvPr/>
        </p:nvPicPr>
        <p:blipFill rotWithShape="1">
          <a:blip r:embed="rId8">
            <a:extLst>
              <a:ext uri="{28A0092B-C50C-407E-A947-70E740481C1C}">
                <a14:useLocalDpi xmlns:a14="http://schemas.microsoft.com/office/drawing/2010/main" val="0"/>
              </a:ext>
            </a:extLst>
          </a:blip>
          <a:srcRect/>
          <a:stretch/>
        </p:blipFill>
        <p:spPr>
          <a:xfrm>
            <a:off x="4061008" y="3593696"/>
            <a:ext cx="526460" cy="299152"/>
          </a:xfrm>
          <a:prstGeom prst="rect">
            <a:avLst/>
          </a:prstGeom>
        </p:spPr>
      </p:pic>
      <p:sp>
        <p:nvSpPr>
          <p:cNvPr id="27" name="Rectangle 26">
            <a:extLst>
              <a:ext uri="{FF2B5EF4-FFF2-40B4-BE49-F238E27FC236}">
                <a16:creationId xmlns:a16="http://schemas.microsoft.com/office/drawing/2014/main" id="{76B12BD8-910C-4DAD-B2B0-DE880D4A3DE6}"/>
              </a:ext>
            </a:extLst>
          </p:cNvPr>
          <p:cNvSpPr/>
          <p:nvPr/>
        </p:nvSpPr>
        <p:spPr bwMode="auto">
          <a:xfrm>
            <a:off x="1457472" y="3966416"/>
            <a:ext cx="193477" cy="31285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28" name="Rectangle 27">
            <a:extLst>
              <a:ext uri="{FF2B5EF4-FFF2-40B4-BE49-F238E27FC236}">
                <a16:creationId xmlns:a16="http://schemas.microsoft.com/office/drawing/2014/main" id="{36E00531-0951-4A82-ABC7-ED6E3DCB12B8}"/>
              </a:ext>
            </a:extLst>
          </p:cNvPr>
          <p:cNvSpPr/>
          <p:nvPr/>
        </p:nvSpPr>
        <p:spPr bwMode="auto">
          <a:xfrm>
            <a:off x="3633096" y="3970695"/>
            <a:ext cx="193477" cy="312855"/>
          </a:xfrm>
          <a:prstGeom prst="rect">
            <a:avLst/>
          </a:prstGeom>
          <a:solidFill>
            <a:schemeClr val="bg1"/>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6" name="TextBox 19">
            <a:extLst>
              <a:ext uri="{FF2B5EF4-FFF2-40B4-BE49-F238E27FC236}">
                <a16:creationId xmlns:a16="http://schemas.microsoft.com/office/drawing/2014/main" id="{95E0D36F-719B-48FE-80A7-EE6C977BBC72}"/>
              </a:ext>
            </a:extLst>
          </p:cNvPr>
          <p:cNvSpPr txBox="1"/>
          <p:nvPr/>
        </p:nvSpPr>
        <p:spPr>
          <a:xfrm>
            <a:off x="1667955" y="4706199"/>
            <a:ext cx="4557369"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6 + 9 = 15.</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6 hundred + 9 hundred = 15 hundred</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15 hundred = 1,500</a:t>
            </a:r>
          </a:p>
        </p:txBody>
      </p:sp>
    </p:spTree>
    <p:extLst>
      <p:ext uri="{BB962C8B-B14F-4D97-AF65-F5344CB8AC3E}">
        <p14:creationId xmlns:p14="http://schemas.microsoft.com/office/powerpoint/2010/main" val="2203472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7EEF7A-6B54-4993-B6F6-137E22D53A00}"/>
              </a:ext>
            </a:extLst>
          </p:cNvPr>
          <p:cNvSpPr>
            <a:spLocks noGrp="1"/>
          </p:cNvSpPr>
          <p:nvPr>
            <p:ph type="title"/>
          </p:nvPr>
        </p:nvSpPr>
        <p:spPr/>
        <p:txBody>
          <a:bodyPr/>
          <a:lstStyle/>
          <a:p>
            <a:r>
              <a:rPr lang="en-GB" dirty="0"/>
              <a:t>4NF-3 Scaling number facts by 100</a:t>
            </a:r>
          </a:p>
        </p:txBody>
      </p:sp>
      <p:pic>
        <p:nvPicPr>
          <p:cNvPr id="5" name="Picture 4">
            <a:extLst>
              <a:ext uri="{FF2B5EF4-FFF2-40B4-BE49-F238E27FC236}">
                <a16:creationId xmlns:a16="http://schemas.microsoft.com/office/drawing/2014/main" id="{3E4E18DE-7688-4C8F-AD82-1D97721FA114}"/>
              </a:ext>
            </a:extLst>
          </p:cNvPr>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730359" y="1201109"/>
            <a:ext cx="2556286" cy="3323174"/>
          </a:xfrm>
          <a:prstGeom prst="rect">
            <a:avLst/>
          </a:prstGeom>
        </p:spPr>
      </p:pic>
      <p:sp>
        <p:nvSpPr>
          <p:cNvPr id="8" name="TextBox 7">
            <a:extLst>
              <a:ext uri="{FF2B5EF4-FFF2-40B4-BE49-F238E27FC236}">
                <a16:creationId xmlns:a16="http://schemas.microsoft.com/office/drawing/2014/main" id="{02D119D8-109F-4EED-9648-52FD510EEF6D}"/>
              </a:ext>
            </a:extLst>
          </p:cNvPr>
          <p:cNvSpPr txBox="1"/>
          <p:nvPr/>
        </p:nvSpPr>
        <p:spPr bwMode="auto">
          <a:xfrm>
            <a:off x="1483358" y="4871799"/>
            <a:ext cx="1050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400 ml</a:t>
            </a:r>
          </a:p>
        </p:txBody>
      </p:sp>
      <p:pic>
        <p:nvPicPr>
          <p:cNvPr id="9" name="Picture 8">
            <a:extLst>
              <a:ext uri="{FF2B5EF4-FFF2-40B4-BE49-F238E27FC236}">
                <a16:creationId xmlns:a16="http://schemas.microsoft.com/office/drawing/2014/main" id="{46CC0253-52E9-4D8F-9C8C-6329E9510222}"/>
              </a:ext>
            </a:extLst>
          </p:cNvPr>
          <p:cNvPicPr>
            <a:picLocks noChangeAspect="1"/>
          </p:cNvPicPr>
          <p:nvPr/>
        </p:nvPicPr>
        <p:blipFill rotWithShape="1">
          <a:blip r:embed="rId4">
            <a:extLst>
              <a:ext uri="{28A0092B-C50C-407E-A947-70E740481C1C}">
                <a14:useLocalDpi xmlns:a14="http://schemas.microsoft.com/office/drawing/2010/main" val="0"/>
              </a:ext>
            </a:extLst>
          </a:blip>
          <a:srcRect r="-9634"/>
          <a:stretch/>
        </p:blipFill>
        <p:spPr>
          <a:xfrm>
            <a:off x="3286644" y="1201109"/>
            <a:ext cx="2802577" cy="3323174"/>
          </a:xfrm>
          <a:prstGeom prst="rect">
            <a:avLst/>
          </a:prstGeom>
        </p:spPr>
      </p:pic>
      <p:sp>
        <p:nvSpPr>
          <p:cNvPr id="10" name="TextBox 9">
            <a:extLst>
              <a:ext uri="{FF2B5EF4-FFF2-40B4-BE49-F238E27FC236}">
                <a16:creationId xmlns:a16="http://schemas.microsoft.com/office/drawing/2014/main" id="{49C539C0-8CAE-446B-BFA1-9ED493D8716F}"/>
              </a:ext>
            </a:extLst>
          </p:cNvPr>
          <p:cNvSpPr txBox="1"/>
          <p:nvPr/>
        </p:nvSpPr>
        <p:spPr bwMode="auto">
          <a:xfrm>
            <a:off x="4197773" y="4854991"/>
            <a:ext cx="10502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900 ml</a:t>
            </a:r>
          </a:p>
        </p:txBody>
      </p:sp>
      <p:sp>
        <p:nvSpPr>
          <p:cNvPr id="11" name="TextBox 10">
            <a:extLst>
              <a:ext uri="{FF2B5EF4-FFF2-40B4-BE49-F238E27FC236}">
                <a16:creationId xmlns:a16="http://schemas.microsoft.com/office/drawing/2014/main" id="{A90ACB70-66E8-4B91-A1BD-8191BD803E5E}"/>
              </a:ext>
            </a:extLst>
          </p:cNvPr>
          <p:cNvSpPr txBox="1"/>
          <p:nvPr/>
        </p:nvSpPr>
        <p:spPr bwMode="auto">
          <a:xfrm>
            <a:off x="3072234" y="5647364"/>
            <a:ext cx="47961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a:t>
            </a:r>
          </a:p>
        </p:txBody>
      </p:sp>
      <p:sp>
        <p:nvSpPr>
          <p:cNvPr id="12" name="TextBox 11">
            <a:extLst>
              <a:ext uri="{FF2B5EF4-FFF2-40B4-BE49-F238E27FC236}">
                <a16:creationId xmlns:a16="http://schemas.microsoft.com/office/drawing/2014/main" id="{DB238DC2-599B-485E-BEA9-5E91E5BE2431}"/>
              </a:ext>
            </a:extLst>
          </p:cNvPr>
          <p:cNvSpPr txBox="1"/>
          <p:nvPr/>
        </p:nvSpPr>
        <p:spPr bwMode="auto">
          <a:xfrm>
            <a:off x="4461871" y="5656891"/>
            <a:ext cx="151996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none" lIns="91440" tIns="45720" rIns="91440" bIns="45720" numCol="1" rtlCol="0" anchor="t" anchorCtr="0" compatLnSpc="1">
            <a:prstTxWarp prst="textNoShape">
              <a:avLst/>
            </a:prstTxWarp>
            <a:spAutoFit/>
          </a:bodyPr>
          <a:lstStyle/>
          <a:p>
            <a:pPr marL="0" marR="0" lvl="0" indent="0" algn="ctr" defTabSz="914400" rtl="0" eaLnBrk="1" fontAlgn="base" latinLnBrk="0" hangingPunct="1">
              <a:lnSpc>
                <a:spcPct val="100000"/>
              </a:lnSpc>
              <a:spcBef>
                <a:spcPct val="20000"/>
              </a:spcBef>
              <a:spcAft>
                <a:spcPct val="0"/>
              </a:spcAft>
              <a:buClr>
                <a:srgbClr val="82CBDD"/>
              </a:buClr>
              <a:buSzTx/>
              <a:buFont typeface="Arial" panose="020B0604020202020204" pitchFamily="34" charset="0"/>
              <a:buNone/>
              <a:tabLst/>
              <a:defRPr/>
            </a:pPr>
            <a:r>
              <a:rPr kumimoji="0" lang="en-GB" sz="2400" b="0" i="0" u="none" strike="noStrike" kern="1200" cap="none" spc="0" normalizeH="0" baseline="0" noProof="0" dirty="0">
                <a:ln>
                  <a:noFill/>
                </a:ln>
                <a:solidFill>
                  <a:srgbClr val="000000"/>
                </a:solidFill>
                <a:effectLst/>
                <a:uLnTx/>
                <a:uFillTx/>
                <a:latin typeface="Myriad Pro" panose="020B0503030403020204" pitchFamily="34" charset="0"/>
                <a:ea typeface="Myriad Pro Semibold" charset="0"/>
                <a:cs typeface="Myriad Pro Semibold" charset="0"/>
              </a:rPr>
              <a:t>= 1,300 ml</a:t>
            </a:r>
          </a:p>
        </p:txBody>
      </p:sp>
      <p:sp>
        <p:nvSpPr>
          <p:cNvPr id="4" name="TextBox 19">
            <a:extLst>
              <a:ext uri="{FF2B5EF4-FFF2-40B4-BE49-F238E27FC236}">
                <a16:creationId xmlns:a16="http://schemas.microsoft.com/office/drawing/2014/main" id="{AD2E04C7-7140-429A-A4E0-AD35022309B5}"/>
              </a:ext>
            </a:extLst>
          </p:cNvPr>
          <p:cNvSpPr txBox="1"/>
          <p:nvPr/>
        </p:nvSpPr>
        <p:spPr>
          <a:xfrm>
            <a:off x="4992414" y="7056733"/>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xx</a:t>
            </a:r>
          </a:p>
        </p:txBody>
      </p:sp>
      <p:sp>
        <p:nvSpPr>
          <p:cNvPr id="6" name="Content Placeholder 2">
            <a:extLst>
              <a:ext uri="{FF2B5EF4-FFF2-40B4-BE49-F238E27FC236}">
                <a16:creationId xmlns:a16="http://schemas.microsoft.com/office/drawing/2014/main" id="{0294918A-8641-4696-8A9E-1DB307981462}"/>
              </a:ext>
            </a:extLst>
          </p:cNvPr>
          <p:cNvSpPr txBox="1">
            <a:spLocks/>
          </p:cNvSpPr>
          <p:nvPr/>
        </p:nvSpPr>
        <p:spPr>
          <a:xfrm>
            <a:off x="6210162" y="1231501"/>
            <a:ext cx="5646478" cy="4559699"/>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Can you read the scale to find how much liquid in the first jug? And the second jug?</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If we add these together, can you write the related fact that will help you solve this calculation?</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Could we add to make 1,000 first? What is the best way to do this? If we add on to 900 to make 1,000, how much have we added? How much more do we need to add?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using other number pairs and other measures contexts including length and mass.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522327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1"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decel="50000" fill="hold" grpId="1" nodeType="clickEffect">
                                  <p:stCondLst>
                                    <p:cond delay="0"/>
                                  </p:stCondLst>
                                  <p:childTnLst>
                                    <p:animMotion origin="layout" path="M -3.54167E-6 -1.48148E-6 L 0.05873 0.11088 " pathEditMode="relative" rAng="0" ptsTypes="AA">
                                      <p:cBhvr>
                                        <p:cTn id="20" dur="2000" fill="hold"/>
                                        <p:tgtEl>
                                          <p:spTgt spid="8"/>
                                        </p:tgtEl>
                                        <p:attrNameLst>
                                          <p:attrName>ppt_x</p:attrName>
                                          <p:attrName>ppt_y</p:attrName>
                                        </p:attrNameLst>
                                      </p:cBhvr>
                                      <p:rCtr x="2930" y="5532"/>
                                    </p:animMotion>
                                  </p:childTnLst>
                                </p:cTn>
                              </p:par>
                              <p:par>
                                <p:cTn id="21" presetID="42" presetClass="path" presetSubtype="0" accel="50000" decel="50000" fill="hold" grpId="0" nodeType="withEffect">
                                  <p:stCondLst>
                                    <p:cond delay="0"/>
                                  </p:stCondLst>
                                  <p:childTnLst>
                                    <p:animMotion origin="layout" path="M 2.08333E-7 4.81481E-6 L -0.06185 0.11435 " pathEditMode="relative" rAng="0" ptsTypes="AA">
                                      <p:cBhvr>
                                        <p:cTn id="22" dur="2000" fill="hold"/>
                                        <p:tgtEl>
                                          <p:spTgt spid="10"/>
                                        </p:tgtEl>
                                        <p:attrNameLst>
                                          <p:attrName>ppt_x</p:attrName>
                                          <p:attrName>ppt_y</p:attrName>
                                        </p:attrNameLst>
                                      </p:cBhvr>
                                      <p:rCtr x="-3099" y="5718"/>
                                    </p:animMotion>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Effect transition="in" filter="fade">
                                      <p:cBhvr>
                                        <p:cTn id="26" dur="500"/>
                                        <p:tgtEl>
                                          <p:spTgt spid="1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1" grpId="0"/>
      <p:bldP spid="1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Content Placeholder 2">
            <a:extLst>
              <a:ext uri="{FF2B5EF4-FFF2-40B4-BE49-F238E27FC236}">
                <a16:creationId xmlns:a16="http://schemas.microsoft.com/office/drawing/2014/main" id="{81F5EF6A-E9F1-4C8F-8FD9-534E8D73FDC0}"/>
              </a:ext>
            </a:extLst>
          </p:cNvPr>
          <p:cNvSpPr txBox="1">
            <a:spLocks/>
          </p:cNvSpPr>
          <p:nvPr/>
        </p:nvSpPr>
        <p:spPr>
          <a:xfrm>
            <a:off x="6096000" y="1231521"/>
            <a:ext cx="5760640"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these two representations. What is the same/different?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Explain how you can use place value to use the first calculation to solve the second calculation</a:t>
            </a:r>
            <a:r>
              <a:rPr lang="en-GB" sz="2000" dirty="0">
                <a:latin typeface="Arial"/>
              </a:rPr>
              <a:t>.</a:t>
            </a:r>
            <a:r>
              <a:rPr kumimoji="0" lang="en-GB" sz="2000" b="0" i="0" u="none" strike="noStrike" kern="1200" cap="none" spc="0" normalizeH="0" baseline="0" noProof="0" dirty="0">
                <a:ln>
                  <a:noFill/>
                </a:ln>
                <a:solidFill>
                  <a:srgbClr val="585858"/>
                </a:solidFill>
                <a:effectLst/>
                <a:uLnTx/>
                <a:uFillTx/>
                <a:latin typeface="Arial"/>
                <a:ea typeface="+mn-ea"/>
                <a:cs typeface="+mn-cs"/>
              </a:rPr>
              <a:t> How else can we say 12 hundred?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other calculations using multiplication can you write?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similar calculations.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2" name="Title 1">
            <a:extLst>
              <a:ext uri="{FF2B5EF4-FFF2-40B4-BE49-F238E27FC236}">
                <a16:creationId xmlns:a16="http://schemas.microsoft.com/office/drawing/2014/main" id="{C8B254F6-8F2E-41AC-9C5E-7CD383634D2B}"/>
              </a:ext>
            </a:extLst>
          </p:cNvPr>
          <p:cNvSpPr>
            <a:spLocks noGrp="1"/>
          </p:cNvSpPr>
          <p:nvPr>
            <p:ph type="title"/>
          </p:nvPr>
        </p:nvSpPr>
        <p:spPr/>
        <p:txBody>
          <a:bodyPr/>
          <a:lstStyle/>
          <a:p>
            <a:r>
              <a:rPr lang="en-GB" dirty="0"/>
              <a:t>4NF-3 Scaling number facts by 100</a:t>
            </a:r>
          </a:p>
        </p:txBody>
      </p:sp>
      <p:grpSp>
        <p:nvGrpSpPr>
          <p:cNvPr id="25" name="Group 24">
            <a:extLst>
              <a:ext uri="{FF2B5EF4-FFF2-40B4-BE49-F238E27FC236}">
                <a16:creationId xmlns:a16="http://schemas.microsoft.com/office/drawing/2014/main" id="{08E5F96E-23E1-4F3F-B3C8-95420EA28050}"/>
              </a:ext>
            </a:extLst>
          </p:cNvPr>
          <p:cNvGrpSpPr/>
          <p:nvPr/>
        </p:nvGrpSpPr>
        <p:grpSpPr>
          <a:xfrm>
            <a:off x="1588356" y="1760542"/>
            <a:ext cx="3434442" cy="1958340"/>
            <a:chOff x="2854779" y="2164080"/>
            <a:chExt cx="3434442" cy="1958340"/>
          </a:xfrm>
        </p:grpSpPr>
        <p:sp>
          <p:nvSpPr>
            <p:cNvPr id="7" name="Rectangle: Rounded Corners 6">
              <a:extLst>
                <a:ext uri="{FF2B5EF4-FFF2-40B4-BE49-F238E27FC236}">
                  <a16:creationId xmlns:a16="http://schemas.microsoft.com/office/drawing/2014/main" id="{E2C4537C-61C8-4F35-B3A7-ED4351F6A389}"/>
                </a:ext>
              </a:extLst>
            </p:cNvPr>
            <p:cNvSpPr/>
            <p:nvPr/>
          </p:nvSpPr>
          <p:spPr>
            <a:xfrm>
              <a:off x="2854779" y="2164080"/>
              <a:ext cx="716280" cy="1958340"/>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E871C8AD-6FB9-4F9B-B385-0543A6D1D981}"/>
                </a:ext>
              </a:extLst>
            </p:cNvPr>
            <p:cNvSpPr/>
            <p:nvPr/>
          </p:nvSpPr>
          <p:spPr>
            <a:xfrm>
              <a:off x="3760833" y="2164080"/>
              <a:ext cx="716280" cy="1958340"/>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Rounded Corners 11">
              <a:extLst>
                <a:ext uri="{FF2B5EF4-FFF2-40B4-BE49-F238E27FC236}">
                  <a16:creationId xmlns:a16="http://schemas.microsoft.com/office/drawing/2014/main" id="{AF2A6407-1306-40D8-AF50-E06A6AC830F0}"/>
                </a:ext>
              </a:extLst>
            </p:cNvPr>
            <p:cNvSpPr/>
            <p:nvPr/>
          </p:nvSpPr>
          <p:spPr>
            <a:xfrm>
              <a:off x="4666887" y="2164080"/>
              <a:ext cx="716280" cy="1958340"/>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Rounded Corners 15">
              <a:extLst>
                <a:ext uri="{FF2B5EF4-FFF2-40B4-BE49-F238E27FC236}">
                  <a16:creationId xmlns:a16="http://schemas.microsoft.com/office/drawing/2014/main" id="{CFB89223-EB4E-4A70-8802-337D9A61B0AD}"/>
                </a:ext>
              </a:extLst>
            </p:cNvPr>
            <p:cNvSpPr/>
            <p:nvPr/>
          </p:nvSpPr>
          <p:spPr>
            <a:xfrm>
              <a:off x="5572941" y="2164080"/>
              <a:ext cx="716280" cy="1958340"/>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 name="Group 23">
            <a:extLst>
              <a:ext uri="{FF2B5EF4-FFF2-40B4-BE49-F238E27FC236}">
                <a16:creationId xmlns:a16="http://schemas.microsoft.com/office/drawing/2014/main" id="{97E71551-079C-437E-B408-CD5F113A3359}"/>
              </a:ext>
            </a:extLst>
          </p:cNvPr>
          <p:cNvGrpSpPr/>
          <p:nvPr/>
        </p:nvGrpSpPr>
        <p:grpSpPr>
          <a:xfrm>
            <a:off x="1670744" y="1834105"/>
            <a:ext cx="3268961" cy="1808514"/>
            <a:chOff x="2937166" y="2237643"/>
            <a:chExt cx="3268961" cy="1808514"/>
          </a:xfrm>
        </p:grpSpPr>
        <p:pic>
          <p:nvPicPr>
            <p:cNvPr id="3" name="Picture 2">
              <a:extLst>
                <a:ext uri="{FF2B5EF4-FFF2-40B4-BE49-F238E27FC236}">
                  <a16:creationId xmlns:a16="http://schemas.microsoft.com/office/drawing/2014/main" id="{47AD3BE3-E0DC-414B-A019-69FB0E5F7C1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37166" y="2237643"/>
              <a:ext cx="550799" cy="548514"/>
            </a:xfrm>
            <a:prstGeom prst="rect">
              <a:avLst/>
            </a:prstGeom>
          </p:spPr>
        </p:pic>
        <p:pic>
          <p:nvPicPr>
            <p:cNvPr id="4" name="Picture 3">
              <a:extLst>
                <a:ext uri="{FF2B5EF4-FFF2-40B4-BE49-F238E27FC236}">
                  <a16:creationId xmlns:a16="http://schemas.microsoft.com/office/drawing/2014/main" id="{DB4DF501-7C99-4C83-B5C8-F5DB6D9EB06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37166" y="2867643"/>
              <a:ext cx="550799" cy="548514"/>
            </a:xfrm>
            <a:prstGeom prst="rect">
              <a:avLst/>
            </a:prstGeom>
          </p:spPr>
        </p:pic>
        <p:pic>
          <p:nvPicPr>
            <p:cNvPr id="5" name="Picture 4">
              <a:extLst>
                <a:ext uri="{FF2B5EF4-FFF2-40B4-BE49-F238E27FC236}">
                  <a16:creationId xmlns:a16="http://schemas.microsoft.com/office/drawing/2014/main" id="{CEAD0BC2-0248-40B7-932E-A84EA4B16A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37166" y="3497643"/>
              <a:ext cx="550799" cy="548514"/>
            </a:xfrm>
            <a:prstGeom prst="rect">
              <a:avLst/>
            </a:prstGeom>
          </p:spPr>
        </p:pic>
        <p:pic>
          <p:nvPicPr>
            <p:cNvPr id="9" name="Picture 8">
              <a:extLst>
                <a:ext uri="{FF2B5EF4-FFF2-40B4-BE49-F238E27FC236}">
                  <a16:creationId xmlns:a16="http://schemas.microsoft.com/office/drawing/2014/main" id="{E37EA466-7439-4D07-81F2-479BA291AD3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43220" y="2237643"/>
              <a:ext cx="550799" cy="548514"/>
            </a:xfrm>
            <a:prstGeom prst="rect">
              <a:avLst/>
            </a:prstGeom>
          </p:spPr>
        </p:pic>
        <p:pic>
          <p:nvPicPr>
            <p:cNvPr id="10" name="Picture 9">
              <a:extLst>
                <a:ext uri="{FF2B5EF4-FFF2-40B4-BE49-F238E27FC236}">
                  <a16:creationId xmlns:a16="http://schemas.microsoft.com/office/drawing/2014/main" id="{497314B1-A6B9-4477-A459-AF186CB09F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43220" y="2867643"/>
              <a:ext cx="550799" cy="548514"/>
            </a:xfrm>
            <a:prstGeom prst="rect">
              <a:avLst/>
            </a:prstGeom>
          </p:spPr>
        </p:pic>
        <p:pic>
          <p:nvPicPr>
            <p:cNvPr id="11" name="Picture 10">
              <a:extLst>
                <a:ext uri="{FF2B5EF4-FFF2-40B4-BE49-F238E27FC236}">
                  <a16:creationId xmlns:a16="http://schemas.microsoft.com/office/drawing/2014/main" id="{DC58E94A-B1FB-4C49-A8B9-2E58F518476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43220" y="3497643"/>
              <a:ext cx="550799" cy="548514"/>
            </a:xfrm>
            <a:prstGeom prst="rect">
              <a:avLst/>
            </a:prstGeom>
          </p:spPr>
        </p:pic>
        <p:pic>
          <p:nvPicPr>
            <p:cNvPr id="13" name="Picture 12">
              <a:extLst>
                <a:ext uri="{FF2B5EF4-FFF2-40B4-BE49-F238E27FC236}">
                  <a16:creationId xmlns:a16="http://schemas.microsoft.com/office/drawing/2014/main" id="{04E6192C-7BFE-4CB8-96EE-09F15CDFF6A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49274" y="2237643"/>
              <a:ext cx="550799" cy="548514"/>
            </a:xfrm>
            <a:prstGeom prst="rect">
              <a:avLst/>
            </a:prstGeom>
          </p:spPr>
        </p:pic>
        <p:pic>
          <p:nvPicPr>
            <p:cNvPr id="14" name="Picture 13">
              <a:extLst>
                <a:ext uri="{FF2B5EF4-FFF2-40B4-BE49-F238E27FC236}">
                  <a16:creationId xmlns:a16="http://schemas.microsoft.com/office/drawing/2014/main" id="{79A59264-682C-491D-8775-88D930871C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49274" y="2867643"/>
              <a:ext cx="550799" cy="548514"/>
            </a:xfrm>
            <a:prstGeom prst="rect">
              <a:avLst/>
            </a:prstGeom>
          </p:spPr>
        </p:pic>
        <p:pic>
          <p:nvPicPr>
            <p:cNvPr id="15" name="Picture 14">
              <a:extLst>
                <a:ext uri="{FF2B5EF4-FFF2-40B4-BE49-F238E27FC236}">
                  <a16:creationId xmlns:a16="http://schemas.microsoft.com/office/drawing/2014/main" id="{1530483B-EF9C-4536-AD0B-58BCC04A47D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49274" y="3497643"/>
              <a:ext cx="550799" cy="548514"/>
            </a:xfrm>
            <a:prstGeom prst="rect">
              <a:avLst/>
            </a:prstGeom>
          </p:spPr>
        </p:pic>
        <p:pic>
          <p:nvPicPr>
            <p:cNvPr id="17" name="Picture 16">
              <a:extLst>
                <a:ext uri="{FF2B5EF4-FFF2-40B4-BE49-F238E27FC236}">
                  <a16:creationId xmlns:a16="http://schemas.microsoft.com/office/drawing/2014/main" id="{5F0572B2-BE43-46EA-B105-3B505BB63B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55328" y="2237643"/>
              <a:ext cx="550799" cy="548514"/>
            </a:xfrm>
            <a:prstGeom prst="rect">
              <a:avLst/>
            </a:prstGeom>
          </p:spPr>
        </p:pic>
        <p:pic>
          <p:nvPicPr>
            <p:cNvPr id="18" name="Picture 17">
              <a:extLst>
                <a:ext uri="{FF2B5EF4-FFF2-40B4-BE49-F238E27FC236}">
                  <a16:creationId xmlns:a16="http://schemas.microsoft.com/office/drawing/2014/main" id="{9B37E37D-8AA6-47D7-BE17-67F1075DFC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55328" y="2867643"/>
              <a:ext cx="550799" cy="548514"/>
            </a:xfrm>
            <a:prstGeom prst="rect">
              <a:avLst/>
            </a:prstGeom>
          </p:spPr>
        </p:pic>
        <p:pic>
          <p:nvPicPr>
            <p:cNvPr id="19" name="Picture 18">
              <a:extLst>
                <a:ext uri="{FF2B5EF4-FFF2-40B4-BE49-F238E27FC236}">
                  <a16:creationId xmlns:a16="http://schemas.microsoft.com/office/drawing/2014/main" id="{E0ABC6BA-88A8-4DF2-BC9A-9E413DFF18D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55328" y="3497643"/>
              <a:ext cx="550799" cy="548514"/>
            </a:xfrm>
            <a:prstGeom prst="rect">
              <a:avLst/>
            </a:prstGeom>
          </p:spPr>
        </p:pic>
      </p:grpSp>
      <p:sp>
        <p:nvSpPr>
          <p:cNvPr id="21" name="Rectangle 20">
            <a:extLst>
              <a:ext uri="{FF2B5EF4-FFF2-40B4-BE49-F238E27FC236}">
                <a16:creationId xmlns:a16="http://schemas.microsoft.com/office/drawing/2014/main" id="{9A91CB7E-3150-4B1B-90A7-62388764116F}"/>
              </a:ext>
            </a:extLst>
          </p:cNvPr>
          <p:cNvSpPr/>
          <p:nvPr/>
        </p:nvSpPr>
        <p:spPr>
          <a:xfrm>
            <a:off x="2447938" y="4326199"/>
            <a:ext cx="1457450" cy="430887"/>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a:t>
            </a: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 = 12</a:t>
            </a:r>
          </a:p>
        </p:txBody>
      </p:sp>
      <p:sp>
        <p:nvSpPr>
          <p:cNvPr id="22" name="Rectangle 21">
            <a:extLst>
              <a:ext uri="{FF2B5EF4-FFF2-40B4-BE49-F238E27FC236}">
                <a16:creationId xmlns:a16="http://schemas.microsoft.com/office/drawing/2014/main" id="{8E90101D-B40E-4892-8352-9634D430FB48}"/>
              </a:ext>
            </a:extLst>
          </p:cNvPr>
          <p:cNvSpPr/>
          <p:nvPr/>
        </p:nvSpPr>
        <p:spPr>
          <a:xfrm>
            <a:off x="1080574" y="4761163"/>
            <a:ext cx="4192173" cy="430887"/>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a:t>
            </a: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 hundreds =</a:t>
            </a: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 hundreds</a:t>
            </a:r>
          </a:p>
        </p:txBody>
      </p:sp>
      <p:sp>
        <p:nvSpPr>
          <p:cNvPr id="23" name="Rectangle 22">
            <a:extLst>
              <a:ext uri="{FF2B5EF4-FFF2-40B4-BE49-F238E27FC236}">
                <a16:creationId xmlns:a16="http://schemas.microsoft.com/office/drawing/2014/main" id="{A00AAD16-02FF-40B5-B597-0F5481CFF139}"/>
              </a:ext>
            </a:extLst>
          </p:cNvPr>
          <p:cNvSpPr/>
          <p:nvPr/>
        </p:nvSpPr>
        <p:spPr>
          <a:xfrm>
            <a:off x="2123361" y="5205413"/>
            <a:ext cx="2164375" cy="430887"/>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4 </a:t>
            </a:r>
            <a:r>
              <a:rPr kumimoji="0" lang="en-GB" sz="22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300 = 1,200</a:t>
            </a:r>
          </a:p>
        </p:txBody>
      </p:sp>
      <p:grpSp>
        <p:nvGrpSpPr>
          <p:cNvPr id="28" name="Group 27">
            <a:extLst>
              <a:ext uri="{FF2B5EF4-FFF2-40B4-BE49-F238E27FC236}">
                <a16:creationId xmlns:a16="http://schemas.microsoft.com/office/drawing/2014/main" id="{1232EF72-1764-4288-AFFD-C5B9250AC1B3}"/>
              </a:ext>
            </a:extLst>
          </p:cNvPr>
          <p:cNvGrpSpPr/>
          <p:nvPr/>
        </p:nvGrpSpPr>
        <p:grpSpPr>
          <a:xfrm>
            <a:off x="1673023" y="1834105"/>
            <a:ext cx="3264400" cy="1808514"/>
            <a:chOff x="2939446" y="2237643"/>
            <a:chExt cx="3264400" cy="1808514"/>
          </a:xfrm>
        </p:grpSpPr>
        <p:pic>
          <p:nvPicPr>
            <p:cNvPr id="29" name="Picture 28">
              <a:extLst>
                <a:ext uri="{FF2B5EF4-FFF2-40B4-BE49-F238E27FC236}">
                  <a16:creationId xmlns:a16="http://schemas.microsoft.com/office/drawing/2014/main" id="{DFB694AF-1BDC-49E6-ABCE-63618BCFC1C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939446" y="2237643"/>
              <a:ext cx="546238" cy="548514"/>
            </a:xfrm>
            <a:prstGeom prst="rect">
              <a:avLst/>
            </a:prstGeom>
          </p:spPr>
        </p:pic>
        <p:pic>
          <p:nvPicPr>
            <p:cNvPr id="30" name="Picture 29">
              <a:extLst>
                <a:ext uri="{FF2B5EF4-FFF2-40B4-BE49-F238E27FC236}">
                  <a16:creationId xmlns:a16="http://schemas.microsoft.com/office/drawing/2014/main" id="{7452EC39-32EE-45A3-80BC-BB3E727908D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939446" y="2867643"/>
              <a:ext cx="546238" cy="548514"/>
            </a:xfrm>
            <a:prstGeom prst="rect">
              <a:avLst/>
            </a:prstGeom>
          </p:spPr>
        </p:pic>
        <p:pic>
          <p:nvPicPr>
            <p:cNvPr id="31" name="Picture 30">
              <a:extLst>
                <a:ext uri="{FF2B5EF4-FFF2-40B4-BE49-F238E27FC236}">
                  <a16:creationId xmlns:a16="http://schemas.microsoft.com/office/drawing/2014/main" id="{0C365569-2ED1-4D76-9ADC-79224B63826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939446" y="3497643"/>
              <a:ext cx="546238" cy="548514"/>
            </a:xfrm>
            <a:prstGeom prst="rect">
              <a:avLst/>
            </a:prstGeom>
          </p:spPr>
        </p:pic>
        <p:pic>
          <p:nvPicPr>
            <p:cNvPr id="32" name="Picture 31">
              <a:extLst>
                <a:ext uri="{FF2B5EF4-FFF2-40B4-BE49-F238E27FC236}">
                  <a16:creationId xmlns:a16="http://schemas.microsoft.com/office/drawing/2014/main" id="{BC853D11-BAB2-409F-B3C3-70C9BCDC5A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45500" y="2237643"/>
              <a:ext cx="546238" cy="548514"/>
            </a:xfrm>
            <a:prstGeom prst="rect">
              <a:avLst/>
            </a:prstGeom>
          </p:spPr>
        </p:pic>
        <p:pic>
          <p:nvPicPr>
            <p:cNvPr id="33" name="Picture 32">
              <a:extLst>
                <a:ext uri="{FF2B5EF4-FFF2-40B4-BE49-F238E27FC236}">
                  <a16:creationId xmlns:a16="http://schemas.microsoft.com/office/drawing/2014/main" id="{1F3050D2-A67A-4644-9F6F-7100D68C27D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45500" y="2867643"/>
              <a:ext cx="546238" cy="548514"/>
            </a:xfrm>
            <a:prstGeom prst="rect">
              <a:avLst/>
            </a:prstGeom>
          </p:spPr>
        </p:pic>
        <p:pic>
          <p:nvPicPr>
            <p:cNvPr id="34" name="Picture 33">
              <a:extLst>
                <a:ext uri="{FF2B5EF4-FFF2-40B4-BE49-F238E27FC236}">
                  <a16:creationId xmlns:a16="http://schemas.microsoft.com/office/drawing/2014/main" id="{67A3E74C-F027-45E4-8328-73C6C535FBA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45500" y="3497643"/>
              <a:ext cx="546238" cy="548514"/>
            </a:xfrm>
            <a:prstGeom prst="rect">
              <a:avLst/>
            </a:prstGeom>
          </p:spPr>
        </p:pic>
        <p:pic>
          <p:nvPicPr>
            <p:cNvPr id="35" name="Picture 34">
              <a:extLst>
                <a:ext uri="{FF2B5EF4-FFF2-40B4-BE49-F238E27FC236}">
                  <a16:creationId xmlns:a16="http://schemas.microsoft.com/office/drawing/2014/main" id="{49274CE1-5748-4943-B682-9BC230E8AE3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51554" y="2237643"/>
              <a:ext cx="546238" cy="548514"/>
            </a:xfrm>
            <a:prstGeom prst="rect">
              <a:avLst/>
            </a:prstGeom>
          </p:spPr>
        </p:pic>
        <p:pic>
          <p:nvPicPr>
            <p:cNvPr id="36" name="Picture 35">
              <a:extLst>
                <a:ext uri="{FF2B5EF4-FFF2-40B4-BE49-F238E27FC236}">
                  <a16:creationId xmlns:a16="http://schemas.microsoft.com/office/drawing/2014/main" id="{36340536-1FF1-4154-B471-3045035E54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51554" y="2867643"/>
              <a:ext cx="546238" cy="548514"/>
            </a:xfrm>
            <a:prstGeom prst="rect">
              <a:avLst/>
            </a:prstGeom>
          </p:spPr>
        </p:pic>
        <p:pic>
          <p:nvPicPr>
            <p:cNvPr id="37" name="Picture 36">
              <a:extLst>
                <a:ext uri="{FF2B5EF4-FFF2-40B4-BE49-F238E27FC236}">
                  <a16:creationId xmlns:a16="http://schemas.microsoft.com/office/drawing/2014/main" id="{A3752662-71DE-4467-B39E-21D61BDF6A6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51554" y="3497643"/>
              <a:ext cx="546238" cy="548514"/>
            </a:xfrm>
            <a:prstGeom prst="rect">
              <a:avLst/>
            </a:prstGeom>
          </p:spPr>
        </p:pic>
        <p:pic>
          <p:nvPicPr>
            <p:cNvPr id="38" name="Picture 37">
              <a:extLst>
                <a:ext uri="{FF2B5EF4-FFF2-40B4-BE49-F238E27FC236}">
                  <a16:creationId xmlns:a16="http://schemas.microsoft.com/office/drawing/2014/main" id="{E35D9D32-04B9-4ED5-A074-20C69833AAB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57608" y="2237643"/>
              <a:ext cx="546238" cy="548514"/>
            </a:xfrm>
            <a:prstGeom prst="rect">
              <a:avLst/>
            </a:prstGeom>
          </p:spPr>
        </p:pic>
        <p:pic>
          <p:nvPicPr>
            <p:cNvPr id="39" name="Picture 38">
              <a:extLst>
                <a:ext uri="{FF2B5EF4-FFF2-40B4-BE49-F238E27FC236}">
                  <a16:creationId xmlns:a16="http://schemas.microsoft.com/office/drawing/2014/main" id="{933A5F08-EB0F-4B3B-AD04-86915D54715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57608" y="2867643"/>
              <a:ext cx="546238" cy="548514"/>
            </a:xfrm>
            <a:prstGeom prst="rect">
              <a:avLst/>
            </a:prstGeom>
          </p:spPr>
        </p:pic>
        <p:pic>
          <p:nvPicPr>
            <p:cNvPr id="40" name="Picture 39">
              <a:extLst>
                <a:ext uri="{FF2B5EF4-FFF2-40B4-BE49-F238E27FC236}">
                  <a16:creationId xmlns:a16="http://schemas.microsoft.com/office/drawing/2014/main" id="{07B67EA8-7AC6-495C-BB4B-137C0F73602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57608" y="3497643"/>
              <a:ext cx="546238" cy="548514"/>
            </a:xfrm>
            <a:prstGeom prst="rect">
              <a:avLst/>
            </a:prstGeom>
          </p:spPr>
        </p:pic>
      </p:grpSp>
      <p:sp>
        <p:nvSpPr>
          <p:cNvPr id="46" name="Rectangle 45">
            <a:extLst>
              <a:ext uri="{FF2B5EF4-FFF2-40B4-BE49-F238E27FC236}">
                <a16:creationId xmlns:a16="http://schemas.microsoft.com/office/drawing/2014/main" id="{804DDD04-8BB6-47A1-A1D9-B228DCCEB79C}"/>
              </a:ext>
            </a:extLst>
          </p:cNvPr>
          <p:cNvSpPr/>
          <p:nvPr/>
        </p:nvSpPr>
        <p:spPr>
          <a:xfrm>
            <a:off x="3482852" y="4764098"/>
            <a:ext cx="2049691" cy="44131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6" name="TextBox 19">
            <a:extLst>
              <a:ext uri="{FF2B5EF4-FFF2-40B4-BE49-F238E27FC236}">
                <a16:creationId xmlns:a16="http://schemas.microsoft.com/office/drawing/2014/main" id="{C32FA7B8-21DA-44CE-A634-DDBA31C5E865}"/>
              </a:ext>
            </a:extLst>
          </p:cNvPr>
          <p:cNvSpPr txBox="1"/>
          <p:nvPr/>
        </p:nvSpPr>
        <p:spPr>
          <a:xfrm>
            <a:off x="6096000" y="4187699"/>
            <a:ext cx="5486401"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4 times 3 is equal to 12.</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3 times 4 hundreds is equal to 12 hundreds.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12 hundreds is equal to 1,200.</a:t>
            </a:r>
          </a:p>
        </p:txBody>
      </p:sp>
    </p:spTree>
    <p:custDataLst>
      <p:tags r:id="rId1"/>
    </p:custDataLst>
    <p:extLst>
      <p:ext uri="{BB962C8B-B14F-4D97-AF65-F5344CB8AC3E}">
        <p14:creationId xmlns:p14="http://schemas.microsoft.com/office/powerpoint/2010/main" val="35321471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1"/>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0" nodeType="clickEffect">
                                  <p:stCondLst>
                                    <p:cond delay="0"/>
                                  </p:stCondLst>
                                  <p:childTnLst>
                                    <p:set>
                                      <p:cBhvr>
                                        <p:cTn id="18" dur="1" fill="hold">
                                          <p:stCondLst>
                                            <p:cond delay="0"/>
                                          </p:stCondLst>
                                        </p:cTn>
                                        <p:tgtEl>
                                          <p:spTgt spid="4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P spid="22" grpId="0"/>
      <p:bldP spid="23" grpId="0"/>
      <p:bldP spid="4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B254F6-8F2E-41AC-9C5E-7CD383634D2B}"/>
              </a:ext>
            </a:extLst>
          </p:cNvPr>
          <p:cNvSpPr>
            <a:spLocks noGrp="1"/>
          </p:cNvSpPr>
          <p:nvPr>
            <p:ph type="title"/>
          </p:nvPr>
        </p:nvSpPr>
        <p:spPr/>
        <p:txBody>
          <a:bodyPr/>
          <a:lstStyle/>
          <a:p>
            <a:r>
              <a:rPr lang="en-GB" dirty="0"/>
              <a:t>4NF-3 Scaling number facts by 100</a:t>
            </a:r>
          </a:p>
        </p:txBody>
      </p:sp>
      <p:grpSp>
        <p:nvGrpSpPr>
          <p:cNvPr id="25" name="Group 24">
            <a:extLst>
              <a:ext uri="{FF2B5EF4-FFF2-40B4-BE49-F238E27FC236}">
                <a16:creationId xmlns:a16="http://schemas.microsoft.com/office/drawing/2014/main" id="{08E5F96E-23E1-4F3F-B3C8-95420EA28050}"/>
              </a:ext>
            </a:extLst>
          </p:cNvPr>
          <p:cNvGrpSpPr/>
          <p:nvPr/>
        </p:nvGrpSpPr>
        <p:grpSpPr>
          <a:xfrm>
            <a:off x="1588356" y="1760542"/>
            <a:ext cx="3434442" cy="1958340"/>
            <a:chOff x="2854779" y="2164080"/>
            <a:chExt cx="3434442" cy="1958340"/>
          </a:xfrm>
        </p:grpSpPr>
        <p:sp>
          <p:nvSpPr>
            <p:cNvPr id="7" name="Rectangle: Rounded Corners 6">
              <a:extLst>
                <a:ext uri="{FF2B5EF4-FFF2-40B4-BE49-F238E27FC236}">
                  <a16:creationId xmlns:a16="http://schemas.microsoft.com/office/drawing/2014/main" id="{E2C4537C-61C8-4F35-B3A7-ED4351F6A389}"/>
                </a:ext>
              </a:extLst>
            </p:cNvPr>
            <p:cNvSpPr/>
            <p:nvPr/>
          </p:nvSpPr>
          <p:spPr>
            <a:xfrm>
              <a:off x="2854779" y="2164080"/>
              <a:ext cx="716280" cy="1958340"/>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8" name="Rectangle: Rounded Corners 7">
              <a:extLst>
                <a:ext uri="{FF2B5EF4-FFF2-40B4-BE49-F238E27FC236}">
                  <a16:creationId xmlns:a16="http://schemas.microsoft.com/office/drawing/2014/main" id="{E871C8AD-6FB9-4F9B-B385-0543A6D1D981}"/>
                </a:ext>
              </a:extLst>
            </p:cNvPr>
            <p:cNvSpPr/>
            <p:nvPr/>
          </p:nvSpPr>
          <p:spPr>
            <a:xfrm>
              <a:off x="3760833" y="2164080"/>
              <a:ext cx="716280" cy="1958340"/>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2" name="Rectangle: Rounded Corners 11">
              <a:extLst>
                <a:ext uri="{FF2B5EF4-FFF2-40B4-BE49-F238E27FC236}">
                  <a16:creationId xmlns:a16="http://schemas.microsoft.com/office/drawing/2014/main" id="{AF2A6407-1306-40D8-AF50-E06A6AC830F0}"/>
                </a:ext>
              </a:extLst>
            </p:cNvPr>
            <p:cNvSpPr/>
            <p:nvPr/>
          </p:nvSpPr>
          <p:spPr>
            <a:xfrm>
              <a:off x="4666887" y="2164080"/>
              <a:ext cx="716280" cy="1958340"/>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16" name="Rectangle: Rounded Corners 15">
              <a:extLst>
                <a:ext uri="{FF2B5EF4-FFF2-40B4-BE49-F238E27FC236}">
                  <a16:creationId xmlns:a16="http://schemas.microsoft.com/office/drawing/2014/main" id="{CFB89223-EB4E-4A70-8802-337D9A61B0AD}"/>
                </a:ext>
              </a:extLst>
            </p:cNvPr>
            <p:cNvSpPr/>
            <p:nvPr/>
          </p:nvSpPr>
          <p:spPr>
            <a:xfrm>
              <a:off x="5572941" y="2164080"/>
              <a:ext cx="716280" cy="1958340"/>
            </a:xfrm>
            <a:prstGeom prst="roundRect">
              <a:avLst>
                <a:gd name="adj" fmla="val 8156"/>
              </a:avLst>
            </a:prstGeom>
            <a:solidFill>
              <a:schemeClr val="bg1"/>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grpSp>
        <p:nvGrpSpPr>
          <p:cNvPr id="24" name="Group 23">
            <a:extLst>
              <a:ext uri="{FF2B5EF4-FFF2-40B4-BE49-F238E27FC236}">
                <a16:creationId xmlns:a16="http://schemas.microsoft.com/office/drawing/2014/main" id="{97E71551-079C-437E-B408-CD5F113A3359}"/>
              </a:ext>
            </a:extLst>
          </p:cNvPr>
          <p:cNvGrpSpPr/>
          <p:nvPr/>
        </p:nvGrpSpPr>
        <p:grpSpPr>
          <a:xfrm>
            <a:off x="1670744" y="1834105"/>
            <a:ext cx="3268961" cy="1808514"/>
            <a:chOff x="2937166" y="2237643"/>
            <a:chExt cx="3268961" cy="1808514"/>
          </a:xfrm>
        </p:grpSpPr>
        <p:pic>
          <p:nvPicPr>
            <p:cNvPr id="3" name="Picture 2">
              <a:extLst>
                <a:ext uri="{FF2B5EF4-FFF2-40B4-BE49-F238E27FC236}">
                  <a16:creationId xmlns:a16="http://schemas.microsoft.com/office/drawing/2014/main" id="{47AD3BE3-E0DC-414B-A019-69FB0E5F7C13}"/>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37166" y="2237643"/>
              <a:ext cx="550799" cy="548514"/>
            </a:xfrm>
            <a:prstGeom prst="rect">
              <a:avLst/>
            </a:prstGeom>
          </p:spPr>
        </p:pic>
        <p:pic>
          <p:nvPicPr>
            <p:cNvPr id="4" name="Picture 3">
              <a:extLst>
                <a:ext uri="{FF2B5EF4-FFF2-40B4-BE49-F238E27FC236}">
                  <a16:creationId xmlns:a16="http://schemas.microsoft.com/office/drawing/2014/main" id="{DB4DF501-7C99-4C83-B5C8-F5DB6D9EB06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37166" y="2867643"/>
              <a:ext cx="550799" cy="548514"/>
            </a:xfrm>
            <a:prstGeom prst="rect">
              <a:avLst/>
            </a:prstGeom>
          </p:spPr>
        </p:pic>
        <p:pic>
          <p:nvPicPr>
            <p:cNvPr id="5" name="Picture 4">
              <a:extLst>
                <a:ext uri="{FF2B5EF4-FFF2-40B4-BE49-F238E27FC236}">
                  <a16:creationId xmlns:a16="http://schemas.microsoft.com/office/drawing/2014/main" id="{CEAD0BC2-0248-40B7-932E-A84EA4B16AC8}"/>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2937166" y="3497643"/>
              <a:ext cx="550799" cy="548514"/>
            </a:xfrm>
            <a:prstGeom prst="rect">
              <a:avLst/>
            </a:prstGeom>
          </p:spPr>
        </p:pic>
        <p:pic>
          <p:nvPicPr>
            <p:cNvPr id="9" name="Picture 8">
              <a:extLst>
                <a:ext uri="{FF2B5EF4-FFF2-40B4-BE49-F238E27FC236}">
                  <a16:creationId xmlns:a16="http://schemas.microsoft.com/office/drawing/2014/main" id="{E37EA466-7439-4D07-81F2-479BA291AD3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43220" y="2237643"/>
              <a:ext cx="550799" cy="548514"/>
            </a:xfrm>
            <a:prstGeom prst="rect">
              <a:avLst/>
            </a:prstGeom>
          </p:spPr>
        </p:pic>
        <p:pic>
          <p:nvPicPr>
            <p:cNvPr id="10" name="Picture 9">
              <a:extLst>
                <a:ext uri="{FF2B5EF4-FFF2-40B4-BE49-F238E27FC236}">
                  <a16:creationId xmlns:a16="http://schemas.microsoft.com/office/drawing/2014/main" id="{497314B1-A6B9-4477-A459-AF186CB09FD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43220" y="2867643"/>
              <a:ext cx="550799" cy="548514"/>
            </a:xfrm>
            <a:prstGeom prst="rect">
              <a:avLst/>
            </a:prstGeom>
          </p:spPr>
        </p:pic>
        <p:pic>
          <p:nvPicPr>
            <p:cNvPr id="11" name="Picture 10">
              <a:extLst>
                <a:ext uri="{FF2B5EF4-FFF2-40B4-BE49-F238E27FC236}">
                  <a16:creationId xmlns:a16="http://schemas.microsoft.com/office/drawing/2014/main" id="{DC58E94A-B1FB-4C49-A8B9-2E58F518476C}"/>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43220" y="3497643"/>
              <a:ext cx="550799" cy="548514"/>
            </a:xfrm>
            <a:prstGeom prst="rect">
              <a:avLst/>
            </a:prstGeom>
          </p:spPr>
        </p:pic>
        <p:pic>
          <p:nvPicPr>
            <p:cNvPr id="13" name="Picture 12">
              <a:extLst>
                <a:ext uri="{FF2B5EF4-FFF2-40B4-BE49-F238E27FC236}">
                  <a16:creationId xmlns:a16="http://schemas.microsoft.com/office/drawing/2014/main" id="{04E6192C-7BFE-4CB8-96EE-09F15CDFF6AE}"/>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49274" y="2237643"/>
              <a:ext cx="550799" cy="548514"/>
            </a:xfrm>
            <a:prstGeom prst="rect">
              <a:avLst/>
            </a:prstGeom>
          </p:spPr>
        </p:pic>
        <p:pic>
          <p:nvPicPr>
            <p:cNvPr id="14" name="Picture 13">
              <a:extLst>
                <a:ext uri="{FF2B5EF4-FFF2-40B4-BE49-F238E27FC236}">
                  <a16:creationId xmlns:a16="http://schemas.microsoft.com/office/drawing/2014/main" id="{79A59264-682C-491D-8775-88D930871C3F}"/>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49274" y="2867643"/>
              <a:ext cx="550799" cy="548514"/>
            </a:xfrm>
            <a:prstGeom prst="rect">
              <a:avLst/>
            </a:prstGeom>
          </p:spPr>
        </p:pic>
        <p:pic>
          <p:nvPicPr>
            <p:cNvPr id="15" name="Picture 14">
              <a:extLst>
                <a:ext uri="{FF2B5EF4-FFF2-40B4-BE49-F238E27FC236}">
                  <a16:creationId xmlns:a16="http://schemas.microsoft.com/office/drawing/2014/main" id="{1530483B-EF9C-4536-AD0B-58BCC04A47D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4749274" y="3497643"/>
              <a:ext cx="550799" cy="548514"/>
            </a:xfrm>
            <a:prstGeom prst="rect">
              <a:avLst/>
            </a:prstGeom>
          </p:spPr>
        </p:pic>
        <p:pic>
          <p:nvPicPr>
            <p:cNvPr id="17" name="Picture 16">
              <a:extLst>
                <a:ext uri="{FF2B5EF4-FFF2-40B4-BE49-F238E27FC236}">
                  <a16:creationId xmlns:a16="http://schemas.microsoft.com/office/drawing/2014/main" id="{5F0572B2-BE43-46EA-B105-3B505BB63B85}"/>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55328" y="2237643"/>
              <a:ext cx="550799" cy="548514"/>
            </a:xfrm>
            <a:prstGeom prst="rect">
              <a:avLst/>
            </a:prstGeom>
          </p:spPr>
        </p:pic>
        <p:pic>
          <p:nvPicPr>
            <p:cNvPr id="18" name="Picture 17">
              <a:extLst>
                <a:ext uri="{FF2B5EF4-FFF2-40B4-BE49-F238E27FC236}">
                  <a16:creationId xmlns:a16="http://schemas.microsoft.com/office/drawing/2014/main" id="{9B37E37D-8AA6-47D7-BE17-67F1075DFCD0}"/>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55328" y="2867643"/>
              <a:ext cx="550799" cy="548514"/>
            </a:xfrm>
            <a:prstGeom prst="rect">
              <a:avLst/>
            </a:prstGeom>
          </p:spPr>
        </p:pic>
        <p:pic>
          <p:nvPicPr>
            <p:cNvPr id="19" name="Picture 18">
              <a:extLst>
                <a:ext uri="{FF2B5EF4-FFF2-40B4-BE49-F238E27FC236}">
                  <a16:creationId xmlns:a16="http://schemas.microsoft.com/office/drawing/2014/main" id="{E0ABC6BA-88A8-4DF2-BC9A-9E413DFF18D9}"/>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5655328" y="3497643"/>
              <a:ext cx="550799" cy="548514"/>
            </a:xfrm>
            <a:prstGeom prst="rect">
              <a:avLst/>
            </a:prstGeom>
          </p:spPr>
        </p:pic>
      </p:grpSp>
      <p:sp>
        <p:nvSpPr>
          <p:cNvPr id="21" name="Rectangle 20">
            <a:extLst>
              <a:ext uri="{FF2B5EF4-FFF2-40B4-BE49-F238E27FC236}">
                <a16:creationId xmlns:a16="http://schemas.microsoft.com/office/drawing/2014/main" id="{9A91CB7E-3150-4B1B-90A7-62388764116F}"/>
              </a:ext>
            </a:extLst>
          </p:cNvPr>
          <p:cNvSpPr/>
          <p:nvPr/>
        </p:nvSpPr>
        <p:spPr>
          <a:xfrm>
            <a:off x="2133311" y="4288621"/>
            <a:ext cx="2154757" cy="430887"/>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1,200 ÷ 4 = 300</a:t>
            </a:r>
          </a:p>
        </p:txBody>
      </p:sp>
      <p:grpSp>
        <p:nvGrpSpPr>
          <p:cNvPr id="28" name="Group 27">
            <a:extLst>
              <a:ext uri="{FF2B5EF4-FFF2-40B4-BE49-F238E27FC236}">
                <a16:creationId xmlns:a16="http://schemas.microsoft.com/office/drawing/2014/main" id="{1232EF72-1764-4288-AFFD-C5B9250AC1B3}"/>
              </a:ext>
            </a:extLst>
          </p:cNvPr>
          <p:cNvGrpSpPr/>
          <p:nvPr/>
        </p:nvGrpSpPr>
        <p:grpSpPr>
          <a:xfrm>
            <a:off x="1673023" y="1834105"/>
            <a:ext cx="3264400" cy="1808514"/>
            <a:chOff x="2939446" y="2237643"/>
            <a:chExt cx="3264400" cy="1808514"/>
          </a:xfrm>
        </p:grpSpPr>
        <p:pic>
          <p:nvPicPr>
            <p:cNvPr id="29" name="Picture 28">
              <a:extLst>
                <a:ext uri="{FF2B5EF4-FFF2-40B4-BE49-F238E27FC236}">
                  <a16:creationId xmlns:a16="http://schemas.microsoft.com/office/drawing/2014/main" id="{DFB694AF-1BDC-49E6-ABCE-63618BCFC1C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939446" y="2237643"/>
              <a:ext cx="546238" cy="548514"/>
            </a:xfrm>
            <a:prstGeom prst="rect">
              <a:avLst/>
            </a:prstGeom>
          </p:spPr>
        </p:pic>
        <p:pic>
          <p:nvPicPr>
            <p:cNvPr id="30" name="Picture 29">
              <a:extLst>
                <a:ext uri="{FF2B5EF4-FFF2-40B4-BE49-F238E27FC236}">
                  <a16:creationId xmlns:a16="http://schemas.microsoft.com/office/drawing/2014/main" id="{7452EC39-32EE-45A3-80BC-BB3E727908DF}"/>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939446" y="2867643"/>
              <a:ext cx="546238" cy="548514"/>
            </a:xfrm>
            <a:prstGeom prst="rect">
              <a:avLst/>
            </a:prstGeom>
          </p:spPr>
        </p:pic>
        <p:pic>
          <p:nvPicPr>
            <p:cNvPr id="31" name="Picture 30">
              <a:extLst>
                <a:ext uri="{FF2B5EF4-FFF2-40B4-BE49-F238E27FC236}">
                  <a16:creationId xmlns:a16="http://schemas.microsoft.com/office/drawing/2014/main" id="{0C365569-2ED1-4D76-9ADC-79224B638269}"/>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939446" y="3497643"/>
              <a:ext cx="546238" cy="548514"/>
            </a:xfrm>
            <a:prstGeom prst="rect">
              <a:avLst/>
            </a:prstGeom>
          </p:spPr>
        </p:pic>
        <p:pic>
          <p:nvPicPr>
            <p:cNvPr id="32" name="Picture 31">
              <a:extLst>
                <a:ext uri="{FF2B5EF4-FFF2-40B4-BE49-F238E27FC236}">
                  <a16:creationId xmlns:a16="http://schemas.microsoft.com/office/drawing/2014/main" id="{BC853D11-BAB2-409F-B3C3-70C9BCDC5A6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45500" y="2237643"/>
              <a:ext cx="546238" cy="548514"/>
            </a:xfrm>
            <a:prstGeom prst="rect">
              <a:avLst/>
            </a:prstGeom>
          </p:spPr>
        </p:pic>
        <p:pic>
          <p:nvPicPr>
            <p:cNvPr id="33" name="Picture 32">
              <a:extLst>
                <a:ext uri="{FF2B5EF4-FFF2-40B4-BE49-F238E27FC236}">
                  <a16:creationId xmlns:a16="http://schemas.microsoft.com/office/drawing/2014/main" id="{1F3050D2-A67A-4644-9F6F-7100D68C27D5}"/>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45500" y="2867643"/>
              <a:ext cx="546238" cy="548514"/>
            </a:xfrm>
            <a:prstGeom prst="rect">
              <a:avLst/>
            </a:prstGeom>
          </p:spPr>
        </p:pic>
        <p:pic>
          <p:nvPicPr>
            <p:cNvPr id="34" name="Picture 33">
              <a:extLst>
                <a:ext uri="{FF2B5EF4-FFF2-40B4-BE49-F238E27FC236}">
                  <a16:creationId xmlns:a16="http://schemas.microsoft.com/office/drawing/2014/main" id="{67A3E74C-F027-45E4-8328-73C6C535FBA0}"/>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845500" y="3497643"/>
              <a:ext cx="546238" cy="548514"/>
            </a:xfrm>
            <a:prstGeom prst="rect">
              <a:avLst/>
            </a:prstGeom>
          </p:spPr>
        </p:pic>
        <p:pic>
          <p:nvPicPr>
            <p:cNvPr id="35" name="Picture 34">
              <a:extLst>
                <a:ext uri="{FF2B5EF4-FFF2-40B4-BE49-F238E27FC236}">
                  <a16:creationId xmlns:a16="http://schemas.microsoft.com/office/drawing/2014/main" id="{49274CE1-5748-4943-B682-9BC230E8AE3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51554" y="2237643"/>
              <a:ext cx="546238" cy="548514"/>
            </a:xfrm>
            <a:prstGeom prst="rect">
              <a:avLst/>
            </a:prstGeom>
          </p:spPr>
        </p:pic>
        <p:pic>
          <p:nvPicPr>
            <p:cNvPr id="36" name="Picture 35">
              <a:extLst>
                <a:ext uri="{FF2B5EF4-FFF2-40B4-BE49-F238E27FC236}">
                  <a16:creationId xmlns:a16="http://schemas.microsoft.com/office/drawing/2014/main" id="{36340536-1FF1-4154-B471-3045035E54CE}"/>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51554" y="2867643"/>
              <a:ext cx="546238" cy="548514"/>
            </a:xfrm>
            <a:prstGeom prst="rect">
              <a:avLst/>
            </a:prstGeom>
          </p:spPr>
        </p:pic>
        <p:pic>
          <p:nvPicPr>
            <p:cNvPr id="37" name="Picture 36">
              <a:extLst>
                <a:ext uri="{FF2B5EF4-FFF2-40B4-BE49-F238E27FC236}">
                  <a16:creationId xmlns:a16="http://schemas.microsoft.com/office/drawing/2014/main" id="{A3752662-71DE-4467-B39E-21D61BDF6A6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4751554" y="3497643"/>
              <a:ext cx="546238" cy="548514"/>
            </a:xfrm>
            <a:prstGeom prst="rect">
              <a:avLst/>
            </a:prstGeom>
          </p:spPr>
        </p:pic>
        <p:pic>
          <p:nvPicPr>
            <p:cNvPr id="38" name="Picture 37">
              <a:extLst>
                <a:ext uri="{FF2B5EF4-FFF2-40B4-BE49-F238E27FC236}">
                  <a16:creationId xmlns:a16="http://schemas.microsoft.com/office/drawing/2014/main" id="{E35D9D32-04B9-4ED5-A074-20C69833AAB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57608" y="2237643"/>
              <a:ext cx="546238" cy="548514"/>
            </a:xfrm>
            <a:prstGeom prst="rect">
              <a:avLst/>
            </a:prstGeom>
          </p:spPr>
        </p:pic>
        <p:pic>
          <p:nvPicPr>
            <p:cNvPr id="39" name="Picture 38">
              <a:extLst>
                <a:ext uri="{FF2B5EF4-FFF2-40B4-BE49-F238E27FC236}">
                  <a16:creationId xmlns:a16="http://schemas.microsoft.com/office/drawing/2014/main" id="{933A5F08-EB0F-4B3B-AD04-86915D54715D}"/>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57608" y="2867643"/>
              <a:ext cx="546238" cy="548514"/>
            </a:xfrm>
            <a:prstGeom prst="rect">
              <a:avLst/>
            </a:prstGeom>
          </p:spPr>
        </p:pic>
        <p:pic>
          <p:nvPicPr>
            <p:cNvPr id="40" name="Picture 39">
              <a:extLst>
                <a:ext uri="{FF2B5EF4-FFF2-40B4-BE49-F238E27FC236}">
                  <a16:creationId xmlns:a16="http://schemas.microsoft.com/office/drawing/2014/main" id="{07B67EA8-7AC6-495C-BB4B-137C0F73602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5657608" y="3497643"/>
              <a:ext cx="546238" cy="548514"/>
            </a:xfrm>
            <a:prstGeom prst="rect">
              <a:avLst/>
            </a:prstGeom>
          </p:spPr>
        </p:pic>
      </p:grpSp>
      <p:sp>
        <p:nvSpPr>
          <p:cNvPr id="41" name="Rectangle 40">
            <a:extLst>
              <a:ext uri="{FF2B5EF4-FFF2-40B4-BE49-F238E27FC236}">
                <a16:creationId xmlns:a16="http://schemas.microsoft.com/office/drawing/2014/main" id="{B60FBBAA-35AE-40E3-8568-03F989F889F7}"/>
              </a:ext>
            </a:extLst>
          </p:cNvPr>
          <p:cNvSpPr/>
          <p:nvPr/>
        </p:nvSpPr>
        <p:spPr>
          <a:xfrm>
            <a:off x="2133312" y="4858360"/>
            <a:ext cx="2154757" cy="430887"/>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2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1,200 ÷ 300 = 4</a:t>
            </a:r>
          </a:p>
        </p:txBody>
      </p:sp>
      <p:sp>
        <p:nvSpPr>
          <p:cNvPr id="20" name="Content Placeholder 2">
            <a:extLst>
              <a:ext uri="{FF2B5EF4-FFF2-40B4-BE49-F238E27FC236}">
                <a16:creationId xmlns:a16="http://schemas.microsoft.com/office/drawing/2014/main" id="{E5715556-DE45-4846-8E64-4170360185A2}"/>
              </a:ext>
            </a:extLst>
          </p:cNvPr>
          <p:cNvSpPr txBox="1">
            <a:spLocks/>
          </p:cNvSpPr>
          <p:nvPr/>
        </p:nvSpPr>
        <p:spPr>
          <a:xfrm>
            <a:off x="6192012" y="1567970"/>
            <a:ext cx="5390389" cy="4101962"/>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Look at these two representations. What is the same/different?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Explain how you can use place value to use the first calculation to solve the second calculation?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other calculations using division can you write?</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None/>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for other similar calculations. </a:t>
            </a:r>
          </a:p>
        </p:txBody>
      </p:sp>
      <p:sp>
        <p:nvSpPr>
          <p:cNvPr id="6" name="TextBox 19">
            <a:extLst>
              <a:ext uri="{FF2B5EF4-FFF2-40B4-BE49-F238E27FC236}">
                <a16:creationId xmlns:a16="http://schemas.microsoft.com/office/drawing/2014/main" id="{5AB738C7-ED40-492D-B75F-46F42FC92FB9}"/>
              </a:ext>
            </a:extLst>
          </p:cNvPr>
          <p:cNvSpPr txBox="1"/>
          <p:nvPr/>
        </p:nvSpPr>
        <p:spPr>
          <a:xfrm>
            <a:off x="6096000" y="5269822"/>
            <a:ext cx="5486401"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000000"/>
                </a:solidFill>
                <a:effectLst/>
                <a:uLnTx/>
                <a:uFillTx/>
                <a:latin typeface="Arial" panose="020B0604020202020204" pitchFamily="34" charset="0"/>
                <a:ea typeface="+mn-ea"/>
                <a:cs typeface="+mn-cs"/>
              </a:rPr>
              <a:t>xx</a:t>
            </a:r>
          </a:p>
        </p:txBody>
      </p:sp>
      <p:sp>
        <p:nvSpPr>
          <p:cNvPr id="42" name="TextBox 19">
            <a:extLst>
              <a:ext uri="{FF2B5EF4-FFF2-40B4-BE49-F238E27FC236}">
                <a16:creationId xmlns:a16="http://schemas.microsoft.com/office/drawing/2014/main" id="{C106E8FD-9536-4E80-9582-8979515E9435}"/>
              </a:ext>
            </a:extLst>
          </p:cNvPr>
          <p:cNvSpPr txBox="1"/>
          <p:nvPr/>
        </p:nvSpPr>
        <p:spPr>
          <a:xfrm>
            <a:off x="6096000" y="4445023"/>
            <a:ext cx="5486401" cy="1138773"/>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4 times 3 is equal to 12.</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3 times 4 hundreds is equal to 12 hundreds.</a:t>
            </a:r>
          </a:p>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12 hundreds is equal to 1,200.</a:t>
            </a:r>
          </a:p>
        </p:txBody>
      </p:sp>
    </p:spTree>
    <p:custDataLst>
      <p:tags r:id="rId1"/>
    </p:custDataLst>
    <p:extLst>
      <p:ext uri="{BB962C8B-B14F-4D97-AF65-F5344CB8AC3E}">
        <p14:creationId xmlns:p14="http://schemas.microsoft.com/office/powerpoint/2010/main" val="1179388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9284825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6ED8F-715F-482C-A9F6-228FC08B635A}"/>
              </a:ext>
            </a:extLst>
          </p:cNvPr>
          <p:cNvSpPr>
            <a:spLocks noGrp="1"/>
          </p:cNvSpPr>
          <p:nvPr>
            <p:ph type="title"/>
          </p:nvPr>
        </p:nvSpPr>
        <p:spPr>
          <a:xfrm>
            <a:off x="911424" y="332656"/>
            <a:ext cx="10297144" cy="2317494"/>
          </a:xfrm>
          <a:ln>
            <a:solidFill>
              <a:schemeClr val="accent1">
                <a:lumMod val="50000"/>
              </a:schemeClr>
            </a:solidFill>
          </a:ln>
        </p:spPr>
        <p:txBody>
          <a:bodyPr>
            <a:noAutofit/>
          </a:bodyPr>
          <a:lstStyle/>
          <a:p>
            <a:pPr>
              <a:lnSpc>
                <a:spcPct val="120000"/>
              </a:lnSpc>
            </a:pPr>
            <a:r>
              <a:rPr lang="en-GB" sz="2400" dirty="0"/>
              <a:t>4NF-3 </a:t>
            </a:r>
            <a:br>
              <a:rPr lang="en-GB" sz="2400" dirty="0"/>
            </a:br>
            <a:r>
              <a:rPr lang="en-GB" sz="2400" dirty="0"/>
              <a:t>Apply place-value knowledge to known additive and multiplicative number facts (scaling facts by 100). For example:</a:t>
            </a:r>
            <a:br>
              <a:rPr lang="en-GB" sz="2400" dirty="0"/>
            </a:br>
            <a:br>
              <a:rPr lang="en-GB" sz="2400" dirty="0"/>
            </a:br>
            <a:endParaRPr lang="en-GB" sz="2400" dirty="0"/>
          </a:p>
        </p:txBody>
      </p:sp>
      <p:sp>
        <p:nvSpPr>
          <p:cNvPr id="6" name="Content Placeholder 10">
            <a:extLst>
              <a:ext uri="{FF2B5EF4-FFF2-40B4-BE49-F238E27FC236}">
                <a16:creationId xmlns:a16="http://schemas.microsoft.com/office/drawing/2014/main" id="{6B3DC813-0F66-4EE3-8EA3-390547BADAA4}"/>
              </a:ext>
            </a:extLst>
          </p:cNvPr>
          <p:cNvSpPr txBox="1">
            <a:spLocks/>
          </p:cNvSpPr>
          <p:nvPr/>
        </p:nvSpPr>
        <p:spPr>
          <a:xfrm>
            <a:off x="804744" y="3073724"/>
            <a:ext cx="10295896" cy="2268253"/>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The materials in this pack have been collated and written to support the teaching of 4NF-3. Before planning and teaching the content, read the teaching guidance and example assessment questions in the non-statutory guidance itself, which 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2"/>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a:p>
            <a:pPr marL="0" marR="0" lvl="0" indent="0" algn="l" defTabSz="914400" rtl="0" eaLnBrk="0" fontAlgn="base" latinLnBrk="0" hangingPunct="0">
              <a:lnSpc>
                <a:spcPct val="120000"/>
              </a:lnSpc>
              <a:spcBef>
                <a:spcPts val="450"/>
              </a:spcBef>
              <a:spcAft>
                <a:spcPts val="450"/>
              </a:spcAft>
              <a:buClr>
                <a:srgbClr val="585858"/>
              </a:buClr>
              <a:buSzTx/>
              <a:buFont typeface="Arial" panose="020B0604020202020204" pitchFamily="34" charset="0"/>
              <a:buNone/>
              <a:tabLst/>
              <a:defRPr/>
            </a:pP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 video summarising all of the ready-to-progress criteria for Year 4</a:t>
            </a:r>
            <a:r>
              <a:rPr lang="en-GB" kern="0" dirty="0">
                <a:latin typeface="Arial" panose="020B0604020202020204" pitchFamily="34" charset="0"/>
                <a:cs typeface="Arial" panose="020B0604020202020204" pitchFamily="34" charset="0"/>
              </a:rPr>
              <a:t>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can be found </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hlinkClick r:id="rId3"/>
              </a:rPr>
              <a:t>here</a:t>
            </a:r>
            <a:r>
              <a:rPr kumimoji="0" lang="en-GB" sz="2400" b="0" i="0" u="none" strike="noStrike" kern="0" cap="none" spc="0" normalizeH="0" baseline="0" noProof="0" dirty="0">
                <a:ln>
                  <a:noFill/>
                </a:ln>
                <a:solidFill>
                  <a:srgbClr val="585858"/>
                </a:solidFill>
                <a:effectLst/>
                <a:uLnTx/>
                <a:uFillTx/>
                <a:latin typeface="Arial" panose="020B0604020202020204" pitchFamily="34" charset="0"/>
                <a:ea typeface="+mn-ea"/>
                <a:cs typeface="Arial" panose="020B0604020202020204" pitchFamily="34" charset="0"/>
              </a:rPr>
              <a:t>.</a:t>
            </a:r>
          </a:p>
        </p:txBody>
      </p:sp>
      <p:pic>
        <p:nvPicPr>
          <p:cNvPr id="1048" name="Picture 1047">
            <a:extLst>
              <a:ext uri="{FF2B5EF4-FFF2-40B4-BE49-F238E27FC236}">
                <a16:creationId xmlns:a16="http://schemas.microsoft.com/office/drawing/2014/main" id="{F583088A-69D3-4D00-93CC-104AE1A1BDAC}"/>
              </a:ext>
            </a:extLst>
          </p:cNvPr>
          <p:cNvPicPr>
            <a:picLocks noChangeAspect="1"/>
          </p:cNvPicPr>
          <p:nvPr/>
        </p:nvPicPr>
        <p:blipFill>
          <a:blip r:embed="rId4"/>
          <a:stretch>
            <a:fillRect/>
          </a:stretch>
        </p:blipFill>
        <p:spPr>
          <a:xfrm>
            <a:off x="983432" y="1750625"/>
            <a:ext cx="7920211" cy="899525"/>
          </a:xfrm>
          <a:prstGeom prst="rect">
            <a:avLst/>
          </a:prstGeom>
        </p:spPr>
      </p:pic>
    </p:spTree>
    <p:extLst>
      <p:ext uri="{BB962C8B-B14F-4D97-AF65-F5344CB8AC3E}">
        <p14:creationId xmlns:p14="http://schemas.microsoft.com/office/powerpoint/2010/main" val="20295587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a:hlinkClick r:id="rId3"/>
            <a:extLst>
              <a:ext uri="{FF2B5EF4-FFF2-40B4-BE49-F238E27FC236}">
                <a16:creationId xmlns:a16="http://schemas.microsoft.com/office/drawing/2014/main" id="{5925C6A2-BAAF-41D4-960A-951366373441}"/>
              </a:ext>
            </a:extLst>
          </p:cNvPr>
          <p:cNvPicPr>
            <a:picLocks noGrp="1" noChangeAspect="1"/>
          </p:cNvPicPr>
          <p:nvPr>
            <p:ph sz="half" idx="1"/>
          </p:nvPr>
        </p:nvPicPr>
        <p:blipFill>
          <a:blip r:embed="rId4"/>
          <a:stretch>
            <a:fillRect/>
          </a:stretch>
        </p:blipFill>
        <p:spPr>
          <a:xfrm>
            <a:off x="949344" y="1180597"/>
            <a:ext cx="3826503" cy="5161999"/>
          </a:xfrm>
          <a:prstGeom prst="rect">
            <a:avLst/>
          </a:prstGeom>
          <a:ln w="12700">
            <a:solidFill>
              <a:schemeClr val="tx1"/>
            </a:solidFill>
          </a:ln>
        </p:spPr>
      </p:pic>
      <p:sp>
        <p:nvSpPr>
          <p:cNvPr id="11" name="Content Placeholder 10">
            <a:extLst>
              <a:ext uri="{FF2B5EF4-FFF2-40B4-BE49-F238E27FC236}">
                <a16:creationId xmlns:a16="http://schemas.microsoft.com/office/drawing/2014/main" id="{318BEF09-7019-48B2-9AD9-C840302375DF}"/>
              </a:ext>
            </a:extLst>
          </p:cNvPr>
          <p:cNvSpPr>
            <a:spLocks noGrp="1"/>
          </p:cNvSpPr>
          <p:nvPr>
            <p:ph sz="half" idx="2"/>
          </p:nvPr>
        </p:nvSpPr>
        <p:spPr/>
        <p:txBody>
          <a:bodyPr/>
          <a:lstStyle/>
          <a:p>
            <a:pPr marL="342900" indent="-342900">
              <a:lnSpc>
                <a:spcPct val="120000"/>
              </a:lnSpc>
              <a:buClr>
                <a:srgbClr val="585858"/>
              </a:buClr>
              <a:buFont typeface="Arial" panose="020B0604020202020204" pitchFamily="34" charset="0"/>
              <a:buChar char="•"/>
            </a:pPr>
            <a:r>
              <a:rPr lang="en-GB" sz="2400" dirty="0"/>
              <a:t>Additional pedagogical subject knowledge support can be found in the Mastery Professional Development </a:t>
            </a:r>
            <a:r>
              <a:rPr lang="en-GB" sz="2400" dirty="0">
                <a:solidFill>
                  <a:schemeClr val="tx1"/>
                </a:solidFill>
              </a:rPr>
              <a:t>Ma</a:t>
            </a:r>
            <a:r>
              <a:rPr lang="en-GB" sz="2400" dirty="0"/>
              <a:t>terials:</a:t>
            </a:r>
          </a:p>
          <a:p>
            <a:pPr marL="342900" indent="-342900">
              <a:lnSpc>
                <a:spcPct val="120000"/>
              </a:lnSpc>
              <a:buClr>
                <a:srgbClr val="585858"/>
              </a:buClr>
              <a:buFont typeface="Arial" panose="020B0604020202020204" pitchFamily="34" charset="0"/>
              <a:buChar char="•"/>
            </a:pPr>
            <a:r>
              <a:rPr lang="en-GB" sz="2400" dirty="0">
                <a:hlinkClick r:id="rId5"/>
              </a:rPr>
              <a:t>1.22 Composition and calculation: 1,000 and four-digit numbers </a:t>
            </a:r>
            <a:endParaRPr lang="en-GB" sz="2400" dirty="0"/>
          </a:p>
          <a:p>
            <a:pPr marL="342900" indent="-342900">
              <a:lnSpc>
                <a:spcPct val="120000"/>
              </a:lnSpc>
              <a:buClr>
                <a:srgbClr val="585858"/>
              </a:buClr>
              <a:buFont typeface="Arial" panose="020B0604020202020204" pitchFamily="34" charset="0"/>
              <a:buChar char="•"/>
            </a:pPr>
            <a:r>
              <a:rPr lang="en-GB" sz="2400" dirty="0"/>
              <a:t>Several of the activity slides have been taken from these materials.</a:t>
            </a:r>
          </a:p>
          <a:p>
            <a:pPr marL="257175" indent="-257175">
              <a:lnSpc>
                <a:spcPct val="120000"/>
              </a:lnSpc>
              <a:buFont typeface="Arial" panose="020B0604020202020204" pitchFamily="34" charset="0"/>
              <a:buChar char="•"/>
            </a:pPr>
            <a:endParaRPr lang="en-GB" sz="1200" dirty="0">
              <a:solidFill>
                <a:srgbClr val="FF0000"/>
              </a:solidFill>
            </a:endParaRPr>
          </a:p>
        </p:txBody>
      </p:sp>
      <p:sp>
        <p:nvSpPr>
          <p:cNvPr id="5" name="Title 1">
            <a:extLst>
              <a:ext uri="{FF2B5EF4-FFF2-40B4-BE49-F238E27FC236}">
                <a16:creationId xmlns:a16="http://schemas.microsoft.com/office/drawing/2014/main" id="{DEFEC091-CFB1-4B3E-9A93-3CEE3D8156AB}"/>
              </a:ext>
            </a:extLst>
          </p:cNvPr>
          <p:cNvSpPr>
            <a:spLocks noGrp="1"/>
          </p:cNvSpPr>
          <p:nvPr>
            <p:ph type="title"/>
          </p:nvPr>
        </p:nvSpPr>
        <p:spPr>
          <a:xfrm>
            <a:off x="908575" y="265845"/>
            <a:ext cx="10425325" cy="736588"/>
          </a:xfrm>
        </p:spPr>
        <p:txBody>
          <a:bodyPr/>
          <a:lstStyle/>
          <a:p>
            <a:r>
              <a:rPr lang="en-GB" sz="2400" dirty="0"/>
              <a:t>4NF-3: Linked mastery PD materials</a:t>
            </a: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8">
            <a:extLst>
              <a:ext uri="{FF2B5EF4-FFF2-40B4-BE49-F238E27FC236}">
                <a16:creationId xmlns:a16="http://schemas.microsoft.com/office/drawing/2014/main" id="{7084B135-39A4-4D7A-AC35-232D309A07C0}"/>
              </a:ext>
            </a:extLst>
          </p:cNvPr>
          <p:cNvSpPr>
            <a:spLocks noGrp="1"/>
          </p:cNvSpPr>
          <p:nvPr>
            <p:ph type="body" sz="quarter" idx="12"/>
          </p:nvPr>
        </p:nvSpPr>
        <p:spPr/>
        <p:txBody>
          <a:bodyPr/>
          <a:lstStyle/>
          <a:p>
            <a:pPr>
              <a:buClrTx/>
              <a:buFontTx/>
              <a:buNone/>
            </a:pPr>
            <a:r>
              <a:rPr lang="en-GB" dirty="0"/>
              <a:t>Scaling number facts by 100</a:t>
            </a:r>
            <a:endParaRPr lang="en-GB" kern="0" dirty="0"/>
          </a:p>
          <a:p>
            <a:endParaRPr lang="en-GB" dirty="0"/>
          </a:p>
        </p:txBody>
      </p:sp>
      <p:sp>
        <p:nvSpPr>
          <p:cNvPr id="4" name="Text Placeholder 3">
            <a:extLst>
              <a:ext uri="{FF2B5EF4-FFF2-40B4-BE49-F238E27FC236}">
                <a16:creationId xmlns:a16="http://schemas.microsoft.com/office/drawing/2014/main" id="{7FA04951-9539-4E2B-88AC-8F57C8FE57BC}"/>
              </a:ext>
            </a:extLst>
          </p:cNvPr>
          <p:cNvSpPr>
            <a:spLocks noGrp="1"/>
          </p:cNvSpPr>
          <p:nvPr>
            <p:ph type="body" sz="quarter" idx="13"/>
          </p:nvPr>
        </p:nvSpPr>
        <p:spPr>
          <a:xfrm>
            <a:off x="2400490" y="490628"/>
            <a:ext cx="1191720" cy="301224"/>
          </a:xfrm>
        </p:spPr>
        <p:txBody>
          <a:bodyPr/>
          <a:lstStyle/>
          <a:p>
            <a:r>
              <a:rPr lang="en-GB" dirty="0"/>
              <a:t>4NF-3</a:t>
            </a:r>
          </a:p>
        </p:txBody>
      </p:sp>
    </p:spTree>
    <p:extLst>
      <p:ext uri="{BB962C8B-B14F-4D97-AF65-F5344CB8AC3E}">
        <p14:creationId xmlns:p14="http://schemas.microsoft.com/office/powerpoint/2010/main" val="34423277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7EEBC35-F1A1-4969-B407-FDD63776A95B}"/>
              </a:ext>
            </a:extLst>
          </p:cNvPr>
          <p:cNvSpPr>
            <a:spLocks noGrp="1"/>
          </p:cNvSpPr>
          <p:nvPr>
            <p:ph idx="1"/>
          </p:nvPr>
        </p:nvSpPr>
        <p:spPr>
          <a:xfrm>
            <a:off x="662018" y="688985"/>
            <a:ext cx="10972800" cy="3888432"/>
          </a:xfrm>
        </p:spPr>
        <p:txBody>
          <a:bodyPr>
            <a:noAutofit/>
          </a:bodyPr>
          <a:lstStyle/>
          <a:p>
            <a:pPr marL="0" indent="0">
              <a:lnSpc>
                <a:spcPct val="120000"/>
              </a:lnSpc>
              <a:spcBef>
                <a:spcPts val="450"/>
              </a:spcBef>
              <a:spcAft>
                <a:spcPts val="450"/>
              </a:spcAft>
            </a:pPr>
            <a:r>
              <a:rPr lang="en-GB" dirty="0">
                <a:solidFill>
                  <a:schemeClr val="tx1"/>
                </a:solidFill>
              </a:rPr>
              <a:t>The following slides contain activities that can be used within the context of pre-teaching, intervention, or as supplementary material integrated into teaching. They do not represent complete lessons and should not be used as such. Also they should not be used all at once, but over the period of a teaching unit. It would be valuable to use many of the activities more than once to build fluency in understanding and application. Also many of them would benefit from the use of manipulatives to support interaction with the ideas. Ensure you engage in rich discussion with the children, asking them to reason and explain the ideas presented. Note that when working with a small group, pupils should also have access to the main teaching delivered by the class teacher and the focus should be directly linked so that the learning is connected and fluency is built.</a:t>
            </a:r>
          </a:p>
        </p:txBody>
      </p:sp>
    </p:spTree>
    <p:extLst>
      <p:ext uri="{BB962C8B-B14F-4D97-AF65-F5344CB8AC3E}">
        <p14:creationId xmlns:p14="http://schemas.microsoft.com/office/powerpoint/2010/main" val="50821822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820400" cy="3888432"/>
          </a:xfrm>
        </p:spPr>
        <p:txBody>
          <a:bodyPr>
            <a:normAutofit/>
          </a:bodyPr>
          <a:lstStyle/>
          <a:p>
            <a:pPr marL="342900" indent="-342900">
              <a:buClr>
                <a:srgbClr val="585858"/>
              </a:buClr>
              <a:buFont typeface="Arial" panose="020B0604020202020204" pitchFamily="34" charset="0"/>
              <a:buChar char="•"/>
            </a:pPr>
            <a:r>
              <a:rPr lang="en-GB" dirty="0"/>
              <a:t>Take time to build understanding of the key idea</a:t>
            </a:r>
            <a:r>
              <a:rPr lang="en-GB" dirty="0">
                <a:solidFill>
                  <a:schemeClr val="tx1"/>
                </a:solidFill>
              </a:rPr>
              <a:t>.</a:t>
            </a:r>
            <a:r>
              <a:rPr lang="en-GB" dirty="0"/>
              <a:t> </a:t>
            </a:r>
            <a:r>
              <a:rPr lang="en-GB" dirty="0">
                <a:solidFill>
                  <a:schemeClr val="tx1"/>
                </a:solidFill>
              </a:rPr>
              <a:t>We </a:t>
            </a:r>
            <a:r>
              <a:rPr lang="en-GB" dirty="0"/>
              <a:t>would recommend no more than </a:t>
            </a:r>
            <a:r>
              <a:rPr lang="en-GB" dirty="0">
                <a:solidFill>
                  <a:schemeClr val="tx1"/>
                </a:solidFill>
              </a:rPr>
              <a:t>four </a:t>
            </a:r>
            <a:r>
              <a:rPr lang="en-GB" dirty="0"/>
              <a:t>slides in any one session, and probably fewer. </a:t>
            </a:r>
          </a:p>
          <a:p>
            <a:pPr marL="342900" indent="-342900">
              <a:buClr>
                <a:srgbClr val="585858"/>
              </a:buClr>
              <a:buFont typeface="Arial" panose="020B0604020202020204" pitchFamily="34" charset="0"/>
              <a:buChar char="•"/>
            </a:pPr>
            <a:r>
              <a:rPr lang="en-GB" dirty="0"/>
              <a:t>In subsequent sessions</a:t>
            </a:r>
            <a:r>
              <a:rPr lang="en-GB" dirty="0">
                <a:solidFill>
                  <a:schemeClr val="tx1"/>
                </a:solidFill>
              </a:rPr>
              <a:t>, </a:t>
            </a:r>
            <a:r>
              <a:rPr lang="en-GB" dirty="0"/>
              <a:t>review and </a:t>
            </a:r>
            <a:r>
              <a:rPr lang="en-GB" dirty="0">
                <a:solidFill>
                  <a:schemeClr val="tx1"/>
                </a:solidFill>
              </a:rPr>
              <a:t>practise </a:t>
            </a:r>
            <a:r>
              <a:rPr lang="en-GB" dirty="0"/>
              <a:t>previous learning before moving on</a:t>
            </a:r>
            <a:r>
              <a:rPr lang="en-GB" dirty="0">
                <a:solidFill>
                  <a:schemeClr val="tx1"/>
                </a:solidFill>
              </a:rPr>
              <a:t>.</a:t>
            </a:r>
          </a:p>
          <a:p>
            <a:pPr marL="342900" indent="-342900">
              <a:buClr>
                <a:srgbClr val="585858"/>
              </a:buClr>
              <a:buFont typeface="Arial" panose="020B0604020202020204" pitchFamily="34" charset="0"/>
              <a:buChar char="•"/>
            </a:pPr>
            <a:r>
              <a:rPr lang="en-GB" dirty="0"/>
              <a:t>Play the </a:t>
            </a:r>
            <a:r>
              <a:rPr lang="en-GB" dirty="0">
                <a:solidFill>
                  <a:schemeClr val="tx1"/>
                </a:solidFill>
              </a:rPr>
              <a:t>animation/observe </a:t>
            </a:r>
            <a:r>
              <a:rPr lang="en-GB" dirty="0"/>
              <a:t>the image and ask pupils “What do you notice?”.</a:t>
            </a:r>
          </a:p>
          <a:p>
            <a:pPr marL="342900" indent="-342900">
              <a:buClr>
                <a:srgbClr val="585858"/>
              </a:buClr>
              <a:buFont typeface="Arial" panose="020B0604020202020204" pitchFamily="34" charset="0"/>
              <a:buChar char="•"/>
            </a:pPr>
            <a:r>
              <a:rPr lang="en-GB" dirty="0"/>
              <a:t>Encourage pupils to explain what they see, what is happening and </a:t>
            </a:r>
            <a:r>
              <a:rPr lang="en-GB" dirty="0">
                <a:solidFill>
                  <a:schemeClr val="tx1"/>
                </a:solidFill>
              </a:rPr>
              <a:t>why.</a:t>
            </a:r>
          </a:p>
          <a:p>
            <a:pPr marL="342900" indent="-342900">
              <a:buClr>
                <a:srgbClr val="585858"/>
              </a:buClr>
              <a:buFont typeface="Arial" panose="020B0604020202020204" pitchFamily="34" charset="0"/>
              <a:buChar char="•"/>
            </a:pPr>
            <a:r>
              <a:rPr lang="en-GB" dirty="0"/>
              <a:t>Where there is a highlighted sentence, draw out the meaning of this from the image and repeat together and individually.</a:t>
            </a:r>
          </a:p>
        </p:txBody>
      </p:sp>
    </p:spTree>
    <p:extLst>
      <p:ext uri="{BB962C8B-B14F-4D97-AF65-F5344CB8AC3E}">
        <p14:creationId xmlns:p14="http://schemas.microsoft.com/office/powerpoint/2010/main" val="2819374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B0420E-CA16-4E4B-988F-10F467793E4E}"/>
              </a:ext>
            </a:extLst>
          </p:cNvPr>
          <p:cNvSpPr>
            <a:spLocks noGrp="1"/>
          </p:cNvSpPr>
          <p:nvPr>
            <p:ph type="title"/>
          </p:nvPr>
        </p:nvSpPr>
        <p:spPr/>
        <p:txBody>
          <a:bodyPr/>
          <a:lstStyle/>
          <a:p>
            <a:r>
              <a:rPr lang="en-GB" sz="2400" dirty="0"/>
              <a:t>Guidance for working with a small pre-teaching or intervention group</a:t>
            </a:r>
          </a:p>
        </p:txBody>
      </p:sp>
      <p:sp>
        <p:nvSpPr>
          <p:cNvPr id="3" name="Content Placeholder 2">
            <a:extLst>
              <a:ext uri="{FF2B5EF4-FFF2-40B4-BE49-F238E27FC236}">
                <a16:creationId xmlns:a16="http://schemas.microsoft.com/office/drawing/2014/main" id="{02669792-3AA6-4C9E-8A29-6AC355504564}"/>
              </a:ext>
            </a:extLst>
          </p:cNvPr>
          <p:cNvSpPr>
            <a:spLocks noGrp="1"/>
          </p:cNvSpPr>
          <p:nvPr>
            <p:ph idx="1"/>
          </p:nvPr>
        </p:nvSpPr>
        <p:spPr>
          <a:xfrm>
            <a:off x="609600" y="1484784"/>
            <a:ext cx="10972800" cy="3888432"/>
          </a:xfrm>
        </p:spPr>
        <p:txBody>
          <a:bodyPr/>
          <a:lstStyle/>
          <a:p>
            <a:pPr marL="342900" indent="-342900">
              <a:buClr>
                <a:srgbClr val="585858"/>
              </a:buClr>
              <a:buFont typeface="Arial" panose="020B0604020202020204" pitchFamily="34" charset="0"/>
              <a:buChar char="•"/>
            </a:pPr>
            <a:r>
              <a:rPr lang="en-GB" dirty="0"/>
              <a:t>Engage in the suggested activities, using manipulatives where appropriate, to enhance the interaction and stimulate discussion. </a:t>
            </a:r>
            <a:r>
              <a:rPr lang="en-GB" dirty="0">
                <a:solidFill>
                  <a:schemeClr val="tx1"/>
                </a:solidFill>
              </a:rPr>
              <a:t>However, </a:t>
            </a:r>
            <a:r>
              <a:rPr lang="en-GB" dirty="0"/>
              <a:t>note that the ultimate aim is to develop fluency in the mathematical ideas such that resources are no longer needed. </a:t>
            </a:r>
          </a:p>
          <a:p>
            <a:pPr marL="342900" indent="-342900">
              <a:buClr>
                <a:srgbClr val="585858"/>
              </a:buClr>
              <a:buFont typeface="Arial" panose="020B0604020202020204" pitchFamily="34" charset="0"/>
              <a:buChar char="•"/>
            </a:pPr>
            <a:r>
              <a:rPr lang="en-GB" dirty="0"/>
              <a:t>Repeat questions, using other numbers/examples where relevant.</a:t>
            </a:r>
          </a:p>
          <a:p>
            <a:pPr marL="342900" indent="-342900">
              <a:buClr>
                <a:srgbClr val="585858"/>
              </a:buClr>
              <a:buFont typeface="Arial" panose="020B0604020202020204" pitchFamily="34" charset="0"/>
              <a:buChar char="•"/>
            </a:pPr>
            <a:r>
              <a:rPr lang="en-GB" dirty="0"/>
              <a:t>Repeat the highlighted language structures wherever relevant to build fluency with the key idea and connect the learning. For example:</a:t>
            </a:r>
          </a:p>
          <a:p>
            <a:endParaRPr lang="en-GB" dirty="0"/>
          </a:p>
          <a:p>
            <a:pPr marL="0" indent="0"/>
            <a:endParaRPr lang="en-GB" dirty="0"/>
          </a:p>
        </p:txBody>
      </p:sp>
      <p:sp>
        <p:nvSpPr>
          <p:cNvPr id="5" name="TextBox 19">
            <a:extLst>
              <a:ext uri="{FF2B5EF4-FFF2-40B4-BE49-F238E27FC236}">
                <a16:creationId xmlns:a16="http://schemas.microsoft.com/office/drawing/2014/main" id="{9E99F201-5AC6-4933-B5C1-2B91B0DC1203}"/>
              </a:ext>
            </a:extLst>
          </p:cNvPr>
          <p:cNvSpPr txBox="1"/>
          <p:nvPr/>
        </p:nvSpPr>
        <p:spPr>
          <a:xfrm>
            <a:off x="2997523" y="4418337"/>
            <a:ext cx="5486401" cy="400110"/>
          </a:xfrm>
          <a:prstGeom prst="rect">
            <a:avLst/>
          </a:prstGeom>
          <a:solidFill>
            <a:schemeClr val="accent2"/>
          </a:solidFill>
          <a:ln w="12700">
            <a:noFill/>
          </a:ln>
        </p:spPr>
        <p:txBody>
          <a:bodyPr wrap="square" rtlCol="0" anchor="ctr" anchorCtr="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ts val="1200"/>
              </a:spcBef>
              <a:spcAft>
                <a:spcPts val="120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10 hundreds are equivalent to 1,000.</a:t>
            </a:r>
          </a:p>
        </p:txBody>
      </p:sp>
    </p:spTree>
    <p:extLst>
      <p:ext uri="{BB962C8B-B14F-4D97-AF65-F5344CB8AC3E}">
        <p14:creationId xmlns:p14="http://schemas.microsoft.com/office/powerpoint/2010/main" val="17629846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C2D24704-EDE4-4CA5-ADAB-2B740C5F9CA2}"/>
              </a:ext>
            </a:extLst>
          </p:cNvPr>
          <p:cNvSpPr/>
          <p:nvPr/>
        </p:nvSpPr>
        <p:spPr bwMode="auto">
          <a:xfrm>
            <a:off x="0" y="3068960"/>
            <a:ext cx="12216680" cy="720080"/>
          </a:xfrm>
          <a:prstGeom prst="rect">
            <a:avLst/>
          </a:prstGeom>
          <a:solidFill>
            <a:schemeClr val="accent6">
              <a:lumMod val="50000"/>
            </a:schemeClr>
          </a:solidFill>
          <a:ln>
            <a:noFill/>
          </a:ln>
          <a:effectLst/>
        </p:spPr>
        <p:txBody>
          <a:bodyPr vert="horz" wrap="square" lIns="91440" tIns="45720" rIns="91440" bIns="45720" numCol="1" rtlCol="0" anchor="t" anchorCtr="0" compatLnSpc="1">
            <a:prstTxWarp prst="textNoShape">
              <a:avLst/>
            </a:prstTxWarp>
          </a:bodyPr>
          <a:lstStyle/>
          <a:p>
            <a:pPr marL="742950" marR="0" lvl="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a:pPr>
            <a:endParaRPr kumimoji="0" lang="en-GB" sz="2800" b="0" i="0" u="none" strike="noStrike" kern="1200" cap="none" spc="0" normalizeH="0" baseline="0" noProof="0">
              <a:ln>
                <a:noFill/>
              </a:ln>
              <a:solidFill>
                <a:srgbClr val="000000"/>
              </a:solidFill>
              <a:effectLst/>
              <a:uLnTx/>
              <a:uFillTx/>
              <a:latin typeface="Arial" charset="0"/>
              <a:ea typeface="+mn-ea"/>
              <a:cs typeface="+mn-cs"/>
            </a:endParaRPr>
          </a:p>
        </p:txBody>
      </p:sp>
      <p:sp>
        <p:nvSpPr>
          <p:cNvPr id="42" name="Title 3">
            <a:extLst>
              <a:ext uri="{FF2B5EF4-FFF2-40B4-BE49-F238E27FC236}">
                <a16:creationId xmlns:a16="http://schemas.microsoft.com/office/drawing/2014/main" id="{9FA756B9-D3A2-4838-BAE4-37F02EFEBA50}"/>
              </a:ext>
            </a:extLst>
          </p:cNvPr>
          <p:cNvSpPr txBox="1">
            <a:spLocks/>
          </p:cNvSpPr>
          <p:nvPr/>
        </p:nvSpPr>
        <p:spPr bwMode="auto">
          <a:xfrm>
            <a:off x="594008" y="3215915"/>
            <a:ext cx="11262632" cy="426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algn="l" rtl="0" eaLnBrk="0" fontAlgn="base" hangingPunct="0">
              <a:spcBef>
                <a:spcPct val="0"/>
              </a:spcBef>
              <a:spcAft>
                <a:spcPct val="0"/>
              </a:spcAft>
              <a:defRPr sz="2000" b="0">
                <a:solidFill>
                  <a:schemeClr val="bg1"/>
                </a:solidFill>
                <a:latin typeface="+mn-lt"/>
                <a:ea typeface="+mj-ea"/>
                <a:cs typeface="+mj-cs"/>
              </a:defRPr>
            </a:lvl1pPr>
            <a:lvl2pPr algn="l" rtl="0" eaLnBrk="0" fontAlgn="base" hangingPunct="0">
              <a:spcBef>
                <a:spcPct val="0"/>
              </a:spcBef>
              <a:spcAft>
                <a:spcPct val="0"/>
              </a:spcAft>
              <a:defRPr sz="2700" b="1">
                <a:solidFill>
                  <a:srgbClr val="00628C"/>
                </a:solidFill>
                <a:latin typeface="Arial" charset="0"/>
              </a:defRPr>
            </a:lvl2pPr>
            <a:lvl3pPr algn="l" rtl="0" eaLnBrk="0" fontAlgn="base" hangingPunct="0">
              <a:spcBef>
                <a:spcPct val="0"/>
              </a:spcBef>
              <a:spcAft>
                <a:spcPct val="0"/>
              </a:spcAft>
              <a:defRPr sz="2700" b="1">
                <a:solidFill>
                  <a:srgbClr val="00628C"/>
                </a:solidFill>
                <a:latin typeface="Arial" charset="0"/>
              </a:defRPr>
            </a:lvl3pPr>
            <a:lvl4pPr algn="l" rtl="0" eaLnBrk="0" fontAlgn="base" hangingPunct="0">
              <a:spcBef>
                <a:spcPct val="0"/>
              </a:spcBef>
              <a:spcAft>
                <a:spcPct val="0"/>
              </a:spcAft>
              <a:defRPr sz="2700" b="1">
                <a:solidFill>
                  <a:srgbClr val="00628C"/>
                </a:solidFill>
                <a:latin typeface="Arial" charset="0"/>
              </a:defRPr>
            </a:lvl4pPr>
            <a:lvl5pPr algn="l" rtl="0" eaLnBrk="0" fontAlgn="base" hangingPunct="0">
              <a:spcBef>
                <a:spcPct val="0"/>
              </a:spcBef>
              <a:spcAft>
                <a:spcPct val="0"/>
              </a:spcAft>
              <a:defRPr sz="2700" b="1">
                <a:solidFill>
                  <a:srgbClr val="00628C"/>
                </a:solidFill>
                <a:latin typeface="Arial" charset="0"/>
              </a:defRPr>
            </a:lvl5pPr>
            <a:lvl6pPr marL="342892" algn="l" rtl="0" fontAlgn="base">
              <a:spcBef>
                <a:spcPct val="0"/>
              </a:spcBef>
              <a:spcAft>
                <a:spcPct val="0"/>
              </a:spcAft>
              <a:defRPr sz="2700" b="1">
                <a:solidFill>
                  <a:srgbClr val="00628C"/>
                </a:solidFill>
                <a:latin typeface="Arial" charset="0"/>
              </a:defRPr>
            </a:lvl6pPr>
            <a:lvl7pPr marL="685783" algn="l" rtl="0" fontAlgn="base">
              <a:spcBef>
                <a:spcPct val="0"/>
              </a:spcBef>
              <a:spcAft>
                <a:spcPct val="0"/>
              </a:spcAft>
              <a:defRPr sz="2700" b="1">
                <a:solidFill>
                  <a:srgbClr val="00628C"/>
                </a:solidFill>
                <a:latin typeface="Arial" charset="0"/>
              </a:defRPr>
            </a:lvl7pPr>
            <a:lvl8pPr marL="1028675" algn="l" rtl="0" fontAlgn="base">
              <a:spcBef>
                <a:spcPct val="0"/>
              </a:spcBef>
              <a:spcAft>
                <a:spcPct val="0"/>
              </a:spcAft>
              <a:defRPr sz="2700" b="1">
                <a:solidFill>
                  <a:srgbClr val="00628C"/>
                </a:solidFill>
                <a:latin typeface="Arial" charset="0"/>
              </a:defRPr>
            </a:lvl8pPr>
            <a:lvl9pPr marL="1371566" algn="l" rtl="0" fontAlgn="base">
              <a:spcBef>
                <a:spcPct val="0"/>
              </a:spcBef>
              <a:spcAft>
                <a:spcPct val="0"/>
              </a:spcAft>
              <a:defRPr sz="2700" b="1">
                <a:solidFill>
                  <a:srgbClr val="00628C"/>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GB" sz="2000" b="0" i="0" u="none" strike="noStrike" kern="1200" cap="none" spc="0" normalizeH="0" baseline="0" noProof="0" dirty="0">
                <a:ln>
                  <a:noFill/>
                </a:ln>
                <a:solidFill>
                  <a:srgbClr val="FFFFFF"/>
                </a:solidFill>
                <a:effectLst/>
                <a:uLnTx/>
                <a:uFillTx/>
                <a:latin typeface="Arial"/>
                <a:ea typeface="+mj-ea"/>
                <a:cs typeface="+mj-cs"/>
              </a:rPr>
              <a:t>4NF-3 Scaling number facts by 100</a:t>
            </a:r>
            <a:endParaRPr kumimoji="0" lang="en-GB" sz="2000" b="0" i="0" u="none" strike="noStrike" kern="0" cap="none" spc="0" normalizeH="0" baseline="0" noProof="0" dirty="0">
              <a:ln>
                <a:noFill/>
              </a:ln>
              <a:solidFill>
                <a:srgbClr val="FFFFFF"/>
              </a:solidFill>
              <a:effectLst/>
              <a:uLnTx/>
              <a:uFillTx/>
              <a:latin typeface="Arial"/>
              <a:ea typeface="+mj-ea"/>
              <a:cs typeface="+mj-cs"/>
            </a:endParaRPr>
          </a:p>
        </p:txBody>
      </p:sp>
    </p:spTree>
    <p:custDataLst>
      <p:tags r:id="rId1"/>
    </p:custDataLst>
    <p:extLst>
      <p:ext uri="{BB962C8B-B14F-4D97-AF65-F5344CB8AC3E}">
        <p14:creationId xmlns:p14="http://schemas.microsoft.com/office/powerpoint/2010/main" val="281104360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1BBCBC-FE93-413E-A817-DBF64E71CD6E}"/>
              </a:ext>
            </a:extLst>
          </p:cNvPr>
          <p:cNvSpPr>
            <a:spLocks noGrp="1"/>
          </p:cNvSpPr>
          <p:nvPr>
            <p:ph type="title"/>
          </p:nvPr>
        </p:nvSpPr>
        <p:spPr/>
        <p:txBody>
          <a:bodyPr/>
          <a:lstStyle/>
          <a:p>
            <a:r>
              <a:rPr lang="en-GB" dirty="0"/>
              <a:t>4NF-3 Scaling number facts by 100</a:t>
            </a:r>
          </a:p>
        </p:txBody>
      </p:sp>
      <p:grpSp>
        <p:nvGrpSpPr>
          <p:cNvPr id="6" name="Group 5">
            <a:extLst>
              <a:ext uri="{FF2B5EF4-FFF2-40B4-BE49-F238E27FC236}">
                <a16:creationId xmlns:a16="http://schemas.microsoft.com/office/drawing/2014/main" id="{A2C0F8F5-CE20-4A67-8983-C2B031DBCE72}"/>
              </a:ext>
            </a:extLst>
          </p:cNvPr>
          <p:cNvGrpSpPr/>
          <p:nvPr/>
        </p:nvGrpSpPr>
        <p:grpSpPr>
          <a:xfrm>
            <a:off x="1817865" y="1549989"/>
            <a:ext cx="2995728" cy="3150001"/>
            <a:chOff x="2771799" y="1484313"/>
            <a:chExt cx="2995728" cy="3150001"/>
          </a:xfrm>
        </p:grpSpPr>
        <p:pic>
          <p:nvPicPr>
            <p:cNvPr id="4" name="Picture 3" descr="A picture containing sitting, indoor, window, looking&#10;&#10;Description automatically generated">
              <a:extLst>
                <a:ext uri="{FF2B5EF4-FFF2-40B4-BE49-F238E27FC236}">
                  <a16:creationId xmlns:a16="http://schemas.microsoft.com/office/drawing/2014/main" id="{4498BE7B-7E1E-4065-A235-DB4C7544437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5" name="Picture 4" descr="A picture containing sitting, indoor, window, looking&#10;&#10;Description automatically generated">
              <a:extLst>
                <a:ext uri="{FF2B5EF4-FFF2-40B4-BE49-F238E27FC236}">
                  <a16:creationId xmlns:a16="http://schemas.microsoft.com/office/drawing/2014/main" id="{103FEE74-0152-4073-8926-3318DA2126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5" y="2425831"/>
              <a:ext cx="3150000" cy="1266965"/>
            </a:xfrm>
            <a:prstGeom prst="rect">
              <a:avLst/>
            </a:prstGeom>
          </p:spPr>
        </p:pic>
      </p:grpSp>
      <p:pic>
        <p:nvPicPr>
          <p:cNvPr id="10" name="Picture 9">
            <a:extLst>
              <a:ext uri="{FF2B5EF4-FFF2-40B4-BE49-F238E27FC236}">
                <a16:creationId xmlns:a16="http://schemas.microsoft.com/office/drawing/2014/main" id="{C4F50D99-A4DE-4F20-B0BD-B87450CFDAD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1595675"/>
            <a:ext cx="550800" cy="550800"/>
          </a:xfrm>
          <a:prstGeom prst="rect">
            <a:avLst/>
          </a:prstGeom>
        </p:spPr>
      </p:pic>
      <p:pic>
        <p:nvPicPr>
          <p:cNvPr id="15" name="Picture 14">
            <a:extLst>
              <a:ext uri="{FF2B5EF4-FFF2-40B4-BE49-F238E27FC236}">
                <a16:creationId xmlns:a16="http://schemas.microsoft.com/office/drawing/2014/main" id="{D6D4A821-3DEE-4A23-8164-1ABC3EA35EE8}"/>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1595675"/>
            <a:ext cx="550800" cy="550800"/>
          </a:xfrm>
          <a:prstGeom prst="rect">
            <a:avLst/>
          </a:prstGeom>
        </p:spPr>
      </p:pic>
      <p:pic>
        <p:nvPicPr>
          <p:cNvPr id="16" name="Picture 15">
            <a:extLst>
              <a:ext uri="{FF2B5EF4-FFF2-40B4-BE49-F238E27FC236}">
                <a16:creationId xmlns:a16="http://schemas.microsoft.com/office/drawing/2014/main" id="{03C758AE-98C2-483C-BAD8-9CF09ADCFECC}"/>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2225675"/>
            <a:ext cx="550800" cy="550800"/>
          </a:xfrm>
          <a:prstGeom prst="rect">
            <a:avLst/>
          </a:prstGeom>
        </p:spPr>
      </p:pic>
      <p:pic>
        <p:nvPicPr>
          <p:cNvPr id="17" name="Picture 16">
            <a:extLst>
              <a:ext uri="{FF2B5EF4-FFF2-40B4-BE49-F238E27FC236}">
                <a16:creationId xmlns:a16="http://schemas.microsoft.com/office/drawing/2014/main" id="{3D30915A-139B-46DD-BDF2-53A6635811B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2225675"/>
            <a:ext cx="550800" cy="550800"/>
          </a:xfrm>
          <a:prstGeom prst="rect">
            <a:avLst/>
          </a:prstGeom>
        </p:spPr>
      </p:pic>
      <p:pic>
        <p:nvPicPr>
          <p:cNvPr id="18" name="Picture 17">
            <a:extLst>
              <a:ext uri="{FF2B5EF4-FFF2-40B4-BE49-F238E27FC236}">
                <a16:creationId xmlns:a16="http://schemas.microsoft.com/office/drawing/2014/main" id="{06B87810-1D41-41C0-9AED-22E6CD1D8DE4}"/>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2855675"/>
            <a:ext cx="550800" cy="550800"/>
          </a:xfrm>
          <a:prstGeom prst="rect">
            <a:avLst/>
          </a:prstGeom>
        </p:spPr>
      </p:pic>
      <p:pic>
        <p:nvPicPr>
          <p:cNvPr id="19" name="Picture 18">
            <a:extLst>
              <a:ext uri="{FF2B5EF4-FFF2-40B4-BE49-F238E27FC236}">
                <a16:creationId xmlns:a16="http://schemas.microsoft.com/office/drawing/2014/main" id="{983168D8-FA14-439A-9F42-54E2558C88F7}"/>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2489530" y="2855675"/>
            <a:ext cx="550800" cy="550800"/>
          </a:xfrm>
          <a:prstGeom prst="rect">
            <a:avLst/>
          </a:prstGeom>
        </p:spPr>
      </p:pic>
      <p:pic>
        <p:nvPicPr>
          <p:cNvPr id="20" name="Picture 19">
            <a:extLst>
              <a:ext uri="{FF2B5EF4-FFF2-40B4-BE49-F238E27FC236}">
                <a16:creationId xmlns:a16="http://schemas.microsoft.com/office/drawing/2014/main" id="{01C412BB-1EDA-4CCC-8785-A3C384E3FA32}"/>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74536" y="3463429"/>
            <a:ext cx="550800" cy="550800"/>
          </a:xfrm>
          <a:prstGeom prst="rect">
            <a:avLst/>
          </a:prstGeom>
        </p:spPr>
      </p:pic>
      <p:pic>
        <p:nvPicPr>
          <p:cNvPr id="22" name="Picture 21">
            <a:extLst>
              <a:ext uri="{FF2B5EF4-FFF2-40B4-BE49-F238E27FC236}">
                <a16:creationId xmlns:a16="http://schemas.microsoft.com/office/drawing/2014/main" id="{71750A0A-298E-4823-B2C5-773F1964341B}"/>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1858876" y="4097331"/>
            <a:ext cx="550800" cy="550800"/>
          </a:xfrm>
          <a:prstGeom prst="rect">
            <a:avLst/>
          </a:prstGeom>
        </p:spPr>
      </p:pic>
      <p:pic>
        <p:nvPicPr>
          <p:cNvPr id="24" name="Picture 23">
            <a:extLst>
              <a:ext uri="{FF2B5EF4-FFF2-40B4-BE49-F238E27FC236}">
                <a16:creationId xmlns:a16="http://schemas.microsoft.com/office/drawing/2014/main" id="{299C4956-0C71-4D42-88F9-4CBBAB8C65AB}"/>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1596818"/>
            <a:ext cx="550800" cy="548514"/>
          </a:xfrm>
          <a:prstGeom prst="rect">
            <a:avLst/>
          </a:prstGeom>
        </p:spPr>
      </p:pic>
      <p:pic>
        <p:nvPicPr>
          <p:cNvPr id="25" name="Picture 24">
            <a:extLst>
              <a:ext uri="{FF2B5EF4-FFF2-40B4-BE49-F238E27FC236}">
                <a16:creationId xmlns:a16="http://schemas.microsoft.com/office/drawing/2014/main" id="{AC47D067-D0F1-4E6C-8A4D-0AFA645E2A41}"/>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2226818"/>
            <a:ext cx="550800" cy="548514"/>
          </a:xfrm>
          <a:prstGeom prst="rect">
            <a:avLst/>
          </a:prstGeom>
        </p:spPr>
      </p:pic>
      <p:pic>
        <p:nvPicPr>
          <p:cNvPr id="26" name="Picture 25">
            <a:extLst>
              <a:ext uri="{FF2B5EF4-FFF2-40B4-BE49-F238E27FC236}">
                <a16:creationId xmlns:a16="http://schemas.microsoft.com/office/drawing/2014/main" id="{6A511C3F-D5D5-4121-A731-01F25967CD5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2856818"/>
            <a:ext cx="550800" cy="548514"/>
          </a:xfrm>
          <a:prstGeom prst="rect">
            <a:avLst/>
          </a:prstGeom>
        </p:spPr>
      </p:pic>
      <p:pic>
        <p:nvPicPr>
          <p:cNvPr id="27" name="Picture 26">
            <a:extLst>
              <a:ext uri="{FF2B5EF4-FFF2-40B4-BE49-F238E27FC236}">
                <a16:creationId xmlns:a16="http://schemas.microsoft.com/office/drawing/2014/main" id="{5F14E789-5A3C-4A88-AF90-0A31DC2B094F}"/>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3464572"/>
            <a:ext cx="550800" cy="548514"/>
          </a:xfrm>
          <a:prstGeom prst="rect">
            <a:avLst/>
          </a:prstGeom>
        </p:spPr>
      </p:pic>
      <p:pic>
        <p:nvPicPr>
          <p:cNvPr id="28" name="Picture 27">
            <a:extLst>
              <a:ext uri="{FF2B5EF4-FFF2-40B4-BE49-F238E27FC236}">
                <a16:creationId xmlns:a16="http://schemas.microsoft.com/office/drawing/2014/main" id="{ED4B6B7D-F5BD-4265-9E37-BA39C683A22C}"/>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3596529" y="4098474"/>
            <a:ext cx="550800" cy="548514"/>
          </a:xfrm>
          <a:prstGeom prst="rect">
            <a:avLst/>
          </a:prstGeom>
        </p:spPr>
      </p:pic>
      <p:pic>
        <p:nvPicPr>
          <p:cNvPr id="29" name="Picture 28">
            <a:extLst>
              <a:ext uri="{FF2B5EF4-FFF2-40B4-BE49-F238E27FC236}">
                <a16:creationId xmlns:a16="http://schemas.microsoft.com/office/drawing/2014/main" id="{75DAED85-9F3F-4121-8D68-51FADF35114D}"/>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4215729" y="1596818"/>
            <a:ext cx="550800" cy="548514"/>
          </a:xfrm>
          <a:prstGeom prst="rect">
            <a:avLst/>
          </a:prstGeom>
        </p:spPr>
      </p:pic>
      <p:sp>
        <p:nvSpPr>
          <p:cNvPr id="30" name="Rectangle 29">
            <a:extLst>
              <a:ext uri="{FF2B5EF4-FFF2-40B4-BE49-F238E27FC236}">
                <a16:creationId xmlns:a16="http://schemas.microsoft.com/office/drawing/2014/main" id="{2CC2BC58-4E49-4A75-8E95-7EBBD7E0F243}"/>
              </a:ext>
            </a:extLst>
          </p:cNvPr>
          <p:cNvSpPr/>
          <p:nvPr/>
        </p:nvSpPr>
        <p:spPr>
          <a:xfrm>
            <a:off x="3180807" y="4795411"/>
            <a:ext cx="1335622"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+ 6 = 14</a:t>
            </a:r>
          </a:p>
        </p:txBody>
      </p:sp>
      <p:sp>
        <p:nvSpPr>
          <p:cNvPr id="31" name="Rectangle 30">
            <a:extLst>
              <a:ext uri="{FF2B5EF4-FFF2-40B4-BE49-F238E27FC236}">
                <a16:creationId xmlns:a16="http://schemas.microsoft.com/office/drawing/2014/main" id="{36529D23-165F-4205-9CCE-EC20A2A8714D}"/>
              </a:ext>
            </a:extLst>
          </p:cNvPr>
          <p:cNvSpPr/>
          <p:nvPr/>
        </p:nvSpPr>
        <p:spPr>
          <a:xfrm>
            <a:off x="3890856" y="4795411"/>
            <a:ext cx="708660"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sp>
        <p:nvSpPr>
          <p:cNvPr id="49" name="Rectangle 48">
            <a:extLst>
              <a:ext uri="{FF2B5EF4-FFF2-40B4-BE49-F238E27FC236}">
                <a16:creationId xmlns:a16="http://schemas.microsoft.com/office/drawing/2014/main" id="{F6A525C1-83B3-4D51-9AD0-6CAFC6A3F44D}"/>
              </a:ext>
            </a:extLst>
          </p:cNvPr>
          <p:cNvSpPr/>
          <p:nvPr/>
        </p:nvSpPr>
        <p:spPr>
          <a:xfrm>
            <a:off x="1479309" y="1343184"/>
            <a:ext cx="3657600" cy="352142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a:ln>
                <a:noFill/>
              </a:ln>
              <a:solidFill>
                <a:srgbClr val="FFFFFF"/>
              </a:solidFill>
              <a:effectLst/>
              <a:uLnTx/>
              <a:uFillTx/>
              <a:latin typeface="Arial"/>
              <a:ea typeface="+mn-ea"/>
              <a:cs typeface="+mn-cs"/>
            </a:endParaRPr>
          </a:p>
        </p:txBody>
      </p:sp>
      <p:grpSp>
        <p:nvGrpSpPr>
          <p:cNvPr id="32" name="Group 31">
            <a:extLst>
              <a:ext uri="{FF2B5EF4-FFF2-40B4-BE49-F238E27FC236}">
                <a16:creationId xmlns:a16="http://schemas.microsoft.com/office/drawing/2014/main" id="{F7731926-D47E-4113-A19B-EE049EDED6C5}"/>
              </a:ext>
            </a:extLst>
          </p:cNvPr>
          <p:cNvGrpSpPr/>
          <p:nvPr/>
        </p:nvGrpSpPr>
        <p:grpSpPr>
          <a:xfrm>
            <a:off x="1817865" y="1549989"/>
            <a:ext cx="2995728" cy="3150001"/>
            <a:chOff x="2771799" y="1484313"/>
            <a:chExt cx="2995728" cy="3150001"/>
          </a:xfrm>
        </p:grpSpPr>
        <p:pic>
          <p:nvPicPr>
            <p:cNvPr id="33" name="Picture 32" descr="A picture containing sitting, indoor, window, looking&#10;&#10;Description automatically generated">
              <a:extLst>
                <a:ext uri="{FF2B5EF4-FFF2-40B4-BE49-F238E27FC236}">
                  <a16:creationId xmlns:a16="http://schemas.microsoft.com/office/drawing/2014/main" id="{A1602D2A-7996-4C78-B4D1-E30D2B4E7A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1830282" y="2425830"/>
              <a:ext cx="3150000" cy="1266965"/>
            </a:xfrm>
            <a:prstGeom prst="rect">
              <a:avLst/>
            </a:prstGeom>
          </p:spPr>
        </p:pic>
        <p:pic>
          <p:nvPicPr>
            <p:cNvPr id="34" name="Picture 33" descr="A picture containing sitting, indoor, window, looking&#10;&#10;Description automatically generated">
              <a:extLst>
                <a:ext uri="{FF2B5EF4-FFF2-40B4-BE49-F238E27FC236}">
                  <a16:creationId xmlns:a16="http://schemas.microsoft.com/office/drawing/2014/main" id="{2D9F06E5-257C-4D01-997C-1923CD3D9FB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5400000">
              <a:off x="3559045" y="2425831"/>
              <a:ext cx="3150000" cy="1266965"/>
            </a:xfrm>
            <a:prstGeom prst="rect">
              <a:avLst/>
            </a:prstGeom>
          </p:spPr>
        </p:pic>
      </p:grpSp>
      <p:pic>
        <p:nvPicPr>
          <p:cNvPr id="35" name="Picture 34">
            <a:extLst>
              <a:ext uri="{FF2B5EF4-FFF2-40B4-BE49-F238E27FC236}">
                <a16:creationId xmlns:a16="http://schemas.microsoft.com/office/drawing/2014/main" id="{FE5FE3C1-DDE8-47FE-A18D-B03E405F188D}"/>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58876" y="1596818"/>
            <a:ext cx="550800" cy="548514"/>
          </a:xfrm>
          <a:prstGeom prst="rect">
            <a:avLst/>
          </a:prstGeom>
        </p:spPr>
      </p:pic>
      <p:pic>
        <p:nvPicPr>
          <p:cNvPr id="36" name="Picture 35">
            <a:extLst>
              <a:ext uri="{FF2B5EF4-FFF2-40B4-BE49-F238E27FC236}">
                <a16:creationId xmlns:a16="http://schemas.microsoft.com/office/drawing/2014/main" id="{BAA77F34-CF75-4EF8-9074-410EF928FEC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489530" y="1596818"/>
            <a:ext cx="550800" cy="548514"/>
          </a:xfrm>
          <a:prstGeom prst="rect">
            <a:avLst/>
          </a:prstGeom>
        </p:spPr>
      </p:pic>
      <p:pic>
        <p:nvPicPr>
          <p:cNvPr id="37" name="Picture 36">
            <a:extLst>
              <a:ext uri="{FF2B5EF4-FFF2-40B4-BE49-F238E27FC236}">
                <a16:creationId xmlns:a16="http://schemas.microsoft.com/office/drawing/2014/main" id="{3FE337B1-B116-4DA0-95AD-20B8F15AB290}"/>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58876" y="2226818"/>
            <a:ext cx="550800" cy="548514"/>
          </a:xfrm>
          <a:prstGeom prst="rect">
            <a:avLst/>
          </a:prstGeom>
        </p:spPr>
      </p:pic>
      <p:pic>
        <p:nvPicPr>
          <p:cNvPr id="38" name="Picture 37">
            <a:extLst>
              <a:ext uri="{FF2B5EF4-FFF2-40B4-BE49-F238E27FC236}">
                <a16:creationId xmlns:a16="http://schemas.microsoft.com/office/drawing/2014/main" id="{219D503A-B9B7-42D6-BFCA-4091C68EA128}"/>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489530" y="2226818"/>
            <a:ext cx="550800" cy="548514"/>
          </a:xfrm>
          <a:prstGeom prst="rect">
            <a:avLst/>
          </a:prstGeom>
        </p:spPr>
      </p:pic>
      <p:pic>
        <p:nvPicPr>
          <p:cNvPr id="39" name="Picture 38">
            <a:extLst>
              <a:ext uri="{FF2B5EF4-FFF2-40B4-BE49-F238E27FC236}">
                <a16:creationId xmlns:a16="http://schemas.microsoft.com/office/drawing/2014/main" id="{97F74603-A164-48E9-BF79-BD7554418D15}"/>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58876" y="2856818"/>
            <a:ext cx="550800" cy="548514"/>
          </a:xfrm>
          <a:prstGeom prst="rect">
            <a:avLst/>
          </a:prstGeom>
        </p:spPr>
      </p:pic>
      <p:pic>
        <p:nvPicPr>
          <p:cNvPr id="40" name="Picture 39">
            <a:extLst>
              <a:ext uri="{FF2B5EF4-FFF2-40B4-BE49-F238E27FC236}">
                <a16:creationId xmlns:a16="http://schemas.microsoft.com/office/drawing/2014/main" id="{F45121F7-9D62-48A6-9576-EAC447FD4FB2}"/>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2489530" y="2856818"/>
            <a:ext cx="550800" cy="548514"/>
          </a:xfrm>
          <a:prstGeom prst="rect">
            <a:avLst/>
          </a:prstGeom>
        </p:spPr>
      </p:pic>
      <p:pic>
        <p:nvPicPr>
          <p:cNvPr id="41" name="Picture 40">
            <a:extLst>
              <a:ext uri="{FF2B5EF4-FFF2-40B4-BE49-F238E27FC236}">
                <a16:creationId xmlns:a16="http://schemas.microsoft.com/office/drawing/2014/main" id="{D47E9682-EBD1-420E-B051-496FFE229BDB}"/>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74536" y="3464572"/>
            <a:ext cx="550800" cy="548514"/>
          </a:xfrm>
          <a:prstGeom prst="rect">
            <a:avLst/>
          </a:prstGeom>
        </p:spPr>
      </p:pic>
      <p:pic>
        <p:nvPicPr>
          <p:cNvPr id="42" name="Picture 41">
            <a:extLst>
              <a:ext uri="{FF2B5EF4-FFF2-40B4-BE49-F238E27FC236}">
                <a16:creationId xmlns:a16="http://schemas.microsoft.com/office/drawing/2014/main" id="{CDAF4782-70D0-423C-8944-859EE90FE0E3}"/>
              </a:ext>
            </a:extLst>
          </p:cNvPr>
          <p:cNvPicPr>
            <a:picLocks noChangeAspect="1"/>
          </p:cNvPicPr>
          <p:nvPr/>
        </p:nvPicPr>
        <p:blipFill>
          <a:blip r:embed="rId7">
            <a:extLst>
              <a:ext uri="{28A0092B-C50C-407E-A947-70E740481C1C}">
                <a14:useLocalDpi xmlns:a14="http://schemas.microsoft.com/office/drawing/2010/main" val="0"/>
              </a:ext>
            </a:extLst>
          </a:blip>
          <a:srcRect/>
          <a:stretch/>
        </p:blipFill>
        <p:spPr>
          <a:xfrm>
            <a:off x="1858876" y="4098474"/>
            <a:ext cx="550800" cy="548514"/>
          </a:xfrm>
          <a:prstGeom prst="rect">
            <a:avLst/>
          </a:prstGeom>
        </p:spPr>
      </p:pic>
      <p:pic>
        <p:nvPicPr>
          <p:cNvPr id="43" name="Picture 42">
            <a:extLst>
              <a:ext uri="{FF2B5EF4-FFF2-40B4-BE49-F238E27FC236}">
                <a16:creationId xmlns:a16="http://schemas.microsoft.com/office/drawing/2014/main" id="{A2772D79-2623-4BEA-941D-554353920DA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597672" y="1596818"/>
            <a:ext cx="548514" cy="548514"/>
          </a:xfrm>
          <a:prstGeom prst="rect">
            <a:avLst/>
          </a:prstGeom>
        </p:spPr>
      </p:pic>
      <p:pic>
        <p:nvPicPr>
          <p:cNvPr id="44" name="Picture 43">
            <a:extLst>
              <a:ext uri="{FF2B5EF4-FFF2-40B4-BE49-F238E27FC236}">
                <a16:creationId xmlns:a16="http://schemas.microsoft.com/office/drawing/2014/main" id="{D57F9B74-65DB-48E6-A843-A1524142815B}"/>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597672" y="2226818"/>
            <a:ext cx="548514" cy="548514"/>
          </a:xfrm>
          <a:prstGeom prst="rect">
            <a:avLst/>
          </a:prstGeom>
        </p:spPr>
      </p:pic>
      <p:pic>
        <p:nvPicPr>
          <p:cNvPr id="45" name="Picture 44">
            <a:extLst>
              <a:ext uri="{FF2B5EF4-FFF2-40B4-BE49-F238E27FC236}">
                <a16:creationId xmlns:a16="http://schemas.microsoft.com/office/drawing/2014/main" id="{986BCB2E-83EB-4C5A-9317-ECB2731A7AEC}"/>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597672" y="2856818"/>
            <a:ext cx="548514" cy="548514"/>
          </a:xfrm>
          <a:prstGeom prst="rect">
            <a:avLst/>
          </a:prstGeom>
        </p:spPr>
      </p:pic>
      <p:pic>
        <p:nvPicPr>
          <p:cNvPr id="46" name="Picture 45">
            <a:extLst>
              <a:ext uri="{FF2B5EF4-FFF2-40B4-BE49-F238E27FC236}">
                <a16:creationId xmlns:a16="http://schemas.microsoft.com/office/drawing/2014/main" id="{10E9C3D4-1DBF-421D-9609-1586F99A3A04}"/>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597672" y="3464572"/>
            <a:ext cx="548514" cy="548514"/>
          </a:xfrm>
          <a:prstGeom prst="rect">
            <a:avLst/>
          </a:prstGeom>
        </p:spPr>
      </p:pic>
      <p:pic>
        <p:nvPicPr>
          <p:cNvPr id="47" name="Picture 46">
            <a:extLst>
              <a:ext uri="{FF2B5EF4-FFF2-40B4-BE49-F238E27FC236}">
                <a16:creationId xmlns:a16="http://schemas.microsoft.com/office/drawing/2014/main" id="{5A16A3F2-4AF3-4C46-BE46-7161DFFBDB8E}"/>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3597672" y="4098474"/>
            <a:ext cx="548514" cy="548514"/>
          </a:xfrm>
          <a:prstGeom prst="rect">
            <a:avLst/>
          </a:prstGeom>
        </p:spPr>
      </p:pic>
      <p:pic>
        <p:nvPicPr>
          <p:cNvPr id="48" name="Picture 47">
            <a:extLst>
              <a:ext uri="{FF2B5EF4-FFF2-40B4-BE49-F238E27FC236}">
                <a16:creationId xmlns:a16="http://schemas.microsoft.com/office/drawing/2014/main" id="{0BE75773-6015-443A-ACA2-FA9973857E96}"/>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4216872" y="1596818"/>
            <a:ext cx="548514" cy="548514"/>
          </a:xfrm>
          <a:prstGeom prst="rect">
            <a:avLst/>
          </a:prstGeom>
        </p:spPr>
      </p:pic>
      <p:sp>
        <p:nvSpPr>
          <p:cNvPr id="50" name="Rectangle 49">
            <a:extLst>
              <a:ext uri="{FF2B5EF4-FFF2-40B4-BE49-F238E27FC236}">
                <a16:creationId xmlns:a16="http://schemas.microsoft.com/office/drawing/2014/main" id="{D3BC439A-E026-4A6F-8EAA-AE493B1924C1}"/>
              </a:ext>
            </a:extLst>
          </p:cNvPr>
          <p:cNvSpPr/>
          <p:nvPr/>
        </p:nvSpPr>
        <p:spPr>
          <a:xfrm>
            <a:off x="623888" y="5166669"/>
            <a:ext cx="5213287"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 hundreds + 6 hundreds =</a:t>
            </a:r>
            <a:r>
              <a:rPr kumimoji="0" lang="en-GB"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a:t>
            </a: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14 hundreds</a:t>
            </a:r>
          </a:p>
        </p:txBody>
      </p:sp>
      <p:sp>
        <p:nvSpPr>
          <p:cNvPr id="51" name="Rectangle 50">
            <a:extLst>
              <a:ext uri="{FF2B5EF4-FFF2-40B4-BE49-F238E27FC236}">
                <a16:creationId xmlns:a16="http://schemas.microsoft.com/office/drawing/2014/main" id="{E657E6E5-F090-480F-AB2E-F71C46668CCE}"/>
              </a:ext>
            </a:extLst>
          </p:cNvPr>
          <p:cNvSpPr/>
          <p:nvPr/>
        </p:nvSpPr>
        <p:spPr>
          <a:xfrm>
            <a:off x="3890856" y="5260779"/>
            <a:ext cx="1801177" cy="30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52" name="Rectangle 51">
            <a:extLst>
              <a:ext uri="{FF2B5EF4-FFF2-40B4-BE49-F238E27FC236}">
                <a16:creationId xmlns:a16="http://schemas.microsoft.com/office/drawing/2014/main" id="{FB657E29-4D74-4176-A9B3-B195A9339651}"/>
              </a:ext>
            </a:extLst>
          </p:cNvPr>
          <p:cNvSpPr/>
          <p:nvPr/>
        </p:nvSpPr>
        <p:spPr>
          <a:xfrm>
            <a:off x="2612056" y="5542427"/>
            <a:ext cx="2262158" cy="400110"/>
          </a:xfrm>
          <a:prstGeom prst="rect">
            <a:avLst/>
          </a:prstGeom>
        </p:spPr>
        <p:txBody>
          <a:bodyPr wrap="none">
            <a:spAutoFit/>
          </a:body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1"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800 + 600 = 1,400</a:t>
            </a:r>
          </a:p>
        </p:txBody>
      </p:sp>
      <p:sp>
        <p:nvSpPr>
          <p:cNvPr id="53" name="Rectangle 52">
            <a:extLst>
              <a:ext uri="{FF2B5EF4-FFF2-40B4-BE49-F238E27FC236}">
                <a16:creationId xmlns:a16="http://schemas.microsoft.com/office/drawing/2014/main" id="{898A44FA-D0CD-4C3C-95FE-B12E84466A4F}"/>
              </a:ext>
            </a:extLst>
          </p:cNvPr>
          <p:cNvSpPr/>
          <p:nvPr/>
        </p:nvSpPr>
        <p:spPr>
          <a:xfrm>
            <a:off x="3890856" y="5545407"/>
            <a:ext cx="1801177" cy="400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endParaRPr kumimoji="0" lang="en-GB" sz="2800" b="0" i="0" u="none" strike="noStrike" kern="1200" cap="none" spc="0" normalizeH="0" baseline="0" noProof="0" dirty="0">
              <a:ln>
                <a:noFill/>
              </a:ln>
              <a:solidFill>
                <a:srgbClr val="FFFFFF"/>
              </a:solidFill>
              <a:effectLst/>
              <a:uLnTx/>
              <a:uFillTx/>
              <a:latin typeface="Arial"/>
              <a:ea typeface="+mn-ea"/>
              <a:cs typeface="+mn-cs"/>
            </a:endParaRPr>
          </a:p>
        </p:txBody>
      </p:sp>
      <p:sp>
        <p:nvSpPr>
          <p:cNvPr id="7" name="Content Placeholder 2">
            <a:extLst>
              <a:ext uri="{FF2B5EF4-FFF2-40B4-BE49-F238E27FC236}">
                <a16:creationId xmlns:a16="http://schemas.microsoft.com/office/drawing/2014/main" id="{1FDC372F-ACD4-46E5-8A2D-10D7807948FD}"/>
              </a:ext>
            </a:extLst>
          </p:cNvPr>
          <p:cNvSpPr txBox="1">
            <a:spLocks/>
          </p:cNvSpPr>
          <p:nvPr/>
        </p:nvSpPr>
        <p:spPr>
          <a:xfrm>
            <a:off x="6192013" y="1232054"/>
            <a:ext cx="5420867" cy="3414934"/>
          </a:xfrm>
          <a:prstGeom prst="rect">
            <a:avLst/>
          </a:prstGeom>
        </p:spPr>
        <p:txBody>
          <a:bodyPr/>
          <a:lstStyle>
            <a:lvl1pPr marL="257168" indent="-257168" algn="l" rtl="0" eaLnBrk="0" fontAlgn="base" hangingPunct="0">
              <a:spcBef>
                <a:spcPct val="20000"/>
              </a:spcBef>
              <a:spcAft>
                <a:spcPct val="0"/>
              </a:spcAft>
              <a:buClr>
                <a:schemeClr val="tx2"/>
              </a:buClr>
              <a:buFont typeface="Arial" panose="020B0604020202020204" pitchFamily="34" charset="0"/>
              <a:defRPr sz="2400">
                <a:solidFill>
                  <a:srgbClr val="585858"/>
                </a:solidFill>
                <a:latin typeface="+mn-lt"/>
                <a:ea typeface="+mn-ea"/>
                <a:cs typeface="+mn-cs"/>
              </a:defRPr>
            </a:lvl1pPr>
            <a:lvl2pPr marL="557199" indent="-214308" algn="l" rtl="0" eaLnBrk="0" fontAlgn="base" hangingPunct="0">
              <a:spcBef>
                <a:spcPct val="20000"/>
              </a:spcBef>
              <a:spcAft>
                <a:spcPct val="0"/>
              </a:spcAft>
              <a:buClr>
                <a:srgbClr val="00628C"/>
              </a:buClr>
              <a:buFont typeface="Arial" panose="020B0604020202020204" pitchFamily="34" charset="0"/>
              <a:buChar char="●"/>
              <a:defRPr sz="2100">
                <a:solidFill>
                  <a:srgbClr val="585858"/>
                </a:solidFill>
                <a:latin typeface="+mn-lt"/>
              </a:defRPr>
            </a:lvl2pPr>
            <a:lvl3pPr marL="857228" indent="-171446" algn="l" rtl="0" eaLnBrk="0" fontAlgn="base" hangingPunct="0">
              <a:spcBef>
                <a:spcPct val="20000"/>
              </a:spcBef>
              <a:spcAft>
                <a:spcPct val="0"/>
              </a:spcAft>
              <a:buClr>
                <a:srgbClr val="00628C"/>
              </a:buClr>
              <a:buFont typeface="Arial" panose="020B0604020202020204" pitchFamily="34" charset="0"/>
              <a:buChar char="–"/>
              <a:defRPr sz="1800">
                <a:solidFill>
                  <a:srgbClr val="585858"/>
                </a:solidFill>
                <a:latin typeface="+mn-lt"/>
              </a:defRPr>
            </a:lvl3pPr>
            <a:lvl4pPr marL="1200120" indent="-171446" algn="l" rtl="0" eaLnBrk="0" fontAlgn="base" hangingPunct="0">
              <a:spcBef>
                <a:spcPct val="20000"/>
              </a:spcBef>
              <a:spcAft>
                <a:spcPct val="0"/>
              </a:spcAft>
              <a:buClr>
                <a:schemeClr val="accent2"/>
              </a:buClr>
              <a:buFont typeface="Arial" panose="020B0604020202020204" pitchFamily="34" charset="0"/>
              <a:buChar char="●"/>
              <a:defRPr sz="1425">
                <a:solidFill>
                  <a:schemeClr val="tx1"/>
                </a:solidFill>
                <a:latin typeface="+mn-lt"/>
              </a:defRPr>
            </a:lvl4pPr>
            <a:lvl5pPr marL="1543012" indent="-171446" algn="l" rtl="0" eaLnBrk="0" fontAlgn="base" hangingPunct="0">
              <a:spcBef>
                <a:spcPct val="20000"/>
              </a:spcBef>
              <a:spcAft>
                <a:spcPct val="0"/>
              </a:spcAft>
              <a:buClr>
                <a:schemeClr val="tx2"/>
              </a:buClr>
              <a:buFont typeface="Arial" panose="020B0604020202020204" pitchFamily="34" charset="0"/>
              <a:buChar char="●"/>
              <a:defRPr sz="1425">
                <a:solidFill>
                  <a:schemeClr val="tx1"/>
                </a:solidFill>
                <a:latin typeface="+mn-lt"/>
              </a:defRPr>
            </a:lvl5pPr>
            <a:lvl6pPr marL="1885903" indent="-171446" algn="l" rtl="0" fontAlgn="base">
              <a:spcBef>
                <a:spcPct val="20000"/>
              </a:spcBef>
              <a:spcAft>
                <a:spcPct val="0"/>
              </a:spcAft>
              <a:buClr>
                <a:schemeClr val="tx2"/>
              </a:buClr>
              <a:buFont typeface="Arial" charset="0"/>
              <a:buChar char="●"/>
              <a:defRPr sz="1425">
                <a:solidFill>
                  <a:schemeClr val="tx1"/>
                </a:solidFill>
                <a:latin typeface="+mn-lt"/>
              </a:defRPr>
            </a:lvl6pPr>
            <a:lvl7pPr marL="2228795" indent="-171446" algn="l" rtl="0" fontAlgn="base">
              <a:spcBef>
                <a:spcPct val="20000"/>
              </a:spcBef>
              <a:spcAft>
                <a:spcPct val="0"/>
              </a:spcAft>
              <a:buClr>
                <a:schemeClr val="tx2"/>
              </a:buClr>
              <a:buFont typeface="Arial" charset="0"/>
              <a:buChar char="●"/>
              <a:defRPr sz="1425">
                <a:solidFill>
                  <a:schemeClr val="tx1"/>
                </a:solidFill>
                <a:latin typeface="+mn-lt"/>
              </a:defRPr>
            </a:lvl7pPr>
            <a:lvl8pPr marL="2571686" indent="-171446" algn="l" rtl="0" fontAlgn="base">
              <a:spcBef>
                <a:spcPct val="20000"/>
              </a:spcBef>
              <a:spcAft>
                <a:spcPct val="0"/>
              </a:spcAft>
              <a:buClr>
                <a:schemeClr val="tx2"/>
              </a:buClr>
              <a:buFont typeface="Arial" charset="0"/>
              <a:buChar char="●"/>
              <a:defRPr sz="1425">
                <a:solidFill>
                  <a:schemeClr val="tx1"/>
                </a:solidFill>
                <a:latin typeface="+mn-lt"/>
              </a:defRPr>
            </a:lvl8pPr>
            <a:lvl9pPr marL="2914577" indent="-171446" algn="l" rtl="0" fontAlgn="base">
              <a:spcBef>
                <a:spcPct val="20000"/>
              </a:spcBef>
              <a:spcAft>
                <a:spcPct val="0"/>
              </a:spcAft>
              <a:buClr>
                <a:schemeClr val="tx2"/>
              </a:buClr>
              <a:buFont typeface="Arial" charset="0"/>
              <a:buChar char="●"/>
              <a:defRPr sz="1425">
                <a:solidFill>
                  <a:schemeClr val="tx1"/>
                </a:solidFill>
                <a:latin typeface="+mn-lt"/>
              </a:defRPr>
            </a:lvl9pPr>
          </a:lstStyle>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Show the pupils the animated slide and record the calculations on a flipchart. </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What do you notice? What is the same about the two calculations? What is different?</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How can we use 8 + 6 to help us find      800 + 600? How else can we say 14 hundred?</a:t>
            </a:r>
          </a:p>
          <a:p>
            <a:pPr marL="257168" marR="0" lvl="0" indent="-257168" algn="l" defTabSz="914400" rtl="0" eaLnBrk="0" fontAlgn="base" latinLnBrk="0" hangingPunct="0">
              <a:lnSpc>
                <a:spcPct val="120000"/>
              </a:lnSpc>
              <a:spcBef>
                <a:spcPts val="600"/>
              </a:spcBef>
              <a:spcAft>
                <a:spcPts val="600"/>
              </a:spcAft>
              <a:buClr>
                <a:srgbClr val="585858"/>
              </a:buClr>
              <a:buSzTx/>
              <a:buFont typeface="Arial" panose="020B0604020202020204" pitchFamily="34" charset="0"/>
              <a:buChar char="•"/>
              <a:tabLst/>
              <a:defRPr/>
            </a:pPr>
            <a:r>
              <a:rPr kumimoji="0" lang="en-GB" sz="2000" b="0" i="0" u="none" strike="noStrike" kern="1200" cap="none" spc="0" normalizeH="0" baseline="0" noProof="0" dirty="0">
                <a:ln>
                  <a:noFill/>
                </a:ln>
                <a:solidFill>
                  <a:srgbClr val="585858"/>
                </a:solidFill>
                <a:effectLst/>
                <a:uLnTx/>
                <a:uFillTx/>
                <a:latin typeface="Arial"/>
                <a:ea typeface="+mn-ea"/>
                <a:cs typeface="+mn-cs"/>
              </a:rPr>
              <a:t>Repeat the above using other number pairs.</a:t>
            </a: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1200" cap="none" spc="0" normalizeH="0" baseline="0" noProof="0" dirty="0">
              <a:ln>
                <a:noFill/>
              </a:ln>
              <a:solidFill>
                <a:srgbClr val="585858"/>
              </a:solidFill>
              <a:effectLst/>
              <a:uLnTx/>
              <a:uFillTx/>
              <a:latin typeface="Arial"/>
              <a:ea typeface="+mn-ea"/>
              <a:cs typeface="+mn-cs"/>
            </a:endParaRPr>
          </a:p>
          <a:p>
            <a:pPr marL="0" marR="0" lvl="0" indent="0"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None/>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a:p>
            <a:pPr marL="257168" marR="0" lvl="0" indent="-257168" algn="l" defTabSz="914400" rtl="0" eaLnBrk="0" fontAlgn="base" latinLnBrk="0" hangingPunct="0">
              <a:lnSpc>
                <a:spcPct val="120000"/>
              </a:lnSpc>
              <a:spcBef>
                <a:spcPts val="600"/>
              </a:spcBef>
              <a:spcAft>
                <a:spcPts val="600"/>
              </a:spcAft>
              <a:buClr>
                <a:srgbClr val="00628C"/>
              </a:buClr>
              <a:buSzTx/>
              <a:buFont typeface="Arial" panose="020B0604020202020204" pitchFamily="34" charset="0"/>
              <a:buChar char="•"/>
              <a:tabLst/>
              <a:defRPr/>
            </a:pPr>
            <a:endParaRPr kumimoji="0" lang="en-GB" sz="2000" b="0" i="0" u="none" strike="noStrike" kern="0" cap="none" spc="0" normalizeH="0" baseline="0" noProof="0" dirty="0">
              <a:ln>
                <a:noFill/>
              </a:ln>
              <a:solidFill>
                <a:srgbClr val="000000"/>
              </a:solidFill>
              <a:effectLst/>
              <a:uLnTx/>
              <a:uFillTx/>
              <a:latin typeface="Arial"/>
              <a:ea typeface="+mn-ea"/>
              <a:cs typeface="+mn-cs"/>
            </a:endParaRPr>
          </a:p>
        </p:txBody>
      </p:sp>
      <p:sp>
        <p:nvSpPr>
          <p:cNvPr id="54" name="TextBox 19">
            <a:extLst>
              <a:ext uri="{FF2B5EF4-FFF2-40B4-BE49-F238E27FC236}">
                <a16:creationId xmlns:a16="http://schemas.microsoft.com/office/drawing/2014/main" id="{4956A8C1-B323-4072-94AE-35BAD523D090}"/>
              </a:ext>
            </a:extLst>
          </p:cNvPr>
          <p:cNvSpPr txBox="1"/>
          <p:nvPr/>
        </p:nvSpPr>
        <p:spPr>
          <a:xfrm>
            <a:off x="5692033" y="5260779"/>
            <a:ext cx="6164607" cy="400110"/>
          </a:xfrm>
          <a:prstGeom prst="rect">
            <a:avLst/>
          </a:prstGeom>
          <a:solidFill>
            <a:schemeClr val="accent2"/>
          </a:solidFill>
          <a:ln w="12700">
            <a:noFill/>
          </a:ln>
        </p:spPr>
        <p:txBody>
          <a:bodyPr wrap="square" rtlCol="0">
            <a:spAutoFit/>
          </a:bodyPr>
          <a:lstStyle>
            <a:defPPr>
              <a:defRPr lang="en-GB"/>
            </a:defPPr>
            <a:lvl1pPr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1pPr>
            <a:lvl2pPr marL="4572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2pPr>
            <a:lvl3pPr marL="9144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3pPr>
            <a:lvl4pPr marL="13716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4pPr>
            <a:lvl5pPr marL="1828800" algn="l" rtl="0" fontAlgn="base">
              <a:spcBef>
                <a:spcPct val="20000"/>
              </a:spcBef>
              <a:spcAft>
                <a:spcPct val="0"/>
              </a:spcAft>
              <a:buClr>
                <a:srgbClr val="00628C"/>
              </a:buClr>
              <a:buFont typeface="Arial" panose="020B0604020202020204" pitchFamily="34" charset="0"/>
              <a:buChar char="●"/>
              <a:defRPr sz="2800" kern="1200">
                <a:solidFill>
                  <a:schemeClr val="tx1"/>
                </a:solidFill>
                <a:latin typeface="Arial" panose="020B0604020202020204" pitchFamily="34" charset="0"/>
                <a:ea typeface="+mn-ea"/>
                <a:cs typeface="+mn-cs"/>
              </a:defRPr>
            </a:lvl5pPr>
            <a:lvl6pPr marL="2286000" algn="l" defTabSz="914400" rtl="0" eaLnBrk="1" latinLnBrk="0" hangingPunct="1">
              <a:defRPr sz="2800" kern="1200">
                <a:solidFill>
                  <a:schemeClr val="tx1"/>
                </a:solidFill>
                <a:latin typeface="Arial" panose="020B0604020202020204" pitchFamily="34" charset="0"/>
                <a:ea typeface="+mn-ea"/>
                <a:cs typeface="+mn-cs"/>
              </a:defRPr>
            </a:lvl6pPr>
            <a:lvl7pPr marL="2743200" algn="l" defTabSz="914400" rtl="0" eaLnBrk="1" latinLnBrk="0" hangingPunct="1">
              <a:defRPr sz="2800" kern="1200">
                <a:solidFill>
                  <a:schemeClr val="tx1"/>
                </a:solidFill>
                <a:latin typeface="Arial" panose="020B0604020202020204" pitchFamily="34" charset="0"/>
                <a:ea typeface="+mn-ea"/>
                <a:cs typeface="+mn-cs"/>
              </a:defRPr>
            </a:lvl7pPr>
            <a:lvl8pPr marL="3200400" algn="l" defTabSz="914400" rtl="0" eaLnBrk="1" latinLnBrk="0" hangingPunct="1">
              <a:defRPr sz="2800" kern="1200">
                <a:solidFill>
                  <a:schemeClr val="tx1"/>
                </a:solidFill>
                <a:latin typeface="Arial" panose="020B0604020202020204" pitchFamily="34" charset="0"/>
                <a:ea typeface="+mn-ea"/>
                <a:cs typeface="+mn-cs"/>
              </a:defRPr>
            </a:lvl8pPr>
            <a:lvl9pPr marL="3657600" algn="l" defTabSz="914400" rtl="0" eaLnBrk="1" latinLnBrk="0" hangingPunct="1">
              <a:defRPr sz="2800" kern="1200">
                <a:solidFill>
                  <a:schemeClr val="tx1"/>
                </a:solidFill>
                <a:latin typeface="Arial" panose="020B0604020202020204" pitchFamily="34" charset="0"/>
                <a:ea typeface="+mn-ea"/>
                <a:cs typeface="+mn-cs"/>
              </a:defRPr>
            </a:lvl9pPr>
          </a:lstStyle>
          <a:p>
            <a:pPr marL="0" marR="0" lvl="0" indent="0" algn="ctr" defTabSz="914400" rtl="0" eaLnBrk="1" fontAlgn="base" latinLnBrk="0" hangingPunct="1">
              <a:lnSpc>
                <a:spcPct val="100000"/>
              </a:lnSpc>
              <a:spcBef>
                <a:spcPct val="20000"/>
              </a:spcBef>
              <a:spcAft>
                <a:spcPct val="0"/>
              </a:spcAft>
              <a:buClr>
                <a:srgbClr val="00628C"/>
              </a:buClr>
              <a:buSzTx/>
              <a:buFont typeface="Arial" panose="020B0604020202020204" pitchFamily="34" charset="0"/>
              <a:buNone/>
              <a:tabLst/>
              <a:defRPr/>
            </a:pPr>
            <a:r>
              <a:rPr kumimoji="0" lang="en-GB" sz="2000" b="0" i="1" u="none" strike="noStrike" kern="1200" cap="none" spc="0" normalizeH="0" baseline="0" noProof="0" dirty="0">
                <a:ln>
                  <a:noFill/>
                </a:ln>
                <a:solidFill>
                  <a:srgbClr val="585858"/>
                </a:solidFill>
                <a:effectLst/>
                <a:uLnTx/>
                <a:uFillTx/>
                <a:latin typeface="Arial" panose="020B0604020202020204" pitchFamily="34" charset="0"/>
                <a:ea typeface="+mn-ea"/>
                <a:cs typeface="+mn-cs"/>
              </a:rPr>
              <a:t>8 + 6 = 14   8 hundreds + 6 hundreds = 14 hundreds</a:t>
            </a:r>
          </a:p>
        </p:txBody>
      </p:sp>
    </p:spTree>
    <p:custDataLst>
      <p:tags r:id="rId1"/>
    </p:custDataLst>
    <p:extLst>
      <p:ext uri="{BB962C8B-B14F-4D97-AF65-F5344CB8AC3E}">
        <p14:creationId xmlns:p14="http://schemas.microsoft.com/office/powerpoint/2010/main" val="1065037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6.25E-7 4.81481E-6 L -0.14206 0.2743 " pathEditMode="relative" rAng="0" ptsTypes="AA">
                                      <p:cBhvr>
                                        <p:cTn id="6" dur="2000" fill="hold"/>
                                        <p:tgtEl>
                                          <p:spTgt spid="29"/>
                                        </p:tgtEl>
                                        <p:attrNameLst>
                                          <p:attrName>ppt_x</p:attrName>
                                          <p:attrName>ppt_y</p:attrName>
                                        </p:attrNameLst>
                                      </p:cBhvr>
                                      <p:rCtr x="-7109" y="13704"/>
                                    </p:animMotion>
                                  </p:childTnLst>
                                </p:cTn>
                              </p:par>
                              <p:par>
                                <p:cTn id="7" presetID="42" presetClass="path" presetSubtype="0" accel="50000" decel="50000" fill="hold" nodeType="withEffect">
                                  <p:stCondLst>
                                    <p:cond delay="0"/>
                                  </p:stCondLst>
                                  <p:childTnLst>
                                    <p:animMotion origin="layout" path="M 1.875E-6 0 L -0.09076 0 " pathEditMode="relative" rAng="0" ptsTypes="AA">
                                      <p:cBhvr>
                                        <p:cTn id="8" dur="2000" fill="hold"/>
                                        <p:tgtEl>
                                          <p:spTgt spid="28"/>
                                        </p:tgtEl>
                                        <p:attrNameLst>
                                          <p:attrName>ppt_x</p:attrName>
                                          <p:attrName>ppt_y</p:attrName>
                                        </p:attrNameLst>
                                      </p:cBhvr>
                                      <p:rCtr x="-4544" y="0"/>
                                    </p:animMotion>
                                  </p:childTnLst>
                                </p:cTn>
                              </p:par>
                            </p:childTnLst>
                          </p:cTn>
                        </p:par>
                      </p:childTnLst>
                    </p:cTn>
                  </p:par>
                  <p:par>
                    <p:cTn id="9" fill="hold">
                      <p:stCondLst>
                        <p:cond delay="indefinite"/>
                      </p:stCondLst>
                      <p:childTnLst>
                        <p:par>
                          <p:cTn id="10" fill="hold">
                            <p:stCondLst>
                              <p:cond delay="0"/>
                            </p:stCondLst>
                            <p:childTnLst>
                              <p:par>
                                <p:cTn id="11" presetID="1" presetClass="exit" presetSubtype="0" fill="hold" grpId="0" nodeType="clickEffect">
                                  <p:stCondLst>
                                    <p:cond delay="0"/>
                                  </p:stCondLst>
                                  <p:childTnLst>
                                    <p:set>
                                      <p:cBhvr>
                                        <p:cTn id="12" dur="1" fill="hold">
                                          <p:stCondLst>
                                            <p:cond delay="0"/>
                                          </p:stCondLst>
                                        </p:cTn>
                                        <p:tgtEl>
                                          <p:spTgt spid="31"/>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48"/>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5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47"/>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5"/>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9"/>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0"/>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41"/>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42"/>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46"/>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5"/>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4"/>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3"/>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49"/>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32"/>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42" presetClass="path" presetSubtype="0" accel="50000" decel="50000" fill="hold" nodeType="clickEffect">
                                  <p:stCondLst>
                                    <p:cond delay="0"/>
                                  </p:stCondLst>
                                  <p:childTnLst>
                                    <p:animMotion origin="layout" path="M 6.25E-7 4.81481E-6 L -0.14141 0.2743 " pathEditMode="relative" rAng="0" ptsTypes="AA">
                                      <p:cBhvr>
                                        <p:cTn id="52" dur="2000" fill="hold"/>
                                        <p:tgtEl>
                                          <p:spTgt spid="48"/>
                                        </p:tgtEl>
                                        <p:attrNameLst>
                                          <p:attrName>ppt_x</p:attrName>
                                          <p:attrName>ppt_y</p:attrName>
                                        </p:attrNameLst>
                                      </p:cBhvr>
                                      <p:rCtr x="-7070" y="13704"/>
                                    </p:animMotion>
                                  </p:childTnLst>
                                </p:cTn>
                              </p:par>
                              <p:par>
                                <p:cTn id="53" presetID="42" presetClass="path" presetSubtype="0" accel="50000" decel="50000" fill="hold" nodeType="withEffect">
                                  <p:stCondLst>
                                    <p:cond delay="0"/>
                                  </p:stCondLst>
                                  <p:childTnLst>
                                    <p:animMotion origin="layout" path="M 1.875E-6 0 L -0.09141 0.00023 " pathEditMode="relative" rAng="0" ptsTypes="AA">
                                      <p:cBhvr>
                                        <p:cTn id="54" dur="2000" fill="hold"/>
                                        <p:tgtEl>
                                          <p:spTgt spid="47"/>
                                        </p:tgtEl>
                                        <p:attrNameLst>
                                          <p:attrName>ppt_x</p:attrName>
                                          <p:attrName>ppt_y</p:attrName>
                                        </p:attrNameLst>
                                      </p:cBhvr>
                                      <p:rCtr x="-4570" y="0"/>
                                    </p:animMotion>
                                  </p:childTnLst>
                                </p:cTn>
                              </p:par>
                            </p:childTnLst>
                          </p:cTn>
                        </p:par>
                      </p:childTnLst>
                    </p:cTn>
                  </p:par>
                  <p:par>
                    <p:cTn id="55" fill="hold">
                      <p:stCondLst>
                        <p:cond delay="indefinite"/>
                      </p:stCondLst>
                      <p:childTnLst>
                        <p:par>
                          <p:cTn id="56" fill="hold">
                            <p:stCondLst>
                              <p:cond delay="0"/>
                            </p:stCondLst>
                            <p:childTnLst>
                              <p:par>
                                <p:cTn id="57" presetID="1" presetClass="exit" presetSubtype="0" fill="hold" grpId="0" nodeType="clickEffect">
                                  <p:stCondLst>
                                    <p:cond delay="0"/>
                                  </p:stCondLst>
                                  <p:childTnLst>
                                    <p:set>
                                      <p:cBhvr>
                                        <p:cTn id="58" dur="1" fill="hold">
                                          <p:stCondLst>
                                            <p:cond delay="0"/>
                                          </p:stCondLst>
                                        </p:cTn>
                                        <p:tgtEl>
                                          <p:spTgt spid="51"/>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52"/>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xit" presetSubtype="0" fill="hold" grpId="0" nodeType="clickEffect">
                                  <p:stCondLst>
                                    <p:cond delay="0"/>
                                  </p:stCondLst>
                                  <p:childTnLst>
                                    <p:set>
                                      <p:cBhvr>
                                        <p:cTn id="66" dur="1" fill="hold">
                                          <p:stCondLst>
                                            <p:cond delay="0"/>
                                          </p:stCondLst>
                                        </p:cTn>
                                        <p:tgtEl>
                                          <p:spTgt spid="5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49" grpId="0" animBg="1"/>
      <p:bldP spid="50" grpId="0"/>
      <p:bldP spid="51" grpId="0" animBg="1"/>
      <p:bldP spid="52" grpId="0"/>
      <p:bldP spid="53"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TIMING" val="|2.2|1.6"/>
</p:tagLst>
</file>

<file path=ppt/tags/tag2.xml><?xml version="1.0" encoding="utf-8"?>
<p:tagLst xmlns:a="http://schemas.openxmlformats.org/drawingml/2006/main" xmlns:r="http://schemas.openxmlformats.org/officeDocument/2006/relationships" xmlns:p="http://schemas.openxmlformats.org/presentationml/2006/main">
  <p:tag name="TIMING" val="|11.5|3.8|1.3|1.2|2.5|1.7|0.7"/>
</p:tagLst>
</file>

<file path=ppt/tags/tag3.xml><?xml version="1.0" encoding="utf-8"?>
<p:tagLst xmlns:a="http://schemas.openxmlformats.org/drawingml/2006/main" xmlns:r="http://schemas.openxmlformats.org/officeDocument/2006/relationships" xmlns:p="http://schemas.openxmlformats.org/presentationml/2006/main">
  <p:tag name="TIMING" val="|11.5|3.8|1.3|1.2|2.5|1.7|0.7"/>
</p:tagLst>
</file>

<file path=ppt/tags/tag4.xml><?xml version="1.0" encoding="utf-8"?>
<p:tagLst xmlns:a="http://schemas.openxmlformats.org/drawingml/2006/main" xmlns:r="http://schemas.openxmlformats.org/officeDocument/2006/relationships" xmlns:p="http://schemas.openxmlformats.org/presentationml/2006/main">
  <p:tag name="TIMING" val="|5.4|2.1|2.1|1.5"/>
</p:tagLst>
</file>

<file path=ppt/tags/tag5.xml><?xml version="1.0" encoding="utf-8"?>
<p:tagLst xmlns:a="http://schemas.openxmlformats.org/drawingml/2006/main" xmlns:r="http://schemas.openxmlformats.org/officeDocument/2006/relationships" xmlns:p="http://schemas.openxmlformats.org/presentationml/2006/main">
  <p:tag name="TIMING" val="|5.4|2.1|2.1|1.5"/>
</p:tagLst>
</file>

<file path=ppt/theme/theme1.xml><?xml version="1.0" encoding="utf-8"?>
<a:theme xmlns:a="http://schemas.openxmlformats.org/drawingml/2006/main" name="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ctem1">
  <a:themeElements>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nctem1">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742950" marR="0" indent="-285750" algn="l" defTabSz="914400" rtl="0" eaLnBrk="1" fontAlgn="base" latinLnBrk="0" hangingPunct="1">
          <a:lnSpc>
            <a:spcPct val="100000"/>
          </a:lnSpc>
          <a:spcBef>
            <a:spcPct val="20000"/>
          </a:spcBef>
          <a:spcAft>
            <a:spcPct val="0"/>
          </a:spcAft>
          <a:buClr>
            <a:srgbClr val="00628C"/>
          </a:buClr>
          <a:buSzTx/>
          <a:buFont typeface="Arial" charset="0"/>
          <a:buChar char="●"/>
          <a:tabLst/>
          <a:defRPr kumimoji="0" lang="en-GB" sz="2800" b="0" i="0" u="none" strike="noStrike" cap="none" normalizeH="0" baseline="0" smtClean="0">
            <a:ln>
              <a:noFill/>
            </a:ln>
            <a:solidFill>
              <a:schemeClr val="tx1"/>
            </a:solidFill>
            <a:effectLst/>
            <a:latin typeface="Arial" charset="0"/>
          </a:defRPr>
        </a:defPPr>
      </a:lstStyle>
    </a:lnDef>
  </a:objectDefaults>
  <a:extraClrSchemeLst>
    <a:extraClrScheme>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clrMap bg1="lt1" tx1="dk1" bg2="lt2" tx2="dk2" accent1="accent1" accent2="accent2" accent3="accent3" accent4="accent4" accent5="accent5" accent6="accent6" hlink="hlink" folHlink="folHlink"/>
    </a:extraClrScheme>
    <a:extraClrScheme>
      <a:clrScheme name="nctem1 2">
        <a:dk1>
          <a:srgbClr val="000000"/>
        </a:dk1>
        <a:lt1>
          <a:srgbClr val="FFFFFF"/>
        </a:lt1>
        <a:dk2>
          <a:srgbClr val="333366"/>
        </a:dk2>
        <a:lt2>
          <a:srgbClr val="5F5F5F"/>
        </a:lt2>
        <a:accent1>
          <a:srgbClr val="CC99FF"/>
        </a:accent1>
        <a:accent2>
          <a:srgbClr val="99CCCC"/>
        </a:accent2>
        <a:accent3>
          <a:srgbClr val="FFFFFF"/>
        </a:accent3>
        <a:accent4>
          <a:srgbClr val="000000"/>
        </a:accent4>
        <a:accent5>
          <a:srgbClr val="E2CAFF"/>
        </a:accent5>
        <a:accent6>
          <a:srgbClr val="8AB9B9"/>
        </a:accent6>
        <a:hlink>
          <a:srgbClr val="666699"/>
        </a:hlink>
        <a:folHlink>
          <a:srgbClr val="660066"/>
        </a:folHlink>
      </a:clrScheme>
      <a:clrMap bg1="lt1" tx1="dk1" bg2="lt2" tx2="dk2" accent1="accent1" accent2="accent2" accent3="accent3" accent4="accent4" accent5="accent5" accent6="accent6" hlink="hlink" folHlink="folHlink"/>
    </a:extraClrScheme>
    <a:extraClrScheme>
      <a:clrScheme name="nctem1 3">
        <a:dk1>
          <a:srgbClr val="000000"/>
        </a:dk1>
        <a:lt1>
          <a:srgbClr val="FFFFFF"/>
        </a:lt1>
        <a:dk2>
          <a:srgbClr val="0000CC"/>
        </a:dk2>
        <a:lt2>
          <a:srgbClr val="434343"/>
        </a:lt2>
        <a:accent1>
          <a:srgbClr val="99CC00"/>
        </a:accent1>
        <a:accent2>
          <a:srgbClr val="FFCC00"/>
        </a:accent2>
        <a:accent3>
          <a:srgbClr val="FFFFFF"/>
        </a:accent3>
        <a:accent4>
          <a:srgbClr val="000000"/>
        </a:accent4>
        <a:accent5>
          <a:srgbClr val="CAE2AA"/>
        </a:accent5>
        <a:accent6>
          <a:srgbClr val="E7B900"/>
        </a:accent6>
        <a:hlink>
          <a:srgbClr val="FF0000"/>
        </a:hlink>
        <a:folHlink>
          <a:srgbClr val="808080"/>
        </a:folHlink>
      </a:clrScheme>
      <a:clrMap bg1="lt1" tx1="dk1" bg2="lt2" tx2="dk2" accent1="accent1" accent2="accent2" accent3="accent3" accent4="accent4" accent5="accent5" accent6="accent6" hlink="hlink" folHlink="folHlink"/>
    </a:extraClrScheme>
    <a:extraClrScheme>
      <a:clrScheme name="nctem1 4">
        <a:dk1>
          <a:srgbClr val="000000"/>
        </a:dk1>
        <a:lt1>
          <a:srgbClr val="64AAAE"/>
        </a:lt1>
        <a:dk2>
          <a:srgbClr val="FFFFCC"/>
        </a:dk2>
        <a:lt2>
          <a:srgbClr val="5F5F5F"/>
        </a:lt2>
        <a:accent1>
          <a:srgbClr val="B4B1DB"/>
        </a:accent1>
        <a:accent2>
          <a:srgbClr val="61C1D7"/>
        </a:accent2>
        <a:accent3>
          <a:srgbClr val="B8D2D3"/>
        </a:accent3>
        <a:accent4>
          <a:srgbClr val="000000"/>
        </a:accent4>
        <a:accent5>
          <a:srgbClr val="D6D5EA"/>
        </a:accent5>
        <a:accent6>
          <a:srgbClr val="57AFC3"/>
        </a:accent6>
        <a:hlink>
          <a:srgbClr val="257177"/>
        </a:hlink>
        <a:folHlink>
          <a:srgbClr val="CCCCCC"/>
        </a:folHlink>
      </a:clrScheme>
      <a:clrMap bg1="lt1" tx1="dk1" bg2="lt2" tx2="dk2" accent1="accent1" accent2="accent2" accent3="accent3" accent4="accent4" accent5="accent5" accent6="accent6" hlink="hlink" folHlink="folHlink"/>
    </a:extraClrScheme>
    <a:extraClrScheme>
      <a:clrScheme name="nctem1 5">
        <a:dk1>
          <a:srgbClr val="5F5F5F"/>
        </a:dk1>
        <a:lt1>
          <a:srgbClr val="F8F8F8"/>
        </a:lt1>
        <a:dk2>
          <a:srgbClr val="2A285A"/>
        </a:dk2>
        <a:lt2>
          <a:srgbClr val="FFFFFF"/>
        </a:lt2>
        <a:accent1>
          <a:srgbClr val="999966"/>
        </a:accent1>
        <a:accent2>
          <a:srgbClr val="8C8B9D"/>
        </a:accent2>
        <a:accent3>
          <a:srgbClr val="ACACB5"/>
        </a:accent3>
        <a:accent4>
          <a:srgbClr val="D4D4D4"/>
        </a:accent4>
        <a:accent5>
          <a:srgbClr val="CACAB8"/>
        </a:accent5>
        <a:accent6>
          <a:srgbClr val="7E7D8E"/>
        </a:accent6>
        <a:hlink>
          <a:srgbClr val="465174"/>
        </a:hlink>
        <a:folHlink>
          <a:srgbClr val="C0C0C0"/>
        </a:folHlink>
      </a:clrScheme>
      <a:clrMap bg1="dk2" tx1="lt1" bg2="dk1" tx2="lt2" accent1="accent1" accent2="accent2" accent3="accent3" accent4="accent4" accent5="accent5" accent6="accent6" hlink="hlink" folHlink="folHlink"/>
    </a:extraClrScheme>
    <a:extraClrScheme>
      <a:clrScheme name="nctem1 6">
        <a:dk1>
          <a:srgbClr val="434343"/>
        </a:dk1>
        <a:lt1>
          <a:srgbClr val="FFFFFF"/>
        </a:lt1>
        <a:dk2>
          <a:srgbClr val="360404"/>
        </a:dk2>
        <a:lt2>
          <a:srgbClr val="FFFFFF"/>
        </a:lt2>
        <a:accent1>
          <a:srgbClr val="669900"/>
        </a:accent1>
        <a:accent2>
          <a:srgbClr val="CC6600"/>
        </a:accent2>
        <a:accent3>
          <a:srgbClr val="AEAAAA"/>
        </a:accent3>
        <a:accent4>
          <a:srgbClr val="DADADA"/>
        </a:accent4>
        <a:accent5>
          <a:srgbClr val="B8CAAA"/>
        </a:accent5>
        <a:accent6>
          <a:srgbClr val="B95C00"/>
        </a:accent6>
        <a:hlink>
          <a:srgbClr val="CC3300"/>
        </a:hlink>
        <a:folHlink>
          <a:srgbClr val="808080"/>
        </a:folHlink>
      </a:clrScheme>
      <a:clrMap bg1="dk2" tx1="lt1" bg2="dk1" tx2="lt2" accent1="accent1" accent2="accent2" accent3="accent3" accent4="accent4" accent5="accent5" accent6="accent6" hlink="hlink" folHlink="folHlink"/>
    </a:extraClrScheme>
    <a:extraClrScheme>
      <a:clrScheme name="nctem1 7">
        <a:dk1>
          <a:srgbClr val="434343"/>
        </a:dk1>
        <a:lt1>
          <a:srgbClr val="FFFFFF"/>
        </a:lt1>
        <a:dk2>
          <a:srgbClr val="000000"/>
        </a:dk2>
        <a:lt2>
          <a:srgbClr val="8285FE"/>
        </a:lt2>
        <a:accent1>
          <a:srgbClr val="669900"/>
        </a:accent1>
        <a:accent2>
          <a:srgbClr val="9900FF"/>
        </a:accent2>
        <a:accent3>
          <a:srgbClr val="AAAAAA"/>
        </a:accent3>
        <a:accent4>
          <a:srgbClr val="DADADA"/>
        </a:accent4>
        <a:accent5>
          <a:srgbClr val="B8CAAA"/>
        </a:accent5>
        <a:accent6>
          <a:srgbClr val="8A00E7"/>
        </a:accent6>
        <a:hlink>
          <a:srgbClr val="6600CC"/>
        </a:hlink>
        <a:folHlink>
          <a:srgbClr val="808080"/>
        </a:folHlink>
      </a:clrScheme>
      <a:clrMap bg1="dk2" tx1="lt1" bg2="dk1" tx2="lt2" accent1="accent1" accent2="accent2" accent3="accent3" accent4="accent4" accent5="accent5" accent6="accent6" hlink="hlink" folHlink="folHlink"/>
    </a:extraClrScheme>
    <a:extraClrScheme>
      <a:clrScheme name="nctem1 8">
        <a:dk1>
          <a:srgbClr val="434343"/>
        </a:dk1>
        <a:lt1>
          <a:srgbClr val="FFFFFF"/>
        </a:lt1>
        <a:dk2>
          <a:srgbClr val="000000"/>
        </a:dk2>
        <a:lt2>
          <a:srgbClr val="0066FF"/>
        </a:lt2>
        <a:accent1>
          <a:srgbClr val="339966"/>
        </a:accent1>
        <a:accent2>
          <a:srgbClr val="FFCC00"/>
        </a:accent2>
        <a:accent3>
          <a:srgbClr val="AAAAAA"/>
        </a:accent3>
        <a:accent4>
          <a:srgbClr val="DADADA"/>
        </a:accent4>
        <a:accent5>
          <a:srgbClr val="ADCAB8"/>
        </a:accent5>
        <a:accent6>
          <a:srgbClr val="E7B900"/>
        </a:accent6>
        <a:hlink>
          <a:srgbClr val="CC0000"/>
        </a:hlink>
        <a:folHlink>
          <a:srgbClr val="808080"/>
        </a:folHlink>
      </a:clrScheme>
      <a:clrMap bg1="dk2" tx1="lt1" bg2="dk1" tx2="lt2" accent1="accent1" accent2="accent2" accent3="accent3" accent4="accent4" accent5="accent5" accent6="accent6" hlink="hlink" folHlink="folHlink"/>
    </a:extraClrScheme>
    <a:extraClrScheme>
      <a:clrScheme name="nctem1 9">
        <a:dk1>
          <a:srgbClr val="333300"/>
        </a:dk1>
        <a:lt1>
          <a:srgbClr val="FFFFFF"/>
        </a:lt1>
        <a:dk2>
          <a:srgbClr val="669900"/>
        </a:dk2>
        <a:lt2>
          <a:srgbClr val="FFFFCC"/>
        </a:lt2>
        <a:accent1>
          <a:srgbClr val="CCCC00"/>
        </a:accent1>
        <a:accent2>
          <a:srgbClr val="99CC00"/>
        </a:accent2>
        <a:accent3>
          <a:srgbClr val="B8CAAA"/>
        </a:accent3>
        <a:accent4>
          <a:srgbClr val="DADADA"/>
        </a:accent4>
        <a:accent5>
          <a:srgbClr val="E2E2AA"/>
        </a:accent5>
        <a:accent6>
          <a:srgbClr val="8AB900"/>
        </a:accent6>
        <a:hlink>
          <a:srgbClr val="336600"/>
        </a:hlink>
        <a:folHlink>
          <a:srgbClr val="FFFF66"/>
        </a:folHlink>
      </a:clrScheme>
      <a:clrMap bg1="dk2" tx1="lt1" bg2="dk1" tx2="lt2" accent1="accent1" accent2="accent2" accent3="accent3" accent4="accent4" accent5="accent5" accent6="accent6" hlink="hlink" folHlink="folHlink"/>
    </a:extraClrScheme>
    <a:extraClrScheme>
      <a:clrScheme name="nctem1 10">
        <a:dk1>
          <a:srgbClr val="333333"/>
        </a:dk1>
        <a:lt1>
          <a:srgbClr val="FFFFCC"/>
        </a:lt1>
        <a:dk2>
          <a:srgbClr val="660000"/>
        </a:dk2>
        <a:lt2>
          <a:srgbClr val="CCCCCC"/>
        </a:lt2>
        <a:accent1>
          <a:srgbClr val="FF6600"/>
        </a:accent1>
        <a:accent2>
          <a:srgbClr val="CC3300"/>
        </a:accent2>
        <a:accent3>
          <a:srgbClr val="B8AAAA"/>
        </a:accent3>
        <a:accent4>
          <a:srgbClr val="DADAAE"/>
        </a:accent4>
        <a:accent5>
          <a:srgbClr val="FFB8AA"/>
        </a:accent5>
        <a:accent6>
          <a:srgbClr val="B92D00"/>
        </a:accent6>
        <a:hlink>
          <a:srgbClr val="990000"/>
        </a:hlink>
        <a:folHlink>
          <a:srgbClr val="CC9900"/>
        </a:folHlink>
      </a:clrScheme>
      <a:clrMap bg1="dk2" tx1="lt1" bg2="dk1" tx2="lt2" accent1="accent1" accent2="accent2" accent3="accent3" accent4="accent4" accent5="accent5" accent6="accent6" hlink="hlink" folHlink="folHlink"/>
    </a:extraClrScheme>
    <a:extraClrScheme>
      <a:clrScheme name="nctem1 11">
        <a:dk1>
          <a:srgbClr val="000000"/>
        </a:dk1>
        <a:lt1>
          <a:srgbClr val="FFFFFF"/>
        </a:lt1>
        <a:dk2>
          <a:srgbClr val="00628C"/>
        </a:dk2>
        <a:lt2>
          <a:srgbClr val="5F5F5F"/>
        </a:lt2>
        <a:accent1>
          <a:srgbClr val="82E6DD"/>
        </a:accent1>
        <a:accent2>
          <a:srgbClr val="C8E2E8"/>
        </a:accent2>
        <a:accent3>
          <a:srgbClr val="FFFFFF"/>
        </a:accent3>
        <a:accent4>
          <a:srgbClr val="000000"/>
        </a:accent4>
        <a:accent5>
          <a:srgbClr val="C1F0EB"/>
        </a:accent5>
        <a:accent6>
          <a:srgbClr val="B5CDD2"/>
        </a:accent6>
        <a:hlink>
          <a:srgbClr val="00628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Custom Design">
  <a:themeElements>
    <a:clrScheme name="Custom 8">
      <a:dk1>
        <a:srgbClr val="585858"/>
      </a:dk1>
      <a:lt1>
        <a:srgbClr val="FFFFFF"/>
      </a:lt1>
      <a:dk2>
        <a:srgbClr val="585858"/>
      </a:dk2>
      <a:lt2>
        <a:srgbClr val="5F5F5F"/>
      </a:lt2>
      <a:accent1>
        <a:srgbClr val="585858"/>
      </a:accent1>
      <a:accent2>
        <a:srgbClr val="C8E2E8"/>
      </a:accent2>
      <a:accent3>
        <a:srgbClr val="FFFFFF"/>
      </a:accent3>
      <a:accent4>
        <a:srgbClr val="000000"/>
      </a:accent4>
      <a:accent5>
        <a:srgbClr val="C1F0EB"/>
      </a:accent5>
      <a:accent6>
        <a:srgbClr val="B5CDD2"/>
      </a:accent6>
      <a:hlink>
        <a:srgbClr val="00628C"/>
      </a:hlink>
      <a:folHlink>
        <a:srgbClr val="B2B2B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nctem1 1">
    <a:dk1>
      <a:srgbClr val="000000"/>
    </a:dk1>
    <a:lt1>
      <a:srgbClr val="FFFFFF"/>
    </a:lt1>
    <a:dk2>
      <a:srgbClr val="006666"/>
    </a:dk2>
    <a:lt2>
      <a:srgbClr val="5F5F5F"/>
    </a:lt2>
    <a:accent1>
      <a:srgbClr val="33CCCC"/>
    </a:accent1>
    <a:accent2>
      <a:srgbClr val="99CCCC"/>
    </a:accent2>
    <a:accent3>
      <a:srgbClr val="FFFFFF"/>
    </a:accent3>
    <a:accent4>
      <a:srgbClr val="000000"/>
    </a:accent4>
    <a:accent5>
      <a:srgbClr val="ADE2E2"/>
    </a:accent5>
    <a:accent6>
      <a:srgbClr val="8AB9B9"/>
    </a:accent6>
    <a:hlink>
      <a:srgbClr val="006666"/>
    </a:hlink>
    <a:folHlink>
      <a:srgbClr val="B2B2B2"/>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66C4E9411A2B847AB3A2FDDFBD5392E" ma:contentTypeVersion="12" ma:contentTypeDescription="Create a new document." ma:contentTypeScope="" ma:versionID="434d7b626fa96a0718c1193846830b32">
  <xsd:schema xmlns:xsd="http://www.w3.org/2001/XMLSchema" xmlns:xs="http://www.w3.org/2001/XMLSchema" xmlns:p="http://schemas.microsoft.com/office/2006/metadata/properties" xmlns:ns2="dc9bd944-225f-43f1-96dc-d5ee43d55d1c" xmlns:ns3="6e8f39c4-649a-4727-b531-9584b06a2d5b" targetNamespace="http://schemas.microsoft.com/office/2006/metadata/properties" ma:root="true" ma:fieldsID="3b76194d8edd212a55ab64e907a72791" ns2:_="" ns3:_="">
    <xsd:import namespace="dc9bd944-225f-43f1-96dc-d5ee43d55d1c"/>
    <xsd:import namespace="6e8f39c4-649a-4727-b531-9584b06a2d5b"/>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c9bd944-225f-43f1-96dc-d5ee43d55d1c"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8f39c4-649a-4727-b531-9584b06a2d5b"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Location" ma:index="15"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E38DA19-6BCB-4E8F-9B7B-26C8F7965C6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c9bd944-225f-43f1-96dc-d5ee43d55d1c"/>
    <ds:schemaRef ds:uri="6e8f39c4-649a-4727-b531-9584b06a2d5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52F4355-41EF-4DA9-B998-C6511E367AD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382AB53F-2365-4221-B52E-1FAB7194DECD}">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1352</Words>
  <Application>Microsoft Office PowerPoint</Application>
  <PresentationFormat>Widescreen</PresentationFormat>
  <Paragraphs>127</Paragraphs>
  <Slides>18</Slides>
  <Notes>13</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18</vt:i4>
      </vt:variant>
    </vt:vector>
  </HeadingPairs>
  <TitlesOfParts>
    <vt:vector size="25" baseType="lpstr">
      <vt:lpstr>Arial</vt:lpstr>
      <vt:lpstr>Calibri</vt:lpstr>
      <vt:lpstr>Calibri Light</vt:lpstr>
      <vt:lpstr>Myriad Pro</vt:lpstr>
      <vt:lpstr>Custom Design</vt:lpstr>
      <vt:lpstr>nctem1</vt:lpstr>
      <vt:lpstr>1_Custom Design</vt:lpstr>
      <vt:lpstr>PowerPoint Presentation</vt:lpstr>
      <vt:lpstr>4NF-3  Apply place-value knowledge to known additive and multiplicative number facts (scaling facts by 100). For example:  </vt:lpstr>
      <vt:lpstr>4NF-3: Linked mastery PD materials</vt:lpstr>
      <vt:lpstr>PowerPoint Presentation</vt:lpstr>
      <vt:lpstr>PowerPoint Presentation</vt:lpstr>
      <vt:lpstr>Guidance for working with a small pre-teaching or intervention group</vt:lpstr>
      <vt:lpstr>Guidance for working with a small pre-teaching or intervention group</vt:lpstr>
      <vt:lpstr>PowerPoint Presentation</vt:lpstr>
      <vt:lpstr>4NF-3 Scaling number facts by 100</vt:lpstr>
      <vt:lpstr>4NF-3 Scaling number facts by 100</vt:lpstr>
      <vt:lpstr>4NF-3 Scaling number facts by 100</vt:lpstr>
      <vt:lpstr>4NF-3 Scaling number facts by 100</vt:lpstr>
      <vt:lpstr>4NF-3 Scaling number facts by 100</vt:lpstr>
      <vt:lpstr>4NF-3 Scaling number facts by 100</vt:lpstr>
      <vt:lpstr>4NF-3 Scaling number facts by 100</vt:lpstr>
      <vt:lpstr>4NF-3 Scaling number facts by 100</vt:lpstr>
      <vt:lpstr>4NF-3 Scaling number facts by 100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Debbie Morgan</dc:creator>
  <cp:lastModifiedBy>Jayne Stevenson Headteacher</cp:lastModifiedBy>
  <cp:revision>5</cp:revision>
  <dcterms:created xsi:type="dcterms:W3CDTF">2020-08-07T06:29:50Z</dcterms:created>
  <dcterms:modified xsi:type="dcterms:W3CDTF">2022-11-10T14:44:09Z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0x010100E66C4E9411A2B847AB3A2FDDFBD5392E</vt:lpwstr>
  </property>
</Properties>
</file>