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Lst>
  <p:notesMasterIdLst>
    <p:notesMasterId r:id="rId22"/>
  </p:notesMasterIdLst>
  <p:sldIdLst>
    <p:sldId id="257" r:id="rId6"/>
    <p:sldId id="263" r:id="rId7"/>
    <p:sldId id="261" r:id="rId8"/>
    <p:sldId id="298" r:id="rId9"/>
    <p:sldId id="267" r:id="rId10"/>
    <p:sldId id="469" r:id="rId11"/>
    <p:sldId id="470" r:id="rId12"/>
    <p:sldId id="363" r:id="rId13"/>
    <p:sldId id="483" r:id="rId14"/>
    <p:sldId id="487" r:id="rId15"/>
    <p:sldId id="347" r:id="rId16"/>
    <p:sldId id="348" r:id="rId17"/>
    <p:sldId id="486" r:id="rId18"/>
    <p:sldId id="485" r:id="rId19"/>
    <p:sldId id="456" r:id="rId20"/>
    <p:sldId id="4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05E83"/>
    <a:srgbClr val="9866D6"/>
    <a:srgbClr val="FBF5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D007A-275E-4C6F-AF2D-BD6728F73C57}" v="6" dt="2020-08-23T15:02:2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showGuides="1">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935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16939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34545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12471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841157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4346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33612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4070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597588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31439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270830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1876961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7240118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1640836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1100903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  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6803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65927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592324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6408133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theme" Target="../theme/theme2.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7" r:id="rId7"/>
    <p:sldLayoutId id="2147483669"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417905408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5.xml"/><Relationship Id="rId1" Type="http://schemas.openxmlformats.org/officeDocument/2006/relationships/tags" Target="../tags/tag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5.xml"/><Relationship Id="rId1" Type="http://schemas.openxmlformats.org/officeDocument/2006/relationships/tags" Target="../tags/tag6.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hyperlink" Target="https://nrich.maths.org/982"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classroom-resources/primm-2-16-multiplicative-contexts-area-and-perimeter-1/"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r>
              <a:rPr lang="en-GB" b="0" dirty="0"/>
              <a:t>Perimeter: regular and irregular polygons</a:t>
            </a:r>
          </a:p>
        </p:txBody>
      </p:sp>
      <p:sp>
        <p:nvSpPr>
          <p:cNvPr id="7" name="Text Placeholder 6">
            <a:extLst>
              <a:ext uri="{FF2B5EF4-FFF2-40B4-BE49-F238E27FC236}">
                <a16:creationId xmlns:a16="http://schemas.microsoft.com/office/drawing/2014/main" id="{DD63683B-151B-4390-A922-277AFEC04473}"/>
              </a:ext>
            </a:extLst>
          </p:cNvPr>
          <p:cNvSpPr>
            <a:spLocks noGrp="1"/>
          </p:cNvSpPr>
          <p:nvPr>
            <p:ph type="body" sz="quarter" idx="12"/>
          </p:nvPr>
        </p:nvSpPr>
        <p:spPr/>
        <p:txBody>
          <a:bodyPr/>
          <a:lstStyle/>
          <a:p>
            <a:r>
              <a:rPr lang="en-GB" dirty="0"/>
              <a:t>4G-2</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DE20EE5A-EE69-4B25-B263-A42679DD9BBF}"/>
              </a:ext>
            </a:extLst>
          </p:cNvPr>
          <p:cNvSpPr/>
          <p:nvPr/>
        </p:nvSpPr>
        <p:spPr>
          <a:xfrm>
            <a:off x="4430778" y="1613510"/>
            <a:ext cx="1181323" cy="1039312"/>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Rectangle: Rounded Corners 12">
            <a:extLst>
              <a:ext uri="{FF2B5EF4-FFF2-40B4-BE49-F238E27FC236}">
                <a16:creationId xmlns:a16="http://schemas.microsoft.com/office/drawing/2014/main" id="{F13807EC-D09D-4457-A80B-D7955713B832}"/>
              </a:ext>
            </a:extLst>
          </p:cNvPr>
          <p:cNvSpPr/>
          <p:nvPr/>
        </p:nvSpPr>
        <p:spPr>
          <a:xfrm>
            <a:off x="3921029" y="4760104"/>
            <a:ext cx="1181323" cy="862891"/>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32616374-1403-48F5-BCDC-4E896A208ADE}"/>
              </a:ext>
            </a:extLst>
          </p:cNvPr>
          <p:cNvSpPr/>
          <p:nvPr/>
        </p:nvSpPr>
        <p:spPr>
          <a:xfrm>
            <a:off x="4186230" y="2947571"/>
            <a:ext cx="1181322" cy="119353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 name="Rectangle: Rounded Corners 9">
            <a:extLst>
              <a:ext uri="{FF2B5EF4-FFF2-40B4-BE49-F238E27FC236}">
                <a16:creationId xmlns:a16="http://schemas.microsoft.com/office/drawing/2014/main" id="{577A1C4F-9784-4523-B48B-3796CF86E058}"/>
              </a:ext>
            </a:extLst>
          </p:cNvPr>
          <p:cNvSpPr/>
          <p:nvPr/>
        </p:nvSpPr>
        <p:spPr>
          <a:xfrm>
            <a:off x="1204002" y="2745997"/>
            <a:ext cx="1024179" cy="1378415"/>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Title 1">
            <a:extLst>
              <a:ext uri="{FF2B5EF4-FFF2-40B4-BE49-F238E27FC236}">
                <a16:creationId xmlns:a16="http://schemas.microsoft.com/office/drawing/2014/main" id="{815B5EF9-9769-426D-9530-498EC080D723}"/>
              </a:ext>
            </a:extLst>
          </p:cNvPr>
          <p:cNvSpPr>
            <a:spLocks noGrp="1"/>
          </p:cNvSpPr>
          <p:nvPr>
            <p:ph type="title"/>
          </p:nvPr>
        </p:nvSpPr>
        <p:spPr/>
        <p:txBody>
          <a:bodyPr/>
          <a:lstStyle/>
          <a:p>
            <a:r>
              <a:rPr lang="en-GB" dirty="0"/>
              <a:t>4G-2 Perimeter: regular and irregular polygons</a:t>
            </a:r>
          </a:p>
        </p:txBody>
      </p:sp>
      <p:sp>
        <p:nvSpPr>
          <p:cNvPr id="6" name="Hexagon 5">
            <a:extLst>
              <a:ext uri="{FF2B5EF4-FFF2-40B4-BE49-F238E27FC236}">
                <a16:creationId xmlns:a16="http://schemas.microsoft.com/office/drawing/2014/main" id="{1ED26168-AF12-47B0-B1FD-16D6CACEAFD9}"/>
              </a:ext>
            </a:extLst>
          </p:cNvPr>
          <p:cNvSpPr/>
          <p:nvPr/>
        </p:nvSpPr>
        <p:spPr>
          <a:xfrm>
            <a:off x="4557334" y="1737415"/>
            <a:ext cx="928213" cy="800184"/>
          </a:xfrm>
          <a:prstGeom prst="hexagon">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15" name="Group 14">
            <a:extLst>
              <a:ext uri="{FF2B5EF4-FFF2-40B4-BE49-F238E27FC236}">
                <a16:creationId xmlns:a16="http://schemas.microsoft.com/office/drawing/2014/main" id="{7A9E30BE-2F47-447B-986A-1616B35743E6}"/>
              </a:ext>
            </a:extLst>
          </p:cNvPr>
          <p:cNvGrpSpPr/>
          <p:nvPr/>
        </p:nvGrpSpPr>
        <p:grpSpPr>
          <a:xfrm>
            <a:off x="1325967" y="2852489"/>
            <a:ext cx="4439469" cy="2935826"/>
            <a:chOff x="4129416" y="1926166"/>
            <a:chExt cx="4840185" cy="3200820"/>
          </a:xfrm>
        </p:grpSpPr>
        <p:pic>
          <p:nvPicPr>
            <p:cNvPr id="7" name="Picture 6" descr="A picture containing clock, drawing&#10;&#10;Description automatically generated">
              <a:extLst>
                <a:ext uri="{FF2B5EF4-FFF2-40B4-BE49-F238E27FC236}">
                  <a16:creationId xmlns:a16="http://schemas.microsoft.com/office/drawing/2014/main" id="{B4AEFC43-D40B-45E5-B4FB-DE63FEBBCDAF}"/>
                </a:ext>
              </a:extLst>
            </p:cNvPr>
            <p:cNvPicPr>
              <a:picLocks noChangeAspect="1"/>
            </p:cNvPicPr>
            <p:nvPr/>
          </p:nvPicPr>
          <p:blipFill rotWithShape="1">
            <a:blip r:embed="rId4">
              <a:extLst>
                <a:ext uri="{28A0092B-C50C-407E-A947-70E740481C1C}">
                  <a14:useLocalDpi xmlns:a14="http://schemas.microsoft.com/office/drawing/2010/main" val="0"/>
                </a:ext>
              </a:extLst>
            </a:blip>
            <a:srcRect r="53950"/>
            <a:stretch/>
          </p:blipFill>
          <p:spPr>
            <a:xfrm>
              <a:off x="5518601" y="2005717"/>
              <a:ext cx="3451000" cy="1301261"/>
            </a:xfrm>
            <a:prstGeom prst="rect">
              <a:avLst/>
            </a:prstGeom>
          </p:spPr>
        </p:pic>
        <p:sp>
          <p:nvSpPr>
            <p:cNvPr id="8" name="Hexagon 7">
              <a:extLst>
                <a:ext uri="{FF2B5EF4-FFF2-40B4-BE49-F238E27FC236}">
                  <a16:creationId xmlns:a16="http://schemas.microsoft.com/office/drawing/2014/main" id="{E7E2D9F7-B998-4187-9BE4-41BAE41153BC}"/>
                </a:ext>
              </a:extLst>
            </p:cNvPr>
            <p:cNvSpPr/>
            <p:nvPr/>
          </p:nvSpPr>
          <p:spPr>
            <a:xfrm rot="5400000">
              <a:off x="3921369" y="2182465"/>
              <a:ext cx="1301261" cy="788664"/>
            </a:xfrm>
            <a:prstGeom prst="hexagon">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pic>
          <p:nvPicPr>
            <p:cNvPr id="9" name="Picture 8" descr="A picture containing clock, drawing&#10;&#10;Description automatically generated">
              <a:extLst>
                <a:ext uri="{FF2B5EF4-FFF2-40B4-BE49-F238E27FC236}">
                  <a16:creationId xmlns:a16="http://schemas.microsoft.com/office/drawing/2014/main" id="{83E9EF49-6EF6-4984-B317-FB38D37ADF2F}"/>
                </a:ext>
              </a:extLst>
            </p:cNvPr>
            <p:cNvPicPr>
              <a:picLocks noChangeAspect="1"/>
            </p:cNvPicPr>
            <p:nvPr/>
          </p:nvPicPr>
          <p:blipFill rotWithShape="1">
            <a:blip r:embed="rId4">
              <a:extLst>
                <a:ext uri="{28A0092B-C50C-407E-A947-70E740481C1C}">
                  <a14:useLocalDpi xmlns:a14="http://schemas.microsoft.com/office/drawing/2010/main" val="0"/>
                </a:ext>
              </a:extLst>
            </a:blip>
            <a:srcRect l="45991" r="-3382"/>
            <a:stretch/>
          </p:blipFill>
          <p:spPr>
            <a:xfrm>
              <a:off x="4129416" y="3825725"/>
              <a:ext cx="4300922" cy="1301261"/>
            </a:xfrm>
            <a:prstGeom prst="rect">
              <a:avLst/>
            </a:prstGeom>
          </p:spPr>
        </p:pic>
      </p:grpSp>
      <p:sp>
        <p:nvSpPr>
          <p:cNvPr id="14" name="Rectangle: Rounded Corners 13">
            <a:extLst>
              <a:ext uri="{FF2B5EF4-FFF2-40B4-BE49-F238E27FC236}">
                <a16:creationId xmlns:a16="http://schemas.microsoft.com/office/drawing/2014/main" id="{CFA4F11F-8686-4BDB-BDC2-343F336103CC}"/>
              </a:ext>
            </a:extLst>
          </p:cNvPr>
          <p:cNvSpPr/>
          <p:nvPr/>
        </p:nvSpPr>
        <p:spPr>
          <a:xfrm>
            <a:off x="1293050" y="4578096"/>
            <a:ext cx="1181323" cy="115557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8CD538AA-FC3F-479B-A728-FB9C1319D434}"/>
              </a:ext>
            </a:extLst>
          </p:cNvPr>
          <p:cNvSpPr/>
          <p:nvPr/>
        </p:nvSpPr>
        <p:spPr>
          <a:xfrm>
            <a:off x="2483808" y="2961693"/>
            <a:ext cx="1702422" cy="115557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Rounded Corners 16">
            <a:extLst>
              <a:ext uri="{FF2B5EF4-FFF2-40B4-BE49-F238E27FC236}">
                <a16:creationId xmlns:a16="http://schemas.microsoft.com/office/drawing/2014/main" id="{5F332697-8229-4D05-B919-9E15BE65CB33}"/>
              </a:ext>
            </a:extLst>
          </p:cNvPr>
          <p:cNvSpPr/>
          <p:nvPr/>
        </p:nvSpPr>
        <p:spPr>
          <a:xfrm>
            <a:off x="2717724" y="4505449"/>
            <a:ext cx="897346" cy="1374356"/>
          </a:xfrm>
          <a:prstGeom prst="roundRect">
            <a:avLst>
              <a:gd name="adj" fmla="val 8156"/>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TextBox 17">
            <a:extLst>
              <a:ext uri="{FF2B5EF4-FFF2-40B4-BE49-F238E27FC236}">
                <a16:creationId xmlns:a16="http://schemas.microsoft.com/office/drawing/2014/main" id="{D2D435D2-53BC-4378-99E1-19D81D008469}"/>
              </a:ext>
            </a:extLst>
          </p:cNvPr>
          <p:cNvSpPr txBox="1"/>
          <p:nvPr/>
        </p:nvSpPr>
        <p:spPr>
          <a:xfrm>
            <a:off x="1095610" y="1454605"/>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angles equal sized</a:t>
            </a:r>
          </a:p>
        </p:txBody>
      </p:sp>
      <p:sp>
        <p:nvSpPr>
          <p:cNvPr id="19" name="TextBox 18">
            <a:extLst>
              <a:ext uri="{FF2B5EF4-FFF2-40B4-BE49-F238E27FC236}">
                <a16:creationId xmlns:a16="http://schemas.microsoft.com/office/drawing/2014/main" id="{9F0A0C98-BA2D-4932-BB07-39B317A3E5CE}"/>
              </a:ext>
            </a:extLst>
          </p:cNvPr>
          <p:cNvSpPr txBox="1"/>
          <p:nvPr/>
        </p:nvSpPr>
        <p:spPr>
          <a:xfrm>
            <a:off x="1095610"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
        <p:nvSpPr>
          <p:cNvPr id="20" name="TextBox 19">
            <a:extLst>
              <a:ext uri="{FF2B5EF4-FFF2-40B4-BE49-F238E27FC236}">
                <a16:creationId xmlns:a16="http://schemas.microsoft.com/office/drawing/2014/main" id="{9F799B9C-BEE0-4621-88D2-7B53EBBCFD8E}"/>
              </a:ext>
            </a:extLst>
          </p:cNvPr>
          <p:cNvSpPr txBox="1"/>
          <p:nvPr/>
        </p:nvSpPr>
        <p:spPr>
          <a:xfrm>
            <a:off x="1095610" y="1454605"/>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angles equal sized</a:t>
            </a:r>
          </a:p>
        </p:txBody>
      </p:sp>
      <p:sp>
        <p:nvSpPr>
          <p:cNvPr id="21" name="TextBox 20">
            <a:extLst>
              <a:ext uri="{FF2B5EF4-FFF2-40B4-BE49-F238E27FC236}">
                <a16:creationId xmlns:a16="http://schemas.microsoft.com/office/drawing/2014/main" id="{DDF23FA2-64BD-4850-8AF8-2F2FB04D17BA}"/>
              </a:ext>
            </a:extLst>
          </p:cNvPr>
          <p:cNvSpPr txBox="1"/>
          <p:nvPr/>
        </p:nvSpPr>
        <p:spPr>
          <a:xfrm>
            <a:off x="1095610"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
        <p:nvSpPr>
          <p:cNvPr id="22" name="TextBox 21">
            <a:extLst>
              <a:ext uri="{FF2B5EF4-FFF2-40B4-BE49-F238E27FC236}">
                <a16:creationId xmlns:a16="http://schemas.microsoft.com/office/drawing/2014/main" id="{2A0A2B6A-1B6F-487D-AD77-3AADF96C5DC6}"/>
              </a:ext>
            </a:extLst>
          </p:cNvPr>
          <p:cNvSpPr txBox="1"/>
          <p:nvPr/>
        </p:nvSpPr>
        <p:spPr>
          <a:xfrm>
            <a:off x="1095610" y="1454605"/>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All angles equal sized</a:t>
            </a:r>
          </a:p>
        </p:txBody>
      </p:sp>
      <p:sp>
        <p:nvSpPr>
          <p:cNvPr id="23" name="TextBox 22">
            <a:extLst>
              <a:ext uri="{FF2B5EF4-FFF2-40B4-BE49-F238E27FC236}">
                <a16:creationId xmlns:a16="http://schemas.microsoft.com/office/drawing/2014/main" id="{646507A2-8DB0-40F3-9144-231FAA59EB65}"/>
              </a:ext>
            </a:extLst>
          </p:cNvPr>
          <p:cNvSpPr txBox="1"/>
          <p:nvPr/>
        </p:nvSpPr>
        <p:spPr>
          <a:xfrm>
            <a:off x="1095610"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Regular</a:t>
            </a:r>
          </a:p>
        </p:txBody>
      </p:sp>
      <p:sp>
        <p:nvSpPr>
          <p:cNvPr id="24" name="TextBox 23">
            <a:extLst>
              <a:ext uri="{FF2B5EF4-FFF2-40B4-BE49-F238E27FC236}">
                <a16:creationId xmlns:a16="http://schemas.microsoft.com/office/drawing/2014/main" id="{3D2E7F30-A6F8-4ED1-8D4F-CFEF7D67C9AC}"/>
              </a:ext>
            </a:extLst>
          </p:cNvPr>
          <p:cNvSpPr txBox="1"/>
          <p:nvPr/>
        </p:nvSpPr>
        <p:spPr>
          <a:xfrm>
            <a:off x="1095610" y="1454605"/>
            <a:ext cx="3244228" cy="769441"/>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sides equal length</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Not all angles equal sized</a:t>
            </a:r>
          </a:p>
        </p:txBody>
      </p:sp>
      <p:sp>
        <p:nvSpPr>
          <p:cNvPr id="25" name="TextBox 24">
            <a:extLst>
              <a:ext uri="{FF2B5EF4-FFF2-40B4-BE49-F238E27FC236}">
                <a16:creationId xmlns:a16="http://schemas.microsoft.com/office/drawing/2014/main" id="{BFA8AFD7-6E92-48D5-9C24-62B21632AD39}"/>
              </a:ext>
            </a:extLst>
          </p:cNvPr>
          <p:cNvSpPr txBox="1"/>
          <p:nvPr/>
        </p:nvSpPr>
        <p:spPr>
          <a:xfrm>
            <a:off x="1095610" y="2152655"/>
            <a:ext cx="3244228" cy="400110"/>
          </a:xfrm>
          <a:prstGeom prst="rect">
            <a:avLst/>
          </a:prstGeom>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Irregular</a:t>
            </a:r>
          </a:p>
        </p:txBody>
      </p:sp>
      <p:sp>
        <p:nvSpPr>
          <p:cNvPr id="4" name="Content Placeholder 2">
            <a:extLst>
              <a:ext uri="{FF2B5EF4-FFF2-40B4-BE49-F238E27FC236}">
                <a16:creationId xmlns:a16="http://schemas.microsoft.com/office/drawing/2014/main" id="{D25F22D5-4545-4F63-B420-04891E7ED8FF}"/>
              </a:ext>
            </a:extLst>
          </p:cNvPr>
          <p:cNvSpPr txBox="1">
            <a:spLocks/>
          </p:cNvSpPr>
          <p:nvPr/>
        </p:nvSpPr>
        <p:spPr>
          <a:xfrm>
            <a:off x="6192012" y="1557338"/>
            <a:ext cx="5390389" cy="3826425"/>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Look at these shapes. What is the same/different about them?</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think how we could sort these shapes? Which shapes have equal sides? Which shapes have equal angles? Which shapes have equal sides </a:t>
            </a:r>
            <a:r>
              <a:rPr kumimoji="0" lang="en-GB" sz="1800" b="0" i="1" u="none" strike="noStrike" kern="1200" cap="none" spc="0" normalizeH="0" baseline="0" noProof="0" dirty="0">
                <a:ln>
                  <a:noFill/>
                </a:ln>
                <a:solidFill>
                  <a:srgbClr val="585858"/>
                </a:solidFill>
                <a:effectLst/>
                <a:uLnTx/>
                <a:uFillTx/>
                <a:latin typeface="Arial"/>
                <a:ea typeface="+mn-ea"/>
                <a:cs typeface="+mn-cs"/>
              </a:rPr>
              <a:t>and</a:t>
            </a:r>
            <a:r>
              <a:rPr kumimoji="0" lang="en-GB" sz="1800" b="0" i="0" u="none" strike="noStrike" kern="1200" cap="none" spc="0" normalizeH="0" baseline="0" noProof="0" dirty="0">
                <a:ln>
                  <a:noFill/>
                </a:ln>
                <a:solidFill>
                  <a:srgbClr val="585858"/>
                </a:solidFill>
                <a:effectLst/>
                <a:uLnTx/>
                <a:uFillTx/>
                <a:latin typeface="Arial"/>
                <a:ea typeface="+mn-ea"/>
                <a:cs typeface="+mn-cs"/>
              </a:rPr>
              <a:t> equal angles? What do we call these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18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draw/find a shape with equal sides and unequal angles? Equal angles but unequal sides? Equal sides and equal angles?     Unequal sides and unequal angles?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7" name="TextBox 19">
            <a:extLst>
              <a:ext uri="{FF2B5EF4-FFF2-40B4-BE49-F238E27FC236}">
                <a16:creationId xmlns:a16="http://schemas.microsoft.com/office/drawing/2014/main" id="{02C0D83C-D23B-448E-A0C7-93EF46EE26B0}"/>
              </a:ext>
            </a:extLst>
          </p:cNvPr>
          <p:cNvSpPr txBox="1"/>
          <p:nvPr/>
        </p:nvSpPr>
        <p:spPr>
          <a:xfrm>
            <a:off x="6096000" y="4046020"/>
            <a:ext cx="5486401" cy="101566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US"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This is a regular polygon, because all of the sides are the same length, and all of the interior angles are equal.</a:t>
            </a:r>
            <a:endPar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Tree>
    <p:custDataLst>
      <p:tags r:id="rId1"/>
    </p:custDataLst>
    <p:extLst>
      <p:ext uri="{BB962C8B-B14F-4D97-AF65-F5344CB8AC3E}">
        <p14:creationId xmlns:p14="http://schemas.microsoft.com/office/powerpoint/2010/main" val="476384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8"/>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1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2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1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24"/>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5"/>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6"/>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2" grpId="0" animBg="1"/>
      <p:bldP spid="12" grpId="1" animBg="1"/>
      <p:bldP spid="10" grpId="0" animBg="1"/>
      <p:bldP spid="10" grpId="1" animBg="1"/>
      <p:bldP spid="14" grpId="0" animBg="1"/>
      <p:bldP spid="14" grpId="1" animBg="1"/>
      <p:bldP spid="16" grpId="0" animBg="1"/>
      <p:bldP spid="16" grpId="1" animBg="1"/>
      <p:bldP spid="17" grpId="0" animBg="1"/>
      <p:bldP spid="17" grpId="1" animBg="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descr="A close up of a logo&#10;&#10;Description automatically generated">
            <a:extLst>
              <a:ext uri="{FF2B5EF4-FFF2-40B4-BE49-F238E27FC236}">
                <a16:creationId xmlns:a16="http://schemas.microsoft.com/office/drawing/2014/main" id="{42EAE33F-32CC-4087-9249-963F6CE28054}"/>
              </a:ext>
            </a:extLst>
          </p:cNvPr>
          <p:cNvPicPr>
            <a:picLocks noChangeAspect="1"/>
          </p:cNvPicPr>
          <p:nvPr/>
        </p:nvPicPr>
        <p:blipFill rotWithShape="1">
          <a:blip r:embed="rId4">
            <a:extLst>
              <a:ext uri="{28A0092B-C50C-407E-A947-70E740481C1C}">
                <a14:useLocalDpi xmlns:a14="http://schemas.microsoft.com/office/drawing/2010/main" val="0"/>
              </a:ext>
            </a:extLst>
          </a:blip>
          <a:srcRect t="7151"/>
          <a:stretch/>
        </p:blipFill>
        <p:spPr>
          <a:xfrm>
            <a:off x="1463178" y="1489335"/>
            <a:ext cx="3897201" cy="3973146"/>
          </a:xfrm>
          <a:prstGeom prst="rect">
            <a:avLst/>
          </a:prstGeom>
        </p:spPr>
      </p:pic>
      <p:sp>
        <p:nvSpPr>
          <p:cNvPr id="2" name="Title 1">
            <a:extLst>
              <a:ext uri="{FF2B5EF4-FFF2-40B4-BE49-F238E27FC236}">
                <a16:creationId xmlns:a16="http://schemas.microsoft.com/office/drawing/2014/main" id="{34CF4388-DC6C-438E-B7F8-B202B7D7732B}"/>
              </a:ext>
            </a:extLst>
          </p:cNvPr>
          <p:cNvSpPr>
            <a:spLocks noGrp="1"/>
          </p:cNvSpPr>
          <p:nvPr>
            <p:ph type="title"/>
          </p:nvPr>
        </p:nvSpPr>
        <p:spPr/>
        <p:txBody>
          <a:bodyPr/>
          <a:lstStyle/>
          <a:p>
            <a:r>
              <a:rPr lang="en-GB" dirty="0"/>
              <a:t>4G-2 Perimeter: regular and irregular polygons</a:t>
            </a:r>
          </a:p>
        </p:txBody>
      </p:sp>
      <p:cxnSp>
        <p:nvCxnSpPr>
          <p:cNvPr id="9" name="Straight Connector 8">
            <a:extLst>
              <a:ext uri="{FF2B5EF4-FFF2-40B4-BE49-F238E27FC236}">
                <a16:creationId xmlns:a16="http://schemas.microsoft.com/office/drawing/2014/main" id="{C73442EB-FCB8-487C-8B88-708CBFDA685C}"/>
              </a:ext>
            </a:extLst>
          </p:cNvPr>
          <p:cNvCxnSpPr>
            <a:cxnSpLocks/>
          </p:cNvCxnSpPr>
          <p:nvPr/>
        </p:nvCxnSpPr>
        <p:spPr>
          <a:xfrm>
            <a:off x="2343721" y="2431096"/>
            <a:ext cx="0" cy="2175828"/>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20CC2E-2B8C-41E9-A659-5D20BC080B5F}"/>
              </a:ext>
            </a:extLst>
          </p:cNvPr>
          <p:cNvCxnSpPr>
            <a:cxnSpLocks/>
          </p:cNvCxnSpPr>
          <p:nvPr/>
        </p:nvCxnSpPr>
        <p:spPr>
          <a:xfrm flipH="1">
            <a:off x="2331657" y="2445543"/>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22D6D52-CD72-497D-9933-544625E11264}"/>
              </a:ext>
            </a:extLst>
          </p:cNvPr>
          <p:cNvCxnSpPr>
            <a:cxnSpLocks/>
          </p:cNvCxnSpPr>
          <p:nvPr/>
        </p:nvCxnSpPr>
        <p:spPr>
          <a:xfrm rot="16200000" flipH="1">
            <a:off x="2546603" y="2659378"/>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93BFF70-7A6B-46A9-9ACD-F6BDB1B8B2B5}"/>
              </a:ext>
            </a:extLst>
          </p:cNvPr>
          <p:cNvCxnSpPr>
            <a:cxnSpLocks/>
          </p:cNvCxnSpPr>
          <p:nvPr/>
        </p:nvCxnSpPr>
        <p:spPr>
          <a:xfrm flipH="1">
            <a:off x="2759963" y="2872104"/>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5D84E19-46C6-4235-9E17-1387A147AB6E}"/>
              </a:ext>
            </a:extLst>
          </p:cNvPr>
          <p:cNvCxnSpPr>
            <a:cxnSpLocks/>
          </p:cNvCxnSpPr>
          <p:nvPr/>
        </p:nvCxnSpPr>
        <p:spPr>
          <a:xfrm rot="16200000" flipH="1">
            <a:off x="2974909" y="3085939"/>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8591583-8B22-42E6-848D-77227C5A9D40}"/>
              </a:ext>
            </a:extLst>
          </p:cNvPr>
          <p:cNvCxnSpPr>
            <a:cxnSpLocks/>
          </p:cNvCxnSpPr>
          <p:nvPr/>
        </p:nvCxnSpPr>
        <p:spPr>
          <a:xfrm flipH="1">
            <a:off x="3190969" y="3300413"/>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B950AB1-1E70-4D17-A293-2E0DDAFFE7BC}"/>
              </a:ext>
            </a:extLst>
          </p:cNvPr>
          <p:cNvCxnSpPr>
            <a:cxnSpLocks/>
          </p:cNvCxnSpPr>
          <p:nvPr/>
        </p:nvCxnSpPr>
        <p:spPr>
          <a:xfrm rot="16200000" flipH="1">
            <a:off x="3405915" y="3514248"/>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3824062-4DD0-469F-950E-8DEF780EA564}"/>
              </a:ext>
            </a:extLst>
          </p:cNvPr>
          <p:cNvCxnSpPr>
            <a:cxnSpLocks/>
          </p:cNvCxnSpPr>
          <p:nvPr/>
        </p:nvCxnSpPr>
        <p:spPr>
          <a:xfrm flipH="1">
            <a:off x="3619595" y="3736180"/>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1F822C2-16E0-4E1F-9438-77124430CC94}"/>
              </a:ext>
            </a:extLst>
          </p:cNvPr>
          <p:cNvCxnSpPr>
            <a:cxnSpLocks/>
          </p:cNvCxnSpPr>
          <p:nvPr/>
        </p:nvCxnSpPr>
        <p:spPr>
          <a:xfrm rot="16200000" flipH="1">
            <a:off x="3834541" y="3950015"/>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4DAA187-BF76-48C0-80D7-09A965B56A4E}"/>
              </a:ext>
            </a:extLst>
          </p:cNvPr>
          <p:cNvCxnSpPr>
            <a:cxnSpLocks/>
          </p:cNvCxnSpPr>
          <p:nvPr/>
        </p:nvCxnSpPr>
        <p:spPr>
          <a:xfrm flipH="1">
            <a:off x="4046315" y="4164807"/>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AB372DF5-E5D9-478F-9217-BD64BAB1FDF2}"/>
              </a:ext>
            </a:extLst>
          </p:cNvPr>
          <p:cNvCxnSpPr>
            <a:cxnSpLocks/>
          </p:cNvCxnSpPr>
          <p:nvPr/>
        </p:nvCxnSpPr>
        <p:spPr>
          <a:xfrm rot="16200000" flipH="1">
            <a:off x="4261261" y="4378642"/>
            <a:ext cx="456564" cy="0"/>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FBA17F2-2407-4B02-8406-8FC1DEA6A262}"/>
              </a:ext>
            </a:extLst>
          </p:cNvPr>
          <p:cNvCxnSpPr>
            <a:cxnSpLocks/>
          </p:cNvCxnSpPr>
          <p:nvPr/>
        </p:nvCxnSpPr>
        <p:spPr>
          <a:xfrm rot="16200000">
            <a:off x="3416076" y="3506469"/>
            <a:ext cx="0" cy="2175828"/>
          </a:xfrm>
          <a:prstGeom prst="line">
            <a:avLst/>
          </a:prstGeom>
          <a:ln w="38100">
            <a:solidFill>
              <a:srgbClr val="E3242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D2516E7-CEF7-473B-9217-25CAB93EB74A}"/>
              </a:ext>
            </a:extLst>
          </p:cNvPr>
          <p:cNvSpPr txBox="1"/>
          <p:nvPr/>
        </p:nvSpPr>
        <p:spPr>
          <a:xfrm>
            <a:off x="838674" y="5754418"/>
            <a:ext cx="4767676" cy="400110"/>
          </a:xfrm>
          <a:prstGeom prst="rect">
            <a:avLst/>
          </a:prstGeom>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Perimeter = 20cm</a:t>
            </a:r>
          </a:p>
        </p:txBody>
      </p:sp>
      <p:sp>
        <p:nvSpPr>
          <p:cNvPr id="4" name="Content Placeholder 2">
            <a:extLst>
              <a:ext uri="{FF2B5EF4-FFF2-40B4-BE49-F238E27FC236}">
                <a16:creationId xmlns:a16="http://schemas.microsoft.com/office/drawing/2014/main" id="{F35507F4-EF27-4941-9BD4-4C1EBEE95E81}"/>
              </a:ext>
            </a:extLst>
          </p:cNvPr>
          <p:cNvSpPr txBox="1">
            <a:spLocks/>
          </p:cNvSpPr>
          <p:nvPr/>
        </p:nvSpPr>
        <p:spPr>
          <a:xfrm>
            <a:off x="6144005" y="1271513"/>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Choose a polygon from the box of shapes and run your finger along the edges, all the way round. What do we call this distance?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Copy this shape on to squared paper sticking to the lines. Mark the side of each square along each edge with a dash. What is the perimeter? Repeat for other shapes.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Now can you draw a shape with a perimeter of exactly 10cm? 15cm?  18cm?</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Can you draw a different shape with a perimeter of 10cm? How many different shapes can you draw with this same perimeter?</a:t>
            </a: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200249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500"/>
                                        <p:tgtEl>
                                          <p:spTgt spid="9"/>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left)">
                                      <p:cBhvr>
                                        <p:cTn id="11" dur="500"/>
                                        <p:tgtEl>
                                          <p:spTgt spid="34"/>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par>
                          <p:cTn id="16" fill="hold">
                            <p:stCondLst>
                              <p:cond delay="3500"/>
                            </p:stCondLst>
                            <p:childTnLst>
                              <p:par>
                                <p:cTn id="17" presetID="22" presetClass="entr" presetSubtype="8"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left)">
                                      <p:cBhvr>
                                        <p:cTn id="19" dur="500"/>
                                        <p:tgtEl>
                                          <p:spTgt spid="42"/>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left)">
                                      <p:cBhvr>
                                        <p:cTn id="27" dur="500"/>
                                        <p:tgtEl>
                                          <p:spTgt spid="44"/>
                                        </p:tgtEl>
                                      </p:cBhvr>
                                    </p:animEffect>
                                  </p:childTnLst>
                                </p:cTn>
                              </p:par>
                            </p:childTnLst>
                          </p:cTn>
                        </p:par>
                        <p:par>
                          <p:cTn id="28" fill="hold">
                            <p:stCondLst>
                              <p:cond delay="50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500"/>
                                        <p:tgtEl>
                                          <p:spTgt spid="45"/>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6000"/>
                            </p:stCondLst>
                            <p:childTnLst>
                              <p:par>
                                <p:cTn id="37" presetID="22" presetClass="entr" presetSubtype="1" fill="hold"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up)">
                                      <p:cBhvr>
                                        <p:cTn id="39" dur="500"/>
                                        <p:tgtEl>
                                          <p:spTgt spid="47"/>
                                        </p:tgtEl>
                                      </p:cBhvr>
                                    </p:animEffect>
                                  </p:childTnLst>
                                </p:cTn>
                              </p:par>
                            </p:childTnLst>
                          </p:cTn>
                        </p:par>
                        <p:par>
                          <p:cTn id="40" fill="hold">
                            <p:stCondLst>
                              <p:cond delay="6500"/>
                            </p:stCondLst>
                            <p:childTnLst>
                              <p:par>
                                <p:cTn id="41" presetID="22" presetClass="entr" presetSubtype="8"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childTnLst>
                          </p:cTn>
                        </p:par>
                        <p:par>
                          <p:cTn id="44" fill="hold">
                            <p:stCondLst>
                              <p:cond delay="7000"/>
                            </p:stCondLst>
                            <p:childTnLst>
                              <p:par>
                                <p:cTn id="45" presetID="22" presetClass="entr" presetSubtype="1"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up)">
                                      <p:cBhvr>
                                        <p:cTn id="47" dur="500"/>
                                        <p:tgtEl>
                                          <p:spTgt spid="49"/>
                                        </p:tgtEl>
                                      </p:cBhvr>
                                    </p:animEffect>
                                  </p:childTnLst>
                                </p:cTn>
                              </p:par>
                            </p:childTnLst>
                          </p:cTn>
                        </p:par>
                        <p:par>
                          <p:cTn id="48" fill="hold">
                            <p:stCondLst>
                              <p:cond delay="7500"/>
                            </p:stCondLst>
                            <p:childTnLst>
                              <p:par>
                                <p:cTn id="49" presetID="22" presetClass="entr" presetSubtype="2"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right)">
                                      <p:cBhvr>
                                        <p:cTn id="51" dur="2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3BCE-74CA-4B8B-BD4E-496D5D9DCCB7}"/>
              </a:ext>
            </a:extLst>
          </p:cNvPr>
          <p:cNvSpPr>
            <a:spLocks noGrp="1"/>
          </p:cNvSpPr>
          <p:nvPr>
            <p:ph type="title"/>
          </p:nvPr>
        </p:nvSpPr>
        <p:spPr/>
        <p:txBody>
          <a:bodyPr/>
          <a:lstStyle/>
          <a:p>
            <a:r>
              <a:rPr lang="en-GB" dirty="0"/>
              <a:t>4G-2 Perimeter: regular and irregular polygons</a:t>
            </a:r>
          </a:p>
        </p:txBody>
      </p:sp>
      <p:grpSp>
        <p:nvGrpSpPr>
          <p:cNvPr id="11" name="Group 10">
            <a:extLst>
              <a:ext uri="{FF2B5EF4-FFF2-40B4-BE49-F238E27FC236}">
                <a16:creationId xmlns:a16="http://schemas.microsoft.com/office/drawing/2014/main" id="{6D0A2846-DB8F-47DB-BB06-4006782A72AF}"/>
              </a:ext>
            </a:extLst>
          </p:cNvPr>
          <p:cNvGrpSpPr/>
          <p:nvPr/>
        </p:nvGrpSpPr>
        <p:grpSpPr>
          <a:xfrm>
            <a:off x="1995206" y="1965331"/>
            <a:ext cx="2652431" cy="2927338"/>
            <a:chOff x="1995206" y="1557337"/>
            <a:chExt cx="2652431" cy="2927338"/>
          </a:xfrm>
        </p:grpSpPr>
        <p:sp>
          <p:nvSpPr>
            <p:cNvPr id="3" name="Hexagon 2">
              <a:extLst>
                <a:ext uri="{FF2B5EF4-FFF2-40B4-BE49-F238E27FC236}">
                  <a16:creationId xmlns:a16="http://schemas.microsoft.com/office/drawing/2014/main" id="{0275A352-47FB-477F-88DD-84BE7E5687D5}"/>
                </a:ext>
              </a:extLst>
            </p:cNvPr>
            <p:cNvSpPr/>
            <p:nvPr/>
          </p:nvSpPr>
          <p:spPr>
            <a:xfrm>
              <a:off x="1995206" y="1557337"/>
              <a:ext cx="2652431" cy="2394795"/>
            </a:xfrm>
            <a:prstGeom prst="hexagon">
              <a:avLst>
                <a:gd name="adj" fmla="val 28758"/>
                <a:gd name="vf" fmla="val 115470"/>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a:ln>
                  <a:noFill/>
                </a:ln>
                <a:solidFill>
                  <a:srgbClr val="FFFFFF"/>
                </a:solidFill>
                <a:effectLst/>
                <a:uLnTx/>
                <a:uFillTx/>
                <a:latin typeface="Arial"/>
                <a:ea typeface="+mn-ea"/>
                <a:cs typeface="+mn-cs"/>
              </a:endParaRPr>
            </a:p>
          </p:txBody>
        </p:sp>
        <p:sp>
          <p:nvSpPr>
            <p:cNvPr id="8" name="TextBox 7">
              <a:extLst>
                <a:ext uri="{FF2B5EF4-FFF2-40B4-BE49-F238E27FC236}">
                  <a16:creationId xmlns:a16="http://schemas.microsoft.com/office/drawing/2014/main" id="{11A29323-561D-465E-AFFA-A0E88CDE545A}"/>
                </a:ext>
              </a:extLst>
            </p:cNvPr>
            <p:cNvSpPr txBox="1"/>
            <p:nvPr/>
          </p:nvSpPr>
          <p:spPr>
            <a:xfrm>
              <a:off x="2636926" y="4074204"/>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9" name="Straight Arrow Connector 8">
              <a:extLst>
                <a:ext uri="{FF2B5EF4-FFF2-40B4-BE49-F238E27FC236}">
                  <a16:creationId xmlns:a16="http://schemas.microsoft.com/office/drawing/2014/main" id="{54590E49-E171-4F84-AFF1-EBFF620DD641}"/>
                </a:ext>
              </a:extLst>
            </p:cNvPr>
            <p:cNvCxnSpPr>
              <a:cxnSpLocks/>
            </p:cNvCxnSpPr>
            <p:nvPr/>
          </p:nvCxnSpPr>
          <p:spPr>
            <a:xfrm flipH="1">
              <a:off x="2631106" y="4065149"/>
              <a:ext cx="1374810" cy="0"/>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7855DA40-E6E5-4300-BDBC-D44C611F8ED5}"/>
              </a:ext>
            </a:extLst>
          </p:cNvPr>
          <p:cNvGrpSpPr/>
          <p:nvPr/>
        </p:nvGrpSpPr>
        <p:grpSpPr>
          <a:xfrm>
            <a:off x="2571265" y="1442980"/>
            <a:ext cx="1496149" cy="410471"/>
            <a:chOff x="2571265" y="1034986"/>
            <a:chExt cx="1496149" cy="410471"/>
          </a:xfrm>
        </p:grpSpPr>
        <p:sp>
          <p:nvSpPr>
            <p:cNvPr id="30" name="TextBox 29">
              <a:extLst>
                <a:ext uri="{FF2B5EF4-FFF2-40B4-BE49-F238E27FC236}">
                  <a16:creationId xmlns:a16="http://schemas.microsoft.com/office/drawing/2014/main" id="{6D368023-0D0D-4A95-965E-E1288841D777}"/>
                </a:ext>
              </a:extLst>
            </p:cNvPr>
            <p:cNvSpPr txBox="1"/>
            <p:nvPr/>
          </p:nvSpPr>
          <p:spPr>
            <a:xfrm>
              <a:off x="2636926" y="1034986"/>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31" name="Straight Arrow Connector 30">
              <a:extLst>
                <a:ext uri="{FF2B5EF4-FFF2-40B4-BE49-F238E27FC236}">
                  <a16:creationId xmlns:a16="http://schemas.microsoft.com/office/drawing/2014/main" id="{50CA75EA-A3B8-4E0B-B2DE-DC8ECEB0E2AE}"/>
                </a:ext>
              </a:extLst>
            </p:cNvPr>
            <p:cNvCxnSpPr>
              <a:cxnSpLocks/>
            </p:cNvCxnSpPr>
            <p:nvPr/>
          </p:nvCxnSpPr>
          <p:spPr>
            <a:xfrm flipH="1">
              <a:off x="2571265" y="1437534"/>
              <a:ext cx="1496149" cy="0"/>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F69508E-3581-4E26-92C8-D57C107D7BEC}"/>
              </a:ext>
            </a:extLst>
          </p:cNvPr>
          <p:cNvGrpSpPr/>
          <p:nvPr/>
        </p:nvGrpSpPr>
        <p:grpSpPr>
          <a:xfrm>
            <a:off x="4066314" y="3246828"/>
            <a:ext cx="1408376" cy="1169807"/>
            <a:chOff x="4066314" y="2838834"/>
            <a:chExt cx="1408376" cy="1169807"/>
          </a:xfrm>
        </p:grpSpPr>
        <p:sp>
          <p:nvSpPr>
            <p:cNvPr id="23" name="TextBox 22">
              <a:extLst>
                <a:ext uri="{FF2B5EF4-FFF2-40B4-BE49-F238E27FC236}">
                  <a16:creationId xmlns:a16="http://schemas.microsoft.com/office/drawing/2014/main" id="{8F683D9F-2E75-411A-B7C9-C6AF9024188D}"/>
                </a:ext>
              </a:extLst>
            </p:cNvPr>
            <p:cNvSpPr txBox="1"/>
            <p:nvPr/>
          </p:nvSpPr>
          <p:spPr>
            <a:xfrm>
              <a:off x="4105700" y="3274371"/>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33" name="Straight Arrow Connector 32">
              <a:extLst>
                <a:ext uri="{FF2B5EF4-FFF2-40B4-BE49-F238E27FC236}">
                  <a16:creationId xmlns:a16="http://schemas.microsoft.com/office/drawing/2014/main" id="{060F013E-8B73-4963-ABDE-5EC06EC75404}"/>
                </a:ext>
              </a:extLst>
            </p:cNvPr>
            <p:cNvCxnSpPr>
              <a:cxnSpLocks/>
            </p:cNvCxnSpPr>
            <p:nvPr/>
          </p:nvCxnSpPr>
          <p:spPr>
            <a:xfrm flipV="1">
              <a:off x="4066314" y="2838834"/>
              <a:ext cx="680347" cy="1169807"/>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7" name="Group 36">
            <a:extLst>
              <a:ext uri="{FF2B5EF4-FFF2-40B4-BE49-F238E27FC236}">
                <a16:creationId xmlns:a16="http://schemas.microsoft.com/office/drawing/2014/main" id="{D75E17D2-E81E-438D-8E49-A12C31427AC6}"/>
              </a:ext>
            </a:extLst>
          </p:cNvPr>
          <p:cNvGrpSpPr/>
          <p:nvPr/>
        </p:nvGrpSpPr>
        <p:grpSpPr>
          <a:xfrm>
            <a:off x="1202275" y="1927392"/>
            <a:ext cx="1374254" cy="1169807"/>
            <a:chOff x="1202275" y="1519398"/>
            <a:chExt cx="1374254" cy="1169807"/>
          </a:xfrm>
        </p:grpSpPr>
        <p:sp>
          <p:nvSpPr>
            <p:cNvPr id="29" name="TextBox 28">
              <a:extLst>
                <a:ext uri="{FF2B5EF4-FFF2-40B4-BE49-F238E27FC236}">
                  <a16:creationId xmlns:a16="http://schemas.microsoft.com/office/drawing/2014/main" id="{D810F81D-5066-4BDC-81A4-55EE1F45CE2F}"/>
                </a:ext>
              </a:extLst>
            </p:cNvPr>
            <p:cNvSpPr txBox="1"/>
            <p:nvPr/>
          </p:nvSpPr>
          <p:spPr>
            <a:xfrm>
              <a:off x="1202275" y="1800148"/>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34" name="Straight Arrow Connector 33">
              <a:extLst>
                <a:ext uri="{FF2B5EF4-FFF2-40B4-BE49-F238E27FC236}">
                  <a16:creationId xmlns:a16="http://schemas.microsoft.com/office/drawing/2014/main" id="{43689C15-B1C9-49CC-9CC1-7A981D276DAB}"/>
                </a:ext>
              </a:extLst>
            </p:cNvPr>
            <p:cNvCxnSpPr>
              <a:cxnSpLocks/>
            </p:cNvCxnSpPr>
            <p:nvPr/>
          </p:nvCxnSpPr>
          <p:spPr>
            <a:xfrm flipV="1">
              <a:off x="1896182" y="1519398"/>
              <a:ext cx="680347" cy="1169807"/>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BAE89EB6-AFD7-477F-B3FF-016EF3F17DAA}"/>
              </a:ext>
            </a:extLst>
          </p:cNvPr>
          <p:cNvGrpSpPr/>
          <p:nvPr/>
        </p:nvGrpSpPr>
        <p:grpSpPr>
          <a:xfrm>
            <a:off x="3860970" y="2189246"/>
            <a:ext cx="1613720" cy="680347"/>
            <a:chOff x="3860970" y="1781252"/>
            <a:chExt cx="1613720" cy="680347"/>
          </a:xfrm>
        </p:grpSpPr>
        <p:sp>
          <p:nvSpPr>
            <p:cNvPr id="27" name="TextBox 26">
              <a:extLst>
                <a:ext uri="{FF2B5EF4-FFF2-40B4-BE49-F238E27FC236}">
                  <a16:creationId xmlns:a16="http://schemas.microsoft.com/office/drawing/2014/main" id="{0F5FA43A-D613-4132-8DDA-1B34D7E41CCC}"/>
                </a:ext>
              </a:extLst>
            </p:cNvPr>
            <p:cNvSpPr txBox="1"/>
            <p:nvPr/>
          </p:nvSpPr>
          <p:spPr>
            <a:xfrm>
              <a:off x="4105700" y="1800148"/>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35" name="Straight Arrow Connector 34">
              <a:extLst>
                <a:ext uri="{FF2B5EF4-FFF2-40B4-BE49-F238E27FC236}">
                  <a16:creationId xmlns:a16="http://schemas.microsoft.com/office/drawing/2014/main" id="{D9C13538-D384-4E09-8B95-BB52582C5ACF}"/>
                </a:ext>
              </a:extLst>
            </p:cNvPr>
            <p:cNvCxnSpPr>
              <a:cxnSpLocks/>
            </p:cNvCxnSpPr>
            <p:nvPr/>
          </p:nvCxnSpPr>
          <p:spPr>
            <a:xfrm rot="7200000" flipV="1">
              <a:off x="4105700" y="1536522"/>
              <a:ext cx="680347" cy="1169807"/>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38" name="Group 37">
            <a:extLst>
              <a:ext uri="{FF2B5EF4-FFF2-40B4-BE49-F238E27FC236}">
                <a16:creationId xmlns:a16="http://schemas.microsoft.com/office/drawing/2014/main" id="{19042391-F4A4-49FF-8B89-47B6971F61B7}"/>
              </a:ext>
            </a:extLst>
          </p:cNvPr>
          <p:cNvGrpSpPr/>
          <p:nvPr/>
        </p:nvGrpSpPr>
        <p:grpSpPr>
          <a:xfrm>
            <a:off x="1202275" y="3488493"/>
            <a:ext cx="1618984" cy="680347"/>
            <a:chOff x="1202275" y="3080499"/>
            <a:chExt cx="1618984" cy="680347"/>
          </a:xfrm>
        </p:grpSpPr>
        <p:sp>
          <p:nvSpPr>
            <p:cNvPr id="28" name="TextBox 27">
              <a:extLst>
                <a:ext uri="{FF2B5EF4-FFF2-40B4-BE49-F238E27FC236}">
                  <a16:creationId xmlns:a16="http://schemas.microsoft.com/office/drawing/2014/main" id="{835BAAFE-4098-4648-8AAF-9F21D9AFDD71}"/>
                </a:ext>
              </a:extLst>
            </p:cNvPr>
            <p:cNvSpPr txBox="1"/>
            <p:nvPr/>
          </p:nvSpPr>
          <p:spPr>
            <a:xfrm>
              <a:off x="1202275" y="3274371"/>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a:t>
              </a:r>
            </a:p>
          </p:txBody>
        </p:sp>
        <p:cxnSp>
          <p:nvCxnSpPr>
            <p:cNvPr id="36" name="Straight Arrow Connector 35">
              <a:extLst>
                <a:ext uri="{FF2B5EF4-FFF2-40B4-BE49-F238E27FC236}">
                  <a16:creationId xmlns:a16="http://schemas.microsoft.com/office/drawing/2014/main" id="{F216A4E2-C071-491E-93AD-E1F3546D2A92}"/>
                </a:ext>
              </a:extLst>
            </p:cNvPr>
            <p:cNvCxnSpPr>
              <a:cxnSpLocks/>
            </p:cNvCxnSpPr>
            <p:nvPr/>
          </p:nvCxnSpPr>
          <p:spPr>
            <a:xfrm rot="7200000" flipV="1">
              <a:off x="1896182" y="2835769"/>
              <a:ext cx="680347" cy="1169807"/>
            </a:xfrm>
            <a:prstGeom prst="straightConnector1">
              <a:avLst/>
            </a:prstGeom>
            <a:ln w="22225">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E0EA8E94-95DB-456F-B58D-B8916F8C906B}"/>
              </a:ext>
            </a:extLst>
          </p:cNvPr>
          <p:cNvSpPr txBox="1"/>
          <p:nvPr/>
        </p:nvSpPr>
        <p:spPr>
          <a:xfrm>
            <a:off x="2491794" y="5156588"/>
            <a:ext cx="2401005"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Perimeter:</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6 x 7cm = 42cm</a:t>
            </a:r>
          </a:p>
        </p:txBody>
      </p:sp>
      <p:sp>
        <p:nvSpPr>
          <p:cNvPr id="42" name="Rectangle 41">
            <a:extLst>
              <a:ext uri="{FF2B5EF4-FFF2-40B4-BE49-F238E27FC236}">
                <a16:creationId xmlns:a16="http://schemas.microsoft.com/office/drawing/2014/main" id="{3A51B979-7865-4103-A271-2DC9B2C62EED}"/>
              </a:ext>
            </a:extLst>
          </p:cNvPr>
          <p:cNvSpPr/>
          <p:nvPr/>
        </p:nvSpPr>
        <p:spPr bwMode="auto">
          <a:xfrm>
            <a:off x="3506372" y="5576114"/>
            <a:ext cx="947475" cy="38030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 name="Content Placeholder 2">
            <a:extLst>
              <a:ext uri="{FF2B5EF4-FFF2-40B4-BE49-F238E27FC236}">
                <a16:creationId xmlns:a16="http://schemas.microsoft.com/office/drawing/2014/main" id="{84F6417A-62B6-416B-BE97-391ACD431144}"/>
              </a:ext>
            </a:extLst>
          </p:cNvPr>
          <p:cNvSpPr txBox="1">
            <a:spLocks/>
          </p:cNvSpPr>
          <p:nvPr/>
        </p:nvSpPr>
        <p:spPr>
          <a:xfrm>
            <a:off x="6192012" y="1557338"/>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in your box of shapes. Can you find a regular hexagon?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know that one side measures 7cm, what is the length of each of the remaining sides? How could we work out the perimeter of this shape? What calculation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4" name="TextBox 19">
            <a:extLst>
              <a:ext uri="{FF2B5EF4-FFF2-40B4-BE49-F238E27FC236}">
                <a16:creationId xmlns:a16="http://schemas.microsoft.com/office/drawing/2014/main" id="{F48452D8-B47C-4B08-BB44-1654840C287F}"/>
              </a:ext>
            </a:extLst>
          </p:cNvPr>
          <p:cNvSpPr txBox="1"/>
          <p:nvPr/>
        </p:nvSpPr>
        <p:spPr>
          <a:xfrm>
            <a:off x="6096000" y="4482198"/>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For polygons with equal sized lengths, perimeter = side-length x number of sides.</a:t>
            </a:r>
          </a:p>
        </p:txBody>
      </p:sp>
    </p:spTree>
    <p:custDataLst>
      <p:tags r:id="rId1"/>
    </p:custDataLst>
    <p:extLst>
      <p:ext uri="{BB962C8B-B14F-4D97-AF65-F5344CB8AC3E}">
        <p14:creationId xmlns:p14="http://schemas.microsoft.com/office/powerpoint/2010/main" val="195978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3BCE-74CA-4B8B-BD4E-496D5D9DCCB7}"/>
              </a:ext>
            </a:extLst>
          </p:cNvPr>
          <p:cNvSpPr>
            <a:spLocks noGrp="1"/>
          </p:cNvSpPr>
          <p:nvPr>
            <p:ph type="title"/>
          </p:nvPr>
        </p:nvSpPr>
        <p:spPr/>
        <p:txBody>
          <a:bodyPr/>
          <a:lstStyle/>
          <a:p>
            <a:r>
              <a:rPr lang="en-GB" dirty="0"/>
              <a:t>4G-2 Perimeter: regular and irregular polygons</a:t>
            </a:r>
          </a:p>
        </p:txBody>
      </p:sp>
      <p:sp>
        <p:nvSpPr>
          <p:cNvPr id="24" name="TextBox 23">
            <a:extLst>
              <a:ext uri="{FF2B5EF4-FFF2-40B4-BE49-F238E27FC236}">
                <a16:creationId xmlns:a16="http://schemas.microsoft.com/office/drawing/2014/main" id="{B20DC288-38BB-4329-B4CC-AE8F0182F079}"/>
              </a:ext>
            </a:extLst>
          </p:cNvPr>
          <p:cNvSpPr txBox="1"/>
          <p:nvPr/>
        </p:nvSpPr>
        <p:spPr>
          <a:xfrm>
            <a:off x="1382185" y="4512474"/>
            <a:ext cx="16230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40m + 20m</a:t>
            </a:r>
          </a:p>
        </p:txBody>
      </p:sp>
      <p:pic>
        <p:nvPicPr>
          <p:cNvPr id="3" name="Picture 2" descr="A screen shot of a computer&#10;&#10;Description automatically generated">
            <a:extLst>
              <a:ext uri="{FF2B5EF4-FFF2-40B4-BE49-F238E27FC236}">
                <a16:creationId xmlns:a16="http://schemas.microsoft.com/office/drawing/2014/main" id="{47154BDB-438A-4E8F-A8CE-E0C117FA68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697" y="1653723"/>
            <a:ext cx="5568125" cy="2646050"/>
          </a:xfrm>
          <a:prstGeom prst="rect">
            <a:avLst/>
          </a:prstGeom>
        </p:spPr>
      </p:pic>
      <p:sp>
        <p:nvSpPr>
          <p:cNvPr id="10" name="Rectangle 9">
            <a:extLst>
              <a:ext uri="{FF2B5EF4-FFF2-40B4-BE49-F238E27FC236}">
                <a16:creationId xmlns:a16="http://schemas.microsoft.com/office/drawing/2014/main" id="{943773AC-632C-4EB9-8CAC-8670D639C928}"/>
              </a:ext>
            </a:extLst>
          </p:cNvPr>
          <p:cNvSpPr/>
          <p:nvPr/>
        </p:nvSpPr>
        <p:spPr bwMode="auto">
          <a:xfrm>
            <a:off x="1040573" y="3718346"/>
            <a:ext cx="2129005" cy="6396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 name="Rectangle 12">
            <a:extLst>
              <a:ext uri="{FF2B5EF4-FFF2-40B4-BE49-F238E27FC236}">
                <a16:creationId xmlns:a16="http://schemas.microsoft.com/office/drawing/2014/main" id="{4E64DEDF-5EB7-4051-AD6D-25057CC87B9D}"/>
              </a:ext>
            </a:extLst>
          </p:cNvPr>
          <p:cNvSpPr/>
          <p:nvPr/>
        </p:nvSpPr>
        <p:spPr bwMode="auto">
          <a:xfrm>
            <a:off x="3208420" y="3718346"/>
            <a:ext cx="2401005" cy="639636"/>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TextBox 13">
            <a:extLst>
              <a:ext uri="{FF2B5EF4-FFF2-40B4-BE49-F238E27FC236}">
                <a16:creationId xmlns:a16="http://schemas.microsoft.com/office/drawing/2014/main" id="{59865682-66ED-4516-9DC8-0346C577A636}"/>
              </a:ext>
            </a:extLst>
          </p:cNvPr>
          <p:cNvSpPr txBox="1"/>
          <p:nvPr/>
        </p:nvSpPr>
        <p:spPr>
          <a:xfrm>
            <a:off x="3853120" y="4512474"/>
            <a:ext cx="1623007"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 x 30m</a:t>
            </a:r>
          </a:p>
        </p:txBody>
      </p:sp>
      <p:sp>
        <p:nvSpPr>
          <p:cNvPr id="15" name="TextBox 14">
            <a:extLst>
              <a:ext uri="{FF2B5EF4-FFF2-40B4-BE49-F238E27FC236}">
                <a16:creationId xmlns:a16="http://schemas.microsoft.com/office/drawing/2014/main" id="{D3648C78-6967-41B2-8C65-21CDFF0C3CB2}"/>
              </a:ext>
            </a:extLst>
          </p:cNvPr>
          <p:cNvSpPr txBox="1"/>
          <p:nvPr/>
        </p:nvSpPr>
        <p:spPr>
          <a:xfrm>
            <a:off x="2269420" y="5183495"/>
            <a:ext cx="2395203"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Perimeter = 60m</a:t>
            </a:r>
          </a:p>
        </p:txBody>
      </p:sp>
      <p:sp>
        <p:nvSpPr>
          <p:cNvPr id="16" name="Rectangle 15">
            <a:extLst>
              <a:ext uri="{FF2B5EF4-FFF2-40B4-BE49-F238E27FC236}">
                <a16:creationId xmlns:a16="http://schemas.microsoft.com/office/drawing/2014/main" id="{7A9CBC52-766D-431D-A112-345D536AF210}"/>
              </a:ext>
            </a:extLst>
          </p:cNvPr>
          <p:cNvSpPr/>
          <p:nvPr/>
        </p:nvSpPr>
        <p:spPr bwMode="auto">
          <a:xfrm>
            <a:off x="2788617" y="1449659"/>
            <a:ext cx="1064503" cy="3514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0DC49A70-A290-4750-A7A4-7FF685E57555}"/>
              </a:ext>
            </a:extLst>
          </p:cNvPr>
          <p:cNvSpPr/>
          <p:nvPr/>
        </p:nvSpPr>
        <p:spPr bwMode="auto">
          <a:xfrm>
            <a:off x="4943875" y="2510306"/>
            <a:ext cx="1064503" cy="351458"/>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Content Placeholder 2">
            <a:extLst>
              <a:ext uri="{FF2B5EF4-FFF2-40B4-BE49-F238E27FC236}">
                <a16:creationId xmlns:a16="http://schemas.microsoft.com/office/drawing/2014/main" id="{8F48A608-6CDD-4BD3-B88D-329D1E78D889}"/>
              </a:ext>
            </a:extLst>
          </p:cNvPr>
          <p:cNvSpPr txBox="1">
            <a:spLocks/>
          </p:cNvSpPr>
          <p:nvPr/>
        </p:nvSpPr>
        <p:spPr>
          <a:xfrm>
            <a:off x="6126822" y="1378019"/>
            <a:ext cx="545557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 length and width of this rectangle. How could you find the perimeter?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 two lengths to the two widths what would that be? Is there a quicker way? What if we added one length to one width and doubled this? Do we still get the same answer? Which strategy is more efficient?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Use this strategy to calculate the perimeter of other rectangles with different units of measurement and real life contexts.</a:t>
            </a: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4" name="TextBox 19">
            <a:extLst>
              <a:ext uri="{FF2B5EF4-FFF2-40B4-BE49-F238E27FC236}">
                <a16:creationId xmlns:a16="http://schemas.microsoft.com/office/drawing/2014/main" id="{DA95CE22-786E-41C5-8192-929870B42240}"/>
              </a:ext>
            </a:extLst>
          </p:cNvPr>
          <p:cNvSpPr txBox="1"/>
          <p:nvPr/>
        </p:nvSpPr>
        <p:spPr>
          <a:xfrm>
            <a:off x="6096000" y="4587167"/>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For rectangles, perimeter = 2 x (length + width) </a:t>
            </a:r>
          </a:p>
        </p:txBody>
      </p:sp>
    </p:spTree>
    <p:custDataLst>
      <p:tags r:id="rId1"/>
    </p:custDataLst>
    <p:extLst>
      <p:ext uri="{BB962C8B-B14F-4D97-AF65-F5344CB8AC3E}">
        <p14:creationId xmlns:p14="http://schemas.microsoft.com/office/powerpoint/2010/main" val="283798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animBg="1"/>
      <p:bldP spid="13" grpId="0" animBg="1"/>
      <p:bldP spid="14" grpId="0"/>
      <p:bldP spid="15" grpId="0"/>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43BCE-74CA-4B8B-BD4E-496D5D9DCCB7}"/>
              </a:ext>
            </a:extLst>
          </p:cNvPr>
          <p:cNvSpPr>
            <a:spLocks noGrp="1"/>
          </p:cNvSpPr>
          <p:nvPr>
            <p:ph type="title"/>
          </p:nvPr>
        </p:nvSpPr>
        <p:spPr/>
        <p:txBody>
          <a:bodyPr/>
          <a:lstStyle/>
          <a:p>
            <a:r>
              <a:rPr lang="en-GB" dirty="0"/>
              <a:t>4G-2 Perimeter: regular and irregular polygons</a:t>
            </a:r>
          </a:p>
        </p:txBody>
      </p:sp>
      <p:sp>
        <p:nvSpPr>
          <p:cNvPr id="7" name="Isosceles Triangle 6">
            <a:extLst>
              <a:ext uri="{FF2B5EF4-FFF2-40B4-BE49-F238E27FC236}">
                <a16:creationId xmlns:a16="http://schemas.microsoft.com/office/drawing/2014/main" id="{E6408C3C-A87E-4451-91E3-837A9EBDB607}"/>
              </a:ext>
            </a:extLst>
          </p:cNvPr>
          <p:cNvSpPr/>
          <p:nvPr/>
        </p:nvSpPr>
        <p:spPr>
          <a:xfrm>
            <a:off x="2218926" y="2367791"/>
            <a:ext cx="2188551" cy="1639113"/>
          </a:xfrm>
          <a:prstGeom prst="triangle">
            <a:avLst>
              <a:gd name="adj" fmla="val 0"/>
            </a:avLst>
          </a:prstGeom>
          <a:solidFill>
            <a:srgbClr val="9EC6E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FFFFFF"/>
              </a:solidFill>
              <a:effectLst/>
              <a:uLnTx/>
              <a:uFillTx/>
              <a:latin typeface="Arial"/>
              <a:ea typeface="+mn-ea"/>
              <a:cs typeface="+mn-cs"/>
            </a:endParaRPr>
          </a:p>
        </p:txBody>
      </p:sp>
      <p:sp>
        <p:nvSpPr>
          <p:cNvPr id="16" name="TextBox 15">
            <a:extLst>
              <a:ext uri="{FF2B5EF4-FFF2-40B4-BE49-F238E27FC236}">
                <a16:creationId xmlns:a16="http://schemas.microsoft.com/office/drawing/2014/main" id="{81B9C4B9-B819-4665-8D13-FB2BDF89294B}"/>
              </a:ext>
            </a:extLst>
          </p:cNvPr>
          <p:cNvSpPr txBox="1"/>
          <p:nvPr/>
        </p:nvSpPr>
        <p:spPr>
          <a:xfrm>
            <a:off x="1189091" y="2982113"/>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a:ln>
                  <a:noFill/>
                </a:ln>
                <a:solidFill>
                  <a:srgbClr val="000000"/>
                </a:solidFill>
                <a:effectLst/>
                <a:uLnTx/>
                <a:uFillTx/>
                <a:latin typeface="Arial" panose="020B0604020202020204" pitchFamily="34" charset="0"/>
                <a:ea typeface="+mn-ea"/>
                <a:cs typeface="+mn-cs"/>
              </a:rPr>
              <a:t>7cm</a:t>
            </a:r>
            <a:endPar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7" name="TextBox 16">
            <a:extLst>
              <a:ext uri="{FF2B5EF4-FFF2-40B4-BE49-F238E27FC236}">
                <a16:creationId xmlns:a16="http://schemas.microsoft.com/office/drawing/2014/main" id="{EF54122D-7E68-4B17-818C-F3313FDE1EEA}"/>
              </a:ext>
            </a:extLst>
          </p:cNvPr>
          <p:cNvSpPr txBox="1"/>
          <p:nvPr/>
        </p:nvSpPr>
        <p:spPr>
          <a:xfrm>
            <a:off x="2894410" y="2765513"/>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5cm</a:t>
            </a:r>
          </a:p>
        </p:txBody>
      </p:sp>
      <p:sp>
        <p:nvSpPr>
          <p:cNvPr id="18" name="TextBox 17">
            <a:extLst>
              <a:ext uri="{FF2B5EF4-FFF2-40B4-BE49-F238E27FC236}">
                <a16:creationId xmlns:a16="http://schemas.microsoft.com/office/drawing/2014/main" id="{55FABEC7-A670-4994-8A41-5807F5A676E1}"/>
              </a:ext>
            </a:extLst>
          </p:cNvPr>
          <p:cNvSpPr txBox="1"/>
          <p:nvPr/>
        </p:nvSpPr>
        <p:spPr>
          <a:xfrm>
            <a:off x="2628706" y="4011894"/>
            <a:ext cx="1368990" cy="41047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4cm</a:t>
            </a:r>
          </a:p>
        </p:txBody>
      </p:sp>
      <p:sp>
        <p:nvSpPr>
          <p:cNvPr id="23" name="TextBox 22">
            <a:extLst>
              <a:ext uri="{FF2B5EF4-FFF2-40B4-BE49-F238E27FC236}">
                <a16:creationId xmlns:a16="http://schemas.microsoft.com/office/drawing/2014/main" id="{4029C3C3-5DA4-48C1-935A-96166E9BA8C0}"/>
              </a:ext>
            </a:extLst>
          </p:cNvPr>
          <p:cNvSpPr txBox="1"/>
          <p:nvPr/>
        </p:nvSpPr>
        <p:spPr>
          <a:xfrm>
            <a:off x="2218926" y="5010651"/>
            <a:ext cx="330619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Perimeter:</a:t>
            </a:r>
          </a:p>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7cm + 5cm + 4 cm = 16cm</a:t>
            </a:r>
          </a:p>
        </p:txBody>
      </p:sp>
      <p:sp>
        <p:nvSpPr>
          <p:cNvPr id="4" name="TextBox 19">
            <a:extLst>
              <a:ext uri="{FF2B5EF4-FFF2-40B4-BE49-F238E27FC236}">
                <a16:creationId xmlns:a16="http://schemas.microsoft.com/office/drawing/2014/main" id="{83AFD963-B0E3-4062-9936-7EAEB1645BDB}"/>
              </a:ext>
            </a:extLst>
          </p:cNvPr>
          <p:cNvSpPr txBox="1"/>
          <p:nvPr/>
        </p:nvSpPr>
        <p:spPr>
          <a:xfrm>
            <a:off x="6096000" y="3392584"/>
            <a:ext cx="5486401"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For polygons with unequal side lengths, perimeter = sum of the side lengths.</a:t>
            </a:r>
          </a:p>
        </p:txBody>
      </p:sp>
      <p:sp>
        <p:nvSpPr>
          <p:cNvPr id="5" name="Content Placeholder 2">
            <a:extLst>
              <a:ext uri="{FF2B5EF4-FFF2-40B4-BE49-F238E27FC236}">
                <a16:creationId xmlns:a16="http://schemas.microsoft.com/office/drawing/2014/main" id="{AEB01FCF-CFCA-413D-9354-5A51EC2CDAE4}"/>
              </a:ext>
            </a:extLst>
          </p:cNvPr>
          <p:cNvSpPr txBox="1">
            <a:spLocks/>
          </p:cNvSpPr>
          <p:nvPr/>
        </p:nvSpPr>
        <p:spPr>
          <a:xfrm flipH="1">
            <a:off x="5951923" y="1557338"/>
            <a:ext cx="5904716"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about the lengths of each side of this triangle? Is this a regular/equilateral triangle?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you find the perimeter?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to calculate the perimeter of other polygons with unequal side lengths using different units of measurement and real life contexts.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1598702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58B2AA47-91D9-4362-A4B9-5F0D3651E57F}"/>
              </a:ext>
            </a:extLst>
          </p:cNvPr>
          <p:cNvSpPr>
            <a:spLocks noGrp="1"/>
          </p:cNvSpPr>
          <p:nvPr>
            <p:ph type="title"/>
          </p:nvPr>
        </p:nvSpPr>
        <p:spPr/>
        <p:txBody>
          <a:bodyPr>
            <a:noAutofit/>
          </a:bodyPr>
          <a:lstStyle/>
          <a:p>
            <a:r>
              <a:rPr kumimoji="0" lang="en-US"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4G-2 </a:t>
            </a:r>
            <a:r>
              <a:rPr kumimoji="0" lang="en-GB" altLang="en-US"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Perimeter: regular and irregular polygons</a:t>
            </a:r>
            <a:br>
              <a:rPr kumimoji="0" lang="en-GB"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br>
            <a:endParaRPr lang="en-GB" dirty="0"/>
          </a:p>
        </p:txBody>
      </p:sp>
      <p:sp>
        <p:nvSpPr>
          <p:cNvPr id="16" name="Text Placeholder 15">
            <a:extLst>
              <a:ext uri="{FF2B5EF4-FFF2-40B4-BE49-F238E27FC236}">
                <a16:creationId xmlns:a16="http://schemas.microsoft.com/office/drawing/2014/main" id="{1AA717CF-5DDC-4B20-AA3C-DAD7C6849D33}"/>
              </a:ext>
            </a:extLst>
          </p:cNvPr>
          <p:cNvSpPr>
            <a:spLocks noGrp="1"/>
          </p:cNvSpPr>
          <p:nvPr>
            <p:ph type="body" sz="quarter" idx="10"/>
          </p:nvPr>
        </p:nvSpPr>
        <p:spPr/>
        <p:txBody>
          <a:bodyPr/>
          <a:lstStyle/>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lang="en-US" b="1" dirty="0"/>
          </a:p>
          <a:p>
            <a:pPr marL="0" indent="-228600" fontAlgn="base">
              <a:spcBef>
                <a:spcPct val="20000"/>
              </a:spcBef>
              <a:spcAft>
                <a:spcPct val="0"/>
              </a:spcAft>
              <a:buClr>
                <a:srgbClr val="585858"/>
              </a:buClr>
              <a:defRPr/>
            </a:pPr>
            <a:r>
              <a:rPr kumimoji="0" lang="en-US" sz="2000" b="1" i="0" u="none" strike="noStrike" kern="1200" cap="none" spc="0" normalizeH="0" baseline="0" noProof="0" dirty="0">
                <a:ln>
                  <a:noFill/>
                </a:ln>
                <a:solidFill>
                  <a:srgbClr val="585858"/>
                </a:solidFill>
                <a:effectLst/>
                <a:uLnTx/>
                <a:uFillTx/>
              </a:rPr>
              <a:t>Egyptian Rope</a:t>
            </a:r>
            <a:r>
              <a:rPr lang="en-GB" sz="1800"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 </a:t>
            </a:r>
          </a:p>
          <a:p>
            <a:pPr marL="0" indent="-228600" fontAlgn="base">
              <a:spcBef>
                <a:spcPct val="20000"/>
              </a:spcBef>
              <a:spcAft>
                <a:spcPct val="0"/>
              </a:spcAft>
              <a:buClr>
                <a:srgbClr val="585858"/>
              </a:buClr>
              <a:defRPr/>
            </a:pPr>
            <a:r>
              <a:rPr lang="en-GB" u="sng"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https://nrich.maths.org/982</a:t>
            </a:r>
            <a:endParaRPr lang="en-GB" dirty="0">
              <a:solidFill>
                <a:srgbClr val="0D0D0D"/>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a:p>
            <a:pPr marL="0" marR="0" lvl="0" indent="-228600" algn="l" defTabSz="914400" rtl="0" eaLnBrk="1" fontAlgn="base" latinLnBrk="0" hangingPunct="1">
              <a:lnSpc>
                <a:spcPct val="90000"/>
              </a:lnSpc>
              <a:spcBef>
                <a:spcPct val="20000"/>
              </a:spcBef>
              <a:spcAft>
                <a:spcPct val="0"/>
              </a:spcAft>
              <a:buClr>
                <a:srgbClr val="585858"/>
              </a:buClr>
              <a:buSzTx/>
              <a:buFont typeface="Arial" panose="020B0604020202020204" pitchFamily="34" charset="0"/>
              <a:buChar char="•"/>
              <a:tabLst/>
              <a:defRPr/>
            </a:pPr>
            <a:endParaRPr kumimoji="0" lang="en-US" sz="2000" b="1" i="0" u="none" strike="noStrike" kern="1200" cap="none" spc="0" normalizeH="0" baseline="0" noProof="0" dirty="0">
              <a:ln>
                <a:noFill/>
              </a:ln>
              <a:solidFill>
                <a:srgbClr val="585858"/>
              </a:solidFill>
              <a:effectLst/>
              <a:uLnTx/>
              <a:uFillTx/>
            </a:endParaRPr>
          </a:p>
        </p:txBody>
      </p:sp>
    </p:spTree>
    <p:extLst>
      <p:ext uri="{BB962C8B-B14F-4D97-AF65-F5344CB8AC3E}">
        <p14:creationId xmlns:p14="http://schemas.microsoft.com/office/powerpoint/2010/main" val="914288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1800200"/>
          </a:xfrm>
          <a:ln>
            <a:solidFill>
              <a:schemeClr val="accent1">
                <a:lumMod val="50000"/>
              </a:schemeClr>
            </a:solidFill>
          </a:ln>
        </p:spPr>
        <p:txBody>
          <a:bodyPr>
            <a:noAutofit/>
          </a:bodyPr>
          <a:lstStyle/>
          <a:p>
            <a:pPr>
              <a:lnSpc>
                <a:spcPct val="120000"/>
              </a:lnSpc>
            </a:pPr>
            <a:r>
              <a:rPr lang="en-GB" sz="2400" dirty="0"/>
              <a:t>4G-2</a:t>
            </a:r>
            <a:br>
              <a:rPr lang="en-GB" sz="2400" dirty="0"/>
            </a:br>
            <a:r>
              <a:rPr lang="en-GB" sz="2400" i="1" dirty="0"/>
              <a:t>Identify regular polygons, including equilateral triangles and squares, as those in which the side-lengths are equal and the angles are equal. Find the perimeter of regular and irregular polygons.</a:t>
            </a:r>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911424" y="2650150"/>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4G-2.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9857159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338366D3-6A60-4E39-9FCB-99EA54F1FF37}"/>
              </a:ext>
            </a:extLst>
          </p:cNvPr>
          <p:cNvPicPr>
            <a:picLocks noChangeAspect="1"/>
          </p:cNvPicPr>
          <p:nvPr/>
        </p:nvPicPr>
        <p:blipFill>
          <a:blip r:embed="rId4"/>
          <a:stretch>
            <a:fillRect/>
          </a:stretch>
        </p:blipFill>
        <p:spPr>
          <a:xfrm>
            <a:off x="949342" y="1180597"/>
            <a:ext cx="3788913" cy="5361136"/>
          </a:xfrm>
          <a:prstGeom prst="rect">
            <a:avLst/>
          </a:prstGeom>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3"/>
              </a:rPr>
              <a:t>2.16 Multiplicative contexts: area and perimeter 1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a:t>4G-2: </a:t>
            </a:r>
            <a:r>
              <a:rPr lang="en-GB" sz="2400" dirty="0"/>
              <a:t>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r>
              <a:rPr lang="en-GB" dirty="0"/>
              <a:t>Perimeter: regular and irregular polygons</a:t>
            </a:r>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598343" y="472956"/>
            <a:ext cx="1191720" cy="301224"/>
          </a:xfrm>
        </p:spPr>
        <p:txBody>
          <a:bodyPr/>
          <a:lstStyle/>
          <a:p>
            <a:r>
              <a:rPr lang="en-GB" dirty="0"/>
              <a:t>4G-2</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1184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4G-2 Perimeter: regular and irregular polygons</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318272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768B2-2D22-46F4-8A96-1513D7C23BEF}"/>
              </a:ext>
            </a:extLst>
          </p:cNvPr>
          <p:cNvSpPr>
            <a:spLocks noGrp="1"/>
          </p:cNvSpPr>
          <p:nvPr>
            <p:ph type="title"/>
          </p:nvPr>
        </p:nvSpPr>
        <p:spPr/>
        <p:txBody>
          <a:bodyPr/>
          <a:lstStyle/>
          <a:p>
            <a:r>
              <a:rPr lang="en-GB" dirty="0"/>
              <a:t>4G-2 Perimeter: regular and irregular polygons</a:t>
            </a:r>
          </a:p>
        </p:txBody>
      </p:sp>
      <p:sp>
        <p:nvSpPr>
          <p:cNvPr id="27" name="Content Placeholder 2">
            <a:extLst>
              <a:ext uri="{FF2B5EF4-FFF2-40B4-BE49-F238E27FC236}">
                <a16:creationId xmlns:a16="http://schemas.microsoft.com/office/drawing/2014/main" id="{D9F0E3DA-A123-406F-9A26-40FB66E38C52}"/>
              </a:ext>
            </a:extLst>
          </p:cNvPr>
          <p:cNvSpPr txBox="1">
            <a:spLocks/>
          </p:cNvSpPr>
          <p:nvPr/>
        </p:nvSpPr>
        <p:spPr>
          <a:xfrm>
            <a:off x="623889" y="1565733"/>
            <a:ext cx="9391650" cy="369518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For each of these activities and slides it may be useful to provide pupils with an assortment of 2D shapes for them to select from, handle, compare and sort.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Children will also benefit from drawing/sketching 2D shapes.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exploring regular/irregular shapes, allow children opportunities to create these from geo-strips.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When comparing angles, use the informal language of more/less than a right angle/90˚, straight line/180˚, reflex angle/270˚.</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Where possible, provide pupils with real-life contexts, different units of measurement and problems on a larger scale.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5290165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8|1.8|2.1"/>
</p:tagLst>
</file>

<file path=ppt/tags/tag3.xml><?xml version="1.0" encoding="utf-8"?>
<p:tagLst xmlns:a="http://schemas.openxmlformats.org/drawingml/2006/main" xmlns:r="http://schemas.openxmlformats.org/officeDocument/2006/relationships" xmlns:p="http://schemas.openxmlformats.org/presentationml/2006/main">
  <p:tag name="TIMING" val="|8.4|4.7|3.6"/>
</p:tagLst>
</file>

<file path=ppt/tags/tag4.xml><?xml version="1.0" encoding="utf-8"?>
<p:tagLst xmlns:a="http://schemas.openxmlformats.org/drawingml/2006/main" xmlns:r="http://schemas.openxmlformats.org/officeDocument/2006/relationships" xmlns:p="http://schemas.openxmlformats.org/presentationml/2006/main">
  <p:tag name="TIMING" val="|1.8|1.5"/>
</p:tagLst>
</file>

<file path=ppt/tags/tag5.xml><?xml version="1.0" encoding="utf-8"?>
<p:tagLst xmlns:a="http://schemas.openxmlformats.org/drawingml/2006/main" xmlns:r="http://schemas.openxmlformats.org/officeDocument/2006/relationships" xmlns:p="http://schemas.openxmlformats.org/presentationml/2006/main">
  <p:tag name="TIMING" val="|1.4|1.3"/>
</p:tagLst>
</file>

<file path=ppt/tags/tag6.xml><?xml version="1.0" encoding="utf-8"?>
<p:tagLst xmlns:a="http://schemas.openxmlformats.org/drawingml/2006/main" xmlns:r="http://schemas.openxmlformats.org/officeDocument/2006/relationships" xmlns:p="http://schemas.openxmlformats.org/presentationml/2006/main">
  <p:tag name="TIMING" val="|1.4|1.3"/>
</p:tagLst>
</file>

<file path=ppt/tags/tag7.xml><?xml version="1.0" encoding="utf-8"?>
<p:tagLst xmlns:a="http://schemas.openxmlformats.org/drawingml/2006/main" xmlns:r="http://schemas.openxmlformats.org/officeDocument/2006/relationships" xmlns:p="http://schemas.openxmlformats.org/presentationml/2006/main">
  <p:tag name="TIMING" val="|1.4|1.3"/>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2AB53F-2365-4221-B52E-1FAB7194DECD}">
  <ds:schemaRefs>
    <ds:schemaRef ds:uri="http://schemas.microsoft.com/sharepoint/v3/contenttype/forms"/>
  </ds:schemaRefs>
</ds:datastoreItem>
</file>

<file path=customXml/itemProps2.xml><?xml version="1.0" encoding="utf-8"?>
<ds:datastoreItem xmlns:ds="http://schemas.openxmlformats.org/officeDocument/2006/customXml" ds:itemID="{F52F4355-41EF-4DA9-B998-C6511E367AD2}">
  <ds:schemaRef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e2f7c1fb-8b39-4d5b-953e-de45d1606e4d"/>
    <ds:schemaRef ds:uri="http://www.w3.org/XML/1998/namespace"/>
    <ds:schemaRef ds:uri="http://purl.org/dc/dcmitype/"/>
  </ds:schemaRefs>
</ds:datastoreItem>
</file>

<file path=customXml/itemProps3.xml><?xml version="1.0" encoding="utf-8"?>
<ds:datastoreItem xmlns:ds="http://schemas.openxmlformats.org/officeDocument/2006/customXml" ds:itemID="{0D1E9A52-15D9-4724-A8AE-3C9F53D6A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Widescreen</PresentationFormat>
  <Paragraphs>109</Paragraphs>
  <Slides>16</Slides>
  <Notes>10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Myriad Pro</vt:lpstr>
      <vt:lpstr>Custom Design</vt:lpstr>
      <vt:lpstr>nctem1</vt:lpstr>
      <vt:lpstr>PowerPoint Presentation</vt:lpstr>
      <vt:lpstr>4G-2 Identify regular polygons, including equilateral triangles and squares, as those in which the side-lengths are equal and the angles are equal. Find the perimeter of regular and irregular polygons.</vt:lpstr>
      <vt:lpstr>4G-2: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4G-2 Perimeter: regular and irregular polygons</vt:lpstr>
      <vt:lpstr>4G-2 Perimeter: regular and irregular polygons</vt:lpstr>
      <vt:lpstr>4G-2 Perimeter: regular and irregular polygons</vt:lpstr>
      <vt:lpstr>4G-2 Perimeter: regular and irregular polygons</vt:lpstr>
      <vt:lpstr>4G-2 Perimeter: regular and irregular polygons</vt:lpstr>
      <vt:lpstr>4G-2 Perimeter: regular and irregular polygons</vt:lpstr>
      <vt:lpstr>4G-2 Perimeter: regular and irregular polygons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20</cp:revision>
  <dcterms:created xsi:type="dcterms:W3CDTF">2020-08-07T06:29:50Z</dcterms:created>
  <dcterms:modified xsi:type="dcterms:W3CDTF">2022-11-10T14:47:24Z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