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8"/>
  </p:notesMasterIdLst>
  <p:sldIdLst>
    <p:sldId id="257" r:id="rId6"/>
    <p:sldId id="263" r:id="rId7"/>
    <p:sldId id="478" r:id="rId8"/>
    <p:sldId id="298" r:id="rId9"/>
    <p:sldId id="267" r:id="rId10"/>
    <p:sldId id="469" r:id="rId11"/>
    <p:sldId id="470" r:id="rId12"/>
    <p:sldId id="325" r:id="rId13"/>
    <p:sldId id="295" r:id="rId14"/>
    <p:sldId id="367" r:id="rId15"/>
    <p:sldId id="405" r:id="rId16"/>
    <p:sldId id="366" r:id="rId17"/>
    <p:sldId id="369" r:id="rId18"/>
    <p:sldId id="475" r:id="rId19"/>
    <p:sldId id="386" r:id="rId20"/>
    <p:sldId id="476" r:id="rId21"/>
    <p:sldId id="392" r:id="rId22"/>
    <p:sldId id="395" r:id="rId23"/>
    <p:sldId id="397" r:id="rId24"/>
    <p:sldId id="398" r:id="rId25"/>
    <p:sldId id="479" r:id="rId26"/>
    <p:sldId id="4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B5CDC0-4334-41D0-B7DD-FBB6F73A652E}" v="13" dt="2020-08-29T11:42:21.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9775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6852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87484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2441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0853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6788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could I rewrite the mixed number 3 </a:t>
                </a:r>
                <a:r>
                  <a:rPr lang="en-GB" sz="1200" b="0" i="0" kern="1200">
                    <a:solidFill>
                      <a:schemeClr val="tx1"/>
                    </a:solidFill>
                    <a:effectLst/>
                    <a:latin typeface="Cambria Math" panose="02040503050406030204" pitchFamily="18" charset="0"/>
                    <a:ea typeface="+mn-ea"/>
                    <a:cs typeface="+mn-cs"/>
                  </a:rPr>
                  <a:t>3/7</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(It can be rewritten as 3 </a:t>
                </a:r>
                <a:r>
                  <a:rPr lang="en-GB" sz="1200" b="0" i="0" kern="1200">
                    <a:solidFill>
                      <a:schemeClr val="tx1"/>
                    </a:solidFill>
                    <a:effectLst/>
                    <a:latin typeface="Cambria Math" panose="02040503050406030204" pitchFamily="18" charset="0"/>
                    <a:ea typeface="+mn-ea"/>
                    <a:cs typeface="+mn-cs"/>
                  </a:rPr>
                  <a:t>3/7</a:t>
                </a:r>
                <a:r>
                  <a:rPr lang="en-GB" sz="1200" i="1" kern="1200" dirty="0">
                    <a:solidFill>
                      <a:schemeClr val="tx1"/>
                    </a:solidFill>
                    <a:effectLst/>
                    <a:latin typeface="+mn-lt"/>
                    <a:ea typeface="+mn-ea"/>
                    <a:cs typeface="+mn-cs"/>
                  </a:rPr>
                  <a:t> =</a:t>
                </a:r>
                <a:r>
                  <a:rPr lang="en-GB" sz="1200" i="1" kern="1200" baseline="0" dirty="0">
                    <a:solidFill>
                      <a:schemeClr val="tx1"/>
                    </a:solidFill>
                    <a:effectLst/>
                    <a:latin typeface="+mn-lt"/>
                    <a:ea typeface="+mn-ea"/>
                    <a:cs typeface="+mn-cs"/>
                  </a:rPr>
                  <a:t> </a:t>
                </a:r>
                <a:r>
                  <a:rPr lang="en-GB" sz="1200" b="0" i="0" kern="1200">
                    <a:solidFill>
                      <a:schemeClr val="tx1"/>
                    </a:solidFill>
                    <a:effectLst/>
                    <a:latin typeface="Cambria Math" panose="02040503050406030204" pitchFamily="18" charset="0"/>
                    <a:ea typeface="+mn-ea"/>
                    <a:cs typeface="+mn-cs"/>
                  </a:rPr>
                  <a:t>24/7</a:t>
                </a:r>
                <a:r>
                  <a:rPr lang="en-GB" sz="1200" i="1" kern="1200" dirty="0">
                    <a:solidFill>
                      <a:schemeClr val="tx1"/>
                    </a:solidFill>
                    <a:effectLst/>
                    <a:latin typeface="+mn-lt"/>
                    <a:ea typeface="+mn-ea"/>
                    <a:cs typeface="+mn-cs"/>
                  </a:rPr>
                  <a:t> )</a:t>
                </a: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5015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8</a:t>
            </a:fld>
            <a:endParaRPr lang="en-GB" dirty="0"/>
          </a:p>
        </p:txBody>
      </p:sp>
    </p:spTree>
    <p:extLst>
      <p:ext uri="{BB962C8B-B14F-4D97-AF65-F5344CB8AC3E}">
        <p14:creationId xmlns:p14="http://schemas.microsoft.com/office/powerpoint/2010/main" val="118200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8787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047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24101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4789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693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94203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16967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61259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377945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135188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3748876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895747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Canva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9312"/>
            <a:ext cx="12192000" cy="63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07368" y="92603"/>
            <a:ext cx="11377264" cy="426170"/>
          </a:xfrm>
        </p:spPr>
        <p:txBody>
          <a:bodyPr/>
          <a:lstStyle>
            <a:lvl1pPr algn="ctr">
              <a:defRPr sz="2000" b="0">
                <a:solidFill>
                  <a:srgbClr val="585858"/>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361211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192288540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125119671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wmf"/><Relationship Id="rId18" Type="http://schemas.openxmlformats.org/officeDocument/2006/relationships/oleObject" Target="../embeddings/oleObject4.bin"/><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oleObject" Target="../embeddings/oleObject1.bin"/><Relationship Id="rId17" Type="http://schemas.openxmlformats.org/officeDocument/2006/relationships/image" Target="../media/image27.emf"/><Relationship Id="rId2" Type="http://schemas.openxmlformats.org/officeDocument/2006/relationships/notesSlide" Target="../notesSlides/notesSlide6.xml"/><Relationship Id="rId16" Type="http://schemas.openxmlformats.org/officeDocument/2006/relationships/oleObject" Target="../embeddings/oleObject3.bin"/><Relationship Id="rId20" Type="http://schemas.openxmlformats.org/officeDocument/2006/relationships/oleObject" Target="../embeddings/oleObject6.bin"/><Relationship Id="rId1" Type="http://schemas.openxmlformats.org/officeDocument/2006/relationships/slideLayout" Target="../slideLayouts/slideLayout1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6.wmf"/><Relationship Id="rId10" Type="http://schemas.openxmlformats.org/officeDocument/2006/relationships/image" Target="../media/image23.png"/><Relationship Id="rId19" Type="http://schemas.openxmlformats.org/officeDocument/2006/relationships/oleObject" Target="../embeddings/oleObject5.bin"/><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1.wmf"/><Relationship Id="rId2" Type="http://schemas.openxmlformats.org/officeDocument/2006/relationships/notesSlide" Target="../notesSlides/notesSlide7.xml"/><Relationship Id="rId16" Type="http://schemas.openxmlformats.org/officeDocument/2006/relationships/oleObject" Target="../embeddings/oleObject7.bin"/><Relationship Id="rId1" Type="http://schemas.openxmlformats.org/officeDocument/2006/relationships/slideLayout" Target="../slideLayouts/slideLayout15.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43.w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44.png"/><Relationship Id="rId7" Type="http://schemas.openxmlformats.org/officeDocument/2006/relationships/image" Target="../media/image46.wmf"/><Relationship Id="rId12"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oleObject" Target="../embeddings/oleObject10.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47.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57.png"/><Relationship Id="rId3" Type="http://schemas.openxmlformats.org/officeDocument/2006/relationships/oleObject" Target="../embeddings/oleObject13.bin"/><Relationship Id="rId7" Type="http://schemas.openxmlformats.org/officeDocument/2006/relationships/image" Target="../media/image52.wmf"/><Relationship Id="rId12"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oleObject" Target="../embeddings/oleObject14.bin"/><Relationship Id="rId11" Type="http://schemas.openxmlformats.org/officeDocument/2006/relationships/image" Target="../media/image55.png"/><Relationship Id="rId5" Type="http://schemas.openxmlformats.org/officeDocument/2006/relationships/image" Target="../media/image51.png"/><Relationship Id="rId10" Type="http://schemas.openxmlformats.org/officeDocument/2006/relationships/image" Target="../media/image54.png"/><Relationship Id="rId4" Type="http://schemas.openxmlformats.org/officeDocument/2006/relationships/image" Target="../media/image50.wmf"/><Relationship Id="rId9" Type="http://schemas.openxmlformats.org/officeDocument/2006/relationships/image" Target="../media/image53.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53.wmf"/><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oleObject" Target="../embeddings/oleObject15.bin"/><Relationship Id="rId2" Type="http://schemas.openxmlformats.org/officeDocument/2006/relationships/notesSlide" Target="../notesSlides/notesSlide12.xml"/><Relationship Id="rId16" Type="http://schemas.openxmlformats.org/officeDocument/2006/relationships/image" Target="../media/image64.png"/><Relationship Id="rId1" Type="http://schemas.openxmlformats.org/officeDocument/2006/relationships/slideLayout" Target="../slideLayouts/slideLayout15.xml"/><Relationship Id="rId6" Type="http://schemas.openxmlformats.org/officeDocument/2006/relationships/image" Target="../media/image61.png"/><Relationship Id="rId11" Type="http://schemas.openxmlformats.org/officeDocument/2006/relationships/image" Target="../media/image52.wmf"/><Relationship Id="rId5" Type="http://schemas.openxmlformats.org/officeDocument/2006/relationships/image" Target="../media/image60.png"/><Relationship Id="rId15" Type="http://schemas.openxmlformats.org/officeDocument/2006/relationships/image" Target="../media/image63.png"/><Relationship Id="rId10" Type="http://schemas.openxmlformats.org/officeDocument/2006/relationships/oleObject" Target="../embeddings/oleObject14.bin"/><Relationship Id="rId4" Type="http://schemas.openxmlformats.org/officeDocument/2006/relationships/image" Target="../media/image59.png"/><Relationship Id="rId9" Type="http://schemas.openxmlformats.org/officeDocument/2006/relationships/image" Target="../media/image50.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72.png"/><Relationship Id="rId3" Type="http://schemas.openxmlformats.org/officeDocument/2006/relationships/image" Target="../media/image65.png"/><Relationship Id="rId7" Type="http://schemas.openxmlformats.org/officeDocument/2006/relationships/image" Target="../media/image68.wmf"/><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oleObject" Target="../embeddings/oleObject16.bin"/><Relationship Id="rId11" Type="http://schemas.openxmlformats.org/officeDocument/2006/relationships/image" Target="../media/image71.png"/><Relationship Id="rId5" Type="http://schemas.openxmlformats.org/officeDocument/2006/relationships/image" Target="../media/image67.png"/><Relationship Id="rId10" Type="http://schemas.openxmlformats.org/officeDocument/2006/relationships/image" Target="../media/image70.png"/><Relationship Id="rId4" Type="http://schemas.openxmlformats.org/officeDocument/2006/relationships/image" Target="../media/image66.png"/><Relationship Id="rId9" Type="http://schemas.openxmlformats.org/officeDocument/2006/relationships/image" Target="../media/image69.wmf"/></Relationships>
</file>

<file path=ppt/slides/_rels/slide1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0.wmf"/><Relationship Id="rId3" Type="http://schemas.openxmlformats.org/officeDocument/2006/relationships/oleObject" Target="../embeddings/oleObject18.bin"/><Relationship Id="rId7" Type="http://schemas.openxmlformats.org/officeDocument/2006/relationships/image" Target="../media/image75.png"/><Relationship Id="rId12" Type="http://schemas.openxmlformats.org/officeDocument/2006/relationships/oleObject" Target="../embeddings/oleObject19.bin"/><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wmf"/><Relationship Id="rId9" Type="http://schemas.openxmlformats.org/officeDocument/2006/relationships/image" Target="../media/image77.png"/></Relationships>
</file>

<file path=ppt/slides/_rels/slide19.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0.wmf"/><Relationship Id="rId18" Type="http://schemas.openxmlformats.org/officeDocument/2006/relationships/image" Target="../media/image94.png"/><Relationship Id="rId3" Type="http://schemas.openxmlformats.org/officeDocument/2006/relationships/image" Target="../media/image81.png"/><Relationship Id="rId21" Type="http://schemas.openxmlformats.org/officeDocument/2006/relationships/image" Target="../media/image97.png"/><Relationship Id="rId7" Type="http://schemas.openxmlformats.org/officeDocument/2006/relationships/image" Target="../media/image85.png"/><Relationship Id="rId12" Type="http://schemas.openxmlformats.org/officeDocument/2006/relationships/oleObject" Target="../embeddings/oleObject20.bin"/><Relationship Id="rId17" Type="http://schemas.openxmlformats.org/officeDocument/2006/relationships/image" Target="../media/image93.png"/><Relationship Id="rId2" Type="http://schemas.openxmlformats.org/officeDocument/2006/relationships/notesSlide" Target="../notesSlides/notesSlide15.xml"/><Relationship Id="rId16" Type="http://schemas.openxmlformats.org/officeDocument/2006/relationships/image" Target="../media/image92.png"/><Relationship Id="rId20" Type="http://schemas.openxmlformats.org/officeDocument/2006/relationships/image" Target="../media/image96.png"/><Relationship Id="rId1" Type="http://schemas.openxmlformats.org/officeDocument/2006/relationships/slideLayout" Target="../slideLayouts/slideLayout15.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91.wmf"/><Relationship Id="rId23" Type="http://schemas.openxmlformats.org/officeDocument/2006/relationships/image" Target="../media/image99.png"/><Relationship Id="rId10" Type="http://schemas.openxmlformats.org/officeDocument/2006/relationships/image" Target="../media/image88.png"/><Relationship Id="rId19" Type="http://schemas.openxmlformats.org/officeDocument/2006/relationships/image" Target="../media/image95.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oleObject" Target="../embeddings/oleObject21.bin"/><Relationship Id="rId22" Type="http://schemas.openxmlformats.org/officeDocument/2006/relationships/image" Target="../media/image98.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7" Type="http://schemas.openxmlformats.org/officeDocument/2006/relationships/image" Target="../media/image8.png"/><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oleObject" Target="../embeddings/oleObject22.bin"/><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101.wmf"/><Relationship Id="rId11" Type="http://schemas.openxmlformats.org/officeDocument/2006/relationships/image" Target="../media/image106.png"/><Relationship Id="rId5" Type="http://schemas.openxmlformats.org/officeDocument/2006/relationships/oleObject" Target="../embeddings/oleObject23.bin"/><Relationship Id="rId15" Type="http://schemas.openxmlformats.org/officeDocument/2006/relationships/image" Target="../media/image109.wmf"/><Relationship Id="rId10" Type="http://schemas.openxmlformats.org/officeDocument/2006/relationships/image" Target="../media/image105.png"/><Relationship Id="rId4" Type="http://schemas.openxmlformats.org/officeDocument/2006/relationships/image" Target="../media/image100.wmf"/><Relationship Id="rId9" Type="http://schemas.openxmlformats.org/officeDocument/2006/relationships/image" Target="../media/image104.png"/><Relationship Id="rId1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3-05-working-across-one-whole-improper-fractions-and-mixed-number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Add and subtract improper and mixed fractions (same denominator)</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4F-3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B317EE69-C347-461D-A6DF-04062D11429F}"/>
              </a:ext>
            </a:extLst>
          </p:cNvPr>
          <p:cNvSpPr/>
          <p:nvPr/>
        </p:nvSpPr>
        <p:spPr>
          <a:xfrm>
            <a:off x="176431" y="6023458"/>
            <a:ext cx="2015527" cy="74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D3589165-9F56-48FF-8D37-FFE635D82B61}"/>
              </a:ext>
            </a:extLst>
          </p:cNvPr>
          <p:cNvSpPr>
            <a:spLocks noGrp="1"/>
          </p:cNvSpPr>
          <p:nvPr>
            <p:ph type="title"/>
          </p:nvPr>
        </p:nvSpPr>
        <p:spPr/>
        <p:txBody>
          <a:bodyPr/>
          <a:lstStyle/>
          <a:p>
            <a:r>
              <a:rPr lang="en-GB" dirty="0"/>
              <a:t>4F-3 Add and subtract improper and mixed fractions (same denominator)</a:t>
            </a:r>
            <a:br>
              <a:rPr lang="en-GB" kern="0" dirty="0"/>
            </a:br>
            <a:endParaRPr lang="en-GB" dirty="0"/>
          </a:p>
        </p:txBody>
      </p:sp>
      <p:pic>
        <p:nvPicPr>
          <p:cNvPr id="5" name="Picture 4">
            <a:extLst>
              <a:ext uri="{FF2B5EF4-FFF2-40B4-BE49-F238E27FC236}">
                <a16:creationId xmlns:a16="http://schemas.microsoft.com/office/drawing/2014/main" id="{9AA53F3E-DF52-4123-B88F-1DB40F0B46B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96560" y="1782488"/>
            <a:ext cx="6648008" cy="5143309"/>
          </a:xfrm>
          <a:prstGeom prst="rect">
            <a:avLst/>
          </a:prstGeom>
        </p:spPr>
      </p:pic>
      <p:sp>
        <p:nvSpPr>
          <p:cNvPr id="76" name="Rectangle 75">
            <a:extLst>
              <a:ext uri="{FF2B5EF4-FFF2-40B4-BE49-F238E27FC236}">
                <a16:creationId xmlns:a16="http://schemas.microsoft.com/office/drawing/2014/main" id="{699E95C4-4A69-46CD-B812-FE4D85926E87}"/>
              </a:ext>
            </a:extLst>
          </p:cNvPr>
          <p:cNvSpPr/>
          <p:nvPr/>
        </p:nvSpPr>
        <p:spPr>
          <a:xfrm>
            <a:off x="5009370" y="2394481"/>
            <a:ext cx="923362" cy="795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74" name="Picture 73">
            <a:extLst>
              <a:ext uri="{FF2B5EF4-FFF2-40B4-BE49-F238E27FC236}">
                <a16:creationId xmlns:a16="http://schemas.microsoft.com/office/drawing/2014/main" id="{E83A334D-98A9-46BB-AD53-CE8FC568244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042145" y="2394482"/>
            <a:ext cx="940595" cy="824923"/>
          </a:xfrm>
          <a:prstGeom prst="rect">
            <a:avLst/>
          </a:prstGeom>
        </p:spPr>
      </p:pic>
      <p:pic>
        <p:nvPicPr>
          <p:cNvPr id="8" name="Picture 7">
            <a:extLst>
              <a:ext uri="{FF2B5EF4-FFF2-40B4-BE49-F238E27FC236}">
                <a16:creationId xmlns:a16="http://schemas.microsoft.com/office/drawing/2014/main" id="{F70C4A08-C54C-4862-AE75-DB5A1F9F9C6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010736" y="2326092"/>
            <a:ext cx="856343" cy="856343"/>
          </a:xfrm>
          <a:prstGeom prst="rect">
            <a:avLst/>
          </a:prstGeom>
        </p:spPr>
      </p:pic>
      <p:pic>
        <p:nvPicPr>
          <p:cNvPr id="12" name="Picture 11">
            <a:extLst>
              <a:ext uri="{FF2B5EF4-FFF2-40B4-BE49-F238E27FC236}">
                <a16:creationId xmlns:a16="http://schemas.microsoft.com/office/drawing/2014/main" id="{E14811E3-69E0-4BB2-A6A8-2D3977250AB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296438" y="1432443"/>
            <a:ext cx="485776" cy="348900"/>
          </a:xfrm>
          <a:prstGeom prst="rect">
            <a:avLst/>
          </a:prstGeom>
        </p:spPr>
      </p:pic>
      <p:pic>
        <p:nvPicPr>
          <p:cNvPr id="14" name="Picture 13">
            <a:extLst>
              <a:ext uri="{FF2B5EF4-FFF2-40B4-BE49-F238E27FC236}">
                <a16:creationId xmlns:a16="http://schemas.microsoft.com/office/drawing/2014/main" id="{F2CBBE7F-F757-468C-9DB9-8E8B1139FA8F}"/>
              </a:ext>
            </a:extLst>
          </p:cNvPr>
          <p:cNvPicPr>
            <a:picLocks noChangeAspect="1"/>
          </p:cNvPicPr>
          <p:nvPr/>
        </p:nvPicPr>
        <p:blipFill rotWithShape="1">
          <a:blip r:embed="rId7">
            <a:extLst>
              <a:ext uri="{28A0092B-C50C-407E-A947-70E740481C1C}">
                <a14:useLocalDpi xmlns:a14="http://schemas.microsoft.com/office/drawing/2010/main" val="0"/>
              </a:ext>
            </a:extLst>
          </a:blip>
          <a:srcRect t="-10684"/>
          <a:stretch/>
        </p:blipFill>
        <p:spPr>
          <a:xfrm>
            <a:off x="1296438" y="1150199"/>
            <a:ext cx="485776" cy="281100"/>
          </a:xfrm>
          <a:prstGeom prst="rect">
            <a:avLst/>
          </a:prstGeom>
        </p:spPr>
      </p:pic>
      <p:sp>
        <p:nvSpPr>
          <p:cNvPr id="9" name="Rectangle 8">
            <a:extLst>
              <a:ext uri="{FF2B5EF4-FFF2-40B4-BE49-F238E27FC236}">
                <a16:creationId xmlns:a16="http://schemas.microsoft.com/office/drawing/2014/main" id="{806F754B-4E85-4ED8-94D2-73235BE16F4F}"/>
              </a:ext>
            </a:extLst>
          </p:cNvPr>
          <p:cNvSpPr/>
          <p:nvPr/>
        </p:nvSpPr>
        <p:spPr>
          <a:xfrm>
            <a:off x="1856033" y="1781343"/>
            <a:ext cx="1226343" cy="45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19" name="Picture 18">
            <a:extLst>
              <a:ext uri="{FF2B5EF4-FFF2-40B4-BE49-F238E27FC236}">
                <a16:creationId xmlns:a16="http://schemas.microsoft.com/office/drawing/2014/main" id="{FB69ECC5-168C-41CC-AFA6-B5DB48918DC8}"/>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782214" y="1960287"/>
            <a:ext cx="171450" cy="217489"/>
          </a:xfrm>
          <a:prstGeom prst="rect">
            <a:avLst/>
          </a:prstGeom>
        </p:spPr>
      </p:pic>
      <p:sp>
        <p:nvSpPr>
          <p:cNvPr id="23" name="Rectangle 22">
            <a:extLst>
              <a:ext uri="{FF2B5EF4-FFF2-40B4-BE49-F238E27FC236}">
                <a16:creationId xmlns:a16="http://schemas.microsoft.com/office/drawing/2014/main" id="{32BCCCBF-013F-46A9-8744-0BE5941A5729}"/>
              </a:ext>
            </a:extLst>
          </p:cNvPr>
          <p:cNvSpPr/>
          <p:nvPr/>
        </p:nvSpPr>
        <p:spPr>
          <a:xfrm>
            <a:off x="370132" y="3274863"/>
            <a:ext cx="1583532" cy="74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27" name="Picture 26">
            <a:extLst>
              <a:ext uri="{FF2B5EF4-FFF2-40B4-BE49-F238E27FC236}">
                <a16:creationId xmlns:a16="http://schemas.microsoft.com/office/drawing/2014/main" id="{41ADA847-8CD2-46B3-8984-9E8DDD0B57F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010736" y="3258916"/>
            <a:ext cx="856343" cy="856343"/>
          </a:xfrm>
          <a:prstGeom prst="rect">
            <a:avLst/>
          </a:prstGeom>
        </p:spPr>
      </p:pic>
      <p:sp>
        <p:nvSpPr>
          <p:cNvPr id="25" name="Rectangle 24">
            <a:extLst>
              <a:ext uri="{FF2B5EF4-FFF2-40B4-BE49-F238E27FC236}">
                <a16:creationId xmlns:a16="http://schemas.microsoft.com/office/drawing/2014/main" id="{B1B73EE3-E9E7-424E-95FA-12553DD30304}"/>
              </a:ext>
            </a:extLst>
          </p:cNvPr>
          <p:cNvSpPr/>
          <p:nvPr/>
        </p:nvSpPr>
        <p:spPr>
          <a:xfrm>
            <a:off x="3246682" y="3316945"/>
            <a:ext cx="2620396" cy="74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29" name="Picture 28">
            <a:extLst>
              <a:ext uri="{FF2B5EF4-FFF2-40B4-BE49-F238E27FC236}">
                <a16:creationId xmlns:a16="http://schemas.microsoft.com/office/drawing/2014/main" id="{8AC8844A-7A60-4531-966C-0529BFD86A4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513266" y="1434648"/>
            <a:ext cx="485776" cy="348900"/>
          </a:xfrm>
          <a:prstGeom prst="rect">
            <a:avLst/>
          </a:prstGeom>
        </p:spPr>
      </p:pic>
      <p:pic>
        <p:nvPicPr>
          <p:cNvPr id="30" name="Picture 29">
            <a:extLst>
              <a:ext uri="{FF2B5EF4-FFF2-40B4-BE49-F238E27FC236}">
                <a16:creationId xmlns:a16="http://schemas.microsoft.com/office/drawing/2014/main" id="{33858130-8014-4F78-BC19-2F3C9385136B}"/>
              </a:ext>
            </a:extLst>
          </p:cNvPr>
          <p:cNvPicPr>
            <a:picLocks noChangeAspect="1"/>
          </p:cNvPicPr>
          <p:nvPr/>
        </p:nvPicPr>
        <p:blipFill rotWithShape="1">
          <a:blip r:embed="rId7">
            <a:extLst>
              <a:ext uri="{28A0092B-C50C-407E-A947-70E740481C1C}">
                <a14:useLocalDpi xmlns:a14="http://schemas.microsoft.com/office/drawing/2010/main" val="0"/>
              </a:ext>
            </a:extLst>
          </a:blip>
          <a:srcRect t="-10684"/>
          <a:stretch/>
        </p:blipFill>
        <p:spPr>
          <a:xfrm>
            <a:off x="2513266" y="1152404"/>
            <a:ext cx="485776" cy="281100"/>
          </a:xfrm>
          <a:prstGeom prst="rect">
            <a:avLst/>
          </a:prstGeom>
        </p:spPr>
      </p:pic>
      <p:sp>
        <p:nvSpPr>
          <p:cNvPr id="33" name="Rectangle 32">
            <a:extLst>
              <a:ext uri="{FF2B5EF4-FFF2-40B4-BE49-F238E27FC236}">
                <a16:creationId xmlns:a16="http://schemas.microsoft.com/office/drawing/2014/main" id="{549FB3EF-4534-4F35-A58D-D3A17FC657DA}"/>
              </a:ext>
            </a:extLst>
          </p:cNvPr>
          <p:cNvSpPr/>
          <p:nvPr/>
        </p:nvSpPr>
        <p:spPr>
          <a:xfrm>
            <a:off x="3082376" y="1791085"/>
            <a:ext cx="1219201" cy="45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0C1C5A0D-15B8-440E-A1D8-ACC3BD856D4A}"/>
              </a:ext>
            </a:extLst>
          </p:cNvPr>
          <p:cNvSpPr/>
          <p:nvPr/>
        </p:nvSpPr>
        <p:spPr>
          <a:xfrm>
            <a:off x="433060" y="4115258"/>
            <a:ext cx="1583532" cy="74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36" name="Picture 35">
            <a:extLst>
              <a:ext uri="{FF2B5EF4-FFF2-40B4-BE49-F238E27FC236}">
                <a16:creationId xmlns:a16="http://schemas.microsoft.com/office/drawing/2014/main" id="{569717B7-CEEE-4EA3-B87A-8F858043DAE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740086" y="1444390"/>
            <a:ext cx="485776" cy="348900"/>
          </a:xfrm>
          <a:prstGeom prst="rect">
            <a:avLst/>
          </a:prstGeom>
        </p:spPr>
      </p:pic>
      <p:pic>
        <p:nvPicPr>
          <p:cNvPr id="37" name="Picture 36">
            <a:extLst>
              <a:ext uri="{FF2B5EF4-FFF2-40B4-BE49-F238E27FC236}">
                <a16:creationId xmlns:a16="http://schemas.microsoft.com/office/drawing/2014/main" id="{75B6CA55-5EBD-457C-956D-27F429C06064}"/>
              </a:ext>
            </a:extLst>
          </p:cNvPr>
          <p:cNvPicPr>
            <a:picLocks noChangeAspect="1"/>
          </p:cNvPicPr>
          <p:nvPr/>
        </p:nvPicPr>
        <p:blipFill rotWithShape="1">
          <a:blip r:embed="rId7">
            <a:extLst>
              <a:ext uri="{28A0092B-C50C-407E-A947-70E740481C1C}">
                <a14:useLocalDpi xmlns:a14="http://schemas.microsoft.com/office/drawing/2010/main" val="0"/>
              </a:ext>
            </a:extLst>
          </a:blip>
          <a:srcRect t="-10684"/>
          <a:stretch/>
        </p:blipFill>
        <p:spPr>
          <a:xfrm>
            <a:off x="3740086" y="1162146"/>
            <a:ext cx="485776" cy="281100"/>
          </a:xfrm>
          <a:prstGeom prst="rect">
            <a:avLst/>
          </a:prstGeom>
        </p:spPr>
      </p:pic>
      <p:pic>
        <p:nvPicPr>
          <p:cNvPr id="21" name="Picture 20">
            <a:extLst>
              <a:ext uri="{FF2B5EF4-FFF2-40B4-BE49-F238E27FC236}">
                <a16:creationId xmlns:a16="http://schemas.microsoft.com/office/drawing/2014/main" id="{172ACE34-BB41-4CC7-988F-CFB7575C318D}"/>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003796" y="1959142"/>
            <a:ext cx="121443" cy="217489"/>
          </a:xfrm>
          <a:prstGeom prst="rect">
            <a:avLst/>
          </a:prstGeom>
        </p:spPr>
      </p:pic>
      <p:pic>
        <p:nvPicPr>
          <p:cNvPr id="45" name="Picture 44">
            <a:extLst>
              <a:ext uri="{FF2B5EF4-FFF2-40B4-BE49-F238E27FC236}">
                <a16:creationId xmlns:a16="http://schemas.microsoft.com/office/drawing/2014/main" id="{BEA7585E-B36C-468B-9321-6C54B0A12BB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010735" y="4159532"/>
            <a:ext cx="856343" cy="856343"/>
          </a:xfrm>
          <a:prstGeom prst="rect">
            <a:avLst/>
          </a:prstGeom>
        </p:spPr>
      </p:pic>
      <p:sp>
        <p:nvSpPr>
          <p:cNvPr id="35" name="Rectangle 34">
            <a:extLst>
              <a:ext uri="{FF2B5EF4-FFF2-40B4-BE49-F238E27FC236}">
                <a16:creationId xmlns:a16="http://schemas.microsoft.com/office/drawing/2014/main" id="{3B68D95D-223F-4747-A21B-B8D8CAEDB765}"/>
              </a:ext>
            </a:extLst>
          </p:cNvPr>
          <p:cNvSpPr/>
          <p:nvPr/>
        </p:nvSpPr>
        <p:spPr>
          <a:xfrm>
            <a:off x="3309610" y="4246240"/>
            <a:ext cx="2557467" cy="74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8BE9546C-D0C1-404E-9C50-78DC19EAE5A4}"/>
              </a:ext>
            </a:extLst>
          </p:cNvPr>
          <p:cNvSpPr/>
          <p:nvPr/>
        </p:nvSpPr>
        <p:spPr>
          <a:xfrm>
            <a:off x="6041250" y="2326092"/>
            <a:ext cx="1166818" cy="459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BA9A66DE-113A-4B5E-A8B1-9A18553F9322}"/>
              </a:ext>
            </a:extLst>
          </p:cNvPr>
          <p:cNvSpPr/>
          <p:nvPr/>
        </p:nvSpPr>
        <p:spPr>
          <a:xfrm>
            <a:off x="4301577" y="1807537"/>
            <a:ext cx="1226344" cy="45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D5B91D11-07A8-42DB-A7E9-1C29885977A7}"/>
              </a:ext>
            </a:extLst>
          </p:cNvPr>
          <p:cNvSpPr/>
          <p:nvPr/>
        </p:nvSpPr>
        <p:spPr>
          <a:xfrm>
            <a:off x="356288" y="5055879"/>
            <a:ext cx="1583532" cy="74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49" name="Picture 48">
            <a:extLst>
              <a:ext uri="{FF2B5EF4-FFF2-40B4-BE49-F238E27FC236}">
                <a16:creationId xmlns:a16="http://schemas.microsoft.com/office/drawing/2014/main" id="{96B4F61F-26CD-4335-BB85-2E5E6B26D56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959287" y="1460842"/>
            <a:ext cx="485776" cy="348900"/>
          </a:xfrm>
          <a:prstGeom prst="rect">
            <a:avLst/>
          </a:prstGeom>
        </p:spPr>
      </p:pic>
      <p:pic>
        <p:nvPicPr>
          <p:cNvPr id="50" name="Picture 49">
            <a:extLst>
              <a:ext uri="{FF2B5EF4-FFF2-40B4-BE49-F238E27FC236}">
                <a16:creationId xmlns:a16="http://schemas.microsoft.com/office/drawing/2014/main" id="{17CBEB1C-BEEC-4BF1-8A27-D3203F504903}"/>
              </a:ext>
            </a:extLst>
          </p:cNvPr>
          <p:cNvPicPr>
            <a:picLocks noChangeAspect="1"/>
          </p:cNvPicPr>
          <p:nvPr/>
        </p:nvPicPr>
        <p:blipFill rotWithShape="1">
          <a:blip r:embed="rId7">
            <a:extLst>
              <a:ext uri="{28A0092B-C50C-407E-A947-70E740481C1C}">
                <a14:useLocalDpi xmlns:a14="http://schemas.microsoft.com/office/drawing/2010/main" val="0"/>
              </a:ext>
            </a:extLst>
          </a:blip>
          <a:srcRect t="-10684"/>
          <a:stretch/>
        </p:blipFill>
        <p:spPr>
          <a:xfrm>
            <a:off x="4959287" y="1178598"/>
            <a:ext cx="485776" cy="281100"/>
          </a:xfrm>
          <a:prstGeom prst="rect">
            <a:avLst/>
          </a:prstGeom>
        </p:spPr>
      </p:pic>
      <p:pic>
        <p:nvPicPr>
          <p:cNvPr id="43" name="Picture 42">
            <a:extLst>
              <a:ext uri="{FF2B5EF4-FFF2-40B4-BE49-F238E27FC236}">
                <a16:creationId xmlns:a16="http://schemas.microsoft.com/office/drawing/2014/main" id="{6872509F-C0CA-44EC-955B-18CB185F4EC5}"/>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225862" y="1959142"/>
            <a:ext cx="123340" cy="217489"/>
          </a:xfrm>
          <a:prstGeom prst="rect">
            <a:avLst/>
          </a:prstGeom>
        </p:spPr>
      </p:pic>
      <p:pic>
        <p:nvPicPr>
          <p:cNvPr id="59" name="Picture 58">
            <a:extLst>
              <a:ext uri="{FF2B5EF4-FFF2-40B4-BE49-F238E27FC236}">
                <a16:creationId xmlns:a16="http://schemas.microsoft.com/office/drawing/2014/main" id="{E2283F71-F79A-4EBF-A184-3BF78253504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010734" y="5055617"/>
            <a:ext cx="856343" cy="856343"/>
          </a:xfrm>
          <a:prstGeom prst="rect">
            <a:avLst/>
          </a:prstGeom>
        </p:spPr>
      </p:pic>
      <p:sp>
        <p:nvSpPr>
          <p:cNvPr id="51" name="Rectangle 50">
            <a:extLst>
              <a:ext uri="{FF2B5EF4-FFF2-40B4-BE49-F238E27FC236}">
                <a16:creationId xmlns:a16="http://schemas.microsoft.com/office/drawing/2014/main" id="{B3C151AD-2972-45CF-91B9-BF8459FE0E8C}"/>
              </a:ext>
            </a:extLst>
          </p:cNvPr>
          <p:cNvSpPr/>
          <p:nvPr/>
        </p:nvSpPr>
        <p:spPr>
          <a:xfrm>
            <a:off x="2881438" y="5055879"/>
            <a:ext cx="3051295" cy="856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E60A4CA8-6C42-4EBF-9A62-7EE927CFBE4A}"/>
              </a:ext>
            </a:extLst>
          </p:cNvPr>
          <p:cNvSpPr/>
          <p:nvPr/>
        </p:nvSpPr>
        <p:spPr>
          <a:xfrm>
            <a:off x="5523690" y="1808253"/>
            <a:ext cx="1363701" cy="45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63" name="Picture 62">
            <a:extLst>
              <a:ext uri="{FF2B5EF4-FFF2-40B4-BE49-F238E27FC236}">
                <a16:creationId xmlns:a16="http://schemas.microsoft.com/office/drawing/2014/main" id="{98660F82-D38B-4B26-AF0A-51DF27FCF02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81400" y="1461558"/>
            <a:ext cx="485776" cy="348900"/>
          </a:xfrm>
          <a:prstGeom prst="rect">
            <a:avLst/>
          </a:prstGeom>
        </p:spPr>
      </p:pic>
      <p:pic>
        <p:nvPicPr>
          <p:cNvPr id="64" name="Picture 63">
            <a:extLst>
              <a:ext uri="{FF2B5EF4-FFF2-40B4-BE49-F238E27FC236}">
                <a16:creationId xmlns:a16="http://schemas.microsoft.com/office/drawing/2014/main" id="{82049DB6-53AC-4D81-91F4-EA8154C185D5}"/>
              </a:ext>
            </a:extLst>
          </p:cNvPr>
          <p:cNvPicPr>
            <a:picLocks noChangeAspect="1"/>
          </p:cNvPicPr>
          <p:nvPr/>
        </p:nvPicPr>
        <p:blipFill rotWithShape="1">
          <a:blip r:embed="rId7">
            <a:extLst>
              <a:ext uri="{28A0092B-C50C-407E-A947-70E740481C1C}">
                <a14:useLocalDpi xmlns:a14="http://schemas.microsoft.com/office/drawing/2010/main" val="0"/>
              </a:ext>
            </a:extLst>
          </a:blip>
          <a:srcRect t="-10684"/>
          <a:stretch/>
        </p:blipFill>
        <p:spPr>
          <a:xfrm>
            <a:off x="6181400" y="1179314"/>
            <a:ext cx="485776" cy="281100"/>
          </a:xfrm>
          <a:prstGeom prst="rect">
            <a:avLst/>
          </a:prstGeom>
        </p:spPr>
      </p:pic>
      <p:pic>
        <p:nvPicPr>
          <p:cNvPr id="57" name="Picture 56">
            <a:extLst>
              <a:ext uri="{FF2B5EF4-FFF2-40B4-BE49-F238E27FC236}">
                <a16:creationId xmlns:a16="http://schemas.microsoft.com/office/drawing/2014/main" id="{6C11663B-B14A-459A-86B9-0B230FE83D49}"/>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5447445" y="1959141"/>
            <a:ext cx="130481" cy="217489"/>
          </a:xfrm>
          <a:prstGeom prst="rect">
            <a:avLst/>
          </a:prstGeom>
        </p:spPr>
      </p:pic>
      <p:pic>
        <p:nvPicPr>
          <p:cNvPr id="71" name="Picture 70">
            <a:extLst>
              <a:ext uri="{FF2B5EF4-FFF2-40B4-BE49-F238E27FC236}">
                <a16:creationId xmlns:a16="http://schemas.microsoft.com/office/drawing/2014/main" id="{BB04E3CA-DD06-4ADC-AD95-7AF93586849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009371" y="5952485"/>
            <a:ext cx="856343" cy="856343"/>
          </a:xfrm>
          <a:prstGeom prst="rect">
            <a:avLst/>
          </a:prstGeom>
        </p:spPr>
      </p:pic>
      <p:sp>
        <p:nvSpPr>
          <p:cNvPr id="65" name="Rectangle 64">
            <a:extLst>
              <a:ext uri="{FF2B5EF4-FFF2-40B4-BE49-F238E27FC236}">
                <a16:creationId xmlns:a16="http://schemas.microsoft.com/office/drawing/2014/main" id="{83618F9E-33A2-4EC0-88D8-821AEF252E9F}"/>
              </a:ext>
            </a:extLst>
          </p:cNvPr>
          <p:cNvSpPr/>
          <p:nvPr/>
        </p:nvSpPr>
        <p:spPr>
          <a:xfrm>
            <a:off x="2193322" y="5893155"/>
            <a:ext cx="3672391" cy="856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3" name="Object 2">
            <a:extLst>
              <a:ext uri="{FF2B5EF4-FFF2-40B4-BE49-F238E27FC236}">
                <a16:creationId xmlns:a16="http://schemas.microsoft.com/office/drawing/2014/main" id="{D578F6C2-3988-43A3-AF49-AE284C2091BA}"/>
              </a:ext>
            </a:extLst>
          </p:cNvPr>
          <p:cNvGraphicFramePr>
            <a:graphicFrameLocks noChangeAspect="1"/>
          </p:cNvGraphicFramePr>
          <p:nvPr/>
        </p:nvGraphicFramePr>
        <p:xfrm>
          <a:off x="1630767" y="6145890"/>
          <a:ext cx="334458" cy="474912"/>
        </p:xfrm>
        <a:graphic>
          <a:graphicData uri="http://schemas.openxmlformats.org/presentationml/2006/ole">
            <mc:AlternateContent xmlns:mc="http://schemas.openxmlformats.org/markup-compatibility/2006">
              <mc:Choice xmlns:v="urn:schemas-microsoft-com:vml" Requires="v">
                <p:oleObj name="Equation" r:id="rId12" imgW="393480" imgH="558720" progId="Equation.DSMT4">
                  <p:embed/>
                </p:oleObj>
              </mc:Choice>
              <mc:Fallback>
                <p:oleObj name="Equation" r:id="rId12" imgW="393480" imgH="558720" progId="Equation.DSMT4">
                  <p:embed/>
                  <p:pic>
                    <p:nvPicPr>
                      <p:cNvPr id="3" name="Object 2">
                        <a:extLst>
                          <a:ext uri="{FF2B5EF4-FFF2-40B4-BE49-F238E27FC236}">
                            <a16:creationId xmlns:a16="http://schemas.microsoft.com/office/drawing/2014/main" id="{D578F6C2-3988-43A3-AF49-AE284C2091BA}"/>
                          </a:ext>
                        </a:extLst>
                      </p:cNvPr>
                      <p:cNvPicPr/>
                      <p:nvPr/>
                    </p:nvPicPr>
                    <p:blipFill>
                      <a:blip r:embed="rId13"/>
                      <a:stretch>
                        <a:fillRect/>
                      </a:stretch>
                    </p:blipFill>
                    <p:spPr>
                      <a:xfrm>
                        <a:off x="1630767" y="6145890"/>
                        <a:ext cx="334458" cy="474912"/>
                      </a:xfrm>
                      <a:prstGeom prst="rect">
                        <a:avLst/>
                      </a:prstGeom>
                    </p:spPr>
                  </p:pic>
                </p:oleObj>
              </mc:Fallback>
            </mc:AlternateContent>
          </a:graphicData>
        </a:graphic>
      </p:graphicFrame>
      <p:sp>
        <p:nvSpPr>
          <p:cNvPr id="62" name="Rectangle 61">
            <a:extLst>
              <a:ext uri="{FF2B5EF4-FFF2-40B4-BE49-F238E27FC236}">
                <a16:creationId xmlns:a16="http://schemas.microsoft.com/office/drawing/2014/main" id="{1F15E4FE-D010-408E-BD18-6DE4A79523DA}"/>
              </a:ext>
            </a:extLst>
          </p:cNvPr>
          <p:cNvSpPr/>
          <p:nvPr/>
        </p:nvSpPr>
        <p:spPr>
          <a:xfrm>
            <a:off x="246400" y="5986755"/>
            <a:ext cx="2103504" cy="74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293F64E2-6D35-4661-9520-9E9CA3701B40}"/>
              </a:ext>
            </a:extLst>
          </p:cNvPr>
          <p:cNvSpPr/>
          <p:nvPr/>
        </p:nvSpPr>
        <p:spPr>
          <a:xfrm>
            <a:off x="1563136" y="1150199"/>
            <a:ext cx="101520" cy="274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42" name="Object 41">
            <a:extLst>
              <a:ext uri="{FF2B5EF4-FFF2-40B4-BE49-F238E27FC236}">
                <a16:creationId xmlns:a16="http://schemas.microsoft.com/office/drawing/2014/main" id="{74B99CE2-8364-4456-8622-BAFB57610947}"/>
              </a:ext>
            </a:extLst>
          </p:cNvPr>
          <p:cNvGraphicFramePr>
            <a:graphicFrameLocks noChangeAspect="1"/>
          </p:cNvGraphicFramePr>
          <p:nvPr/>
        </p:nvGraphicFramePr>
        <p:xfrm>
          <a:off x="1563136" y="1145253"/>
          <a:ext cx="101520" cy="279360"/>
        </p:xfrm>
        <a:graphic>
          <a:graphicData uri="http://schemas.openxmlformats.org/presentationml/2006/ole">
            <mc:AlternateContent xmlns:mc="http://schemas.openxmlformats.org/markup-compatibility/2006">
              <mc:Choice xmlns:v="urn:schemas-microsoft-com:vml" Requires="v">
                <p:oleObj name="Equation" r:id="rId14" imgW="203040" imgH="558720" progId="Equation.DSMT4">
                  <p:embed/>
                </p:oleObj>
              </mc:Choice>
              <mc:Fallback>
                <p:oleObj name="Equation" r:id="rId14" imgW="203040" imgH="558720" progId="Equation.DSMT4">
                  <p:embed/>
                  <p:pic>
                    <p:nvPicPr>
                      <p:cNvPr id="42" name="Object 41">
                        <a:extLst>
                          <a:ext uri="{FF2B5EF4-FFF2-40B4-BE49-F238E27FC236}">
                            <a16:creationId xmlns:a16="http://schemas.microsoft.com/office/drawing/2014/main" id="{74B99CE2-8364-4456-8622-BAFB57610947}"/>
                          </a:ext>
                        </a:extLst>
                      </p:cNvPr>
                      <p:cNvPicPr/>
                      <p:nvPr/>
                    </p:nvPicPr>
                    <p:blipFill>
                      <a:blip r:embed="rId15"/>
                      <a:stretch>
                        <a:fillRect/>
                      </a:stretch>
                    </p:blipFill>
                    <p:spPr>
                      <a:xfrm>
                        <a:off x="1563136" y="1145253"/>
                        <a:ext cx="101520" cy="279360"/>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E4DE2F70-EF00-48AE-A561-0C0F8870AE2C}"/>
              </a:ext>
            </a:extLst>
          </p:cNvPr>
          <p:cNvSpPr/>
          <p:nvPr/>
        </p:nvSpPr>
        <p:spPr>
          <a:xfrm>
            <a:off x="2783807" y="1127643"/>
            <a:ext cx="162839" cy="303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7" name="Object 6">
            <a:extLst>
              <a:ext uri="{FF2B5EF4-FFF2-40B4-BE49-F238E27FC236}">
                <a16:creationId xmlns:a16="http://schemas.microsoft.com/office/drawing/2014/main" id="{CF9D9F56-C418-4D8A-96EA-3C7854326DF0}"/>
              </a:ext>
            </a:extLst>
          </p:cNvPr>
          <p:cNvGraphicFramePr>
            <a:graphicFrameLocks noChangeAspect="1"/>
          </p:cNvGraphicFramePr>
          <p:nvPr/>
        </p:nvGraphicFramePr>
        <p:xfrm>
          <a:off x="2783806" y="1154060"/>
          <a:ext cx="95250" cy="266700"/>
        </p:xfrm>
        <a:graphic>
          <a:graphicData uri="http://schemas.openxmlformats.org/presentationml/2006/ole">
            <mc:AlternateContent xmlns:mc="http://schemas.openxmlformats.org/markup-compatibility/2006">
              <mc:Choice xmlns:v="urn:schemas-microsoft-com:vml" Requires="v">
                <p:oleObj name="Equation" r:id="rId16" imgW="95314" imgH="266590" progId="Equation.DSMT4">
                  <p:embed/>
                </p:oleObj>
              </mc:Choice>
              <mc:Fallback>
                <p:oleObj name="Equation" r:id="rId16" imgW="95314" imgH="266590" progId="Equation.DSMT4">
                  <p:embed/>
                  <p:pic>
                    <p:nvPicPr>
                      <p:cNvPr id="7" name="Object 6">
                        <a:extLst>
                          <a:ext uri="{FF2B5EF4-FFF2-40B4-BE49-F238E27FC236}">
                            <a16:creationId xmlns:a16="http://schemas.microsoft.com/office/drawing/2014/main" id="{CF9D9F56-C418-4D8A-96EA-3C7854326DF0}"/>
                          </a:ext>
                        </a:extLst>
                      </p:cNvPr>
                      <p:cNvPicPr/>
                      <p:nvPr/>
                    </p:nvPicPr>
                    <p:blipFill>
                      <a:blip r:embed="rId17"/>
                      <a:stretch>
                        <a:fillRect/>
                      </a:stretch>
                    </p:blipFill>
                    <p:spPr>
                      <a:xfrm>
                        <a:off x="2783806" y="1154060"/>
                        <a:ext cx="95250" cy="266700"/>
                      </a:xfrm>
                      <a:prstGeom prst="rect">
                        <a:avLst/>
                      </a:prstGeom>
                    </p:spPr>
                  </p:pic>
                </p:oleObj>
              </mc:Fallback>
            </mc:AlternateContent>
          </a:graphicData>
        </a:graphic>
      </p:graphicFrame>
      <p:sp>
        <p:nvSpPr>
          <p:cNvPr id="52" name="Rectangle 51">
            <a:extLst>
              <a:ext uri="{FF2B5EF4-FFF2-40B4-BE49-F238E27FC236}">
                <a16:creationId xmlns:a16="http://schemas.microsoft.com/office/drawing/2014/main" id="{D478E95B-8CD5-40E7-A5C7-3C9B4C44CD66}"/>
              </a:ext>
            </a:extLst>
          </p:cNvPr>
          <p:cNvSpPr/>
          <p:nvPr/>
        </p:nvSpPr>
        <p:spPr>
          <a:xfrm>
            <a:off x="3972530" y="1148188"/>
            <a:ext cx="162839" cy="303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53" name="Object 52">
            <a:extLst>
              <a:ext uri="{FF2B5EF4-FFF2-40B4-BE49-F238E27FC236}">
                <a16:creationId xmlns:a16="http://schemas.microsoft.com/office/drawing/2014/main" id="{3ED58AE9-DF49-4DE0-B4CC-AF4FDDD5393C}"/>
              </a:ext>
            </a:extLst>
          </p:cNvPr>
          <p:cNvGraphicFramePr>
            <a:graphicFrameLocks noChangeAspect="1"/>
          </p:cNvGraphicFramePr>
          <p:nvPr/>
        </p:nvGraphicFramePr>
        <p:xfrm>
          <a:off x="4010630" y="1165056"/>
          <a:ext cx="95250" cy="266700"/>
        </p:xfrm>
        <a:graphic>
          <a:graphicData uri="http://schemas.openxmlformats.org/presentationml/2006/ole">
            <mc:AlternateContent xmlns:mc="http://schemas.openxmlformats.org/markup-compatibility/2006">
              <mc:Choice xmlns:v="urn:schemas-microsoft-com:vml" Requires="v">
                <p:oleObj name="Equation" r:id="rId18" imgW="95314" imgH="266590" progId="Equation.DSMT4">
                  <p:embed/>
                </p:oleObj>
              </mc:Choice>
              <mc:Fallback>
                <p:oleObj name="Equation" r:id="rId18" imgW="95314" imgH="266590" progId="Equation.DSMT4">
                  <p:embed/>
                  <p:pic>
                    <p:nvPicPr>
                      <p:cNvPr id="53" name="Object 52">
                        <a:extLst>
                          <a:ext uri="{FF2B5EF4-FFF2-40B4-BE49-F238E27FC236}">
                            <a16:creationId xmlns:a16="http://schemas.microsoft.com/office/drawing/2014/main" id="{3ED58AE9-DF49-4DE0-B4CC-AF4FDDD5393C}"/>
                          </a:ext>
                        </a:extLst>
                      </p:cNvPr>
                      <p:cNvPicPr/>
                      <p:nvPr/>
                    </p:nvPicPr>
                    <p:blipFill>
                      <a:blip r:embed="rId17"/>
                      <a:stretch>
                        <a:fillRect/>
                      </a:stretch>
                    </p:blipFill>
                    <p:spPr>
                      <a:xfrm>
                        <a:off x="4010630" y="1165056"/>
                        <a:ext cx="95250" cy="266700"/>
                      </a:xfrm>
                      <a:prstGeom prst="rect">
                        <a:avLst/>
                      </a:prstGeom>
                    </p:spPr>
                  </p:pic>
                </p:oleObj>
              </mc:Fallback>
            </mc:AlternateContent>
          </a:graphicData>
        </a:graphic>
      </p:graphicFrame>
      <p:sp>
        <p:nvSpPr>
          <p:cNvPr id="56" name="Rectangle 55">
            <a:extLst>
              <a:ext uri="{FF2B5EF4-FFF2-40B4-BE49-F238E27FC236}">
                <a16:creationId xmlns:a16="http://schemas.microsoft.com/office/drawing/2014/main" id="{C6930710-2196-47FF-98A1-D70A60263C71}"/>
              </a:ext>
            </a:extLst>
          </p:cNvPr>
          <p:cNvSpPr/>
          <p:nvPr/>
        </p:nvSpPr>
        <p:spPr>
          <a:xfrm>
            <a:off x="5196681" y="1161864"/>
            <a:ext cx="162839" cy="303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58" name="Object 57">
            <a:extLst>
              <a:ext uri="{FF2B5EF4-FFF2-40B4-BE49-F238E27FC236}">
                <a16:creationId xmlns:a16="http://schemas.microsoft.com/office/drawing/2014/main" id="{C661DC0B-27D4-480D-B63B-1041B2AFEC6B}"/>
              </a:ext>
            </a:extLst>
          </p:cNvPr>
          <p:cNvGraphicFramePr>
            <a:graphicFrameLocks noChangeAspect="1"/>
          </p:cNvGraphicFramePr>
          <p:nvPr/>
        </p:nvGraphicFramePr>
        <p:xfrm>
          <a:off x="5230019" y="1181113"/>
          <a:ext cx="95250" cy="266700"/>
        </p:xfrm>
        <a:graphic>
          <a:graphicData uri="http://schemas.openxmlformats.org/presentationml/2006/ole">
            <mc:AlternateContent xmlns:mc="http://schemas.openxmlformats.org/markup-compatibility/2006">
              <mc:Choice xmlns:v="urn:schemas-microsoft-com:vml" Requires="v">
                <p:oleObj name="Equation" r:id="rId19" imgW="95314" imgH="266590" progId="Equation.DSMT4">
                  <p:embed/>
                </p:oleObj>
              </mc:Choice>
              <mc:Fallback>
                <p:oleObj name="Equation" r:id="rId19" imgW="95314" imgH="266590" progId="Equation.DSMT4">
                  <p:embed/>
                  <p:pic>
                    <p:nvPicPr>
                      <p:cNvPr id="58" name="Object 57">
                        <a:extLst>
                          <a:ext uri="{FF2B5EF4-FFF2-40B4-BE49-F238E27FC236}">
                            <a16:creationId xmlns:a16="http://schemas.microsoft.com/office/drawing/2014/main" id="{C661DC0B-27D4-480D-B63B-1041B2AFEC6B}"/>
                          </a:ext>
                        </a:extLst>
                      </p:cNvPr>
                      <p:cNvPicPr/>
                      <p:nvPr/>
                    </p:nvPicPr>
                    <p:blipFill>
                      <a:blip r:embed="rId17"/>
                      <a:stretch>
                        <a:fillRect/>
                      </a:stretch>
                    </p:blipFill>
                    <p:spPr>
                      <a:xfrm>
                        <a:off x="5230019" y="1181113"/>
                        <a:ext cx="95250" cy="266700"/>
                      </a:xfrm>
                      <a:prstGeom prst="rect">
                        <a:avLst/>
                      </a:prstGeom>
                    </p:spPr>
                  </p:pic>
                </p:oleObj>
              </mc:Fallback>
            </mc:AlternateContent>
          </a:graphicData>
        </a:graphic>
      </p:graphicFrame>
      <p:sp>
        <p:nvSpPr>
          <p:cNvPr id="67" name="Rectangle 66">
            <a:extLst>
              <a:ext uri="{FF2B5EF4-FFF2-40B4-BE49-F238E27FC236}">
                <a16:creationId xmlns:a16="http://schemas.microsoft.com/office/drawing/2014/main" id="{4637BEDC-8C9D-4C5E-9DBB-1A20508D1BF6}"/>
              </a:ext>
            </a:extLst>
          </p:cNvPr>
          <p:cNvSpPr/>
          <p:nvPr/>
        </p:nvSpPr>
        <p:spPr>
          <a:xfrm>
            <a:off x="6433737" y="1166866"/>
            <a:ext cx="162839" cy="303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68" name="Object 67">
            <a:extLst>
              <a:ext uri="{FF2B5EF4-FFF2-40B4-BE49-F238E27FC236}">
                <a16:creationId xmlns:a16="http://schemas.microsoft.com/office/drawing/2014/main" id="{855F71D0-0FF7-4B89-A82B-6CE823E032B9}"/>
              </a:ext>
            </a:extLst>
          </p:cNvPr>
          <p:cNvGraphicFramePr>
            <a:graphicFrameLocks noChangeAspect="1"/>
          </p:cNvGraphicFramePr>
          <p:nvPr/>
        </p:nvGraphicFramePr>
        <p:xfrm>
          <a:off x="6452784" y="1181353"/>
          <a:ext cx="95250" cy="266700"/>
        </p:xfrm>
        <a:graphic>
          <a:graphicData uri="http://schemas.openxmlformats.org/presentationml/2006/ole">
            <mc:AlternateContent xmlns:mc="http://schemas.openxmlformats.org/markup-compatibility/2006">
              <mc:Choice xmlns:v="urn:schemas-microsoft-com:vml" Requires="v">
                <p:oleObj name="Equation" r:id="rId20" imgW="95314" imgH="266590" progId="Equation.DSMT4">
                  <p:embed/>
                </p:oleObj>
              </mc:Choice>
              <mc:Fallback>
                <p:oleObj name="Equation" r:id="rId20" imgW="95314" imgH="266590" progId="Equation.DSMT4">
                  <p:embed/>
                  <p:pic>
                    <p:nvPicPr>
                      <p:cNvPr id="68" name="Object 67">
                        <a:extLst>
                          <a:ext uri="{FF2B5EF4-FFF2-40B4-BE49-F238E27FC236}">
                            <a16:creationId xmlns:a16="http://schemas.microsoft.com/office/drawing/2014/main" id="{855F71D0-0FF7-4B89-A82B-6CE823E032B9}"/>
                          </a:ext>
                        </a:extLst>
                      </p:cNvPr>
                      <p:cNvPicPr/>
                      <p:nvPr/>
                    </p:nvPicPr>
                    <p:blipFill>
                      <a:blip r:embed="rId17"/>
                      <a:stretch>
                        <a:fillRect/>
                      </a:stretch>
                    </p:blipFill>
                    <p:spPr>
                      <a:xfrm>
                        <a:off x="6452784" y="1181353"/>
                        <a:ext cx="95250" cy="266700"/>
                      </a:xfrm>
                      <a:prstGeom prst="rect">
                        <a:avLst/>
                      </a:prstGeom>
                    </p:spPr>
                  </p:pic>
                </p:oleObj>
              </mc:Fallback>
            </mc:AlternateContent>
          </a:graphicData>
        </a:graphic>
      </p:graphicFrame>
      <p:sp>
        <p:nvSpPr>
          <p:cNvPr id="15" name="Content Placeholder 2">
            <a:extLst>
              <a:ext uri="{FF2B5EF4-FFF2-40B4-BE49-F238E27FC236}">
                <a16:creationId xmlns:a16="http://schemas.microsoft.com/office/drawing/2014/main" id="{4AE97469-59C3-49DD-9535-CD8D12D4C46A}"/>
              </a:ext>
            </a:extLst>
          </p:cNvPr>
          <p:cNvSpPr txBox="1">
            <a:spLocks/>
          </p:cNvSpPr>
          <p:nvPr/>
        </p:nvSpPr>
        <p:spPr>
          <a:xfrm>
            <a:off x="6855751" y="1298406"/>
            <a:ext cx="5058770"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different? Can you draw a diagram, number line or part-part-whole model to show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same/different about the next equation? Can you draw a diagram, number line or part-part-whole?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see a pattern? What would the next equation in the sequence be?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create your own subtraction sequence?</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090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par>
                          <p:cTn id="18" fill="hold">
                            <p:stCondLst>
                              <p:cond delay="1000"/>
                            </p:stCondLst>
                            <p:childTnLst>
                              <p:par>
                                <p:cTn id="19" presetID="10" presetClass="exit" presetSubtype="0" fill="hold" nodeType="after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22" presetClass="entr" presetSubtype="2"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right)">
                                      <p:cBhvr>
                                        <p:cTn id="38" dur="500"/>
                                        <p:tgtEl>
                                          <p:spTgt spid="29"/>
                                        </p:tgtEl>
                                      </p:cBhvr>
                                    </p:animEffect>
                                  </p:childTnLst>
                                </p:cTn>
                              </p:par>
                              <p:par>
                                <p:cTn id="39" presetID="10"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par>
                          <p:cTn id="45" fill="hold">
                            <p:stCondLst>
                              <p:cond delay="500"/>
                            </p:stCondLst>
                            <p:childTnLst>
                              <p:par>
                                <p:cTn id="46" presetID="10" presetClass="exit" presetSubtype="0" fill="hold" nodeType="afterEffect">
                                  <p:stCondLst>
                                    <p:cond delay="0"/>
                                  </p:stCondLst>
                                  <p:childTnLst>
                                    <p:animEffect transition="out" filter="fade">
                                      <p:cBhvr>
                                        <p:cTn id="47" dur="500"/>
                                        <p:tgtEl>
                                          <p:spTgt spid="27"/>
                                        </p:tgtEl>
                                      </p:cBhvr>
                                    </p:animEffect>
                                    <p:set>
                                      <p:cBhvr>
                                        <p:cTn id="48" dur="1" fill="hold">
                                          <p:stCondLst>
                                            <p:cond delay="499"/>
                                          </p:stCondLst>
                                        </p:cTn>
                                        <p:tgtEl>
                                          <p:spTgt spid="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33"/>
                                        </p:tgtEl>
                                      </p:cBhvr>
                                    </p:animEffect>
                                    <p:set>
                                      <p:cBhvr>
                                        <p:cTn id="53" dur="1" fill="hold">
                                          <p:stCondLst>
                                            <p:cond delay="499"/>
                                          </p:stCondLst>
                                        </p:cTn>
                                        <p:tgtEl>
                                          <p:spTgt spid="33"/>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34"/>
                                        </p:tgtEl>
                                      </p:cBhvr>
                                    </p:animEffect>
                                    <p:set>
                                      <p:cBhvr>
                                        <p:cTn id="56" dur="1" fill="hold">
                                          <p:stCondLst>
                                            <p:cond delay="499"/>
                                          </p:stCondLst>
                                        </p:cTn>
                                        <p:tgtEl>
                                          <p:spTgt spid="34"/>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35"/>
                                        </p:tgtEl>
                                      </p:cBhvr>
                                    </p:animEffect>
                                    <p:set>
                                      <p:cBhvr>
                                        <p:cTn id="59" dur="1" fill="hold">
                                          <p:stCondLst>
                                            <p:cond delay="499"/>
                                          </p:stCondLst>
                                        </p:cTn>
                                        <p:tgtEl>
                                          <p:spTgt spid="35"/>
                                        </p:tgtEl>
                                        <p:attrNameLst>
                                          <p:attrName>style.visibility</p:attrName>
                                        </p:attrNameLst>
                                      </p:cBhvr>
                                      <p:to>
                                        <p:strVal val="hidden"/>
                                      </p:to>
                                    </p:set>
                                  </p:childTnLst>
                                </p:cTn>
                              </p:par>
                              <p:par>
                                <p:cTn id="60" presetID="22" presetClass="entr" presetSubtype="2"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par>
                                <p:cTn id="63" presetID="10"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par>
                                <p:cTn id="66" presetID="10" presetClass="entr" presetSubtype="0"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par>
                                <p:cTn id="69" presetID="10"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500"/>
                                        <p:tgtEl>
                                          <p:spTgt spid="53"/>
                                        </p:tgtEl>
                                      </p:cBhvr>
                                    </p:animEffect>
                                  </p:childTnLst>
                                </p:cTn>
                              </p:par>
                            </p:childTnLst>
                          </p:cTn>
                        </p:par>
                        <p:par>
                          <p:cTn id="72" fill="hold">
                            <p:stCondLst>
                              <p:cond delay="500"/>
                            </p:stCondLst>
                            <p:childTnLst>
                              <p:par>
                                <p:cTn id="73" presetID="10" presetClass="exit" presetSubtype="0" fill="hold" nodeType="afterEffect">
                                  <p:stCondLst>
                                    <p:cond delay="0"/>
                                  </p:stCondLst>
                                  <p:childTnLst>
                                    <p:animEffect transition="out" filter="fade">
                                      <p:cBhvr>
                                        <p:cTn id="74" dur="500"/>
                                        <p:tgtEl>
                                          <p:spTgt spid="45"/>
                                        </p:tgtEl>
                                      </p:cBhvr>
                                    </p:animEffect>
                                    <p:set>
                                      <p:cBhvr>
                                        <p:cTn id="75" dur="1" fill="hold">
                                          <p:stCondLst>
                                            <p:cond delay="499"/>
                                          </p:stCondLst>
                                        </p:cTn>
                                        <p:tgtEl>
                                          <p:spTgt spid="45"/>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47"/>
                                        </p:tgtEl>
                                      </p:cBhvr>
                                    </p:animEffect>
                                    <p:set>
                                      <p:cBhvr>
                                        <p:cTn id="80" dur="1" fill="hold">
                                          <p:stCondLst>
                                            <p:cond delay="499"/>
                                          </p:stCondLst>
                                        </p:cTn>
                                        <p:tgtEl>
                                          <p:spTgt spid="47"/>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48"/>
                                        </p:tgtEl>
                                      </p:cBhvr>
                                    </p:animEffect>
                                    <p:set>
                                      <p:cBhvr>
                                        <p:cTn id="83" dur="1" fill="hold">
                                          <p:stCondLst>
                                            <p:cond delay="499"/>
                                          </p:stCondLst>
                                        </p:cTn>
                                        <p:tgtEl>
                                          <p:spTgt spid="48"/>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51"/>
                                        </p:tgtEl>
                                      </p:cBhvr>
                                    </p:animEffect>
                                    <p:set>
                                      <p:cBhvr>
                                        <p:cTn id="86" dur="1" fill="hold">
                                          <p:stCondLst>
                                            <p:cond delay="499"/>
                                          </p:stCondLst>
                                        </p:cTn>
                                        <p:tgtEl>
                                          <p:spTgt spid="51"/>
                                        </p:tgtEl>
                                        <p:attrNameLst>
                                          <p:attrName>style.visibility</p:attrName>
                                        </p:attrNameLst>
                                      </p:cBhvr>
                                      <p:to>
                                        <p:strVal val="hidden"/>
                                      </p:to>
                                    </p:set>
                                  </p:childTnLst>
                                </p:cTn>
                              </p:par>
                              <p:par>
                                <p:cTn id="87" presetID="22" presetClass="entr" presetSubtype="2"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right)">
                                      <p:cBhvr>
                                        <p:cTn id="89" dur="500"/>
                                        <p:tgtEl>
                                          <p:spTgt spid="49"/>
                                        </p:tgtEl>
                                      </p:cBhvr>
                                    </p:animEffect>
                                  </p:childTnLst>
                                </p:cTn>
                              </p:par>
                              <p:par>
                                <p:cTn id="90" presetID="10" presetClass="entr" presetSubtype="0" fill="hold"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par>
                                <p:cTn id="93" presetID="10" presetClass="entr" presetSubtype="0" fill="hold" nodeType="with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par>
                                <p:cTn id="96" presetID="10" presetClass="entr" presetSubtype="0" fill="hold" nodeType="with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fade">
                                      <p:cBhvr>
                                        <p:cTn id="98" dur="500"/>
                                        <p:tgtEl>
                                          <p:spTgt spid="58"/>
                                        </p:tgtEl>
                                      </p:cBhvr>
                                    </p:animEffect>
                                  </p:childTnLst>
                                </p:cTn>
                              </p:par>
                            </p:childTnLst>
                          </p:cTn>
                        </p:par>
                        <p:par>
                          <p:cTn id="99" fill="hold">
                            <p:stCondLst>
                              <p:cond delay="500"/>
                            </p:stCondLst>
                            <p:childTnLst>
                              <p:par>
                                <p:cTn id="100" presetID="10" presetClass="exit" presetSubtype="0" fill="hold" nodeType="afterEffect">
                                  <p:stCondLst>
                                    <p:cond delay="0"/>
                                  </p:stCondLst>
                                  <p:childTnLst>
                                    <p:animEffect transition="out" filter="fade">
                                      <p:cBhvr>
                                        <p:cTn id="101" dur="500"/>
                                        <p:tgtEl>
                                          <p:spTgt spid="59"/>
                                        </p:tgtEl>
                                      </p:cBhvr>
                                    </p:animEffect>
                                    <p:set>
                                      <p:cBhvr>
                                        <p:cTn id="102" dur="1" fill="hold">
                                          <p:stCondLst>
                                            <p:cond delay="499"/>
                                          </p:stCondLst>
                                        </p:cTn>
                                        <p:tgtEl>
                                          <p:spTgt spid="59"/>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0" nodeType="clickEffect">
                                  <p:stCondLst>
                                    <p:cond delay="0"/>
                                  </p:stCondLst>
                                  <p:childTnLst>
                                    <p:animEffect transition="out" filter="fade">
                                      <p:cBhvr>
                                        <p:cTn id="106" dur="500"/>
                                        <p:tgtEl>
                                          <p:spTgt spid="61"/>
                                        </p:tgtEl>
                                      </p:cBhvr>
                                    </p:animEffect>
                                    <p:set>
                                      <p:cBhvr>
                                        <p:cTn id="107" dur="1" fill="hold">
                                          <p:stCondLst>
                                            <p:cond delay="499"/>
                                          </p:stCondLst>
                                        </p:cTn>
                                        <p:tgtEl>
                                          <p:spTgt spid="61"/>
                                        </p:tgtEl>
                                        <p:attrNameLst>
                                          <p:attrName>style.visibility</p:attrName>
                                        </p:attrNameLst>
                                      </p:cBhvr>
                                      <p:to>
                                        <p:strVal val="hidden"/>
                                      </p:to>
                                    </p:set>
                                  </p:childTnLst>
                                </p:cTn>
                              </p:par>
                              <p:par>
                                <p:cTn id="108" presetID="10" presetClass="exit" presetSubtype="0" fill="hold" grpId="0" nodeType="withEffect">
                                  <p:stCondLst>
                                    <p:cond delay="0"/>
                                  </p:stCondLst>
                                  <p:childTnLst>
                                    <p:animEffect transition="out" filter="fade">
                                      <p:cBhvr>
                                        <p:cTn id="109" dur="500"/>
                                        <p:tgtEl>
                                          <p:spTgt spid="62"/>
                                        </p:tgtEl>
                                      </p:cBhvr>
                                    </p:animEffect>
                                    <p:set>
                                      <p:cBhvr>
                                        <p:cTn id="110" dur="1" fill="hold">
                                          <p:stCondLst>
                                            <p:cond delay="499"/>
                                          </p:stCondLst>
                                        </p:cTn>
                                        <p:tgtEl>
                                          <p:spTgt spid="62"/>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500"/>
                                        <p:tgtEl>
                                          <p:spTgt spid="65"/>
                                        </p:tgtEl>
                                      </p:cBhvr>
                                    </p:animEffect>
                                    <p:set>
                                      <p:cBhvr>
                                        <p:cTn id="113" dur="1" fill="hold">
                                          <p:stCondLst>
                                            <p:cond delay="499"/>
                                          </p:stCondLst>
                                        </p:cTn>
                                        <p:tgtEl>
                                          <p:spTgt spid="65"/>
                                        </p:tgtEl>
                                        <p:attrNameLst>
                                          <p:attrName>style.visibility</p:attrName>
                                        </p:attrNameLst>
                                      </p:cBhvr>
                                      <p:to>
                                        <p:strVal val="hidden"/>
                                      </p:to>
                                    </p:set>
                                  </p:childTnLst>
                                </p:cTn>
                              </p:par>
                              <p:par>
                                <p:cTn id="114" presetID="22" presetClass="entr" presetSubtype="2" fill="hold" nodeType="with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wipe(right)">
                                      <p:cBhvr>
                                        <p:cTn id="116" dur="500"/>
                                        <p:tgtEl>
                                          <p:spTgt spid="63"/>
                                        </p:tgtEl>
                                      </p:cBhvr>
                                    </p:animEffect>
                                  </p:childTnLst>
                                </p:cTn>
                              </p:par>
                              <p:par>
                                <p:cTn id="117" presetID="10" presetClass="entr" presetSubtype="0" fill="hold" nodeType="with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fade">
                                      <p:cBhvr>
                                        <p:cTn id="119" dur="500"/>
                                        <p:tgtEl>
                                          <p:spTgt spid="64"/>
                                        </p:tgtEl>
                                      </p:cBhvr>
                                    </p:animEffect>
                                  </p:childTnLst>
                                </p:cTn>
                              </p:par>
                              <p:par>
                                <p:cTn id="120" presetID="10" presetClass="entr" presetSubtype="0" fill="hold" nodeType="with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fade">
                                      <p:cBhvr>
                                        <p:cTn id="122" dur="500"/>
                                        <p:tgtEl>
                                          <p:spTgt spid="68"/>
                                        </p:tgtEl>
                                      </p:cBhvr>
                                    </p:animEffect>
                                  </p:childTnLst>
                                </p:cTn>
                              </p:par>
                            </p:childTnLst>
                          </p:cTn>
                        </p:par>
                        <p:par>
                          <p:cTn id="123" fill="hold">
                            <p:stCondLst>
                              <p:cond delay="500"/>
                            </p:stCondLst>
                            <p:childTnLst>
                              <p:par>
                                <p:cTn id="124" presetID="10" presetClass="exit" presetSubtype="0" fill="hold" nodeType="afterEffect">
                                  <p:stCondLst>
                                    <p:cond delay="0"/>
                                  </p:stCondLst>
                                  <p:childTnLst>
                                    <p:animEffect transition="out" filter="fade">
                                      <p:cBhvr>
                                        <p:cTn id="125" dur="500"/>
                                        <p:tgtEl>
                                          <p:spTgt spid="71"/>
                                        </p:tgtEl>
                                      </p:cBhvr>
                                    </p:animEffect>
                                    <p:set>
                                      <p:cBhvr>
                                        <p:cTn id="126" dur="1" fill="hold">
                                          <p:stCondLst>
                                            <p:cond delay="4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25" grpId="0" animBg="1"/>
      <p:bldP spid="33" grpId="0" animBg="1"/>
      <p:bldP spid="34" grpId="0" animBg="1"/>
      <p:bldP spid="35" grpId="0" animBg="1"/>
      <p:bldP spid="47" grpId="0" animBg="1"/>
      <p:bldP spid="48" grpId="0" animBg="1"/>
      <p:bldP spid="51" grpId="0" animBg="1"/>
      <p:bldP spid="61" grpId="0" animBg="1"/>
      <p:bldP spid="65"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4BE3D2-B894-4C95-9D18-867385CAD1F3}"/>
              </a:ext>
            </a:extLst>
          </p:cNvPr>
          <p:cNvSpPr>
            <a:spLocks noGrp="1"/>
          </p:cNvSpPr>
          <p:nvPr>
            <p:ph type="title"/>
          </p:nvPr>
        </p:nvSpPr>
        <p:spPr/>
        <p:txBody>
          <a:bodyPr/>
          <a:lstStyle/>
          <a:p>
            <a:r>
              <a:rPr lang="en-GB" dirty="0"/>
              <a:t>4F-3 Add and subtract improper and mixed fractions (same denominator)</a:t>
            </a:r>
          </a:p>
        </p:txBody>
      </p:sp>
      <p:pic>
        <p:nvPicPr>
          <p:cNvPr id="10" name="Picture 9">
            <a:extLst>
              <a:ext uri="{FF2B5EF4-FFF2-40B4-BE49-F238E27FC236}">
                <a16:creationId xmlns:a16="http://schemas.microsoft.com/office/drawing/2014/main" id="{39F2DDB2-1CD1-4F8A-B626-F12039C2C5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477657" y="969162"/>
            <a:ext cx="622300" cy="737758"/>
          </a:xfrm>
          <a:prstGeom prst="rect">
            <a:avLst/>
          </a:prstGeom>
        </p:spPr>
      </p:pic>
      <p:pic>
        <p:nvPicPr>
          <p:cNvPr id="11" name="Picture 10">
            <a:extLst>
              <a:ext uri="{FF2B5EF4-FFF2-40B4-BE49-F238E27FC236}">
                <a16:creationId xmlns:a16="http://schemas.microsoft.com/office/drawing/2014/main" id="{25A1653E-B68E-4F96-A4FC-286A6E57CC5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874986" y="963004"/>
            <a:ext cx="622300" cy="737758"/>
          </a:xfrm>
          <a:prstGeom prst="rect">
            <a:avLst/>
          </a:prstGeom>
        </p:spPr>
      </p:pic>
      <p:pic>
        <p:nvPicPr>
          <p:cNvPr id="13" name="Picture 12">
            <a:extLst>
              <a:ext uri="{FF2B5EF4-FFF2-40B4-BE49-F238E27FC236}">
                <a16:creationId xmlns:a16="http://schemas.microsoft.com/office/drawing/2014/main" id="{D5ADEE21-46F6-4EC1-8E17-119C0EBBED8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338992" y="975320"/>
            <a:ext cx="622300" cy="630000"/>
          </a:xfrm>
          <a:prstGeom prst="rect">
            <a:avLst/>
          </a:prstGeom>
        </p:spPr>
      </p:pic>
      <p:pic>
        <p:nvPicPr>
          <p:cNvPr id="15" name="Picture 14">
            <a:extLst>
              <a:ext uri="{FF2B5EF4-FFF2-40B4-BE49-F238E27FC236}">
                <a16:creationId xmlns:a16="http://schemas.microsoft.com/office/drawing/2014/main" id="{CE572A7F-7DD9-4EA9-BC33-DF9F18C95B6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064703" y="975320"/>
            <a:ext cx="276224" cy="630000"/>
          </a:xfrm>
          <a:prstGeom prst="rect">
            <a:avLst/>
          </a:prstGeom>
        </p:spPr>
      </p:pic>
      <p:pic>
        <p:nvPicPr>
          <p:cNvPr id="17" name="Picture 16">
            <a:extLst>
              <a:ext uri="{FF2B5EF4-FFF2-40B4-BE49-F238E27FC236}">
                <a16:creationId xmlns:a16="http://schemas.microsoft.com/office/drawing/2014/main" id="{9A8C8B60-27C4-4257-BF06-4B647B69592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517826" y="975320"/>
            <a:ext cx="276224" cy="630000"/>
          </a:xfrm>
          <a:prstGeom prst="rect">
            <a:avLst/>
          </a:prstGeom>
        </p:spPr>
      </p:pic>
      <p:pic>
        <p:nvPicPr>
          <p:cNvPr id="19" name="Picture 18">
            <a:extLst>
              <a:ext uri="{FF2B5EF4-FFF2-40B4-BE49-F238E27FC236}">
                <a16:creationId xmlns:a16="http://schemas.microsoft.com/office/drawing/2014/main" id="{86B47AA2-B3F4-4B45-9FAC-92E14733F2E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853915" y="975320"/>
            <a:ext cx="276224" cy="630000"/>
          </a:xfrm>
          <a:prstGeom prst="rect">
            <a:avLst/>
          </a:prstGeom>
        </p:spPr>
      </p:pic>
      <p:pic>
        <p:nvPicPr>
          <p:cNvPr id="22" name="Picture 21">
            <a:extLst>
              <a:ext uri="{FF2B5EF4-FFF2-40B4-BE49-F238E27FC236}">
                <a16:creationId xmlns:a16="http://schemas.microsoft.com/office/drawing/2014/main" id="{5776E365-DDDE-4733-A2E3-2777BFDA314B}"/>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211336" y="975320"/>
            <a:ext cx="276224" cy="737758"/>
          </a:xfrm>
          <a:prstGeom prst="rect">
            <a:avLst/>
          </a:prstGeom>
        </p:spPr>
      </p:pic>
      <p:pic>
        <p:nvPicPr>
          <p:cNvPr id="24" name="Picture 23">
            <a:extLst>
              <a:ext uri="{FF2B5EF4-FFF2-40B4-BE49-F238E27FC236}">
                <a16:creationId xmlns:a16="http://schemas.microsoft.com/office/drawing/2014/main" id="{03FBB43F-ECD7-48BE-AF70-5FDBCB88A500}"/>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220687" y="1881188"/>
            <a:ext cx="2879271" cy="880568"/>
          </a:xfrm>
          <a:prstGeom prst="rect">
            <a:avLst/>
          </a:prstGeom>
        </p:spPr>
      </p:pic>
      <p:pic>
        <p:nvPicPr>
          <p:cNvPr id="28" name="Picture 27">
            <a:extLst>
              <a:ext uri="{FF2B5EF4-FFF2-40B4-BE49-F238E27FC236}">
                <a16:creationId xmlns:a16="http://schemas.microsoft.com/office/drawing/2014/main" id="{B6FD86DF-64F1-4894-8163-8BA405FCF8B2}"/>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5961292" y="1881188"/>
            <a:ext cx="4010022" cy="880568"/>
          </a:xfrm>
          <a:prstGeom prst="rect">
            <a:avLst/>
          </a:prstGeom>
        </p:spPr>
      </p:pic>
      <p:pic>
        <p:nvPicPr>
          <p:cNvPr id="9" name="Picture 8">
            <a:extLst>
              <a:ext uri="{FF2B5EF4-FFF2-40B4-BE49-F238E27FC236}">
                <a16:creationId xmlns:a16="http://schemas.microsoft.com/office/drawing/2014/main" id="{98C279CA-0911-4CAF-8086-9E3C44C8CC8C}"/>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1645776" y="1882332"/>
            <a:ext cx="284625" cy="880568"/>
          </a:xfrm>
          <a:prstGeom prst="rect">
            <a:avLst/>
          </a:prstGeom>
        </p:spPr>
      </p:pic>
      <p:pic>
        <p:nvPicPr>
          <p:cNvPr id="26" name="Picture 25">
            <a:extLst>
              <a:ext uri="{FF2B5EF4-FFF2-40B4-BE49-F238E27FC236}">
                <a16:creationId xmlns:a16="http://schemas.microsoft.com/office/drawing/2014/main" id="{61ED425C-036F-4493-9D68-4FC978DAA304}"/>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099958" y="1882332"/>
            <a:ext cx="575129" cy="880568"/>
          </a:xfrm>
          <a:prstGeom prst="rect">
            <a:avLst/>
          </a:prstGeom>
        </p:spPr>
      </p:pic>
      <p:pic>
        <p:nvPicPr>
          <p:cNvPr id="30" name="Picture 29">
            <a:extLst>
              <a:ext uri="{FF2B5EF4-FFF2-40B4-BE49-F238E27FC236}">
                <a16:creationId xmlns:a16="http://schemas.microsoft.com/office/drawing/2014/main" id="{7C28FB9A-4C64-4635-80A1-1FF30B9E5A02}"/>
              </a:ext>
            </a:extLst>
          </p:cNvPr>
          <p:cNvPicPr>
            <a:picLocks noChangeAspect="1"/>
          </p:cNvPicPr>
          <p:nvPr/>
        </p:nvPicPr>
        <p:blipFill rotWithShape="1">
          <a:blip r:embed="rId14">
            <a:extLst>
              <a:ext uri="{28A0092B-C50C-407E-A947-70E740481C1C}">
                <a14:useLocalDpi xmlns:a14="http://schemas.microsoft.com/office/drawing/2010/main" val="0"/>
              </a:ext>
            </a:extLst>
          </a:blip>
          <a:srcRect t="-1525"/>
          <a:stretch/>
        </p:blipFill>
        <p:spPr>
          <a:xfrm>
            <a:off x="10130971" y="1881188"/>
            <a:ext cx="415254" cy="894000"/>
          </a:xfrm>
          <a:prstGeom prst="rect">
            <a:avLst/>
          </a:prstGeom>
        </p:spPr>
      </p:pic>
      <p:pic>
        <p:nvPicPr>
          <p:cNvPr id="33" name="Picture 32">
            <a:extLst>
              <a:ext uri="{FF2B5EF4-FFF2-40B4-BE49-F238E27FC236}">
                <a16:creationId xmlns:a16="http://schemas.microsoft.com/office/drawing/2014/main" id="{47D97FA9-2C86-4541-971A-93EF6F3C29C6}"/>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9581242" y="1900970"/>
            <a:ext cx="584200" cy="880568"/>
          </a:xfrm>
          <a:prstGeom prst="rect">
            <a:avLst/>
          </a:prstGeom>
        </p:spPr>
      </p:pic>
      <p:graphicFrame>
        <p:nvGraphicFramePr>
          <p:cNvPr id="35" name="Object 34">
            <a:extLst>
              <a:ext uri="{FF2B5EF4-FFF2-40B4-BE49-F238E27FC236}">
                <a16:creationId xmlns:a16="http://schemas.microsoft.com/office/drawing/2014/main" id="{1D0AB789-1E5E-4184-8FF8-699994EA2E95}"/>
              </a:ext>
            </a:extLst>
          </p:cNvPr>
          <p:cNvGraphicFramePr>
            <a:graphicFrameLocks noChangeAspect="1"/>
          </p:cNvGraphicFramePr>
          <p:nvPr/>
        </p:nvGraphicFramePr>
        <p:xfrm>
          <a:off x="5861050" y="2901440"/>
          <a:ext cx="469900" cy="558800"/>
        </p:xfrm>
        <a:graphic>
          <a:graphicData uri="http://schemas.openxmlformats.org/presentationml/2006/ole">
            <mc:AlternateContent xmlns:mc="http://schemas.openxmlformats.org/markup-compatibility/2006">
              <mc:Choice xmlns:v="urn:schemas-microsoft-com:vml" Requires="v">
                <p:oleObj name="Equation" r:id="rId16" imgW="469800" imgH="558720" progId="Equation.DSMT4">
                  <p:embed/>
                </p:oleObj>
              </mc:Choice>
              <mc:Fallback>
                <p:oleObj name="Equation" r:id="rId16" imgW="469800" imgH="558720" progId="Equation.DSMT4">
                  <p:embed/>
                  <p:pic>
                    <p:nvPicPr>
                      <p:cNvPr id="35" name="Object 34">
                        <a:extLst>
                          <a:ext uri="{FF2B5EF4-FFF2-40B4-BE49-F238E27FC236}">
                            <a16:creationId xmlns:a16="http://schemas.microsoft.com/office/drawing/2014/main" id="{1D0AB789-1E5E-4184-8FF8-699994EA2E95}"/>
                          </a:ext>
                        </a:extLst>
                      </p:cNvPr>
                      <p:cNvPicPr/>
                      <p:nvPr/>
                    </p:nvPicPr>
                    <p:blipFill>
                      <a:blip r:embed="rId17"/>
                      <a:stretch>
                        <a:fillRect/>
                      </a:stretch>
                    </p:blipFill>
                    <p:spPr>
                      <a:xfrm>
                        <a:off x="5861050" y="2901440"/>
                        <a:ext cx="469900" cy="558800"/>
                      </a:xfrm>
                      <a:prstGeom prst="rect">
                        <a:avLst/>
                      </a:prstGeom>
                    </p:spPr>
                  </p:pic>
                </p:oleObj>
              </mc:Fallback>
            </mc:AlternateContent>
          </a:graphicData>
        </a:graphic>
      </p:graphicFrame>
      <p:sp>
        <p:nvSpPr>
          <p:cNvPr id="4" name="Content Placeholder 2">
            <a:extLst>
              <a:ext uri="{FF2B5EF4-FFF2-40B4-BE49-F238E27FC236}">
                <a16:creationId xmlns:a16="http://schemas.microsoft.com/office/drawing/2014/main" id="{F8EBA15A-9CEB-4513-BB84-9A42B9E6B806}"/>
              </a:ext>
            </a:extLst>
          </p:cNvPr>
          <p:cNvSpPr txBox="1">
            <a:spLocks/>
          </p:cNvSpPr>
          <p:nvPr/>
        </p:nvSpPr>
        <p:spPr>
          <a:xfrm>
            <a:off x="623888" y="3438077"/>
            <a:ext cx="9151879"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draw a diagram to represent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put the whole ones together? How many are there? Now put the extra tenths together. How many tenths?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draw a part-part-whole model to show the parts. What is the total?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using similar equations.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19">
            <a:extLst>
              <a:ext uri="{FF2B5EF4-FFF2-40B4-BE49-F238E27FC236}">
                <a16:creationId xmlns:a16="http://schemas.microsoft.com/office/drawing/2014/main" id="{FE3CA394-363E-4771-B58A-44FE9EBA2918}"/>
              </a:ext>
            </a:extLst>
          </p:cNvPr>
          <p:cNvSpPr txBox="1"/>
          <p:nvPr/>
        </p:nvSpPr>
        <p:spPr>
          <a:xfrm>
            <a:off x="693100" y="5838079"/>
            <a:ext cx="7273203"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parts are __ and __. The total, or </a:t>
            </a:r>
            <a:r>
              <a:rPr kumimoji="0" lang="en-GB" sz="2000" b="0" i="1" u="sng" strike="noStrike" kern="1200" cap="none" spc="0" normalizeH="0" baseline="0" noProof="0" dirty="0">
                <a:ln>
                  <a:noFill/>
                </a:ln>
                <a:solidFill>
                  <a:srgbClr val="585858"/>
                </a:solidFill>
                <a:effectLst/>
                <a:uLnTx/>
                <a:uFillTx/>
                <a:latin typeface="Arial" panose="020B0604020202020204" pitchFamily="34" charset="0"/>
                <a:ea typeface="+mn-ea"/>
                <a:cs typeface="+mn-cs"/>
              </a:rPr>
              <a:t>whole</a:t>
            </a:r>
            <a:r>
              <a:rPr kumimoji="0" lang="en-GB" sz="2000" b="0" i="1" strike="noStrike" kern="1200" cap="none" spc="0" normalizeH="0" baseline="0" noProof="0" dirty="0">
                <a:ln>
                  <a:noFill/>
                </a:ln>
                <a:solidFill>
                  <a:srgbClr val="585858"/>
                </a:solidFill>
                <a:effectLst/>
                <a:uLnTx/>
                <a:uFillTx/>
                <a:latin typeface="Arial" panose="020B0604020202020204" pitchFamily="34" charset="0"/>
                <a:ea typeface="+mn-ea"/>
                <a:cs typeface="+mn-cs"/>
              </a:rPr>
              <a:t>,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is __.</a:t>
            </a:r>
          </a:p>
        </p:txBody>
      </p:sp>
    </p:spTree>
    <p:extLst>
      <p:ext uri="{BB962C8B-B14F-4D97-AF65-F5344CB8AC3E}">
        <p14:creationId xmlns:p14="http://schemas.microsoft.com/office/powerpoint/2010/main" val="269141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45833E-6 2.59259E-6 L -0.24818 2.59259E-6 " pathEditMode="relative" rAng="0" ptsTypes="AA">
                                      <p:cBhvr>
                                        <p:cTn id="6" dur="2000" fill="hold"/>
                                        <p:tgtEl>
                                          <p:spTgt spid="10"/>
                                        </p:tgtEl>
                                        <p:attrNameLst>
                                          <p:attrName>ppt_x</p:attrName>
                                          <p:attrName>ppt_y</p:attrName>
                                        </p:attrNameLst>
                                      </p:cBhvr>
                                      <p:rCtr x="-12409" y="0"/>
                                    </p:animMotion>
                                  </p:childTnLst>
                                </p:cTn>
                              </p:par>
                              <p:par>
                                <p:cTn id="7" presetID="35" presetClass="path" presetSubtype="0" accel="50000" decel="50000" fill="hold" nodeType="withEffect">
                                  <p:stCondLst>
                                    <p:cond delay="0"/>
                                  </p:stCondLst>
                                  <p:childTnLst>
                                    <p:animMotion origin="layout" path="M -6.25E-7 -2.96296E-6 L -0.2362 -2.96296E-6 " pathEditMode="relative" rAng="0" ptsTypes="AA">
                                      <p:cBhvr>
                                        <p:cTn id="8" dur="2000" fill="hold"/>
                                        <p:tgtEl>
                                          <p:spTgt spid="11"/>
                                        </p:tgtEl>
                                        <p:attrNameLst>
                                          <p:attrName>ppt_x</p:attrName>
                                          <p:attrName>ppt_y</p:attrName>
                                        </p:attrNameLst>
                                      </p:cBhvr>
                                      <p:rCtr x="-11810" y="0"/>
                                    </p:animMotion>
                                  </p:childTnLst>
                                </p:cTn>
                              </p:par>
                              <p:par>
                                <p:cTn id="9" presetID="35" presetClass="path" presetSubtype="0" accel="50000" decel="50000" fill="hold" nodeType="withEffect">
                                  <p:stCondLst>
                                    <p:cond delay="0"/>
                                  </p:stCondLst>
                                  <p:childTnLst>
                                    <p:animMotion origin="layout" path="M -1.45833E-6 -2.96296E-6 L -0.16536 -2.96296E-6 " pathEditMode="relative" rAng="0" ptsTypes="AA">
                                      <p:cBhvr>
                                        <p:cTn id="10" dur="2000" fill="hold"/>
                                        <p:tgtEl>
                                          <p:spTgt spid="13"/>
                                        </p:tgtEl>
                                        <p:attrNameLst>
                                          <p:attrName>ppt_x</p:attrName>
                                          <p:attrName>ppt_y</p:attrName>
                                        </p:attrNameLst>
                                      </p:cBhvr>
                                      <p:rCtr x="-8268" y="0"/>
                                    </p:animMotion>
                                  </p:childTnLst>
                                </p:cTn>
                              </p:par>
                              <p:par>
                                <p:cTn id="11" presetID="35" presetClass="path" presetSubtype="0" accel="50000" decel="50000" fill="hold" nodeType="withEffect">
                                  <p:stCondLst>
                                    <p:cond delay="0"/>
                                  </p:stCondLst>
                                  <p:childTnLst>
                                    <p:animMotion origin="layout" path="M -3.95833E-6 -2.96296E-6 L -0.03711 -2.96296E-6 " pathEditMode="relative" rAng="0" ptsTypes="AA">
                                      <p:cBhvr>
                                        <p:cTn id="12" dur="2000" fill="hold"/>
                                        <p:tgtEl>
                                          <p:spTgt spid="15"/>
                                        </p:tgtEl>
                                        <p:attrNameLst>
                                          <p:attrName>ppt_x</p:attrName>
                                          <p:attrName>ppt_y</p:attrName>
                                        </p:attrNameLst>
                                      </p:cBhvr>
                                      <p:rCtr x="-1862" y="0"/>
                                    </p:animMotion>
                                  </p:childTnLst>
                                </p:cTn>
                              </p:par>
                              <p:par>
                                <p:cTn id="13" presetID="63" presetClass="path" presetSubtype="0" accel="50000" decel="50000" fill="hold" nodeType="withEffect">
                                  <p:stCondLst>
                                    <p:cond delay="0"/>
                                  </p:stCondLst>
                                  <p:childTnLst>
                                    <p:animMotion origin="layout" path="M -3.54167E-6 -2.96296E-6 L 0.11394 0.00093 " pathEditMode="relative" rAng="0" ptsTypes="AA">
                                      <p:cBhvr>
                                        <p:cTn id="14" dur="2000" fill="hold"/>
                                        <p:tgtEl>
                                          <p:spTgt spid="17"/>
                                        </p:tgtEl>
                                        <p:attrNameLst>
                                          <p:attrName>ppt_x</p:attrName>
                                          <p:attrName>ppt_y</p:attrName>
                                        </p:attrNameLst>
                                      </p:cBhvr>
                                      <p:rCtr x="5690" y="46"/>
                                    </p:animMotion>
                                  </p:childTnLst>
                                </p:cTn>
                              </p:par>
                              <p:par>
                                <p:cTn id="15" presetID="63" presetClass="path" presetSubtype="0" accel="50000" decel="50000" fill="hold" nodeType="withEffect">
                                  <p:stCondLst>
                                    <p:cond delay="0"/>
                                  </p:stCondLst>
                                  <p:childTnLst>
                                    <p:animMotion origin="layout" path="M 2.5E-6 -2.96296E-6 L 0.22864 0.00556 " pathEditMode="relative" rAng="0" ptsTypes="AA">
                                      <p:cBhvr>
                                        <p:cTn id="16" dur="2000" fill="hold"/>
                                        <p:tgtEl>
                                          <p:spTgt spid="19"/>
                                        </p:tgtEl>
                                        <p:attrNameLst>
                                          <p:attrName>ppt_x</p:attrName>
                                          <p:attrName>ppt_y</p:attrName>
                                        </p:attrNameLst>
                                      </p:cBhvr>
                                      <p:rCtr x="11432" y="278"/>
                                    </p:animMotion>
                                  </p:childTnLst>
                                </p:cTn>
                              </p:par>
                              <p:par>
                                <p:cTn id="17" presetID="63" presetClass="path" presetSubtype="0" accel="50000" decel="50000" fill="hold" nodeType="withEffect">
                                  <p:stCondLst>
                                    <p:cond delay="0"/>
                                  </p:stCondLst>
                                  <p:childTnLst>
                                    <p:animMotion origin="layout" path="M -4.58333E-6 -3.33333E-6 L 0.24558 -3.33333E-6 " pathEditMode="relative" rAng="0" ptsTypes="AA">
                                      <p:cBhvr>
                                        <p:cTn id="18" dur="2000" fill="hold"/>
                                        <p:tgtEl>
                                          <p:spTgt spid="22"/>
                                        </p:tgtEl>
                                        <p:attrNameLst>
                                          <p:attrName>ppt_x</p:attrName>
                                          <p:attrName>ppt_y</p:attrName>
                                        </p:attrNameLst>
                                      </p:cBhvr>
                                      <p:rCtr x="12279" y="0"/>
                                    </p:animMotion>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0.0332 4.07407E-6 L -0.11888 0.00023 " pathEditMode="relative" rAng="0" ptsTypes="AA">
                                      <p:cBhvr>
                                        <p:cTn id="38" dur="2000" fill="hold"/>
                                        <p:tgtEl>
                                          <p:spTgt spid="28"/>
                                        </p:tgtEl>
                                        <p:attrNameLst>
                                          <p:attrName>ppt_x</p:attrName>
                                          <p:attrName>ppt_y</p:attrName>
                                        </p:attrNameLst>
                                      </p:cBhvr>
                                      <p:rCtr x="-7604" y="0"/>
                                    </p:animMotion>
                                  </p:childTnLst>
                                </p:cTn>
                              </p:par>
                              <p:par>
                                <p:cTn id="39" presetID="63" presetClass="path" presetSubtype="0" accel="50000" decel="50000" fill="hold" nodeType="withEffect">
                                  <p:stCondLst>
                                    <p:cond delay="0"/>
                                  </p:stCondLst>
                                  <p:childTnLst>
                                    <p:animMotion origin="layout" path="M -4.58333E-6 2.59259E-6 L 0.64935 0.00139 " pathEditMode="relative" rAng="0" ptsTypes="AA">
                                      <p:cBhvr>
                                        <p:cTn id="40" dur="2000" fill="hold"/>
                                        <p:tgtEl>
                                          <p:spTgt spid="9"/>
                                        </p:tgtEl>
                                        <p:attrNameLst>
                                          <p:attrName>ppt_x</p:attrName>
                                          <p:attrName>ppt_y</p:attrName>
                                        </p:attrNameLst>
                                      </p:cBhvr>
                                      <p:rCtr x="32461" y="69"/>
                                    </p:animMotion>
                                  </p:childTnLst>
                                </p:cTn>
                              </p:par>
                              <p:par>
                                <p:cTn id="41" presetID="63" presetClass="path" presetSubtype="0" accel="50000" decel="50000" fill="hold" nodeType="withEffect">
                                  <p:stCondLst>
                                    <p:cond delay="0"/>
                                  </p:stCondLst>
                                  <p:childTnLst>
                                    <p:animMotion origin="layout" path="M 2.91667E-6 2.59259E-6 L 0.34179 0.01574 " pathEditMode="relative" rAng="0" ptsTypes="AA">
                                      <p:cBhvr>
                                        <p:cTn id="42" dur="2000" fill="hold"/>
                                        <p:tgtEl>
                                          <p:spTgt spid="26"/>
                                        </p:tgtEl>
                                        <p:attrNameLst>
                                          <p:attrName>ppt_x</p:attrName>
                                          <p:attrName>ppt_y</p:attrName>
                                        </p:attrNameLst>
                                      </p:cBhvr>
                                      <p:rCtr x="17083" y="787"/>
                                    </p:animMotion>
                                  </p:childTnLst>
                                </p:cTn>
                              </p:par>
                              <p:par>
                                <p:cTn id="43" presetID="8" presetClass="emph" presetSubtype="0" fill="hold" nodeType="withEffect">
                                  <p:stCondLst>
                                    <p:cond delay="0"/>
                                  </p:stCondLst>
                                  <p:childTnLst>
                                    <p:animRot by="2160000">
                                      <p:cBhvr>
                                        <p:cTn id="44" dur="2000" fill="hold"/>
                                        <p:tgtEl>
                                          <p:spTgt spid="26"/>
                                        </p:tgtEl>
                                        <p:attrNameLst>
                                          <p:attrName>r</p:attrName>
                                        </p:attrNameLst>
                                      </p:cBhvr>
                                    </p:animRot>
                                  </p:childTnLst>
                                </p:cTn>
                              </p:par>
                              <p:par>
                                <p:cTn id="45" presetID="42" presetClass="path" presetSubtype="0" accel="50000" decel="50000" fill="hold" nodeType="withEffect">
                                  <p:stCondLst>
                                    <p:cond delay="0"/>
                                  </p:stCondLst>
                                  <p:childTnLst>
                                    <p:animMotion origin="layout" path="M -0.05196 0.00046 L -0.07552 0.00972 " pathEditMode="relative" rAng="0" ptsTypes="AA">
                                      <p:cBhvr>
                                        <p:cTn id="46" dur="2000" fill="hold"/>
                                        <p:tgtEl>
                                          <p:spTgt spid="30"/>
                                        </p:tgtEl>
                                        <p:attrNameLst>
                                          <p:attrName>ppt_x</p:attrName>
                                          <p:attrName>ppt_y</p:attrName>
                                        </p:attrNameLst>
                                      </p:cBhvr>
                                      <p:rCtr x="-1185" y="463"/>
                                    </p:animMotion>
                                  </p:childTnLst>
                                </p:cTn>
                              </p:par>
                              <p:par>
                                <p:cTn id="47" presetID="8" presetClass="emph" presetSubtype="0" fill="hold" nodeType="withEffect">
                                  <p:stCondLst>
                                    <p:cond delay="0"/>
                                  </p:stCondLst>
                                  <p:childTnLst>
                                    <p:animRot by="6600000">
                                      <p:cBhvr>
                                        <p:cTn id="48" dur="2000" fill="hold"/>
                                        <p:tgtEl>
                                          <p:spTgt spid="30"/>
                                        </p:tgtEl>
                                        <p:attrNameLst>
                                          <p:attrName>r</p:attrName>
                                        </p:attrNameLst>
                                      </p:cBhvr>
                                    </p:animRot>
                                  </p:childTnLst>
                                </p:cTn>
                              </p:par>
                              <p:par>
                                <p:cTn id="49" presetID="42" presetClass="path" presetSubtype="0" accel="50000" decel="50000" fill="hold" nodeType="withEffect">
                                  <p:stCondLst>
                                    <p:cond delay="0"/>
                                  </p:stCondLst>
                                  <p:childTnLst>
                                    <p:animMotion origin="layout" path="M -4.16667E-7 4.07407E-6 L -0.0612 -0.00162 " pathEditMode="relative" rAng="0" ptsTypes="AA">
                                      <p:cBhvr>
                                        <p:cTn id="50" dur="2000" fill="hold"/>
                                        <p:tgtEl>
                                          <p:spTgt spid="24"/>
                                        </p:tgtEl>
                                        <p:attrNameLst>
                                          <p:attrName>ppt_x</p:attrName>
                                          <p:attrName>ppt_y</p:attrName>
                                        </p:attrNameLst>
                                      </p:cBhvr>
                                      <p:rCtr x="-3060" y="-93"/>
                                    </p:animMotion>
                                  </p:childTnLst>
                                </p:cTn>
                              </p:par>
                            </p:childTnLst>
                          </p:cTn>
                        </p:par>
                        <p:par>
                          <p:cTn id="51" fill="hold">
                            <p:stCondLst>
                              <p:cond delay="2000"/>
                            </p:stCondLst>
                            <p:childTnLst>
                              <p:par>
                                <p:cTn id="52" presetID="1" presetClass="exit" presetSubtype="0" fill="hold" nodeType="afterEffect">
                                  <p:stCondLst>
                                    <p:cond delay="0"/>
                                  </p:stCondLst>
                                  <p:childTnLst>
                                    <p:set>
                                      <p:cBhvr>
                                        <p:cTn id="53" dur="1" fill="hold">
                                          <p:stCondLst>
                                            <p:cond delay="0"/>
                                          </p:stCondLst>
                                        </p:cTn>
                                        <p:tgtEl>
                                          <p:spTgt spid="9"/>
                                        </p:tgtEl>
                                        <p:attrNameLst>
                                          <p:attrName>style.visibility</p:attrName>
                                        </p:attrNameLst>
                                      </p:cBhvr>
                                      <p:to>
                                        <p:strVal val="hidden"/>
                                      </p:to>
                                    </p:set>
                                  </p:childTnLst>
                                </p:cTn>
                              </p:par>
                            </p:childTnLst>
                          </p:cTn>
                        </p:par>
                        <p:par>
                          <p:cTn id="54" fill="hold">
                            <p:stCondLst>
                              <p:cond delay="2000"/>
                            </p:stCondLst>
                            <p:childTnLst>
                              <p:par>
                                <p:cTn id="55" presetID="1" presetClass="exit" presetSubtype="0" fill="hold" nodeType="afterEffect">
                                  <p:stCondLst>
                                    <p:cond delay="0"/>
                                  </p:stCondLst>
                                  <p:childTnLst>
                                    <p:set>
                                      <p:cBhvr>
                                        <p:cTn id="56" dur="1" fill="hold">
                                          <p:stCondLst>
                                            <p:cond delay="0"/>
                                          </p:stCondLst>
                                        </p:cTn>
                                        <p:tgtEl>
                                          <p:spTgt spid="26"/>
                                        </p:tgtEl>
                                        <p:attrNameLst>
                                          <p:attrName>style.visibility</p:attrName>
                                        </p:attrNameLst>
                                      </p:cBhvr>
                                      <p:to>
                                        <p:strVal val="hidden"/>
                                      </p:to>
                                    </p:set>
                                  </p:childTnLst>
                                </p:cTn>
                              </p:par>
                            </p:childTnLst>
                          </p:cTn>
                        </p:par>
                        <p:par>
                          <p:cTn id="57" fill="hold">
                            <p:stCondLst>
                              <p:cond delay="2000"/>
                            </p:stCondLst>
                            <p:childTnLst>
                              <p:par>
                                <p:cTn id="58" presetID="1" presetClass="exit" presetSubtype="0" fill="hold" nodeType="afterEffect">
                                  <p:stCondLst>
                                    <p:cond delay="0"/>
                                  </p:stCondLst>
                                  <p:childTnLst>
                                    <p:set>
                                      <p:cBhvr>
                                        <p:cTn id="59" dur="1" fill="hold">
                                          <p:stCondLst>
                                            <p:cond delay="0"/>
                                          </p:stCondLst>
                                        </p:cTn>
                                        <p:tgtEl>
                                          <p:spTgt spid="30"/>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8B7DD2-D411-4990-B9D2-8662C19B5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78" y="1881188"/>
            <a:ext cx="6950242" cy="3551404"/>
          </a:xfrm>
          <a:prstGeom prst="rect">
            <a:avLst/>
          </a:prstGeom>
        </p:spPr>
      </p:pic>
      <p:sp>
        <p:nvSpPr>
          <p:cNvPr id="15" name="Freeform: Shape 14">
            <a:extLst>
              <a:ext uri="{FF2B5EF4-FFF2-40B4-BE49-F238E27FC236}">
                <a16:creationId xmlns:a16="http://schemas.microsoft.com/office/drawing/2014/main" id="{8090DF14-73D2-4A35-AEAB-7823D57E6030}"/>
              </a:ext>
            </a:extLst>
          </p:cNvPr>
          <p:cNvSpPr/>
          <p:nvPr/>
        </p:nvSpPr>
        <p:spPr>
          <a:xfrm>
            <a:off x="3159359" y="1977241"/>
            <a:ext cx="418968" cy="651669"/>
          </a:xfrm>
          <a:custGeom>
            <a:avLst/>
            <a:gdLst>
              <a:gd name="connsiteX0" fmla="*/ 22860 w 2195321"/>
              <a:gd name="connsiteY0" fmla="*/ 1607820 h 1882140"/>
              <a:gd name="connsiteX1" fmla="*/ 22860 w 2195321"/>
              <a:gd name="connsiteY1" fmla="*/ 1607820 h 1882140"/>
              <a:gd name="connsiteX2" fmla="*/ 15240 w 2195321"/>
              <a:gd name="connsiteY2" fmla="*/ 1676400 h 1882140"/>
              <a:gd name="connsiteX3" fmla="*/ 15240 w 2195321"/>
              <a:gd name="connsiteY3" fmla="*/ 1744980 h 1882140"/>
              <a:gd name="connsiteX4" fmla="*/ 106680 w 2195321"/>
              <a:gd name="connsiteY4" fmla="*/ 1790700 h 1882140"/>
              <a:gd name="connsiteX5" fmla="*/ 175260 w 2195321"/>
              <a:gd name="connsiteY5" fmla="*/ 1813560 h 1882140"/>
              <a:gd name="connsiteX6" fmla="*/ 198120 w 2195321"/>
              <a:gd name="connsiteY6" fmla="*/ 1821180 h 1882140"/>
              <a:gd name="connsiteX7" fmla="*/ 281940 w 2195321"/>
              <a:gd name="connsiteY7" fmla="*/ 1828800 h 1882140"/>
              <a:gd name="connsiteX8" fmla="*/ 807720 w 2195321"/>
              <a:gd name="connsiteY8" fmla="*/ 1844040 h 1882140"/>
              <a:gd name="connsiteX9" fmla="*/ 853440 w 2195321"/>
              <a:gd name="connsiteY9" fmla="*/ 1851660 h 1882140"/>
              <a:gd name="connsiteX10" fmla="*/ 1082040 w 2195321"/>
              <a:gd name="connsiteY10" fmla="*/ 1859280 h 1882140"/>
              <a:gd name="connsiteX11" fmla="*/ 1196340 w 2195321"/>
              <a:gd name="connsiteY11" fmla="*/ 1882140 h 1882140"/>
              <a:gd name="connsiteX12" fmla="*/ 1531620 w 2195321"/>
              <a:gd name="connsiteY12" fmla="*/ 1874520 h 1882140"/>
              <a:gd name="connsiteX13" fmla="*/ 1767840 w 2195321"/>
              <a:gd name="connsiteY13" fmla="*/ 1851660 h 1882140"/>
              <a:gd name="connsiteX14" fmla="*/ 1783080 w 2195321"/>
              <a:gd name="connsiteY14" fmla="*/ 1828800 h 1882140"/>
              <a:gd name="connsiteX15" fmla="*/ 1813560 w 2195321"/>
              <a:gd name="connsiteY15" fmla="*/ 1821180 h 1882140"/>
              <a:gd name="connsiteX16" fmla="*/ 2019300 w 2195321"/>
              <a:gd name="connsiteY16" fmla="*/ 1813560 h 1882140"/>
              <a:gd name="connsiteX17" fmla="*/ 2042160 w 2195321"/>
              <a:gd name="connsiteY17" fmla="*/ 1805940 h 1882140"/>
              <a:gd name="connsiteX18" fmla="*/ 2065020 w 2195321"/>
              <a:gd name="connsiteY18" fmla="*/ 1790700 h 1882140"/>
              <a:gd name="connsiteX19" fmla="*/ 2103120 w 2195321"/>
              <a:gd name="connsiteY19" fmla="*/ 1783080 h 1882140"/>
              <a:gd name="connsiteX20" fmla="*/ 2125980 w 2195321"/>
              <a:gd name="connsiteY20" fmla="*/ 1775460 h 1882140"/>
              <a:gd name="connsiteX21" fmla="*/ 2141220 w 2195321"/>
              <a:gd name="connsiteY21" fmla="*/ 1729740 h 1882140"/>
              <a:gd name="connsiteX22" fmla="*/ 2156460 w 2195321"/>
              <a:gd name="connsiteY22" fmla="*/ 1668780 h 1882140"/>
              <a:gd name="connsiteX23" fmla="*/ 2179320 w 2195321"/>
              <a:gd name="connsiteY23" fmla="*/ 1645920 h 1882140"/>
              <a:gd name="connsiteX24" fmla="*/ 2194560 w 2195321"/>
              <a:gd name="connsiteY24" fmla="*/ 1607820 h 1882140"/>
              <a:gd name="connsiteX25" fmla="*/ 2186940 w 2195321"/>
              <a:gd name="connsiteY25" fmla="*/ 1272540 h 1882140"/>
              <a:gd name="connsiteX26" fmla="*/ 2171700 w 2195321"/>
              <a:gd name="connsiteY26" fmla="*/ 1242060 h 1882140"/>
              <a:gd name="connsiteX27" fmla="*/ 2164080 w 2195321"/>
              <a:gd name="connsiteY27" fmla="*/ 1219200 h 1882140"/>
              <a:gd name="connsiteX28" fmla="*/ 2141220 w 2195321"/>
              <a:gd name="connsiteY28" fmla="*/ 1196340 h 1882140"/>
              <a:gd name="connsiteX29" fmla="*/ 2103120 w 2195321"/>
              <a:gd name="connsiteY29" fmla="*/ 1158240 h 1882140"/>
              <a:gd name="connsiteX30" fmla="*/ 2080260 w 2195321"/>
              <a:gd name="connsiteY30" fmla="*/ 1120140 h 1882140"/>
              <a:gd name="connsiteX31" fmla="*/ 2065020 w 2195321"/>
              <a:gd name="connsiteY31" fmla="*/ 1066800 h 1882140"/>
              <a:gd name="connsiteX32" fmla="*/ 2049780 w 2195321"/>
              <a:gd name="connsiteY32" fmla="*/ 1021080 h 1882140"/>
              <a:gd name="connsiteX33" fmla="*/ 2042160 w 2195321"/>
              <a:gd name="connsiteY33" fmla="*/ 975360 h 1882140"/>
              <a:gd name="connsiteX34" fmla="*/ 2004060 w 2195321"/>
              <a:gd name="connsiteY34" fmla="*/ 899160 h 1882140"/>
              <a:gd name="connsiteX35" fmla="*/ 1988820 w 2195321"/>
              <a:gd name="connsiteY35" fmla="*/ 853440 h 1882140"/>
              <a:gd name="connsiteX36" fmla="*/ 1920240 w 2195321"/>
              <a:gd name="connsiteY36" fmla="*/ 716280 h 1882140"/>
              <a:gd name="connsiteX37" fmla="*/ 1905000 w 2195321"/>
              <a:gd name="connsiteY37" fmla="*/ 670560 h 1882140"/>
              <a:gd name="connsiteX38" fmla="*/ 1882140 w 2195321"/>
              <a:gd name="connsiteY38" fmla="*/ 632460 h 1882140"/>
              <a:gd name="connsiteX39" fmla="*/ 1859280 w 2195321"/>
              <a:gd name="connsiteY39" fmla="*/ 586740 h 1882140"/>
              <a:gd name="connsiteX40" fmla="*/ 1836420 w 2195321"/>
              <a:gd name="connsiteY40" fmla="*/ 548640 h 1882140"/>
              <a:gd name="connsiteX41" fmla="*/ 1744980 w 2195321"/>
              <a:gd name="connsiteY41" fmla="*/ 403860 h 1882140"/>
              <a:gd name="connsiteX42" fmla="*/ 1722120 w 2195321"/>
              <a:gd name="connsiteY42" fmla="*/ 388620 h 1882140"/>
              <a:gd name="connsiteX43" fmla="*/ 1684020 w 2195321"/>
              <a:gd name="connsiteY43" fmla="*/ 327660 h 1882140"/>
              <a:gd name="connsiteX44" fmla="*/ 1584960 w 2195321"/>
              <a:gd name="connsiteY44" fmla="*/ 198120 h 1882140"/>
              <a:gd name="connsiteX45" fmla="*/ 1524000 w 2195321"/>
              <a:gd name="connsiteY45" fmla="*/ 137160 h 1882140"/>
              <a:gd name="connsiteX46" fmla="*/ 1485900 w 2195321"/>
              <a:gd name="connsiteY46" fmla="*/ 121920 h 1882140"/>
              <a:gd name="connsiteX47" fmla="*/ 1463040 w 2195321"/>
              <a:gd name="connsiteY47" fmla="*/ 106680 h 1882140"/>
              <a:gd name="connsiteX48" fmla="*/ 1417320 w 2195321"/>
              <a:gd name="connsiteY48" fmla="*/ 91440 h 1882140"/>
              <a:gd name="connsiteX49" fmla="*/ 1341120 w 2195321"/>
              <a:gd name="connsiteY49" fmla="*/ 45720 h 1882140"/>
              <a:gd name="connsiteX50" fmla="*/ 1318260 w 2195321"/>
              <a:gd name="connsiteY50" fmla="*/ 30480 h 1882140"/>
              <a:gd name="connsiteX51" fmla="*/ 1280160 w 2195321"/>
              <a:gd name="connsiteY51" fmla="*/ 15240 h 1882140"/>
              <a:gd name="connsiteX52" fmla="*/ 1249680 w 2195321"/>
              <a:gd name="connsiteY52" fmla="*/ 0 h 1882140"/>
              <a:gd name="connsiteX53" fmla="*/ 922020 w 2195321"/>
              <a:gd name="connsiteY53" fmla="*/ 15240 h 1882140"/>
              <a:gd name="connsiteX54" fmla="*/ 853440 w 2195321"/>
              <a:gd name="connsiteY54" fmla="*/ 45720 h 1882140"/>
              <a:gd name="connsiteX55" fmla="*/ 731520 w 2195321"/>
              <a:gd name="connsiteY55" fmla="*/ 106680 h 1882140"/>
              <a:gd name="connsiteX56" fmla="*/ 678180 w 2195321"/>
              <a:gd name="connsiteY56" fmla="*/ 144780 h 1882140"/>
              <a:gd name="connsiteX57" fmla="*/ 556260 w 2195321"/>
              <a:gd name="connsiteY57" fmla="*/ 213360 h 1882140"/>
              <a:gd name="connsiteX58" fmla="*/ 502920 w 2195321"/>
              <a:gd name="connsiteY58" fmla="*/ 259080 h 1882140"/>
              <a:gd name="connsiteX59" fmla="*/ 457200 w 2195321"/>
              <a:gd name="connsiteY59" fmla="*/ 327660 h 1882140"/>
              <a:gd name="connsiteX60" fmla="*/ 426720 w 2195321"/>
              <a:gd name="connsiteY60" fmla="*/ 396240 h 1882140"/>
              <a:gd name="connsiteX61" fmla="*/ 396240 w 2195321"/>
              <a:gd name="connsiteY61" fmla="*/ 510540 h 1882140"/>
              <a:gd name="connsiteX62" fmla="*/ 388620 w 2195321"/>
              <a:gd name="connsiteY62" fmla="*/ 541020 h 1882140"/>
              <a:gd name="connsiteX63" fmla="*/ 365760 w 2195321"/>
              <a:gd name="connsiteY63" fmla="*/ 609600 h 1882140"/>
              <a:gd name="connsiteX64" fmla="*/ 358140 w 2195321"/>
              <a:gd name="connsiteY64" fmla="*/ 655320 h 1882140"/>
              <a:gd name="connsiteX65" fmla="*/ 350520 w 2195321"/>
              <a:gd name="connsiteY65" fmla="*/ 708660 h 1882140"/>
              <a:gd name="connsiteX66" fmla="*/ 335280 w 2195321"/>
              <a:gd name="connsiteY66" fmla="*/ 739140 h 1882140"/>
              <a:gd name="connsiteX67" fmla="*/ 320040 w 2195321"/>
              <a:gd name="connsiteY67" fmla="*/ 853440 h 1882140"/>
              <a:gd name="connsiteX68" fmla="*/ 312420 w 2195321"/>
              <a:gd name="connsiteY68" fmla="*/ 891540 h 1882140"/>
              <a:gd name="connsiteX69" fmla="*/ 297180 w 2195321"/>
              <a:gd name="connsiteY69" fmla="*/ 914400 h 1882140"/>
              <a:gd name="connsiteX70" fmla="*/ 281940 w 2195321"/>
              <a:gd name="connsiteY70" fmla="*/ 975360 h 1882140"/>
              <a:gd name="connsiteX71" fmla="*/ 259080 w 2195321"/>
              <a:gd name="connsiteY71" fmla="*/ 1082040 h 1882140"/>
              <a:gd name="connsiteX72" fmla="*/ 228600 w 2195321"/>
              <a:gd name="connsiteY72" fmla="*/ 1127760 h 1882140"/>
              <a:gd name="connsiteX73" fmla="*/ 205740 w 2195321"/>
              <a:gd name="connsiteY73" fmla="*/ 1173480 h 1882140"/>
              <a:gd name="connsiteX74" fmla="*/ 198120 w 2195321"/>
              <a:gd name="connsiteY74" fmla="*/ 1203960 h 1882140"/>
              <a:gd name="connsiteX75" fmla="*/ 152400 w 2195321"/>
              <a:gd name="connsiteY75" fmla="*/ 1287780 h 1882140"/>
              <a:gd name="connsiteX76" fmla="*/ 129540 w 2195321"/>
              <a:gd name="connsiteY76" fmla="*/ 1341120 h 1882140"/>
              <a:gd name="connsiteX77" fmla="*/ 114300 w 2195321"/>
              <a:gd name="connsiteY77" fmla="*/ 1386840 h 1882140"/>
              <a:gd name="connsiteX78" fmla="*/ 106680 w 2195321"/>
              <a:gd name="connsiteY78" fmla="*/ 1409700 h 1882140"/>
              <a:gd name="connsiteX79" fmla="*/ 83820 w 2195321"/>
              <a:gd name="connsiteY79" fmla="*/ 1447800 h 1882140"/>
              <a:gd name="connsiteX80" fmla="*/ 68580 w 2195321"/>
              <a:gd name="connsiteY80" fmla="*/ 1508760 h 1882140"/>
              <a:gd name="connsiteX81" fmla="*/ 38100 w 2195321"/>
              <a:gd name="connsiteY81" fmla="*/ 1569720 h 1882140"/>
              <a:gd name="connsiteX82" fmla="*/ 22860 w 2195321"/>
              <a:gd name="connsiteY82" fmla="*/ 1623060 h 1882140"/>
              <a:gd name="connsiteX83" fmla="*/ 15240 w 2195321"/>
              <a:gd name="connsiteY83" fmla="*/ 1684020 h 1882140"/>
              <a:gd name="connsiteX84" fmla="*/ 0 w 2195321"/>
              <a:gd name="connsiteY84" fmla="*/ 1249680 h 188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195321" h="1882140">
                <a:moveTo>
                  <a:pt x="22860" y="1607820"/>
                </a:moveTo>
                <a:lnTo>
                  <a:pt x="22860" y="1607820"/>
                </a:lnTo>
                <a:cubicBezTo>
                  <a:pt x="20320" y="1630680"/>
                  <a:pt x="19021" y="1653712"/>
                  <a:pt x="15240" y="1676400"/>
                </a:cubicBezTo>
                <a:cubicBezTo>
                  <a:pt x="10645" y="1703971"/>
                  <a:pt x="-8917" y="1710470"/>
                  <a:pt x="15240" y="1744980"/>
                </a:cubicBezTo>
                <a:cubicBezTo>
                  <a:pt x="33223" y="1770670"/>
                  <a:pt x="79634" y="1781685"/>
                  <a:pt x="106680" y="1790700"/>
                </a:cubicBezTo>
                <a:lnTo>
                  <a:pt x="175260" y="1813560"/>
                </a:lnTo>
                <a:cubicBezTo>
                  <a:pt x="182880" y="1816100"/>
                  <a:pt x="190121" y="1820453"/>
                  <a:pt x="198120" y="1821180"/>
                </a:cubicBezTo>
                <a:lnTo>
                  <a:pt x="281940" y="1828800"/>
                </a:lnTo>
                <a:cubicBezTo>
                  <a:pt x="482475" y="1868907"/>
                  <a:pt x="269282" y="1828656"/>
                  <a:pt x="807720" y="1844040"/>
                </a:cubicBezTo>
                <a:cubicBezTo>
                  <a:pt x="823164" y="1844481"/>
                  <a:pt x="838014" y="1850803"/>
                  <a:pt x="853440" y="1851660"/>
                </a:cubicBezTo>
                <a:cubicBezTo>
                  <a:pt x="929565" y="1855889"/>
                  <a:pt x="1005840" y="1856740"/>
                  <a:pt x="1082040" y="1859280"/>
                </a:cubicBezTo>
                <a:cubicBezTo>
                  <a:pt x="1087471" y="1860487"/>
                  <a:pt x="1179135" y="1882140"/>
                  <a:pt x="1196340" y="1882140"/>
                </a:cubicBezTo>
                <a:cubicBezTo>
                  <a:pt x="1308129" y="1882140"/>
                  <a:pt x="1419860" y="1877060"/>
                  <a:pt x="1531620" y="1874520"/>
                </a:cubicBezTo>
                <a:cubicBezTo>
                  <a:pt x="1618934" y="1816310"/>
                  <a:pt x="1504600" y="1886759"/>
                  <a:pt x="1767840" y="1851660"/>
                </a:cubicBezTo>
                <a:cubicBezTo>
                  <a:pt x="1776918" y="1850450"/>
                  <a:pt x="1775460" y="1833880"/>
                  <a:pt x="1783080" y="1828800"/>
                </a:cubicBezTo>
                <a:cubicBezTo>
                  <a:pt x="1791794" y="1822991"/>
                  <a:pt x="1803109" y="1821854"/>
                  <a:pt x="1813560" y="1821180"/>
                </a:cubicBezTo>
                <a:cubicBezTo>
                  <a:pt x="1882045" y="1816762"/>
                  <a:pt x="1950720" y="1816100"/>
                  <a:pt x="2019300" y="1813560"/>
                </a:cubicBezTo>
                <a:cubicBezTo>
                  <a:pt x="2026920" y="1811020"/>
                  <a:pt x="2034976" y="1809532"/>
                  <a:pt x="2042160" y="1805940"/>
                </a:cubicBezTo>
                <a:cubicBezTo>
                  <a:pt x="2050351" y="1801844"/>
                  <a:pt x="2056445" y="1793916"/>
                  <a:pt x="2065020" y="1790700"/>
                </a:cubicBezTo>
                <a:cubicBezTo>
                  <a:pt x="2077147" y="1786152"/>
                  <a:pt x="2090555" y="1786221"/>
                  <a:pt x="2103120" y="1783080"/>
                </a:cubicBezTo>
                <a:cubicBezTo>
                  <a:pt x="2110912" y="1781132"/>
                  <a:pt x="2118360" y="1778000"/>
                  <a:pt x="2125980" y="1775460"/>
                </a:cubicBezTo>
                <a:cubicBezTo>
                  <a:pt x="2131060" y="1760220"/>
                  <a:pt x="2137324" y="1745325"/>
                  <a:pt x="2141220" y="1729740"/>
                </a:cubicBezTo>
                <a:cubicBezTo>
                  <a:pt x="2146300" y="1709420"/>
                  <a:pt x="2141649" y="1683591"/>
                  <a:pt x="2156460" y="1668780"/>
                </a:cubicBezTo>
                <a:lnTo>
                  <a:pt x="2179320" y="1645920"/>
                </a:lnTo>
                <a:cubicBezTo>
                  <a:pt x="2184400" y="1633220"/>
                  <a:pt x="2194281" y="1621495"/>
                  <a:pt x="2194560" y="1607820"/>
                </a:cubicBezTo>
                <a:cubicBezTo>
                  <a:pt x="2196841" y="1496054"/>
                  <a:pt x="2193913" y="1384111"/>
                  <a:pt x="2186940" y="1272540"/>
                </a:cubicBezTo>
                <a:cubicBezTo>
                  <a:pt x="2186231" y="1261203"/>
                  <a:pt x="2176175" y="1252501"/>
                  <a:pt x="2171700" y="1242060"/>
                </a:cubicBezTo>
                <a:cubicBezTo>
                  <a:pt x="2168536" y="1234677"/>
                  <a:pt x="2168535" y="1225883"/>
                  <a:pt x="2164080" y="1219200"/>
                </a:cubicBezTo>
                <a:cubicBezTo>
                  <a:pt x="2158102" y="1210234"/>
                  <a:pt x="2148119" y="1204619"/>
                  <a:pt x="2141220" y="1196340"/>
                </a:cubicBezTo>
                <a:cubicBezTo>
                  <a:pt x="2109470" y="1158240"/>
                  <a:pt x="2145030" y="1186180"/>
                  <a:pt x="2103120" y="1158240"/>
                </a:cubicBezTo>
                <a:cubicBezTo>
                  <a:pt x="2095500" y="1145540"/>
                  <a:pt x="2086884" y="1133387"/>
                  <a:pt x="2080260" y="1120140"/>
                </a:cubicBezTo>
                <a:cubicBezTo>
                  <a:pt x="2073858" y="1107336"/>
                  <a:pt x="2068682" y="1079007"/>
                  <a:pt x="2065020" y="1066800"/>
                </a:cubicBezTo>
                <a:cubicBezTo>
                  <a:pt x="2060404" y="1051413"/>
                  <a:pt x="2053676" y="1036665"/>
                  <a:pt x="2049780" y="1021080"/>
                </a:cubicBezTo>
                <a:cubicBezTo>
                  <a:pt x="2046033" y="1006091"/>
                  <a:pt x="2046704" y="990127"/>
                  <a:pt x="2042160" y="975360"/>
                </a:cubicBezTo>
                <a:cubicBezTo>
                  <a:pt x="1998813" y="834482"/>
                  <a:pt x="2038021" y="975573"/>
                  <a:pt x="2004060" y="899160"/>
                </a:cubicBezTo>
                <a:cubicBezTo>
                  <a:pt x="1997536" y="884480"/>
                  <a:pt x="1995513" y="868044"/>
                  <a:pt x="1988820" y="853440"/>
                </a:cubicBezTo>
                <a:cubicBezTo>
                  <a:pt x="1967522" y="806972"/>
                  <a:pt x="1936404" y="764773"/>
                  <a:pt x="1920240" y="716280"/>
                </a:cubicBezTo>
                <a:cubicBezTo>
                  <a:pt x="1915160" y="701040"/>
                  <a:pt x="1911647" y="685184"/>
                  <a:pt x="1905000" y="670560"/>
                </a:cubicBezTo>
                <a:cubicBezTo>
                  <a:pt x="1898871" y="657077"/>
                  <a:pt x="1889232" y="645462"/>
                  <a:pt x="1882140" y="632460"/>
                </a:cubicBezTo>
                <a:cubicBezTo>
                  <a:pt x="1873981" y="617502"/>
                  <a:pt x="1867439" y="601698"/>
                  <a:pt x="1859280" y="586740"/>
                </a:cubicBezTo>
                <a:cubicBezTo>
                  <a:pt x="1852188" y="573738"/>
                  <a:pt x="1843512" y="561642"/>
                  <a:pt x="1836420" y="548640"/>
                </a:cubicBezTo>
                <a:cubicBezTo>
                  <a:pt x="1811909" y="503702"/>
                  <a:pt x="1784818" y="430419"/>
                  <a:pt x="1744980" y="403860"/>
                </a:cubicBezTo>
                <a:lnTo>
                  <a:pt x="1722120" y="388620"/>
                </a:lnTo>
                <a:cubicBezTo>
                  <a:pt x="1706435" y="341565"/>
                  <a:pt x="1725434" y="389781"/>
                  <a:pt x="1684020" y="327660"/>
                </a:cubicBezTo>
                <a:cubicBezTo>
                  <a:pt x="1605811" y="210346"/>
                  <a:pt x="1675843" y="289003"/>
                  <a:pt x="1584960" y="198120"/>
                </a:cubicBezTo>
                <a:lnTo>
                  <a:pt x="1524000" y="137160"/>
                </a:lnTo>
                <a:cubicBezTo>
                  <a:pt x="1511300" y="132080"/>
                  <a:pt x="1498134" y="128037"/>
                  <a:pt x="1485900" y="121920"/>
                </a:cubicBezTo>
                <a:cubicBezTo>
                  <a:pt x="1477709" y="117824"/>
                  <a:pt x="1471409" y="110399"/>
                  <a:pt x="1463040" y="106680"/>
                </a:cubicBezTo>
                <a:cubicBezTo>
                  <a:pt x="1448360" y="100156"/>
                  <a:pt x="1417320" y="91440"/>
                  <a:pt x="1417320" y="91440"/>
                </a:cubicBezTo>
                <a:cubicBezTo>
                  <a:pt x="1401261" y="43262"/>
                  <a:pt x="1419778" y="78494"/>
                  <a:pt x="1341120" y="45720"/>
                </a:cubicBezTo>
                <a:cubicBezTo>
                  <a:pt x="1332666" y="42198"/>
                  <a:pt x="1326451" y="34576"/>
                  <a:pt x="1318260" y="30480"/>
                </a:cubicBezTo>
                <a:cubicBezTo>
                  <a:pt x="1306026" y="24363"/>
                  <a:pt x="1292659" y="20795"/>
                  <a:pt x="1280160" y="15240"/>
                </a:cubicBezTo>
                <a:cubicBezTo>
                  <a:pt x="1269780" y="10627"/>
                  <a:pt x="1259840" y="5080"/>
                  <a:pt x="1249680" y="0"/>
                </a:cubicBezTo>
                <a:cubicBezTo>
                  <a:pt x="1140460" y="5080"/>
                  <a:pt x="1030637" y="2707"/>
                  <a:pt x="922020" y="15240"/>
                </a:cubicBezTo>
                <a:cubicBezTo>
                  <a:pt x="897169" y="18107"/>
                  <a:pt x="875993" y="34895"/>
                  <a:pt x="853440" y="45720"/>
                </a:cubicBezTo>
                <a:cubicBezTo>
                  <a:pt x="812478" y="65382"/>
                  <a:pt x="768494" y="80270"/>
                  <a:pt x="731520" y="106680"/>
                </a:cubicBezTo>
                <a:cubicBezTo>
                  <a:pt x="713740" y="119380"/>
                  <a:pt x="696916" y="133538"/>
                  <a:pt x="678180" y="144780"/>
                </a:cubicBezTo>
                <a:cubicBezTo>
                  <a:pt x="595792" y="194213"/>
                  <a:pt x="636480" y="154532"/>
                  <a:pt x="556260" y="213360"/>
                </a:cubicBezTo>
                <a:cubicBezTo>
                  <a:pt x="537376" y="227208"/>
                  <a:pt x="518257" y="241384"/>
                  <a:pt x="502920" y="259080"/>
                </a:cubicBezTo>
                <a:cubicBezTo>
                  <a:pt x="484926" y="279842"/>
                  <a:pt x="457200" y="327660"/>
                  <a:pt x="457200" y="327660"/>
                </a:cubicBezTo>
                <a:cubicBezTo>
                  <a:pt x="440070" y="396182"/>
                  <a:pt x="463338" y="315680"/>
                  <a:pt x="426720" y="396240"/>
                </a:cubicBezTo>
                <a:cubicBezTo>
                  <a:pt x="411563" y="429585"/>
                  <a:pt x="404049" y="476703"/>
                  <a:pt x="396240" y="510540"/>
                </a:cubicBezTo>
                <a:cubicBezTo>
                  <a:pt x="393885" y="520744"/>
                  <a:pt x="391700" y="531010"/>
                  <a:pt x="388620" y="541020"/>
                </a:cubicBezTo>
                <a:cubicBezTo>
                  <a:pt x="381534" y="564051"/>
                  <a:pt x="369721" y="585831"/>
                  <a:pt x="365760" y="609600"/>
                </a:cubicBezTo>
                <a:cubicBezTo>
                  <a:pt x="363220" y="624840"/>
                  <a:pt x="360489" y="640049"/>
                  <a:pt x="358140" y="655320"/>
                </a:cubicBezTo>
                <a:cubicBezTo>
                  <a:pt x="355409" y="673072"/>
                  <a:pt x="355246" y="691332"/>
                  <a:pt x="350520" y="708660"/>
                </a:cubicBezTo>
                <a:cubicBezTo>
                  <a:pt x="347531" y="719619"/>
                  <a:pt x="340360" y="728980"/>
                  <a:pt x="335280" y="739140"/>
                </a:cubicBezTo>
                <a:cubicBezTo>
                  <a:pt x="331427" y="769961"/>
                  <a:pt x="325298" y="821892"/>
                  <a:pt x="320040" y="853440"/>
                </a:cubicBezTo>
                <a:cubicBezTo>
                  <a:pt x="317911" y="866215"/>
                  <a:pt x="316968" y="879413"/>
                  <a:pt x="312420" y="891540"/>
                </a:cubicBezTo>
                <a:cubicBezTo>
                  <a:pt x="309204" y="900115"/>
                  <a:pt x="302260" y="906780"/>
                  <a:pt x="297180" y="914400"/>
                </a:cubicBezTo>
                <a:cubicBezTo>
                  <a:pt x="292100" y="934720"/>
                  <a:pt x="286329" y="954880"/>
                  <a:pt x="281940" y="975360"/>
                </a:cubicBezTo>
                <a:cubicBezTo>
                  <a:pt x="274559" y="1009806"/>
                  <a:pt x="273075" y="1049384"/>
                  <a:pt x="259080" y="1082040"/>
                </a:cubicBezTo>
                <a:cubicBezTo>
                  <a:pt x="251865" y="1098875"/>
                  <a:pt x="234392" y="1110384"/>
                  <a:pt x="228600" y="1127760"/>
                </a:cubicBezTo>
                <a:cubicBezTo>
                  <a:pt x="218084" y="1159308"/>
                  <a:pt x="225435" y="1143937"/>
                  <a:pt x="205740" y="1173480"/>
                </a:cubicBezTo>
                <a:cubicBezTo>
                  <a:pt x="203200" y="1183640"/>
                  <a:pt x="202148" y="1194293"/>
                  <a:pt x="198120" y="1203960"/>
                </a:cubicBezTo>
                <a:cubicBezTo>
                  <a:pt x="178911" y="1250061"/>
                  <a:pt x="174047" y="1255309"/>
                  <a:pt x="152400" y="1287780"/>
                </a:cubicBezTo>
                <a:cubicBezTo>
                  <a:pt x="132243" y="1368409"/>
                  <a:pt x="159610" y="1273462"/>
                  <a:pt x="129540" y="1341120"/>
                </a:cubicBezTo>
                <a:cubicBezTo>
                  <a:pt x="123016" y="1355800"/>
                  <a:pt x="119380" y="1371600"/>
                  <a:pt x="114300" y="1386840"/>
                </a:cubicBezTo>
                <a:cubicBezTo>
                  <a:pt x="111760" y="1394460"/>
                  <a:pt x="110813" y="1402812"/>
                  <a:pt x="106680" y="1409700"/>
                </a:cubicBezTo>
                <a:lnTo>
                  <a:pt x="83820" y="1447800"/>
                </a:lnTo>
                <a:cubicBezTo>
                  <a:pt x="80022" y="1466789"/>
                  <a:pt x="76948" y="1490350"/>
                  <a:pt x="68580" y="1508760"/>
                </a:cubicBezTo>
                <a:cubicBezTo>
                  <a:pt x="59179" y="1529442"/>
                  <a:pt x="44341" y="1547876"/>
                  <a:pt x="38100" y="1569720"/>
                </a:cubicBezTo>
                <a:cubicBezTo>
                  <a:pt x="33020" y="1587500"/>
                  <a:pt x="26735" y="1604979"/>
                  <a:pt x="22860" y="1623060"/>
                </a:cubicBezTo>
                <a:cubicBezTo>
                  <a:pt x="14881" y="1660296"/>
                  <a:pt x="15240" y="1661072"/>
                  <a:pt x="15240" y="1684020"/>
                </a:cubicBezTo>
                <a:lnTo>
                  <a:pt x="0" y="124968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 name="Title 2">
            <a:extLst>
              <a:ext uri="{FF2B5EF4-FFF2-40B4-BE49-F238E27FC236}">
                <a16:creationId xmlns:a16="http://schemas.microsoft.com/office/drawing/2014/main" id="{C7E9A9FE-C5CC-41F6-8617-F451EF1DA3E8}"/>
              </a:ext>
            </a:extLst>
          </p:cNvPr>
          <p:cNvSpPr>
            <a:spLocks noGrp="1"/>
          </p:cNvSpPr>
          <p:nvPr>
            <p:ph type="title"/>
          </p:nvPr>
        </p:nvSpPr>
        <p:spPr/>
        <p:txBody>
          <a:bodyPr/>
          <a:lstStyle/>
          <a:p>
            <a:r>
              <a:rPr lang="en-GB" dirty="0"/>
              <a:t>4F-3 Add and subtract improper and mixed fractions (same denominator)</a:t>
            </a:r>
          </a:p>
        </p:txBody>
      </p:sp>
      <p:graphicFrame>
        <p:nvGraphicFramePr>
          <p:cNvPr id="17" name="Object 16">
            <a:extLst>
              <a:ext uri="{FF2B5EF4-FFF2-40B4-BE49-F238E27FC236}">
                <a16:creationId xmlns:a16="http://schemas.microsoft.com/office/drawing/2014/main" id="{1D838EC1-95CD-40CF-A047-A3EF679514D7}"/>
              </a:ext>
            </a:extLst>
          </p:cNvPr>
          <p:cNvGraphicFramePr>
            <a:graphicFrameLocks noChangeAspect="1"/>
          </p:cNvGraphicFramePr>
          <p:nvPr/>
        </p:nvGraphicFramePr>
        <p:xfrm>
          <a:off x="3201471" y="2032366"/>
          <a:ext cx="418968" cy="614592"/>
        </p:xfrm>
        <a:graphic>
          <a:graphicData uri="http://schemas.openxmlformats.org/presentationml/2006/ole">
            <mc:AlternateContent xmlns:mc="http://schemas.openxmlformats.org/markup-compatibility/2006">
              <mc:Choice xmlns:v="urn:schemas-microsoft-com:vml" Requires="v">
                <p:oleObj name="Equation" r:id="rId4" imgW="380880" imgH="558720" progId="Equation.DSMT4">
                  <p:embed/>
                </p:oleObj>
              </mc:Choice>
              <mc:Fallback>
                <p:oleObj name="Equation" r:id="rId4" imgW="380880" imgH="558720" progId="Equation.DSMT4">
                  <p:embed/>
                  <p:pic>
                    <p:nvPicPr>
                      <p:cNvPr id="17" name="Object 16">
                        <a:extLst>
                          <a:ext uri="{FF2B5EF4-FFF2-40B4-BE49-F238E27FC236}">
                            <a16:creationId xmlns:a16="http://schemas.microsoft.com/office/drawing/2014/main" id="{1D838EC1-95CD-40CF-A047-A3EF679514D7}"/>
                          </a:ext>
                        </a:extLst>
                      </p:cNvPr>
                      <p:cNvPicPr/>
                      <p:nvPr/>
                    </p:nvPicPr>
                    <p:blipFill>
                      <a:blip r:embed="rId5"/>
                      <a:stretch>
                        <a:fillRect/>
                      </a:stretch>
                    </p:blipFill>
                    <p:spPr>
                      <a:xfrm>
                        <a:off x="3201471" y="2032366"/>
                        <a:ext cx="418968" cy="614592"/>
                      </a:xfrm>
                      <a:prstGeom prst="rect">
                        <a:avLst/>
                      </a:prstGeom>
                    </p:spPr>
                  </p:pic>
                </p:oleObj>
              </mc:Fallback>
            </mc:AlternateContent>
          </a:graphicData>
        </a:graphic>
      </p:graphicFrame>
      <p:sp>
        <p:nvSpPr>
          <p:cNvPr id="6" name="Content Placeholder 2">
            <a:extLst>
              <a:ext uri="{FF2B5EF4-FFF2-40B4-BE49-F238E27FC236}">
                <a16:creationId xmlns:a16="http://schemas.microsoft.com/office/drawing/2014/main" id="{44B87F7C-D68C-4414-B51D-7F273CB474D6}"/>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this part-part-whole diagram. Can you draw a diagram to represent the equation?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put the parts together to find the total</a:t>
            </a:r>
            <a:r>
              <a:rPr lang="en-GB" sz="2000" dirty="0">
                <a:latin typeface="Arial"/>
              </a:rPr>
              <a:t> (</a:t>
            </a:r>
            <a:r>
              <a:rPr kumimoji="0" lang="en-GB" sz="2000" b="0" i="0" u="none" strike="noStrike" kern="1200" cap="none" spc="0" normalizeH="0" baseline="0" noProof="0" dirty="0">
                <a:ln>
                  <a:noFill/>
                </a:ln>
                <a:solidFill>
                  <a:srgbClr val="585858"/>
                </a:solidFill>
                <a:effectLst/>
                <a:uLnTx/>
                <a:uFillTx/>
                <a:latin typeface="Arial"/>
                <a:ea typeface="+mn-ea"/>
                <a:cs typeface="+mn-cs"/>
              </a:rPr>
              <a:t>whole)? What will you add first?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Provide children with similar diagrams, progressing to children partitioning the mixed numbers themselves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209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8A73FC-504F-46C5-9A18-2F79D426F433}"/>
              </a:ext>
            </a:extLst>
          </p:cNvPr>
          <p:cNvSpPr>
            <a:spLocks noGrp="1"/>
          </p:cNvSpPr>
          <p:nvPr>
            <p:ph type="title"/>
          </p:nvPr>
        </p:nvSpPr>
        <p:spPr/>
        <p:txBody>
          <a:bodyPr/>
          <a:lstStyle/>
          <a:p>
            <a:r>
              <a:rPr lang="en-GB" dirty="0"/>
              <a:t>4F-3 Add and subtract improper and mixed fractions (same denominator)</a:t>
            </a:r>
          </a:p>
        </p:txBody>
      </p:sp>
      <p:pic>
        <p:nvPicPr>
          <p:cNvPr id="5" name="Picture 4">
            <a:extLst>
              <a:ext uri="{FF2B5EF4-FFF2-40B4-BE49-F238E27FC236}">
                <a16:creationId xmlns:a16="http://schemas.microsoft.com/office/drawing/2014/main" id="{F9D1D21E-147A-4D42-A9DE-8B5F9BB25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70" y="2200322"/>
            <a:ext cx="7907446" cy="4657678"/>
          </a:xfrm>
          <a:prstGeom prst="rect">
            <a:avLst/>
          </a:prstGeom>
        </p:spPr>
      </p:pic>
      <p:graphicFrame>
        <p:nvGraphicFramePr>
          <p:cNvPr id="13" name="Object 12">
            <a:extLst>
              <a:ext uri="{FF2B5EF4-FFF2-40B4-BE49-F238E27FC236}">
                <a16:creationId xmlns:a16="http://schemas.microsoft.com/office/drawing/2014/main" id="{D1B370BE-A84A-499D-A415-08105FD7B0DA}"/>
              </a:ext>
            </a:extLst>
          </p:cNvPr>
          <p:cNvGraphicFramePr>
            <a:graphicFrameLocks noChangeAspect="1"/>
          </p:cNvGraphicFramePr>
          <p:nvPr/>
        </p:nvGraphicFramePr>
        <p:xfrm>
          <a:off x="4393842" y="5746774"/>
          <a:ext cx="241300" cy="736600"/>
        </p:xfrm>
        <a:graphic>
          <a:graphicData uri="http://schemas.openxmlformats.org/presentationml/2006/ole">
            <mc:AlternateContent xmlns:mc="http://schemas.openxmlformats.org/markup-compatibility/2006">
              <mc:Choice xmlns:v="urn:schemas-microsoft-com:vml" Requires="v">
                <p:oleObj name="Equation" r:id="rId4" imgW="241200" imgH="736560" progId="Equation.DSMT4">
                  <p:embed/>
                </p:oleObj>
              </mc:Choice>
              <mc:Fallback>
                <p:oleObj name="Equation" r:id="rId4" imgW="241200" imgH="736560" progId="Equation.DSMT4">
                  <p:embed/>
                  <p:pic>
                    <p:nvPicPr>
                      <p:cNvPr id="13" name="Object 12">
                        <a:extLst>
                          <a:ext uri="{FF2B5EF4-FFF2-40B4-BE49-F238E27FC236}">
                            <a16:creationId xmlns:a16="http://schemas.microsoft.com/office/drawing/2014/main" id="{D1B370BE-A84A-499D-A415-08105FD7B0DA}"/>
                          </a:ext>
                        </a:extLst>
                      </p:cNvPr>
                      <p:cNvPicPr/>
                      <p:nvPr/>
                    </p:nvPicPr>
                    <p:blipFill>
                      <a:blip r:embed="rId5"/>
                      <a:stretch>
                        <a:fillRect/>
                      </a:stretch>
                    </p:blipFill>
                    <p:spPr>
                      <a:xfrm>
                        <a:off x="4393842" y="5746774"/>
                        <a:ext cx="241300" cy="736600"/>
                      </a:xfrm>
                      <a:prstGeom prst="rect">
                        <a:avLst/>
                      </a:prstGeom>
                    </p:spPr>
                  </p:pic>
                </p:oleObj>
              </mc:Fallback>
            </mc:AlternateContent>
          </a:graphicData>
        </a:graphic>
      </p:graphicFrame>
      <p:sp>
        <p:nvSpPr>
          <p:cNvPr id="18" name="Oval 17">
            <a:extLst>
              <a:ext uri="{FF2B5EF4-FFF2-40B4-BE49-F238E27FC236}">
                <a16:creationId xmlns:a16="http://schemas.microsoft.com/office/drawing/2014/main" id="{7D7BD3C2-3A2D-41BB-AD41-B32D3390F9DB}"/>
              </a:ext>
            </a:extLst>
          </p:cNvPr>
          <p:cNvSpPr/>
          <p:nvPr/>
        </p:nvSpPr>
        <p:spPr>
          <a:xfrm>
            <a:off x="3315704" y="4234714"/>
            <a:ext cx="752475" cy="8119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16" name="Object 15">
            <a:extLst>
              <a:ext uri="{FF2B5EF4-FFF2-40B4-BE49-F238E27FC236}">
                <a16:creationId xmlns:a16="http://schemas.microsoft.com/office/drawing/2014/main" id="{E9CD543D-E8C3-4D7E-9142-9D1C81242998}"/>
              </a:ext>
            </a:extLst>
          </p:cNvPr>
          <p:cNvGraphicFramePr>
            <a:graphicFrameLocks noChangeAspect="1"/>
          </p:cNvGraphicFramePr>
          <p:nvPr/>
        </p:nvGraphicFramePr>
        <p:xfrm>
          <a:off x="3410500" y="4316439"/>
          <a:ext cx="418968" cy="614592"/>
        </p:xfrm>
        <a:graphic>
          <a:graphicData uri="http://schemas.openxmlformats.org/presentationml/2006/ole">
            <mc:AlternateContent xmlns:mc="http://schemas.openxmlformats.org/markup-compatibility/2006">
              <mc:Choice xmlns:v="urn:schemas-microsoft-com:vml" Requires="v">
                <p:oleObj name="Equation" r:id="rId6" imgW="380880" imgH="558720" progId="Equation.DSMT4">
                  <p:embed/>
                </p:oleObj>
              </mc:Choice>
              <mc:Fallback>
                <p:oleObj name="Equation" r:id="rId6" imgW="380880" imgH="558720" progId="Equation.DSMT4">
                  <p:embed/>
                  <p:pic>
                    <p:nvPicPr>
                      <p:cNvPr id="16" name="Object 15">
                        <a:extLst>
                          <a:ext uri="{FF2B5EF4-FFF2-40B4-BE49-F238E27FC236}">
                            <a16:creationId xmlns:a16="http://schemas.microsoft.com/office/drawing/2014/main" id="{E9CD543D-E8C3-4D7E-9142-9D1C81242998}"/>
                          </a:ext>
                        </a:extLst>
                      </p:cNvPr>
                      <p:cNvPicPr/>
                      <p:nvPr/>
                    </p:nvPicPr>
                    <p:blipFill>
                      <a:blip r:embed="rId7"/>
                      <a:stretch>
                        <a:fillRect/>
                      </a:stretch>
                    </p:blipFill>
                    <p:spPr>
                      <a:xfrm>
                        <a:off x="3410500" y="4316439"/>
                        <a:ext cx="418968" cy="61459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746360F-44C6-42BB-B871-51176FFC11D6}"/>
              </a:ext>
            </a:extLst>
          </p:cNvPr>
          <p:cNvGraphicFramePr>
            <a:graphicFrameLocks noChangeAspect="1"/>
          </p:cNvGraphicFramePr>
          <p:nvPr/>
        </p:nvGraphicFramePr>
        <p:xfrm>
          <a:off x="2558466" y="1329217"/>
          <a:ext cx="2324100" cy="558800"/>
        </p:xfrm>
        <a:graphic>
          <a:graphicData uri="http://schemas.openxmlformats.org/presentationml/2006/ole">
            <mc:AlternateContent xmlns:mc="http://schemas.openxmlformats.org/markup-compatibility/2006">
              <mc:Choice xmlns:v="urn:schemas-microsoft-com:vml" Requires="v">
                <p:oleObj name="Equation" r:id="rId8" imgW="2323800" imgH="558720" progId="Equation.DSMT4">
                  <p:embed/>
                </p:oleObj>
              </mc:Choice>
              <mc:Fallback>
                <p:oleObj name="Equation" r:id="rId8" imgW="2323800" imgH="558720" progId="Equation.DSMT4">
                  <p:embed/>
                  <p:pic>
                    <p:nvPicPr>
                      <p:cNvPr id="10" name="Object 9">
                        <a:extLst>
                          <a:ext uri="{FF2B5EF4-FFF2-40B4-BE49-F238E27FC236}">
                            <a16:creationId xmlns:a16="http://schemas.microsoft.com/office/drawing/2014/main" id="{9746360F-44C6-42BB-B871-51176FFC11D6}"/>
                          </a:ext>
                        </a:extLst>
                      </p:cNvPr>
                      <p:cNvPicPr/>
                      <p:nvPr/>
                    </p:nvPicPr>
                    <p:blipFill>
                      <a:blip r:embed="rId9"/>
                      <a:stretch>
                        <a:fillRect/>
                      </a:stretch>
                    </p:blipFill>
                    <p:spPr>
                      <a:xfrm>
                        <a:off x="2558466" y="1329217"/>
                        <a:ext cx="2324100" cy="558800"/>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25E087E7-FA26-4C96-829E-C896D373C5A7}"/>
              </a:ext>
            </a:extLst>
          </p:cNvPr>
          <p:cNvSpPr/>
          <p:nvPr/>
        </p:nvSpPr>
        <p:spPr>
          <a:xfrm>
            <a:off x="3279317" y="1215833"/>
            <a:ext cx="783774" cy="7837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12" name="Object 11">
            <a:extLst>
              <a:ext uri="{FF2B5EF4-FFF2-40B4-BE49-F238E27FC236}">
                <a16:creationId xmlns:a16="http://schemas.microsoft.com/office/drawing/2014/main" id="{586BD9A7-51A8-44B7-82B2-53AD5CADF944}"/>
              </a:ext>
            </a:extLst>
          </p:cNvPr>
          <p:cNvGraphicFramePr>
            <a:graphicFrameLocks noChangeAspect="1"/>
          </p:cNvGraphicFramePr>
          <p:nvPr/>
        </p:nvGraphicFramePr>
        <p:xfrm>
          <a:off x="3579228" y="1335567"/>
          <a:ext cx="190500" cy="558800"/>
        </p:xfrm>
        <a:graphic>
          <a:graphicData uri="http://schemas.openxmlformats.org/presentationml/2006/ole">
            <mc:AlternateContent xmlns:mc="http://schemas.openxmlformats.org/markup-compatibility/2006">
              <mc:Choice xmlns:v="urn:schemas-microsoft-com:vml" Requires="v">
                <p:oleObj name="Equation" r:id="rId10" imgW="190440" imgH="558720" progId="Equation.DSMT4">
                  <p:embed/>
                </p:oleObj>
              </mc:Choice>
              <mc:Fallback>
                <p:oleObj name="Equation" r:id="rId10" imgW="190440" imgH="558720" progId="Equation.DSMT4">
                  <p:embed/>
                  <p:pic>
                    <p:nvPicPr>
                      <p:cNvPr id="12" name="Object 11">
                        <a:extLst>
                          <a:ext uri="{FF2B5EF4-FFF2-40B4-BE49-F238E27FC236}">
                            <a16:creationId xmlns:a16="http://schemas.microsoft.com/office/drawing/2014/main" id="{586BD9A7-51A8-44B7-82B2-53AD5CADF944}"/>
                          </a:ext>
                        </a:extLst>
                      </p:cNvPr>
                      <p:cNvPicPr/>
                      <p:nvPr/>
                    </p:nvPicPr>
                    <p:blipFill>
                      <a:blip r:embed="rId11"/>
                      <a:stretch>
                        <a:fillRect/>
                      </a:stretch>
                    </p:blipFill>
                    <p:spPr>
                      <a:xfrm>
                        <a:off x="3579228" y="1335567"/>
                        <a:ext cx="190500" cy="5588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4EF658D4-944F-45F4-8A95-490652EAD092}"/>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185611" y="2197268"/>
            <a:ext cx="2445765" cy="1656075"/>
          </a:xfrm>
          <a:prstGeom prst="rect">
            <a:avLst/>
          </a:prstGeom>
        </p:spPr>
      </p:pic>
      <p:sp>
        <p:nvSpPr>
          <p:cNvPr id="6" name="Content Placeholder 2">
            <a:extLst>
              <a:ext uri="{FF2B5EF4-FFF2-40B4-BE49-F238E27FC236}">
                <a16:creationId xmlns:a16="http://schemas.microsoft.com/office/drawing/2014/main" id="{503BC477-5AB0-4254-A50C-929E7C289DDE}"/>
              </a:ext>
            </a:extLst>
          </p:cNvPr>
          <p:cNvSpPr txBox="1">
            <a:spLocks/>
          </p:cNvSpPr>
          <p:nvPr/>
        </p:nvSpPr>
        <p:spPr>
          <a:xfrm>
            <a:off x="6796057" y="1557338"/>
            <a:ext cx="4786344"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is this different? What do you need to do? Can you draw a diagram?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Where would each of these numbers be on a number line? Can you find the difference by counting 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with similar equations asking children to draw an area model</a:t>
            </a:r>
            <a:r>
              <a:rPr lang="en-GB" sz="2000" dirty="0">
                <a:latin typeface="Arial"/>
              </a:rPr>
              <a:t> and</a:t>
            </a:r>
            <a:r>
              <a:rPr kumimoji="0" lang="en-GB" sz="2000" b="0" i="0" u="none" strike="noStrike" kern="1200" cap="none" spc="0" normalizeH="0" baseline="0" noProof="0" dirty="0">
                <a:ln>
                  <a:noFill/>
                </a:ln>
                <a:solidFill>
                  <a:srgbClr val="585858"/>
                </a:solidFill>
                <a:effectLst/>
                <a:uLnTx/>
                <a:uFillTx/>
                <a:latin typeface="Arial"/>
                <a:ea typeface="+mn-ea"/>
                <a:cs typeface="+mn-cs"/>
              </a:rPr>
              <a:t> part- part-whole model then plot both numbers on a number line and count on to find the difference.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3744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4F-3 Add and subtract improper and mixed fractions (same denominator)</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9" y="1565733"/>
            <a:ext cx="9550890" cy="36951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For the following two slides, some key questions are provided but it may be useful to provide further similar examples. Children need to be guided to use the language focus: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Children should be given sufficient practice at equations adding fractions with the same denominator where the total becomes an improper fraction to be converted to a mixed number.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19">
            <a:extLst>
              <a:ext uri="{FF2B5EF4-FFF2-40B4-BE49-F238E27FC236}">
                <a16:creationId xmlns:a16="http://schemas.microsoft.com/office/drawing/2014/main" id="{6355C533-A2AB-4F72-9A16-91586A9130BC}"/>
              </a:ext>
            </a:extLst>
          </p:cNvPr>
          <p:cNvSpPr txBox="1"/>
          <p:nvPr/>
        </p:nvSpPr>
        <p:spPr>
          <a:xfrm>
            <a:off x="623888" y="3453402"/>
            <a:ext cx="978364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When subtracting fractions with the same denominator, just subtract the numerators.</a:t>
            </a:r>
          </a:p>
        </p:txBody>
      </p:sp>
      <p:sp>
        <p:nvSpPr>
          <p:cNvPr id="6" name="TextBox 19">
            <a:extLst>
              <a:ext uri="{FF2B5EF4-FFF2-40B4-BE49-F238E27FC236}">
                <a16:creationId xmlns:a16="http://schemas.microsoft.com/office/drawing/2014/main" id="{F79B1880-0D98-4E7C-8A33-FB4676B709B6}"/>
              </a:ext>
            </a:extLst>
          </p:cNvPr>
          <p:cNvSpPr txBox="1"/>
          <p:nvPr/>
        </p:nvSpPr>
        <p:spPr>
          <a:xfrm>
            <a:off x="594007" y="2851052"/>
            <a:ext cx="981352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When adding fractions with the same denominator, just add the numerators. </a:t>
            </a:r>
          </a:p>
        </p:txBody>
      </p:sp>
    </p:spTree>
    <p:custDataLst>
      <p:tags r:id="rId1"/>
    </p:custDataLst>
    <p:extLst>
      <p:ext uri="{BB962C8B-B14F-4D97-AF65-F5344CB8AC3E}">
        <p14:creationId xmlns:p14="http://schemas.microsoft.com/office/powerpoint/2010/main" val="30900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63DEBD-5917-4263-9184-4EA1099898F1}"/>
              </a:ext>
            </a:extLst>
          </p:cNvPr>
          <p:cNvSpPr>
            <a:spLocks noGrp="1"/>
          </p:cNvSpPr>
          <p:nvPr>
            <p:ph type="title"/>
          </p:nvPr>
        </p:nvSpPr>
        <p:spPr/>
        <p:txBody>
          <a:bodyPr/>
          <a:lstStyle/>
          <a:p>
            <a:r>
              <a:rPr lang="en-GB" dirty="0"/>
              <a:t>4F-3 Add and subtract improper and mixed fractions (same denominator)</a:t>
            </a:r>
          </a:p>
        </p:txBody>
      </p:sp>
      <p:graphicFrame>
        <p:nvGraphicFramePr>
          <p:cNvPr id="3" name="Object 2">
            <a:extLst>
              <a:ext uri="{FF2B5EF4-FFF2-40B4-BE49-F238E27FC236}">
                <a16:creationId xmlns:a16="http://schemas.microsoft.com/office/drawing/2014/main" id="{71F71685-2573-4ABE-9AD2-C64422B05B77}"/>
              </a:ext>
            </a:extLst>
          </p:cNvPr>
          <p:cNvGraphicFramePr>
            <a:graphicFrameLocks noChangeAspect="1"/>
          </p:cNvGraphicFramePr>
          <p:nvPr/>
        </p:nvGraphicFramePr>
        <p:xfrm>
          <a:off x="4376624" y="1111250"/>
          <a:ext cx="228600" cy="736600"/>
        </p:xfrm>
        <a:graphic>
          <a:graphicData uri="http://schemas.openxmlformats.org/presentationml/2006/ole">
            <mc:AlternateContent xmlns:mc="http://schemas.openxmlformats.org/markup-compatibility/2006">
              <mc:Choice xmlns:v="urn:schemas-microsoft-com:vml" Requires="v">
                <p:oleObj name="Equation" r:id="rId3" imgW="228600" imgH="736560" progId="Equation.DSMT4">
                  <p:embed/>
                </p:oleObj>
              </mc:Choice>
              <mc:Fallback>
                <p:oleObj name="Equation" r:id="rId3" imgW="228600" imgH="736560" progId="Equation.DSMT4">
                  <p:embed/>
                  <p:pic>
                    <p:nvPicPr>
                      <p:cNvPr id="3" name="Object 2">
                        <a:extLst>
                          <a:ext uri="{FF2B5EF4-FFF2-40B4-BE49-F238E27FC236}">
                            <a16:creationId xmlns:a16="http://schemas.microsoft.com/office/drawing/2014/main" id="{71F71685-2573-4ABE-9AD2-C64422B05B77}"/>
                          </a:ext>
                        </a:extLst>
                      </p:cNvPr>
                      <p:cNvPicPr/>
                      <p:nvPr/>
                    </p:nvPicPr>
                    <p:blipFill>
                      <a:blip r:embed="rId4"/>
                      <a:stretch>
                        <a:fillRect/>
                      </a:stretch>
                    </p:blipFill>
                    <p:spPr>
                      <a:xfrm>
                        <a:off x="4376624" y="1111250"/>
                        <a:ext cx="228600" cy="736600"/>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CB6FE4D2-4A84-4F3C-B539-D11099514E7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43551" y="2342450"/>
            <a:ext cx="7907446" cy="881763"/>
          </a:xfrm>
          <a:prstGeom prst="rect">
            <a:avLst/>
          </a:prstGeom>
        </p:spPr>
      </p:pic>
      <p:graphicFrame>
        <p:nvGraphicFramePr>
          <p:cNvPr id="11" name="Object 10">
            <a:extLst>
              <a:ext uri="{FF2B5EF4-FFF2-40B4-BE49-F238E27FC236}">
                <a16:creationId xmlns:a16="http://schemas.microsoft.com/office/drawing/2014/main" id="{C5652AF0-EFA0-4BFC-9EBD-72D09D2D3C18}"/>
              </a:ext>
            </a:extLst>
          </p:cNvPr>
          <p:cNvGraphicFramePr>
            <a:graphicFrameLocks noChangeAspect="1"/>
          </p:cNvGraphicFramePr>
          <p:nvPr/>
        </p:nvGraphicFramePr>
        <p:xfrm>
          <a:off x="4660787" y="1390975"/>
          <a:ext cx="203200" cy="215900"/>
        </p:xfrm>
        <a:graphic>
          <a:graphicData uri="http://schemas.openxmlformats.org/presentationml/2006/ole">
            <mc:AlternateContent xmlns:mc="http://schemas.openxmlformats.org/markup-compatibility/2006">
              <mc:Choice xmlns:v="urn:schemas-microsoft-com:vml" Requires="v">
                <p:oleObj name="Equation" r:id="rId6" imgW="203040" imgH="215640" progId="Equation.DSMT4">
                  <p:embed/>
                </p:oleObj>
              </mc:Choice>
              <mc:Fallback>
                <p:oleObj name="Equation" r:id="rId6" imgW="203040" imgH="215640" progId="Equation.DSMT4">
                  <p:embed/>
                  <p:pic>
                    <p:nvPicPr>
                      <p:cNvPr id="11" name="Object 10">
                        <a:extLst>
                          <a:ext uri="{FF2B5EF4-FFF2-40B4-BE49-F238E27FC236}">
                            <a16:creationId xmlns:a16="http://schemas.microsoft.com/office/drawing/2014/main" id="{C5652AF0-EFA0-4BFC-9EBD-72D09D2D3C18}"/>
                          </a:ext>
                        </a:extLst>
                      </p:cNvPr>
                      <p:cNvPicPr/>
                      <p:nvPr/>
                    </p:nvPicPr>
                    <p:blipFill>
                      <a:blip r:embed="rId7"/>
                      <a:stretch>
                        <a:fillRect/>
                      </a:stretch>
                    </p:blipFill>
                    <p:spPr>
                      <a:xfrm>
                        <a:off x="4660787" y="1390975"/>
                        <a:ext cx="203200" cy="2159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F712A03-D829-477E-80D4-F7DF30CC3179}"/>
              </a:ext>
            </a:extLst>
          </p:cNvPr>
          <p:cNvGraphicFramePr>
            <a:graphicFrameLocks noChangeAspect="1"/>
          </p:cNvGraphicFramePr>
          <p:nvPr/>
        </p:nvGraphicFramePr>
        <p:xfrm>
          <a:off x="4919550" y="1117925"/>
          <a:ext cx="228600" cy="736600"/>
        </p:xfrm>
        <a:graphic>
          <a:graphicData uri="http://schemas.openxmlformats.org/presentationml/2006/ole">
            <mc:AlternateContent xmlns:mc="http://schemas.openxmlformats.org/markup-compatibility/2006">
              <mc:Choice xmlns:v="urn:schemas-microsoft-com:vml" Requires="v">
                <p:oleObj name="Equation" r:id="rId8" imgW="228600" imgH="736560" progId="Equation.DSMT4">
                  <p:embed/>
                </p:oleObj>
              </mc:Choice>
              <mc:Fallback>
                <p:oleObj name="Equation" r:id="rId8" imgW="228600" imgH="736560" progId="Equation.DSMT4">
                  <p:embed/>
                  <p:pic>
                    <p:nvPicPr>
                      <p:cNvPr id="13" name="Object 12">
                        <a:extLst>
                          <a:ext uri="{FF2B5EF4-FFF2-40B4-BE49-F238E27FC236}">
                            <a16:creationId xmlns:a16="http://schemas.microsoft.com/office/drawing/2014/main" id="{EF712A03-D829-477E-80D4-F7DF30CC3179}"/>
                          </a:ext>
                        </a:extLst>
                      </p:cNvPr>
                      <p:cNvPicPr/>
                      <p:nvPr/>
                    </p:nvPicPr>
                    <p:blipFill>
                      <a:blip r:embed="rId9"/>
                      <a:stretch>
                        <a:fillRect/>
                      </a:stretch>
                    </p:blipFill>
                    <p:spPr>
                      <a:xfrm>
                        <a:off x="4919550" y="1117925"/>
                        <a:ext cx="228600" cy="736600"/>
                      </a:xfrm>
                      <a:prstGeom prst="rect">
                        <a:avLst/>
                      </a:prstGeom>
                    </p:spPr>
                  </p:pic>
                </p:oleObj>
              </mc:Fallback>
            </mc:AlternateContent>
          </a:graphicData>
        </a:graphic>
      </p:graphicFrame>
      <p:pic>
        <p:nvPicPr>
          <p:cNvPr id="37" name="Picture 36">
            <a:extLst>
              <a:ext uri="{FF2B5EF4-FFF2-40B4-BE49-F238E27FC236}">
                <a16:creationId xmlns:a16="http://schemas.microsoft.com/office/drawing/2014/main" id="{71DE361B-5CF8-4CB8-9D6B-1B4F04F069B5}"/>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43551" y="1854526"/>
            <a:ext cx="7907446" cy="367975"/>
          </a:xfrm>
          <a:prstGeom prst="rect">
            <a:avLst/>
          </a:prstGeom>
        </p:spPr>
      </p:pic>
      <p:pic>
        <p:nvPicPr>
          <p:cNvPr id="39" name="Picture 38">
            <a:extLst>
              <a:ext uri="{FF2B5EF4-FFF2-40B4-BE49-F238E27FC236}">
                <a16:creationId xmlns:a16="http://schemas.microsoft.com/office/drawing/2014/main" id="{CD1C49C7-850E-4A5F-BA28-E83319D8E7C4}"/>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543551" y="3224212"/>
            <a:ext cx="7907446" cy="954088"/>
          </a:xfrm>
          <a:prstGeom prst="rect">
            <a:avLst/>
          </a:prstGeom>
        </p:spPr>
      </p:pic>
      <p:pic>
        <p:nvPicPr>
          <p:cNvPr id="17" name="Picture 16">
            <a:extLst>
              <a:ext uri="{FF2B5EF4-FFF2-40B4-BE49-F238E27FC236}">
                <a16:creationId xmlns:a16="http://schemas.microsoft.com/office/drawing/2014/main" id="{E65C80D4-8E58-412B-AB8D-788A1AC37BE3}"/>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43551" y="4059239"/>
            <a:ext cx="7907446" cy="876301"/>
          </a:xfrm>
          <a:prstGeom prst="rect">
            <a:avLst/>
          </a:prstGeom>
        </p:spPr>
      </p:pic>
      <p:pic>
        <p:nvPicPr>
          <p:cNvPr id="44" name="Picture 43">
            <a:extLst>
              <a:ext uri="{FF2B5EF4-FFF2-40B4-BE49-F238E27FC236}">
                <a16:creationId xmlns:a16="http://schemas.microsoft.com/office/drawing/2014/main" id="{A5B8DBB4-18D3-45EF-9326-9D6BDBDEEEA6}"/>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43551" y="5047363"/>
            <a:ext cx="7907446" cy="753362"/>
          </a:xfrm>
          <a:prstGeom prst="rect">
            <a:avLst/>
          </a:prstGeom>
        </p:spPr>
      </p:pic>
      <p:sp>
        <p:nvSpPr>
          <p:cNvPr id="5" name="TextBox 19">
            <a:extLst>
              <a:ext uri="{FF2B5EF4-FFF2-40B4-BE49-F238E27FC236}">
                <a16:creationId xmlns:a16="http://schemas.microsoft.com/office/drawing/2014/main" id="{3F2E4B96-EA73-4DE6-9E6F-8924B2E3B121}"/>
              </a:ext>
            </a:extLst>
          </p:cNvPr>
          <p:cNvSpPr txBox="1"/>
          <p:nvPr/>
        </p:nvSpPr>
        <p:spPr>
          <a:xfrm>
            <a:off x="8648589" y="2783331"/>
            <a:ext cx="3404866"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7 one-fifths and 3 one-fifths is equal to 10 one-fifths.</a:t>
            </a:r>
          </a:p>
        </p:txBody>
      </p:sp>
      <p:sp>
        <p:nvSpPr>
          <p:cNvPr id="6" name="Content Placeholder 2">
            <a:extLst>
              <a:ext uri="{FF2B5EF4-FFF2-40B4-BE49-F238E27FC236}">
                <a16:creationId xmlns:a16="http://schemas.microsoft.com/office/drawing/2014/main" id="{61C53E2C-70F5-4D7F-9745-232D9644B70C}"/>
              </a:ext>
            </a:extLst>
          </p:cNvPr>
          <p:cNvSpPr txBox="1">
            <a:spLocks/>
          </p:cNvSpPr>
          <p:nvPr/>
        </p:nvSpPr>
        <p:spPr>
          <a:xfrm>
            <a:off x="8506560" y="1728156"/>
            <a:ext cx="3546895" cy="394620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draw a bar model to represent this equation?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groups of 5 fifths are there in 10 fifths?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827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6.25E-7 -7.40741E-7 L -0.09544 -7.40741E-7 " pathEditMode="relative" rAng="0" ptsTypes="AA">
                                      <p:cBhvr>
                                        <p:cTn id="6" dur="2000" fill="hold"/>
                                        <p:tgtEl>
                                          <p:spTgt spid="3"/>
                                        </p:tgtEl>
                                        <p:attrNameLst>
                                          <p:attrName>ppt_x</p:attrName>
                                          <p:attrName>ppt_y</p:attrName>
                                        </p:attrNameLst>
                                      </p:cBhvr>
                                      <p:rCtr x="-4779" y="0"/>
                                    </p:animMotion>
                                  </p:childTnLst>
                                </p:cTn>
                              </p:par>
                              <p:par>
                                <p:cTn id="7" presetID="63" presetClass="path" presetSubtype="0" accel="50000" decel="50000" fill="hold" nodeType="withEffect">
                                  <p:stCondLst>
                                    <p:cond delay="0"/>
                                  </p:stCondLst>
                                  <p:childTnLst>
                                    <p:animMotion origin="layout" path="M -6.25E-7 3.33333E-6 L 0.17604 3.33333E-6 " pathEditMode="relative" rAng="0" ptsTypes="AA">
                                      <p:cBhvr>
                                        <p:cTn id="8" dur="2000" fill="hold"/>
                                        <p:tgtEl>
                                          <p:spTgt spid="13"/>
                                        </p:tgtEl>
                                        <p:attrNameLst>
                                          <p:attrName>ppt_x</p:attrName>
                                          <p:attrName>ppt_y</p:attrName>
                                        </p:attrNameLst>
                                      </p:cBhvr>
                                      <p:rCtr x="8802" y="0"/>
                                    </p:animMotion>
                                  </p:childTnLst>
                                </p:cTn>
                              </p:par>
                              <p:par>
                                <p:cTn id="9" presetID="10" presetClass="exit" presetSubtype="0" fill="hold" nodeType="with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FAFC77-6C83-466F-B6FC-354B8AF3D789}"/>
              </a:ext>
            </a:extLst>
          </p:cNvPr>
          <p:cNvSpPr>
            <a:spLocks noGrp="1"/>
          </p:cNvSpPr>
          <p:nvPr>
            <p:ph type="title"/>
          </p:nvPr>
        </p:nvSpPr>
        <p:spPr/>
        <p:txBody>
          <a:bodyPr/>
          <a:lstStyle/>
          <a:p>
            <a:r>
              <a:rPr lang="en-GB" dirty="0"/>
              <a:t>4F-3 Add and subtract improper and mixed fractions (same denominator)</a:t>
            </a:r>
          </a:p>
        </p:txBody>
      </p:sp>
      <p:pic>
        <p:nvPicPr>
          <p:cNvPr id="5" name="Picture 4">
            <a:extLst>
              <a:ext uri="{FF2B5EF4-FFF2-40B4-BE49-F238E27FC236}">
                <a16:creationId xmlns:a16="http://schemas.microsoft.com/office/drawing/2014/main" id="{C6537A8D-C3BA-41F9-896D-66819FA089A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45406" y="2694219"/>
            <a:ext cx="8508182" cy="1205902"/>
          </a:xfrm>
          <a:prstGeom prst="rect">
            <a:avLst/>
          </a:prstGeom>
        </p:spPr>
      </p:pic>
      <p:pic>
        <p:nvPicPr>
          <p:cNvPr id="16" name="Picture 15">
            <a:extLst>
              <a:ext uri="{FF2B5EF4-FFF2-40B4-BE49-F238E27FC236}">
                <a16:creationId xmlns:a16="http://schemas.microsoft.com/office/drawing/2014/main" id="{BFEFC84E-C307-4733-BAC6-41759CFB414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908163" y="2165098"/>
            <a:ext cx="965200" cy="529121"/>
          </a:xfrm>
          <a:prstGeom prst="rect">
            <a:avLst/>
          </a:prstGeom>
        </p:spPr>
      </p:pic>
      <p:pic>
        <p:nvPicPr>
          <p:cNvPr id="19" name="Picture 18">
            <a:extLst>
              <a:ext uri="{FF2B5EF4-FFF2-40B4-BE49-F238E27FC236}">
                <a16:creationId xmlns:a16="http://schemas.microsoft.com/office/drawing/2014/main" id="{535A573D-0345-488A-8B56-6F21001D013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831856" y="1493103"/>
            <a:ext cx="830532" cy="671994"/>
          </a:xfrm>
          <a:prstGeom prst="rect">
            <a:avLst/>
          </a:prstGeom>
        </p:spPr>
      </p:pic>
      <p:pic>
        <p:nvPicPr>
          <p:cNvPr id="38" name="Picture 37">
            <a:extLst>
              <a:ext uri="{FF2B5EF4-FFF2-40B4-BE49-F238E27FC236}">
                <a16:creationId xmlns:a16="http://schemas.microsoft.com/office/drawing/2014/main" id="{27FA003B-A0D8-498A-9430-4793CBB5419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667491" y="2167198"/>
            <a:ext cx="965200" cy="529121"/>
          </a:xfrm>
          <a:prstGeom prst="rect">
            <a:avLst/>
          </a:prstGeom>
        </p:spPr>
      </p:pic>
      <p:pic>
        <p:nvPicPr>
          <p:cNvPr id="40" name="Picture 39">
            <a:extLst>
              <a:ext uri="{FF2B5EF4-FFF2-40B4-BE49-F238E27FC236}">
                <a16:creationId xmlns:a16="http://schemas.microsoft.com/office/drawing/2014/main" id="{CAF47B11-D893-458A-BF0E-56B4D923EA9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620571" y="1495203"/>
            <a:ext cx="830532" cy="671994"/>
          </a:xfrm>
          <a:prstGeom prst="rect">
            <a:avLst/>
          </a:prstGeom>
        </p:spPr>
      </p:pic>
      <p:pic>
        <p:nvPicPr>
          <p:cNvPr id="46" name="Picture 45">
            <a:extLst>
              <a:ext uri="{FF2B5EF4-FFF2-40B4-BE49-F238E27FC236}">
                <a16:creationId xmlns:a16="http://schemas.microsoft.com/office/drawing/2014/main" id="{7EBC9596-5CD3-45F9-AD75-F906101AB5F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421706" y="2165400"/>
            <a:ext cx="965200" cy="529121"/>
          </a:xfrm>
          <a:prstGeom prst="rect">
            <a:avLst/>
          </a:prstGeom>
        </p:spPr>
      </p:pic>
      <p:pic>
        <p:nvPicPr>
          <p:cNvPr id="47" name="Picture 46">
            <a:extLst>
              <a:ext uri="{FF2B5EF4-FFF2-40B4-BE49-F238E27FC236}">
                <a16:creationId xmlns:a16="http://schemas.microsoft.com/office/drawing/2014/main" id="{97F1F1EF-E6A8-4372-960F-EDC7B60AE14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375641" y="1493405"/>
            <a:ext cx="830532" cy="671994"/>
          </a:xfrm>
          <a:prstGeom prst="rect">
            <a:avLst/>
          </a:prstGeom>
        </p:spPr>
      </p:pic>
      <p:sp>
        <p:nvSpPr>
          <p:cNvPr id="6" name="Content Placeholder 2">
            <a:extLst>
              <a:ext uri="{FF2B5EF4-FFF2-40B4-BE49-F238E27FC236}">
                <a16:creationId xmlns:a16="http://schemas.microsoft.com/office/drawing/2014/main" id="{D93971EF-8194-4BBD-B88B-90396D4DE181}"/>
              </a:ext>
            </a:extLst>
          </p:cNvPr>
          <p:cNvSpPr txBox="1">
            <a:spLocks/>
          </p:cNvSpPr>
          <p:nvPr/>
        </p:nvSpPr>
        <p:spPr>
          <a:xfrm>
            <a:off x="8708451" y="1557338"/>
            <a:ext cx="2873950"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Could you solve the same equation by counting on? Draw a number line to show your working.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adding fractions with the same denominator?</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24" name="Picture 23">
            <a:extLst>
              <a:ext uri="{FF2B5EF4-FFF2-40B4-BE49-F238E27FC236}">
                <a16:creationId xmlns:a16="http://schemas.microsoft.com/office/drawing/2014/main" id="{E02CBAA7-B993-4E70-ADD8-63F1C3D216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015" y="4258093"/>
            <a:ext cx="7907446" cy="1378982"/>
          </a:xfrm>
          <a:prstGeom prst="rect">
            <a:avLst/>
          </a:prstGeom>
        </p:spPr>
      </p:pic>
      <p:sp>
        <p:nvSpPr>
          <p:cNvPr id="28" name="Rectangle 27">
            <a:extLst>
              <a:ext uri="{FF2B5EF4-FFF2-40B4-BE49-F238E27FC236}">
                <a16:creationId xmlns:a16="http://schemas.microsoft.com/office/drawing/2014/main" id="{929DCF34-A5E2-4F78-84A0-5518724BB68D}"/>
              </a:ext>
            </a:extLst>
          </p:cNvPr>
          <p:cNvSpPr/>
          <p:nvPr/>
        </p:nvSpPr>
        <p:spPr>
          <a:xfrm>
            <a:off x="5198391" y="4609474"/>
            <a:ext cx="356461" cy="480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C62CE1FB-05E6-46A2-A272-580B8B275940}"/>
              </a:ext>
            </a:extLst>
          </p:cNvPr>
          <p:cNvSpPr/>
          <p:nvPr/>
        </p:nvSpPr>
        <p:spPr>
          <a:xfrm>
            <a:off x="3527158" y="4609474"/>
            <a:ext cx="356461" cy="480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8E2700A6-AF9A-4AFA-8597-A018D87544E9}"/>
              </a:ext>
            </a:extLst>
          </p:cNvPr>
          <p:cNvSpPr/>
          <p:nvPr/>
        </p:nvSpPr>
        <p:spPr>
          <a:xfrm>
            <a:off x="3883618" y="4429414"/>
            <a:ext cx="1314772" cy="1036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36" name="Picture 35">
            <a:extLst>
              <a:ext uri="{FF2B5EF4-FFF2-40B4-BE49-F238E27FC236}">
                <a16:creationId xmlns:a16="http://schemas.microsoft.com/office/drawing/2014/main" id="{9F383E38-3F57-4996-8D3A-32E8758433A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883618" y="4285484"/>
            <a:ext cx="1314773" cy="1378982"/>
          </a:xfrm>
          <a:prstGeom prst="rect">
            <a:avLst/>
          </a:prstGeom>
        </p:spPr>
      </p:pic>
      <p:sp>
        <p:nvSpPr>
          <p:cNvPr id="37" name="Rectangle 36">
            <a:extLst>
              <a:ext uri="{FF2B5EF4-FFF2-40B4-BE49-F238E27FC236}">
                <a16:creationId xmlns:a16="http://schemas.microsoft.com/office/drawing/2014/main" id="{C01564A5-FCD1-4E17-852B-266248C25DC2}"/>
              </a:ext>
            </a:extLst>
          </p:cNvPr>
          <p:cNvSpPr/>
          <p:nvPr/>
        </p:nvSpPr>
        <p:spPr bwMode="auto">
          <a:xfrm>
            <a:off x="5429698" y="4072031"/>
            <a:ext cx="3002772" cy="181700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39" name="Object 38">
            <a:extLst>
              <a:ext uri="{FF2B5EF4-FFF2-40B4-BE49-F238E27FC236}">
                <a16:creationId xmlns:a16="http://schemas.microsoft.com/office/drawing/2014/main" id="{A22825C4-20DA-41D1-8CF5-2EF7C5A00BE4}"/>
              </a:ext>
            </a:extLst>
          </p:cNvPr>
          <p:cNvGraphicFramePr>
            <a:graphicFrameLocks noChangeAspect="1"/>
          </p:cNvGraphicFramePr>
          <p:nvPr>
            <p:extLst>
              <p:ext uri="{D42A27DB-BD31-4B8C-83A1-F6EECF244321}">
                <p14:modId xmlns:p14="http://schemas.microsoft.com/office/powerpoint/2010/main" val="1217116441"/>
              </p:ext>
            </p:extLst>
          </p:nvPr>
        </p:nvGraphicFramePr>
        <p:xfrm>
          <a:off x="5925412" y="4425660"/>
          <a:ext cx="228600" cy="736600"/>
        </p:xfrm>
        <a:graphic>
          <a:graphicData uri="http://schemas.openxmlformats.org/presentationml/2006/ole">
            <mc:AlternateContent xmlns:mc="http://schemas.openxmlformats.org/markup-compatibility/2006">
              <mc:Choice xmlns:v="urn:schemas-microsoft-com:vml" Requires="v">
                <p:oleObj name="Equation" r:id="rId8" imgW="228600" imgH="736560" progId="Equation.DSMT4">
                  <p:embed/>
                </p:oleObj>
              </mc:Choice>
              <mc:Fallback>
                <p:oleObj name="Equation" r:id="rId8" imgW="228600" imgH="736560" progId="Equation.DSMT4">
                  <p:embed/>
                  <p:pic>
                    <p:nvPicPr>
                      <p:cNvPr id="39" name="Object 38">
                        <a:extLst>
                          <a:ext uri="{FF2B5EF4-FFF2-40B4-BE49-F238E27FC236}">
                            <a16:creationId xmlns:a16="http://schemas.microsoft.com/office/drawing/2014/main" id="{A22825C4-20DA-41D1-8CF5-2EF7C5A00BE4}"/>
                          </a:ext>
                        </a:extLst>
                      </p:cNvPr>
                      <p:cNvPicPr/>
                      <p:nvPr/>
                    </p:nvPicPr>
                    <p:blipFill>
                      <a:blip r:embed="rId9"/>
                      <a:stretch>
                        <a:fillRect/>
                      </a:stretch>
                    </p:blipFill>
                    <p:spPr>
                      <a:xfrm>
                        <a:off x="5925412" y="4425660"/>
                        <a:ext cx="228600" cy="736600"/>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2F154BB6-ACA8-4935-B3F5-429AFB1043B9}"/>
              </a:ext>
            </a:extLst>
          </p:cNvPr>
          <p:cNvGraphicFramePr>
            <a:graphicFrameLocks noChangeAspect="1"/>
          </p:cNvGraphicFramePr>
          <p:nvPr/>
        </p:nvGraphicFramePr>
        <p:xfrm>
          <a:off x="6171230" y="4700192"/>
          <a:ext cx="203200" cy="215900"/>
        </p:xfrm>
        <a:graphic>
          <a:graphicData uri="http://schemas.openxmlformats.org/presentationml/2006/ole">
            <mc:AlternateContent xmlns:mc="http://schemas.openxmlformats.org/markup-compatibility/2006">
              <mc:Choice xmlns:v="urn:schemas-microsoft-com:vml" Requires="v">
                <p:oleObj name="Equation" r:id="rId10" imgW="203040" imgH="215640" progId="Equation.DSMT4">
                  <p:embed/>
                </p:oleObj>
              </mc:Choice>
              <mc:Fallback>
                <p:oleObj name="Equation" r:id="rId10" imgW="203040" imgH="215640" progId="Equation.DSMT4">
                  <p:embed/>
                  <p:pic>
                    <p:nvPicPr>
                      <p:cNvPr id="41" name="Object 40">
                        <a:extLst>
                          <a:ext uri="{FF2B5EF4-FFF2-40B4-BE49-F238E27FC236}">
                            <a16:creationId xmlns:a16="http://schemas.microsoft.com/office/drawing/2014/main" id="{2F154BB6-ACA8-4935-B3F5-429AFB1043B9}"/>
                          </a:ext>
                        </a:extLst>
                      </p:cNvPr>
                      <p:cNvPicPr/>
                      <p:nvPr/>
                    </p:nvPicPr>
                    <p:blipFill>
                      <a:blip r:embed="rId11"/>
                      <a:stretch>
                        <a:fillRect/>
                      </a:stretch>
                    </p:blipFill>
                    <p:spPr>
                      <a:xfrm>
                        <a:off x="6171230" y="4700192"/>
                        <a:ext cx="203200" cy="215900"/>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F335286B-70ED-4ED9-84FA-FF8A8077C77A}"/>
              </a:ext>
            </a:extLst>
          </p:cNvPr>
          <p:cNvGraphicFramePr>
            <a:graphicFrameLocks noChangeAspect="1"/>
          </p:cNvGraphicFramePr>
          <p:nvPr/>
        </p:nvGraphicFramePr>
        <p:xfrm>
          <a:off x="6429993" y="4427142"/>
          <a:ext cx="228600" cy="736600"/>
        </p:xfrm>
        <a:graphic>
          <a:graphicData uri="http://schemas.openxmlformats.org/presentationml/2006/ole">
            <mc:AlternateContent xmlns:mc="http://schemas.openxmlformats.org/markup-compatibility/2006">
              <mc:Choice xmlns:v="urn:schemas-microsoft-com:vml" Requires="v">
                <p:oleObj name="Equation" r:id="rId12" imgW="228600" imgH="736560" progId="Equation.DSMT4">
                  <p:embed/>
                </p:oleObj>
              </mc:Choice>
              <mc:Fallback>
                <p:oleObj name="Equation" r:id="rId12" imgW="228600" imgH="736560" progId="Equation.DSMT4">
                  <p:embed/>
                  <p:pic>
                    <p:nvPicPr>
                      <p:cNvPr id="42" name="Object 41">
                        <a:extLst>
                          <a:ext uri="{FF2B5EF4-FFF2-40B4-BE49-F238E27FC236}">
                            <a16:creationId xmlns:a16="http://schemas.microsoft.com/office/drawing/2014/main" id="{F335286B-70ED-4ED9-84FA-FF8A8077C77A}"/>
                          </a:ext>
                        </a:extLst>
                      </p:cNvPr>
                      <p:cNvPicPr/>
                      <p:nvPr/>
                    </p:nvPicPr>
                    <p:blipFill>
                      <a:blip r:embed="rId13"/>
                      <a:stretch>
                        <a:fillRect/>
                      </a:stretch>
                    </p:blipFill>
                    <p:spPr>
                      <a:xfrm>
                        <a:off x="6429993" y="4427142"/>
                        <a:ext cx="228600" cy="7366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0748081-A396-4BCC-A47E-86F6FCCDB3F9}"/>
                  </a:ext>
                </a:extLst>
              </p:cNvPr>
              <p:cNvSpPr txBox="1"/>
              <p:nvPr/>
            </p:nvSpPr>
            <p:spPr>
              <a:xfrm>
                <a:off x="6707534" y="4436619"/>
                <a:ext cx="785793" cy="714683"/>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a:ea typeface="+mn-ea"/>
                    <a:cs typeface="+mn-cs"/>
                  </a:rPr>
                  <a:t>= </a:t>
                </a:r>
                <a14:m>
                  <m:oMath xmlns:m="http://schemas.openxmlformats.org/officeDocument/2006/math">
                    <m:f>
                      <m:fPr>
                        <m:ctrlP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num>
                      <m:den>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5</m:t>
                        </m:r>
                      </m:den>
                    </m:f>
                  </m:oMath>
                </a14:m>
                <a:endParaRPr kumimoji="0" lang="en-GB" sz="2800" b="0"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45" name="TextBox 44">
                <a:extLst>
                  <a:ext uri="{FF2B5EF4-FFF2-40B4-BE49-F238E27FC236}">
                    <a16:creationId xmlns:a16="http://schemas.microsoft.com/office/drawing/2014/main" id="{E0748081-A396-4BCC-A47E-86F6FCCDB3F9}"/>
                  </a:ext>
                </a:extLst>
              </p:cNvPr>
              <p:cNvSpPr txBox="1">
                <a:spLocks noRot="1" noChangeAspect="1" noMove="1" noResize="1" noEditPoints="1" noAdjustHandles="1" noChangeArrowheads="1" noChangeShapeType="1" noTextEdit="1"/>
              </p:cNvSpPr>
              <p:nvPr/>
            </p:nvSpPr>
            <p:spPr>
              <a:xfrm>
                <a:off x="6707534" y="4436619"/>
                <a:ext cx="785793" cy="714683"/>
              </a:xfrm>
              <a:prstGeom prst="rect">
                <a:avLst/>
              </a:prstGeom>
              <a:blipFill>
                <a:blip r:embed="rId15"/>
                <a:stretch>
                  <a:fillRect l="-15504"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2614B99-E40C-415F-AA98-92E0E2242C2B}"/>
                  </a:ext>
                </a:extLst>
              </p:cNvPr>
              <p:cNvSpPr txBox="1"/>
              <p:nvPr/>
            </p:nvSpPr>
            <p:spPr>
              <a:xfrm>
                <a:off x="7552938" y="4513782"/>
                <a:ext cx="692818"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a:ea typeface="+mn-ea"/>
                    <a:cs typeface="+mn-cs"/>
                  </a:rPr>
                  <a:t>= </a:t>
                </a:r>
                <a14:m>
                  <m:oMath xmlns:m="http://schemas.openxmlformats.org/officeDocument/2006/math">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oMath>
                </a14:m>
                <a:endParaRPr kumimoji="0" lang="en-GB" sz="2800" b="0"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48" name="TextBox 47">
                <a:extLst>
                  <a:ext uri="{FF2B5EF4-FFF2-40B4-BE49-F238E27FC236}">
                    <a16:creationId xmlns:a16="http://schemas.microsoft.com/office/drawing/2014/main" id="{A2614B99-E40C-415F-AA98-92E0E2242C2B}"/>
                  </a:ext>
                </a:extLst>
              </p:cNvPr>
              <p:cNvSpPr txBox="1">
                <a:spLocks noRot="1" noChangeAspect="1" noMove="1" noResize="1" noEditPoints="1" noAdjustHandles="1" noChangeArrowheads="1" noChangeShapeType="1" noTextEdit="1"/>
              </p:cNvSpPr>
              <p:nvPr/>
            </p:nvSpPr>
            <p:spPr>
              <a:xfrm>
                <a:off x="7552938" y="4513782"/>
                <a:ext cx="692818" cy="523220"/>
              </a:xfrm>
              <a:prstGeom prst="rect">
                <a:avLst/>
              </a:prstGeom>
              <a:blipFill>
                <a:blip r:embed="rId16"/>
                <a:stretch>
                  <a:fillRect l="-18421" t="-11628" b="-31395"/>
                </a:stretch>
              </a:blipFill>
            </p:spPr>
            <p:txBody>
              <a:bodyPr/>
              <a:lstStyle/>
              <a:p>
                <a:r>
                  <a:rPr lang="en-GB">
                    <a:noFill/>
                  </a:rPr>
                  <a:t> </a:t>
                </a:r>
              </a:p>
            </p:txBody>
          </p:sp>
        </mc:Fallback>
      </mc:AlternateContent>
    </p:spTree>
    <p:extLst>
      <p:ext uri="{BB962C8B-B14F-4D97-AF65-F5344CB8AC3E}">
        <p14:creationId xmlns:p14="http://schemas.microsoft.com/office/powerpoint/2010/main" val="280921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par>
                          <p:cTn id="40" fill="hold">
                            <p:stCondLst>
                              <p:cond delay="500"/>
                            </p:stCondLst>
                            <p:childTnLst>
                              <p:par>
                                <p:cTn id="41" presetID="35" presetClass="path" presetSubtype="0" accel="50000" decel="50000" fill="hold" nodeType="afterEffect">
                                  <p:stCondLst>
                                    <p:cond delay="0"/>
                                  </p:stCondLst>
                                  <p:childTnLst>
                                    <p:animMotion origin="layout" path="M 4.16667E-6 -2.96296E-6 L -0.13672 -2.96296E-6 " pathEditMode="relative" rAng="0" ptsTypes="AA">
                                      <p:cBhvr>
                                        <p:cTn id="42" dur="2000" fill="hold"/>
                                        <p:tgtEl>
                                          <p:spTgt spid="36"/>
                                        </p:tgtEl>
                                        <p:attrNameLst>
                                          <p:attrName>ppt_x</p:attrName>
                                          <p:attrName>ppt_y</p:attrName>
                                        </p:attrNameLst>
                                      </p:cBhvr>
                                      <p:rCtr x="-6836" y="0"/>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5"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7678158-5C95-46F1-9E48-018F9EC2DCB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61483" y="1058892"/>
            <a:ext cx="2745872" cy="2056208"/>
          </a:xfrm>
          <a:prstGeom prst="rect">
            <a:avLst/>
          </a:prstGeom>
        </p:spPr>
      </p:pic>
      <p:sp>
        <p:nvSpPr>
          <p:cNvPr id="3" name="Oval 2">
            <a:extLst>
              <a:ext uri="{FF2B5EF4-FFF2-40B4-BE49-F238E27FC236}">
                <a16:creationId xmlns:a16="http://schemas.microsoft.com/office/drawing/2014/main" id="{C18F7EB8-C8E0-48E0-8E15-CC3EF9A20F24}"/>
              </a:ext>
            </a:extLst>
          </p:cNvPr>
          <p:cNvSpPr/>
          <p:nvPr/>
        </p:nvSpPr>
        <p:spPr>
          <a:xfrm>
            <a:off x="2546331" y="2033450"/>
            <a:ext cx="811638" cy="8116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AD47FB06-4A9F-4A4B-AE61-BBF7DCDA7151}"/>
              </a:ext>
            </a:extLst>
          </p:cNvPr>
          <p:cNvPicPr>
            <a:picLocks noChangeAspect="1"/>
          </p:cNvPicPr>
          <p:nvPr/>
        </p:nvPicPr>
        <p:blipFill rotWithShape="1">
          <a:blip r:embed="rId4">
            <a:lum bright="70000" contrast="-70000"/>
            <a:extLst>
              <a:ext uri="{28A0092B-C50C-407E-A947-70E740481C1C}">
                <a14:useLocalDpi xmlns:a14="http://schemas.microsoft.com/office/drawing/2010/main" val="0"/>
              </a:ext>
            </a:extLst>
          </a:blip>
          <a:srcRect/>
          <a:stretch/>
        </p:blipFill>
        <p:spPr>
          <a:xfrm>
            <a:off x="2530881" y="2033125"/>
            <a:ext cx="827088" cy="811638"/>
          </a:xfrm>
          <a:prstGeom prst="ellipse">
            <a:avLst/>
          </a:prstGeom>
        </p:spPr>
      </p:pic>
      <p:sp>
        <p:nvSpPr>
          <p:cNvPr id="5" name="Title 4">
            <a:extLst>
              <a:ext uri="{FF2B5EF4-FFF2-40B4-BE49-F238E27FC236}">
                <a16:creationId xmlns:a16="http://schemas.microsoft.com/office/drawing/2014/main" id="{744E64CE-19F9-493C-8FD3-A0CA6B166F44}"/>
              </a:ext>
            </a:extLst>
          </p:cNvPr>
          <p:cNvSpPr>
            <a:spLocks noGrp="1"/>
          </p:cNvSpPr>
          <p:nvPr>
            <p:ph type="title"/>
          </p:nvPr>
        </p:nvSpPr>
        <p:spPr/>
        <p:txBody>
          <a:bodyPr/>
          <a:lstStyle/>
          <a:p>
            <a:r>
              <a:rPr lang="en-GB" dirty="0"/>
              <a:t>4F-3 Add and subtract improper and mixed fractions (same denominator)</a:t>
            </a:r>
          </a:p>
        </p:txBody>
      </p:sp>
      <p:pic>
        <p:nvPicPr>
          <p:cNvPr id="20" name="Picture 19">
            <a:extLst>
              <a:ext uri="{FF2B5EF4-FFF2-40B4-BE49-F238E27FC236}">
                <a16:creationId xmlns:a16="http://schemas.microsoft.com/office/drawing/2014/main" id="{04000DBF-4150-4514-A351-E9889952C6A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36561" y="2691478"/>
            <a:ext cx="2679592" cy="1465161"/>
          </a:xfrm>
          <a:prstGeom prst="rect">
            <a:avLst/>
          </a:prstGeom>
        </p:spPr>
      </p:pic>
      <p:graphicFrame>
        <p:nvGraphicFramePr>
          <p:cNvPr id="24" name="Object 23">
            <a:extLst>
              <a:ext uri="{FF2B5EF4-FFF2-40B4-BE49-F238E27FC236}">
                <a16:creationId xmlns:a16="http://schemas.microsoft.com/office/drawing/2014/main" id="{E0A77D56-D63D-4109-AEBB-6A61983EBEB0}"/>
              </a:ext>
            </a:extLst>
          </p:cNvPr>
          <p:cNvGraphicFramePr>
            <a:graphicFrameLocks noChangeAspect="1"/>
          </p:cNvGraphicFramePr>
          <p:nvPr/>
        </p:nvGraphicFramePr>
        <p:xfrm>
          <a:off x="3384107" y="1182478"/>
          <a:ext cx="369272" cy="549174"/>
        </p:xfrm>
        <a:graphic>
          <a:graphicData uri="http://schemas.openxmlformats.org/presentationml/2006/ole">
            <mc:AlternateContent xmlns:mc="http://schemas.openxmlformats.org/markup-compatibility/2006">
              <mc:Choice xmlns:v="urn:schemas-microsoft-com:vml" Requires="v">
                <p:oleObj name="Equation" r:id="rId6" imgW="495000" imgH="736560" progId="Equation.DSMT4">
                  <p:embed/>
                </p:oleObj>
              </mc:Choice>
              <mc:Fallback>
                <p:oleObj name="Equation" r:id="rId6" imgW="495000" imgH="736560" progId="Equation.DSMT4">
                  <p:embed/>
                  <p:pic>
                    <p:nvPicPr>
                      <p:cNvPr id="24" name="Object 23">
                        <a:extLst>
                          <a:ext uri="{FF2B5EF4-FFF2-40B4-BE49-F238E27FC236}">
                            <a16:creationId xmlns:a16="http://schemas.microsoft.com/office/drawing/2014/main" id="{E0A77D56-D63D-4109-AEBB-6A61983EBEB0}"/>
                          </a:ext>
                        </a:extLst>
                      </p:cNvPr>
                      <p:cNvPicPr/>
                      <p:nvPr/>
                    </p:nvPicPr>
                    <p:blipFill>
                      <a:blip r:embed="rId7"/>
                      <a:stretch>
                        <a:fillRect/>
                      </a:stretch>
                    </p:blipFill>
                    <p:spPr>
                      <a:xfrm>
                        <a:off x="3384107" y="1182478"/>
                        <a:ext cx="369272" cy="549174"/>
                      </a:xfrm>
                      <a:prstGeom prst="rect">
                        <a:avLst/>
                      </a:prstGeom>
                    </p:spPr>
                  </p:pic>
                </p:oleObj>
              </mc:Fallback>
            </mc:AlternateContent>
          </a:graphicData>
        </a:graphic>
      </p:graphicFrame>
      <p:sp>
        <p:nvSpPr>
          <p:cNvPr id="28" name="Oval 27">
            <a:extLst>
              <a:ext uri="{FF2B5EF4-FFF2-40B4-BE49-F238E27FC236}">
                <a16:creationId xmlns:a16="http://schemas.microsoft.com/office/drawing/2014/main" id="{EE42B092-756D-4731-966D-F884B645B852}"/>
              </a:ext>
            </a:extLst>
          </p:cNvPr>
          <p:cNvSpPr/>
          <p:nvPr/>
        </p:nvSpPr>
        <p:spPr>
          <a:xfrm>
            <a:off x="3295255" y="1145165"/>
            <a:ext cx="546976" cy="618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26" name="Object 25">
            <a:extLst>
              <a:ext uri="{FF2B5EF4-FFF2-40B4-BE49-F238E27FC236}">
                <a16:creationId xmlns:a16="http://schemas.microsoft.com/office/drawing/2014/main" id="{3FADF08B-B264-4DFE-93F2-749B2E23F9E1}"/>
              </a:ext>
            </a:extLst>
          </p:cNvPr>
          <p:cNvGraphicFramePr>
            <a:graphicFrameLocks noChangeAspect="1"/>
          </p:cNvGraphicFramePr>
          <p:nvPr/>
        </p:nvGraphicFramePr>
        <p:xfrm>
          <a:off x="3384107" y="1179841"/>
          <a:ext cx="369272" cy="549174"/>
        </p:xfrm>
        <a:graphic>
          <a:graphicData uri="http://schemas.openxmlformats.org/presentationml/2006/ole">
            <mc:AlternateContent xmlns:mc="http://schemas.openxmlformats.org/markup-compatibility/2006">
              <mc:Choice xmlns:v="urn:schemas-microsoft-com:vml" Requires="v">
                <p:oleObj name="Equation" r:id="rId8" imgW="495000" imgH="736560" progId="Equation.DSMT4">
                  <p:embed/>
                </p:oleObj>
              </mc:Choice>
              <mc:Fallback>
                <p:oleObj name="Equation" r:id="rId8" imgW="495000" imgH="736560" progId="Equation.DSMT4">
                  <p:embed/>
                  <p:pic>
                    <p:nvPicPr>
                      <p:cNvPr id="26" name="Object 25">
                        <a:extLst>
                          <a:ext uri="{FF2B5EF4-FFF2-40B4-BE49-F238E27FC236}">
                            <a16:creationId xmlns:a16="http://schemas.microsoft.com/office/drawing/2014/main" id="{3FADF08B-B264-4DFE-93F2-749B2E23F9E1}"/>
                          </a:ext>
                        </a:extLst>
                      </p:cNvPr>
                      <p:cNvPicPr/>
                      <p:nvPr/>
                    </p:nvPicPr>
                    <p:blipFill>
                      <a:blip r:embed="rId9"/>
                      <a:stretch>
                        <a:fillRect/>
                      </a:stretch>
                    </p:blipFill>
                    <p:spPr>
                      <a:xfrm>
                        <a:off x="3384107" y="1179841"/>
                        <a:ext cx="369272" cy="549174"/>
                      </a:xfrm>
                      <a:prstGeom prst="rect">
                        <a:avLst/>
                      </a:prstGeom>
                    </p:spPr>
                  </p:pic>
                </p:oleObj>
              </mc:Fallback>
            </mc:AlternateContent>
          </a:graphicData>
        </a:graphic>
      </p:graphicFrame>
      <p:pic>
        <p:nvPicPr>
          <p:cNvPr id="31" name="Picture 30">
            <a:extLst>
              <a:ext uri="{FF2B5EF4-FFF2-40B4-BE49-F238E27FC236}">
                <a16:creationId xmlns:a16="http://schemas.microsoft.com/office/drawing/2014/main" id="{F5B2349A-18C0-4DAF-89E8-CD6CB96521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1199" y="4315493"/>
            <a:ext cx="6135088" cy="2154762"/>
          </a:xfrm>
          <a:prstGeom prst="rect">
            <a:avLst/>
          </a:prstGeom>
        </p:spPr>
      </p:pic>
      <p:sp>
        <p:nvSpPr>
          <p:cNvPr id="32" name="Rectangle 31">
            <a:extLst>
              <a:ext uri="{FF2B5EF4-FFF2-40B4-BE49-F238E27FC236}">
                <a16:creationId xmlns:a16="http://schemas.microsoft.com/office/drawing/2014/main" id="{60E67499-C044-421B-9CB0-72C632224562}"/>
              </a:ext>
            </a:extLst>
          </p:cNvPr>
          <p:cNvSpPr/>
          <p:nvPr/>
        </p:nvSpPr>
        <p:spPr>
          <a:xfrm>
            <a:off x="4852663" y="4043325"/>
            <a:ext cx="1086175" cy="168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545ABAF5-F96F-4E61-BB89-775AEB680DA0}"/>
              </a:ext>
            </a:extLst>
          </p:cNvPr>
          <p:cNvSpPr/>
          <p:nvPr/>
        </p:nvSpPr>
        <p:spPr>
          <a:xfrm>
            <a:off x="3842231" y="2844763"/>
            <a:ext cx="373922" cy="356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4C351E12-6F96-4FBD-9733-197CC275F919}"/>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523023" y="2341708"/>
            <a:ext cx="198120" cy="281940"/>
          </a:xfrm>
          <a:prstGeom prst="rect">
            <a:avLst/>
          </a:prstGeom>
        </p:spPr>
      </p:pic>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635EFC0F-F6B7-48E3-B3E4-1D43FCC0DA73}"/>
                  </a:ext>
                </a:extLst>
              </p:cNvPr>
              <p:cNvSpPr txBox="1">
                <a:spLocks/>
              </p:cNvSpPr>
              <p:nvPr/>
            </p:nvSpPr>
            <p:spPr>
              <a:xfrm>
                <a:off x="6801341" y="1454428"/>
                <a:ext cx="5329238"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partition 3</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3</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What is 3 one-fifths and 3 one-fifths? Now add this to the 3 whole ones.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your answer?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convert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Could you show your understanding on a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with similar examples.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7" name="Content Placeholder 2">
                <a:extLst>
                  <a:ext uri="{FF2B5EF4-FFF2-40B4-BE49-F238E27FC236}">
                    <a16:creationId xmlns:a16="http://schemas.microsoft.com/office/drawing/2014/main" id="{635EFC0F-F6B7-48E3-B3E4-1D43FCC0DA73}"/>
                  </a:ext>
                </a:extLst>
              </p:cNvPr>
              <p:cNvSpPr txBox="1">
                <a:spLocks noRot="1" noChangeAspect="1" noMove="1" noResize="1" noEditPoints="1" noAdjustHandles="1" noChangeArrowheads="1" noChangeShapeType="1" noTextEdit="1"/>
              </p:cNvSpPr>
              <p:nvPr/>
            </p:nvSpPr>
            <p:spPr>
              <a:xfrm>
                <a:off x="6801341" y="1454428"/>
                <a:ext cx="5329238" cy="4101962"/>
              </a:xfrm>
              <a:prstGeom prst="rect">
                <a:avLst/>
              </a:prstGeom>
              <a:blipFill>
                <a:blip r:embed="rId13"/>
                <a:stretch>
                  <a:fillRect l="-1030"/>
                </a:stretch>
              </a:blipFill>
            </p:spPr>
            <p:txBody>
              <a:bodyPr/>
              <a:lstStyle/>
              <a:p>
                <a:r>
                  <a:rPr lang="en-GB">
                    <a:noFill/>
                  </a:rPr>
                  <a:t> </a:t>
                </a:r>
              </a:p>
            </p:txBody>
          </p:sp>
        </mc:Fallback>
      </mc:AlternateContent>
    </p:spTree>
    <p:extLst>
      <p:ext uri="{BB962C8B-B14F-4D97-AF65-F5344CB8AC3E}">
        <p14:creationId xmlns:p14="http://schemas.microsoft.com/office/powerpoint/2010/main" val="123169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4.79167E-6 2.96296E-6 L 0.05104 0.09213 " pathEditMode="relative" rAng="0" ptsTypes="AA">
                                      <p:cBhvr>
                                        <p:cTn id="16" dur="2000" fill="hold"/>
                                        <p:tgtEl>
                                          <p:spTgt spid="14"/>
                                        </p:tgtEl>
                                        <p:attrNameLst>
                                          <p:attrName>ppt_x</p:attrName>
                                          <p:attrName>ppt_y</p:attrName>
                                        </p:attrNameLst>
                                      </p:cBhvr>
                                      <p:rCtr x="2552" y="4606"/>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32"/>
                                        </p:tgtEl>
                                      </p:cBhvr>
                                    </p:animEffect>
                                    <p:set>
                                      <p:cBhvr>
                                        <p:cTn id="39"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0DBCE3-8952-4631-8124-CFCD796ADAE3}"/>
              </a:ext>
            </a:extLst>
          </p:cNvPr>
          <p:cNvSpPr>
            <a:spLocks noGrp="1"/>
          </p:cNvSpPr>
          <p:nvPr>
            <p:ph type="title"/>
          </p:nvPr>
        </p:nvSpPr>
        <p:spPr/>
        <p:txBody>
          <a:bodyPr/>
          <a:lstStyle/>
          <a:p>
            <a:r>
              <a:rPr lang="en-GB" dirty="0"/>
              <a:t>4F-3 Add and subtract improper and mixed fractions (same denominator)</a:t>
            </a:r>
          </a:p>
        </p:txBody>
      </p:sp>
      <p:graphicFrame>
        <p:nvGraphicFramePr>
          <p:cNvPr id="3" name="Object 2">
            <a:extLst>
              <a:ext uri="{FF2B5EF4-FFF2-40B4-BE49-F238E27FC236}">
                <a16:creationId xmlns:a16="http://schemas.microsoft.com/office/drawing/2014/main" id="{A0314B0B-4D88-4ED4-9534-5F7123558429}"/>
              </a:ext>
            </a:extLst>
          </p:cNvPr>
          <p:cNvGraphicFramePr>
            <a:graphicFrameLocks noChangeAspect="1"/>
          </p:cNvGraphicFramePr>
          <p:nvPr/>
        </p:nvGraphicFramePr>
        <p:xfrm>
          <a:off x="8211941" y="1846054"/>
          <a:ext cx="1066800" cy="558800"/>
        </p:xfrm>
        <a:graphic>
          <a:graphicData uri="http://schemas.openxmlformats.org/presentationml/2006/ole">
            <mc:AlternateContent xmlns:mc="http://schemas.openxmlformats.org/markup-compatibility/2006">
              <mc:Choice xmlns:v="urn:schemas-microsoft-com:vml" Requires="v">
                <p:oleObj name="Equation" r:id="rId3" imgW="1066680" imgH="558720" progId="Equation.DSMT4">
                  <p:embed/>
                </p:oleObj>
              </mc:Choice>
              <mc:Fallback>
                <p:oleObj name="Equation" r:id="rId3" imgW="1066680" imgH="558720" progId="Equation.DSMT4">
                  <p:embed/>
                  <p:pic>
                    <p:nvPicPr>
                      <p:cNvPr id="3" name="Object 2">
                        <a:extLst>
                          <a:ext uri="{FF2B5EF4-FFF2-40B4-BE49-F238E27FC236}">
                            <a16:creationId xmlns:a16="http://schemas.microsoft.com/office/drawing/2014/main" id="{A0314B0B-4D88-4ED4-9534-5F7123558429}"/>
                          </a:ext>
                        </a:extLst>
                      </p:cNvPr>
                      <p:cNvPicPr/>
                      <p:nvPr/>
                    </p:nvPicPr>
                    <p:blipFill>
                      <a:blip r:embed="rId4"/>
                      <a:stretch>
                        <a:fillRect/>
                      </a:stretch>
                    </p:blipFill>
                    <p:spPr>
                      <a:xfrm>
                        <a:off x="8211941" y="1846054"/>
                        <a:ext cx="1066800" cy="55880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A5446115-114B-4330-A34B-06246CAB45F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943878" y="2591072"/>
            <a:ext cx="6816764" cy="876300"/>
          </a:xfrm>
          <a:prstGeom prst="rect">
            <a:avLst/>
          </a:prstGeom>
        </p:spPr>
      </p:pic>
      <p:pic>
        <p:nvPicPr>
          <p:cNvPr id="32" name="Picture 31">
            <a:extLst>
              <a:ext uri="{FF2B5EF4-FFF2-40B4-BE49-F238E27FC236}">
                <a16:creationId xmlns:a16="http://schemas.microsoft.com/office/drawing/2014/main" id="{FA93E413-E3BB-433E-8F45-3499524F1FC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943878" y="1937022"/>
            <a:ext cx="4576782" cy="652906"/>
          </a:xfrm>
          <a:prstGeom prst="rect">
            <a:avLst/>
          </a:prstGeom>
        </p:spPr>
      </p:pic>
      <p:pic>
        <p:nvPicPr>
          <p:cNvPr id="34" name="Picture 33">
            <a:extLst>
              <a:ext uri="{FF2B5EF4-FFF2-40B4-BE49-F238E27FC236}">
                <a16:creationId xmlns:a16="http://schemas.microsoft.com/office/drawing/2014/main" id="{C9D30054-6DCE-4971-B66B-C0BBC5F69D7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133060" y="1561022"/>
            <a:ext cx="889000" cy="374856"/>
          </a:xfrm>
          <a:prstGeom prst="rect">
            <a:avLst/>
          </a:prstGeom>
        </p:spPr>
      </p:pic>
      <p:sp>
        <p:nvSpPr>
          <p:cNvPr id="9" name="Rectangle 8">
            <a:extLst>
              <a:ext uri="{FF2B5EF4-FFF2-40B4-BE49-F238E27FC236}">
                <a16:creationId xmlns:a16="http://schemas.microsoft.com/office/drawing/2014/main" id="{F0AA9C68-2BC9-40B5-8C92-DC9943564615}"/>
              </a:ext>
            </a:extLst>
          </p:cNvPr>
          <p:cNvSpPr/>
          <p:nvPr/>
        </p:nvSpPr>
        <p:spPr>
          <a:xfrm>
            <a:off x="5241260" y="2974578"/>
            <a:ext cx="508000"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7" name="Picture 36">
            <a:extLst>
              <a:ext uri="{FF2B5EF4-FFF2-40B4-BE49-F238E27FC236}">
                <a16:creationId xmlns:a16="http://schemas.microsoft.com/office/drawing/2014/main" id="{45AED59F-BA39-416E-B22B-F56B15601AD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520660" y="1937023"/>
            <a:ext cx="841375" cy="670719"/>
          </a:xfrm>
          <a:prstGeom prst="rect">
            <a:avLst/>
          </a:prstGeom>
        </p:spPr>
      </p:pic>
      <p:sp>
        <p:nvSpPr>
          <p:cNvPr id="40" name="Rectangle 39">
            <a:extLst>
              <a:ext uri="{FF2B5EF4-FFF2-40B4-BE49-F238E27FC236}">
                <a16:creationId xmlns:a16="http://schemas.microsoft.com/office/drawing/2014/main" id="{B775A586-361F-489B-A3AB-B37E34434246}"/>
              </a:ext>
            </a:extLst>
          </p:cNvPr>
          <p:cNvSpPr/>
          <p:nvPr/>
        </p:nvSpPr>
        <p:spPr>
          <a:xfrm>
            <a:off x="6117560" y="2974578"/>
            <a:ext cx="508000"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5" name="Picture 44">
            <a:extLst>
              <a:ext uri="{FF2B5EF4-FFF2-40B4-BE49-F238E27FC236}">
                <a16:creationId xmlns:a16="http://schemas.microsoft.com/office/drawing/2014/main" id="{21DDB433-C1C9-49CF-86AA-2A01C41BE2D7}"/>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655280" y="1557338"/>
            <a:ext cx="533400" cy="374856"/>
          </a:xfrm>
          <a:prstGeom prst="rect">
            <a:avLst/>
          </a:prstGeom>
        </p:spPr>
      </p:pic>
      <p:sp>
        <p:nvSpPr>
          <p:cNvPr id="10" name="Freeform: Shape 9">
            <a:extLst>
              <a:ext uri="{FF2B5EF4-FFF2-40B4-BE49-F238E27FC236}">
                <a16:creationId xmlns:a16="http://schemas.microsoft.com/office/drawing/2014/main" id="{1E56099C-FA94-4CFD-9EF3-9B20B7A4362C}"/>
              </a:ext>
            </a:extLst>
          </p:cNvPr>
          <p:cNvSpPr/>
          <p:nvPr/>
        </p:nvSpPr>
        <p:spPr>
          <a:xfrm>
            <a:off x="6347679" y="2562236"/>
            <a:ext cx="75501" cy="74081"/>
          </a:xfrm>
          <a:custGeom>
            <a:avLst/>
            <a:gdLst>
              <a:gd name="connsiteX0" fmla="*/ 50076 w 75501"/>
              <a:gd name="connsiteY0" fmla="*/ 262 h 74081"/>
              <a:gd name="connsiteX1" fmla="*/ 7213 w 75501"/>
              <a:gd name="connsiteY1" fmla="*/ 7406 h 74081"/>
              <a:gd name="connsiteX2" fmla="*/ 70 w 75501"/>
              <a:gd name="connsiteY2" fmla="*/ 9787 h 74081"/>
              <a:gd name="connsiteX3" fmla="*/ 4832 w 75501"/>
              <a:gd name="connsiteY3" fmla="*/ 40743 h 74081"/>
              <a:gd name="connsiteX4" fmla="*/ 14357 w 75501"/>
              <a:gd name="connsiteY4" fmla="*/ 55031 h 74081"/>
              <a:gd name="connsiteX5" fmla="*/ 21501 w 75501"/>
              <a:gd name="connsiteY5" fmla="*/ 64556 h 74081"/>
              <a:gd name="connsiteX6" fmla="*/ 50076 w 75501"/>
              <a:gd name="connsiteY6" fmla="*/ 74081 h 74081"/>
              <a:gd name="connsiteX7" fmla="*/ 73888 w 75501"/>
              <a:gd name="connsiteY7" fmla="*/ 66937 h 74081"/>
              <a:gd name="connsiteX8" fmla="*/ 69126 w 75501"/>
              <a:gd name="connsiteY8" fmla="*/ 28837 h 74081"/>
              <a:gd name="connsiteX9" fmla="*/ 66745 w 75501"/>
              <a:gd name="connsiteY9" fmla="*/ 16931 h 74081"/>
              <a:gd name="connsiteX10" fmla="*/ 50076 w 75501"/>
              <a:gd name="connsiteY10" fmla="*/ 262 h 7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501" h="74081">
                <a:moveTo>
                  <a:pt x="50076" y="262"/>
                </a:moveTo>
                <a:cubicBezTo>
                  <a:pt x="40154" y="-1326"/>
                  <a:pt x="21442" y="4696"/>
                  <a:pt x="7213" y="7406"/>
                </a:cubicBezTo>
                <a:cubicBezTo>
                  <a:pt x="4748" y="7876"/>
                  <a:pt x="519" y="7318"/>
                  <a:pt x="70" y="9787"/>
                </a:cubicBezTo>
                <a:cubicBezTo>
                  <a:pt x="-323" y="11951"/>
                  <a:pt x="880" y="33629"/>
                  <a:pt x="4832" y="40743"/>
                </a:cubicBezTo>
                <a:cubicBezTo>
                  <a:pt x="7612" y="45747"/>
                  <a:pt x="11075" y="50342"/>
                  <a:pt x="14357" y="55031"/>
                </a:cubicBezTo>
                <a:cubicBezTo>
                  <a:pt x="16633" y="58282"/>
                  <a:pt x="18488" y="61973"/>
                  <a:pt x="21501" y="64556"/>
                </a:cubicBezTo>
                <a:cubicBezTo>
                  <a:pt x="27832" y="69983"/>
                  <a:pt x="44267" y="72629"/>
                  <a:pt x="50076" y="74081"/>
                </a:cubicBezTo>
                <a:cubicBezTo>
                  <a:pt x="58013" y="71700"/>
                  <a:pt x="70672" y="74574"/>
                  <a:pt x="73888" y="66937"/>
                </a:cubicBezTo>
                <a:cubicBezTo>
                  <a:pt x="78855" y="55141"/>
                  <a:pt x="70936" y="41507"/>
                  <a:pt x="69126" y="28837"/>
                </a:cubicBezTo>
                <a:cubicBezTo>
                  <a:pt x="68554" y="24830"/>
                  <a:pt x="68025" y="20771"/>
                  <a:pt x="66745" y="16931"/>
                </a:cubicBezTo>
                <a:cubicBezTo>
                  <a:pt x="65622" y="13563"/>
                  <a:pt x="59998" y="1850"/>
                  <a:pt x="50076" y="2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7" name="Picture 46">
            <a:extLst>
              <a:ext uri="{FF2B5EF4-FFF2-40B4-BE49-F238E27FC236}">
                <a16:creationId xmlns:a16="http://schemas.microsoft.com/office/drawing/2014/main" id="{5B5411E0-2CD9-4BB8-9DAF-621527FEF5F7}"/>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362035" y="1937023"/>
            <a:ext cx="841375" cy="670719"/>
          </a:xfrm>
          <a:prstGeom prst="rect">
            <a:avLst/>
          </a:prstGeom>
        </p:spPr>
      </p:pic>
      <p:sp>
        <p:nvSpPr>
          <p:cNvPr id="49" name="Rectangle 48">
            <a:extLst>
              <a:ext uri="{FF2B5EF4-FFF2-40B4-BE49-F238E27FC236}">
                <a16:creationId xmlns:a16="http://schemas.microsoft.com/office/drawing/2014/main" id="{CF1A2F60-898D-4D01-9BFB-F21648527572}"/>
              </a:ext>
            </a:extLst>
          </p:cNvPr>
          <p:cNvSpPr/>
          <p:nvPr/>
        </p:nvSpPr>
        <p:spPr>
          <a:xfrm>
            <a:off x="6879560" y="2973104"/>
            <a:ext cx="508000"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1" name="Picture 50">
            <a:extLst>
              <a:ext uri="{FF2B5EF4-FFF2-40B4-BE49-F238E27FC236}">
                <a16:creationId xmlns:a16="http://schemas.microsoft.com/office/drawing/2014/main" id="{371256F8-C55D-40DA-8990-BA5FA5F7C138}"/>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6535388" y="1557338"/>
            <a:ext cx="598172" cy="443185"/>
          </a:xfrm>
          <a:prstGeom prst="rect">
            <a:avLst/>
          </a:prstGeom>
        </p:spPr>
      </p:pic>
      <p:graphicFrame>
        <p:nvGraphicFramePr>
          <p:cNvPr id="11" name="Object 10">
            <a:extLst>
              <a:ext uri="{FF2B5EF4-FFF2-40B4-BE49-F238E27FC236}">
                <a16:creationId xmlns:a16="http://schemas.microsoft.com/office/drawing/2014/main" id="{28280B4E-E5AD-42AE-974D-97726A148556}"/>
              </a:ext>
            </a:extLst>
          </p:cNvPr>
          <p:cNvGraphicFramePr>
            <a:graphicFrameLocks noChangeAspect="1"/>
          </p:cNvGraphicFramePr>
          <p:nvPr/>
        </p:nvGraphicFramePr>
        <p:xfrm>
          <a:off x="9360842" y="1842879"/>
          <a:ext cx="736600" cy="558800"/>
        </p:xfrm>
        <a:graphic>
          <a:graphicData uri="http://schemas.openxmlformats.org/presentationml/2006/ole">
            <mc:AlternateContent xmlns:mc="http://schemas.openxmlformats.org/markup-compatibility/2006">
              <mc:Choice xmlns:v="urn:schemas-microsoft-com:vml" Requires="v">
                <p:oleObj name="Equation" r:id="rId12" imgW="736560" imgH="558720" progId="Equation.DSMT4">
                  <p:embed/>
                </p:oleObj>
              </mc:Choice>
              <mc:Fallback>
                <p:oleObj name="Equation" r:id="rId12" imgW="736560" imgH="558720" progId="Equation.DSMT4">
                  <p:embed/>
                  <p:pic>
                    <p:nvPicPr>
                      <p:cNvPr id="11" name="Object 10">
                        <a:extLst>
                          <a:ext uri="{FF2B5EF4-FFF2-40B4-BE49-F238E27FC236}">
                            <a16:creationId xmlns:a16="http://schemas.microsoft.com/office/drawing/2014/main" id="{28280B4E-E5AD-42AE-974D-97726A148556}"/>
                          </a:ext>
                        </a:extLst>
                      </p:cNvPr>
                      <p:cNvPicPr/>
                      <p:nvPr/>
                    </p:nvPicPr>
                    <p:blipFill>
                      <a:blip r:embed="rId13"/>
                      <a:stretch>
                        <a:fillRect/>
                      </a:stretch>
                    </p:blipFill>
                    <p:spPr>
                      <a:xfrm>
                        <a:off x="9360842" y="1842879"/>
                        <a:ext cx="736600" cy="558800"/>
                      </a:xfrm>
                      <a:prstGeom prst="rect">
                        <a:avLst/>
                      </a:prstGeom>
                    </p:spPr>
                  </p:pic>
                </p:oleObj>
              </mc:Fallback>
            </mc:AlternateContent>
          </a:graphicData>
        </a:graphic>
      </p:graphicFrame>
      <p:sp>
        <p:nvSpPr>
          <p:cNvPr id="6" name="Content Placeholder 2">
            <a:extLst>
              <a:ext uri="{FF2B5EF4-FFF2-40B4-BE49-F238E27FC236}">
                <a16:creationId xmlns:a16="http://schemas.microsoft.com/office/drawing/2014/main" id="{EDEB2CDE-F5DF-4CAD-8F37-34826E68446E}"/>
              </a:ext>
            </a:extLst>
          </p:cNvPr>
          <p:cNvSpPr txBox="1">
            <a:spLocks/>
          </p:cNvSpPr>
          <p:nvPr/>
        </p:nvSpPr>
        <p:spPr>
          <a:xfrm>
            <a:off x="623889" y="3438077"/>
            <a:ext cx="931813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different this time?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use a number line to count on? What will you add first? How many more fifths to make the next whole? And how many extra fifths?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solve this another way?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if you added the whole ones, then added the fractional parts, then put them together? Do you need to convert your answer?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0270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1000"/>
                                        <p:tgtEl>
                                          <p:spTgt spid="3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par>
                          <p:cTn id="17" fill="hold">
                            <p:stCondLst>
                              <p:cond delay="1500"/>
                            </p:stCondLst>
                            <p:childTnLst>
                              <p:par>
                                <p:cTn id="18" presetID="10" presetClass="exit" presetSubtype="0" fill="hold" grpId="0" nodeType="after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childTnLst>
                          </p:cTn>
                        </p:par>
                        <p:par>
                          <p:cTn id="30" fill="hold">
                            <p:stCondLst>
                              <p:cond delay="1000"/>
                            </p:stCondLst>
                            <p:childTnLst>
                              <p:par>
                                <p:cTn id="31" presetID="10" presetClass="exit" presetSubtype="0" fill="hold" grpId="0" nodeType="afterEffect">
                                  <p:stCondLst>
                                    <p:cond delay="0"/>
                                  </p:stCondLst>
                                  <p:childTnLst>
                                    <p:animEffect transition="out" filter="fade">
                                      <p:cBhvr>
                                        <p:cTn id="32" dur="500"/>
                                        <p:tgtEl>
                                          <p:spTgt spid="40"/>
                                        </p:tgtEl>
                                      </p:cBhvr>
                                    </p:animEffect>
                                    <p:set>
                                      <p:cBhvr>
                                        <p:cTn id="33" dur="1" fill="hold">
                                          <p:stCondLst>
                                            <p:cond delay="499"/>
                                          </p:stCondLst>
                                        </p:cTn>
                                        <p:tgtEl>
                                          <p:spTgt spid="4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par>
                          <p:cTn id="43" fill="hold">
                            <p:stCondLst>
                              <p:cond delay="1000"/>
                            </p:stCondLst>
                            <p:childTnLst>
                              <p:par>
                                <p:cTn id="44" presetID="10" presetClass="exit" presetSubtype="0" fill="hold" grpId="0" nodeType="afterEffect">
                                  <p:stCondLst>
                                    <p:cond delay="0"/>
                                  </p:stCondLst>
                                  <p:childTnLst>
                                    <p:animEffect transition="out" filter="fade">
                                      <p:cBhvr>
                                        <p:cTn id="45" dur="500"/>
                                        <p:tgtEl>
                                          <p:spTgt spid="49"/>
                                        </p:tgtEl>
                                      </p:cBhvr>
                                    </p:animEffect>
                                    <p:set>
                                      <p:cBhvr>
                                        <p:cTn id="46" dur="1" fill="hold">
                                          <p:stCondLst>
                                            <p:cond delay="499"/>
                                          </p:stCondLst>
                                        </p:cTn>
                                        <p:tgtEl>
                                          <p:spTgt spid="4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0" grpId="0" animBg="1"/>
      <p:bldP spid="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0AA75D73-DE8C-4AE0-9DE9-A9C01824B13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26787" y="4461720"/>
            <a:ext cx="1905312" cy="604985"/>
          </a:xfrm>
          <a:prstGeom prst="rect">
            <a:avLst/>
          </a:prstGeom>
        </p:spPr>
      </p:pic>
      <p:pic>
        <p:nvPicPr>
          <p:cNvPr id="26" name="Picture 25">
            <a:extLst>
              <a:ext uri="{FF2B5EF4-FFF2-40B4-BE49-F238E27FC236}">
                <a16:creationId xmlns:a16="http://schemas.microsoft.com/office/drawing/2014/main" id="{07194529-4CDC-4BBE-8800-A61A396A176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904882" y="3914099"/>
            <a:ext cx="690441" cy="540421"/>
          </a:xfrm>
          <a:prstGeom prst="rect">
            <a:avLst/>
          </a:prstGeom>
        </p:spPr>
      </p:pic>
      <p:pic>
        <p:nvPicPr>
          <p:cNvPr id="52" name="Picture 51">
            <a:extLst>
              <a:ext uri="{FF2B5EF4-FFF2-40B4-BE49-F238E27FC236}">
                <a16:creationId xmlns:a16="http://schemas.microsoft.com/office/drawing/2014/main" id="{2A8B0AFF-FF02-4560-BA19-F19C6C805CD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936128" y="3845359"/>
            <a:ext cx="659192" cy="624198"/>
          </a:xfrm>
          <a:prstGeom prst="rect">
            <a:avLst/>
          </a:prstGeom>
        </p:spPr>
      </p:pic>
      <p:pic>
        <p:nvPicPr>
          <p:cNvPr id="54" name="Picture 53">
            <a:extLst>
              <a:ext uri="{FF2B5EF4-FFF2-40B4-BE49-F238E27FC236}">
                <a16:creationId xmlns:a16="http://schemas.microsoft.com/office/drawing/2014/main" id="{F95DA3BD-561F-4523-B9DE-3D0AB17825A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265202" y="4500050"/>
            <a:ext cx="4183090" cy="580483"/>
          </a:xfrm>
          <a:prstGeom prst="rect">
            <a:avLst/>
          </a:prstGeom>
        </p:spPr>
      </p:pic>
      <p:pic>
        <p:nvPicPr>
          <p:cNvPr id="49" name="Picture 48">
            <a:extLst>
              <a:ext uri="{FF2B5EF4-FFF2-40B4-BE49-F238E27FC236}">
                <a16:creationId xmlns:a16="http://schemas.microsoft.com/office/drawing/2014/main" id="{19BC2F14-CCBC-4046-96AA-294A542418C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04684" y="4501037"/>
            <a:ext cx="2705269" cy="579495"/>
          </a:xfrm>
          <a:prstGeom prst="rect">
            <a:avLst/>
          </a:prstGeom>
        </p:spPr>
      </p:pic>
      <p:pic>
        <p:nvPicPr>
          <p:cNvPr id="8" name="Picture 7">
            <a:extLst>
              <a:ext uri="{FF2B5EF4-FFF2-40B4-BE49-F238E27FC236}">
                <a16:creationId xmlns:a16="http://schemas.microsoft.com/office/drawing/2014/main" id="{2DBE1314-92F9-49C1-96DC-6EE940A181B5}"/>
              </a:ext>
            </a:extLst>
          </p:cNvPr>
          <p:cNvPicPr>
            <a:picLocks noChangeAspect="1"/>
          </p:cNvPicPr>
          <p:nvPr/>
        </p:nvPicPr>
        <p:blipFill rotWithShape="1">
          <a:blip r:embed="rId8">
            <a:extLst>
              <a:ext uri="{28A0092B-C50C-407E-A947-70E740481C1C}">
                <a14:useLocalDpi xmlns:a14="http://schemas.microsoft.com/office/drawing/2010/main" val="0"/>
              </a:ext>
            </a:extLst>
          </a:blip>
          <a:srcRect t="-10033"/>
          <a:stretch/>
        </p:blipFill>
        <p:spPr>
          <a:xfrm>
            <a:off x="110702" y="1983336"/>
            <a:ext cx="7632513" cy="1621436"/>
          </a:xfrm>
          <a:prstGeom prst="rect">
            <a:avLst/>
          </a:prstGeom>
        </p:spPr>
      </p:pic>
      <p:sp>
        <p:nvSpPr>
          <p:cNvPr id="4" name="Title 3">
            <a:extLst>
              <a:ext uri="{FF2B5EF4-FFF2-40B4-BE49-F238E27FC236}">
                <a16:creationId xmlns:a16="http://schemas.microsoft.com/office/drawing/2014/main" id="{F3DC4461-9C1C-4AE7-AF8C-F88C124AA1B8}"/>
              </a:ext>
            </a:extLst>
          </p:cNvPr>
          <p:cNvSpPr>
            <a:spLocks noGrp="1"/>
          </p:cNvSpPr>
          <p:nvPr>
            <p:ph type="title"/>
          </p:nvPr>
        </p:nvSpPr>
        <p:spPr/>
        <p:txBody>
          <a:bodyPr/>
          <a:lstStyle/>
          <a:p>
            <a:r>
              <a:rPr lang="en-GB" dirty="0"/>
              <a:t>4F-3 Add and subtract improper and mixed fractions (same denominator)</a:t>
            </a:r>
          </a:p>
        </p:txBody>
      </p:sp>
      <p:pic>
        <p:nvPicPr>
          <p:cNvPr id="50" name="Picture 49">
            <a:extLst>
              <a:ext uri="{FF2B5EF4-FFF2-40B4-BE49-F238E27FC236}">
                <a16:creationId xmlns:a16="http://schemas.microsoft.com/office/drawing/2014/main" id="{455385E9-F7E8-4D99-AA4F-939BDB73ABD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737260" y="3850872"/>
            <a:ext cx="659192" cy="650165"/>
          </a:xfrm>
          <a:prstGeom prst="rect">
            <a:avLst/>
          </a:prstGeom>
        </p:spPr>
      </p:pic>
      <p:pic>
        <p:nvPicPr>
          <p:cNvPr id="25" name="Picture 24">
            <a:extLst>
              <a:ext uri="{FF2B5EF4-FFF2-40B4-BE49-F238E27FC236}">
                <a16:creationId xmlns:a16="http://schemas.microsoft.com/office/drawing/2014/main" id="{AAA2486E-625A-4632-891C-96F07C5FF3C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528838" y="4454520"/>
            <a:ext cx="1905312" cy="604985"/>
          </a:xfrm>
          <a:prstGeom prst="rect">
            <a:avLst/>
          </a:prstGeom>
        </p:spPr>
      </p:pic>
      <p:pic>
        <p:nvPicPr>
          <p:cNvPr id="10" name="Picture 9">
            <a:extLst>
              <a:ext uri="{FF2B5EF4-FFF2-40B4-BE49-F238E27FC236}">
                <a16:creationId xmlns:a16="http://schemas.microsoft.com/office/drawing/2014/main" id="{33A9A9A1-B8C0-45CB-B05C-FFF34D02A620}"/>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926961" y="2055239"/>
            <a:ext cx="1706374" cy="1526968"/>
          </a:xfrm>
          <a:prstGeom prst="rect">
            <a:avLst/>
          </a:prstGeom>
        </p:spPr>
      </p:pic>
      <p:pic>
        <p:nvPicPr>
          <p:cNvPr id="17" name="Picture 16">
            <a:extLst>
              <a:ext uri="{FF2B5EF4-FFF2-40B4-BE49-F238E27FC236}">
                <a16:creationId xmlns:a16="http://schemas.microsoft.com/office/drawing/2014/main" id="{406429A3-64CB-4250-937A-E83580569AC8}"/>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986157" y="2125182"/>
            <a:ext cx="1513703" cy="1498643"/>
          </a:xfrm>
          <a:prstGeom prst="rect">
            <a:avLst/>
          </a:prstGeom>
        </p:spPr>
      </p:pic>
      <p:graphicFrame>
        <p:nvGraphicFramePr>
          <p:cNvPr id="3" name="Object 2">
            <a:extLst>
              <a:ext uri="{FF2B5EF4-FFF2-40B4-BE49-F238E27FC236}">
                <a16:creationId xmlns:a16="http://schemas.microsoft.com/office/drawing/2014/main" id="{A0314B0B-4D88-4ED4-9534-5F7123558429}"/>
              </a:ext>
            </a:extLst>
          </p:cNvPr>
          <p:cNvGraphicFramePr>
            <a:graphicFrameLocks noChangeAspect="1"/>
          </p:cNvGraphicFramePr>
          <p:nvPr/>
        </p:nvGraphicFramePr>
        <p:xfrm>
          <a:off x="3091934" y="1249263"/>
          <a:ext cx="876300" cy="558800"/>
        </p:xfrm>
        <a:graphic>
          <a:graphicData uri="http://schemas.openxmlformats.org/presentationml/2006/ole">
            <mc:AlternateContent xmlns:mc="http://schemas.openxmlformats.org/markup-compatibility/2006">
              <mc:Choice xmlns:v="urn:schemas-microsoft-com:vml" Requires="v">
                <p:oleObj name="Equation" r:id="rId12" imgW="876240" imgH="558720" progId="Equation.DSMT4">
                  <p:embed/>
                </p:oleObj>
              </mc:Choice>
              <mc:Fallback>
                <p:oleObj name="Equation" r:id="rId12" imgW="876240" imgH="558720" progId="Equation.DSMT4">
                  <p:embed/>
                  <p:pic>
                    <p:nvPicPr>
                      <p:cNvPr id="3" name="Object 2">
                        <a:extLst>
                          <a:ext uri="{FF2B5EF4-FFF2-40B4-BE49-F238E27FC236}">
                            <a16:creationId xmlns:a16="http://schemas.microsoft.com/office/drawing/2014/main" id="{A0314B0B-4D88-4ED4-9534-5F7123558429}"/>
                          </a:ext>
                        </a:extLst>
                      </p:cNvPr>
                      <p:cNvPicPr/>
                      <p:nvPr/>
                    </p:nvPicPr>
                    <p:blipFill>
                      <a:blip r:embed="rId13"/>
                      <a:stretch>
                        <a:fillRect/>
                      </a:stretch>
                    </p:blipFill>
                    <p:spPr>
                      <a:xfrm>
                        <a:off x="3091934" y="1249263"/>
                        <a:ext cx="876300" cy="558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FF7A3890-3094-43C5-BC5E-35941073E7BA}"/>
              </a:ext>
            </a:extLst>
          </p:cNvPr>
          <p:cNvGraphicFramePr>
            <a:graphicFrameLocks noChangeAspect="1"/>
          </p:cNvGraphicFramePr>
          <p:nvPr/>
        </p:nvGraphicFramePr>
        <p:xfrm>
          <a:off x="4095012" y="1249263"/>
          <a:ext cx="723900" cy="558800"/>
        </p:xfrm>
        <a:graphic>
          <a:graphicData uri="http://schemas.openxmlformats.org/presentationml/2006/ole">
            <mc:AlternateContent xmlns:mc="http://schemas.openxmlformats.org/markup-compatibility/2006">
              <mc:Choice xmlns:v="urn:schemas-microsoft-com:vml" Requires="v">
                <p:oleObj name="Equation" r:id="rId14" imgW="723600" imgH="558720" progId="Equation.DSMT4">
                  <p:embed/>
                </p:oleObj>
              </mc:Choice>
              <mc:Fallback>
                <p:oleObj name="Equation" r:id="rId14" imgW="723600" imgH="558720" progId="Equation.DSMT4">
                  <p:embed/>
                  <p:pic>
                    <p:nvPicPr>
                      <p:cNvPr id="11" name="Object 10">
                        <a:extLst>
                          <a:ext uri="{FF2B5EF4-FFF2-40B4-BE49-F238E27FC236}">
                            <a16:creationId xmlns:a16="http://schemas.microsoft.com/office/drawing/2014/main" id="{FF7A3890-3094-43C5-BC5E-35941073E7BA}"/>
                          </a:ext>
                        </a:extLst>
                      </p:cNvPr>
                      <p:cNvPicPr/>
                      <p:nvPr/>
                    </p:nvPicPr>
                    <p:blipFill>
                      <a:blip r:embed="rId15"/>
                      <a:stretch>
                        <a:fillRect/>
                      </a:stretch>
                    </p:blipFill>
                    <p:spPr>
                      <a:xfrm>
                        <a:off x="4095012" y="1249263"/>
                        <a:ext cx="723900" cy="558800"/>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A6D28C1D-533F-41CE-B88E-EEA48D83A4D2}"/>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110704" y="5066704"/>
            <a:ext cx="7632515" cy="1145410"/>
          </a:xfrm>
          <a:prstGeom prst="rect">
            <a:avLst/>
          </a:prstGeom>
        </p:spPr>
      </p:pic>
      <p:pic>
        <p:nvPicPr>
          <p:cNvPr id="21" name="Picture 20">
            <a:extLst>
              <a:ext uri="{FF2B5EF4-FFF2-40B4-BE49-F238E27FC236}">
                <a16:creationId xmlns:a16="http://schemas.microsoft.com/office/drawing/2014/main" id="{858679E6-5CCB-42CE-9B84-B5269BC2284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822395" y="4461720"/>
            <a:ext cx="1905312" cy="604985"/>
          </a:xfrm>
          <a:prstGeom prst="rect">
            <a:avLst/>
          </a:prstGeom>
        </p:spPr>
      </p:pic>
      <p:pic>
        <p:nvPicPr>
          <p:cNvPr id="23" name="Picture 22">
            <a:extLst>
              <a:ext uri="{FF2B5EF4-FFF2-40B4-BE49-F238E27FC236}">
                <a16:creationId xmlns:a16="http://schemas.microsoft.com/office/drawing/2014/main" id="{51D3CC62-BC86-406D-8516-7ACECD4D878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98440" y="3921299"/>
            <a:ext cx="690441" cy="540421"/>
          </a:xfrm>
          <a:prstGeom prst="rect">
            <a:avLst/>
          </a:prstGeom>
        </p:spPr>
      </p:pic>
      <p:pic>
        <p:nvPicPr>
          <p:cNvPr id="30" name="Picture 29">
            <a:extLst>
              <a:ext uri="{FF2B5EF4-FFF2-40B4-BE49-F238E27FC236}">
                <a16:creationId xmlns:a16="http://schemas.microsoft.com/office/drawing/2014/main" id="{41CE2C53-6316-4859-9C9A-BB56E83D62B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35280" y="4473572"/>
            <a:ext cx="1905312" cy="604985"/>
          </a:xfrm>
          <a:prstGeom prst="rect">
            <a:avLst/>
          </a:prstGeom>
        </p:spPr>
      </p:pic>
      <p:pic>
        <p:nvPicPr>
          <p:cNvPr id="32" name="Picture 31">
            <a:extLst>
              <a:ext uri="{FF2B5EF4-FFF2-40B4-BE49-F238E27FC236}">
                <a16:creationId xmlns:a16="http://schemas.microsoft.com/office/drawing/2014/main" id="{76923D54-9172-4C86-9FB5-3BE4A4219D0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611325" y="3933152"/>
            <a:ext cx="690441" cy="540421"/>
          </a:xfrm>
          <a:prstGeom prst="rect">
            <a:avLst/>
          </a:prstGeom>
        </p:spPr>
      </p:pic>
      <p:sp>
        <p:nvSpPr>
          <p:cNvPr id="20" name="Freeform: Shape 19">
            <a:extLst>
              <a:ext uri="{FF2B5EF4-FFF2-40B4-BE49-F238E27FC236}">
                <a16:creationId xmlns:a16="http://schemas.microsoft.com/office/drawing/2014/main" id="{10442DDB-06DE-4760-B9D4-C27D1D1614A3}"/>
              </a:ext>
            </a:extLst>
          </p:cNvPr>
          <p:cNvSpPr/>
          <p:nvPr/>
        </p:nvSpPr>
        <p:spPr>
          <a:xfrm>
            <a:off x="3114026" y="4837532"/>
            <a:ext cx="151182" cy="214697"/>
          </a:xfrm>
          <a:custGeom>
            <a:avLst/>
            <a:gdLst>
              <a:gd name="connsiteX0" fmla="*/ 34997 w 74263"/>
              <a:gd name="connsiteY0" fmla="*/ 10183 h 105463"/>
              <a:gd name="connsiteX1" fmla="*/ 54047 w 74263"/>
              <a:gd name="connsiteY1" fmla="*/ 658 h 105463"/>
              <a:gd name="connsiteX2" fmla="*/ 68334 w 74263"/>
              <a:gd name="connsiteY2" fmla="*/ 5420 h 105463"/>
              <a:gd name="connsiteX3" fmla="*/ 73097 w 74263"/>
              <a:gd name="connsiteY3" fmla="*/ 76858 h 105463"/>
              <a:gd name="connsiteX4" fmla="*/ 51666 w 74263"/>
              <a:gd name="connsiteY4" fmla="*/ 105433 h 105463"/>
              <a:gd name="connsiteX5" fmla="*/ 4041 w 74263"/>
              <a:gd name="connsiteY5" fmla="*/ 79239 h 105463"/>
              <a:gd name="connsiteX6" fmla="*/ 34997 w 74263"/>
              <a:gd name="connsiteY6" fmla="*/ 10183 h 10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3" h="105463">
                <a:moveTo>
                  <a:pt x="34997" y="10183"/>
                </a:moveTo>
                <a:cubicBezTo>
                  <a:pt x="43331" y="-2914"/>
                  <a:pt x="49720" y="177"/>
                  <a:pt x="54047" y="658"/>
                </a:cubicBezTo>
                <a:cubicBezTo>
                  <a:pt x="59036" y="1212"/>
                  <a:pt x="63572" y="3833"/>
                  <a:pt x="68334" y="5420"/>
                </a:cubicBezTo>
                <a:cubicBezTo>
                  <a:pt x="69922" y="29233"/>
                  <a:pt x="77020" y="53317"/>
                  <a:pt x="73097" y="76858"/>
                </a:cubicBezTo>
                <a:cubicBezTo>
                  <a:pt x="71140" y="88602"/>
                  <a:pt x="63494" y="104068"/>
                  <a:pt x="51666" y="105433"/>
                </a:cubicBezTo>
                <a:cubicBezTo>
                  <a:pt x="44110" y="106305"/>
                  <a:pt x="17242" y="88041"/>
                  <a:pt x="4041" y="79239"/>
                </a:cubicBezTo>
                <a:cubicBezTo>
                  <a:pt x="-12529" y="54385"/>
                  <a:pt x="26663" y="23280"/>
                  <a:pt x="34997" y="101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0" name="Picture 39">
            <a:extLst>
              <a:ext uri="{FF2B5EF4-FFF2-40B4-BE49-F238E27FC236}">
                <a16:creationId xmlns:a16="http://schemas.microsoft.com/office/drawing/2014/main" id="{31C35773-D31D-45D1-A7C0-163BE2F3035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30984" y="4473572"/>
            <a:ext cx="1905312" cy="604985"/>
          </a:xfrm>
          <a:prstGeom prst="rect">
            <a:avLst/>
          </a:prstGeom>
        </p:spPr>
      </p:pic>
      <p:pic>
        <p:nvPicPr>
          <p:cNvPr id="41" name="Picture 40">
            <a:extLst>
              <a:ext uri="{FF2B5EF4-FFF2-40B4-BE49-F238E27FC236}">
                <a16:creationId xmlns:a16="http://schemas.microsoft.com/office/drawing/2014/main" id="{A047CF39-6561-4FB3-BCD8-6DFFDF2246F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307028" y="3933152"/>
            <a:ext cx="690441" cy="540421"/>
          </a:xfrm>
          <a:prstGeom prst="rect">
            <a:avLst/>
          </a:prstGeom>
        </p:spPr>
      </p:pic>
      <p:pic>
        <p:nvPicPr>
          <p:cNvPr id="45" name="Picture 44">
            <a:extLst>
              <a:ext uri="{FF2B5EF4-FFF2-40B4-BE49-F238E27FC236}">
                <a16:creationId xmlns:a16="http://schemas.microsoft.com/office/drawing/2014/main" id="{8A73FCEB-D8FD-4F3A-BB2E-A796664B66D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02830" y="3921299"/>
            <a:ext cx="690441" cy="540421"/>
          </a:xfrm>
          <a:prstGeom prst="rect">
            <a:avLst/>
          </a:prstGeom>
        </p:spPr>
      </p:pic>
      <p:pic>
        <p:nvPicPr>
          <p:cNvPr id="58" name="Picture 57">
            <a:extLst>
              <a:ext uri="{FF2B5EF4-FFF2-40B4-BE49-F238E27FC236}">
                <a16:creationId xmlns:a16="http://schemas.microsoft.com/office/drawing/2014/main" id="{FCF7775C-DDA9-4D07-8107-54DEEAD759FA}"/>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6426526" y="2268235"/>
            <a:ext cx="144480" cy="324791"/>
          </a:xfrm>
          <a:prstGeom prst="rect">
            <a:avLst/>
          </a:prstGeom>
        </p:spPr>
      </p:pic>
      <p:pic>
        <p:nvPicPr>
          <p:cNvPr id="60" name="Picture 59">
            <a:extLst>
              <a:ext uri="{FF2B5EF4-FFF2-40B4-BE49-F238E27FC236}">
                <a16:creationId xmlns:a16="http://schemas.microsoft.com/office/drawing/2014/main" id="{4EAADD45-7A42-4C1F-8DFC-4CA6C82352FA}"/>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6063501" y="2266846"/>
            <a:ext cx="144480" cy="324791"/>
          </a:xfrm>
          <a:prstGeom prst="rect">
            <a:avLst/>
          </a:prstGeom>
        </p:spPr>
      </p:pic>
      <p:pic>
        <p:nvPicPr>
          <p:cNvPr id="62" name="Picture 61">
            <a:extLst>
              <a:ext uri="{FF2B5EF4-FFF2-40B4-BE49-F238E27FC236}">
                <a16:creationId xmlns:a16="http://schemas.microsoft.com/office/drawing/2014/main" id="{8D98D59B-C732-42A1-9C65-B83DBADC04F0}"/>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5772279" y="2545934"/>
            <a:ext cx="144480" cy="324791"/>
          </a:xfrm>
          <a:prstGeom prst="rect">
            <a:avLst/>
          </a:prstGeom>
        </p:spPr>
      </p:pic>
      <p:pic>
        <p:nvPicPr>
          <p:cNvPr id="5" name="Picture 4">
            <a:extLst>
              <a:ext uri="{FF2B5EF4-FFF2-40B4-BE49-F238E27FC236}">
                <a16:creationId xmlns:a16="http://schemas.microsoft.com/office/drawing/2014/main" id="{0FFBD8D7-1646-411F-B9FD-8EC087E19582}"/>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5522366" y="1887125"/>
            <a:ext cx="2220422" cy="1822769"/>
          </a:xfrm>
          <a:prstGeom prst="rect">
            <a:avLst/>
          </a:prstGeom>
        </p:spPr>
      </p:pic>
      <p:pic>
        <p:nvPicPr>
          <p:cNvPr id="12" name="Picture 11">
            <a:extLst>
              <a:ext uri="{FF2B5EF4-FFF2-40B4-BE49-F238E27FC236}">
                <a16:creationId xmlns:a16="http://schemas.microsoft.com/office/drawing/2014/main" id="{44E59127-C677-4F72-B3BF-4E42FF6EF501}"/>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9911829" y="8146596"/>
            <a:ext cx="1552584" cy="1410359"/>
          </a:xfrm>
          <a:prstGeom prst="rect">
            <a:avLst/>
          </a:prstGeom>
        </p:spPr>
      </p:pic>
      <p:pic>
        <p:nvPicPr>
          <p:cNvPr id="37" name="Picture 36">
            <a:extLst>
              <a:ext uri="{FF2B5EF4-FFF2-40B4-BE49-F238E27FC236}">
                <a16:creationId xmlns:a16="http://schemas.microsoft.com/office/drawing/2014/main" id="{14A61EB6-08A8-4782-9041-5A5B412816A9}"/>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5628243" y="1878520"/>
            <a:ext cx="1552584" cy="1410359"/>
          </a:xfrm>
          <a:prstGeom prst="rect">
            <a:avLst/>
          </a:prstGeom>
        </p:spPr>
      </p:pic>
      <p:pic>
        <p:nvPicPr>
          <p:cNvPr id="15" name="Picture 14">
            <a:extLst>
              <a:ext uri="{FF2B5EF4-FFF2-40B4-BE49-F238E27FC236}">
                <a16:creationId xmlns:a16="http://schemas.microsoft.com/office/drawing/2014/main" id="{F8C0F843-35AF-41DB-BF93-0C3AB0E5EC19}"/>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6315165" y="1877421"/>
            <a:ext cx="1432953" cy="1410359"/>
          </a:xfrm>
          <a:prstGeom prst="rect">
            <a:avLst/>
          </a:prstGeom>
        </p:spPr>
      </p:pic>
      <p:pic>
        <p:nvPicPr>
          <p:cNvPr id="18" name="Picture 17">
            <a:extLst>
              <a:ext uri="{FF2B5EF4-FFF2-40B4-BE49-F238E27FC236}">
                <a16:creationId xmlns:a16="http://schemas.microsoft.com/office/drawing/2014/main" id="{A128A9A0-E716-4DB2-8C4C-8982514C9783}"/>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8740047" y="8568710"/>
            <a:ext cx="1171782" cy="934697"/>
          </a:xfrm>
          <a:prstGeom prst="rect">
            <a:avLst/>
          </a:prstGeom>
        </p:spPr>
      </p:pic>
      <p:pic>
        <p:nvPicPr>
          <p:cNvPr id="43" name="Picture 42">
            <a:extLst>
              <a:ext uri="{FF2B5EF4-FFF2-40B4-BE49-F238E27FC236}">
                <a16:creationId xmlns:a16="http://schemas.microsoft.com/office/drawing/2014/main" id="{696129A2-9823-4F3B-A83A-30D20838D388}"/>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4759613" y="1872023"/>
            <a:ext cx="623786" cy="1410359"/>
          </a:xfrm>
          <a:prstGeom prst="rect">
            <a:avLst/>
          </a:prstGeom>
        </p:spPr>
      </p:pic>
      <p:pic>
        <p:nvPicPr>
          <p:cNvPr id="22" name="Picture 21">
            <a:extLst>
              <a:ext uri="{FF2B5EF4-FFF2-40B4-BE49-F238E27FC236}">
                <a16:creationId xmlns:a16="http://schemas.microsoft.com/office/drawing/2014/main" id="{48BC10D4-4693-43E4-9894-77392098D1FB}"/>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4616527" y="2345023"/>
            <a:ext cx="1064287" cy="1085271"/>
          </a:xfrm>
          <a:prstGeom prst="rect">
            <a:avLst/>
          </a:prstGeom>
        </p:spPr>
      </p:pic>
      <p:sp>
        <p:nvSpPr>
          <p:cNvPr id="7" name="Content Placeholder 2">
            <a:extLst>
              <a:ext uri="{FF2B5EF4-FFF2-40B4-BE49-F238E27FC236}">
                <a16:creationId xmlns:a16="http://schemas.microsoft.com/office/drawing/2014/main" id="{4A3434DF-E3BA-4B8A-9D6B-E6A3ADFFD03A}"/>
              </a:ext>
            </a:extLst>
          </p:cNvPr>
          <p:cNvSpPr txBox="1">
            <a:spLocks/>
          </p:cNvSpPr>
          <p:nvPr/>
        </p:nvSpPr>
        <p:spPr>
          <a:xfrm>
            <a:off x="7677441" y="1231401"/>
            <a:ext cx="4403855"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count back in sevenths on a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show your understanding using an area model?</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see that we must subtract across the whole?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lets try a more efficient method. Can you explain the strategy?</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with similar examples</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32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par>
                                <p:cTn id="16" presetID="10" presetClass="entr" presetSubtype="0"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par>
                                <p:cTn id="19" presetID="10"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1000"/>
                            </p:stCondLst>
                            <p:childTnLst>
                              <p:par>
                                <p:cTn id="27" presetID="2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right)">
                                      <p:cBhvr>
                                        <p:cTn id="29" dur="500"/>
                                        <p:tgtEl>
                                          <p:spTgt spid="21"/>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par>
                          <p:cTn id="39" fill="hold">
                            <p:stCondLst>
                              <p:cond delay="1000"/>
                            </p:stCondLst>
                            <p:childTnLst>
                              <p:par>
                                <p:cTn id="40" presetID="22" presetClass="entr" presetSubtype="2"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right)">
                                      <p:cBhvr>
                                        <p:cTn id="42" dur="500"/>
                                        <p:tgtEl>
                                          <p:spTgt spid="25"/>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500"/>
                            </p:stCondLst>
                            <p:childTnLst>
                              <p:par>
                                <p:cTn id="53" presetID="22" presetClass="entr" presetSubtype="2"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right)">
                                      <p:cBhvr>
                                        <p:cTn id="55" dur="500"/>
                                        <p:tgtEl>
                                          <p:spTgt spid="30"/>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childTnLst>
                          </p:cTn>
                        </p:par>
                        <p:par>
                          <p:cTn id="65" fill="hold">
                            <p:stCondLst>
                              <p:cond delay="500"/>
                            </p:stCondLst>
                            <p:childTnLst>
                              <p:par>
                                <p:cTn id="66" presetID="22" presetClass="entr" presetSubtype="2" fill="hold"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right)">
                                      <p:cBhvr>
                                        <p:cTn id="68" dur="500"/>
                                        <p:tgtEl>
                                          <p:spTgt spid="40"/>
                                        </p:tgtEl>
                                      </p:cBhvr>
                                    </p:animEffect>
                                  </p:childTnLst>
                                </p:cTn>
                              </p:par>
                            </p:childTnLst>
                          </p:cTn>
                        </p:par>
                        <p:par>
                          <p:cTn id="69" fill="hold">
                            <p:stCondLst>
                              <p:cond delay="1500"/>
                            </p:stCondLst>
                            <p:childTnLst>
                              <p:par>
                                <p:cTn id="70" presetID="10"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par>
                          <p:cTn id="78" fill="hold">
                            <p:stCondLst>
                              <p:cond delay="500"/>
                            </p:stCondLst>
                            <p:childTnLst>
                              <p:par>
                                <p:cTn id="79" presetID="22" presetClass="entr" presetSubtype="2"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wipe(right)">
                                      <p:cBhvr>
                                        <p:cTn id="81" dur="500"/>
                                        <p:tgtEl>
                                          <p:spTgt spid="44"/>
                                        </p:tgtEl>
                                      </p:cBhvr>
                                    </p:animEffect>
                                  </p:childTnLst>
                                </p:cTn>
                              </p:par>
                            </p:childTnLst>
                          </p:cTn>
                        </p:par>
                        <p:par>
                          <p:cTn id="82" fill="hold">
                            <p:stCondLst>
                              <p:cond delay="1000"/>
                            </p:stCondLst>
                            <p:childTnLst>
                              <p:par>
                                <p:cTn id="83" presetID="10" presetClass="entr" presetSubtype="0" fill="hold" nodeType="after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21"/>
                                        </p:tgtEl>
                                      </p:cBhvr>
                                    </p:animEffect>
                                    <p:set>
                                      <p:cBhvr>
                                        <p:cTn id="95" dur="1" fill="hold">
                                          <p:stCondLst>
                                            <p:cond delay="499"/>
                                          </p:stCondLst>
                                        </p:cTn>
                                        <p:tgtEl>
                                          <p:spTgt spid="21"/>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30"/>
                                        </p:tgtEl>
                                      </p:cBhvr>
                                    </p:animEffect>
                                    <p:set>
                                      <p:cBhvr>
                                        <p:cTn id="98" dur="1" fill="hold">
                                          <p:stCondLst>
                                            <p:cond delay="499"/>
                                          </p:stCondLst>
                                        </p:cTn>
                                        <p:tgtEl>
                                          <p:spTgt spid="30"/>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32"/>
                                        </p:tgtEl>
                                      </p:cBhvr>
                                    </p:animEffect>
                                    <p:set>
                                      <p:cBhvr>
                                        <p:cTn id="101" dur="1" fill="hold">
                                          <p:stCondLst>
                                            <p:cond delay="499"/>
                                          </p:stCondLst>
                                        </p:cTn>
                                        <p:tgtEl>
                                          <p:spTgt spid="32"/>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40"/>
                                        </p:tgtEl>
                                      </p:cBhvr>
                                    </p:animEffect>
                                    <p:set>
                                      <p:cBhvr>
                                        <p:cTn id="104" dur="1" fill="hold">
                                          <p:stCondLst>
                                            <p:cond delay="499"/>
                                          </p:stCondLst>
                                        </p:cTn>
                                        <p:tgtEl>
                                          <p:spTgt spid="40"/>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41"/>
                                        </p:tgtEl>
                                      </p:cBhvr>
                                    </p:animEffect>
                                    <p:set>
                                      <p:cBhvr>
                                        <p:cTn id="107" dur="1" fill="hold">
                                          <p:stCondLst>
                                            <p:cond delay="499"/>
                                          </p:stCondLst>
                                        </p:cTn>
                                        <p:tgtEl>
                                          <p:spTgt spid="41"/>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44"/>
                                        </p:tgtEl>
                                      </p:cBhvr>
                                    </p:animEffect>
                                    <p:set>
                                      <p:cBhvr>
                                        <p:cTn id="110" dur="1" fill="hold">
                                          <p:stCondLst>
                                            <p:cond delay="499"/>
                                          </p:stCondLst>
                                        </p:cTn>
                                        <p:tgtEl>
                                          <p:spTgt spid="44"/>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45"/>
                                        </p:tgtEl>
                                      </p:cBhvr>
                                    </p:animEffect>
                                    <p:set>
                                      <p:cBhvr>
                                        <p:cTn id="113" dur="1" fill="hold">
                                          <p:stCondLst>
                                            <p:cond delay="499"/>
                                          </p:stCondLst>
                                        </p:cTn>
                                        <p:tgtEl>
                                          <p:spTgt spid="45"/>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25"/>
                                        </p:tgtEl>
                                      </p:cBhvr>
                                    </p:animEffect>
                                    <p:set>
                                      <p:cBhvr>
                                        <p:cTn id="116" dur="1" fill="hold">
                                          <p:stCondLst>
                                            <p:cond delay="499"/>
                                          </p:stCondLst>
                                        </p:cTn>
                                        <p:tgtEl>
                                          <p:spTgt spid="25"/>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26"/>
                                        </p:tgtEl>
                                      </p:cBhvr>
                                    </p:animEffect>
                                    <p:set>
                                      <p:cBhvr>
                                        <p:cTn id="119" dur="1" fill="hold">
                                          <p:stCondLst>
                                            <p:cond delay="499"/>
                                          </p:stCondLst>
                                        </p:cTn>
                                        <p:tgtEl>
                                          <p:spTgt spid="26"/>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23"/>
                                        </p:tgtEl>
                                      </p:cBhvr>
                                    </p:animEffect>
                                    <p:set>
                                      <p:cBhvr>
                                        <p:cTn id="122" dur="1" fill="hold">
                                          <p:stCondLst>
                                            <p:cond delay="499"/>
                                          </p:stCondLst>
                                        </p:cTn>
                                        <p:tgtEl>
                                          <p:spTgt spid="23"/>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37"/>
                                        </p:tgtEl>
                                      </p:cBhvr>
                                    </p:animEffect>
                                    <p:set>
                                      <p:cBhvr>
                                        <p:cTn id="125" dur="1" fill="hold">
                                          <p:stCondLst>
                                            <p:cond delay="499"/>
                                          </p:stCondLst>
                                        </p:cTn>
                                        <p:tgtEl>
                                          <p:spTgt spid="37"/>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43"/>
                                        </p:tgtEl>
                                      </p:cBhvr>
                                    </p:animEffect>
                                    <p:set>
                                      <p:cBhvr>
                                        <p:cTn id="128" dur="1" fill="hold">
                                          <p:stCondLst>
                                            <p:cond delay="499"/>
                                          </p:stCondLst>
                                        </p:cTn>
                                        <p:tgtEl>
                                          <p:spTgt spid="43"/>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22"/>
                                        </p:tgtEl>
                                      </p:cBhvr>
                                    </p:animEffect>
                                    <p:set>
                                      <p:cBhvr>
                                        <p:cTn id="131" dur="1" fill="hold">
                                          <p:stCondLst>
                                            <p:cond delay="499"/>
                                          </p:stCondLst>
                                        </p:cTn>
                                        <p:tgtEl>
                                          <p:spTgt spid="22"/>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5"/>
                                        </p:tgtEl>
                                      </p:cBhvr>
                                    </p:animEffect>
                                    <p:set>
                                      <p:cBhvr>
                                        <p:cTn id="134" dur="1" fill="hold">
                                          <p:stCondLst>
                                            <p:cond delay="499"/>
                                          </p:stCondLst>
                                        </p:cTn>
                                        <p:tgtEl>
                                          <p:spTgt spid="15"/>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5"/>
                                        </p:tgtEl>
                                      </p:cBhvr>
                                    </p:animEffect>
                                    <p:set>
                                      <p:cBhvr>
                                        <p:cTn id="137" dur="1" fill="hold">
                                          <p:stCondLst>
                                            <p:cond delay="499"/>
                                          </p:stCondLst>
                                        </p:cTn>
                                        <p:tgtEl>
                                          <p:spTgt spid="5"/>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1"/>
                                        </p:tgtEl>
                                      </p:cBhvr>
                                    </p:animEffect>
                                    <p:set>
                                      <p:cBhvr>
                                        <p:cTn id="140" dur="1" fill="hold">
                                          <p:stCondLst>
                                            <p:cond delay="499"/>
                                          </p:stCondLst>
                                        </p:cTn>
                                        <p:tgtEl>
                                          <p:spTgt spid="11"/>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500"/>
                                        <p:tgtEl>
                                          <p:spTgt spid="5"/>
                                        </p:tgtEl>
                                      </p:cBhvr>
                                    </p:animEffect>
                                  </p:childTnLst>
                                </p:cTn>
                              </p:par>
                              <p:par>
                                <p:cTn id="150" presetID="10" presetClass="entr" presetSubtype="0" fill="hold" nodeType="withEffect">
                                  <p:stCondLst>
                                    <p:cond delay="0"/>
                                  </p:stCondLst>
                                  <p:childTnLst>
                                    <p:set>
                                      <p:cBhvr>
                                        <p:cTn id="151" dur="1" fill="hold">
                                          <p:stCondLst>
                                            <p:cond delay="0"/>
                                          </p:stCondLst>
                                        </p:cTn>
                                        <p:tgtEl>
                                          <p:spTgt spid="37"/>
                                        </p:tgtEl>
                                        <p:attrNameLst>
                                          <p:attrName>style.visibility</p:attrName>
                                        </p:attrNameLst>
                                      </p:cBhvr>
                                      <p:to>
                                        <p:strVal val="visible"/>
                                      </p:to>
                                    </p:set>
                                    <p:animEffect transition="in" filter="fade">
                                      <p:cBhvr>
                                        <p:cTn id="152" dur="500"/>
                                        <p:tgtEl>
                                          <p:spTgt spid="37"/>
                                        </p:tgtEl>
                                      </p:cBhvr>
                                    </p:animEffect>
                                  </p:childTnLst>
                                </p:cTn>
                              </p:par>
                              <p:par>
                                <p:cTn id="153" presetID="10" presetClass="entr" presetSubtype="0" fill="hold" nodeType="withEffect">
                                  <p:stCondLst>
                                    <p:cond delay="0"/>
                                  </p:stCondLst>
                                  <p:childTnLst>
                                    <p:set>
                                      <p:cBhvr>
                                        <p:cTn id="154" dur="1" fill="hold">
                                          <p:stCondLst>
                                            <p:cond delay="0"/>
                                          </p:stCondLst>
                                        </p:cTn>
                                        <p:tgtEl>
                                          <p:spTgt spid="15"/>
                                        </p:tgtEl>
                                        <p:attrNameLst>
                                          <p:attrName>style.visibility</p:attrName>
                                        </p:attrNameLst>
                                      </p:cBhvr>
                                      <p:to>
                                        <p:strVal val="visible"/>
                                      </p:to>
                                    </p:set>
                                    <p:animEffect transition="in" filter="fade">
                                      <p:cBhvr>
                                        <p:cTn id="155" dur="500"/>
                                        <p:tgtEl>
                                          <p:spTgt spid="15"/>
                                        </p:tgtEl>
                                      </p:cBhvr>
                                    </p:animEffect>
                                  </p:childTnLst>
                                </p:cTn>
                              </p:par>
                            </p:childTnLst>
                          </p:cTn>
                        </p:par>
                        <p:par>
                          <p:cTn id="156" fill="hold">
                            <p:stCondLst>
                              <p:cond delay="500"/>
                            </p:stCondLst>
                            <p:childTnLst>
                              <p:par>
                                <p:cTn id="157" presetID="22" presetClass="entr" presetSubtype="2" fill="hold" nodeType="afterEffect">
                                  <p:stCondLst>
                                    <p:cond delay="0"/>
                                  </p:stCondLst>
                                  <p:childTnLst>
                                    <p:set>
                                      <p:cBhvr>
                                        <p:cTn id="158" dur="1" fill="hold">
                                          <p:stCondLst>
                                            <p:cond delay="0"/>
                                          </p:stCondLst>
                                        </p:cTn>
                                        <p:tgtEl>
                                          <p:spTgt spid="54"/>
                                        </p:tgtEl>
                                        <p:attrNameLst>
                                          <p:attrName>style.visibility</p:attrName>
                                        </p:attrNameLst>
                                      </p:cBhvr>
                                      <p:to>
                                        <p:strVal val="visible"/>
                                      </p:to>
                                    </p:set>
                                    <p:animEffect transition="in" filter="wipe(right)">
                                      <p:cBhvr>
                                        <p:cTn id="159" dur="1000"/>
                                        <p:tgtEl>
                                          <p:spTgt spid="54"/>
                                        </p:tgtEl>
                                      </p:cBhvr>
                                    </p:animEffect>
                                  </p:childTnLst>
                                </p:cTn>
                              </p:par>
                            </p:childTnLst>
                          </p:cTn>
                        </p:par>
                        <p:par>
                          <p:cTn id="160" fill="hold">
                            <p:stCondLst>
                              <p:cond delay="1500"/>
                            </p:stCondLst>
                            <p:childTnLst>
                              <p:par>
                                <p:cTn id="161" presetID="10" presetClass="entr" presetSubtype="0" fill="hold" nodeType="afterEffect">
                                  <p:stCondLst>
                                    <p:cond delay="0"/>
                                  </p:stCondLst>
                                  <p:childTnLst>
                                    <p:set>
                                      <p:cBhvr>
                                        <p:cTn id="162" dur="1" fill="hold">
                                          <p:stCondLst>
                                            <p:cond delay="0"/>
                                          </p:stCondLst>
                                        </p:cTn>
                                        <p:tgtEl>
                                          <p:spTgt spid="52"/>
                                        </p:tgtEl>
                                        <p:attrNameLst>
                                          <p:attrName>style.visibility</p:attrName>
                                        </p:attrNameLst>
                                      </p:cBhvr>
                                      <p:to>
                                        <p:strVal val="visible"/>
                                      </p:to>
                                    </p:set>
                                    <p:animEffect transition="in" filter="fade">
                                      <p:cBhvr>
                                        <p:cTn id="163" dur="500"/>
                                        <p:tgtEl>
                                          <p:spTgt spid="52"/>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43"/>
                                        </p:tgtEl>
                                        <p:attrNameLst>
                                          <p:attrName>style.visibility</p:attrName>
                                        </p:attrNameLst>
                                      </p:cBhvr>
                                      <p:to>
                                        <p:strVal val="visible"/>
                                      </p:to>
                                    </p:set>
                                    <p:animEffect transition="in" filter="fade">
                                      <p:cBhvr>
                                        <p:cTn id="168" dur="500"/>
                                        <p:tgtEl>
                                          <p:spTgt spid="43"/>
                                        </p:tgtEl>
                                      </p:cBhvr>
                                    </p:animEffect>
                                  </p:childTnLst>
                                </p:cTn>
                              </p:par>
                              <p:par>
                                <p:cTn id="169" presetID="10" presetClass="entr" presetSubtype="0" fill="hold" nodeType="withEffect">
                                  <p:stCondLst>
                                    <p:cond delay="0"/>
                                  </p:stCondLst>
                                  <p:childTnLst>
                                    <p:set>
                                      <p:cBhvr>
                                        <p:cTn id="170" dur="1" fill="hold">
                                          <p:stCondLst>
                                            <p:cond delay="0"/>
                                          </p:stCondLst>
                                        </p:cTn>
                                        <p:tgtEl>
                                          <p:spTgt spid="22"/>
                                        </p:tgtEl>
                                        <p:attrNameLst>
                                          <p:attrName>style.visibility</p:attrName>
                                        </p:attrNameLst>
                                      </p:cBhvr>
                                      <p:to>
                                        <p:strVal val="visible"/>
                                      </p:to>
                                    </p:set>
                                    <p:animEffect transition="in" filter="fade">
                                      <p:cBhvr>
                                        <p:cTn id="171" dur="500"/>
                                        <p:tgtEl>
                                          <p:spTgt spid="22"/>
                                        </p:tgtEl>
                                      </p:cBhvr>
                                    </p:animEffect>
                                  </p:childTnLst>
                                </p:cTn>
                              </p:par>
                            </p:childTnLst>
                          </p:cTn>
                        </p:par>
                        <p:par>
                          <p:cTn id="172" fill="hold">
                            <p:stCondLst>
                              <p:cond delay="500"/>
                            </p:stCondLst>
                            <p:childTnLst>
                              <p:par>
                                <p:cTn id="173" presetID="22" presetClass="entr" presetSubtype="2" fill="hold" nodeType="afterEffect">
                                  <p:stCondLst>
                                    <p:cond delay="0"/>
                                  </p:stCondLst>
                                  <p:childTnLst>
                                    <p:set>
                                      <p:cBhvr>
                                        <p:cTn id="174" dur="1" fill="hold">
                                          <p:stCondLst>
                                            <p:cond delay="0"/>
                                          </p:stCondLst>
                                        </p:cTn>
                                        <p:tgtEl>
                                          <p:spTgt spid="49"/>
                                        </p:tgtEl>
                                        <p:attrNameLst>
                                          <p:attrName>style.visibility</p:attrName>
                                        </p:attrNameLst>
                                      </p:cBhvr>
                                      <p:to>
                                        <p:strVal val="visible"/>
                                      </p:to>
                                    </p:set>
                                    <p:animEffect transition="in" filter="wipe(right)">
                                      <p:cBhvr>
                                        <p:cTn id="175" dur="1000"/>
                                        <p:tgtEl>
                                          <p:spTgt spid="49"/>
                                        </p:tgtEl>
                                      </p:cBhvr>
                                    </p:animEffect>
                                  </p:childTnLst>
                                </p:cTn>
                              </p:par>
                            </p:childTnLst>
                          </p:cTn>
                        </p:par>
                        <p:par>
                          <p:cTn id="176" fill="hold">
                            <p:stCondLst>
                              <p:cond delay="1500"/>
                            </p:stCondLst>
                            <p:childTnLst>
                              <p:par>
                                <p:cTn id="177" presetID="10" presetClass="entr" presetSubtype="0" fill="hold" nodeType="afterEffect">
                                  <p:stCondLst>
                                    <p:cond delay="0"/>
                                  </p:stCondLst>
                                  <p:childTnLst>
                                    <p:set>
                                      <p:cBhvr>
                                        <p:cTn id="178" dur="1" fill="hold">
                                          <p:stCondLst>
                                            <p:cond delay="0"/>
                                          </p:stCondLst>
                                        </p:cTn>
                                        <p:tgtEl>
                                          <p:spTgt spid="50"/>
                                        </p:tgtEl>
                                        <p:attrNameLst>
                                          <p:attrName>style.visibility</p:attrName>
                                        </p:attrNameLst>
                                      </p:cBhvr>
                                      <p:to>
                                        <p:strVal val="visible"/>
                                      </p:to>
                                    </p:set>
                                    <p:animEffect transition="in" filter="fade">
                                      <p:cBhvr>
                                        <p:cTn id="179" dur="500"/>
                                        <p:tgtEl>
                                          <p:spTgt spid="50"/>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11"/>
                                        </p:tgtEl>
                                        <p:attrNameLst>
                                          <p:attrName>style.visibility</p:attrName>
                                        </p:attrNameLst>
                                      </p:cBhvr>
                                      <p:to>
                                        <p:strVal val="visible"/>
                                      </p:to>
                                    </p:set>
                                    <p:animEffect transition="in" filter="fade">
                                      <p:cBhvr>
                                        <p:cTn id="184" dur="500"/>
                                        <p:tgtEl>
                                          <p:spTgt spid="11"/>
                                        </p:tgtEl>
                                      </p:cBhvr>
                                    </p:animEffect>
                                  </p:childTnLst>
                                </p:cTn>
                              </p:par>
                              <p:par>
                                <p:cTn id="185" presetID="1" presetClass="entr" presetSubtype="0" fill="hold" nodeType="withEffect">
                                  <p:stCondLst>
                                    <p:cond delay="0"/>
                                  </p:stCondLst>
                                  <p:childTnLst>
                                    <p:set>
                                      <p:cBhvr>
                                        <p:cTn id="18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5"/>
            <a:ext cx="10297144" cy="2268253"/>
          </a:xfrm>
          <a:ln>
            <a:solidFill>
              <a:schemeClr val="accent1">
                <a:lumMod val="50000"/>
              </a:schemeClr>
            </a:solidFill>
          </a:ln>
        </p:spPr>
        <p:txBody>
          <a:bodyPr>
            <a:noAutofit/>
          </a:bodyPr>
          <a:lstStyle/>
          <a:p>
            <a:pPr>
              <a:lnSpc>
                <a:spcPct val="120000"/>
              </a:lnSpc>
            </a:pPr>
            <a:r>
              <a:rPr lang="en-GB" sz="2400" dirty="0"/>
              <a:t>4F–3 </a:t>
            </a:r>
            <a:br>
              <a:rPr lang="en-GB" sz="2400" dirty="0"/>
            </a:br>
            <a:r>
              <a:rPr lang="en-GB" sz="2400" dirty="0"/>
              <a:t>Add and subtract improper and mixed fractions with the same denominator, including bridging whole numbers, for example:</a:t>
            </a:r>
            <a:br>
              <a:rPr lang="en-GB" sz="2400" dirty="0"/>
            </a:br>
            <a:br>
              <a:rPr lang="en-GB" sz="2400" dirty="0"/>
            </a:br>
            <a:r>
              <a:rPr lang="en-GB" sz="2400" dirty="0"/>
              <a:t> </a:t>
            </a:r>
            <a:br>
              <a:rPr lang="en-GB" sz="2400" dirty="0"/>
            </a:br>
            <a:r>
              <a:rPr lang="en-GB" sz="2400" dirty="0"/>
              <a:t> </a:t>
            </a:r>
            <a:br>
              <a:rPr lang="en-GB" sz="2400" dirty="0"/>
            </a:br>
            <a:r>
              <a:rPr lang="en-GB" sz="2400" dirty="0"/>
              <a:t> </a:t>
            </a:r>
            <a:br>
              <a:rPr lang="en-GB" sz="2400" dirty="0"/>
            </a:br>
            <a:r>
              <a:rPr lang="en-GB" sz="2400" dirty="0"/>
              <a:t> </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4F-3.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4</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pic>
        <p:nvPicPr>
          <p:cNvPr id="3" name="Picture 2" descr="7 fifths + 4 fifths = 11 fifths">
            <a:extLst>
              <a:ext uri="{FF2B5EF4-FFF2-40B4-BE49-F238E27FC236}">
                <a16:creationId xmlns:a16="http://schemas.microsoft.com/office/drawing/2014/main" id="{B7B7FE66-DA86-4C74-B590-1F77F7DBF13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09980" y="1826259"/>
            <a:ext cx="814070" cy="545465"/>
          </a:xfrm>
          <a:prstGeom prst="rect">
            <a:avLst/>
          </a:prstGeom>
          <a:noFill/>
          <a:ln>
            <a:noFill/>
          </a:ln>
        </p:spPr>
      </p:pic>
      <p:pic>
        <p:nvPicPr>
          <p:cNvPr id="9" name="Picture 8" descr="3 7 eights minus 2 eights = 3 5 eights">
            <a:extLst>
              <a:ext uri="{FF2B5EF4-FFF2-40B4-BE49-F238E27FC236}">
                <a16:creationId xmlns:a16="http://schemas.microsoft.com/office/drawing/2014/main" id="{0B08323D-7647-4A43-AA7E-EB8A8DC8BB3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609849" y="1827210"/>
            <a:ext cx="1057275" cy="545465"/>
          </a:xfrm>
          <a:prstGeom prst="rect">
            <a:avLst/>
          </a:prstGeom>
          <a:noFill/>
          <a:ln>
            <a:noFill/>
          </a:ln>
        </p:spPr>
      </p:pic>
      <p:pic>
        <p:nvPicPr>
          <p:cNvPr id="12" name="Picture 11" descr="7 2 fifths + 4 fifths = 8 1 fifth">
            <a:extLst>
              <a:ext uri="{FF2B5EF4-FFF2-40B4-BE49-F238E27FC236}">
                <a16:creationId xmlns:a16="http://schemas.microsoft.com/office/drawing/2014/main" id="{05BC0711-818A-4BE3-B8FD-6017C505DF4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171950" y="1826258"/>
            <a:ext cx="1057275" cy="545465"/>
          </a:xfrm>
          <a:prstGeom prst="rect">
            <a:avLst/>
          </a:prstGeom>
          <a:noFill/>
          <a:ln>
            <a:noFill/>
          </a:ln>
        </p:spPr>
      </p:pic>
      <p:pic>
        <p:nvPicPr>
          <p:cNvPr id="15" name="Picture 14" descr="8 1 fifth minus 4 fifths = 7 2 fifths ">
            <a:extLst>
              <a:ext uri="{FF2B5EF4-FFF2-40B4-BE49-F238E27FC236}">
                <a16:creationId xmlns:a16="http://schemas.microsoft.com/office/drawing/2014/main" id="{44658F56-9DB5-41D7-B627-E6E82355FE2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870375" y="1826258"/>
            <a:ext cx="1012626" cy="545464"/>
          </a:xfrm>
          <a:prstGeom prst="rect">
            <a:avLst/>
          </a:prstGeom>
          <a:noFill/>
          <a:ln>
            <a:noFill/>
          </a:ln>
        </p:spPr>
      </p:pic>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A0314B0B-4D88-4ED4-9534-5F7123558429}"/>
              </a:ext>
            </a:extLst>
          </p:cNvPr>
          <p:cNvGraphicFramePr>
            <a:graphicFrameLocks noChangeAspect="1"/>
          </p:cNvGraphicFramePr>
          <p:nvPr/>
        </p:nvGraphicFramePr>
        <p:xfrm>
          <a:off x="3285701" y="1202872"/>
          <a:ext cx="876300" cy="558800"/>
        </p:xfrm>
        <a:graphic>
          <a:graphicData uri="http://schemas.openxmlformats.org/presentationml/2006/ole">
            <mc:AlternateContent xmlns:mc="http://schemas.openxmlformats.org/markup-compatibility/2006">
              <mc:Choice xmlns:v="urn:schemas-microsoft-com:vml" Requires="v">
                <p:oleObj name="Equation" r:id="rId3" imgW="876240" imgH="558720" progId="Equation.DSMT4">
                  <p:embed/>
                </p:oleObj>
              </mc:Choice>
              <mc:Fallback>
                <p:oleObj name="Equation" r:id="rId3" imgW="876240" imgH="558720" progId="Equation.DSMT4">
                  <p:embed/>
                  <p:pic>
                    <p:nvPicPr>
                      <p:cNvPr id="3" name="Object 2">
                        <a:extLst>
                          <a:ext uri="{FF2B5EF4-FFF2-40B4-BE49-F238E27FC236}">
                            <a16:creationId xmlns:a16="http://schemas.microsoft.com/office/drawing/2014/main" id="{A0314B0B-4D88-4ED4-9534-5F7123558429}"/>
                          </a:ext>
                        </a:extLst>
                      </p:cNvPr>
                      <p:cNvPicPr/>
                      <p:nvPr/>
                    </p:nvPicPr>
                    <p:blipFill>
                      <a:blip r:embed="rId4"/>
                      <a:stretch>
                        <a:fillRect/>
                      </a:stretch>
                    </p:blipFill>
                    <p:spPr>
                      <a:xfrm>
                        <a:off x="3285701" y="1202872"/>
                        <a:ext cx="876300" cy="558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FF7A3890-3094-43C5-BC5E-35941073E7BA}"/>
              </a:ext>
            </a:extLst>
          </p:cNvPr>
          <p:cNvGraphicFramePr>
            <a:graphicFrameLocks noChangeAspect="1"/>
          </p:cNvGraphicFramePr>
          <p:nvPr/>
        </p:nvGraphicFramePr>
        <p:xfrm>
          <a:off x="4249093" y="1202872"/>
          <a:ext cx="723900" cy="558800"/>
        </p:xfrm>
        <a:graphic>
          <a:graphicData uri="http://schemas.openxmlformats.org/presentationml/2006/ole">
            <mc:AlternateContent xmlns:mc="http://schemas.openxmlformats.org/markup-compatibility/2006">
              <mc:Choice xmlns:v="urn:schemas-microsoft-com:vml" Requires="v">
                <p:oleObj name="Equation" r:id="rId5" imgW="723600" imgH="558720" progId="Equation.DSMT4">
                  <p:embed/>
                </p:oleObj>
              </mc:Choice>
              <mc:Fallback>
                <p:oleObj name="Equation" r:id="rId5" imgW="723600" imgH="558720" progId="Equation.DSMT4">
                  <p:embed/>
                  <p:pic>
                    <p:nvPicPr>
                      <p:cNvPr id="11" name="Object 10">
                        <a:extLst>
                          <a:ext uri="{FF2B5EF4-FFF2-40B4-BE49-F238E27FC236}">
                            <a16:creationId xmlns:a16="http://schemas.microsoft.com/office/drawing/2014/main" id="{FF7A3890-3094-43C5-BC5E-35941073E7BA}"/>
                          </a:ext>
                        </a:extLst>
                      </p:cNvPr>
                      <p:cNvPicPr/>
                      <p:nvPr/>
                    </p:nvPicPr>
                    <p:blipFill>
                      <a:blip r:embed="rId6"/>
                      <a:stretch>
                        <a:fillRect/>
                      </a:stretch>
                    </p:blipFill>
                    <p:spPr>
                      <a:xfrm>
                        <a:off x="4249093" y="1202872"/>
                        <a:ext cx="723900" cy="558800"/>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19C364D2-6336-4820-87B8-FE827F4AE0C1}"/>
              </a:ext>
            </a:extLst>
          </p:cNvPr>
          <p:cNvSpPr>
            <a:spLocks noGrp="1"/>
          </p:cNvSpPr>
          <p:nvPr>
            <p:ph type="title"/>
          </p:nvPr>
        </p:nvSpPr>
        <p:spPr/>
        <p:txBody>
          <a:bodyPr/>
          <a:lstStyle/>
          <a:p>
            <a:r>
              <a:rPr lang="en-GB" dirty="0"/>
              <a:t>4F-3 Add and subtract improper and mixed fractions (same denominator)</a:t>
            </a:r>
          </a:p>
        </p:txBody>
      </p:sp>
      <p:pic>
        <p:nvPicPr>
          <p:cNvPr id="28" name="Picture 27">
            <a:extLst>
              <a:ext uri="{FF2B5EF4-FFF2-40B4-BE49-F238E27FC236}">
                <a16:creationId xmlns:a16="http://schemas.microsoft.com/office/drawing/2014/main" id="{B74469CC-05BA-4233-B353-ECBD2CE8B4D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92448" y="3583215"/>
            <a:ext cx="3468797" cy="2767695"/>
          </a:xfrm>
          <a:prstGeom prst="rect">
            <a:avLst/>
          </a:prstGeom>
        </p:spPr>
      </p:pic>
      <p:pic>
        <p:nvPicPr>
          <p:cNvPr id="5" name="Picture 4">
            <a:extLst>
              <a:ext uri="{FF2B5EF4-FFF2-40B4-BE49-F238E27FC236}">
                <a16:creationId xmlns:a16="http://schemas.microsoft.com/office/drawing/2014/main" id="{7953D7AA-6A50-4EC8-9242-72EEE960F80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65415" y="1954951"/>
            <a:ext cx="7907446" cy="1496174"/>
          </a:xfrm>
          <a:prstGeom prst="rect">
            <a:avLst/>
          </a:prstGeom>
        </p:spPr>
      </p:pic>
      <p:pic>
        <p:nvPicPr>
          <p:cNvPr id="16" name="Picture 15">
            <a:extLst>
              <a:ext uri="{FF2B5EF4-FFF2-40B4-BE49-F238E27FC236}">
                <a16:creationId xmlns:a16="http://schemas.microsoft.com/office/drawing/2014/main" id="{47A75CF4-F4A1-40BA-93D0-3F4DAAE17EE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65415" y="1827327"/>
            <a:ext cx="7907446" cy="1598924"/>
          </a:xfrm>
          <a:prstGeom prst="rect">
            <a:avLst/>
          </a:prstGeom>
        </p:spPr>
      </p:pic>
      <p:pic>
        <p:nvPicPr>
          <p:cNvPr id="24" name="Picture 23">
            <a:extLst>
              <a:ext uri="{FF2B5EF4-FFF2-40B4-BE49-F238E27FC236}">
                <a16:creationId xmlns:a16="http://schemas.microsoft.com/office/drawing/2014/main" id="{3EB5F19D-3A79-4659-ACEA-88E9FE1C83CD}"/>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119138" y="1799771"/>
            <a:ext cx="3953723" cy="1669144"/>
          </a:xfrm>
          <a:prstGeom prst="rect">
            <a:avLst/>
          </a:prstGeom>
        </p:spPr>
      </p:pic>
      <p:sp>
        <p:nvSpPr>
          <p:cNvPr id="29" name="Oval 28">
            <a:extLst>
              <a:ext uri="{FF2B5EF4-FFF2-40B4-BE49-F238E27FC236}">
                <a16:creationId xmlns:a16="http://schemas.microsoft.com/office/drawing/2014/main" id="{736152DF-278E-4F23-8D0C-A485FBD62DBC}"/>
              </a:ext>
            </a:extLst>
          </p:cNvPr>
          <p:cNvSpPr/>
          <p:nvPr/>
        </p:nvSpPr>
        <p:spPr>
          <a:xfrm>
            <a:off x="1651710" y="3744688"/>
            <a:ext cx="769257" cy="820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6" name="Picture 45">
            <a:extLst>
              <a:ext uri="{FF2B5EF4-FFF2-40B4-BE49-F238E27FC236}">
                <a16:creationId xmlns:a16="http://schemas.microsoft.com/office/drawing/2014/main" id="{4CD51C91-52F3-4683-9FAC-991EAC852822}"/>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651710" y="3829050"/>
            <a:ext cx="769257" cy="647700"/>
          </a:xfrm>
          <a:prstGeom prst="rect">
            <a:avLst/>
          </a:prstGeom>
        </p:spPr>
      </p:pic>
      <p:pic>
        <p:nvPicPr>
          <p:cNvPr id="48" name="Picture 47">
            <a:extLst>
              <a:ext uri="{FF2B5EF4-FFF2-40B4-BE49-F238E27FC236}">
                <a16:creationId xmlns:a16="http://schemas.microsoft.com/office/drawing/2014/main" id="{998C1E02-01A6-4AE0-9A75-2E570E9FDA40}"/>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583594" y="3583215"/>
            <a:ext cx="3004457" cy="2767695"/>
          </a:xfrm>
          <a:prstGeom prst="rect">
            <a:avLst/>
          </a:prstGeom>
        </p:spPr>
      </p:pic>
      <p:sp>
        <p:nvSpPr>
          <p:cNvPr id="31" name="Oval 30">
            <a:extLst>
              <a:ext uri="{FF2B5EF4-FFF2-40B4-BE49-F238E27FC236}">
                <a16:creationId xmlns:a16="http://schemas.microsoft.com/office/drawing/2014/main" id="{4626CA86-C561-415E-B699-F92C66888EC3}"/>
              </a:ext>
            </a:extLst>
          </p:cNvPr>
          <p:cNvSpPr/>
          <p:nvPr/>
        </p:nvSpPr>
        <p:spPr>
          <a:xfrm>
            <a:off x="5759252" y="3744688"/>
            <a:ext cx="682172" cy="820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3" name="Picture 52">
            <a:extLst>
              <a:ext uri="{FF2B5EF4-FFF2-40B4-BE49-F238E27FC236}">
                <a16:creationId xmlns:a16="http://schemas.microsoft.com/office/drawing/2014/main" id="{DB61870C-EE8E-443C-ABA7-689997A9BE95}"/>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904396" y="3829050"/>
            <a:ext cx="377371" cy="647700"/>
          </a:xfrm>
          <a:prstGeom prst="rect">
            <a:avLst/>
          </a:prstGeom>
        </p:spPr>
      </p:pic>
      <p:graphicFrame>
        <p:nvGraphicFramePr>
          <p:cNvPr id="4" name="Object 3">
            <a:extLst>
              <a:ext uri="{FF2B5EF4-FFF2-40B4-BE49-F238E27FC236}">
                <a16:creationId xmlns:a16="http://schemas.microsoft.com/office/drawing/2014/main" id="{00289379-90D6-419A-A6B6-1E4367EB2604}"/>
              </a:ext>
            </a:extLst>
          </p:cNvPr>
          <p:cNvGraphicFramePr>
            <a:graphicFrameLocks noChangeAspect="1"/>
          </p:cNvGraphicFramePr>
          <p:nvPr/>
        </p:nvGraphicFramePr>
        <p:xfrm>
          <a:off x="4011188" y="4065814"/>
          <a:ext cx="215900" cy="177800"/>
        </p:xfrm>
        <a:graphic>
          <a:graphicData uri="http://schemas.openxmlformats.org/presentationml/2006/ole">
            <mc:AlternateContent xmlns:mc="http://schemas.openxmlformats.org/markup-compatibility/2006">
              <mc:Choice xmlns:v="urn:schemas-microsoft-com:vml" Requires="v">
                <p:oleObj name="Equation" r:id="rId14" imgW="215640" imgH="177480" progId="Equation.DSMT4">
                  <p:embed/>
                </p:oleObj>
              </mc:Choice>
              <mc:Fallback>
                <p:oleObj name="Equation" r:id="rId14" imgW="215640" imgH="177480" progId="Equation.DSMT4">
                  <p:embed/>
                  <p:pic>
                    <p:nvPicPr>
                      <p:cNvPr id="4" name="Object 3">
                        <a:extLst>
                          <a:ext uri="{FF2B5EF4-FFF2-40B4-BE49-F238E27FC236}">
                            <a16:creationId xmlns:a16="http://schemas.microsoft.com/office/drawing/2014/main" id="{00289379-90D6-419A-A6B6-1E4367EB2604}"/>
                          </a:ext>
                        </a:extLst>
                      </p:cNvPr>
                      <p:cNvPicPr/>
                      <p:nvPr/>
                    </p:nvPicPr>
                    <p:blipFill>
                      <a:blip r:embed="rId15"/>
                      <a:stretch>
                        <a:fillRect/>
                      </a:stretch>
                    </p:blipFill>
                    <p:spPr>
                      <a:xfrm>
                        <a:off x="4011188" y="4065814"/>
                        <a:ext cx="215900" cy="177800"/>
                      </a:xfrm>
                      <a:prstGeom prst="rect">
                        <a:avLst/>
                      </a:prstGeom>
                    </p:spPr>
                  </p:pic>
                </p:oleObj>
              </mc:Fallback>
            </mc:AlternateContent>
          </a:graphicData>
        </a:graphic>
      </p:graphicFrame>
      <p:sp>
        <p:nvSpPr>
          <p:cNvPr id="8" name="Content Placeholder 2">
            <a:extLst>
              <a:ext uri="{FF2B5EF4-FFF2-40B4-BE49-F238E27FC236}">
                <a16:creationId xmlns:a16="http://schemas.microsoft.com/office/drawing/2014/main" id="{75896859-6386-4A86-800F-FAA163E93159}"/>
              </a:ext>
            </a:extLst>
          </p:cNvPr>
          <p:cNvSpPr txBox="1">
            <a:spLocks/>
          </p:cNvSpPr>
          <p:nvPr/>
        </p:nvSpPr>
        <p:spPr>
          <a:xfrm>
            <a:off x="7733194" y="1557338"/>
            <a:ext cx="4366358"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we solve this same equation a different way?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represent this using an area model? A part-part-whole model?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convert both parts of the equation to mixed numbers first?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Do you need to convert your answer back to a mixed number?</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0846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4C14-E4B8-4B53-BCE6-4B46188676BC}"/>
              </a:ext>
            </a:extLst>
          </p:cNvPr>
          <p:cNvSpPr>
            <a:spLocks noGrp="1"/>
          </p:cNvSpPr>
          <p:nvPr>
            <p:ph type="title"/>
          </p:nvPr>
        </p:nvSpPr>
        <p:spPr/>
        <p:txBody>
          <a:bodyPr/>
          <a:lstStyle/>
          <a:p>
            <a:r>
              <a:rPr lang="en-GB" dirty="0"/>
              <a:t>4F-3 Add and subtract improper and mixed fractions (same denominator)</a:t>
            </a:r>
          </a:p>
        </p:txBody>
      </p:sp>
      <p:sp>
        <p:nvSpPr>
          <p:cNvPr id="5" name="TextBox 4">
            <a:extLst>
              <a:ext uri="{FF2B5EF4-FFF2-40B4-BE49-F238E27FC236}">
                <a16:creationId xmlns:a16="http://schemas.microsoft.com/office/drawing/2014/main" id="{98B792AD-A8CF-4447-86BD-783FDD3466A6}"/>
              </a:ext>
            </a:extLst>
          </p:cNvPr>
          <p:cNvSpPr txBox="1"/>
          <p:nvPr/>
        </p:nvSpPr>
        <p:spPr>
          <a:xfrm>
            <a:off x="318052" y="1049572"/>
            <a:ext cx="7521934" cy="40011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Solve these equations and similar ones to build fluency.  </a:t>
            </a:r>
          </a:p>
        </p:txBody>
      </p:sp>
      <p:pic>
        <p:nvPicPr>
          <p:cNvPr id="7" name="Picture 6">
            <a:extLst>
              <a:ext uri="{FF2B5EF4-FFF2-40B4-BE49-F238E27FC236}">
                <a16:creationId xmlns:a16="http://schemas.microsoft.com/office/drawing/2014/main" id="{AA81F766-3921-44C6-99B0-BC2E2817D102}"/>
              </a:ext>
            </a:extLst>
          </p:cNvPr>
          <p:cNvPicPr>
            <a:picLocks noChangeAspect="1"/>
          </p:cNvPicPr>
          <p:nvPr/>
        </p:nvPicPr>
        <p:blipFill>
          <a:blip r:embed="rId2"/>
          <a:stretch>
            <a:fillRect/>
          </a:stretch>
        </p:blipFill>
        <p:spPr>
          <a:xfrm>
            <a:off x="2128837" y="2381250"/>
            <a:ext cx="7934325" cy="2095500"/>
          </a:xfrm>
          <a:prstGeom prst="rect">
            <a:avLst/>
          </a:prstGeom>
        </p:spPr>
      </p:pic>
    </p:spTree>
    <p:extLst>
      <p:ext uri="{BB962C8B-B14F-4D97-AF65-F5344CB8AC3E}">
        <p14:creationId xmlns:p14="http://schemas.microsoft.com/office/powerpoint/2010/main" val="2119506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normAutofit fontScale="92500"/>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3.5 Working across one whole: improper fractions and mixed numbers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4F-3: Linked mastery PD materials</a:t>
            </a:r>
          </a:p>
        </p:txBody>
      </p:sp>
      <p:pic>
        <p:nvPicPr>
          <p:cNvPr id="3" name="Picture 2">
            <a:extLst>
              <a:ext uri="{FF2B5EF4-FFF2-40B4-BE49-F238E27FC236}">
                <a16:creationId xmlns:a16="http://schemas.microsoft.com/office/drawing/2014/main" id="{C56DC093-41BF-481E-B9D7-967770D1E6AC}"/>
              </a:ext>
            </a:extLst>
          </p:cNvPr>
          <p:cNvPicPr>
            <a:picLocks noChangeAspect="1"/>
          </p:cNvPicPr>
          <p:nvPr/>
        </p:nvPicPr>
        <p:blipFill>
          <a:blip r:embed="rId4"/>
          <a:stretch>
            <a:fillRect/>
          </a:stretch>
        </p:blipFill>
        <p:spPr>
          <a:xfrm>
            <a:off x="908575" y="1104761"/>
            <a:ext cx="3643404" cy="5161999"/>
          </a:xfrm>
          <a:prstGeom prst="rect">
            <a:avLst/>
          </a:prstGeom>
          <a:ln>
            <a:solidFill>
              <a:schemeClr val="accent1"/>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Add and subtract improper and mixed fractions (same denominator)</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4F-3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28713"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64235"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GB" dirty="0">
                <a:latin typeface="Arial" panose="020B0604020202020204" pitchFamily="34" charset="0"/>
                <a:cs typeface="Arial" panose="020B0604020202020204" pitchFamily="34" charset="0"/>
              </a:rPr>
              <a:t>4F-3 Add and subtract improper and mixed fractions (same denominator)</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46025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5BAB87F-92E2-4D4F-AE7F-DC231F54DAF1}"/>
              </a:ext>
            </a:extLst>
          </p:cNvPr>
          <p:cNvSpPr/>
          <p:nvPr/>
        </p:nvSpPr>
        <p:spPr>
          <a:xfrm>
            <a:off x="114492" y="5955450"/>
            <a:ext cx="2041304"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itle 2">
            <a:extLst>
              <a:ext uri="{FF2B5EF4-FFF2-40B4-BE49-F238E27FC236}">
                <a16:creationId xmlns:a16="http://schemas.microsoft.com/office/drawing/2014/main" id="{6C4FF672-0E70-43C2-8183-4E23CA226532}"/>
              </a:ext>
            </a:extLst>
          </p:cNvPr>
          <p:cNvSpPr>
            <a:spLocks noGrp="1"/>
          </p:cNvSpPr>
          <p:nvPr>
            <p:ph type="title"/>
          </p:nvPr>
        </p:nvSpPr>
        <p:spPr/>
        <p:txBody>
          <a:bodyPr/>
          <a:lstStyle/>
          <a:p>
            <a:r>
              <a:rPr lang="en-GB" dirty="0"/>
              <a:t>4F-3 Add and subtract improper and mixed fractions (same denominator)</a:t>
            </a:r>
            <a:br>
              <a:rPr lang="en-GB" kern="0" dirty="0"/>
            </a:br>
            <a:endParaRPr lang="en-GB" dirty="0"/>
          </a:p>
        </p:txBody>
      </p:sp>
      <p:pic>
        <p:nvPicPr>
          <p:cNvPr id="4" name="Picture 3">
            <a:extLst>
              <a:ext uri="{FF2B5EF4-FFF2-40B4-BE49-F238E27FC236}">
                <a16:creationId xmlns:a16="http://schemas.microsoft.com/office/drawing/2014/main" id="{553F1F2B-0AE3-41C6-8E7F-14521334985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63840" y="1807855"/>
            <a:ext cx="6648008" cy="5089605"/>
          </a:xfrm>
          <a:prstGeom prst="rect">
            <a:avLst/>
          </a:prstGeom>
        </p:spPr>
      </p:pic>
      <p:pic>
        <p:nvPicPr>
          <p:cNvPr id="21" name="Picture 20">
            <a:extLst>
              <a:ext uri="{FF2B5EF4-FFF2-40B4-BE49-F238E27FC236}">
                <a16:creationId xmlns:a16="http://schemas.microsoft.com/office/drawing/2014/main" id="{F7E537D8-CF82-4C5C-86D0-3A80EA6153D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01769" y="1444998"/>
            <a:ext cx="666751" cy="361712"/>
          </a:xfrm>
          <a:prstGeom prst="rect">
            <a:avLst/>
          </a:prstGeom>
        </p:spPr>
      </p:pic>
      <p:pic>
        <p:nvPicPr>
          <p:cNvPr id="24" name="Picture 23">
            <a:extLst>
              <a:ext uri="{FF2B5EF4-FFF2-40B4-BE49-F238E27FC236}">
                <a16:creationId xmlns:a16="http://schemas.microsoft.com/office/drawing/2014/main" id="{9A0DB473-A44D-41F6-832D-9198F49D881B}"/>
              </a:ext>
            </a:extLst>
          </p:cNvPr>
          <p:cNvPicPr>
            <a:picLocks noChangeAspect="1"/>
          </p:cNvPicPr>
          <p:nvPr/>
        </p:nvPicPr>
        <p:blipFill rotWithShape="1">
          <a:blip r:embed="rId5">
            <a:extLst>
              <a:ext uri="{28A0092B-C50C-407E-A947-70E740481C1C}">
                <a14:useLocalDpi xmlns:a14="http://schemas.microsoft.com/office/drawing/2010/main" val="0"/>
              </a:ext>
            </a:extLst>
          </a:blip>
          <a:srcRect t="-7715"/>
          <a:stretch/>
        </p:blipFill>
        <p:spPr>
          <a:xfrm>
            <a:off x="801769" y="1175566"/>
            <a:ext cx="666751" cy="268288"/>
          </a:xfrm>
          <a:prstGeom prst="rect">
            <a:avLst/>
          </a:prstGeom>
        </p:spPr>
      </p:pic>
      <p:sp>
        <p:nvSpPr>
          <p:cNvPr id="5" name="Rectangle 4">
            <a:extLst>
              <a:ext uri="{FF2B5EF4-FFF2-40B4-BE49-F238E27FC236}">
                <a16:creationId xmlns:a16="http://schemas.microsoft.com/office/drawing/2014/main" id="{D525D639-6BD7-4084-A3B0-262A6B7308B2}"/>
              </a:ext>
            </a:extLst>
          </p:cNvPr>
          <p:cNvSpPr/>
          <p:nvPr/>
        </p:nvSpPr>
        <p:spPr>
          <a:xfrm>
            <a:off x="5935744" y="2310411"/>
            <a:ext cx="1076104"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0" name="Picture 29">
            <a:extLst>
              <a:ext uri="{FF2B5EF4-FFF2-40B4-BE49-F238E27FC236}">
                <a16:creationId xmlns:a16="http://schemas.microsoft.com/office/drawing/2014/main" id="{74FBC226-099C-4295-A7C9-07ADA659FDB7}"/>
              </a:ext>
            </a:extLst>
          </p:cNvPr>
          <p:cNvPicPr>
            <a:picLocks noChangeAspect="1"/>
          </p:cNvPicPr>
          <p:nvPr/>
        </p:nvPicPr>
        <p:blipFill rotWithShape="1">
          <a:blip r:embed="rId5">
            <a:extLst>
              <a:ext uri="{28A0092B-C50C-407E-A947-70E740481C1C}">
                <a14:useLocalDpi xmlns:a14="http://schemas.microsoft.com/office/drawing/2010/main" val="0"/>
              </a:ext>
            </a:extLst>
          </a:blip>
          <a:srcRect t="-7715"/>
          <a:stretch/>
        </p:blipFill>
        <p:spPr>
          <a:xfrm>
            <a:off x="2020968" y="1166935"/>
            <a:ext cx="666751" cy="268288"/>
          </a:xfrm>
          <a:prstGeom prst="rect">
            <a:avLst/>
          </a:prstGeom>
        </p:spPr>
      </p:pic>
      <p:pic>
        <p:nvPicPr>
          <p:cNvPr id="35" name="Picture 34">
            <a:extLst>
              <a:ext uri="{FF2B5EF4-FFF2-40B4-BE49-F238E27FC236}">
                <a16:creationId xmlns:a16="http://schemas.microsoft.com/office/drawing/2014/main" id="{2AFB94AA-6E88-4DDD-80B9-8F168C98CD4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20967" y="1436367"/>
            <a:ext cx="666751" cy="361712"/>
          </a:xfrm>
          <a:prstGeom prst="rect">
            <a:avLst/>
          </a:prstGeom>
        </p:spPr>
      </p:pic>
      <p:sp>
        <p:nvSpPr>
          <p:cNvPr id="38" name="Rectangle 37">
            <a:extLst>
              <a:ext uri="{FF2B5EF4-FFF2-40B4-BE49-F238E27FC236}">
                <a16:creationId xmlns:a16="http://schemas.microsoft.com/office/drawing/2014/main" id="{814E9135-2D96-4961-97D0-ADF45C8E895B}"/>
              </a:ext>
            </a:extLst>
          </p:cNvPr>
          <p:cNvSpPr/>
          <p:nvPr/>
        </p:nvSpPr>
        <p:spPr>
          <a:xfrm>
            <a:off x="4970544" y="3251118"/>
            <a:ext cx="2041304"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4E4A2597-AE97-4FDD-A8B1-A684BC52752A}"/>
              </a:ext>
            </a:extLst>
          </p:cNvPr>
          <p:cNvSpPr/>
          <p:nvPr/>
        </p:nvSpPr>
        <p:spPr>
          <a:xfrm>
            <a:off x="447866" y="3251118"/>
            <a:ext cx="2041304"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D2BFC8C0-B582-49CC-A527-2294DC22A55A}"/>
              </a:ext>
            </a:extLst>
          </p:cNvPr>
          <p:cNvSpPr/>
          <p:nvPr/>
        </p:nvSpPr>
        <p:spPr>
          <a:xfrm>
            <a:off x="600266" y="3403518"/>
            <a:ext cx="2041304"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89DC117D-4E43-4917-87D7-C771DC6996B7}"/>
              </a:ext>
            </a:extLst>
          </p:cNvPr>
          <p:cNvSpPr/>
          <p:nvPr/>
        </p:nvSpPr>
        <p:spPr>
          <a:xfrm>
            <a:off x="2008490" y="1798079"/>
            <a:ext cx="1076104" cy="512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419C735C-63A6-4A29-B7FE-9FD93CE7A8CD}"/>
              </a:ext>
            </a:extLst>
          </p:cNvPr>
          <p:cNvSpPr/>
          <p:nvPr/>
        </p:nvSpPr>
        <p:spPr>
          <a:xfrm>
            <a:off x="531892" y="4127418"/>
            <a:ext cx="2041304"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FE6864C1-85F6-4C42-B7D9-B253201023CA}"/>
              </a:ext>
            </a:extLst>
          </p:cNvPr>
          <p:cNvSpPr/>
          <p:nvPr/>
        </p:nvSpPr>
        <p:spPr>
          <a:xfrm>
            <a:off x="3064751" y="1793511"/>
            <a:ext cx="1246980" cy="512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7" name="Picture 56">
            <a:extLst>
              <a:ext uri="{FF2B5EF4-FFF2-40B4-BE49-F238E27FC236}">
                <a16:creationId xmlns:a16="http://schemas.microsoft.com/office/drawing/2014/main" id="{3626ED01-65B8-4B34-8D0B-1CFEE3C78D59}"/>
              </a:ext>
            </a:extLst>
          </p:cNvPr>
          <p:cNvPicPr>
            <a:picLocks noChangeAspect="1"/>
          </p:cNvPicPr>
          <p:nvPr/>
        </p:nvPicPr>
        <p:blipFill rotWithShape="1">
          <a:blip r:embed="rId5">
            <a:extLst>
              <a:ext uri="{28A0092B-C50C-407E-A947-70E740481C1C}">
                <a14:useLocalDpi xmlns:a14="http://schemas.microsoft.com/office/drawing/2010/main" val="0"/>
              </a:ext>
            </a:extLst>
          </a:blip>
          <a:srcRect t="-7715"/>
          <a:stretch/>
        </p:blipFill>
        <p:spPr>
          <a:xfrm>
            <a:off x="3240166" y="1185165"/>
            <a:ext cx="666751" cy="268288"/>
          </a:xfrm>
          <a:prstGeom prst="rect">
            <a:avLst/>
          </a:prstGeom>
        </p:spPr>
      </p:pic>
      <p:pic>
        <p:nvPicPr>
          <p:cNvPr id="58" name="Picture 57">
            <a:extLst>
              <a:ext uri="{FF2B5EF4-FFF2-40B4-BE49-F238E27FC236}">
                <a16:creationId xmlns:a16="http://schemas.microsoft.com/office/drawing/2014/main" id="{DE82F697-5700-4720-8A36-D594623DB87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240165" y="1454597"/>
            <a:ext cx="666751" cy="361712"/>
          </a:xfrm>
          <a:prstGeom prst="rect">
            <a:avLst/>
          </a:prstGeom>
        </p:spPr>
      </p:pic>
      <p:sp>
        <p:nvSpPr>
          <p:cNvPr id="61" name="Rectangle 60">
            <a:extLst>
              <a:ext uri="{FF2B5EF4-FFF2-40B4-BE49-F238E27FC236}">
                <a16:creationId xmlns:a16="http://schemas.microsoft.com/office/drawing/2014/main" id="{2B5B1201-5593-420C-8650-9973B536D0A8}"/>
              </a:ext>
            </a:extLst>
          </p:cNvPr>
          <p:cNvSpPr/>
          <p:nvPr/>
        </p:nvSpPr>
        <p:spPr>
          <a:xfrm>
            <a:off x="3984079" y="4163501"/>
            <a:ext cx="3111795"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3" name="Rectangle 62">
            <a:extLst>
              <a:ext uri="{FF2B5EF4-FFF2-40B4-BE49-F238E27FC236}">
                <a16:creationId xmlns:a16="http://schemas.microsoft.com/office/drawing/2014/main" id="{987169F6-2F22-44B2-8953-6727C5D3D495}"/>
              </a:ext>
            </a:extLst>
          </p:cNvPr>
          <p:cNvSpPr/>
          <p:nvPr/>
        </p:nvSpPr>
        <p:spPr>
          <a:xfrm>
            <a:off x="442773" y="4965894"/>
            <a:ext cx="2041304"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4" name="Rectangle 63">
            <a:extLst>
              <a:ext uri="{FF2B5EF4-FFF2-40B4-BE49-F238E27FC236}">
                <a16:creationId xmlns:a16="http://schemas.microsoft.com/office/drawing/2014/main" id="{E4DC3A77-4013-4DE0-AF82-2C48141F259C}"/>
              </a:ext>
            </a:extLst>
          </p:cNvPr>
          <p:cNvSpPr/>
          <p:nvPr/>
        </p:nvSpPr>
        <p:spPr>
          <a:xfrm>
            <a:off x="4309132" y="1755044"/>
            <a:ext cx="1224755" cy="512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9" name="Rectangle 68">
            <a:extLst>
              <a:ext uri="{FF2B5EF4-FFF2-40B4-BE49-F238E27FC236}">
                <a16:creationId xmlns:a16="http://schemas.microsoft.com/office/drawing/2014/main" id="{19930D91-22ED-4799-9679-B7B04F5AE009}"/>
              </a:ext>
            </a:extLst>
          </p:cNvPr>
          <p:cNvSpPr/>
          <p:nvPr/>
        </p:nvSpPr>
        <p:spPr>
          <a:xfrm>
            <a:off x="3017808" y="5039130"/>
            <a:ext cx="4264137"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71" name="Rectangle 70">
            <a:extLst>
              <a:ext uri="{FF2B5EF4-FFF2-40B4-BE49-F238E27FC236}">
                <a16:creationId xmlns:a16="http://schemas.microsoft.com/office/drawing/2014/main" id="{62977042-C175-4CC3-8BF4-281B7146DD60}"/>
              </a:ext>
            </a:extLst>
          </p:cNvPr>
          <p:cNvSpPr/>
          <p:nvPr/>
        </p:nvSpPr>
        <p:spPr>
          <a:xfrm>
            <a:off x="21900" y="5837611"/>
            <a:ext cx="2041304"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72" name="Rectangle 71">
            <a:extLst>
              <a:ext uri="{FF2B5EF4-FFF2-40B4-BE49-F238E27FC236}">
                <a16:creationId xmlns:a16="http://schemas.microsoft.com/office/drawing/2014/main" id="{C4CC6FC3-0A5D-4BF0-A002-9BDD055A8489}"/>
              </a:ext>
            </a:extLst>
          </p:cNvPr>
          <p:cNvSpPr/>
          <p:nvPr/>
        </p:nvSpPr>
        <p:spPr>
          <a:xfrm>
            <a:off x="5533669" y="1725505"/>
            <a:ext cx="1389501" cy="512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5" name="Picture 74">
            <a:extLst>
              <a:ext uri="{FF2B5EF4-FFF2-40B4-BE49-F238E27FC236}">
                <a16:creationId xmlns:a16="http://schemas.microsoft.com/office/drawing/2014/main" id="{63A131B9-A37E-4E55-A10A-4FA851BB5017}"/>
              </a:ext>
            </a:extLst>
          </p:cNvPr>
          <p:cNvPicPr>
            <a:picLocks noChangeAspect="1"/>
          </p:cNvPicPr>
          <p:nvPr/>
        </p:nvPicPr>
        <p:blipFill rotWithShape="1">
          <a:blip r:embed="rId5">
            <a:extLst>
              <a:ext uri="{28A0092B-C50C-407E-A947-70E740481C1C}">
                <a14:useLocalDpi xmlns:a14="http://schemas.microsoft.com/office/drawing/2010/main" val="0"/>
              </a:ext>
            </a:extLst>
          </a:blip>
          <a:srcRect t="-7715"/>
          <a:stretch/>
        </p:blipFill>
        <p:spPr>
          <a:xfrm>
            <a:off x="4453592" y="1171660"/>
            <a:ext cx="666751" cy="268288"/>
          </a:xfrm>
          <a:prstGeom prst="rect">
            <a:avLst/>
          </a:prstGeom>
        </p:spPr>
      </p:pic>
      <p:pic>
        <p:nvPicPr>
          <p:cNvPr id="76" name="Picture 75">
            <a:extLst>
              <a:ext uri="{FF2B5EF4-FFF2-40B4-BE49-F238E27FC236}">
                <a16:creationId xmlns:a16="http://schemas.microsoft.com/office/drawing/2014/main" id="{630CD0AE-347C-464A-8AA1-CDD1F886DEF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453591" y="1441092"/>
            <a:ext cx="666751" cy="361712"/>
          </a:xfrm>
          <a:prstGeom prst="rect">
            <a:avLst/>
          </a:prstGeom>
        </p:spPr>
      </p:pic>
      <p:pic>
        <p:nvPicPr>
          <p:cNvPr id="79" name="Picture 78">
            <a:extLst>
              <a:ext uri="{FF2B5EF4-FFF2-40B4-BE49-F238E27FC236}">
                <a16:creationId xmlns:a16="http://schemas.microsoft.com/office/drawing/2014/main" id="{5FD093B4-BA17-40FF-98E9-4F9EDB7E3042}"/>
              </a:ext>
            </a:extLst>
          </p:cNvPr>
          <p:cNvPicPr>
            <a:picLocks noChangeAspect="1"/>
          </p:cNvPicPr>
          <p:nvPr/>
        </p:nvPicPr>
        <p:blipFill rotWithShape="1">
          <a:blip r:embed="rId5">
            <a:extLst>
              <a:ext uri="{28A0092B-C50C-407E-A947-70E740481C1C}">
                <a14:useLocalDpi xmlns:a14="http://schemas.microsoft.com/office/drawing/2010/main" val="0"/>
              </a:ext>
            </a:extLst>
          </a:blip>
          <a:srcRect t="-7715"/>
          <a:stretch/>
        </p:blipFill>
        <p:spPr>
          <a:xfrm>
            <a:off x="5677908" y="1157127"/>
            <a:ext cx="666751" cy="268288"/>
          </a:xfrm>
          <a:prstGeom prst="rect">
            <a:avLst/>
          </a:prstGeom>
        </p:spPr>
      </p:pic>
      <p:pic>
        <p:nvPicPr>
          <p:cNvPr id="80" name="Picture 79">
            <a:extLst>
              <a:ext uri="{FF2B5EF4-FFF2-40B4-BE49-F238E27FC236}">
                <a16:creationId xmlns:a16="http://schemas.microsoft.com/office/drawing/2014/main" id="{5C1517AB-56D0-4A30-BA88-06187D8B1CF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677907" y="1426559"/>
            <a:ext cx="666751" cy="361712"/>
          </a:xfrm>
          <a:prstGeom prst="rect">
            <a:avLst/>
          </a:prstGeom>
        </p:spPr>
      </p:pic>
      <p:sp>
        <p:nvSpPr>
          <p:cNvPr id="83" name="Rectangle 82">
            <a:extLst>
              <a:ext uri="{FF2B5EF4-FFF2-40B4-BE49-F238E27FC236}">
                <a16:creationId xmlns:a16="http://schemas.microsoft.com/office/drawing/2014/main" id="{6A0195ED-081E-40FB-BF50-26F4487E7F1E}"/>
              </a:ext>
            </a:extLst>
          </p:cNvPr>
          <p:cNvSpPr/>
          <p:nvPr/>
        </p:nvSpPr>
        <p:spPr>
          <a:xfrm>
            <a:off x="2177063" y="5968240"/>
            <a:ext cx="4918811"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9" name="Picture 48">
            <a:extLst>
              <a:ext uri="{FF2B5EF4-FFF2-40B4-BE49-F238E27FC236}">
                <a16:creationId xmlns:a16="http://schemas.microsoft.com/office/drawing/2014/main" id="{61CEDBAF-0C3E-4908-A62E-47F66A0B622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978232" y="1986561"/>
            <a:ext cx="190500" cy="466723"/>
          </a:xfrm>
          <a:prstGeom prst="rect">
            <a:avLst/>
          </a:prstGeom>
        </p:spPr>
      </p:pic>
      <p:pic>
        <p:nvPicPr>
          <p:cNvPr id="55" name="Picture 54">
            <a:extLst>
              <a:ext uri="{FF2B5EF4-FFF2-40B4-BE49-F238E27FC236}">
                <a16:creationId xmlns:a16="http://schemas.microsoft.com/office/drawing/2014/main" id="{908D8DD5-6044-42CF-BAA1-1EC1E97EC84E}"/>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222612" y="1986560"/>
            <a:ext cx="148650" cy="466723"/>
          </a:xfrm>
          <a:prstGeom prst="rect">
            <a:avLst/>
          </a:prstGeom>
        </p:spPr>
      </p:pic>
      <p:pic>
        <p:nvPicPr>
          <p:cNvPr id="67" name="Picture 66">
            <a:extLst>
              <a:ext uri="{FF2B5EF4-FFF2-40B4-BE49-F238E27FC236}">
                <a16:creationId xmlns:a16="http://schemas.microsoft.com/office/drawing/2014/main" id="{EF057161-F998-4B46-9EDC-5DE40811FC89}"/>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449750" y="1986559"/>
            <a:ext cx="127219" cy="466723"/>
          </a:xfrm>
          <a:prstGeom prst="rect">
            <a:avLst/>
          </a:prstGeom>
        </p:spPr>
      </p:pic>
      <p:sp>
        <p:nvSpPr>
          <p:cNvPr id="7" name="Content Placeholder 2">
            <a:extLst>
              <a:ext uri="{FF2B5EF4-FFF2-40B4-BE49-F238E27FC236}">
                <a16:creationId xmlns:a16="http://schemas.microsoft.com/office/drawing/2014/main" id="{EBAF4950-DFA8-405E-BC5C-2CFDC3C84DC1}"/>
              </a:ext>
            </a:extLst>
          </p:cNvPr>
          <p:cNvSpPr txBox="1">
            <a:spLocks/>
          </p:cNvSpPr>
          <p:nvPr/>
        </p:nvSpPr>
        <p:spPr>
          <a:xfrm>
            <a:off x="7080428" y="1564577"/>
            <a:ext cx="5012207"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have 1 one-fifth and 2 lots of    one-fifth, what do we have in total?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draw a diagram, number line  or part-part-whole model to show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same/different about the next equation? Can you draw a diagram, number line</a:t>
            </a:r>
            <a:r>
              <a:rPr lang="en-GB" sz="2000" dirty="0">
                <a:latin typeface="Arial"/>
              </a:rPr>
              <a:t> or </a:t>
            </a:r>
            <a:r>
              <a:rPr kumimoji="0" lang="en-GB" sz="2000" b="0" i="0" u="none" strike="noStrike" kern="1200" cap="none" spc="0" normalizeH="0" baseline="0" noProof="0" dirty="0">
                <a:ln>
                  <a:noFill/>
                </a:ln>
                <a:solidFill>
                  <a:srgbClr val="585858"/>
                </a:solidFill>
                <a:effectLst/>
                <a:uLnTx/>
                <a:uFillTx/>
                <a:latin typeface="Arial"/>
                <a:ea typeface="+mn-ea"/>
                <a:cs typeface="+mn-cs"/>
              </a:rPr>
              <a:t>part-part-whole?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see a pattern? What would the next equation in the sequence be?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3878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xit" presetSubtype="0" fill="hold" grpId="0"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46"/>
                                        </p:tgtEl>
                                      </p:cBhvr>
                                    </p:animEffect>
                                    <p:set>
                                      <p:cBhvr>
                                        <p:cTn id="18" dur="1" fill="hold">
                                          <p:stCondLst>
                                            <p:cond delay="499"/>
                                          </p:stCondLst>
                                        </p:cTn>
                                        <p:tgtEl>
                                          <p:spTgt spid="46"/>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48"/>
                                        </p:tgtEl>
                                      </p:cBhvr>
                                    </p:animEffect>
                                    <p:set>
                                      <p:cBhvr>
                                        <p:cTn id="21" dur="1" fill="hold">
                                          <p:stCondLst>
                                            <p:cond delay="499"/>
                                          </p:stCondLst>
                                        </p:cTn>
                                        <p:tgtEl>
                                          <p:spTgt spid="48"/>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43"/>
                                        </p:tgtEl>
                                      </p:cBhvr>
                                    </p:animEffect>
                                    <p:set>
                                      <p:cBhvr>
                                        <p:cTn id="24" dur="1" fill="hold">
                                          <p:stCondLst>
                                            <p:cond delay="499"/>
                                          </p:stCondLst>
                                        </p:cTn>
                                        <p:tgtEl>
                                          <p:spTgt spid="43"/>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par>
                                <p:cTn id="33" presetID="10"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xit" presetSubtype="0" fill="hold" grpId="0" nodeType="withEffect">
                                  <p:stCondLst>
                                    <p:cond delay="0"/>
                                  </p:stCondLst>
                                  <p:childTnLst>
                                    <p:animEffect transition="out" filter="fade">
                                      <p:cBhvr>
                                        <p:cTn id="37" dur="500"/>
                                        <p:tgtEl>
                                          <p:spTgt spid="38"/>
                                        </p:tgtEl>
                                      </p:cBhvr>
                                    </p:animEffect>
                                    <p:set>
                                      <p:cBhvr>
                                        <p:cTn id="38" dur="1" fill="hold">
                                          <p:stCondLst>
                                            <p:cond delay="499"/>
                                          </p:stCondLst>
                                        </p:cTn>
                                        <p:tgtEl>
                                          <p:spTgt spid="3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51"/>
                                        </p:tgtEl>
                                      </p:cBhvr>
                                    </p:animEffect>
                                    <p:set>
                                      <p:cBhvr>
                                        <p:cTn id="43" dur="1" fill="hold">
                                          <p:stCondLst>
                                            <p:cond delay="499"/>
                                          </p:stCondLst>
                                        </p:cTn>
                                        <p:tgtEl>
                                          <p:spTgt spid="51"/>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52"/>
                                        </p:tgtEl>
                                      </p:cBhvr>
                                    </p:animEffect>
                                    <p:set>
                                      <p:cBhvr>
                                        <p:cTn id="46" dur="1" fill="hold">
                                          <p:stCondLst>
                                            <p:cond delay="499"/>
                                          </p:stCondLst>
                                        </p:cTn>
                                        <p:tgtEl>
                                          <p:spTgt spid="52"/>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500"/>
                                        <p:tgtEl>
                                          <p:spTgt spid="58"/>
                                        </p:tgtEl>
                                      </p:cBhvr>
                                    </p:animEffect>
                                  </p:childTnLst>
                                </p:cTn>
                              </p:par>
                              <p:par>
                                <p:cTn id="55" presetID="10"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par>
                                <p:cTn id="58" presetID="10" presetClass="exit" presetSubtype="0" fill="hold" grpId="0" nodeType="withEffect">
                                  <p:stCondLst>
                                    <p:cond delay="0"/>
                                  </p:stCondLst>
                                  <p:childTnLst>
                                    <p:animEffect transition="out" filter="fade">
                                      <p:cBhvr>
                                        <p:cTn id="59" dur="500"/>
                                        <p:tgtEl>
                                          <p:spTgt spid="61"/>
                                        </p:tgtEl>
                                      </p:cBhvr>
                                    </p:animEffect>
                                    <p:set>
                                      <p:cBhvr>
                                        <p:cTn id="60" dur="1" fill="hold">
                                          <p:stCondLst>
                                            <p:cond delay="499"/>
                                          </p:stCondLst>
                                        </p:cTn>
                                        <p:tgtEl>
                                          <p:spTgt spid="6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63"/>
                                        </p:tgtEl>
                                      </p:cBhvr>
                                    </p:animEffect>
                                    <p:set>
                                      <p:cBhvr>
                                        <p:cTn id="65" dur="1" fill="hold">
                                          <p:stCondLst>
                                            <p:cond delay="499"/>
                                          </p:stCondLst>
                                        </p:cTn>
                                        <p:tgtEl>
                                          <p:spTgt spid="63"/>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500"/>
                                        <p:tgtEl>
                                          <p:spTgt spid="64"/>
                                        </p:tgtEl>
                                      </p:cBhvr>
                                    </p:animEffect>
                                    <p:set>
                                      <p:cBhvr>
                                        <p:cTn id="68" dur="1" fill="hold">
                                          <p:stCondLst>
                                            <p:cond delay="499"/>
                                          </p:stCondLst>
                                        </p:cTn>
                                        <p:tgtEl>
                                          <p:spTgt spid="64"/>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500"/>
                                        <p:tgtEl>
                                          <p:spTgt spid="6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wipe(left)">
                                      <p:cBhvr>
                                        <p:cTn id="76" dur="500"/>
                                        <p:tgtEl>
                                          <p:spTgt spid="76"/>
                                        </p:tgtEl>
                                      </p:cBhvr>
                                    </p:animEffect>
                                  </p:childTnLst>
                                </p:cTn>
                              </p:par>
                              <p:par>
                                <p:cTn id="77" presetID="10" presetClass="entr" presetSubtype="0" fill="hold" nodeType="with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fade">
                                      <p:cBhvr>
                                        <p:cTn id="79" dur="500"/>
                                        <p:tgtEl>
                                          <p:spTgt spid="75"/>
                                        </p:tgtEl>
                                      </p:cBhvr>
                                    </p:animEffect>
                                  </p:childTnLst>
                                </p:cTn>
                              </p:par>
                              <p:par>
                                <p:cTn id="80" presetID="10" presetClass="exit" presetSubtype="0" fill="hold" grpId="0" nodeType="withEffect">
                                  <p:stCondLst>
                                    <p:cond delay="0"/>
                                  </p:stCondLst>
                                  <p:childTnLst>
                                    <p:animEffect transition="out" filter="fade">
                                      <p:cBhvr>
                                        <p:cTn id="81" dur="500"/>
                                        <p:tgtEl>
                                          <p:spTgt spid="69"/>
                                        </p:tgtEl>
                                      </p:cBhvr>
                                    </p:animEffect>
                                    <p:set>
                                      <p:cBhvr>
                                        <p:cTn id="82" dur="1" fill="hold">
                                          <p:stCondLst>
                                            <p:cond delay="499"/>
                                          </p:stCondLst>
                                        </p:cTn>
                                        <p:tgtEl>
                                          <p:spTgt spid="6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71"/>
                                        </p:tgtEl>
                                      </p:cBhvr>
                                    </p:animEffect>
                                    <p:set>
                                      <p:cBhvr>
                                        <p:cTn id="87" dur="1" fill="hold">
                                          <p:stCondLst>
                                            <p:cond delay="499"/>
                                          </p:stCondLst>
                                        </p:cTn>
                                        <p:tgtEl>
                                          <p:spTgt spid="71"/>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72"/>
                                        </p:tgtEl>
                                      </p:cBhvr>
                                    </p:animEffect>
                                    <p:set>
                                      <p:cBhvr>
                                        <p:cTn id="90" dur="1" fill="hold">
                                          <p:stCondLst>
                                            <p:cond delay="499"/>
                                          </p:stCondLst>
                                        </p:cTn>
                                        <p:tgtEl>
                                          <p:spTgt spid="7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80"/>
                                        </p:tgtEl>
                                        <p:attrNameLst>
                                          <p:attrName>style.visibility</p:attrName>
                                        </p:attrNameLst>
                                      </p:cBhvr>
                                      <p:to>
                                        <p:strVal val="visible"/>
                                      </p:to>
                                    </p:set>
                                    <p:animEffect transition="in" filter="wipe(left)">
                                      <p:cBhvr>
                                        <p:cTn id="95" dur="500"/>
                                        <p:tgtEl>
                                          <p:spTgt spid="80"/>
                                        </p:tgtEl>
                                      </p:cBhvr>
                                    </p:animEffect>
                                  </p:childTnLst>
                                </p:cTn>
                              </p:par>
                              <p:par>
                                <p:cTn id="96" presetID="10" presetClass="entr" presetSubtype="0" fill="hold" nodeType="withEffect">
                                  <p:stCondLst>
                                    <p:cond delay="0"/>
                                  </p:stCondLst>
                                  <p:childTnLst>
                                    <p:set>
                                      <p:cBhvr>
                                        <p:cTn id="97" dur="1" fill="hold">
                                          <p:stCondLst>
                                            <p:cond delay="0"/>
                                          </p:stCondLst>
                                        </p:cTn>
                                        <p:tgtEl>
                                          <p:spTgt spid="79"/>
                                        </p:tgtEl>
                                        <p:attrNameLst>
                                          <p:attrName>style.visibility</p:attrName>
                                        </p:attrNameLst>
                                      </p:cBhvr>
                                      <p:to>
                                        <p:strVal val="visible"/>
                                      </p:to>
                                    </p:set>
                                    <p:animEffect transition="in" filter="fade">
                                      <p:cBhvr>
                                        <p:cTn id="98" dur="500"/>
                                        <p:tgtEl>
                                          <p:spTgt spid="79"/>
                                        </p:tgtEl>
                                      </p:cBhvr>
                                    </p:animEffect>
                                  </p:childTnLst>
                                </p:cTn>
                              </p:par>
                              <p:par>
                                <p:cTn id="99" presetID="10" presetClass="exit" presetSubtype="0" fill="hold" grpId="0" nodeType="withEffect">
                                  <p:stCondLst>
                                    <p:cond delay="0"/>
                                  </p:stCondLst>
                                  <p:childTnLst>
                                    <p:animEffect transition="out" filter="fade">
                                      <p:cBhvr>
                                        <p:cTn id="100" dur="500"/>
                                        <p:tgtEl>
                                          <p:spTgt spid="83"/>
                                        </p:tgtEl>
                                      </p:cBhvr>
                                    </p:animEffect>
                                    <p:set>
                                      <p:cBhvr>
                                        <p:cTn id="101" dur="1" fill="hold">
                                          <p:stCondLst>
                                            <p:cond delay="499"/>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8" grpId="0" animBg="1"/>
      <p:bldP spid="43" grpId="0" animBg="1"/>
      <p:bldP spid="46" grpId="0" animBg="1"/>
      <p:bldP spid="48" grpId="0" animBg="1"/>
      <p:bldP spid="51" grpId="0" animBg="1"/>
      <p:bldP spid="52" grpId="0" animBg="1"/>
      <p:bldP spid="61" grpId="0" animBg="1"/>
      <p:bldP spid="63" grpId="0" animBg="1"/>
      <p:bldP spid="64" grpId="0" animBg="1"/>
      <p:bldP spid="69" grpId="0" animBg="1"/>
      <p:bldP spid="71" grpId="0" animBg="1"/>
      <p:bldP spid="72" grpId="0" animBg="1"/>
      <p:bldP spid="8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8|1.8|2.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52F4355-41EF-4DA9-B998-C6511E367AD2}">
  <ds:schemaRefs>
    <ds:schemaRef ds:uri="http://schemas.microsoft.com/office/2006/documentManagement/types"/>
    <ds:schemaRef ds:uri="http://www.w3.org/XML/1998/namespace"/>
    <ds:schemaRef ds:uri="http://purl.org/dc/dcmitype/"/>
    <ds:schemaRef ds:uri="92be446a-fb96-41da-bd3a-8b4d582e422e"/>
    <ds:schemaRef ds:uri="http://purl.org/dc/elements/1.1/"/>
    <ds:schemaRef ds:uri="http://schemas.microsoft.com/office/infopath/2007/PartnerControls"/>
    <ds:schemaRef ds:uri="http://purl.org/dc/terms/"/>
    <ds:schemaRef ds:uri="http://schemas.openxmlformats.org/package/2006/metadata/core-properties"/>
    <ds:schemaRef ds:uri="9a54f591-ca81-4d3f-b3c2-6f30af17eb50"/>
    <ds:schemaRef ds:uri="http://schemas.microsoft.com/office/2006/metadata/properties"/>
  </ds:schemaRefs>
</ds:datastoreItem>
</file>

<file path=customXml/itemProps3.xml><?xml version="1.0" encoding="utf-8"?>
<ds:datastoreItem xmlns:ds="http://schemas.openxmlformats.org/officeDocument/2006/customXml" ds:itemID="{FBE22C97-E40E-41A5-82EE-8D98A963A2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1411</Words>
  <Application>Microsoft Office PowerPoint</Application>
  <PresentationFormat>Widescreen</PresentationFormat>
  <Paragraphs>130</Paragraphs>
  <Slides>22</Slides>
  <Notes>16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Calibri Light</vt:lpstr>
      <vt:lpstr>Cambria Math</vt:lpstr>
      <vt:lpstr>Myriad Pro</vt:lpstr>
      <vt:lpstr>Custom Design</vt:lpstr>
      <vt:lpstr>nctem1</vt:lpstr>
      <vt:lpstr>Equation</vt:lpstr>
      <vt:lpstr>PowerPoint Presentation</vt:lpstr>
      <vt:lpstr>4F–3  Add and subtract improper and mixed fractions with the same denominator, including bridging whole numbers, for example:         </vt:lpstr>
      <vt:lpstr>4F-3: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4F-3 Add and subtract improper and mixed fractions (same denominator) </vt:lpstr>
      <vt:lpstr>4F-3 Add and subtract improper and mixed fractions (same denominator) </vt:lpstr>
      <vt:lpstr>4F-3 Add and subtract improper and mixed fractions (same denominator)</vt:lpstr>
      <vt:lpstr>4F-3 Add and subtract improper and mixed fractions (same denominator)</vt:lpstr>
      <vt:lpstr>4F-3 Add and subtract improper and mixed fractions (same denominator)</vt:lpstr>
      <vt:lpstr>4F-3 Add and subtract improper and mixed fractions (same denominator)</vt:lpstr>
      <vt:lpstr>4F-3 Add and subtract improper and mixed fractions (same denominator)</vt:lpstr>
      <vt:lpstr>4F-3 Add and subtract improper and mixed fractions (same denominator)</vt:lpstr>
      <vt:lpstr>4F-3 Add and subtract improper and mixed fractions (same denominator)</vt:lpstr>
      <vt:lpstr>4F-3 Add and subtract improper and mixed fractions (same denominator)</vt:lpstr>
      <vt:lpstr>4F-3 Add and subtract improper and mixed fractions (same denominator)</vt:lpstr>
      <vt:lpstr>4F-3 Add and subtract improper and mixed fractions (same denominator)</vt:lpstr>
      <vt:lpstr>4F-3 Add and subtract improper and mixed fractions (same denominator)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13</cp:revision>
  <dcterms:created xsi:type="dcterms:W3CDTF">2020-08-07T06:29:50Z</dcterms:created>
  <dcterms:modified xsi:type="dcterms:W3CDTF">2022-11-10T14:46:43Z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