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7"/>
  </p:notesMasterIdLst>
  <p:sldIdLst>
    <p:sldId id="257" r:id="rId6"/>
    <p:sldId id="263" r:id="rId7"/>
    <p:sldId id="478" r:id="rId8"/>
    <p:sldId id="298" r:id="rId9"/>
    <p:sldId id="267" r:id="rId10"/>
    <p:sldId id="469" r:id="rId11"/>
    <p:sldId id="470" r:id="rId12"/>
    <p:sldId id="325" r:id="rId13"/>
    <p:sldId id="373" r:id="rId14"/>
    <p:sldId id="374" r:id="rId15"/>
    <p:sldId id="375" r:id="rId16"/>
    <p:sldId id="376" r:id="rId17"/>
    <p:sldId id="377" r:id="rId18"/>
    <p:sldId id="336" r:id="rId19"/>
    <p:sldId id="385" r:id="rId20"/>
    <p:sldId id="383" r:id="rId21"/>
    <p:sldId id="309" r:id="rId22"/>
    <p:sldId id="337" r:id="rId23"/>
    <p:sldId id="382" r:id="rId24"/>
    <p:sldId id="387" r:id="rId25"/>
    <p:sldId id="4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B20F0C-40D4-4A95-91C0-1B8BA4EC8534}" v="14" dt="2020-08-29T12:59:01.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70798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529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is the same? What is different? </a:t>
            </a:r>
          </a:p>
          <a:p>
            <a:r>
              <a:rPr lang="en-GB" sz="1200" i="1" kern="1200" dirty="0">
                <a:solidFill>
                  <a:schemeClr val="tx1"/>
                </a:solidFill>
                <a:effectLst/>
                <a:latin typeface="+mn-lt"/>
                <a:ea typeface="+mn-ea"/>
                <a:cs typeface="+mn-cs"/>
              </a:rPr>
              <a:t>Use the stem sentence: </a:t>
            </a:r>
          </a:p>
          <a:p>
            <a:r>
              <a:rPr lang="en-GB" sz="1200" i="1" kern="1200" dirty="0">
                <a:solidFill>
                  <a:schemeClr val="tx1"/>
                </a:solidFill>
                <a:effectLst/>
                <a:latin typeface="+mn-lt"/>
                <a:ea typeface="+mn-ea"/>
                <a:cs typeface="+mn-cs"/>
              </a:rPr>
              <a:t>These are ____ groups of ____ -sixths which is ____-sixths, and ____ more sixths, so that is ____-sixths.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1893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denominator is four. This means that each whole has been split into four equal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numerator is ten. This means that there are ten equal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It is possible to make two full groups of four-quarters and there are two more quarters.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7397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4138028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532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a:t>
            </a:fld>
            <a:endParaRPr lang="en-GB" dirty="0"/>
          </a:p>
        </p:txBody>
      </p:sp>
    </p:spTree>
    <p:extLst>
      <p:ext uri="{BB962C8B-B14F-4D97-AF65-F5344CB8AC3E}">
        <p14:creationId xmlns:p14="http://schemas.microsoft.com/office/powerpoint/2010/main" val="118200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Count: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t>
            </a:r>
            <a:r>
              <a:rPr lang="en-GB" sz="1200" i="1" kern="1200" dirty="0">
                <a:solidFill>
                  <a:schemeClr val="tx1"/>
                </a:solidFill>
                <a:effectLst/>
                <a:latin typeface="+mn-lt"/>
                <a:ea typeface="+mn-ea"/>
                <a:cs typeface="+mn-cs"/>
              </a:rPr>
              <a:t>One orange, two oranges, three oranges…’ </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‘One group of four-quarters, two groups of four-quarters, three groups of four-quarters…’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‘Four-quarters, eight-quarters, twelve-quarters…’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473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For support, use the stem sentence: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Each whole is divided into four equal parts. There are ___ of these equal parts. This represents ___ quarter(s).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982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74374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830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9877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11693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96791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98117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36589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104194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4719561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343412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285083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3752706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67008993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oleObject" Target="../embeddings/oleObject2.bin"/><Relationship Id="rId26" Type="http://schemas.openxmlformats.org/officeDocument/2006/relationships/oleObject" Target="../embeddings/oleObject6.bin"/><Relationship Id="rId3" Type="http://schemas.openxmlformats.org/officeDocument/2006/relationships/image" Target="../media/image10.png"/><Relationship Id="rId21" Type="http://schemas.openxmlformats.org/officeDocument/2006/relationships/image" Target="../media/image25.emf"/><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3.wmf"/><Relationship Id="rId25" Type="http://schemas.openxmlformats.org/officeDocument/2006/relationships/image" Target="../media/image27.emf"/><Relationship Id="rId2" Type="http://schemas.openxmlformats.org/officeDocument/2006/relationships/notesSlide" Target="../notesSlides/notesSlide7.xml"/><Relationship Id="rId16" Type="http://schemas.openxmlformats.org/officeDocument/2006/relationships/oleObject" Target="../embeddings/oleObject1.bin"/><Relationship Id="rId20" Type="http://schemas.openxmlformats.org/officeDocument/2006/relationships/oleObject" Target="../embeddings/oleObject3.bin"/><Relationship Id="rId29" Type="http://schemas.openxmlformats.org/officeDocument/2006/relationships/image" Target="../media/image29.emf"/><Relationship Id="rId1" Type="http://schemas.openxmlformats.org/officeDocument/2006/relationships/slideLayout" Target="../slideLayouts/slideLayout15.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oleObject" Target="../embeddings/oleObject5.bin"/><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26.emf"/><Relationship Id="rId28" Type="http://schemas.openxmlformats.org/officeDocument/2006/relationships/oleObject" Target="../embeddings/oleObject7.bin"/><Relationship Id="rId10" Type="http://schemas.openxmlformats.org/officeDocument/2006/relationships/image" Target="../media/image17.png"/><Relationship Id="rId19" Type="http://schemas.openxmlformats.org/officeDocument/2006/relationships/image" Target="../media/image24.emf"/><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oleObject" Target="../embeddings/oleObject4.bin"/><Relationship Id="rId27" Type="http://schemas.openxmlformats.org/officeDocument/2006/relationships/image" Target="../media/image28.emf"/><Relationship Id="rId30"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10.xml"/><Relationship Id="rId7" Type="http://schemas.openxmlformats.org/officeDocument/2006/relationships/image" Target="../media/image38.emf"/><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3.bin"/><Relationship Id="rId3" Type="http://schemas.openxmlformats.org/officeDocument/2006/relationships/image" Target="../media/image40.png"/><Relationship Id="rId7" Type="http://schemas.openxmlformats.org/officeDocument/2006/relationships/image" Target="../media/image42.wmf"/><Relationship Id="rId12" Type="http://schemas.openxmlformats.org/officeDocument/2006/relationships/image" Target="../media/image44.wmf"/><Relationship Id="rId2" Type="http://schemas.openxmlformats.org/officeDocument/2006/relationships/notesSlide" Target="../notesSlides/notesSlide11.xml"/><Relationship Id="rId16" Type="http://schemas.openxmlformats.org/officeDocument/2006/relationships/oleObject" Target="../embeddings/oleObject15.bin"/><Relationship Id="rId1" Type="http://schemas.openxmlformats.org/officeDocument/2006/relationships/slideLayout" Target="../slideLayouts/slideLayout15.xml"/><Relationship Id="rId6" Type="http://schemas.openxmlformats.org/officeDocument/2006/relationships/oleObject" Target="../embeddings/oleObject9.bin"/><Relationship Id="rId11" Type="http://schemas.openxmlformats.org/officeDocument/2006/relationships/oleObject" Target="../embeddings/oleObject12.bin"/><Relationship Id="rId5" Type="http://schemas.openxmlformats.org/officeDocument/2006/relationships/image" Target="../media/image41.wmf"/><Relationship Id="rId15" Type="http://schemas.openxmlformats.org/officeDocument/2006/relationships/image" Target="../media/image45.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43.wmf"/><Relationship Id="rId1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19.bin"/><Relationship Id="rId3" Type="http://schemas.openxmlformats.org/officeDocument/2006/relationships/image" Target="../media/image46.png"/><Relationship Id="rId7" Type="http://schemas.openxmlformats.org/officeDocument/2006/relationships/image" Target="../media/image49.png"/><Relationship Id="rId12" Type="http://schemas.openxmlformats.org/officeDocument/2006/relationships/image" Target="../media/image52.png"/><Relationship Id="rId2" Type="http://schemas.openxmlformats.org/officeDocument/2006/relationships/notesSlide" Target="../notesSlides/notesSlide12.xml"/><Relationship Id="rId16" Type="http://schemas.openxmlformats.org/officeDocument/2006/relationships/image" Target="../media/image55.png"/><Relationship Id="rId1" Type="http://schemas.openxmlformats.org/officeDocument/2006/relationships/slideLayout" Target="../slideLayouts/slideLayout15.xml"/><Relationship Id="rId6" Type="http://schemas.openxmlformats.org/officeDocument/2006/relationships/image" Target="../media/image48.png"/><Relationship Id="rId11" Type="http://schemas.openxmlformats.org/officeDocument/2006/relationships/image" Target="../media/image51.wmf"/><Relationship Id="rId5" Type="http://schemas.openxmlformats.org/officeDocument/2006/relationships/image" Target="../media/image47.wmf"/><Relationship Id="rId10" Type="http://schemas.openxmlformats.org/officeDocument/2006/relationships/oleObject" Target="../embeddings/oleObject18.bin"/><Relationship Id="rId4" Type="http://schemas.openxmlformats.org/officeDocument/2006/relationships/oleObject" Target="../embeddings/oleObject16.bin"/><Relationship Id="rId9" Type="http://schemas.openxmlformats.org/officeDocument/2006/relationships/image" Target="../media/image50.wmf"/><Relationship Id="rId14" Type="http://schemas.openxmlformats.org/officeDocument/2006/relationships/image" Target="../media/image53.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59.wmf"/><Relationship Id="rId3" Type="http://schemas.openxmlformats.org/officeDocument/2006/relationships/image" Target="../media/image54.png"/><Relationship Id="rId7" Type="http://schemas.openxmlformats.org/officeDocument/2006/relationships/image" Target="../media/image56.wmf"/><Relationship Id="rId12" Type="http://schemas.openxmlformats.org/officeDocument/2006/relationships/oleObject" Target="../embeddings/oleObject24.bin"/><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oleObject" Target="../embeddings/oleObject21.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57.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600.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40.png"/><Relationship Id="rId7" Type="http://schemas.openxmlformats.org/officeDocument/2006/relationships/image" Target="../media/image680.png"/><Relationship Id="rId2" Type="http://schemas.openxmlformats.org/officeDocument/2006/relationships/image" Target="../media/image62.png"/><Relationship Id="rId1" Type="http://schemas.openxmlformats.org/officeDocument/2006/relationships/slideLayout" Target="../slideLayouts/slideLayout15.xml"/><Relationship Id="rId6" Type="http://schemas.openxmlformats.org/officeDocument/2006/relationships/image" Target="../media/image64.png"/><Relationship Id="rId5" Type="http://schemas.openxmlformats.org/officeDocument/2006/relationships/image" Target="../media/image660.png"/><Relationship Id="rId4" Type="http://schemas.openxmlformats.org/officeDocument/2006/relationships/image" Target="../media/image63.png"/><Relationship Id="rId9" Type="http://schemas.openxmlformats.org/officeDocument/2006/relationships/image" Target="../media/image7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3-05-working-across-one-whole-improper-fractions-and-mixed-number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Convert between mixed numbers and improper fractions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4F-2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7D6231-75C2-4B81-BDDA-AFE13E05F285}"/>
              </a:ext>
            </a:extLst>
          </p:cNvPr>
          <p:cNvSpPr>
            <a:spLocks noGrp="1"/>
          </p:cNvSpPr>
          <p:nvPr>
            <p:ph type="title"/>
          </p:nvPr>
        </p:nvSpPr>
        <p:spPr/>
        <p:txBody>
          <a:bodyPr/>
          <a:lstStyle/>
          <a:p>
            <a:r>
              <a:rPr lang="en-GB" dirty="0"/>
              <a:t>4F-2 Convert between mixed numbers and improper fractions</a:t>
            </a:r>
          </a:p>
        </p:txBody>
      </p:sp>
      <p:pic>
        <p:nvPicPr>
          <p:cNvPr id="16" name="Picture 15">
            <a:extLst>
              <a:ext uri="{FF2B5EF4-FFF2-40B4-BE49-F238E27FC236}">
                <a16:creationId xmlns:a16="http://schemas.microsoft.com/office/drawing/2014/main" id="{90D66FC1-6B4E-4C62-995D-4BEC95EEACD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77525" y="1093256"/>
            <a:ext cx="8466921" cy="3091956"/>
          </a:xfrm>
          <a:prstGeom prst="rect">
            <a:avLst/>
          </a:prstGeom>
        </p:spPr>
      </p:pic>
      <p:sp>
        <p:nvSpPr>
          <p:cNvPr id="36" name="Rectangle 35">
            <a:extLst>
              <a:ext uri="{FF2B5EF4-FFF2-40B4-BE49-F238E27FC236}">
                <a16:creationId xmlns:a16="http://schemas.microsoft.com/office/drawing/2014/main" id="{63394251-2011-4A9E-96FD-9A5D69CC77AF}"/>
              </a:ext>
            </a:extLst>
          </p:cNvPr>
          <p:cNvSpPr/>
          <p:nvPr/>
        </p:nvSpPr>
        <p:spPr>
          <a:xfrm>
            <a:off x="2782415" y="2183018"/>
            <a:ext cx="635430" cy="133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12DD3B4B-6F06-4E42-95CF-C480C9CB1983}"/>
              </a:ext>
            </a:extLst>
          </p:cNvPr>
          <p:cNvSpPr/>
          <p:nvPr/>
        </p:nvSpPr>
        <p:spPr>
          <a:xfrm>
            <a:off x="3539559" y="2197532"/>
            <a:ext cx="635430" cy="133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E1A22E73-61B4-42F2-9431-036907BA8651}"/>
              </a:ext>
            </a:extLst>
          </p:cNvPr>
          <p:cNvSpPr/>
          <p:nvPr/>
        </p:nvSpPr>
        <p:spPr>
          <a:xfrm>
            <a:off x="4193004" y="2158981"/>
            <a:ext cx="732105" cy="133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DC4393D3-40AA-4664-B6FE-8CD2F7497FEB}"/>
              </a:ext>
            </a:extLst>
          </p:cNvPr>
          <p:cNvSpPr/>
          <p:nvPr/>
        </p:nvSpPr>
        <p:spPr>
          <a:xfrm>
            <a:off x="4968162" y="2159432"/>
            <a:ext cx="732105" cy="133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355DF2A3-D2F9-48CB-844C-6A4F102E26C9}"/>
              </a:ext>
            </a:extLst>
          </p:cNvPr>
          <p:cNvSpPr/>
          <p:nvPr/>
        </p:nvSpPr>
        <p:spPr>
          <a:xfrm>
            <a:off x="5720794" y="1648387"/>
            <a:ext cx="732105" cy="1841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68451148-ACDB-47B6-8FF0-214739822F89}"/>
              </a:ext>
            </a:extLst>
          </p:cNvPr>
          <p:cNvSpPr/>
          <p:nvPr/>
        </p:nvSpPr>
        <p:spPr>
          <a:xfrm>
            <a:off x="6452899" y="1648387"/>
            <a:ext cx="732105" cy="1841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056015AE-C9F5-4EAF-B830-9280203EF2DE}"/>
              </a:ext>
            </a:extLst>
          </p:cNvPr>
          <p:cNvSpPr/>
          <p:nvPr/>
        </p:nvSpPr>
        <p:spPr>
          <a:xfrm>
            <a:off x="7185004" y="1648387"/>
            <a:ext cx="732105" cy="1841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A7239572-A32A-49B8-BDA8-54D03FAE2EDF}"/>
              </a:ext>
            </a:extLst>
          </p:cNvPr>
          <p:cNvSpPr/>
          <p:nvPr/>
        </p:nvSpPr>
        <p:spPr>
          <a:xfrm>
            <a:off x="7932704" y="1648386"/>
            <a:ext cx="732105" cy="1841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C3F95890-7A6C-450B-AB7D-827E253DC591}"/>
              </a:ext>
            </a:extLst>
          </p:cNvPr>
          <p:cNvSpPr/>
          <p:nvPr/>
        </p:nvSpPr>
        <p:spPr>
          <a:xfrm>
            <a:off x="8687314" y="962587"/>
            <a:ext cx="732105" cy="2527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0" name="Rectangle 59">
            <a:extLst>
              <a:ext uri="{FF2B5EF4-FFF2-40B4-BE49-F238E27FC236}">
                <a16:creationId xmlns:a16="http://schemas.microsoft.com/office/drawing/2014/main" id="{6FB04239-BBE5-4819-ADB9-A11A2D910272}"/>
              </a:ext>
            </a:extLst>
          </p:cNvPr>
          <p:cNvSpPr/>
          <p:nvPr/>
        </p:nvSpPr>
        <p:spPr>
          <a:xfrm>
            <a:off x="9386865" y="1001138"/>
            <a:ext cx="732105" cy="2527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6D0AFE9-F1A4-48B2-8B4A-5896F9224810}"/>
                  </a:ext>
                </a:extLst>
              </p:cNvPr>
              <p:cNvSpPr txBox="1">
                <a:spLocks/>
              </p:cNvSpPr>
              <p:nvPr/>
            </p:nvSpPr>
            <p:spPr>
              <a:xfrm>
                <a:off x="623888" y="4185212"/>
                <a:ext cx="11299888"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L</a:t>
                </a:r>
                <a:r>
                  <a:rPr kumimoji="0" lang="en-GB" sz="2000" b="0" i="0" u="none" strike="noStrike" kern="1200" cap="none" spc="0" normalizeH="0" baseline="0" noProof="0" dirty="0" err="1">
                    <a:ln>
                      <a:noFill/>
                    </a:ln>
                    <a:solidFill>
                      <a:srgbClr val="585858"/>
                    </a:solidFill>
                    <a:effectLst/>
                    <a:uLnTx/>
                    <a:uFillTx/>
                    <a:latin typeface="Arial"/>
                    <a:ea typeface="+mn-ea"/>
                    <a:cs typeface="+mn-cs"/>
                  </a:rPr>
                  <a:t>et’s</a:t>
                </a:r>
                <a:r>
                  <a:rPr kumimoji="0" lang="en-GB" sz="2000" b="0" i="0" u="none" strike="noStrike" kern="1200" cap="none" spc="0" normalizeH="0" baseline="0" noProof="0" dirty="0">
                    <a:ln>
                      <a:noFill/>
                    </a:ln>
                    <a:solidFill>
                      <a:srgbClr val="585858"/>
                    </a:solidFill>
                    <a:effectLst/>
                    <a:uLnTx/>
                    <a:uFillTx/>
                    <a:latin typeface="Arial"/>
                    <a:ea typeface="+mn-ea"/>
                    <a:cs typeface="+mn-cs"/>
                  </a:rPr>
                  <a:t> count in quarters along the number line. What happens when we get to </a:t>
                </a:r>
                <a14:m>
                  <m:oMath xmlns:m="http://schemas.openxmlformats.org/officeDocument/2006/math">
                    <m:f>
                      <m:fPr>
                        <m:ctrlP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num>
                      <m:den>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a14:m>
                <a:r>
                  <a:rPr kumimoji="0" lang="en-US"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Play the animation a few times to build fluency in saying the numbers with the images.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5" name="Content Placeholder 2">
                <a:extLst>
                  <a:ext uri="{FF2B5EF4-FFF2-40B4-BE49-F238E27FC236}">
                    <a16:creationId xmlns:a16="http://schemas.microsoft.com/office/drawing/2014/main" id="{16D0AFE9-F1A4-48B2-8B4A-5896F9224810}"/>
                  </a:ext>
                </a:extLst>
              </p:cNvPr>
              <p:cNvSpPr txBox="1">
                <a:spLocks noRot="1" noChangeAspect="1" noMove="1" noResize="1" noEditPoints="1" noAdjustHandles="1" noChangeArrowheads="1" noChangeShapeType="1" noTextEdit="1"/>
              </p:cNvSpPr>
              <p:nvPr/>
            </p:nvSpPr>
            <p:spPr>
              <a:xfrm>
                <a:off x="623888" y="4185212"/>
                <a:ext cx="11299888" cy="1330321"/>
              </a:xfrm>
              <a:prstGeom prst="rect">
                <a:avLst/>
              </a:prstGeom>
              <a:blipFill>
                <a:blip r:embed="rId4"/>
                <a:stretch>
                  <a:fillRect l="-485"/>
                </a:stretch>
              </a:blipFill>
            </p:spPr>
            <p:txBody>
              <a:bodyPr/>
              <a:lstStyle/>
              <a:p>
                <a:r>
                  <a:rPr lang="en-GB">
                    <a:noFill/>
                  </a:rPr>
                  <a:t> </a:t>
                </a:r>
              </a:p>
            </p:txBody>
          </p:sp>
        </mc:Fallback>
      </mc:AlternateContent>
      <p:sp>
        <p:nvSpPr>
          <p:cNvPr id="4" name="TextBox 19">
            <a:extLst>
              <a:ext uri="{FF2B5EF4-FFF2-40B4-BE49-F238E27FC236}">
                <a16:creationId xmlns:a16="http://schemas.microsoft.com/office/drawing/2014/main" id="{C9BDB17E-91A1-42D0-BA98-8CC0E9F9CE32}"/>
              </a:ext>
            </a:extLst>
          </p:cNvPr>
          <p:cNvSpPr txBox="1"/>
          <p:nvPr/>
        </p:nvSpPr>
        <p:spPr>
          <a:xfrm>
            <a:off x="1657804" y="5410801"/>
            <a:ext cx="8461166"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 quarter, 2 quarters, 3 quarters, 4 quarters or 1 (whole), 1 and 1 quarter, 1 and 2 quarters, 1 and 3 quarters, 2, 2 and 1 quarter…</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303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9"/>
                                        </p:tgtEl>
                                      </p:cBhvr>
                                    </p:animEffect>
                                    <p:set>
                                      <p:cBhvr>
                                        <p:cTn id="12" dur="1" fill="hold">
                                          <p:stCondLst>
                                            <p:cond delay="499"/>
                                          </p:stCondLst>
                                        </p:cTn>
                                        <p:tgtEl>
                                          <p:spTgt spid="3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2"/>
                                        </p:tgtEl>
                                      </p:cBhvr>
                                    </p:animEffect>
                                    <p:set>
                                      <p:cBhvr>
                                        <p:cTn id="17" dur="1" fill="hold">
                                          <p:stCondLst>
                                            <p:cond delay="499"/>
                                          </p:stCondLst>
                                        </p:cTn>
                                        <p:tgtEl>
                                          <p:spTgt spid="4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46"/>
                                        </p:tgtEl>
                                      </p:cBhvr>
                                    </p:animEffect>
                                    <p:set>
                                      <p:cBhvr>
                                        <p:cTn id="22" dur="1" fill="hold">
                                          <p:stCondLst>
                                            <p:cond delay="499"/>
                                          </p:stCondLst>
                                        </p:cTn>
                                        <p:tgtEl>
                                          <p:spTgt spid="4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50"/>
                                        </p:tgtEl>
                                      </p:cBhvr>
                                    </p:animEffect>
                                    <p:set>
                                      <p:cBhvr>
                                        <p:cTn id="27" dur="1" fill="hold">
                                          <p:stCondLst>
                                            <p:cond delay="499"/>
                                          </p:stCondLst>
                                        </p:cTn>
                                        <p:tgtEl>
                                          <p:spTgt spid="5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52"/>
                                        </p:tgtEl>
                                      </p:cBhvr>
                                    </p:animEffect>
                                    <p:set>
                                      <p:cBhvr>
                                        <p:cTn id="32" dur="1" fill="hold">
                                          <p:stCondLst>
                                            <p:cond delay="499"/>
                                          </p:stCondLst>
                                        </p:cTn>
                                        <p:tgtEl>
                                          <p:spTgt spid="5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4"/>
                                        </p:tgtEl>
                                      </p:cBhvr>
                                    </p:animEffect>
                                    <p:set>
                                      <p:cBhvr>
                                        <p:cTn id="37" dur="1" fill="hold">
                                          <p:stCondLst>
                                            <p:cond delay="499"/>
                                          </p:stCondLst>
                                        </p:cTn>
                                        <p:tgtEl>
                                          <p:spTgt spid="5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56"/>
                                        </p:tgtEl>
                                      </p:cBhvr>
                                    </p:animEffect>
                                    <p:set>
                                      <p:cBhvr>
                                        <p:cTn id="42" dur="1" fill="hold">
                                          <p:stCondLst>
                                            <p:cond delay="499"/>
                                          </p:stCondLst>
                                        </p:cTn>
                                        <p:tgtEl>
                                          <p:spTgt spid="5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58"/>
                                        </p:tgtEl>
                                      </p:cBhvr>
                                    </p:animEffect>
                                    <p:set>
                                      <p:cBhvr>
                                        <p:cTn id="47" dur="1" fill="hold">
                                          <p:stCondLst>
                                            <p:cond delay="499"/>
                                          </p:stCondLst>
                                        </p:cTn>
                                        <p:tgtEl>
                                          <p:spTgt spid="5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60"/>
                                        </p:tgtEl>
                                      </p:cBhvr>
                                    </p:animEffect>
                                    <p:set>
                                      <p:cBhvr>
                                        <p:cTn id="52"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6" grpId="0" animBg="1"/>
      <p:bldP spid="50" grpId="0" animBg="1"/>
      <p:bldP spid="52" grpId="0" animBg="1"/>
      <p:bldP spid="54" grpId="0" animBg="1"/>
      <p:bldP spid="56" grpId="0" animBg="1"/>
      <p:bldP spid="58" grpId="0" animBg="1"/>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551F629-6B5F-4990-9658-7A5654FBF1F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2067" y="2074251"/>
            <a:ext cx="7907446" cy="2696498"/>
          </a:xfrm>
          <a:prstGeom prst="rect">
            <a:avLst/>
          </a:prstGeom>
        </p:spPr>
      </p:pic>
      <p:pic>
        <p:nvPicPr>
          <p:cNvPr id="32" name="Picture 31">
            <a:extLst>
              <a:ext uri="{FF2B5EF4-FFF2-40B4-BE49-F238E27FC236}">
                <a16:creationId xmlns:a16="http://schemas.microsoft.com/office/drawing/2014/main" id="{D370A54F-394C-48A1-954D-81A37FD7FAF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82067" y="2728625"/>
            <a:ext cx="7907446" cy="1227830"/>
          </a:xfrm>
          <a:prstGeom prst="rect">
            <a:avLst/>
          </a:prstGeom>
        </p:spPr>
      </p:pic>
      <p:pic>
        <p:nvPicPr>
          <p:cNvPr id="22" name="Picture 21">
            <a:extLst>
              <a:ext uri="{FF2B5EF4-FFF2-40B4-BE49-F238E27FC236}">
                <a16:creationId xmlns:a16="http://schemas.microsoft.com/office/drawing/2014/main" id="{C53C8B8A-F66C-4C8A-BE67-BA342E7A65F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82067" y="2860667"/>
            <a:ext cx="7907446" cy="1136665"/>
          </a:xfrm>
          <a:prstGeom prst="rect">
            <a:avLst/>
          </a:prstGeom>
        </p:spPr>
      </p:pic>
      <p:sp>
        <p:nvSpPr>
          <p:cNvPr id="5" name="Title 4">
            <a:extLst>
              <a:ext uri="{FF2B5EF4-FFF2-40B4-BE49-F238E27FC236}">
                <a16:creationId xmlns:a16="http://schemas.microsoft.com/office/drawing/2014/main" id="{E871FC7D-61EF-452C-8034-A3BD8DA6B673}"/>
              </a:ext>
            </a:extLst>
          </p:cNvPr>
          <p:cNvSpPr>
            <a:spLocks noGrp="1"/>
          </p:cNvSpPr>
          <p:nvPr>
            <p:ph type="title"/>
          </p:nvPr>
        </p:nvSpPr>
        <p:spPr/>
        <p:txBody>
          <a:bodyPr/>
          <a:lstStyle/>
          <a:p>
            <a:r>
              <a:rPr lang="en-GB" dirty="0"/>
              <a:t>4F-2 Convert between mixed numbers and improper fractions</a:t>
            </a:r>
          </a:p>
        </p:txBody>
      </p:sp>
      <p:sp>
        <p:nvSpPr>
          <p:cNvPr id="10" name="Rectangle 9">
            <a:extLst>
              <a:ext uri="{FF2B5EF4-FFF2-40B4-BE49-F238E27FC236}">
                <a16:creationId xmlns:a16="http://schemas.microsoft.com/office/drawing/2014/main" id="{6B8F2148-07CF-42B8-94BC-7333E1314166}"/>
              </a:ext>
            </a:extLst>
          </p:cNvPr>
          <p:cNvSpPr/>
          <p:nvPr/>
        </p:nvSpPr>
        <p:spPr>
          <a:xfrm>
            <a:off x="362076" y="1754587"/>
            <a:ext cx="5080000" cy="1146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315DBD58-6B22-4788-A3FB-089A2CAC9E64}"/>
              </a:ext>
            </a:extLst>
          </p:cNvPr>
          <p:cNvSpPr/>
          <p:nvPr/>
        </p:nvSpPr>
        <p:spPr>
          <a:xfrm>
            <a:off x="5622085" y="1906988"/>
            <a:ext cx="487648" cy="834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CE0E759B-9E73-422F-8334-4945BAF9C5CA}"/>
              </a:ext>
            </a:extLst>
          </p:cNvPr>
          <p:cNvSpPr/>
          <p:nvPr/>
        </p:nvSpPr>
        <p:spPr>
          <a:xfrm>
            <a:off x="6368151" y="1906987"/>
            <a:ext cx="1352668" cy="834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DCA9731E-B7BB-456B-96B3-EE6F66B1C81B}"/>
              </a:ext>
            </a:extLst>
          </p:cNvPr>
          <p:cNvSpPr/>
          <p:nvPr/>
        </p:nvSpPr>
        <p:spPr>
          <a:xfrm>
            <a:off x="455001" y="3918587"/>
            <a:ext cx="5080000" cy="1146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B03FCB51-A1DA-4FF3-94E9-5CED25B95637}"/>
              </a:ext>
            </a:extLst>
          </p:cNvPr>
          <p:cNvSpPr/>
          <p:nvPr/>
        </p:nvSpPr>
        <p:spPr>
          <a:xfrm>
            <a:off x="5715010" y="4070988"/>
            <a:ext cx="487648" cy="834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0332DFC9-6B29-4861-86E9-320D6AD680C0}"/>
              </a:ext>
            </a:extLst>
          </p:cNvPr>
          <p:cNvSpPr/>
          <p:nvPr/>
        </p:nvSpPr>
        <p:spPr>
          <a:xfrm>
            <a:off x="6461076" y="4070987"/>
            <a:ext cx="1352668" cy="834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65" name="Picture 64">
            <a:extLst>
              <a:ext uri="{FF2B5EF4-FFF2-40B4-BE49-F238E27FC236}">
                <a16:creationId xmlns:a16="http://schemas.microsoft.com/office/drawing/2014/main" id="{6305B405-9BA4-4D9A-9D37-D5BF914BF02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82068" y="1905617"/>
            <a:ext cx="3953723" cy="995599"/>
          </a:xfrm>
          <a:prstGeom prst="rect">
            <a:avLst/>
          </a:prstGeom>
        </p:spPr>
      </p:pic>
      <p:pic>
        <p:nvPicPr>
          <p:cNvPr id="67" name="Picture 66">
            <a:extLst>
              <a:ext uri="{FF2B5EF4-FFF2-40B4-BE49-F238E27FC236}">
                <a16:creationId xmlns:a16="http://schemas.microsoft.com/office/drawing/2014/main" id="{89494C8A-8552-4810-AFDB-42516E49231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135790" y="1905617"/>
            <a:ext cx="1227877" cy="995599"/>
          </a:xfrm>
          <a:prstGeom prst="rect">
            <a:avLst/>
          </a:prstGeom>
        </p:spPr>
      </p:pic>
      <p:pic>
        <p:nvPicPr>
          <p:cNvPr id="69" name="Picture 68">
            <a:extLst>
              <a:ext uri="{FF2B5EF4-FFF2-40B4-BE49-F238E27FC236}">
                <a16:creationId xmlns:a16="http://schemas.microsoft.com/office/drawing/2014/main" id="{BDADAC00-F928-48C2-B69D-1AA0D59E814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79148" y="4069617"/>
            <a:ext cx="3953723" cy="995599"/>
          </a:xfrm>
          <a:prstGeom prst="rect">
            <a:avLst/>
          </a:prstGeom>
        </p:spPr>
      </p:pic>
      <p:pic>
        <p:nvPicPr>
          <p:cNvPr id="71" name="Picture 70">
            <a:extLst>
              <a:ext uri="{FF2B5EF4-FFF2-40B4-BE49-F238E27FC236}">
                <a16:creationId xmlns:a16="http://schemas.microsoft.com/office/drawing/2014/main" id="{3165AEDC-A40A-4830-A3F8-D16791EA9424}"/>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132870" y="4075565"/>
            <a:ext cx="1230796" cy="995599"/>
          </a:xfrm>
          <a:prstGeom prst="rect">
            <a:avLst/>
          </a:prstGeom>
        </p:spPr>
      </p:pic>
      <p:pic>
        <p:nvPicPr>
          <p:cNvPr id="75" name="Picture 74">
            <a:extLst>
              <a:ext uri="{FF2B5EF4-FFF2-40B4-BE49-F238E27FC236}">
                <a16:creationId xmlns:a16="http://schemas.microsoft.com/office/drawing/2014/main" id="{05331426-EF0C-4B5B-93DD-354AA265F9CB}"/>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179148" y="2075855"/>
            <a:ext cx="3953723" cy="759581"/>
          </a:xfrm>
          <a:prstGeom prst="rect">
            <a:avLst/>
          </a:prstGeom>
        </p:spPr>
      </p:pic>
      <p:pic>
        <p:nvPicPr>
          <p:cNvPr id="77" name="Picture 76">
            <a:extLst>
              <a:ext uri="{FF2B5EF4-FFF2-40B4-BE49-F238E27FC236}">
                <a16:creationId xmlns:a16="http://schemas.microsoft.com/office/drawing/2014/main" id="{D5214A0E-FC6B-4EE4-BA72-DFE97E4689A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5058945" y="1969678"/>
            <a:ext cx="1573302" cy="834571"/>
          </a:xfrm>
          <a:prstGeom prst="rect">
            <a:avLst/>
          </a:prstGeom>
        </p:spPr>
      </p:pic>
      <p:pic>
        <p:nvPicPr>
          <p:cNvPr id="79" name="Picture 78">
            <a:extLst>
              <a:ext uri="{FF2B5EF4-FFF2-40B4-BE49-F238E27FC236}">
                <a16:creationId xmlns:a16="http://schemas.microsoft.com/office/drawing/2014/main" id="{8D3B775E-2509-47BD-8B82-CF6025166CD5}"/>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140491" y="1969678"/>
            <a:ext cx="667657" cy="834570"/>
          </a:xfrm>
          <a:prstGeom prst="rect">
            <a:avLst/>
          </a:prstGeom>
        </p:spPr>
      </p:pic>
      <p:pic>
        <p:nvPicPr>
          <p:cNvPr id="81" name="Picture 80">
            <a:extLst>
              <a:ext uri="{FF2B5EF4-FFF2-40B4-BE49-F238E27FC236}">
                <a16:creationId xmlns:a16="http://schemas.microsoft.com/office/drawing/2014/main" id="{A19B08B3-C5C0-4CC5-9008-D460150066CB}"/>
              </a:ext>
            </a:extLst>
          </p:cNvPr>
          <p:cNvPicPr>
            <a:picLocks noChangeAspect="1"/>
          </p:cNvPicPr>
          <p:nvPr/>
        </p:nvPicPr>
        <p:blipFill rotWithShape="1">
          <a:blip r:embed="rId13">
            <a:extLst>
              <a:ext uri="{28A0092B-C50C-407E-A947-70E740481C1C}">
                <a14:useLocalDpi xmlns:a14="http://schemas.microsoft.com/office/drawing/2010/main" val="0"/>
              </a:ext>
            </a:extLst>
          </a:blip>
          <a:srcRect b="-8477"/>
          <a:stretch/>
        </p:blipFill>
        <p:spPr>
          <a:xfrm>
            <a:off x="193662" y="3972564"/>
            <a:ext cx="3953723" cy="1204777"/>
          </a:xfrm>
          <a:prstGeom prst="rect">
            <a:avLst/>
          </a:prstGeom>
        </p:spPr>
      </p:pic>
      <p:pic>
        <p:nvPicPr>
          <p:cNvPr id="83" name="Picture 82">
            <a:extLst>
              <a:ext uri="{FF2B5EF4-FFF2-40B4-BE49-F238E27FC236}">
                <a16:creationId xmlns:a16="http://schemas.microsoft.com/office/drawing/2014/main" id="{E281B2BB-05B8-41B7-8775-969CEDAAD25B}"/>
              </a:ext>
            </a:extLst>
          </p:cNvPr>
          <p:cNvPicPr>
            <a:picLocks noChangeAspect="1"/>
          </p:cNvPicPr>
          <p:nvPr/>
        </p:nvPicPr>
        <p:blipFill rotWithShape="1">
          <a:blip r:embed="rId14">
            <a:extLst>
              <a:ext uri="{28A0092B-C50C-407E-A947-70E740481C1C}">
                <a14:useLocalDpi xmlns:a14="http://schemas.microsoft.com/office/drawing/2010/main" val="0"/>
              </a:ext>
            </a:extLst>
          </a:blip>
          <a:srcRect b="-8284"/>
          <a:stretch/>
        </p:blipFill>
        <p:spPr>
          <a:xfrm>
            <a:off x="4158979" y="4291799"/>
            <a:ext cx="641549" cy="885541"/>
          </a:xfrm>
          <a:prstGeom prst="rect">
            <a:avLst/>
          </a:prstGeom>
        </p:spPr>
      </p:pic>
      <p:pic>
        <p:nvPicPr>
          <p:cNvPr id="85" name="Picture 84">
            <a:extLst>
              <a:ext uri="{FF2B5EF4-FFF2-40B4-BE49-F238E27FC236}">
                <a16:creationId xmlns:a16="http://schemas.microsoft.com/office/drawing/2014/main" id="{6A08B2A1-5E14-436C-9B38-47D983706DAD}"/>
              </a:ext>
            </a:extLst>
          </p:cNvPr>
          <p:cNvPicPr>
            <a:picLocks noChangeAspect="1"/>
          </p:cNvPicPr>
          <p:nvPr/>
        </p:nvPicPr>
        <p:blipFill rotWithShape="1">
          <a:blip r:embed="rId15">
            <a:extLst>
              <a:ext uri="{28A0092B-C50C-407E-A947-70E740481C1C}">
                <a14:useLocalDpi xmlns:a14="http://schemas.microsoft.com/office/drawing/2010/main" val="0"/>
              </a:ext>
            </a:extLst>
          </a:blip>
          <a:srcRect b="-8284"/>
          <a:stretch/>
        </p:blipFill>
        <p:spPr>
          <a:xfrm>
            <a:off x="5230279" y="4293170"/>
            <a:ext cx="1230797" cy="885541"/>
          </a:xfrm>
          <a:prstGeom prst="rect">
            <a:avLst/>
          </a:prstGeom>
        </p:spPr>
      </p:pic>
      <p:graphicFrame>
        <p:nvGraphicFramePr>
          <p:cNvPr id="3" name="Object 2">
            <a:extLst>
              <a:ext uri="{FF2B5EF4-FFF2-40B4-BE49-F238E27FC236}">
                <a16:creationId xmlns:a16="http://schemas.microsoft.com/office/drawing/2014/main" id="{0BDA2201-E228-4101-A74B-8F8FE4998B36}"/>
              </a:ext>
            </a:extLst>
          </p:cNvPr>
          <p:cNvGraphicFramePr>
            <a:graphicFrameLocks noChangeAspect="1"/>
          </p:cNvGraphicFramePr>
          <p:nvPr/>
        </p:nvGraphicFramePr>
        <p:xfrm>
          <a:off x="3957990" y="2418615"/>
          <a:ext cx="914400" cy="306388"/>
        </p:xfrm>
        <a:graphic>
          <a:graphicData uri="http://schemas.openxmlformats.org/presentationml/2006/ole">
            <mc:AlternateContent xmlns:mc="http://schemas.openxmlformats.org/markup-compatibility/2006">
              <mc:Choice xmlns:v="urn:schemas-microsoft-com:vml" Requires="v">
                <p:oleObj name="Equation" r:id="rId16" imgW="914400" imgH="306720" progId="Equation.DSMT4">
                  <p:embed/>
                </p:oleObj>
              </mc:Choice>
              <mc:Fallback>
                <p:oleObj name="Equation" r:id="rId16" imgW="914400" imgH="306720" progId="Equation.DSMT4">
                  <p:embed/>
                  <p:pic>
                    <p:nvPicPr>
                      <p:cNvPr id="3" name="Object 2">
                        <a:extLst>
                          <a:ext uri="{FF2B5EF4-FFF2-40B4-BE49-F238E27FC236}">
                            <a16:creationId xmlns:a16="http://schemas.microsoft.com/office/drawing/2014/main" id="{0BDA2201-E228-4101-A74B-8F8FE4998B36}"/>
                          </a:ext>
                        </a:extLst>
                      </p:cNvPr>
                      <p:cNvPicPr/>
                      <p:nvPr/>
                    </p:nvPicPr>
                    <p:blipFill>
                      <a:blip r:embed="rId17"/>
                      <a:stretch>
                        <a:fillRect/>
                      </a:stretch>
                    </p:blipFill>
                    <p:spPr>
                      <a:xfrm>
                        <a:off x="3957990" y="2418615"/>
                        <a:ext cx="914400" cy="306388"/>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F13F0D09-A618-4C48-8212-523BB2A3712D}"/>
              </a:ext>
            </a:extLst>
          </p:cNvPr>
          <p:cNvGraphicFramePr>
            <a:graphicFrameLocks noChangeAspect="1"/>
          </p:cNvGraphicFramePr>
          <p:nvPr/>
        </p:nvGraphicFramePr>
        <p:xfrm>
          <a:off x="5376899" y="2265264"/>
          <a:ext cx="200025" cy="200025"/>
        </p:xfrm>
        <a:graphic>
          <a:graphicData uri="http://schemas.openxmlformats.org/presentationml/2006/ole">
            <mc:AlternateContent xmlns:mc="http://schemas.openxmlformats.org/markup-compatibility/2006">
              <mc:Choice xmlns:v="urn:schemas-microsoft-com:vml" Requires="v">
                <p:oleObj name="Equation" r:id="rId18" imgW="200084" imgH="199848" progId="Equation.DSMT4">
                  <p:embed/>
                </p:oleObj>
              </mc:Choice>
              <mc:Fallback>
                <p:oleObj name="Equation" r:id="rId18" imgW="200084" imgH="199848" progId="Equation.DSMT4">
                  <p:embed/>
                  <p:pic>
                    <p:nvPicPr>
                      <p:cNvPr id="4" name="Object 3">
                        <a:extLst>
                          <a:ext uri="{FF2B5EF4-FFF2-40B4-BE49-F238E27FC236}">
                            <a16:creationId xmlns:a16="http://schemas.microsoft.com/office/drawing/2014/main" id="{F13F0D09-A618-4C48-8212-523BB2A3712D}"/>
                          </a:ext>
                        </a:extLst>
                      </p:cNvPr>
                      <p:cNvPicPr/>
                      <p:nvPr/>
                    </p:nvPicPr>
                    <p:blipFill>
                      <a:blip r:embed="rId19"/>
                      <a:stretch>
                        <a:fillRect/>
                      </a:stretch>
                    </p:blipFill>
                    <p:spPr>
                      <a:xfrm>
                        <a:off x="5376899" y="2265264"/>
                        <a:ext cx="200025" cy="2000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461F350-A21A-44A4-9B86-4A3A5C3161C1}"/>
              </a:ext>
            </a:extLst>
          </p:cNvPr>
          <p:cNvGraphicFramePr>
            <a:graphicFrameLocks noChangeAspect="1"/>
          </p:cNvGraphicFramePr>
          <p:nvPr/>
        </p:nvGraphicFramePr>
        <p:xfrm>
          <a:off x="5396900" y="4431031"/>
          <a:ext cx="190500" cy="190500"/>
        </p:xfrm>
        <a:graphic>
          <a:graphicData uri="http://schemas.openxmlformats.org/presentationml/2006/ole">
            <mc:AlternateContent xmlns:mc="http://schemas.openxmlformats.org/markup-compatibility/2006">
              <mc:Choice xmlns:v="urn:schemas-microsoft-com:vml" Requires="v">
                <p:oleObj name="Equation" r:id="rId20" imgW="190628" imgH="190421" progId="Equation.DSMT4">
                  <p:embed/>
                </p:oleObj>
              </mc:Choice>
              <mc:Fallback>
                <p:oleObj name="Equation" r:id="rId20" imgW="190628" imgH="190421" progId="Equation.DSMT4">
                  <p:embed/>
                  <p:pic>
                    <p:nvPicPr>
                      <p:cNvPr id="8" name="Object 7">
                        <a:extLst>
                          <a:ext uri="{FF2B5EF4-FFF2-40B4-BE49-F238E27FC236}">
                            <a16:creationId xmlns:a16="http://schemas.microsoft.com/office/drawing/2014/main" id="{5461F350-A21A-44A4-9B86-4A3A5C3161C1}"/>
                          </a:ext>
                        </a:extLst>
                      </p:cNvPr>
                      <p:cNvPicPr/>
                      <p:nvPr/>
                    </p:nvPicPr>
                    <p:blipFill>
                      <a:blip r:embed="rId21"/>
                      <a:stretch>
                        <a:fillRect/>
                      </a:stretch>
                    </p:blipFill>
                    <p:spPr>
                      <a:xfrm>
                        <a:off x="5396900" y="4431031"/>
                        <a:ext cx="190500" cy="1905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86536B8-2B9B-4AA8-877D-CC3FB85E4008}"/>
              </a:ext>
            </a:extLst>
          </p:cNvPr>
          <p:cNvGraphicFramePr>
            <a:graphicFrameLocks noChangeAspect="1"/>
          </p:cNvGraphicFramePr>
          <p:nvPr/>
        </p:nvGraphicFramePr>
        <p:xfrm>
          <a:off x="2867558" y="2071905"/>
          <a:ext cx="190500" cy="190500"/>
        </p:xfrm>
        <a:graphic>
          <a:graphicData uri="http://schemas.openxmlformats.org/presentationml/2006/ole">
            <mc:AlternateContent xmlns:mc="http://schemas.openxmlformats.org/markup-compatibility/2006">
              <mc:Choice xmlns:v="urn:schemas-microsoft-com:vml" Requires="v">
                <p:oleObj name="Equation" r:id="rId22" imgW="190628" imgH="190421" progId="Equation.DSMT4">
                  <p:embed/>
                </p:oleObj>
              </mc:Choice>
              <mc:Fallback>
                <p:oleObj name="Equation" r:id="rId22" imgW="190628" imgH="190421" progId="Equation.DSMT4">
                  <p:embed/>
                  <p:pic>
                    <p:nvPicPr>
                      <p:cNvPr id="11" name="Object 10">
                        <a:extLst>
                          <a:ext uri="{FF2B5EF4-FFF2-40B4-BE49-F238E27FC236}">
                            <a16:creationId xmlns:a16="http://schemas.microsoft.com/office/drawing/2014/main" id="{986536B8-2B9B-4AA8-877D-CC3FB85E4008}"/>
                          </a:ext>
                        </a:extLst>
                      </p:cNvPr>
                      <p:cNvPicPr/>
                      <p:nvPr/>
                    </p:nvPicPr>
                    <p:blipFill>
                      <a:blip r:embed="rId23"/>
                      <a:stretch>
                        <a:fillRect/>
                      </a:stretch>
                    </p:blipFill>
                    <p:spPr>
                      <a:xfrm>
                        <a:off x="2867558" y="2071905"/>
                        <a:ext cx="190500" cy="1905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B9B7C541-B761-410A-9B93-2545CECB2B50}"/>
              </a:ext>
            </a:extLst>
          </p:cNvPr>
          <p:cNvGraphicFramePr>
            <a:graphicFrameLocks noChangeAspect="1"/>
          </p:cNvGraphicFramePr>
          <p:nvPr/>
        </p:nvGraphicFramePr>
        <p:xfrm>
          <a:off x="2872321" y="4545430"/>
          <a:ext cx="180975" cy="180975"/>
        </p:xfrm>
        <a:graphic>
          <a:graphicData uri="http://schemas.openxmlformats.org/presentationml/2006/ole">
            <mc:AlternateContent xmlns:mc="http://schemas.openxmlformats.org/markup-compatibility/2006">
              <mc:Choice xmlns:v="urn:schemas-microsoft-com:vml" Requires="v">
                <p:oleObj name="Equation" r:id="rId24" imgW="180794" imgH="180995" progId="Equation.DSMT4">
                  <p:embed/>
                </p:oleObj>
              </mc:Choice>
              <mc:Fallback>
                <p:oleObj name="Equation" r:id="rId24" imgW="180794" imgH="180995" progId="Equation.DSMT4">
                  <p:embed/>
                  <p:pic>
                    <p:nvPicPr>
                      <p:cNvPr id="13" name="Object 12">
                        <a:extLst>
                          <a:ext uri="{FF2B5EF4-FFF2-40B4-BE49-F238E27FC236}">
                            <a16:creationId xmlns:a16="http://schemas.microsoft.com/office/drawing/2014/main" id="{B9B7C541-B761-410A-9B93-2545CECB2B50}"/>
                          </a:ext>
                        </a:extLst>
                      </p:cNvPr>
                      <p:cNvPicPr/>
                      <p:nvPr/>
                    </p:nvPicPr>
                    <p:blipFill>
                      <a:blip r:embed="rId25"/>
                      <a:stretch>
                        <a:fillRect/>
                      </a:stretch>
                    </p:blipFill>
                    <p:spPr>
                      <a:xfrm>
                        <a:off x="2872321" y="4545430"/>
                        <a:ext cx="180975" cy="18097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F99A12D-2BB8-462F-93F4-143294668835}"/>
              </a:ext>
            </a:extLst>
          </p:cNvPr>
          <p:cNvGraphicFramePr>
            <a:graphicFrameLocks noChangeAspect="1"/>
          </p:cNvGraphicFramePr>
          <p:nvPr/>
        </p:nvGraphicFramePr>
        <p:xfrm>
          <a:off x="4107860" y="2114645"/>
          <a:ext cx="180975" cy="180975"/>
        </p:xfrm>
        <a:graphic>
          <a:graphicData uri="http://schemas.openxmlformats.org/presentationml/2006/ole">
            <mc:AlternateContent xmlns:mc="http://schemas.openxmlformats.org/markup-compatibility/2006">
              <mc:Choice xmlns:v="urn:schemas-microsoft-com:vml" Requires="v">
                <p:oleObj name="Equation" r:id="rId26" imgW="180794" imgH="180995" progId="Equation.DSMT4">
                  <p:embed/>
                </p:oleObj>
              </mc:Choice>
              <mc:Fallback>
                <p:oleObj name="Equation" r:id="rId26" imgW="180794" imgH="180995" progId="Equation.DSMT4">
                  <p:embed/>
                  <p:pic>
                    <p:nvPicPr>
                      <p:cNvPr id="15" name="Object 14">
                        <a:extLst>
                          <a:ext uri="{FF2B5EF4-FFF2-40B4-BE49-F238E27FC236}">
                            <a16:creationId xmlns:a16="http://schemas.microsoft.com/office/drawing/2014/main" id="{0F99A12D-2BB8-462F-93F4-143294668835}"/>
                          </a:ext>
                        </a:extLst>
                      </p:cNvPr>
                      <p:cNvPicPr/>
                      <p:nvPr/>
                    </p:nvPicPr>
                    <p:blipFill>
                      <a:blip r:embed="rId27"/>
                      <a:stretch>
                        <a:fillRect/>
                      </a:stretch>
                    </p:blipFill>
                    <p:spPr>
                      <a:xfrm>
                        <a:off x="4107860" y="2114645"/>
                        <a:ext cx="180975" cy="18097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BC367AD3-EF8E-479D-909D-6BD77A6A56C9}"/>
              </a:ext>
            </a:extLst>
          </p:cNvPr>
          <p:cNvGraphicFramePr>
            <a:graphicFrameLocks noChangeAspect="1"/>
          </p:cNvGraphicFramePr>
          <p:nvPr/>
        </p:nvGraphicFramePr>
        <p:xfrm>
          <a:off x="4102788" y="4599298"/>
          <a:ext cx="171450" cy="171450"/>
        </p:xfrm>
        <a:graphic>
          <a:graphicData uri="http://schemas.openxmlformats.org/presentationml/2006/ole">
            <mc:AlternateContent xmlns:mc="http://schemas.openxmlformats.org/markup-compatibility/2006">
              <mc:Choice xmlns:v="urn:schemas-microsoft-com:vml" Requires="v">
                <p:oleObj name="Equation" r:id="rId28" imgW="171339" imgH="171568" progId="Equation.DSMT4">
                  <p:embed/>
                </p:oleObj>
              </mc:Choice>
              <mc:Fallback>
                <p:oleObj name="Equation" r:id="rId28" imgW="171339" imgH="171568" progId="Equation.DSMT4">
                  <p:embed/>
                  <p:pic>
                    <p:nvPicPr>
                      <p:cNvPr id="17" name="Object 16">
                        <a:extLst>
                          <a:ext uri="{FF2B5EF4-FFF2-40B4-BE49-F238E27FC236}">
                            <a16:creationId xmlns:a16="http://schemas.microsoft.com/office/drawing/2014/main" id="{BC367AD3-EF8E-479D-909D-6BD77A6A56C9}"/>
                          </a:ext>
                        </a:extLst>
                      </p:cNvPr>
                      <p:cNvPicPr/>
                      <p:nvPr/>
                    </p:nvPicPr>
                    <p:blipFill>
                      <a:blip r:embed="rId29"/>
                      <a:stretch>
                        <a:fillRect/>
                      </a:stretch>
                    </p:blipFill>
                    <p:spPr>
                      <a:xfrm>
                        <a:off x="4102788" y="4599298"/>
                        <a:ext cx="171450" cy="171450"/>
                      </a:xfrm>
                      <a:prstGeom prst="rect">
                        <a:avLst/>
                      </a:prstGeom>
                    </p:spPr>
                  </p:pic>
                </p:oleObj>
              </mc:Fallback>
            </mc:AlternateContent>
          </a:graphicData>
        </a:graphic>
      </p:graphicFrame>
      <p:pic>
        <p:nvPicPr>
          <p:cNvPr id="53" name="Picture 52">
            <a:extLst>
              <a:ext uri="{FF2B5EF4-FFF2-40B4-BE49-F238E27FC236}">
                <a16:creationId xmlns:a16="http://schemas.microsoft.com/office/drawing/2014/main" id="{F62A69A8-D7C0-4CB4-B5BC-655C2DF522D9}"/>
              </a:ext>
            </a:extLst>
          </p:cNvPr>
          <p:cNvPicPr>
            <a:picLocks noChangeAspect="1"/>
          </p:cNvPicPr>
          <p:nvPr/>
        </p:nvPicPr>
        <p:blipFill rotWithShape="1">
          <a:blip r:embed="rId30">
            <a:extLst>
              <a:ext uri="{28A0092B-C50C-407E-A947-70E740481C1C}">
                <a14:useLocalDpi xmlns:a14="http://schemas.microsoft.com/office/drawing/2010/main" val="0"/>
              </a:ext>
            </a:extLst>
          </a:blip>
          <a:srcRect/>
          <a:stretch/>
        </p:blipFill>
        <p:spPr>
          <a:xfrm>
            <a:off x="5472560" y="2572181"/>
            <a:ext cx="715580" cy="467269"/>
          </a:xfrm>
          <a:prstGeom prst="rect">
            <a:avLst/>
          </a:prstGeom>
        </p:spPr>
      </p:pic>
      <p:pic>
        <p:nvPicPr>
          <p:cNvPr id="55" name="Picture 54">
            <a:extLst>
              <a:ext uri="{FF2B5EF4-FFF2-40B4-BE49-F238E27FC236}">
                <a16:creationId xmlns:a16="http://schemas.microsoft.com/office/drawing/2014/main" id="{150826F2-639F-4E81-BDA0-7698A05E6F3A}"/>
              </a:ext>
            </a:extLst>
          </p:cNvPr>
          <p:cNvPicPr>
            <a:picLocks noChangeAspect="1"/>
          </p:cNvPicPr>
          <p:nvPr/>
        </p:nvPicPr>
        <p:blipFill rotWithShape="1">
          <a:blip r:embed="rId30">
            <a:extLst>
              <a:ext uri="{28A0092B-C50C-407E-A947-70E740481C1C}">
                <a14:useLocalDpi xmlns:a14="http://schemas.microsoft.com/office/drawing/2010/main" val="0"/>
              </a:ext>
            </a:extLst>
          </a:blip>
          <a:srcRect/>
          <a:stretch/>
        </p:blipFill>
        <p:spPr>
          <a:xfrm rot="10800000">
            <a:off x="5465286" y="3783981"/>
            <a:ext cx="715580" cy="467269"/>
          </a:xfrm>
          <a:prstGeom prst="rect">
            <a:avLst/>
          </a:prstGeom>
        </p:spPr>
      </p:pic>
      <p:pic>
        <p:nvPicPr>
          <p:cNvPr id="57" name="Picture 56">
            <a:extLst>
              <a:ext uri="{FF2B5EF4-FFF2-40B4-BE49-F238E27FC236}">
                <a16:creationId xmlns:a16="http://schemas.microsoft.com/office/drawing/2014/main" id="{2687B111-068E-4659-8744-2F088F9D37FD}"/>
              </a:ext>
            </a:extLst>
          </p:cNvPr>
          <p:cNvPicPr>
            <a:picLocks noChangeAspect="1"/>
          </p:cNvPicPr>
          <p:nvPr/>
        </p:nvPicPr>
        <p:blipFill rotWithShape="1">
          <a:blip r:embed="rId30">
            <a:extLst>
              <a:ext uri="{28A0092B-C50C-407E-A947-70E740481C1C}">
                <a14:useLocalDpi xmlns:a14="http://schemas.microsoft.com/office/drawing/2010/main" val="0"/>
              </a:ext>
            </a:extLst>
          </a:blip>
          <a:srcRect/>
          <a:stretch/>
        </p:blipFill>
        <p:spPr>
          <a:xfrm>
            <a:off x="4217075" y="2512309"/>
            <a:ext cx="715580" cy="467269"/>
          </a:xfrm>
          <a:prstGeom prst="rect">
            <a:avLst/>
          </a:prstGeom>
        </p:spPr>
      </p:pic>
      <p:pic>
        <p:nvPicPr>
          <p:cNvPr id="58" name="Picture 57">
            <a:extLst>
              <a:ext uri="{FF2B5EF4-FFF2-40B4-BE49-F238E27FC236}">
                <a16:creationId xmlns:a16="http://schemas.microsoft.com/office/drawing/2014/main" id="{B114ED75-5BA5-4E68-9952-E7634432AA8A}"/>
              </a:ext>
            </a:extLst>
          </p:cNvPr>
          <p:cNvPicPr>
            <a:picLocks noChangeAspect="1"/>
          </p:cNvPicPr>
          <p:nvPr/>
        </p:nvPicPr>
        <p:blipFill rotWithShape="1">
          <a:blip r:embed="rId30">
            <a:extLst>
              <a:ext uri="{28A0092B-C50C-407E-A947-70E740481C1C}">
                <a14:useLocalDpi xmlns:a14="http://schemas.microsoft.com/office/drawing/2010/main" val="0"/>
              </a:ext>
            </a:extLst>
          </a:blip>
          <a:srcRect/>
          <a:stretch/>
        </p:blipFill>
        <p:spPr>
          <a:xfrm rot="10800000">
            <a:off x="4209801" y="3866984"/>
            <a:ext cx="715580" cy="467269"/>
          </a:xfrm>
          <a:prstGeom prst="rect">
            <a:avLst/>
          </a:prstGeom>
        </p:spPr>
      </p:pic>
      <p:sp>
        <p:nvSpPr>
          <p:cNvPr id="14" name="Content Placeholder 2">
            <a:extLst>
              <a:ext uri="{FF2B5EF4-FFF2-40B4-BE49-F238E27FC236}">
                <a16:creationId xmlns:a16="http://schemas.microsoft.com/office/drawing/2014/main" id="{11F470DF-A8A0-4A0B-A516-93550A06F1F0}"/>
              </a:ext>
            </a:extLst>
          </p:cNvPr>
          <p:cNvSpPr txBox="1">
            <a:spLocks/>
          </p:cNvSpPr>
          <p:nvPr/>
        </p:nvSpPr>
        <p:spPr>
          <a:xfrm>
            <a:off x="7838465" y="1551602"/>
            <a:ext cx="395372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H</a:t>
            </a:r>
            <a:r>
              <a:rPr kumimoji="0" lang="en-GB" sz="2000" b="0" i="0" u="none" strike="noStrike" kern="1200" cap="none" spc="0" normalizeH="0" baseline="0" noProof="0" dirty="0">
                <a:ln>
                  <a:noFill/>
                </a:ln>
                <a:solidFill>
                  <a:srgbClr val="585858"/>
                </a:solidFill>
                <a:effectLst/>
                <a:uLnTx/>
                <a:uFillTx/>
                <a:latin typeface="Arial"/>
                <a:ea typeface="+mn-ea"/>
                <a:cs typeface="+mn-cs"/>
              </a:rPr>
              <a:t>ow many quarters can you see? Do we need to count them individually?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2" name="TextBox 19">
            <a:extLst>
              <a:ext uri="{FF2B5EF4-FFF2-40B4-BE49-F238E27FC236}">
                <a16:creationId xmlns:a16="http://schemas.microsoft.com/office/drawing/2014/main" id="{1532393C-289C-40A5-ADE1-595118195DF4}"/>
              </a:ext>
            </a:extLst>
          </p:cNvPr>
          <p:cNvSpPr txBox="1"/>
          <p:nvPr/>
        </p:nvSpPr>
        <p:spPr>
          <a:xfrm>
            <a:off x="7810740" y="2940863"/>
            <a:ext cx="3913104" cy="132343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here are __ groups of 4 quarters which is __ quarters, and __ more quarters, so that is __ quarters in total.</a:t>
            </a:r>
          </a:p>
        </p:txBody>
      </p:sp>
    </p:spTree>
    <p:extLst>
      <p:ext uri="{BB962C8B-B14F-4D97-AF65-F5344CB8AC3E}">
        <p14:creationId xmlns:p14="http://schemas.microsoft.com/office/powerpoint/2010/main" val="278383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34"/>
                                        </p:tgtEl>
                                      </p:cBhvr>
                                    </p:animEffect>
                                    <p:set>
                                      <p:cBhvr>
                                        <p:cTn id="11" dur="1" fill="hold">
                                          <p:stCondLst>
                                            <p:cond delay="499"/>
                                          </p:stCondLst>
                                        </p:cTn>
                                        <p:tgtEl>
                                          <p:spTgt spid="3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7"/>
                                        </p:tgtEl>
                                      </p:cBhvr>
                                    </p:animEffect>
                                    <p:set>
                                      <p:cBhvr>
                                        <p:cTn id="22" dur="1" fill="hold">
                                          <p:stCondLst>
                                            <p:cond delay="499"/>
                                          </p:stCondLst>
                                        </p:cTn>
                                        <p:tgtEl>
                                          <p:spTgt spid="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0"/>
                                        </p:tgtEl>
                                      </p:cBhvr>
                                    </p:animEffect>
                                    <p:set>
                                      <p:cBhvr>
                                        <p:cTn id="27" dur="1" fill="hold">
                                          <p:stCondLst>
                                            <p:cond delay="499"/>
                                          </p:stCondLst>
                                        </p:cTn>
                                        <p:tgtEl>
                                          <p:spTgt spid="40"/>
                                        </p:tgtEl>
                                        <p:attrNameLst>
                                          <p:attrName>style.visibility</p:attrName>
                                        </p:attrNameLst>
                                      </p:cBhvr>
                                      <p:to>
                                        <p:strVal val="hidden"/>
                                      </p:to>
                                    </p:set>
                                  </p:childTnLst>
                                </p:cTn>
                              </p:par>
                            </p:childTnLst>
                          </p:cTn>
                        </p:par>
                        <p:par>
                          <p:cTn id="28" fill="hold">
                            <p:stCondLst>
                              <p:cond delay="500"/>
                            </p:stCondLst>
                            <p:childTnLst>
                              <p:par>
                                <p:cTn id="29" presetID="10" presetClass="exit" presetSubtype="0" fill="hold" grpId="0" nodeType="afterEffect">
                                  <p:stCondLst>
                                    <p:cond delay="0"/>
                                  </p:stCondLst>
                                  <p:childTnLst>
                                    <p:animEffect transition="out" filter="fade">
                                      <p:cBhvr>
                                        <p:cTn id="30" dur="500"/>
                                        <p:tgtEl>
                                          <p:spTgt spid="41"/>
                                        </p:tgtEl>
                                      </p:cBhvr>
                                    </p:animEffect>
                                    <p:set>
                                      <p:cBhvr>
                                        <p:cTn id="31" dur="1" fill="hold">
                                          <p:stCondLst>
                                            <p:cond delay="499"/>
                                          </p:stCondLst>
                                        </p:cTn>
                                        <p:tgtEl>
                                          <p:spTgt spid="41"/>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55"/>
                                        </p:tgtEl>
                                      </p:cBhvr>
                                    </p:animEffect>
                                    <p:set>
                                      <p:cBhvr>
                                        <p:cTn id="59" dur="1" fill="hold">
                                          <p:stCondLst>
                                            <p:cond delay="499"/>
                                          </p:stCondLst>
                                        </p:cTn>
                                        <p:tgtEl>
                                          <p:spTgt spid="55"/>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par>
                                <p:cTn id="69" presetID="10"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500"/>
                                        <p:tgtEl>
                                          <p:spTgt spid="6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fade">
                                      <p:cBhvr>
                                        <p:cTn id="81" dur="500"/>
                                        <p:tgtEl>
                                          <p:spTgt spid="69"/>
                                        </p:tgtEl>
                                      </p:cBhvr>
                                    </p:animEffect>
                                  </p:childTnLst>
                                </p:cTn>
                              </p:par>
                              <p:par>
                                <p:cTn id="82" presetID="10" presetClass="entr" presetSubtype="0" fill="hold"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500"/>
                                        <p:tgtEl>
                                          <p:spTgt spid="1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fade">
                                      <p:cBhvr>
                                        <p:cTn id="89" dur="500"/>
                                        <p:tgtEl>
                                          <p:spTgt spid="7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32"/>
                                        </p:tgtEl>
                                      </p:cBhvr>
                                    </p:animEffect>
                                    <p:set>
                                      <p:cBhvr>
                                        <p:cTn id="94" dur="1" fill="hold">
                                          <p:stCondLst>
                                            <p:cond delay="499"/>
                                          </p:stCondLst>
                                        </p:cTn>
                                        <p:tgtEl>
                                          <p:spTgt spid="32"/>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65"/>
                                        </p:tgtEl>
                                      </p:cBhvr>
                                    </p:animEffect>
                                    <p:set>
                                      <p:cBhvr>
                                        <p:cTn id="97" dur="1" fill="hold">
                                          <p:stCondLst>
                                            <p:cond delay="499"/>
                                          </p:stCondLst>
                                        </p:cTn>
                                        <p:tgtEl>
                                          <p:spTgt spid="65"/>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67"/>
                                        </p:tgtEl>
                                      </p:cBhvr>
                                    </p:animEffect>
                                    <p:set>
                                      <p:cBhvr>
                                        <p:cTn id="100" dur="1" fill="hold">
                                          <p:stCondLst>
                                            <p:cond delay="499"/>
                                          </p:stCondLst>
                                        </p:cTn>
                                        <p:tgtEl>
                                          <p:spTgt spid="67"/>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69"/>
                                        </p:tgtEl>
                                      </p:cBhvr>
                                    </p:animEffect>
                                    <p:set>
                                      <p:cBhvr>
                                        <p:cTn id="103" dur="1" fill="hold">
                                          <p:stCondLst>
                                            <p:cond delay="499"/>
                                          </p:stCondLst>
                                        </p:cTn>
                                        <p:tgtEl>
                                          <p:spTgt spid="6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71"/>
                                        </p:tgtEl>
                                      </p:cBhvr>
                                    </p:animEffect>
                                    <p:set>
                                      <p:cBhvr>
                                        <p:cTn id="106" dur="1" fill="hold">
                                          <p:stCondLst>
                                            <p:cond delay="499"/>
                                          </p:stCondLst>
                                        </p:cTn>
                                        <p:tgtEl>
                                          <p:spTgt spid="71"/>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11"/>
                                        </p:tgtEl>
                                      </p:cBhvr>
                                    </p:animEffect>
                                    <p:set>
                                      <p:cBhvr>
                                        <p:cTn id="109" dur="1" fill="hold">
                                          <p:stCondLst>
                                            <p:cond delay="499"/>
                                          </p:stCondLst>
                                        </p:cTn>
                                        <p:tgtEl>
                                          <p:spTgt spid="11"/>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13"/>
                                        </p:tgtEl>
                                      </p:cBhvr>
                                    </p:animEffect>
                                    <p:set>
                                      <p:cBhvr>
                                        <p:cTn id="112" dur="1" fill="hold">
                                          <p:stCondLst>
                                            <p:cond delay="499"/>
                                          </p:stCondLst>
                                        </p:cTn>
                                        <p:tgtEl>
                                          <p:spTgt spid="13"/>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fade">
                                      <p:cBhvr>
                                        <p:cTn id="116" dur="50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75"/>
                                        </p:tgtEl>
                                        <p:attrNameLst>
                                          <p:attrName>style.visibility</p:attrName>
                                        </p:attrNameLst>
                                      </p:cBhvr>
                                      <p:to>
                                        <p:strVal val="visible"/>
                                      </p:to>
                                    </p:set>
                                    <p:animEffect transition="in" filter="fade">
                                      <p:cBhvr>
                                        <p:cTn id="121" dur="500"/>
                                        <p:tgtEl>
                                          <p:spTgt spid="75"/>
                                        </p:tgtEl>
                                      </p:cBhvr>
                                    </p:animEffect>
                                  </p:childTnLst>
                                </p:cTn>
                              </p:par>
                            </p:childTnLst>
                          </p:cTn>
                        </p:par>
                        <p:par>
                          <p:cTn id="122" fill="hold">
                            <p:stCondLst>
                              <p:cond delay="500"/>
                            </p:stCondLst>
                            <p:childTnLst>
                              <p:par>
                                <p:cTn id="123" presetID="10" presetClass="entr" presetSubtype="0" fill="hold"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500"/>
                                        <p:tgtEl>
                                          <p:spTgt spid="79"/>
                                        </p:tgtEl>
                                      </p:cBhvr>
                                    </p:animEffect>
                                  </p:childTnLst>
                                </p:cTn>
                              </p:par>
                              <p:par>
                                <p:cTn id="126" presetID="10" presetClass="entr" presetSubtype="0" fill="hold" nodeType="with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fade">
                                      <p:cBhvr>
                                        <p:cTn id="128" dur="500"/>
                                        <p:tgtEl>
                                          <p:spTgt spid="15"/>
                                        </p:tgtEl>
                                      </p:cBhvr>
                                    </p:animEffect>
                                  </p:childTnLst>
                                </p:cTn>
                              </p:par>
                              <p:par>
                                <p:cTn id="129" presetID="10" presetClass="entr" presetSubtype="0" fill="hold" nodeType="withEffect">
                                  <p:stCondLst>
                                    <p:cond delay="0"/>
                                  </p:stCondLst>
                                  <p:childTnLst>
                                    <p:set>
                                      <p:cBhvr>
                                        <p:cTn id="130" dur="1" fill="hold">
                                          <p:stCondLst>
                                            <p:cond delay="0"/>
                                          </p:stCondLst>
                                        </p:cTn>
                                        <p:tgtEl>
                                          <p:spTgt spid="57"/>
                                        </p:tgtEl>
                                        <p:attrNameLst>
                                          <p:attrName>style.visibility</p:attrName>
                                        </p:attrNameLst>
                                      </p:cBhvr>
                                      <p:to>
                                        <p:strVal val="visible"/>
                                      </p:to>
                                    </p:set>
                                    <p:animEffect transition="in" filter="fade">
                                      <p:cBhvr>
                                        <p:cTn id="131" dur="500"/>
                                        <p:tgtEl>
                                          <p:spTgt spid="57"/>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77"/>
                                        </p:tgtEl>
                                        <p:attrNameLst>
                                          <p:attrName>style.visibility</p:attrName>
                                        </p:attrNameLst>
                                      </p:cBhvr>
                                      <p:to>
                                        <p:strVal val="visible"/>
                                      </p:to>
                                    </p:set>
                                    <p:animEffect transition="in" filter="fade">
                                      <p:cBhvr>
                                        <p:cTn id="136" dur="500"/>
                                        <p:tgtEl>
                                          <p:spTgt spid="7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500"/>
                                        <p:tgtEl>
                                          <p:spTgt spid="81"/>
                                        </p:tgtEl>
                                      </p:cBhvr>
                                    </p:animEffect>
                                  </p:childTnLst>
                                </p:cTn>
                              </p:par>
                            </p:childTnLst>
                          </p:cTn>
                        </p:par>
                        <p:par>
                          <p:cTn id="142" fill="hold">
                            <p:stCondLst>
                              <p:cond delay="500"/>
                            </p:stCondLst>
                            <p:childTnLst>
                              <p:par>
                                <p:cTn id="143" presetID="10" presetClass="entr" presetSubtype="0" fill="hold" nodeType="afterEffect">
                                  <p:stCondLst>
                                    <p:cond delay="0"/>
                                  </p:stCondLst>
                                  <p:childTnLst>
                                    <p:set>
                                      <p:cBhvr>
                                        <p:cTn id="144" dur="1" fill="hold">
                                          <p:stCondLst>
                                            <p:cond delay="0"/>
                                          </p:stCondLst>
                                        </p:cTn>
                                        <p:tgtEl>
                                          <p:spTgt spid="83"/>
                                        </p:tgtEl>
                                        <p:attrNameLst>
                                          <p:attrName>style.visibility</p:attrName>
                                        </p:attrNameLst>
                                      </p:cBhvr>
                                      <p:to>
                                        <p:strVal val="visible"/>
                                      </p:to>
                                    </p:set>
                                    <p:animEffect transition="in" filter="fade">
                                      <p:cBhvr>
                                        <p:cTn id="145" dur="500"/>
                                        <p:tgtEl>
                                          <p:spTgt spid="83"/>
                                        </p:tgtEl>
                                      </p:cBhvr>
                                    </p:animEffect>
                                  </p:childTnLst>
                                </p:cTn>
                              </p:par>
                              <p:par>
                                <p:cTn id="146" presetID="10" presetClass="entr" presetSubtype="0" fill="hold" nodeType="withEffect">
                                  <p:stCondLst>
                                    <p:cond delay="0"/>
                                  </p:stCondLst>
                                  <p:childTnLst>
                                    <p:set>
                                      <p:cBhvr>
                                        <p:cTn id="147" dur="1" fill="hold">
                                          <p:stCondLst>
                                            <p:cond delay="0"/>
                                          </p:stCondLst>
                                        </p:cTn>
                                        <p:tgtEl>
                                          <p:spTgt spid="17"/>
                                        </p:tgtEl>
                                        <p:attrNameLst>
                                          <p:attrName>style.visibility</p:attrName>
                                        </p:attrNameLst>
                                      </p:cBhvr>
                                      <p:to>
                                        <p:strVal val="visible"/>
                                      </p:to>
                                    </p:set>
                                    <p:animEffect transition="in" filter="fade">
                                      <p:cBhvr>
                                        <p:cTn id="148" dur="500"/>
                                        <p:tgtEl>
                                          <p:spTgt spid="17"/>
                                        </p:tgtEl>
                                      </p:cBhvr>
                                    </p:animEffect>
                                  </p:childTnLst>
                                </p:cTn>
                              </p:par>
                              <p:par>
                                <p:cTn id="149" presetID="10"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85"/>
                                        </p:tgtEl>
                                        <p:attrNameLst>
                                          <p:attrName>style.visibility</p:attrName>
                                        </p:attrNameLst>
                                      </p:cBhvr>
                                      <p:to>
                                        <p:strVal val="visible"/>
                                      </p:to>
                                    </p:set>
                                    <p:animEffect transition="in" filter="fade">
                                      <p:cBhvr>
                                        <p:cTn id="156"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4" grpId="0" animBg="1"/>
      <p:bldP spid="37" grpId="0" animBg="1"/>
      <p:bldP spid="40" grpId="0" animBg="1"/>
      <p:bldP spid="41"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BCB556-1608-47CA-BF7E-6AD9E87351F2}"/>
              </a:ext>
            </a:extLst>
          </p:cNvPr>
          <p:cNvSpPr>
            <a:spLocks noGrp="1"/>
          </p:cNvSpPr>
          <p:nvPr>
            <p:ph type="title"/>
          </p:nvPr>
        </p:nvSpPr>
        <p:spPr/>
        <p:txBody>
          <a:bodyPr/>
          <a:lstStyle/>
          <a:p>
            <a:r>
              <a:rPr lang="en-GB" dirty="0"/>
              <a:t>4F-2 Convert between mixed numbers and improper fractions</a:t>
            </a:r>
          </a:p>
        </p:txBody>
      </p:sp>
      <p:pic>
        <p:nvPicPr>
          <p:cNvPr id="50" name="Picture 49">
            <a:extLst>
              <a:ext uri="{FF2B5EF4-FFF2-40B4-BE49-F238E27FC236}">
                <a16:creationId xmlns:a16="http://schemas.microsoft.com/office/drawing/2014/main" id="{10662587-CE4C-491D-91F4-35DABFCBE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345" y="2606016"/>
            <a:ext cx="8340229" cy="946450"/>
          </a:xfrm>
          <a:prstGeom prst="rect">
            <a:avLst/>
          </a:prstGeom>
        </p:spPr>
      </p:pic>
      <p:sp>
        <p:nvSpPr>
          <p:cNvPr id="57" name="Rectangle 56">
            <a:extLst>
              <a:ext uri="{FF2B5EF4-FFF2-40B4-BE49-F238E27FC236}">
                <a16:creationId xmlns:a16="http://schemas.microsoft.com/office/drawing/2014/main" id="{965C1D9F-264C-4911-9DA2-DD3CC747FC45}"/>
              </a:ext>
            </a:extLst>
          </p:cNvPr>
          <p:cNvSpPr/>
          <p:nvPr/>
        </p:nvSpPr>
        <p:spPr>
          <a:xfrm>
            <a:off x="3457099" y="2446496"/>
            <a:ext cx="320992" cy="472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5" name="Rectangle 94">
            <a:extLst>
              <a:ext uri="{FF2B5EF4-FFF2-40B4-BE49-F238E27FC236}">
                <a16:creationId xmlns:a16="http://schemas.microsoft.com/office/drawing/2014/main" id="{CE514DD0-DC7F-4F33-9EBE-F521D05D9830}"/>
              </a:ext>
            </a:extLst>
          </p:cNvPr>
          <p:cNvSpPr/>
          <p:nvPr/>
        </p:nvSpPr>
        <p:spPr>
          <a:xfrm>
            <a:off x="5063036" y="2446496"/>
            <a:ext cx="320992" cy="472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4" name="Rectangle 103">
            <a:extLst>
              <a:ext uri="{FF2B5EF4-FFF2-40B4-BE49-F238E27FC236}">
                <a16:creationId xmlns:a16="http://schemas.microsoft.com/office/drawing/2014/main" id="{61EBAF34-947B-4954-AE91-5B33E9FD0FE1}"/>
              </a:ext>
            </a:extLst>
          </p:cNvPr>
          <p:cNvSpPr/>
          <p:nvPr/>
        </p:nvSpPr>
        <p:spPr>
          <a:xfrm>
            <a:off x="6604311" y="2446496"/>
            <a:ext cx="320992" cy="472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97" name="Picture 96">
            <a:extLst>
              <a:ext uri="{FF2B5EF4-FFF2-40B4-BE49-F238E27FC236}">
                <a16:creationId xmlns:a16="http://schemas.microsoft.com/office/drawing/2014/main" id="{07DB38B8-C3C4-4E36-8E74-7C55DB67689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096839" y="1640003"/>
            <a:ext cx="1730700" cy="742703"/>
          </a:xfrm>
          <a:prstGeom prst="rect">
            <a:avLst/>
          </a:prstGeom>
        </p:spPr>
      </p:pic>
      <p:sp>
        <p:nvSpPr>
          <p:cNvPr id="98" name="Rectangle 97">
            <a:extLst>
              <a:ext uri="{FF2B5EF4-FFF2-40B4-BE49-F238E27FC236}">
                <a16:creationId xmlns:a16="http://schemas.microsoft.com/office/drawing/2014/main" id="{AD1CE87B-F17C-4206-8973-6022941D81D4}"/>
              </a:ext>
            </a:extLst>
          </p:cNvPr>
          <p:cNvSpPr/>
          <p:nvPr/>
        </p:nvSpPr>
        <p:spPr>
          <a:xfrm>
            <a:off x="5566372" y="1962436"/>
            <a:ext cx="320555"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9" name="Rectangle 98">
            <a:extLst>
              <a:ext uri="{FF2B5EF4-FFF2-40B4-BE49-F238E27FC236}">
                <a16:creationId xmlns:a16="http://schemas.microsoft.com/office/drawing/2014/main" id="{5E37136B-DC94-4AF4-85AE-7CE22F44224D}"/>
              </a:ext>
            </a:extLst>
          </p:cNvPr>
          <p:cNvSpPr/>
          <p:nvPr/>
        </p:nvSpPr>
        <p:spPr>
          <a:xfrm>
            <a:off x="5886928" y="1962436"/>
            <a:ext cx="315289"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1" name="Rectangle 100">
            <a:extLst>
              <a:ext uri="{FF2B5EF4-FFF2-40B4-BE49-F238E27FC236}">
                <a16:creationId xmlns:a16="http://schemas.microsoft.com/office/drawing/2014/main" id="{37215307-BA4C-40E5-A8F5-AEDD7FFEE854}"/>
              </a:ext>
            </a:extLst>
          </p:cNvPr>
          <p:cNvSpPr/>
          <p:nvPr/>
        </p:nvSpPr>
        <p:spPr>
          <a:xfrm>
            <a:off x="6201517" y="1962436"/>
            <a:ext cx="311435"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2" name="Rectangle 101">
            <a:extLst>
              <a:ext uri="{FF2B5EF4-FFF2-40B4-BE49-F238E27FC236}">
                <a16:creationId xmlns:a16="http://schemas.microsoft.com/office/drawing/2014/main" id="{108B46B7-04CA-4BD9-BD0A-9CEEDB4A97E7}"/>
              </a:ext>
            </a:extLst>
          </p:cNvPr>
          <p:cNvSpPr/>
          <p:nvPr/>
        </p:nvSpPr>
        <p:spPr>
          <a:xfrm>
            <a:off x="5264151" y="1962436"/>
            <a:ext cx="304085"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49" name="Picture 48">
            <a:extLst>
              <a:ext uri="{FF2B5EF4-FFF2-40B4-BE49-F238E27FC236}">
                <a16:creationId xmlns:a16="http://schemas.microsoft.com/office/drawing/2014/main" id="{95599A1E-80E2-4979-98F0-FD8CD30ED3F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967866" y="1639220"/>
            <a:ext cx="1730700" cy="742703"/>
          </a:xfrm>
          <a:prstGeom prst="rect">
            <a:avLst/>
          </a:prstGeom>
        </p:spPr>
      </p:pic>
      <p:sp>
        <p:nvSpPr>
          <p:cNvPr id="51" name="Rectangle 50">
            <a:extLst>
              <a:ext uri="{FF2B5EF4-FFF2-40B4-BE49-F238E27FC236}">
                <a16:creationId xmlns:a16="http://schemas.microsoft.com/office/drawing/2014/main" id="{53D3676E-4F87-422D-86E2-742EEC6B88DA}"/>
              </a:ext>
            </a:extLst>
          </p:cNvPr>
          <p:cNvSpPr/>
          <p:nvPr/>
        </p:nvSpPr>
        <p:spPr>
          <a:xfrm>
            <a:off x="2446632" y="1961652"/>
            <a:ext cx="311321"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1EE2C298-A654-4BE7-BC2F-992E346AC528}"/>
              </a:ext>
            </a:extLst>
          </p:cNvPr>
          <p:cNvSpPr/>
          <p:nvPr/>
        </p:nvSpPr>
        <p:spPr>
          <a:xfrm>
            <a:off x="2757954" y="1961652"/>
            <a:ext cx="315289"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58942380-3509-4016-935B-F35437F98CFB}"/>
              </a:ext>
            </a:extLst>
          </p:cNvPr>
          <p:cNvSpPr/>
          <p:nvPr/>
        </p:nvSpPr>
        <p:spPr>
          <a:xfrm>
            <a:off x="3072544" y="1961652"/>
            <a:ext cx="311435"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93A44B7F-9321-44EF-AB69-BB46F748E496}"/>
              </a:ext>
            </a:extLst>
          </p:cNvPr>
          <p:cNvSpPr/>
          <p:nvPr/>
        </p:nvSpPr>
        <p:spPr>
          <a:xfrm>
            <a:off x="2074285" y="1961652"/>
            <a:ext cx="373397"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81" name="Picture 80">
            <a:extLst>
              <a:ext uri="{FF2B5EF4-FFF2-40B4-BE49-F238E27FC236}">
                <a16:creationId xmlns:a16="http://schemas.microsoft.com/office/drawing/2014/main" id="{07780FF8-0B79-4D8F-BB20-45653453975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34971" y="1640003"/>
            <a:ext cx="1730700" cy="742703"/>
          </a:xfrm>
          <a:prstGeom prst="rect">
            <a:avLst/>
          </a:prstGeom>
        </p:spPr>
      </p:pic>
      <p:sp>
        <p:nvSpPr>
          <p:cNvPr id="82" name="Rectangle 81">
            <a:extLst>
              <a:ext uri="{FF2B5EF4-FFF2-40B4-BE49-F238E27FC236}">
                <a16:creationId xmlns:a16="http://schemas.microsoft.com/office/drawing/2014/main" id="{0B53D707-5941-4570-92BA-5F5706604AAF}"/>
              </a:ext>
            </a:extLst>
          </p:cNvPr>
          <p:cNvSpPr/>
          <p:nvPr/>
        </p:nvSpPr>
        <p:spPr>
          <a:xfrm>
            <a:off x="4013737" y="1966336"/>
            <a:ext cx="311321" cy="463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3" name="Rectangle 82">
            <a:extLst>
              <a:ext uri="{FF2B5EF4-FFF2-40B4-BE49-F238E27FC236}">
                <a16:creationId xmlns:a16="http://schemas.microsoft.com/office/drawing/2014/main" id="{C9428386-D15C-40F3-B2AB-F04A80FE20EA}"/>
              </a:ext>
            </a:extLst>
          </p:cNvPr>
          <p:cNvSpPr/>
          <p:nvPr/>
        </p:nvSpPr>
        <p:spPr>
          <a:xfrm>
            <a:off x="4325059" y="1966336"/>
            <a:ext cx="315289" cy="463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5" name="Rectangle 84">
            <a:extLst>
              <a:ext uri="{FF2B5EF4-FFF2-40B4-BE49-F238E27FC236}">
                <a16:creationId xmlns:a16="http://schemas.microsoft.com/office/drawing/2014/main" id="{D76BA714-AD4C-4EDD-B439-F04D024061E8}"/>
              </a:ext>
            </a:extLst>
          </p:cNvPr>
          <p:cNvSpPr/>
          <p:nvPr/>
        </p:nvSpPr>
        <p:spPr>
          <a:xfrm>
            <a:off x="4639648" y="1966336"/>
            <a:ext cx="316101" cy="463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CBA5E4B7-D3DB-4353-A356-0835465FEF85}"/>
              </a:ext>
            </a:extLst>
          </p:cNvPr>
          <p:cNvSpPr/>
          <p:nvPr/>
        </p:nvSpPr>
        <p:spPr>
          <a:xfrm>
            <a:off x="3692383" y="1966336"/>
            <a:ext cx="322405" cy="463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4C6E920B-F7F2-497A-98CE-824F3E3FFE7C}"/>
              </a:ext>
            </a:extLst>
          </p:cNvPr>
          <p:cNvSpPr/>
          <p:nvPr/>
        </p:nvSpPr>
        <p:spPr>
          <a:xfrm>
            <a:off x="3383979" y="1961652"/>
            <a:ext cx="310482"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D5B16083-AAFD-4D2D-B43E-3C9068FDB077}"/>
              </a:ext>
            </a:extLst>
          </p:cNvPr>
          <p:cNvSpPr/>
          <p:nvPr/>
        </p:nvSpPr>
        <p:spPr>
          <a:xfrm>
            <a:off x="1976503" y="1557338"/>
            <a:ext cx="1721833" cy="404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4" name="Rectangle 83">
            <a:extLst>
              <a:ext uri="{FF2B5EF4-FFF2-40B4-BE49-F238E27FC236}">
                <a16:creationId xmlns:a16="http://schemas.microsoft.com/office/drawing/2014/main" id="{C4394A3B-674B-48B4-AB8B-2D0B2747EB70}"/>
              </a:ext>
            </a:extLst>
          </p:cNvPr>
          <p:cNvSpPr/>
          <p:nvPr/>
        </p:nvSpPr>
        <p:spPr>
          <a:xfrm>
            <a:off x="4955751" y="1966336"/>
            <a:ext cx="313934" cy="463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7" name="Rectangle 86">
            <a:extLst>
              <a:ext uri="{FF2B5EF4-FFF2-40B4-BE49-F238E27FC236}">
                <a16:creationId xmlns:a16="http://schemas.microsoft.com/office/drawing/2014/main" id="{9245345A-2BDA-4F95-AA9F-591DABD7A9C0}"/>
              </a:ext>
            </a:extLst>
          </p:cNvPr>
          <p:cNvSpPr/>
          <p:nvPr/>
        </p:nvSpPr>
        <p:spPr>
          <a:xfrm>
            <a:off x="3691975" y="1633770"/>
            <a:ext cx="1577711" cy="332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8C2ACB5B-F696-4163-A062-614DC355B277}"/>
              </a:ext>
            </a:extLst>
          </p:cNvPr>
          <p:cNvSpPr/>
          <p:nvPr/>
        </p:nvSpPr>
        <p:spPr>
          <a:xfrm>
            <a:off x="8221802" y="2445712"/>
            <a:ext cx="304867" cy="472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34" name="Picture 33">
            <a:extLst>
              <a:ext uri="{FF2B5EF4-FFF2-40B4-BE49-F238E27FC236}">
                <a16:creationId xmlns:a16="http://schemas.microsoft.com/office/drawing/2014/main" id="{433C3FC8-0DB5-4EE6-83AC-B6C54E1C150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668610" y="1639219"/>
            <a:ext cx="1643761" cy="742703"/>
          </a:xfrm>
          <a:prstGeom prst="rect">
            <a:avLst/>
          </a:prstGeom>
        </p:spPr>
      </p:pic>
      <p:sp>
        <p:nvSpPr>
          <p:cNvPr id="35" name="Rectangle 34">
            <a:extLst>
              <a:ext uri="{FF2B5EF4-FFF2-40B4-BE49-F238E27FC236}">
                <a16:creationId xmlns:a16="http://schemas.microsoft.com/office/drawing/2014/main" id="{5735E45C-6FE5-4D71-A137-2033829B0948}"/>
              </a:ext>
            </a:extLst>
          </p:cNvPr>
          <p:cNvSpPr/>
          <p:nvPr/>
        </p:nvSpPr>
        <p:spPr>
          <a:xfrm>
            <a:off x="7117398" y="1961652"/>
            <a:ext cx="303014"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367A092D-2D74-4D8D-A9F7-D43064EBCFE3}"/>
              </a:ext>
            </a:extLst>
          </p:cNvPr>
          <p:cNvSpPr/>
          <p:nvPr/>
        </p:nvSpPr>
        <p:spPr>
          <a:xfrm>
            <a:off x="7420412" y="1961652"/>
            <a:ext cx="294587"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2F8D63F5-9463-4444-BAE9-47A4D20C8B35}"/>
              </a:ext>
            </a:extLst>
          </p:cNvPr>
          <p:cNvSpPr/>
          <p:nvPr/>
        </p:nvSpPr>
        <p:spPr>
          <a:xfrm>
            <a:off x="7710272" y="1961652"/>
            <a:ext cx="304078"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76774E05-7029-4BE3-A657-7CF621D6C5D9}"/>
              </a:ext>
            </a:extLst>
          </p:cNvPr>
          <p:cNvSpPr/>
          <p:nvPr/>
        </p:nvSpPr>
        <p:spPr>
          <a:xfrm>
            <a:off x="6815746" y="1961652"/>
            <a:ext cx="305050"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0" name="Rectangle 99">
            <a:extLst>
              <a:ext uri="{FF2B5EF4-FFF2-40B4-BE49-F238E27FC236}">
                <a16:creationId xmlns:a16="http://schemas.microsoft.com/office/drawing/2014/main" id="{15DDBA3D-A55F-49C8-B9C2-65FE0504E5A4}"/>
              </a:ext>
            </a:extLst>
          </p:cNvPr>
          <p:cNvSpPr/>
          <p:nvPr/>
        </p:nvSpPr>
        <p:spPr>
          <a:xfrm>
            <a:off x="6507520" y="1961652"/>
            <a:ext cx="315289"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3" name="Rectangle 102">
            <a:extLst>
              <a:ext uri="{FF2B5EF4-FFF2-40B4-BE49-F238E27FC236}">
                <a16:creationId xmlns:a16="http://schemas.microsoft.com/office/drawing/2014/main" id="{318C24EB-1D39-4E67-AF11-0FD8C210B1A0}"/>
              </a:ext>
            </a:extLst>
          </p:cNvPr>
          <p:cNvSpPr/>
          <p:nvPr/>
        </p:nvSpPr>
        <p:spPr>
          <a:xfrm>
            <a:off x="5265671" y="1633771"/>
            <a:ext cx="1551804" cy="32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6" name="Rectangle 135">
            <a:extLst>
              <a:ext uri="{FF2B5EF4-FFF2-40B4-BE49-F238E27FC236}">
                <a16:creationId xmlns:a16="http://schemas.microsoft.com/office/drawing/2014/main" id="{CA9B3625-C37D-4673-9CA1-E8048F8F12F3}"/>
              </a:ext>
            </a:extLst>
          </p:cNvPr>
          <p:cNvSpPr/>
          <p:nvPr/>
        </p:nvSpPr>
        <p:spPr>
          <a:xfrm>
            <a:off x="9743587" y="2444928"/>
            <a:ext cx="304867" cy="472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137" name="Picture 136">
            <a:extLst>
              <a:ext uri="{FF2B5EF4-FFF2-40B4-BE49-F238E27FC236}">
                <a16:creationId xmlns:a16="http://schemas.microsoft.com/office/drawing/2014/main" id="{FE83E933-72D9-4CBB-B49D-3B0EEDC32CD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153652" y="1638435"/>
            <a:ext cx="1643761" cy="742703"/>
          </a:xfrm>
          <a:prstGeom prst="rect">
            <a:avLst/>
          </a:prstGeom>
        </p:spPr>
      </p:pic>
      <p:sp>
        <p:nvSpPr>
          <p:cNvPr id="138" name="Rectangle 137">
            <a:extLst>
              <a:ext uri="{FF2B5EF4-FFF2-40B4-BE49-F238E27FC236}">
                <a16:creationId xmlns:a16="http://schemas.microsoft.com/office/drawing/2014/main" id="{0C2862DD-CF07-4EC0-978E-5FAEA58295EC}"/>
              </a:ext>
            </a:extLst>
          </p:cNvPr>
          <p:cNvSpPr/>
          <p:nvPr/>
        </p:nvSpPr>
        <p:spPr>
          <a:xfrm>
            <a:off x="8602440" y="1960868"/>
            <a:ext cx="303014"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9" name="Rectangle 138">
            <a:extLst>
              <a:ext uri="{FF2B5EF4-FFF2-40B4-BE49-F238E27FC236}">
                <a16:creationId xmlns:a16="http://schemas.microsoft.com/office/drawing/2014/main" id="{7670241E-AF43-4052-A274-7522335B5DAA}"/>
              </a:ext>
            </a:extLst>
          </p:cNvPr>
          <p:cNvSpPr/>
          <p:nvPr/>
        </p:nvSpPr>
        <p:spPr>
          <a:xfrm>
            <a:off x="8905454" y="1960868"/>
            <a:ext cx="294587"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0" name="Rectangle 139">
            <a:extLst>
              <a:ext uri="{FF2B5EF4-FFF2-40B4-BE49-F238E27FC236}">
                <a16:creationId xmlns:a16="http://schemas.microsoft.com/office/drawing/2014/main" id="{0D3456F7-ECFA-4218-A02D-41C5D7C78B36}"/>
              </a:ext>
            </a:extLst>
          </p:cNvPr>
          <p:cNvSpPr/>
          <p:nvPr/>
        </p:nvSpPr>
        <p:spPr>
          <a:xfrm>
            <a:off x="9499393" y="1960084"/>
            <a:ext cx="326315"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1" name="Rectangle 140">
            <a:extLst>
              <a:ext uri="{FF2B5EF4-FFF2-40B4-BE49-F238E27FC236}">
                <a16:creationId xmlns:a16="http://schemas.microsoft.com/office/drawing/2014/main" id="{B335BCA1-899F-4373-B5C9-65944AAB32D8}"/>
              </a:ext>
            </a:extLst>
          </p:cNvPr>
          <p:cNvSpPr/>
          <p:nvPr/>
        </p:nvSpPr>
        <p:spPr>
          <a:xfrm>
            <a:off x="9195314" y="1960868"/>
            <a:ext cx="304078"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2" name="Rectangle 141">
            <a:extLst>
              <a:ext uri="{FF2B5EF4-FFF2-40B4-BE49-F238E27FC236}">
                <a16:creationId xmlns:a16="http://schemas.microsoft.com/office/drawing/2014/main" id="{C25EDAA0-1536-42ED-97B8-227B7526A85B}"/>
              </a:ext>
            </a:extLst>
          </p:cNvPr>
          <p:cNvSpPr/>
          <p:nvPr/>
        </p:nvSpPr>
        <p:spPr>
          <a:xfrm>
            <a:off x="8311586" y="1960868"/>
            <a:ext cx="293467"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3" name="Rectangle 142">
            <a:extLst>
              <a:ext uri="{FF2B5EF4-FFF2-40B4-BE49-F238E27FC236}">
                <a16:creationId xmlns:a16="http://schemas.microsoft.com/office/drawing/2014/main" id="{04919F69-91BD-457A-89C9-9E91DEE707DB}"/>
              </a:ext>
            </a:extLst>
          </p:cNvPr>
          <p:cNvSpPr/>
          <p:nvPr/>
        </p:nvSpPr>
        <p:spPr>
          <a:xfrm>
            <a:off x="8311586" y="1593168"/>
            <a:ext cx="1577711" cy="367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32D8455C-EDF0-4958-A4E5-21A32DC74AEB}"/>
              </a:ext>
            </a:extLst>
          </p:cNvPr>
          <p:cNvSpPr/>
          <p:nvPr/>
        </p:nvSpPr>
        <p:spPr>
          <a:xfrm>
            <a:off x="8014352" y="1960868"/>
            <a:ext cx="293467" cy="467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1E79795B-9302-4D62-BA3E-A4E650D561D0}"/>
              </a:ext>
            </a:extLst>
          </p:cNvPr>
          <p:cNvSpPr/>
          <p:nvPr/>
        </p:nvSpPr>
        <p:spPr>
          <a:xfrm>
            <a:off x="6815515" y="1632987"/>
            <a:ext cx="1495840" cy="328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 name="Content Placeholder 2">
            <a:extLst>
              <a:ext uri="{FF2B5EF4-FFF2-40B4-BE49-F238E27FC236}">
                <a16:creationId xmlns:a16="http://schemas.microsoft.com/office/drawing/2014/main" id="{A10E4443-FFC4-4459-89D3-BA87FF347CF3}"/>
              </a:ext>
            </a:extLst>
          </p:cNvPr>
          <p:cNvSpPr txBox="1">
            <a:spLocks/>
          </p:cNvSpPr>
          <p:nvPr/>
        </p:nvSpPr>
        <p:spPr>
          <a:xfrm>
            <a:off x="623888" y="3438077"/>
            <a:ext cx="1095851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a:t>
            </a:r>
            <a:r>
              <a:rPr kumimoji="0" lang="en-GB" sz="2000" b="0" i="0" u="none" strike="noStrike" kern="1200" cap="none" spc="0" normalizeH="0" baseline="0" noProof="0" dirty="0">
                <a:ln>
                  <a:noFill/>
                </a:ln>
                <a:solidFill>
                  <a:srgbClr val="585858"/>
                </a:solidFill>
                <a:effectLst/>
                <a:uLnTx/>
                <a:uFillTx/>
                <a:latin typeface="Arial"/>
                <a:ea typeface="+mn-ea"/>
                <a:cs typeface="+mn-cs"/>
              </a:rPr>
              <a:t>hat fractional steps are used this time?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1 fifths of a metre in each metre?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 Let’s count.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EC1F549E-DDB4-4241-B282-74C494EEFC8B}"/>
              </a:ext>
            </a:extLst>
          </p:cNvPr>
          <p:cNvSpPr txBox="1"/>
          <p:nvPr/>
        </p:nvSpPr>
        <p:spPr>
          <a:xfrm>
            <a:off x="623888" y="5111126"/>
            <a:ext cx="8571426"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fifth of a metre, 2 fifths of a metre, 3 fifths of a metre, 4 fifths of a metre, 5 fifths of a metre which is 1 metre, 1 and I fifth of a metre…</a:t>
            </a:r>
          </a:p>
        </p:txBody>
      </p:sp>
    </p:spTree>
    <p:extLst>
      <p:ext uri="{BB962C8B-B14F-4D97-AF65-F5344CB8AC3E}">
        <p14:creationId xmlns:p14="http://schemas.microsoft.com/office/powerpoint/2010/main" val="282979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5"/>
                                        </p:tgtEl>
                                      </p:cBhvr>
                                    </p:animEffect>
                                    <p:set>
                                      <p:cBhvr>
                                        <p:cTn id="7" dur="1" fill="hold">
                                          <p:stCondLst>
                                            <p:cond delay="499"/>
                                          </p:stCondLst>
                                        </p:cTn>
                                        <p:tgtEl>
                                          <p:spTgt spid="5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51"/>
                                        </p:tgtEl>
                                      </p:cBhvr>
                                    </p:animEffect>
                                    <p:set>
                                      <p:cBhvr>
                                        <p:cTn id="11" dur="1" fill="hold">
                                          <p:stCondLst>
                                            <p:cond delay="499"/>
                                          </p:stCondLst>
                                        </p:cTn>
                                        <p:tgtEl>
                                          <p:spTgt spid="51"/>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52"/>
                                        </p:tgtEl>
                                      </p:cBhvr>
                                    </p:animEffect>
                                    <p:set>
                                      <p:cBhvr>
                                        <p:cTn id="15" dur="1" fill="hold">
                                          <p:stCondLst>
                                            <p:cond delay="499"/>
                                          </p:stCondLst>
                                        </p:cTn>
                                        <p:tgtEl>
                                          <p:spTgt spid="52"/>
                                        </p:tgtEl>
                                        <p:attrNameLst>
                                          <p:attrName>style.visibility</p:attrName>
                                        </p:attrNameLst>
                                      </p:cBhvr>
                                      <p:to>
                                        <p:strVal val="hidden"/>
                                      </p:to>
                                    </p:set>
                                  </p:childTnLst>
                                </p:cTn>
                              </p:par>
                            </p:childTnLst>
                          </p:cTn>
                        </p:par>
                        <p:par>
                          <p:cTn id="16" fill="hold">
                            <p:stCondLst>
                              <p:cond delay="1500"/>
                            </p:stCondLst>
                            <p:childTnLst>
                              <p:par>
                                <p:cTn id="17" presetID="10" presetClass="exit" presetSubtype="0" fill="hold" grpId="0" nodeType="afterEffect">
                                  <p:stCondLst>
                                    <p:cond delay="0"/>
                                  </p:stCondLst>
                                  <p:childTnLst>
                                    <p:animEffect transition="out" filter="fade">
                                      <p:cBhvr>
                                        <p:cTn id="18" dur="500"/>
                                        <p:tgtEl>
                                          <p:spTgt spid="54"/>
                                        </p:tgtEl>
                                      </p:cBhvr>
                                    </p:animEffect>
                                    <p:set>
                                      <p:cBhvr>
                                        <p:cTn id="19" dur="1" fill="hold">
                                          <p:stCondLst>
                                            <p:cond delay="499"/>
                                          </p:stCondLst>
                                        </p:cTn>
                                        <p:tgtEl>
                                          <p:spTgt spid="54"/>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grpId="0" nodeType="afterEffect">
                                  <p:stCondLst>
                                    <p:cond delay="0"/>
                                  </p:stCondLst>
                                  <p:childTnLst>
                                    <p:animEffect transition="out" filter="fade">
                                      <p:cBhvr>
                                        <p:cTn id="22" dur="500"/>
                                        <p:tgtEl>
                                          <p:spTgt spid="53"/>
                                        </p:tgtEl>
                                      </p:cBhvr>
                                    </p:animEffect>
                                    <p:set>
                                      <p:cBhvr>
                                        <p:cTn id="23" dur="1" fill="hold">
                                          <p:stCondLst>
                                            <p:cond delay="499"/>
                                          </p:stCondLst>
                                        </p:cTn>
                                        <p:tgtEl>
                                          <p:spTgt spid="5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56"/>
                                        </p:tgtEl>
                                      </p:cBhvr>
                                    </p:animEffect>
                                    <p:set>
                                      <p:cBhvr>
                                        <p:cTn id="28" dur="1" fill="hold">
                                          <p:stCondLst>
                                            <p:cond delay="499"/>
                                          </p:stCondLst>
                                        </p:cTn>
                                        <p:tgtEl>
                                          <p:spTgt spid="5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57"/>
                                        </p:tgtEl>
                                      </p:cBhvr>
                                    </p:animEffect>
                                    <p:set>
                                      <p:cBhvr>
                                        <p:cTn id="33" dur="1" fill="hold">
                                          <p:stCondLst>
                                            <p:cond delay="499"/>
                                          </p:stCondLst>
                                        </p:cTn>
                                        <p:tgtEl>
                                          <p:spTgt spid="5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86"/>
                                        </p:tgtEl>
                                      </p:cBhvr>
                                    </p:animEffect>
                                    <p:set>
                                      <p:cBhvr>
                                        <p:cTn id="38" dur="1" fill="hold">
                                          <p:stCondLst>
                                            <p:cond delay="499"/>
                                          </p:stCondLst>
                                        </p:cTn>
                                        <p:tgtEl>
                                          <p:spTgt spid="86"/>
                                        </p:tgtEl>
                                        <p:attrNameLst>
                                          <p:attrName>style.visibility</p:attrName>
                                        </p:attrNameLst>
                                      </p:cBhvr>
                                      <p:to>
                                        <p:strVal val="hidden"/>
                                      </p:to>
                                    </p:set>
                                  </p:childTnLst>
                                </p:cTn>
                              </p:par>
                            </p:childTnLst>
                          </p:cTn>
                        </p:par>
                        <p:par>
                          <p:cTn id="39" fill="hold">
                            <p:stCondLst>
                              <p:cond delay="500"/>
                            </p:stCondLst>
                            <p:childTnLst>
                              <p:par>
                                <p:cTn id="40" presetID="10" presetClass="exit" presetSubtype="0" fill="hold" grpId="0" nodeType="afterEffect">
                                  <p:stCondLst>
                                    <p:cond delay="0"/>
                                  </p:stCondLst>
                                  <p:childTnLst>
                                    <p:animEffect transition="out" filter="fade">
                                      <p:cBhvr>
                                        <p:cTn id="41" dur="500"/>
                                        <p:tgtEl>
                                          <p:spTgt spid="82"/>
                                        </p:tgtEl>
                                      </p:cBhvr>
                                    </p:animEffect>
                                    <p:set>
                                      <p:cBhvr>
                                        <p:cTn id="42" dur="1" fill="hold">
                                          <p:stCondLst>
                                            <p:cond delay="499"/>
                                          </p:stCondLst>
                                        </p:cTn>
                                        <p:tgtEl>
                                          <p:spTgt spid="82"/>
                                        </p:tgtEl>
                                        <p:attrNameLst>
                                          <p:attrName>style.visibility</p:attrName>
                                        </p:attrNameLst>
                                      </p:cBhvr>
                                      <p:to>
                                        <p:strVal val="hidden"/>
                                      </p:to>
                                    </p:set>
                                  </p:childTnLst>
                                </p:cTn>
                              </p:par>
                            </p:childTnLst>
                          </p:cTn>
                        </p:par>
                        <p:par>
                          <p:cTn id="43" fill="hold">
                            <p:stCondLst>
                              <p:cond delay="1000"/>
                            </p:stCondLst>
                            <p:childTnLst>
                              <p:par>
                                <p:cTn id="44" presetID="10" presetClass="exit" presetSubtype="0" fill="hold" grpId="0" nodeType="afterEffect">
                                  <p:stCondLst>
                                    <p:cond delay="0"/>
                                  </p:stCondLst>
                                  <p:childTnLst>
                                    <p:animEffect transition="out" filter="fade">
                                      <p:cBhvr>
                                        <p:cTn id="45" dur="500"/>
                                        <p:tgtEl>
                                          <p:spTgt spid="83"/>
                                        </p:tgtEl>
                                      </p:cBhvr>
                                    </p:animEffect>
                                    <p:set>
                                      <p:cBhvr>
                                        <p:cTn id="46" dur="1" fill="hold">
                                          <p:stCondLst>
                                            <p:cond delay="499"/>
                                          </p:stCondLst>
                                        </p:cTn>
                                        <p:tgtEl>
                                          <p:spTgt spid="83"/>
                                        </p:tgtEl>
                                        <p:attrNameLst>
                                          <p:attrName>style.visibility</p:attrName>
                                        </p:attrNameLst>
                                      </p:cBhvr>
                                      <p:to>
                                        <p:strVal val="hidden"/>
                                      </p:to>
                                    </p:set>
                                  </p:childTnLst>
                                </p:cTn>
                              </p:par>
                            </p:childTnLst>
                          </p:cTn>
                        </p:par>
                        <p:par>
                          <p:cTn id="47" fill="hold">
                            <p:stCondLst>
                              <p:cond delay="1500"/>
                            </p:stCondLst>
                            <p:childTnLst>
                              <p:par>
                                <p:cTn id="48" presetID="10" presetClass="exit" presetSubtype="0" fill="hold" grpId="0" nodeType="afterEffect">
                                  <p:stCondLst>
                                    <p:cond delay="0"/>
                                  </p:stCondLst>
                                  <p:childTnLst>
                                    <p:animEffect transition="out" filter="fade">
                                      <p:cBhvr>
                                        <p:cTn id="49" dur="500"/>
                                        <p:tgtEl>
                                          <p:spTgt spid="85"/>
                                        </p:tgtEl>
                                      </p:cBhvr>
                                    </p:animEffect>
                                    <p:set>
                                      <p:cBhvr>
                                        <p:cTn id="50" dur="1" fill="hold">
                                          <p:stCondLst>
                                            <p:cond delay="499"/>
                                          </p:stCondLst>
                                        </p:cTn>
                                        <p:tgtEl>
                                          <p:spTgt spid="85"/>
                                        </p:tgtEl>
                                        <p:attrNameLst>
                                          <p:attrName>style.visibility</p:attrName>
                                        </p:attrNameLst>
                                      </p:cBhvr>
                                      <p:to>
                                        <p:strVal val="hidden"/>
                                      </p:to>
                                    </p:set>
                                  </p:childTnLst>
                                </p:cTn>
                              </p:par>
                            </p:childTnLst>
                          </p:cTn>
                        </p:par>
                        <p:par>
                          <p:cTn id="51" fill="hold">
                            <p:stCondLst>
                              <p:cond delay="2000"/>
                            </p:stCondLst>
                            <p:childTnLst>
                              <p:par>
                                <p:cTn id="52" presetID="10" presetClass="exit" presetSubtype="0" fill="hold" grpId="0" nodeType="afterEffect">
                                  <p:stCondLst>
                                    <p:cond delay="0"/>
                                  </p:stCondLst>
                                  <p:childTnLst>
                                    <p:animEffect transition="out" filter="fade">
                                      <p:cBhvr>
                                        <p:cTn id="53" dur="500"/>
                                        <p:tgtEl>
                                          <p:spTgt spid="84"/>
                                        </p:tgtEl>
                                      </p:cBhvr>
                                    </p:animEffect>
                                    <p:set>
                                      <p:cBhvr>
                                        <p:cTn id="54" dur="1" fill="hold">
                                          <p:stCondLst>
                                            <p:cond delay="499"/>
                                          </p:stCondLst>
                                        </p:cTn>
                                        <p:tgtEl>
                                          <p:spTgt spid="8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87"/>
                                        </p:tgtEl>
                                      </p:cBhvr>
                                    </p:animEffect>
                                    <p:set>
                                      <p:cBhvr>
                                        <p:cTn id="59" dur="1" fill="hold">
                                          <p:stCondLst>
                                            <p:cond delay="499"/>
                                          </p:stCondLst>
                                        </p:cTn>
                                        <p:tgtEl>
                                          <p:spTgt spid="8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95"/>
                                        </p:tgtEl>
                                      </p:cBhvr>
                                    </p:animEffect>
                                    <p:set>
                                      <p:cBhvr>
                                        <p:cTn id="64" dur="1" fill="hold">
                                          <p:stCondLst>
                                            <p:cond delay="499"/>
                                          </p:stCondLst>
                                        </p:cTn>
                                        <p:tgtEl>
                                          <p:spTgt spid="9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102"/>
                                        </p:tgtEl>
                                      </p:cBhvr>
                                    </p:animEffect>
                                    <p:set>
                                      <p:cBhvr>
                                        <p:cTn id="69" dur="1" fill="hold">
                                          <p:stCondLst>
                                            <p:cond delay="499"/>
                                          </p:stCondLst>
                                        </p:cTn>
                                        <p:tgtEl>
                                          <p:spTgt spid="102"/>
                                        </p:tgtEl>
                                        <p:attrNameLst>
                                          <p:attrName>style.visibility</p:attrName>
                                        </p:attrNameLst>
                                      </p:cBhvr>
                                      <p:to>
                                        <p:strVal val="hidden"/>
                                      </p:to>
                                    </p:set>
                                  </p:childTnLst>
                                </p:cTn>
                              </p:par>
                            </p:childTnLst>
                          </p:cTn>
                        </p:par>
                        <p:par>
                          <p:cTn id="70" fill="hold">
                            <p:stCondLst>
                              <p:cond delay="500"/>
                            </p:stCondLst>
                            <p:childTnLst>
                              <p:par>
                                <p:cTn id="71" presetID="10" presetClass="exit" presetSubtype="0" fill="hold" grpId="0" nodeType="afterEffect">
                                  <p:stCondLst>
                                    <p:cond delay="0"/>
                                  </p:stCondLst>
                                  <p:childTnLst>
                                    <p:animEffect transition="out" filter="fade">
                                      <p:cBhvr>
                                        <p:cTn id="72" dur="500"/>
                                        <p:tgtEl>
                                          <p:spTgt spid="98"/>
                                        </p:tgtEl>
                                      </p:cBhvr>
                                    </p:animEffect>
                                    <p:set>
                                      <p:cBhvr>
                                        <p:cTn id="73" dur="1" fill="hold">
                                          <p:stCondLst>
                                            <p:cond delay="499"/>
                                          </p:stCondLst>
                                        </p:cTn>
                                        <p:tgtEl>
                                          <p:spTgt spid="98"/>
                                        </p:tgtEl>
                                        <p:attrNameLst>
                                          <p:attrName>style.visibility</p:attrName>
                                        </p:attrNameLst>
                                      </p:cBhvr>
                                      <p:to>
                                        <p:strVal val="hidden"/>
                                      </p:to>
                                    </p:set>
                                  </p:childTnLst>
                                </p:cTn>
                              </p:par>
                            </p:childTnLst>
                          </p:cTn>
                        </p:par>
                        <p:par>
                          <p:cTn id="74" fill="hold">
                            <p:stCondLst>
                              <p:cond delay="1000"/>
                            </p:stCondLst>
                            <p:childTnLst>
                              <p:par>
                                <p:cTn id="75" presetID="10" presetClass="exit" presetSubtype="0" fill="hold" grpId="0" nodeType="afterEffect">
                                  <p:stCondLst>
                                    <p:cond delay="0"/>
                                  </p:stCondLst>
                                  <p:childTnLst>
                                    <p:animEffect transition="out" filter="fade">
                                      <p:cBhvr>
                                        <p:cTn id="76" dur="500"/>
                                        <p:tgtEl>
                                          <p:spTgt spid="99"/>
                                        </p:tgtEl>
                                      </p:cBhvr>
                                    </p:animEffect>
                                    <p:set>
                                      <p:cBhvr>
                                        <p:cTn id="77" dur="1" fill="hold">
                                          <p:stCondLst>
                                            <p:cond delay="499"/>
                                          </p:stCondLst>
                                        </p:cTn>
                                        <p:tgtEl>
                                          <p:spTgt spid="99"/>
                                        </p:tgtEl>
                                        <p:attrNameLst>
                                          <p:attrName>style.visibility</p:attrName>
                                        </p:attrNameLst>
                                      </p:cBhvr>
                                      <p:to>
                                        <p:strVal val="hidden"/>
                                      </p:to>
                                    </p:set>
                                  </p:childTnLst>
                                </p:cTn>
                              </p:par>
                            </p:childTnLst>
                          </p:cTn>
                        </p:par>
                        <p:par>
                          <p:cTn id="78" fill="hold">
                            <p:stCondLst>
                              <p:cond delay="1500"/>
                            </p:stCondLst>
                            <p:childTnLst>
                              <p:par>
                                <p:cTn id="79" presetID="10" presetClass="exit" presetSubtype="0" fill="hold" grpId="0" nodeType="afterEffect">
                                  <p:stCondLst>
                                    <p:cond delay="0"/>
                                  </p:stCondLst>
                                  <p:childTnLst>
                                    <p:animEffect transition="out" filter="fade">
                                      <p:cBhvr>
                                        <p:cTn id="80" dur="500"/>
                                        <p:tgtEl>
                                          <p:spTgt spid="101"/>
                                        </p:tgtEl>
                                      </p:cBhvr>
                                    </p:animEffect>
                                    <p:set>
                                      <p:cBhvr>
                                        <p:cTn id="81" dur="1" fill="hold">
                                          <p:stCondLst>
                                            <p:cond delay="499"/>
                                          </p:stCondLst>
                                        </p:cTn>
                                        <p:tgtEl>
                                          <p:spTgt spid="101"/>
                                        </p:tgtEl>
                                        <p:attrNameLst>
                                          <p:attrName>style.visibility</p:attrName>
                                        </p:attrNameLst>
                                      </p:cBhvr>
                                      <p:to>
                                        <p:strVal val="hidden"/>
                                      </p:to>
                                    </p:set>
                                  </p:childTnLst>
                                </p:cTn>
                              </p:par>
                            </p:childTnLst>
                          </p:cTn>
                        </p:par>
                        <p:par>
                          <p:cTn id="82" fill="hold">
                            <p:stCondLst>
                              <p:cond delay="2000"/>
                            </p:stCondLst>
                            <p:childTnLst>
                              <p:par>
                                <p:cTn id="83" presetID="10" presetClass="exit" presetSubtype="0" fill="hold" grpId="0" nodeType="afterEffect">
                                  <p:stCondLst>
                                    <p:cond delay="0"/>
                                  </p:stCondLst>
                                  <p:childTnLst>
                                    <p:animEffect transition="out" filter="fade">
                                      <p:cBhvr>
                                        <p:cTn id="84" dur="500"/>
                                        <p:tgtEl>
                                          <p:spTgt spid="100"/>
                                        </p:tgtEl>
                                      </p:cBhvr>
                                    </p:animEffect>
                                    <p:set>
                                      <p:cBhvr>
                                        <p:cTn id="85" dur="1" fill="hold">
                                          <p:stCondLst>
                                            <p:cond delay="499"/>
                                          </p:stCondLst>
                                        </p:cTn>
                                        <p:tgtEl>
                                          <p:spTgt spid="10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0" nodeType="clickEffect">
                                  <p:stCondLst>
                                    <p:cond delay="0"/>
                                  </p:stCondLst>
                                  <p:childTnLst>
                                    <p:animEffect transition="out" filter="fade">
                                      <p:cBhvr>
                                        <p:cTn id="89" dur="500"/>
                                        <p:tgtEl>
                                          <p:spTgt spid="103"/>
                                        </p:tgtEl>
                                      </p:cBhvr>
                                    </p:animEffect>
                                    <p:set>
                                      <p:cBhvr>
                                        <p:cTn id="90" dur="1" fill="hold">
                                          <p:stCondLst>
                                            <p:cond delay="499"/>
                                          </p:stCondLst>
                                        </p:cTn>
                                        <p:tgtEl>
                                          <p:spTgt spid="103"/>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104"/>
                                        </p:tgtEl>
                                      </p:cBhvr>
                                    </p:animEffect>
                                    <p:set>
                                      <p:cBhvr>
                                        <p:cTn id="95" dur="1" fill="hold">
                                          <p:stCondLst>
                                            <p:cond delay="499"/>
                                          </p:stCondLst>
                                        </p:cTn>
                                        <p:tgtEl>
                                          <p:spTgt spid="104"/>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0" nodeType="clickEffect">
                                  <p:stCondLst>
                                    <p:cond delay="0"/>
                                  </p:stCondLst>
                                  <p:childTnLst>
                                    <p:animEffect transition="out" filter="fade">
                                      <p:cBhvr>
                                        <p:cTn id="99" dur="500"/>
                                        <p:tgtEl>
                                          <p:spTgt spid="39"/>
                                        </p:tgtEl>
                                      </p:cBhvr>
                                    </p:animEffect>
                                    <p:set>
                                      <p:cBhvr>
                                        <p:cTn id="100" dur="1" fill="hold">
                                          <p:stCondLst>
                                            <p:cond delay="499"/>
                                          </p:stCondLst>
                                        </p:cTn>
                                        <p:tgtEl>
                                          <p:spTgt spid="39"/>
                                        </p:tgtEl>
                                        <p:attrNameLst>
                                          <p:attrName>style.visibility</p:attrName>
                                        </p:attrNameLst>
                                      </p:cBhvr>
                                      <p:to>
                                        <p:strVal val="hidden"/>
                                      </p:to>
                                    </p:set>
                                  </p:childTnLst>
                                </p:cTn>
                              </p:par>
                            </p:childTnLst>
                          </p:cTn>
                        </p:par>
                        <p:par>
                          <p:cTn id="101" fill="hold">
                            <p:stCondLst>
                              <p:cond delay="500"/>
                            </p:stCondLst>
                            <p:childTnLst>
                              <p:par>
                                <p:cTn id="102" presetID="10" presetClass="exit" presetSubtype="0" fill="hold" grpId="0" nodeType="afterEffect">
                                  <p:stCondLst>
                                    <p:cond delay="0"/>
                                  </p:stCondLst>
                                  <p:childTnLst>
                                    <p:animEffect transition="out" filter="fade">
                                      <p:cBhvr>
                                        <p:cTn id="103" dur="500"/>
                                        <p:tgtEl>
                                          <p:spTgt spid="35"/>
                                        </p:tgtEl>
                                      </p:cBhvr>
                                    </p:animEffect>
                                    <p:set>
                                      <p:cBhvr>
                                        <p:cTn id="104" dur="1" fill="hold">
                                          <p:stCondLst>
                                            <p:cond delay="499"/>
                                          </p:stCondLst>
                                        </p:cTn>
                                        <p:tgtEl>
                                          <p:spTgt spid="35"/>
                                        </p:tgtEl>
                                        <p:attrNameLst>
                                          <p:attrName>style.visibility</p:attrName>
                                        </p:attrNameLst>
                                      </p:cBhvr>
                                      <p:to>
                                        <p:strVal val="hidden"/>
                                      </p:to>
                                    </p:set>
                                  </p:childTnLst>
                                </p:cTn>
                              </p:par>
                            </p:childTnLst>
                          </p:cTn>
                        </p:par>
                        <p:par>
                          <p:cTn id="105" fill="hold">
                            <p:stCondLst>
                              <p:cond delay="1000"/>
                            </p:stCondLst>
                            <p:childTnLst>
                              <p:par>
                                <p:cTn id="106" presetID="10" presetClass="exit" presetSubtype="0" fill="hold" grpId="0" nodeType="afterEffect">
                                  <p:stCondLst>
                                    <p:cond delay="0"/>
                                  </p:stCondLst>
                                  <p:childTnLst>
                                    <p:animEffect transition="out" filter="fade">
                                      <p:cBhvr>
                                        <p:cTn id="107" dur="500"/>
                                        <p:tgtEl>
                                          <p:spTgt spid="36"/>
                                        </p:tgtEl>
                                      </p:cBhvr>
                                    </p:animEffect>
                                    <p:set>
                                      <p:cBhvr>
                                        <p:cTn id="108" dur="1" fill="hold">
                                          <p:stCondLst>
                                            <p:cond delay="499"/>
                                          </p:stCondLst>
                                        </p:cTn>
                                        <p:tgtEl>
                                          <p:spTgt spid="36"/>
                                        </p:tgtEl>
                                        <p:attrNameLst>
                                          <p:attrName>style.visibility</p:attrName>
                                        </p:attrNameLst>
                                      </p:cBhvr>
                                      <p:to>
                                        <p:strVal val="hidden"/>
                                      </p:to>
                                    </p:set>
                                  </p:childTnLst>
                                </p:cTn>
                              </p:par>
                            </p:childTnLst>
                          </p:cTn>
                        </p:par>
                        <p:par>
                          <p:cTn id="109" fill="hold">
                            <p:stCondLst>
                              <p:cond delay="1500"/>
                            </p:stCondLst>
                            <p:childTnLst>
                              <p:par>
                                <p:cTn id="110" presetID="10" presetClass="exit" presetSubtype="0" fill="hold" grpId="0" nodeType="afterEffect">
                                  <p:stCondLst>
                                    <p:cond delay="0"/>
                                  </p:stCondLst>
                                  <p:childTnLst>
                                    <p:animEffect transition="out" filter="fade">
                                      <p:cBhvr>
                                        <p:cTn id="111" dur="500"/>
                                        <p:tgtEl>
                                          <p:spTgt spid="38"/>
                                        </p:tgtEl>
                                      </p:cBhvr>
                                    </p:animEffect>
                                    <p:set>
                                      <p:cBhvr>
                                        <p:cTn id="112" dur="1" fill="hold">
                                          <p:stCondLst>
                                            <p:cond delay="499"/>
                                          </p:stCondLst>
                                        </p:cTn>
                                        <p:tgtEl>
                                          <p:spTgt spid="38"/>
                                        </p:tgtEl>
                                        <p:attrNameLst>
                                          <p:attrName>style.visibility</p:attrName>
                                        </p:attrNameLst>
                                      </p:cBhvr>
                                      <p:to>
                                        <p:strVal val="hidden"/>
                                      </p:to>
                                    </p:set>
                                  </p:childTnLst>
                                </p:cTn>
                              </p:par>
                            </p:childTnLst>
                          </p:cTn>
                        </p:par>
                        <p:par>
                          <p:cTn id="113" fill="hold">
                            <p:stCondLst>
                              <p:cond delay="2000"/>
                            </p:stCondLst>
                            <p:childTnLst>
                              <p:par>
                                <p:cTn id="114" presetID="10" presetClass="exit" presetSubtype="0" fill="hold" grpId="0" nodeType="afterEffect">
                                  <p:stCondLst>
                                    <p:cond delay="0"/>
                                  </p:stCondLst>
                                  <p:childTnLst>
                                    <p:animEffect transition="out" filter="fade">
                                      <p:cBhvr>
                                        <p:cTn id="115" dur="500"/>
                                        <p:tgtEl>
                                          <p:spTgt spid="37"/>
                                        </p:tgtEl>
                                      </p:cBhvr>
                                    </p:animEffect>
                                    <p:set>
                                      <p:cBhvr>
                                        <p:cTn id="116" dur="1" fill="hold">
                                          <p:stCondLst>
                                            <p:cond delay="499"/>
                                          </p:stCondLst>
                                        </p:cTn>
                                        <p:tgtEl>
                                          <p:spTgt spid="37"/>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40"/>
                                        </p:tgtEl>
                                      </p:cBhvr>
                                    </p:animEffect>
                                    <p:set>
                                      <p:cBhvr>
                                        <p:cTn id="121" dur="1" fill="hold">
                                          <p:stCondLst>
                                            <p:cond delay="499"/>
                                          </p:stCondLst>
                                        </p:cTn>
                                        <p:tgtEl>
                                          <p:spTgt spid="40"/>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33"/>
                                        </p:tgtEl>
                                      </p:cBhvr>
                                    </p:animEffect>
                                    <p:set>
                                      <p:cBhvr>
                                        <p:cTn id="126" dur="1" fill="hold">
                                          <p:stCondLst>
                                            <p:cond delay="499"/>
                                          </p:stCondLst>
                                        </p:cTn>
                                        <p:tgtEl>
                                          <p:spTgt spid="33"/>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grpId="0" nodeType="clickEffect">
                                  <p:stCondLst>
                                    <p:cond delay="0"/>
                                  </p:stCondLst>
                                  <p:childTnLst>
                                    <p:animEffect transition="out" filter="fade">
                                      <p:cBhvr>
                                        <p:cTn id="130" dur="500"/>
                                        <p:tgtEl>
                                          <p:spTgt spid="142"/>
                                        </p:tgtEl>
                                      </p:cBhvr>
                                    </p:animEffect>
                                    <p:set>
                                      <p:cBhvr>
                                        <p:cTn id="131" dur="1" fill="hold">
                                          <p:stCondLst>
                                            <p:cond delay="499"/>
                                          </p:stCondLst>
                                        </p:cTn>
                                        <p:tgtEl>
                                          <p:spTgt spid="142"/>
                                        </p:tgtEl>
                                        <p:attrNameLst>
                                          <p:attrName>style.visibility</p:attrName>
                                        </p:attrNameLst>
                                      </p:cBhvr>
                                      <p:to>
                                        <p:strVal val="hidden"/>
                                      </p:to>
                                    </p:set>
                                  </p:childTnLst>
                                </p:cTn>
                              </p:par>
                            </p:childTnLst>
                          </p:cTn>
                        </p:par>
                        <p:par>
                          <p:cTn id="132" fill="hold">
                            <p:stCondLst>
                              <p:cond delay="500"/>
                            </p:stCondLst>
                            <p:childTnLst>
                              <p:par>
                                <p:cTn id="133" presetID="10" presetClass="exit" presetSubtype="0" fill="hold" grpId="0" nodeType="afterEffect">
                                  <p:stCondLst>
                                    <p:cond delay="0"/>
                                  </p:stCondLst>
                                  <p:childTnLst>
                                    <p:animEffect transition="out" filter="fade">
                                      <p:cBhvr>
                                        <p:cTn id="134" dur="500"/>
                                        <p:tgtEl>
                                          <p:spTgt spid="138"/>
                                        </p:tgtEl>
                                      </p:cBhvr>
                                    </p:animEffect>
                                    <p:set>
                                      <p:cBhvr>
                                        <p:cTn id="135" dur="1" fill="hold">
                                          <p:stCondLst>
                                            <p:cond delay="499"/>
                                          </p:stCondLst>
                                        </p:cTn>
                                        <p:tgtEl>
                                          <p:spTgt spid="138"/>
                                        </p:tgtEl>
                                        <p:attrNameLst>
                                          <p:attrName>style.visibility</p:attrName>
                                        </p:attrNameLst>
                                      </p:cBhvr>
                                      <p:to>
                                        <p:strVal val="hidden"/>
                                      </p:to>
                                    </p:set>
                                  </p:childTnLst>
                                </p:cTn>
                              </p:par>
                            </p:childTnLst>
                          </p:cTn>
                        </p:par>
                        <p:par>
                          <p:cTn id="136" fill="hold">
                            <p:stCondLst>
                              <p:cond delay="1000"/>
                            </p:stCondLst>
                            <p:childTnLst>
                              <p:par>
                                <p:cTn id="137" presetID="10" presetClass="exit" presetSubtype="0" fill="hold" grpId="0" nodeType="afterEffect">
                                  <p:stCondLst>
                                    <p:cond delay="0"/>
                                  </p:stCondLst>
                                  <p:childTnLst>
                                    <p:animEffect transition="out" filter="fade">
                                      <p:cBhvr>
                                        <p:cTn id="138" dur="500"/>
                                        <p:tgtEl>
                                          <p:spTgt spid="139"/>
                                        </p:tgtEl>
                                      </p:cBhvr>
                                    </p:animEffect>
                                    <p:set>
                                      <p:cBhvr>
                                        <p:cTn id="139" dur="1" fill="hold">
                                          <p:stCondLst>
                                            <p:cond delay="499"/>
                                          </p:stCondLst>
                                        </p:cTn>
                                        <p:tgtEl>
                                          <p:spTgt spid="139"/>
                                        </p:tgtEl>
                                        <p:attrNameLst>
                                          <p:attrName>style.visibility</p:attrName>
                                        </p:attrNameLst>
                                      </p:cBhvr>
                                      <p:to>
                                        <p:strVal val="hidden"/>
                                      </p:to>
                                    </p:set>
                                  </p:childTnLst>
                                </p:cTn>
                              </p:par>
                            </p:childTnLst>
                          </p:cTn>
                        </p:par>
                        <p:par>
                          <p:cTn id="140" fill="hold">
                            <p:stCondLst>
                              <p:cond delay="1500"/>
                            </p:stCondLst>
                            <p:childTnLst>
                              <p:par>
                                <p:cTn id="141" presetID="10" presetClass="exit" presetSubtype="0" fill="hold" grpId="0" nodeType="afterEffect">
                                  <p:stCondLst>
                                    <p:cond delay="0"/>
                                  </p:stCondLst>
                                  <p:childTnLst>
                                    <p:animEffect transition="out" filter="fade">
                                      <p:cBhvr>
                                        <p:cTn id="142" dur="500"/>
                                        <p:tgtEl>
                                          <p:spTgt spid="141"/>
                                        </p:tgtEl>
                                      </p:cBhvr>
                                    </p:animEffect>
                                    <p:set>
                                      <p:cBhvr>
                                        <p:cTn id="143" dur="1" fill="hold">
                                          <p:stCondLst>
                                            <p:cond delay="499"/>
                                          </p:stCondLst>
                                        </p:cTn>
                                        <p:tgtEl>
                                          <p:spTgt spid="141"/>
                                        </p:tgtEl>
                                        <p:attrNameLst>
                                          <p:attrName>style.visibility</p:attrName>
                                        </p:attrNameLst>
                                      </p:cBhvr>
                                      <p:to>
                                        <p:strVal val="hidden"/>
                                      </p:to>
                                    </p:set>
                                  </p:childTnLst>
                                </p:cTn>
                              </p:par>
                            </p:childTnLst>
                          </p:cTn>
                        </p:par>
                        <p:par>
                          <p:cTn id="144" fill="hold">
                            <p:stCondLst>
                              <p:cond delay="2000"/>
                            </p:stCondLst>
                            <p:childTnLst>
                              <p:par>
                                <p:cTn id="145" presetID="10" presetClass="exit" presetSubtype="0" fill="hold" grpId="0" nodeType="afterEffect">
                                  <p:stCondLst>
                                    <p:cond delay="0"/>
                                  </p:stCondLst>
                                  <p:childTnLst>
                                    <p:animEffect transition="out" filter="fade">
                                      <p:cBhvr>
                                        <p:cTn id="146" dur="500"/>
                                        <p:tgtEl>
                                          <p:spTgt spid="140"/>
                                        </p:tgtEl>
                                      </p:cBhvr>
                                    </p:animEffect>
                                    <p:set>
                                      <p:cBhvr>
                                        <p:cTn id="147" dur="1" fill="hold">
                                          <p:stCondLst>
                                            <p:cond delay="499"/>
                                          </p:stCondLst>
                                        </p:cTn>
                                        <p:tgtEl>
                                          <p:spTgt spid="140"/>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grpId="0" nodeType="clickEffect">
                                  <p:stCondLst>
                                    <p:cond delay="0"/>
                                  </p:stCondLst>
                                  <p:childTnLst>
                                    <p:animEffect transition="out" filter="fade">
                                      <p:cBhvr>
                                        <p:cTn id="151" dur="500"/>
                                        <p:tgtEl>
                                          <p:spTgt spid="143"/>
                                        </p:tgtEl>
                                      </p:cBhvr>
                                    </p:animEffect>
                                    <p:set>
                                      <p:cBhvr>
                                        <p:cTn id="152" dur="1" fill="hold">
                                          <p:stCondLst>
                                            <p:cond delay="499"/>
                                          </p:stCondLst>
                                        </p:cTn>
                                        <p:tgtEl>
                                          <p:spTgt spid="143"/>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grpId="1" nodeType="clickEffect">
                                  <p:stCondLst>
                                    <p:cond delay="0"/>
                                  </p:stCondLst>
                                  <p:childTnLst>
                                    <p:animEffect transition="out" filter="fade">
                                      <p:cBhvr>
                                        <p:cTn id="156" dur="500"/>
                                        <p:tgtEl>
                                          <p:spTgt spid="136"/>
                                        </p:tgtEl>
                                      </p:cBhvr>
                                    </p:animEffect>
                                    <p:set>
                                      <p:cBhvr>
                                        <p:cTn id="157" dur="1" fill="hold">
                                          <p:stCondLst>
                                            <p:cond delay="499"/>
                                          </p:stCondLst>
                                        </p:cTn>
                                        <p:tgtEl>
                                          <p:spTgt spid="1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95" grpId="0" animBg="1"/>
      <p:bldP spid="95" grpId="1" animBg="1"/>
      <p:bldP spid="104" grpId="0" animBg="1"/>
      <p:bldP spid="104" grpId="1" animBg="1"/>
      <p:bldP spid="98" grpId="0" animBg="1"/>
      <p:bldP spid="99" grpId="0" animBg="1"/>
      <p:bldP spid="101" grpId="0" animBg="1"/>
      <p:bldP spid="102" grpId="0" animBg="1"/>
      <p:bldP spid="51" grpId="0" animBg="1"/>
      <p:bldP spid="52" grpId="0" animBg="1"/>
      <p:bldP spid="54" grpId="0" animBg="1"/>
      <p:bldP spid="55" grpId="0" animBg="1"/>
      <p:bldP spid="82" grpId="0" animBg="1"/>
      <p:bldP spid="83" grpId="0" animBg="1"/>
      <p:bldP spid="85" grpId="0" animBg="1"/>
      <p:bldP spid="86" grpId="0" animBg="1"/>
      <p:bldP spid="53" grpId="0" animBg="1"/>
      <p:bldP spid="56" grpId="0" animBg="1"/>
      <p:bldP spid="84" grpId="0" animBg="1"/>
      <p:bldP spid="87" grpId="0" animBg="1"/>
      <p:bldP spid="33" grpId="0" animBg="1"/>
      <p:bldP spid="33" grpId="1" animBg="1"/>
      <p:bldP spid="35" grpId="0" animBg="1"/>
      <p:bldP spid="36" grpId="0" animBg="1"/>
      <p:bldP spid="38" grpId="0" animBg="1"/>
      <p:bldP spid="39" grpId="0" animBg="1"/>
      <p:bldP spid="100" grpId="0" animBg="1"/>
      <p:bldP spid="103" grpId="0" animBg="1"/>
      <p:bldP spid="136" grpId="0" animBg="1"/>
      <p:bldP spid="136" grpId="1" animBg="1"/>
      <p:bldP spid="138" grpId="0" animBg="1"/>
      <p:bldP spid="139" grpId="0" animBg="1"/>
      <p:bldP spid="140" grpId="0" animBg="1"/>
      <p:bldP spid="141" grpId="0" animBg="1"/>
      <p:bldP spid="142" grpId="0" animBg="1"/>
      <p:bldP spid="143" grpId="0" animBg="1"/>
      <p:bldP spid="37"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68181B-86D4-4EE0-92E4-3BEB8DBC7CBC}"/>
              </a:ext>
            </a:extLst>
          </p:cNvPr>
          <p:cNvSpPr>
            <a:spLocks noGrp="1"/>
          </p:cNvSpPr>
          <p:nvPr>
            <p:ph type="title"/>
          </p:nvPr>
        </p:nvSpPr>
        <p:spPr/>
        <p:txBody>
          <a:bodyPr/>
          <a:lstStyle/>
          <a:p>
            <a:r>
              <a:rPr lang="en-GB" dirty="0"/>
              <a:t>4F-2 Convert between mixed numbers and improper fractions</a:t>
            </a:r>
          </a:p>
        </p:txBody>
      </p:sp>
      <p:pic>
        <p:nvPicPr>
          <p:cNvPr id="4" name="Picture 3">
            <a:extLst>
              <a:ext uri="{FF2B5EF4-FFF2-40B4-BE49-F238E27FC236}">
                <a16:creationId xmlns:a16="http://schemas.microsoft.com/office/drawing/2014/main" id="{5C1CCC0E-E074-4B43-89EE-451C258E7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449" y="2596056"/>
            <a:ext cx="8461102" cy="942708"/>
          </a:xfrm>
          <a:prstGeom prst="rect">
            <a:avLst/>
          </a:prstGeom>
        </p:spPr>
      </p:pic>
      <p:sp>
        <p:nvSpPr>
          <p:cNvPr id="5" name="Rectangle 4">
            <a:extLst>
              <a:ext uri="{FF2B5EF4-FFF2-40B4-BE49-F238E27FC236}">
                <a16:creationId xmlns:a16="http://schemas.microsoft.com/office/drawing/2014/main" id="{F4AD86DC-8787-4EE7-A21D-98141AFE70E9}"/>
              </a:ext>
            </a:extLst>
          </p:cNvPr>
          <p:cNvSpPr/>
          <p:nvPr/>
        </p:nvSpPr>
        <p:spPr>
          <a:xfrm>
            <a:off x="2377440" y="2412090"/>
            <a:ext cx="17526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57AA136D-73E5-4DA8-AF45-CF7F52184E32}"/>
              </a:ext>
            </a:extLst>
          </p:cNvPr>
          <p:cNvSpPr/>
          <p:nvPr/>
        </p:nvSpPr>
        <p:spPr>
          <a:xfrm>
            <a:off x="2705100" y="2412090"/>
            <a:ext cx="17526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35">
            <a:extLst>
              <a:ext uri="{FF2B5EF4-FFF2-40B4-BE49-F238E27FC236}">
                <a16:creationId xmlns:a16="http://schemas.microsoft.com/office/drawing/2014/main" id="{AF3E3358-9C94-4F07-90FF-7E803CFEA727}"/>
              </a:ext>
            </a:extLst>
          </p:cNvPr>
          <p:cNvSpPr/>
          <p:nvPr/>
        </p:nvSpPr>
        <p:spPr>
          <a:xfrm>
            <a:off x="3314700" y="2412090"/>
            <a:ext cx="17526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8D320E7D-01E9-4B0A-B656-9A06226FCDCA}"/>
              </a:ext>
            </a:extLst>
          </p:cNvPr>
          <p:cNvSpPr/>
          <p:nvPr/>
        </p:nvSpPr>
        <p:spPr>
          <a:xfrm>
            <a:off x="3009900" y="2412090"/>
            <a:ext cx="17526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079BFC4D-D62F-4A2A-805C-0A26761E82C4}"/>
              </a:ext>
            </a:extLst>
          </p:cNvPr>
          <p:cNvSpPr/>
          <p:nvPr/>
        </p:nvSpPr>
        <p:spPr>
          <a:xfrm>
            <a:off x="3619500" y="2412090"/>
            <a:ext cx="17526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C984A4BF-6303-4FC7-99B1-A3400F75C6D0}"/>
              </a:ext>
            </a:extLst>
          </p:cNvPr>
          <p:cNvSpPr/>
          <p:nvPr/>
        </p:nvSpPr>
        <p:spPr>
          <a:xfrm>
            <a:off x="3619500" y="3212190"/>
            <a:ext cx="17526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E5F24349-9D1E-447B-A60B-17AABD1B2456}"/>
              </a:ext>
            </a:extLst>
          </p:cNvPr>
          <p:cNvSpPr/>
          <p:nvPr/>
        </p:nvSpPr>
        <p:spPr>
          <a:xfrm>
            <a:off x="3931920" y="241971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39A1AC6B-5A4F-4B1B-B5FB-7F88286AFC37}"/>
              </a:ext>
            </a:extLst>
          </p:cNvPr>
          <p:cNvSpPr/>
          <p:nvPr/>
        </p:nvSpPr>
        <p:spPr>
          <a:xfrm>
            <a:off x="3924300" y="313599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01001526-27FC-41E2-8AC9-5212E6CCD37D}"/>
              </a:ext>
            </a:extLst>
          </p:cNvPr>
          <p:cNvSpPr/>
          <p:nvPr/>
        </p:nvSpPr>
        <p:spPr>
          <a:xfrm>
            <a:off x="4236720" y="241971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2" name="Rectangle 61">
            <a:extLst>
              <a:ext uri="{FF2B5EF4-FFF2-40B4-BE49-F238E27FC236}">
                <a16:creationId xmlns:a16="http://schemas.microsoft.com/office/drawing/2014/main" id="{E9B62F58-900D-479D-B644-997186B3DB28}"/>
              </a:ext>
            </a:extLst>
          </p:cNvPr>
          <p:cNvSpPr/>
          <p:nvPr/>
        </p:nvSpPr>
        <p:spPr>
          <a:xfrm>
            <a:off x="4229100" y="313599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5" name="Rectangle 64">
            <a:extLst>
              <a:ext uri="{FF2B5EF4-FFF2-40B4-BE49-F238E27FC236}">
                <a16:creationId xmlns:a16="http://schemas.microsoft.com/office/drawing/2014/main" id="{C43E053E-0DB5-46EB-87FD-C044DBE27498}"/>
              </a:ext>
            </a:extLst>
          </p:cNvPr>
          <p:cNvSpPr/>
          <p:nvPr/>
        </p:nvSpPr>
        <p:spPr>
          <a:xfrm>
            <a:off x="4564380" y="243495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6" name="Rectangle 65">
            <a:extLst>
              <a:ext uri="{FF2B5EF4-FFF2-40B4-BE49-F238E27FC236}">
                <a16:creationId xmlns:a16="http://schemas.microsoft.com/office/drawing/2014/main" id="{75C07F3C-4F88-4D1F-AFB7-8A5A997E0BC9}"/>
              </a:ext>
            </a:extLst>
          </p:cNvPr>
          <p:cNvSpPr/>
          <p:nvPr/>
        </p:nvSpPr>
        <p:spPr>
          <a:xfrm>
            <a:off x="4556760" y="315123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9" name="Rectangle 68">
            <a:extLst>
              <a:ext uri="{FF2B5EF4-FFF2-40B4-BE49-F238E27FC236}">
                <a16:creationId xmlns:a16="http://schemas.microsoft.com/office/drawing/2014/main" id="{F0C8675F-7783-42CA-8068-77B00240FB0D}"/>
              </a:ext>
            </a:extLst>
          </p:cNvPr>
          <p:cNvSpPr/>
          <p:nvPr/>
        </p:nvSpPr>
        <p:spPr>
          <a:xfrm>
            <a:off x="4899660" y="243495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4E588731-AEFD-4E33-B9F8-97A4D0D5E0CF}"/>
              </a:ext>
            </a:extLst>
          </p:cNvPr>
          <p:cNvSpPr/>
          <p:nvPr/>
        </p:nvSpPr>
        <p:spPr>
          <a:xfrm>
            <a:off x="4884420" y="315123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3" name="Rectangle 72">
            <a:extLst>
              <a:ext uri="{FF2B5EF4-FFF2-40B4-BE49-F238E27FC236}">
                <a16:creationId xmlns:a16="http://schemas.microsoft.com/office/drawing/2014/main" id="{BC068815-F694-46EC-8B79-9BF10C11F263}"/>
              </a:ext>
            </a:extLst>
          </p:cNvPr>
          <p:cNvSpPr/>
          <p:nvPr/>
        </p:nvSpPr>
        <p:spPr>
          <a:xfrm>
            <a:off x="5189220" y="243495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4" name="Rectangle 73">
            <a:extLst>
              <a:ext uri="{FF2B5EF4-FFF2-40B4-BE49-F238E27FC236}">
                <a16:creationId xmlns:a16="http://schemas.microsoft.com/office/drawing/2014/main" id="{8636D7EA-B9F8-486A-87C5-A83B0737CCE1}"/>
              </a:ext>
            </a:extLst>
          </p:cNvPr>
          <p:cNvSpPr/>
          <p:nvPr/>
        </p:nvSpPr>
        <p:spPr>
          <a:xfrm>
            <a:off x="5212080" y="315123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7" name="Rectangle 76">
            <a:extLst>
              <a:ext uri="{FF2B5EF4-FFF2-40B4-BE49-F238E27FC236}">
                <a16:creationId xmlns:a16="http://schemas.microsoft.com/office/drawing/2014/main" id="{00B45748-1ECB-4A04-BB95-E4356ED136F0}"/>
              </a:ext>
            </a:extLst>
          </p:cNvPr>
          <p:cNvSpPr/>
          <p:nvPr/>
        </p:nvSpPr>
        <p:spPr>
          <a:xfrm>
            <a:off x="5478780" y="241209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8" name="Rectangle 77">
            <a:extLst>
              <a:ext uri="{FF2B5EF4-FFF2-40B4-BE49-F238E27FC236}">
                <a16:creationId xmlns:a16="http://schemas.microsoft.com/office/drawing/2014/main" id="{20AF7824-8BCB-4775-9FD0-432BF1431AE5}"/>
              </a:ext>
            </a:extLst>
          </p:cNvPr>
          <p:cNvSpPr/>
          <p:nvPr/>
        </p:nvSpPr>
        <p:spPr>
          <a:xfrm>
            <a:off x="5471160" y="312837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8" name="Rectangle 87">
            <a:extLst>
              <a:ext uri="{FF2B5EF4-FFF2-40B4-BE49-F238E27FC236}">
                <a16:creationId xmlns:a16="http://schemas.microsoft.com/office/drawing/2014/main" id="{52F4E4E6-0517-4282-892A-8CACB926009D}"/>
              </a:ext>
            </a:extLst>
          </p:cNvPr>
          <p:cNvSpPr/>
          <p:nvPr/>
        </p:nvSpPr>
        <p:spPr>
          <a:xfrm>
            <a:off x="5791200" y="242733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89" name="Rectangle 88">
            <a:extLst>
              <a:ext uri="{FF2B5EF4-FFF2-40B4-BE49-F238E27FC236}">
                <a16:creationId xmlns:a16="http://schemas.microsoft.com/office/drawing/2014/main" id="{AB662966-4D90-479B-BF26-E59CD9B64E23}"/>
              </a:ext>
            </a:extLst>
          </p:cNvPr>
          <p:cNvSpPr/>
          <p:nvPr/>
        </p:nvSpPr>
        <p:spPr>
          <a:xfrm>
            <a:off x="5783580" y="314361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2" name="Rectangle 91">
            <a:extLst>
              <a:ext uri="{FF2B5EF4-FFF2-40B4-BE49-F238E27FC236}">
                <a16:creationId xmlns:a16="http://schemas.microsoft.com/office/drawing/2014/main" id="{F57D1D9E-9234-4775-A65C-7017E7BDBECE}"/>
              </a:ext>
            </a:extLst>
          </p:cNvPr>
          <p:cNvSpPr/>
          <p:nvPr/>
        </p:nvSpPr>
        <p:spPr>
          <a:xfrm>
            <a:off x="6080760" y="242733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93" name="Rectangle 92">
            <a:extLst>
              <a:ext uri="{FF2B5EF4-FFF2-40B4-BE49-F238E27FC236}">
                <a16:creationId xmlns:a16="http://schemas.microsoft.com/office/drawing/2014/main" id="{58EF1254-5C1A-4245-A847-FD3DF75D4678}"/>
              </a:ext>
            </a:extLst>
          </p:cNvPr>
          <p:cNvSpPr/>
          <p:nvPr/>
        </p:nvSpPr>
        <p:spPr>
          <a:xfrm>
            <a:off x="6073140" y="314361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5" name="Rectangle 104">
            <a:extLst>
              <a:ext uri="{FF2B5EF4-FFF2-40B4-BE49-F238E27FC236}">
                <a16:creationId xmlns:a16="http://schemas.microsoft.com/office/drawing/2014/main" id="{1737950E-C1CC-4B75-A31C-9A0191DA46F2}"/>
              </a:ext>
            </a:extLst>
          </p:cNvPr>
          <p:cNvSpPr/>
          <p:nvPr/>
        </p:nvSpPr>
        <p:spPr>
          <a:xfrm>
            <a:off x="6416040" y="243495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6" name="Rectangle 105">
            <a:extLst>
              <a:ext uri="{FF2B5EF4-FFF2-40B4-BE49-F238E27FC236}">
                <a16:creationId xmlns:a16="http://schemas.microsoft.com/office/drawing/2014/main" id="{FE6998DE-726E-475C-A692-C491E2F9689D}"/>
              </a:ext>
            </a:extLst>
          </p:cNvPr>
          <p:cNvSpPr/>
          <p:nvPr/>
        </p:nvSpPr>
        <p:spPr>
          <a:xfrm>
            <a:off x="6408420" y="315123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09" name="Rectangle 108">
            <a:extLst>
              <a:ext uri="{FF2B5EF4-FFF2-40B4-BE49-F238E27FC236}">
                <a16:creationId xmlns:a16="http://schemas.microsoft.com/office/drawing/2014/main" id="{00F75472-D4F6-47A8-A336-9EA6D5542671}"/>
              </a:ext>
            </a:extLst>
          </p:cNvPr>
          <p:cNvSpPr/>
          <p:nvPr/>
        </p:nvSpPr>
        <p:spPr>
          <a:xfrm>
            <a:off x="6728460" y="242733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C8D9B763-912C-4F5F-ADA9-C679839E220C}"/>
              </a:ext>
            </a:extLst>
          </p:cNvPr>
          <p:cNvSpPr/>
          <p:nvPr/>
        </p:nvSpPr>
        <p:spPr>
          <a:xfrm>
            <a:off x="6720840" y="314361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3" name="Rectangle 112">
            <a:extLst>
              <a:ext uri="{FF2B5EF4-FFF2-40B4-BE49-F238E27FC236}">
                <a16:creationId xmlns:a16="http://schemas.microsoft.com/office/drawing/2014/main" id="{AAB05C77-FBA0-4AC9-962C-FDAE64B58B16}"/>
              </a:ext>
            </a:extLst>
          </p:cNvPr>
          <p:cNvSpPr/>
          <p:nvPr/>
        </p:nvSpPr>
        <p:spPr>
          <a:xfrm>
            <a:off x="7033260" y="243495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4" name="Rectangle 113">
            <a:extLst>
              <a:ext uri="{FF2B5EF4-FFF2-40B4-BE49-F238E27FC236}">
                <a16:creationId xmlns:a16="http://schemas.microsoft.com/office/drawing/2014/main" id="{11D809ED-192D-4436-B86C-81637898EBA5}"/>
              </a:ext>
            </a:extLst>
          </p:cNvPr>
          <p:cNvSpPr/>
          <p:nvPr/>
        </p:nvSpPr>
        <p:spPr>
          <a:xfrm>
            <a:off x="7025640" y="315123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FEAF5864-7B59-48A3-9086-6CB0E4433A0E}"/>
              </a:ext>
            </a:extLst>
          </p:cNvPr>
          <p:cNvSpPr/>
          <p:nvPr/>
        </p:nvSpPr>
        <p:spPr>
          <a:xfrm>
            <a:off x="7360920" y="243495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id="{82735903-4D0A-431E-957A-5A8E0CC4B8C0}"/>
              </a:ext>
            </a:extLst>
          </p:cNvPr>
          <p:cNvSpPr/>
          <p:nvPr/>
        </p:nvSpPr>
        <p:spPr>
          <a:xfrm>
            <a:off x="7353300" y="315123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3" name="Rectangle 122">
            <a:extLst>
              <a:ext uri="{FF2B5EF4-FFF2-40B4-BE49-F238E27FC236}">
                <a16:creationId xmlns:a16="http://schemas.microsoft.com/office/drawing/2014/main" id="{87AAA636-2A5B-4E48-9798-C261F30FF799}"/>
              </a:ext>
            </a:extLst>
          </p:cNvPr>
          <p:cNvSpPr/>
          <p:nvPr/>
        </p:nvSpPr>
        <p:spPr>
          <a:xfrm>
            <a:off x="7650480" y="243495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4" name="Rectangle 123">
            <a:extLst>
              <a:ext uri="{FF2B5EF4-FFF2-40B4-BE49-F238E27FC236}">
                <a16:creationId xmlns:a16="http://schemas.microsoft.com/office/drawing/2014/main" id="{8F2F34C3-F001-4C2A-BD58-4FE3A25BBAD3}"/>
              </a:ext>
            </a:extLst>
          </p:cNvPr>
          <p:cNvSpPr/>
          <p:nvPr/>
        </p:nvSpPr>
        <p:spPr>
          <a:xfrm>
            <a:off x="7642860" y="315123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7" name="Rectangle 126">
            <a:extLst>
              <a:ext uri="{FF2B5EF4-FFF2-40B4-BE49-F238E27FC236}">
                <a16:creationId xmlns:a16="http://schemas.microsoft.com/office/drawing/2014/main" id="{D6781B15-DE8C-45C5-BB5F-E4DD48A99150}"/>
              </a:ext>
            </a:extLst>
          </p:cNvPr>
          <p:cNvSpPr/>
          <p:nvPr/>
        </p:nvSpPr>
        <p:spPr>
          <a:xfrm>
            <a:off x="7955280" y="243495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8" name="Rectangle 127">
            <a:extLst>
              <a:ext uri="{FF2B5EF4-FFF2-40B4-BE49-F238E27FC236}">
                <a16:creationId xmlns:a16="http://schemas.microsoft.com/office/drawing/2014/main" id="{EFFCF6AB-251F-4A31-AFF7-BAF1F58FFC31}"/>
              </a:ext>
            </a:extLst>
          </p:cNvPr>
          <p:cNvSpPr/>
          <p:nvPr/>
        </p:nvSpPr>
        <p:spPr>
          <a:xfrm>
            <a:off x="7947660" y="315123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A3376CFC-A133-4A8F-9E47-2B3CE79A654E}"/>
              </a:ext>
            </a:extLst>
          </p:cNvPr>
          <p:cNvSpPr/>
          <p:nvPr/>
        </p:nvSpPr>
        <p:spPr>
          <a:xfrm>
            <a:off x="8260080" y="242733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2B61E272-FB1F-4FCA-83C0-FA82E26738FA}"/>
              </a:ext>
            </a:extLst>
          </p:cNvPr>
          <p:cNvSpPr/>
          <p:nvPr/>
        </p:nvSpPr>
        <p:spPr>
          <a:xfrm>
            <a:off x="8252460" y="314361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5" name="Rectangle 134">
            <a:extLst>
              <a:ext uri="{FF2B5EF4-FFF2-40B4-BE49-F238E27FC236}">
                <a16:creationId xmlns:a16="http://schemas.microsoft.com/office/drawing/2014/main" id="{7D009F60-3C18-4D3C-A839-BEC0535FBC14}"/>
              </a:ext>
            </a:extLst>
          </p:cNvPr>
          <p:cNvSpPr/>
          <p:nvPr/>
        </p:nvSpPr>
        <p:spPr>
          <a:xfrm>
            <a:off x="8587740" y="243495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6" name="Rectangle 135">
            <a:extLst>
              <a:ext uri="{FF2B5EF4-FFF2-40B4-BE49-F238E27FC236}">
                <a16:creationId xmlns:a16="http://schemas.microsoft.com/office/drawing/2014/main" id="{091C24FE-B53E-4121-8578-4A7DD23148E7}"/>
              </a:ext>
            </a:extLst>
          </p:cNvPr>
          <p:cNvSpPr/>
          <p:nvPr/>
        </p:nvSpPr>
        <p:spPr>
          <a:xfrm>
            <a:off x="8580120" y="315123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9" name="Rectangle 138">
            <a:extLst>
              <a:ext uri="{FF2B5EF4-FFF2-40B4-BE49-F238E27FC236}">
                <a16:creationId xmlns:a16="http://schemas.microsoft.com/office/drawing/2014/main" id="{7A564DEC-6C18-4A69-BEE5-622C7C03BA66}"/>
              </a:ext>
            </a:extLst>
          </p:cNvPr>
          <p:cNvSpPr/>
          <p:nvPr/>
        </p:nvSpPr>
        <p:spPr>
          <a:xfrm>
            <a:off x="8930640" y="243495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0" name="Rectangle 139">
            <a:extLst>
              <a:ext uri="{FF2B5EF4-FFF2-40B4-BE49-F238E27FC236}">
                <a16:creationId xmlns:a16="http://schemas.microsoft.com/office/drawing/2014/main" id="{7FC5D5AF-2FB1-4AF9-B252-3F2C31E97F87}"/>
              </a:ext>
            </a:extLst>
          </p:cNvPr>
          <p:cNvSpPr/>
          <p:nvPr/>
        </p:nvSpPr>
        <p:spPr>
          <a:xfrm>
            <a:off x="8923020" y="315123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3" name="Rectangle 142">
            <a:extLst>
              <a:ext uri="{FF2B5EF4-FFF2-40B4-BE49-F238E27FC236}">
                <a16:creationId xmlns:a16="http://schemas.microsoft.com/office/drawing/2014/main" id="{86C380B7-CE72-4F6D-9A0A-AB282C70C193}"/>
              </a:ext>
            </a:extLst>
          </p:cNvPr>
          <p:cNvSpPr/>
          <p:nvPr/>
        </p:nvSpPr>
        <p:spPr>
          <a:xfrm>
            <a:off x="9227820" y="243495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4" name="Rectangle 143">
            <a:extLst>
              <a:ext uri="{FF2B5EF4-FFF2-40B4-BE49-F238E27FC236}">
                <a16:creationId xmlns:a16="http://schemas.microsoft.com/office/drawing/2014/main" id="{3484B134-87CB-4F3F-9610-0D8D05846F05}"/>
              </a:ext>
            </a:extLst>
          </p:cNvPr>
          <p:cNvSpPr/>
          <p:nvPr/>
        </p:nvSpPr>
        <p:spPr>
          <a:xfrm>
            <a:off x="9220200" y="315123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7" name="Rectangle 146">
            <a:extLst>
              <a:ext uri="{FF2B5EF4-FFF2-40B4-BE49-F238E27FC236}">
                <a16:creationId xmlns:a16="http://schemas.microsoft.com/office/drawing/2014/main" id="{DEBB3A8C-3098-4DBA-815B-1B5A0A50B4F5}"/>
              </a:ext>
            </a:extLst>
          </p:cNvPr>
          <p:cNvSpPr/>
          <p:nvPr/>
        </p:nvSpPr>
        <p:spPr>
          <a:xfrm>
            <a:off x="9517380" y="243495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48" name="Rectangle 147">
            <a:extLst>
              <a:ext uri="{FF2B5EF4-FFF2-40B4-BE49-F238E27FC236}">
                <a16:creationId xmlns:a16="http://schemas.microsoft.com/office/drawing/2014/main" id="{EC5C74A6-3F3B-44C8-A3E8-70F4CF9B3901}"/>
              </a:ext>
            </a:extLst>
          </p:cNvPr>
          <p:cNvSpPr/>
          <p:nvPr/>
        </p:nvSpPr>
        <p:spPr>
          <a:xfrm>
            <a:off x="9509760" y="315123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1" name="Rectangle 150">
            <a:extLst>
              <a:ext uri="{FF2B5EF4-FFF2-40B4-BE49-F238E27FC236}">
                <a16:creationId xmlns:a16="http://schemas.microsoft.com/office/drawing/2014/main" id="{CA29B909-7E7A-4ACB-9171-542DB9D1AD2E}"/>
              </a:ext>
            </a:extLst>
          </p:cNvPr>
          <p:cNvSpPr/>
          <p:nvPr/>
        </p:nvSpPr>
        <p:spPr>
          <a:xfrm>
            <a:off x="9838145" y="2427330"/>
            <a:ext cx="19812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2" name="Rectangle 151">
            <a:extLst>
              <a:ext uri="{FF2B5EF4-FFF2-40B4-BE49-F238E27FC236}">
                <a16:creationId xmlns:a16="http://schemas.microsoft.com/office/drawing/2014/main" id="{94F8EF62-85EA-4409-B946-FFE3123F102B}"/>
              </a:ext>
            </a:extLst>
          </p:cNvPr>
          <p:cNvSpPr/>
          <p:nvPr/>
        </p:nvSpPr>
        <p:spPr>
          <a:xfrm>
            <a:off x="9830525" y="3143610"/>
            <a:ext cx="228600" cy="51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9A46F3F0-E2C1-4BD5-9834-5E15D4427250}"/>
              </a:ext>
            </a:extLst>
          </p:cNvPr>
          <p:cNvSpPr/>
          <p:nvPr/>
        </p:nvSpPr>
        <p:spPr>
          <a:xfrm>
            <a:off x="2243528" y="3129552"/>
            <a:ext cx="1321633" cy="827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 name="Content Placeholder 2">
            <a:extLst>
              <a:ext uri="{FF2B5EF4-FFF2-40B4-BE49-F238E27FC236}">
                <a16:creationId xmlns:a16="http://schemas.microsoft.com/office/drawing/2014/main" id="{E54D9F06-9799-4242-89DA-DD3FA78EDDBC}"/>
              </a:ext>
            </a:extLst>
          </p:cNvPr>
          <p:cNvSpPr txBox="1">
            <a:spLocks/>
          </p:cNvSpPr>
          <p:nvPr/>
        </p:nvSpPr>
        <p:spPr>
          <a:xfrm>
            <a:off x="623888" y="3438077"/>
            <a:ext cx="1095851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L</a:t>
            </a:r>
            <a:r>
              <a:rPr kumimoji="0" lang="en-GB" sz="2000" b="0" i="0" u="none" strike="noStrike" kern="1200" cap="none" spc="0" normalizeH="0" baseline="0" noProof="0" dirty="0" err="1">
                <a:ln>
                  <a:noFill/>
                </a:ln>
                <a:solidFill>
                  <a:srgbClr val="585858"/>
                </a:solidFill>
                <a:effectLst/>
                <a:uLnTx/>
                <a:uFillTx/>
                <a:latin typeface="Arial"/>
                <a:ea typeface="+mn-ea"/>
                <a:cs typeface="+mn-cs"/>
              </a:rPr>
              <a:t>et’s</a:t>
            </a:r>
            <a:r>
              <a:rPr kumimoji="0" lang="en-GB" sz="2000" b="0" i="0" u="none" strike="noStrike" kern="1200" cap="none" spc="0" normalizeH="0" baseline="0" noProof="0" dirty="0">
                <a:ln>
                  <a:noFill/>
                </a:ln>
                <a:solidFill>
                  <a:srgbClr val="585858"/>
                </a:solidFill>
                <a:effectLst/>
                <a:uLnTx/>
                <a:uFillTx/>
                <a:latin typeface="Arial"/>
                <a:ea typeface="+mn-ea"/>
                <a:cs typeface="+mn-cs"/>
              </a:rPr>
              <a:t> count in two ways.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t>
            </a:r>
            <a:r>
              <a:rPr kumimoji="0" lang="en-GB" sz="2000" b="0" i="0" u="none" strike="noStrike" kern="1200" cap="none" spc="0" normalizeH="0" baseline="0" noProof="0" dirty="0" err="1">
                <a:ln>
                  <a:noFill/>
                </a:ln>
                <a:solidFill>
                  <a:srgbClr val="585858"/>
                </a:solidFill>
                <a:effectLst/>
                <a:uLnTx/>
                <a:uFillTx/>
                <a:latin typeface="Arial"/>
                <a:ea typeface="+mn-ea"/>
                <a:cs typeface="+mn-cs"/>
              </a:rPr>
              <a:t>ould</a:t>
            </a:r>
            <a:r>
              <a:rPr kumimoji="0" lang="en-GB" sz="2000" b="0" i="0" u="none" strike="noStrike" kern="1200" cap="none" spc="0" normalizeH="0" baseline="0" noProof="0" dirty="0">
                <a:ln>
                  <a:noFill/>
                </a:ln>
                <a:solidFill>
                  <a:srgbClr val="585858"/>
                </a:solidFill>
                <a:effectLst/>
                <a:uLnTx/>
                <a:uFillTx/>
                <a:latin typeface="Arial"/>
                <a:ea typeface="+mn-ea"/>
                <a:cs typeface="+mn-cs"/>
              </a:rPr>
              <a:t> we say</a:t>
            </a:r>
            <a:r>
              <a:rPr lang="en-GB" sz="2000" dirty="0">
                <a:latin typeface="Arial"/>
              </a:rPr>
              <a:t> </a:t>
            </a:r>
            <a:r>
              <a:rPr kumimoji="0" lang="en-GB" sz="2000" b="0" i="1" u="none" strike="noStrike" kern="1200" cap="none" spc="0" normalizeH="0" baseline="0" noProof="0" dirty="0">
                <a:ln>
                  <a:noFill/>
                </a:ln>
                <a:solidFill>
                  <a:srgbClr val="585858"/>
                </a:solidFill>
                <a:effectLst/>
                <a:uLnTx/>
                <a:uFillTx/>
                <a:latin typeface="Arial"/>
                <a:ea typeface="+mn-ea"/>
                <a:cs typeface="+mn-cs"/>
              </a:rPr>
              <a:t>2 and 6 fifths</a:t>
            </a:r>
            <a:r>
              <a:rPr kumimoji="0" lang="en-GB" sz="2000" b="0" i="0" u="none" strike="noStrike" kern="1200" cap="none" spc="0" normalizeH="0" baseline="0" noProof="0" dirty="0">
                <a:ln>
                  <a:noFill/>
                </a:ln>
                <a:solidFill>
                  <a:srgbClr val="585858"/>
                </a:solidFill>
                <a:effectLst/>
                <a:uLnTx/>
                <a:uFillTx/>
                <a:latin typeface="Arial"/>
                <a:ea typeface="+mn-ea"/>
                <a:cs typeface="+mn-cs"/>
              </a:rPr>
              <a:t>? Why not?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8" name="TextBox 19">
            <a:extLst>
              <a:ext uri="{FF2B5EF4-FFF2-40B4-BE49-F238E27FC236}">
                <a16:creationId xmlns:a16="http://schemas.microsoft.com/office/drawing/2014/main" id="{0BB30CF7-2E1A-4ED3-906D-719DC5D77181}"/>
              </a:ext>
            </a:extLst>
          </p:cNvPr>
          <p:cNvSpPr txBox="1"/>
          <p:nvPr/>
        </p:nvSpPr>
        <p:spPr>
          <a:xfrm>
            <a:off x="623888" y="4651315"/>
            <a:ext cx="7529512"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fifth, 2 fifths, 3 fifths, 4 fifths, 5 fifths or 1, 6 fifths or 1 and I fifth, 7 fifths or 1 and 2 fifths, 8 fifths or 1 and 3 fifths…</a:t>
            </a:r>
          </a:p>
        </p:txBody>
      </p:sp>
    </p:spTree>
    <p:extLst>
      <p:ext uri="{BB962C8B-B14F-4D97-AF65-F5344CB8AC3E}">
        <p14:creationId xmlns:p14="http://schemas.microsoft.com/office/powerpoint/2010/main" val="35734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7"/>
                                        </p:tgtEl>
                                      </p:cBhvr>
                                    </p:animEffect>
                                    <p:set>
                                      <p:cBhvr>
                                        <p:cTn id="17" dur="1" fill="hold">
                                          <p:stCondLst>
                                            <p:cond delay="499"/>
                                          </p:stCondLst>
                                        </p:cTn>
                                        <p:tgtEl>
                                          <p:spTgt spid="3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6"/>
                                        </p:tgtEl>
                                      </p:cBhvr>
                                    </p:animEffect>
                                    <p:set>
                                      <p:cBhvr>
                                        <p:cTn id="27" dur="1" fill="hold">
                                          <p:stCondLst>
                                            <p:cond delay="499"/>
                                          </p:stCondLst>
                                        </p:cTn>
                                        <p:tgtEl>
                                          <p:spTgt spid="46"/>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8"/>
                                        </p:tgtEl>
                                      </p:cBhvr>
                                    </p:animEffect>
                                    <p:set>
                                      <p:cBhvr>
                                        <p:cTn id="30" dur="1" fill="hold">
                                          <p:stCondLst>
                                            <p:cond delay="499"/>
                                          </p:stCondLst>
                                        </p:cTn>
                                        <p:tgtEl>
                                          <p:spTgt spid="3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58"/>
                                        </p:tgtEl>
                                      </p:cBhvr>
                                    </p:animEffect>
                                    <p:set>
                                      <p:cBhvr>
                                        <p:cTn id="35" dur="1" fill="hold">
                                          <p:stCondLst>
                                            <p:cond delay="499"/>
                                          </p:stCondLst>
                                        </p:cTn>
                                        <p:tgtEl>
                                          <p:spTgt spid="58"/>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48"/>
                                        </p:tgtEl>
                                      </p:cBhvr>
                                    </p:animEffect>
                                    <p:set>
                                      <p:cBhvr>
                                        <p:cTn id="38" dur="1" fill="hold">
                                          <p:stCondLst>
                                            <p:cond delay="499"/>
                                          </p:stCondLst>
                                        </p:cTn>
                                        <p:tgtEl>
                                          <p:spTgt spid="4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62"/>
                                        </p:tgtEl>
                                      </p:cBhvr>
                                    </p:animEffect>
                                    <p:set>
                                      <p:cBhvr>
                                        <p:cTn id="43" dur="1" fill="hold">
                                          <p:stCondLst>
                                            <p:cond delay="499"/>
                                          </p:stCondLst>
                                        </p:cTn>
                                        <p:tgtEl>
                                          <p:spTgt spid="62"/>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61"/>
                                        </p:tgtEl>
                                      </p:cBhvr>
                                    </p:animEffect>
                                    <p:set>
                                      <p:cBhvr>
                                        <p:cTn id="46" dur="1" fill="hold">
                                          <p:stCondLst>
                                            <p:cond delay="499"/>
                                          </p:stCondLst>
                                        </p:cTn>
                                        <p:tgtEl>
                                          <p:spTgt spid="6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66"/>
                                        </p:tgtEl>
                                      </p:cBhvr>
                                    </p:animEffect>
                                    <p:set>
                                      <p:cBhvr>
                                        <p:cTn id="51" dur="1" fill="hold">
                                          <p:stCondLst>
                                            <p:cond delay="499"/>
                                          </p:stCondLst>
                                        </p:cTn>
                                        <p:tgtEl>
                                          <p:spTgt spid="66"/>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65"/>
                                        </p:tgtEl>
                                      </p:cBhvr>
                                    </p:animEffect>
                                    <p:set>
                                      <p:cBhvr>
                                        <p:cTn id="54" dur="1" fill="hold">
                                          <p:stCondLst>
                                            <p:cond delay="499"/>
                                          </p:stCondLst>
                                        </p:cTn>
                                        <p:tgtEl>
                                          <p:spTgt spid="6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70"/>
                                        </p:tgtEl>
                                      </p:cBhvr>
                                    </p:animEffect>
                                    <p:set>
                                      <p:cBhvr>
                                        <p:cTn id="59" dur="1" fill="hold">
                                          <p:stCondLst>
                                            <p:cond delay="499"/>
                                          </p:stCondLst>
                                        </p:cTn>
                                        <p:tgtEl>
                                          <p:spTgt spid="70"/>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69"/>
                                        </p:tgtEl>
                                      </p:cBhvr>
                                    </p:animEffect>
                                    <p:set>
                                      <p:cBhvr>
                                        <p:cTn id="62" dur="1" fill="hold">
                                          <p:stCondLst>
                                            <p:cond delay="499"/>
                                          </p:stCondLst>
                                        </p:cTn>
                                        <p:tgtEl>
                                          <p:spTgt spid="6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74"/>
                                        </p:tgtEl>
                                      </p:cBhvr>
                                    </p:animEffect>
                                    <p:set>
                                      <p:cBhvr>
                                        <p:cTn id="67" dur="1" fill="hold">
                                          <p:stCondLst>
                                            <p:cond delay="499"/>
                                          </p:stCondLst>
                                        </p:cTn>
                                        <p:tgtEl>
                                          <p:spTgt spid="74"/>
                                        </p:tgtEl>
                                        <p:attrNameLst>
                                          <p:attrName>style.visibility</p:attrName>
                                        </p:attrNameLst>
                                      </p:cBhvr>
                                      <p:to>
                                        <p:strVal val="hidden"/>
                                      </p:to>
                                    </p:set>
                                  </p:childTnLst>
                                </p:cTn>
                              </p:par>
                              <p:par>
                                <p:cTn id="68" presetID="10" presetClass="exit" presetSubtype="0" fill="hold" grpId="0" nodeType="withEffect">
                                  <p:stCondLst>
                                    <p:cond delay="0"/>
                                  </p:stCondLst>
                                  <p:childTnLst>
                                    <p:animEffect transition="out" filter="fade">
                                      <p:cBhvr>
                                        <p:cTn id="69" dur="500"/>
                                        <p:tgtEl>
                                          <p:spTgt spid="73"/>
                                        </p:tgtEl>
                                      </p:cBhvr>
                                    </p:animEffect>
                                    <p:set>
                                      <p:cBhvr>
                                        <p:cTn id="70" dur="1" fill="hold">
                                          <p:stCondLst>
                                            <p:cond delay="499"/>
                                          </p:stCondLst>
                                        </p:cTn>
                                        <p:tgtEl>
                                          <p:spTgt spid="7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78"/>
                                        </p:tgtEl>
                                      </p:cBhvr>
                                    </p:animEffect>
                                    <p:set>
                                      <p:cBhvr>
                                        <p:cTn id="75" dur="1" fill="hold">
                                          <p:stCondLst>
                                            <p:cond delay="499"/>
                                          </p:stCondLst>
                                        </p:cTn>
                                        <p:tgtEl>
                                          <p:spTgt spid="78"/>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77"/>
                                        </p:tgtEl>
                                      </p:cBhvr>
                                    </p:animEffect>
                                    <p:set>
                                      <p:cBhvr>
                                        <p:cTn id="78" dur="1" fill="hold">
                                          <p:stCondLst>
                                            <p:cond delay="499"/>
                                          </p:stCondLst>
                                        </p:cTn>
                                        <p:tgtEl>
                                          <p:spTgt spid="7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89"/>
                                        </p:tgtEl>
                                      </p:cBhvr>
                                    </p:animEffect>
                                    <p:set>
                                      <p:cBhvr>
                                        <p:cTn id="83" dur="1" fill="hold">
                                          <p:stCondLst>
                                            <p:cond delay="499"/>
                                          </p:stCondLst>
                                        </p:cTn>
                                        <p:tgtEl>
                                          <p:spTgt spid="89"/>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88"/>
                                        </p:tgtEl>
                                      </p:cBhvr>
                                    </p:animEffect>
                                    <p:set>
                                      <p:cBhvr>
                                        <p:cTn id="86" dur="1" fill="hold">
                                          <p:stCondLst>
                                            <p:cond delay="499"/>
                                          </p:stCondLst>
                                        </p:cTn>
                                        <p:tgtEl>
                                          <p:spTgt spid="8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93"/>
                                        </p:tgtEl>
                                      </p:cBhvr>
                                    </p:animEffect>
                                    <p:set>
                                      <p:cBhvr>
                                        <p:cTn id="91" dur="1" fill="hold">
                                          <p:stCondLst>
                                            <p:cond delay="499"/>
                                          </p:stCondLst>
                                        </p:cTn>
                                        <p:tgtEl>
                                          <p:spTgt spid="93"/>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92"/>
                                        </p:tgtEl>
                                      </p:cBhvr>
                                    </p:animEffect>
                                    <p:set>
                                      <p:cBhvr>
                                        <p:cTn id="94" dur="1" fill="hold">
                                          <p:stCondLst>
                                            <p:cond delay="499"/>
                                          </p:stCondLst>
                                        </p:cTn>
                                        <p:tgtEl>
                                          <p:spTgt spid="9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106"/>
                                        </p:tgtEl>
                                      </p:cBhvr>
                                    </p:animEffect>
                                    <p:set>
                                      <p:cBhvr>
                                        <p:cTn id="99" dur="1" fill="hold">
                                          <p:stCondLst>
                                            <p:cond delay="499"/>
                                          </p:stCondLst>
                                        </p:cTn>
                                        <p:tgtEl>
                                          <p:spTgt spid="106"/>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105"/>
                                        </p:tgtEl>
                                      </p:cBhvr>
                                    </p:animEffect>
                                    <p:set>
                                      <p:cBhvr>
                                        <p:cTn id="102" dur="1" fill="hold">
                                          <p:stCondLst>
                                            <p:cond delay="499"/>
                                          </p:stCondLst>
                                        </p:cTn>
                                        <p:tgtEl>
                                          <p:spTgt spid="10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0" nodeType="clickEffect">
                                  <p:stCondLst>
                                    <p:cond delay="0"/>
                                  </p:stCondLst>
                                  <p:childTnLst>
                                    <p:animEffect transition="out" filter="fade">
                                      <p:cBhvr>
                                        <p:cTn id="106" dur="500"/>
                                        <p:tgtEl>
                                          <p:spTgt spid="110"/>
                                        </p:tgtEl>
                                      </p:cBhvr>
                                    </p:animEffect>
                                    <p:set>
                                      <p:cBhvr>
                                        <p:cTn id="107" dur="1" fill="hold">
                                          <p:stCondLst>
                                            <p:cond delay="499"/>
                                          </p:stCondLst>
                                        </p:cTn>
                                        <p:tgtEl>
                                          <p:spTgt spid="110"/>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500"/>
                                        <p:tgtEl>
                                          <p:spTgt spid="109"/>
                                        </p:tgtEl>
                                      </p:cBhvr>
                                    </p:animEffect>
                                    <p:set>
                                      <p:cBhvr>
                                        <p:cTn id="110" dur="1" fill="hold">
                                          <p:stCondLst>
                                            <p:cond delay="499"/>
                                          </p:stCondLst>
                                        </p:cTn>
                                        <p:tgtEl>
                                          <p:spTgt spid="10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114"/>
                                        </p:tgtEl>
                                      </p:cBhvr>
                                    </p:animEffect>
                                    <p:set>
                                      <p:cBhvr>
                                        <p:cTn id="115" dur="1" fill="hold">
                                          <p:stCondLst>
                                            <p:cond delay="499"/>
                                          </p:stCondLst>
                                        </p:cTn>
                                        <p:tgtEl>
                                          <p:spTgt spid="114"/>
                                        </p:tgtEl>
                                        <p:attrNameLst>
                                          <p:attrName>style.visibility</p:attrName>
                                        </p:attrNameLst>
                                      </p:cBhvr>
                                      <p:to>
                                        <p:strVal val="hidden"/>
                                      </p:to>
                                    </p:set>
                                  </p:childTnLst>
                                </p:cTn>
                              </p:par>
                              <p:par>
                                <p:cTn id="116" presetID="10" presetClass="exit" presetSubtype="0" fill="hold" grpId="0" nodeType="withEffect">
                                  <p:stCondLst>
                                    <p:cond delay="0"/>
                                  </p:stCondLst>
                                  <p:childTnLst>
                                    <p:animEffect transition="out" filter="fade">
                                      <p:cBhvr>
                                        <p:cTn id="117" dur="500"/>
                                        <p:tgtEl>
                                          <p:spTgt spid="113"/>
                                        </p:tgtEl>
                                      </p:cBhvr>
                                    </p:animEffect>
                                    <p:set>
                                      <p:cBhvr>
                                        <p:cTn id="118" dur="1" fill="hold">
                                          <p:stCondLst>
                                            <p:cond delay="499"/>
                                          </p:stCondLst>
                                        </p:cTn>
                                        <p:tgtEl>
                                          <p:spTgt spid="113"/>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0" nodeType="clickEffect">
                                  <p:stCondLst>
                                    <p:cond delay="0"/>
                                  </p:stCondLst>
                                  <p:childTnLst>
                                    <p:animEffect transition="out" filter="fade">
                                      <p:cBhvr>
                                        <p:cTn id="122" dur="500"/>
                                        <p:tgtEl>
                                          <p:spTgt spid="120"/>
                                        </p:tgtEl>
                                      </p:cBhvr>
                                    </p:animEffect>
                                    <p:set>
                                      <p:cBhvr>
                                        <p:cTn id="123" dur="1" fill="hold">
                                          <p:stCondLst>
                                            <p:cond delay="499"/>
                                          </p:stCondLst>
                                        </p:cTn>
                                        <p:tgtEl>
                                          <p:spTgt spid="120"/>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119"/>
                                        </p:tgtEl>
                                      </p:cBhvr>
                                    </p:animEffect>
                                    <p:set>
                                      <p:cBhvr>
                                        <p:cTn id="126" dur="1" fill="hold">
                                          <p:stCondLst>
                                            <p:cond delay="499"/>
                                          </p:stCondLst>
                                        </p:cTn>
                                        <p:tgtEl>
                                          <p:spTgt spid="119"/>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0" presetClass="exit" presetSubtype="0" fill="hold" grpId="0" nodeType="clickEffect">
                                  <p:stCondLst>
                                    <p:cond delay="0"/>
                                  </p:stCondLst>
                                  <p:childTnLst>
                                    <p:animEffect transition="out" filter="fade">
                                      <p:cBhvr>
                                        <p:cTn id="130" dur="500"/>
                                        <p:tgtEl>
                                          <p:spTgt spid="124"/>
                                        </p:tgtEl>
                                      </p:cBhvr>
                                    </p:animEffect>
                                    <p:set>
                                      <p:cBhvr>
                                        <p:cTn id="131" dur="1" fill="hold">
                                          <p:stCondLst>
                                            <p:cond delay="499"/>
                                          </p:stCondLst>
                                        </p:cTn>
                                        <p:tgtEl>
                                          <p:spTgt spid="124"/>
                                        </p:tgtEl>
                                        <p:attrNameLst>
                                          <p:attrName>style.visibility</p:attrName>
                                        </p:attrNameLst>
                                      </p:cBhvr>
                                      <p:to>
                                        <p:strVal val="hidden"/>
                                      </p:to>
                                    </p:set>
                                  </p:childTnLst>
                                </p:cTn>
                              </p:par>
                              <p:par>
                                <p:cTn id="132" presetID="10" presetClass="exit" presetSubtype="0" fill="hold" grpId="0" nodeType="withEffect">
                                  <p:stCondLst>
                                    <p:cond delay="0"/>
                                  </p:stCondLst>
                                  <p:childTnLst>
                                    <p:animEffect transition="out" filter="fade">
                                      <p:cBhvr>
                                        <p:cTn id="133" dur="500"/>
                                        <p:tgtEl>
                                          <p:spTgt spid="123"/>
                                        </p:tgtEl>
                                      </p:cBhvr>
                                    </p:animEffect>
                                    <p:set>
                                      <p:cBhvr>
                                        <p:cTn id="134" dur="1" fill="hold">
                                          <p:stCondLst>
                                            <p:cond delay="499"/>
                                          </p:stCondLst>
                                        </p:cTn>
                                        <p:tgtEl>
                                          <p:spTgt spid="123"/>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128"/>
                                        </p:tgtEl>
                                      </p:cBhvr>
                                    </p:animEffect>
                                    <p:set>
                                      <p:cBhvr>
                                        <p:cTn id="139" dur="1" fill="hold">
                                          <p:stCondLst>
                                            <p:cond delay="499"/>
                                          </p:stCondLst>
                                        </p:cTn>
                                        <p:tgtEl>
                                          <p:spTgt spid="128"/>
                                        </p:tgtEl>
                                        <p:attrNameLst>
                                          <p:attrName>style.visibility</p:attrName>
                                        </p:attrNameLst>
                                      </p:cBhvr>
                                      <p:to>
                                        <p:strVal val="hidden"/>
                                      </p:to>
                                    </p:set>
                                  </p:childTnLst>
                                </p:cTn>
                              </p:par>
                              <p:par>
                                <p:cTn id="140" presetID="10" presetClass="exit" presetSubtype="0" fill="hold" grpId="0" nodeType="withEffect">
                                  <p:stCondLst>
                                    <p:cond delay="0"/>
                                  </p:stCondLst>
                                  <p:childTnLst>
                                    <p:animEffect transition="out" filter="fade">
                                      <p:cBhvr>
                                        <p:cTn id="141" dur="500"/>
                                        <p:tgtEl>
                                          <p:spTgt spid="127"/>
                                        </p:tgtEl>
                                      </p:cBhvr>
                                    </p:animEffect>
                                    <p:set>
                                      <p:cBhvr>
                                        <p:cTn id="142" dur="1" fill="hold">
                                          <p:stCondLst>
                                            <p:cond delay="499"/>
                                          </p:stCondLst>
                                        </p:cTn>
                                        <p:tgtEl>
                                          <p:spTgt spid="127"/>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grpId="0" nodeType="clickEffect">
                                  <p:stCondLst>
                                    <p:cond delay="0"/>
                                  </p:stCondLst>
                                  <p:childTnLst>
                                    <p:animEffect transition="out" filter="fade">
                                      <p:cBhvr>
                                        <p:cTn id="146" dur="500"/>
                                        <p:tgtEl>
                                          <p:spTgt spid="132"/>
                                        </p:tgtEl>
                                      </p:cBhvr>
                                    </p:animEffect>
                                    <p:set>
                                      <p:cBhvr>
                                        <p:cTn id="147" dur="1" fill="hold">
                                          <p:stCondLst>
                                            <p:cond delay="499"/>
                                          </p:stCondLst>
                                        </p:cTn>
                                        <p:tgtEl>
                                          <p:spTgt spid="132"/>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500"/>
                                        <p:tgtEl>
                                          <p:spTgt spid="131"/>
                                        </p:tgtEl>
                                      </p:cBhvr>
                                    </p:animEffect>
                                    <p:set>
                                      <p:cBhvr>
                                        <p:cTn id="150" dur="1" fill="hold">
                                          <p:stCondLst>
                                            <p:cond delay="499"/>
                                          </p:stCondLst>
                                        </p:cTn>
                                        <p:tgtEl>
                                          <p:spTgt spid="131"/>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grpId="0" nodeType="clickEffect">
                                  <p:stCondLst>
                                    <p:cond delay="0"/>
                                  </p:stCondLst>
                                  <p:childTnLst>
                                    <p:animEffect transition="out" filter="fade">
                                      <p:cBhvr>
                                        <p:cTn id="154" dur="500"/>
                                        <p:tgtEl>
                                          <p:spTgt spid="136"/>
                                        </p:tgtEl>
                                      </p:cBhvr>
                                    </p:animEffect>
                                    <p:set>
                                      <p:cBhvr>
                                        <p:cTn id="155" dur="1" fill="hold">
                                          <p:stCondLst>
                                            <p:cond delay="499"/>
                                          </p:stCondLst>
                                        </p:cTn>
                                        <p:tgtEl>
                                          <p:spTgt spid="136"/>
                                        </p:tgtEl>
                                        <p:attrNameLst>
                                          <p:attrName>style.visibility</p:attrName>
                                        </p:attrNameLst>
                                      </p:cBhvr>
                                      <p:to>
                                        <p:strVal val="hidden"/>
                                      </p:to>
                                    </p:set>
                                  </p:childTnLst>
                                </p:cTn>
                              </p:par>
                              <p:par>
                                <p:cTn id="156" presetID="10" presetClass="exit" presetSubtype="0" fill="hold" grpId="0" nodeType="withEffect">
                                  <p:stCondLst>
                                    <p:cond delay="0"/>
                                  </p:stCondLst>
                                  <p:childTnLst>
                                    <p:animEffect transition="out" filter="fade">
                                      <p:cBhvr>
                                        <p:cTn id="157" dur="500"/>
                                        <p:tgtEl>
                                          <p:spTgt spid="135"/>
                                        </p:tgtEl>
                                      </p:cBhvr>
                                    </p:animEffect>
                                    <p:set>
                                      <p:cBhvr>
                                        <p:cTn id="158" dur="1" fill="hold">
                                          <p:stCondLst>
                                            <p:cond delay="499"/>
                                          </p:stCondLst>
                                        </p:cTn>
                                        <p:tgtEl>
                                          <p:spTgt spid="135"/>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0" presetClass="exit" presetSubtype="0" fill="hold" grpId="0" nodeType="clickEffect">
                                  <p:stCondLst>
                                    <p:cond delay="0"/>
                                  </p:stCondLst>
                                  <p:childTnLst>
                                    <p:animEffect transition="out" filter="fade">
                                      <p:cBhvr>
                                        <p:cTn id="162" dur="500"/>
                                        <p:tgtEl>
                                          <p:spTgt spid="140"/>
                                        </p:tgtEl>
                                      </p:cBhvr>
                                    </p:animEffect>
                                    <p:set>
                                      <p:cBhvr>
                                        <p:cTn id="163" dur="1" fill="hold">
                                          <p:stCondLst>
                                            <p:cond delay="499"/>
                                          </p:stCondLst>
                                        </p:cTn>
                                        <p:tgtEl>
                                          <p:spTgt spid="140"/>
                                        </p:tgtEl>
                                        <p:attrNameLst>
                                          <p:attrName>style.visibility</p:attrName>
                                        </p:attrNameLst>
                                      </p:cBhvr>
                                      <p:to>
                                        <p:strVal val="hidden"/>
                                      </p:to>
                                    </p:set>
                                  </p:childTnLst>
                                </p:cTn>
                              </p:par>
                              <p:par>
                                <p:cTn id="164" presetID="10" presetClass="exit" presetSubtype="0" fill="hold" grpId="0" nodeType="withEffect">
                                  <p:stCondLst>
                                    <p:cond delay="0"/>
                                  </p:stCondLst>
                                  <p:childTnLst>
                                    <p:animEffect transition="out" filter="fade">
                                      <p:cBhvr>
                                        <p:cTn id="165" dur="500"/>
                                        <p:tgtEl>
                                          <p:spTgt spid="139"/>
                                        </p:tgtEl>
                                      </p:cBhvr>
                                    </p:animEffect>
                                    <p:set>
                                      <p:cBhvr>
                                        <p:cTn id="166" dur="1" fill="hold">
                                          <p:stCondLst>
                                            <p:cond delay="499"/>
                                          </p:stCondLst>
                                        </p:cTn>
                                        <p:tgtEl>
                                          <p:spTgt spid="139"/>
                                        </p:tgtEl>
                                        <p:attrNameLst>
                                          <p:attrName>style.visibility</p:attrName>
                                        </p:attrNameLst>
                                      </p:cBhvr>
                                      <p:to>
                                        <p:strVal val="hidden"/>
                                      </p:to>
                                    </p:set>
                                  </p:childTnLst>
                                </p:cTn>
                              </p:par>
                            </p:childTnLst>
                          </p:cTn>
                        </p:par>
                      </p:childTnLst>
                    </p:cTn>
                  </p:par>
                  <p:par>
                    <p:cTn id="167" fill="hold">
                      <p:stCondLst>
                        <p:cond delay="indefinite"/>
                      </p:stCondLst>
                      <p:childTnLst>
                        <p:par>
                          <p:cTn id="168" fill="hold">
                            <p:stCondLst>
                              <p:cond delay="0"/>
                            </p:stCondLst>
                            <p:childTnLst>
                              <p:par>
                                <p:cTn id="169" presetID="10" presetClass="exit" presetSubtype="0" fill="hold" grpId="0" nodeType="clickEffect">
                                  <p:stCondLst>
                                    <p:cond delay="0"/>
                                  </p:stCondLst>
                                  <p:childTnLst>
                                    <p:animEffect transition="out" filter="fade">
                                      <p:cBhvr>
                                        <p:cTn id="170" dur="500"/>
                                        <p:tgtEl>
                                          <p:spTgt spid="144"/>
                                        </p:tgtEl>
                                      </p:cBhvr>
                                    </p:animEffect>
                                    <p:set>
                                      <p:cBhvr>
                                        <p:cTn id="171" dur="1" fill="hold">
                                          <p:stCondLst>
                                            <p:cond delay="499"/>
                                          </p:stCondLst>
                                        </p:cTn>
                                        <p:tgtEl>
                                          <p:spTgt spid="144"/>
                                        </p:tgtEl>
                                        <p:attrNameLst>
                                          <p:attrName>style.visibility</p:attrName>
                                        </p:attrNameLst>
                                      </p:cBhvr>
                                      <p:to>
                                        <p:strVal val="hidden"/>
                                      </p:to>
                                    </p:set>
                                  </p:childTnLst>
                                </p:cTn>
                              </p:par>
                              <p:par>
                                <p:cTn id="172" presetID="10" presetClass="exit" presetSubtype="0" fill="hold" grpId="0" nodeType="withEffect">
                                  <p:stCondLst>
                                    <p:cond delay="0"/>
                                  </p:stCondLst>
                                  <p:childTnLst>
                                    <p:animEffect transition="out" filter="fade">
                                      <p:cBhvr>
                                        <p:cTn id="173" dur="500"/>
                                        <p:tgtEl>
                                          <p:spTgt spid="143"/>
                                        </p:tgtEl>
                                      </p:cBhvr>
                                    </p:animEffect>
                                    <p:set>
                                      <p:cBhvr>
                                        <p:cTn id="174" dur="1" fill="hold">
                                          <p:stCondLst>
                                            <p:cond delay="499"/>
                                          </p:stCondLst>
                                        </p:cTn>
                                        <p:tgtEl>
                                          <p:spTgt spid="143"/>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0" presetClass="exit" presetSubtype="0" fill="hold" grpId="0" nodeType="clickEffect">
                                  <p:stCondLst>
                                    <p:cond delay="0"/>
                                  </p:stCondLst>
                                  <p:childTnLst>
                                    <p:animEffect transition="out" filter="fade">
                                      <p:cBhvr>
                                        <p:cTn id="178" dur="500"/>
                                        <p:tgtEl>
                                          <p:spTgt spid="148"/>
                                        </p:tgtEl>
                                      </p:cBhvr>
                                    </p:animEffect>
                                    <p:set>
                                      <p:cBhvr>
                                        <p:cTn id="179" dur="1" fill="hold">
                                          <p:stCondLst>
                                            <p:cond delay="499"/>
                                          </p:stCondLst>
                                        </p:cTn>
                                        <p:tgtEl>
                                          <p:spTgt spid="148"/>
                                        </p:tgtEl>
                                        <p:attrNameLst>
                                          <p:attrName>style.visibility</p:attrName>
                                        </p:attrNameLst>
                                      </p:cBhvr>
                                      <p:to>
                                        <p:strVal val="hidden"/>
                                      </p:to>
                                    </p:set>
                                  </p:childTnLst>
                                </p:cTn>
                              </p:par>
                              <p:par>
                                <p:cTn id="180" presetID="10" presetClass="exit" presetSubtype="0" fill="hold" grpId="0" nodeType="withEffect">
                                  <p:stCondLst>
                                    <p:cond delay="0"/>
                                  </p:stCondLst>
                                  <p:childTnLst>
                                    <p:animEffect transition="out" filter="fade">
                                      <p:cBhvr>
                                        <p:cTn id="181" dur="500"/>
                                        <p:tgtEl>
                                          <p:spTgt spid="147"/>
                                        </p:tgtEl>
                                      </p:cBhvr>
                                    </p:animEffect>
                                    <p:set>
                                      <p:cBhvr>
                                        <p:cTn id="182" dur="1" fill="hold">
                                          <p:stCondLst>
                                            <p:cond delay="499"/>
                                          </p:stCondLst>
                                        </p:cTn>
                                        <p:tgtEl>
                                          <p:spTgt spid="147"/>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0" presetClass="exit" presetSubtype="0" fill="hold" grpId="0" nodeType="clickEffect">
                                  <p:stCondLst>
                                    <p:cond delay="0"/>
                                  </p:stCondLst>
                                  <p:childTnLst>
                                    <p:animEffect transition="out" filter="fade">
                                      <p:cBhvr>
                                        <p:cTn id="186" dur="500"/>
                                        <p:tgtEl>
                                          <p:spTgt spid="152"/>
                                        </p:tgtEl>
                                      </p:cBhvr>
                                    </p:animEffect>
                                    <p:set>
                                      <p:cBhvr>
                                        <p:cTn id="187" dur="1" fill="hold">
                                          <p:stCondLst>
                                            <p:cond delay="499"/>
                                          </p:stCondLst>
                                        </p:cTn>
                                        <p:tgtEl>
                                          <p:spTgt spid="152"/>
                                        </p:tgtEl>
                                        <p:attrNameLst>
                                          <p:attrName>style.visibility</p:attrName>
                                        </p:attrNameLst>
                                      </p:cBhvr>
                                      <p:to>
                                        <p:strVal val="hidden"/>
                                      </p:to>
                                    </p:set>
                                  </p:childTnLst>
                                </p:cTn>
                              </p:par>
                              <p:par>
                                <p:cTn id="188" presetID="10" presetClass="exit" presetSubtype="0" fill="hold" grpId="0" nodeType="withEffect">
                                  <p:stCondLst>
                                    <p:cond delay="0"/>
                                  </p:stCondLst>
                                  <p:childTnLst>
                                    <p:animEffect transition="out" filter="fade">
                                      <p:cBhvr>
                                        <p:cTn id="189" dur="500"/>
                                        <p:tgtEl>
                                          <p:spTgt spid="151"/>
                                        </p:tgtEl>
                                      </p:cBhvr>
                                    </p:animEffect>
                                    <p:set>
                                      <p:cBhvr>
                                        <p:cTn id="190" dur="1" fill="hold">
                                          <p:stCondLst>
                                            <p:cond delay="499"/>
                                          </p:stCondLst>
                                        </p:cTn>
                                        <p:tgtEl>
                                          <p:spTgt spid="1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36" grpId="0" animBg="1"/>
      <p:bldP spid="37" grpId="0" animBg="1"/>
      <p:bldP spid="38" grpId="0" animBg="1"/>
      <p:bldP spid="46" grpId="0" animBg="1"/>
      <p:bldP spid="48" grpId="0" animBg="1"/>
      <p:bldP spid="58" grpId="0" animBg="1"/>
      <p:bldP spid="61" grpId="0" animBg="1"/>
      <p:bldP spid="62" grpId="0" animBg="1"/>
      <p:bldP spid="65" grpId="0" animBg="1"/>
      <p:bldP spid="66" grpId="0" animBg="1"/>
      <p:bldP spid="69" grpId="0" animBg="1"/>
      <p:bldP spid="70" grpId="0" animBg="1"/>
      <p:bldP spid="73" grpId="0" animBg="1"/>
      <p:bldP spid="74" grpId="0" animBg="1"/>
      <p:bldP spid="77" grpId="0" animBg="1"/>
      <p:bldP spid="78" grpId="0" animBg="1"/>
      <p:bldP spid="88" grpId="0" animBg="1"/>
      <p:bldP spid="89" grpId="0" animBg="1"/>
      <p:bldP spid="92" grpId="0" animBg="1"/>
      <p:bldP spid="93" grpId="0" animBg="1"/>
      <p:bldP spid="105" grpId="0" animBg="1"/>
      <p:bldP spid="106" grpId="0" animBg="1"/>
      <p:bldP spid="109" grpId="0" animBg="1"/>
      <p:bldP spid="110" grpId="0" animBg="1"/>
      <p:bldP spid="113" grpId="0" animBg="1"/>
      <p:bldP spid="114" grpId="0" animBg="1"/>
      <p:bldP spid="119" grpId="0" animBg="1"/>
      <p:bldP spid="120" grpId="0" animBg="1"/>
      <p:bldP spid="123" grpId="0" animBg="1"/>
      <p:bldP spid="124" grpId="0" animBg="1"/>
      <p:bldP spid="127" grpId="0" animBg="1"/>
      <p:bldP spid="128" grpId="0" animBg="1"/>
      <p:bldP spid="131" grpId="0" animBg="1"/>
      <p:bldP spid="132" grpId="0" animBg="1"/>
      <p:bldP spid="135" grpId="0" animBg="1"/>
      <p:bldP spid="136" grpId="0" animBg="1"/>
      <p:bldP spid="139" grpId="0" animBg="1"/>
      <p:bldP spid="140" grpId="0" animBg="1"/>
      <p:bldP spid="143" grpId="0" animBg="1"/>
      <p:bldP spid="144" grpId="0" animBg="1"/>
      <p:bldP spid="147" grpId="0" animBg="1"/>
      <p:bldP spid="148" grpId="0" animBg="1"/>
      <p:bldP spid="151" grpId="0" animBg="1"/>
      <p:bldP spid="1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9124E-BE1C-47C5-8C57-55542E496852}"/>
              </a:ext>
            </a:extLst>
          </p:cNvPr>
          <p:cNvSpPr>
            <a:spLocks noGrp="1"/>
          </p:cNvSpPr>
          <p:nvPr>
            <p:ph type="title"/>
          </p:nvPr>
        </p:nvSpPr>
        <p:spPr/>
        <p:txBody>
          <a:bodyPr/>
          <a:lstStyle/>
          <a:p>
            <a:r>
              <a:rPr lang="en-GB" dirty="0"/>
              <a:t>4F-2 Convert between mixed numbers and improper fractions</a:t>
            </a:r>
          </a:p>
        </p:txBody>
      </p:sp>
      <p:pic>
        <p:nvPicPr>
          <p:cNvPr id="6" name="Picture 5" descr="A close up of a screen&#10;&#10;Description automatically generated">
            <a:extLst>
              <a:ext uri="{FF2B5EF4-FFF2-40B4-BE49-F238E27FC236}">
                <a16:creationId xmlns:a16="http://schemas.microsoft.com/office/drawing/2014/main" id="{D36C5375-B537-47CB-BC90-85E2C81E4D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180" y="1954595"/>
            <a:ext cx="7260419" cy="1184595"/>
          </a:xfrm>
          <a:prstGeom prst="rect">
            <a:avLst/>
          </a:prstGeom>
        </p:spPr>
      </p:pic>
      <p:grpSp>
        <p:nvGrpSpPr>
          <p:cNvPr id="7" name="Group 6">
            <a:extLst>
              <a:ext uri="{FF2B5EF4-FFF2-40B4-BE49-F238E27FC236}">
                <a16:creationId xmlns:a16="http://schemas.microsoft.com/office/drawing/2014/main" id="{CBA8DE17-3BBB-4991-92A2-39E60682A6E9}"/>
              </a:ext>
            </a:extLst>
          </p:cNvPr>
          <p:cNvGrpSpPr/>
          <p:nvPr/>
        </p:nvGrpSpPr>
        <p:grpSpPr>
          <a:xfrm>
            <a:off x="8997750" y="1954595"/>
            <a:ext cx="412292" cy="584775"/>
            <a:chOff x="5732775" y="1887241"/>
            <a:chExt cx="412292" cy="584775"/>
          </a:xfrm>
        </p:grpSpPr>
        <p:sp>
          <p:nvSpPr>
            <p:cNvPr id="9" name="TextBox 8">
              <a:extLst>
                <a:ext uri="{FF2B5EF4-FFF2-40B4-BE49-F238E27FC236}">
                  <a16:creationId xmlns:a16="http://schemas.microsoft.com/office/drawing/2014/main" id="{FB84CC81-DE42-490A-BBFD-3CACB19F8C91}"/>
                </a:ext>
              </a:extLst>
            </p:cNvPr>
            <p:cNvSpPr txBox="1"/>
            <p:nvPr/>
          </p:nvSpPr>
          <p:spPr>
            <a:xfrm>
              <a:off x="5732775" y="1887241"/>
              <a:ext cx="412292"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p>
          </p:txBody>
        </p:sp>
      </p:grpSp>
      <p:grpSp>
        <p:nvGrpSpPr>
          <p:cNvPr id="10" name="Group 9">
            <a:extLst>
              <a:ext uri="{FF2B5EF4-FFF2-40B4-BE49-F238E27FC236}">
                <a16:creationId xmlns:a16="http://schemas.microsoft.com/office/drawing/2014/main" id="{4A8060BC-E8B3-4621-A1BA-1D960015CF50}"/>
              </a:ext>
            </a:extLst>
          </p:cNvPr>
          <p:cNvGrpSpPr/>
          <p:nvPr/>
        </p:nvGrpSpPr>
        <p:grpSpPr>
          <a:xfrm>
            <a:off x="9539187" y="1954595"/>
            <a:ext cx="425116" cy="584775"/>
            <a:chOff x="5352191" y="1887241"/>
            <a:chExt cx="425116" cy="584775"/>
          </a:xfrm>
        </p:grpSpPr>
        <p:sp>
          <p:nvSpPr>
            <p:cNvPr id="12" name="TextBox 11">
              <a:extLst>
                <a:ext uri="{FF2B5EF4-FFF2-40B4-BE49-F238E27FC236}">
                  <a16:creationId xmlns:a16="http://schemas.microsoft.com/office/drawing/2014/main" id="{AF08F1AE-AB25-4D3B-8A40-B0FD1665A936}"/>
                </a:ext>
              </a:extLst>
            </p:cNvPr>
            <p:cNvSpPr txBox="1"/>
            <p:nvPr/>
          </p:nvSpPr>
          <p:spPr>
            <a:xfrm>
              <a:off x="5352191" y="1887241"/>
              <a:ext cx="425116"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grpSp>
      <p:sp>
        <p:nvSpPr>
          <p:cNvPr id="14" name="TextBox 13">
            <a:extLst>
              <a:ext uri="{FF2B5EF4-FFF2-40B4-BE49-F238E27FC236}">
                <a16:creationId xmlns:a16="http://schemas.microsoft.com/office/drawing/2014/main" id="{771F31A6-7FC5-47AA-ADE5-53CB8687B509}"/>
              </a:ext>
            </a:extLst>
          </p:cNvPr>
          <p:cNvSpPr txBox="1"/>
          <p:nvPr/>
        </p:nvSpPr>
        <p:spPr>
          <a:xfrm>
            <a:off x="2047822" y="2024557"/>
            <a:ext cx="341760" cy="43088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5" name="TextBox 14">
            <a:extLst>
              <a:ext uri="{FF2B5EF4-FFF2-40B4-BE49-F238E27FC236}">
                <a16:creationId xmlns:a16="http://schemas.microsoft.com/office/drawing/2014/main" id="{91CD7AF3-459D-4177-B402-C5F979174FEF}"/>
              </a:ext>
            </a:extLst>
          </p:cNvPr>
          <p:cNvSpPr txBox="1"/>
          <p:nvPr/>
        </p:nvSpPr>
        <p:spPr>
          <a:xfrm>
            <a:off x="4852617" y="2024557"/>
            <a:ext cx="341760" cy="430887"/>
          </a:xfrm>
          <a:prstGeom prst="rect">
            <a:avLst/>
          </a:prstGeom>
          <a:noFill/>
        </p:spPr>
        <p:txBody>
          <a:bodyPr wrap="non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6" name="Rectangle 15">
            <a:extLst>
              <a:ext uri="{FF2B5EF4-FFF2-40B4-BE49-F238E27FC236}">
                <a16:creationId xmlns:a16="http://schemas.microsoft.com/office/drawing/2014/main" id="{8F0141EC-21CA-43C1-AF41-E26D63A86ADA}"/>
              </a:ext>
            </a:extLst>
          </p:cNvPr>
          <p:cNvSpPr/>
          <p:nvPr/>
        </p:nvSpPr>
        <p:spPr>
          <a:xfrm>
            <a:off x="6452819" y="1981265"/>
            <a:ext cx="1513566" cy="554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7435" name="Picture 1291">
            <a:extLst>
              <a:ext uri="{FF2B5EF4-FFF2-40B4-BE49-F238E27FC236}">
                <a16:creationId xmlns:a16="http://schemas.microsoft.com/office/drawing/2014/main" id="{572690BC-6FB2-4225-83E8-19CA97B076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4618" y="2010685"/>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6" name="Picture 1292">
            <a:extLst>
              <a:ext uri="{FF2B5EF4-FFF2-40B4-BE49-F238E27FC236}">
                <a16:creationId xmlns:a16="http://schemas.microsoft.com/office/drawing/2014/main" id="{C49388A6-13B4-4A4B-B6CD-049FDD711B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7718" y="2010685"/>
            <a:ext cx="266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7" name="Picture 1293">
            <a:extLst>
              <a:ext uri="{FF2B5EF4-FFF2-40B4-BE49-F238E27FC236}">
                <a16:creationId xmlns:a16="http://schemas.microsoft.com/office/drawing/2014/main" id="{53E51ECC-BDDE-48FF-A00D-6F7AF6BF88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0682" y="2000792"/>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8" name="Picture 1294">
            <a:extLst>
              <a:ext uri="{FF2B5EF4-FFF2-40B4-BE49-F238E27FC236}">
                <a16:creationId xmlns:a16="http://schemas.microsoft.com/office/drawing/2014/main" id="{3F535833-7EBD-4B13-B780-8C7608E1BE8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3882" y="2597692"/>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39" name="Picture 1295">
            <a:extLst>
              <a:ext uri="{FF2B5EF4-FFF2-40B4-BE49-F238E27FC236}">
                <a16:creationId xmlns:a16="http://schemas.microsoft.com/office/drawing/2014/main" id="{60ECF5EE-E24B-4891-9F17-8506BB1B43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5382" y="2597692"/>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40" name="Picture 1296">
            <a:extLst>
              <a:ext uri="{FF2B5EF4-FFF2-40B4-BE49-F238E27FC236}">
                <a16:creationId xmlns:a16="http://schemas.microsoft.com/office/drawing/2014/main" id="{9EEA8AD1-CE44-42DD-8910-59D513F72F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4182" y="2597692"/>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41" name="Picture 1297">
            <a:extLst>
              <a:ext uri="{FF2B5EF4-FFF2-40B4-BE49-F238E27FC236}">
                <a16:creationId xmlns:a16="http://schemas.microsoft.com/office/drawing/2014/main" id="{6C6AF3E5-0D8E-4D1D-B96D-5BE66957CC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0282" y="2597692"/>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42" name="Picture 1298">
            <a:extLst>
              <a:ext uri="{FF2B5EF4-FFF2-40B4-BE49-F238E27FC236}">
                <a16:creationId xmlns:a16="http://schemas.microsoft.com/office/drawing/2014/main" id="{9145ADD7-CB72-4790-8F38-2D2EFD502D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1782" y="2597692"/>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43" name="Picture 1299">
            <a:extLst>
              <a:ext uri="{FF2B5EF4-FFF2-40B4-BE49-F238E27FC236}">
                <a16:creationId xmlns:a16="http://schemas.microsoft.com/office/drawing/2014/main" id="{E159783C-6D45-4670-BB98-A05B6492F4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7882" y="2597692"/>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44" name="Picture 1300">
            <a:extLst>
              <a:ext uri="{FF2B5EF4-FFF2-40B4-BE49-F238E27FC236}">
                <a16:creationId xmlns:a16="http://schemas.microsoft.com/office/drawing/2014/main" id="{53AF8E6A-4962-4008-BED7-726CA65E00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5882" y="2597692"/>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45" name="Picture 1301">
            <a:extLst>
              <a:ext uri="{FF2B5EF4-FFF2-40B4-BE49-F238E27FC236}">
                <a16:creationId xmlns:a16="http://schemas.microsoft.com/office/drawing/2014/main" id="{D5230ED1-2E86-4988-9ADD-72A4FE88A8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0082" y="2597692"/>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46" name="Picture 1302">
            <a:extLst>
              <a:ext uri="{FF2B5EF4-FFF2-40B4-BE49-F238E27FC236}">
                <a16:creationId xmlns:a16="http://schemas.microsoft.com/office/drawing/2014/main" id="{2D1C845B-62BD-4DAF-97A6-187F1A5167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982" y="2597692"/>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47" name="Picture 1303">
            <a:extLst>
              <a:ext uri="{FF2B5EF4-FFF2-40B4-BE49-F238E27FC236}">
                <a16:creationId xmlns:a16="http://schemas.microsoft.com/office/drawing/2014/main" id="{128A7F2F-304F-47C4-A51C-B7DC84CDCC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0382" y="2597692"/>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48" name="Picture 1304">
            <a:extLst>
              <a:ext uri="{FF2B5EF4-FFF2-40B4-BE49-F238E27FC236}">
                <a16:creationId xmlns:a16="http://schemas.microsoft.com/office/drawing/2014/main" id="{84A44983-8408-42A9-A02A-850F290585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9182" y="2597692"/>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49" name="Picture 1305">
            <a:extLst>
              <a:ext uri="{FF2B5EF4-FFF2-40B4-BE49-F238E27FC236}">
                <a16:creationId xmlns:a16="http://schemas.microsoft.com/office/drawing/2014/main" id="{E51199CC-078B-4460-B2F8-AB0EA868F6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12582" y="2597692"/>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50" name="Picture 1306">
            <a:extLst>
              <a:ext uri="{FF2B5EF4-FFF2-40B4-BE49-F238E27FC236}">
                <a16:creationId xmlns:a16="http://schemas.microsoft.com/office/drawing/2014/main" id="{D12F4F37-6B51-4E67-AEA7-42479E48F9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4082" y="2597692"/>
            <a:ext cx="165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9DD3BAF9-BF55-4FB4-911F-7D01A7F5C2B7}"/>
              </a:ext>
            </a:extLst>
          </p:cNvPr>
          <p:cNvSpPr/>
          <p:nvPr/>
        </p:nvSpPr>
        <p:spPr>
          <a:xfrm>
            <a:off x="6413920" y="2561098"/>
            <a:ext cx="1854509" cy="801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36" name="Group 35">
            <a:extLst>
              <a:ext uri="{FF2B5EF4-FFF2-40B4-BE49-F238E27FC236}">
                <a16:creationId xmlns:a16="http://schemas.microsoft.com/office/drawing/2014/main" id="{AE616E0D-7EAB-4824-A2D9-7260A4C4099F}"/>
              </a:ext>
            </a:extLst>
          </p:cNvPr>
          <p:cNvGrpSpPr/>
          <p:nvPr/>
        </p:nvGrpSpPr>
        <p:grpSpPr>
          <a:xfrm>
            <a:off x="594008" y="2561098"/>
            <a:ext cx="3195202" cy="801364"/>
            <a:chOff x="771226" y="3380184"/>
            <a:chExt cx="3195202" cy="801364"/>
          </a:xfrm>
        </p:grpSpPr>
        <p:sp>
          <p:nvSpPr>
            <p:cNvPr id="31" name="Rectangle 30">
              <a:extLst>
                <a:ext uri="{FF2B5EF4-FFF2-40B4-BE49-F238E27FC236}">
                  <a16:creationId xmlns:a16="http://schemas.microsoft.com/office/drawing/2014/main" id="{C993473B-F80F-498A-854D-EF853EA03158}"/>
                </a:ext>
              </a:extLst>
            </p:cNvPr>
            <p:cNvSpPr/>
            <p:nvPr/>
          </p:nvSpPr>
          <p:spPr>
            <a:xfrm>
              <a:off x="771226" y="3380184"/>
              <a:ext cx="3013314" cy="801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EB227364-081C-462A-9B3C-B79F5D5FB94D}"/>
                </a:ext>
              </a:extLst>
            </p:cNvPr>
            <p:cNvSpPr/>
            <p:nvPr/>
          </p:nvSpPr>
          <p:spPr>
            <a:xfrm>
              <a:off x="3571138" y="3380184"/>
              <a:ext cx="395290" cy="801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37" name="Group 36">
            <a:extLst>
              <a:ext uri="{FF2B5EF4-FFF2-40B4-BE49-F238E27FC236}">
                <a16:creationId xmlns:a16="http://schemas.microsoft.com/office/drawing/2014/main" id="{75C74D77-C27A-47A8-A8AB-3E7A05D5058E}"/>
              </a:ext>
            </a:extLst>
          </p:cNvPr>
          <p:cNvGrpSpPr/>
          <p:nvPr/>
        </p:nvGrpSpPr>
        <p:grpSpPr>
          <a:xfrm>
            <a:off x="3634361" y="2561098"/>
            <a:ext cx="3033062" cy="801364"/>
            <a:chOff x="3811579" y="3380184"/>
            <a:chExt cx="3033062" cy="801364"/>
          </a:xfrm>
        </p:grpSpPr>
        <p:sp>
          <p:nvSpPr>
            <p:cNvPr id="32" name="Rectangle 31">
              <a:extLst>
                <a:ext uri="{FF2B5EF4-FFF2-40B4-BE49-F238E27FC236}">
                  <a16:creationId xmlns:a16="http://schemas.microsoft.com/office/drawing/2014/main" id="{25F75EFC-6D7F-48EE-B075-347C2935913D}"/>
                </a:ext>
              </a:extLst>
            </p:cNvPr>
            <p:cNvSpPr/>
            <p:nvPr/>
          </p:nvSpPr>
          <p:spPr>
            <a:xfrm>
              <a:off x="3811579" y="3380184"/>
              <a:ext cx="2754000" cy="801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CB8BC137-6811-43A2-AA9C-A735F36B4511}"/>
                </a:ext>
              </a:extLst>
            </p:cNvPr>
            <p:cNvSpPr/>
            <p:nvPr/>
          </p:nvSpPr>
          <p:spPr>
            <a:xfrm>
              <a:off x="6449351" y="3380184"/>
              <a:ext cx="395290" cy="801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38" name="Rectangle 37">
            <a:extLst>
              <a:ext uri="{FF2B5EF4-FFF2-40B4-BE49-F238E27FC236}">
                <a16:creationId xmlns:a16="http://schemas.microsoft.com/office/drawing/2014/main" id="{33797518-0E73-49C8-BAAD-64D1F7D1D198}"/>
              </a:ext>
            </a:extLst>
          </p:cNvPr>
          <p:cNvSpPr/>
          <p:nvPr/>
        </p:nvSpPr>
        <p:spPr>
          <a:xfrm>
            <a:off x="9514311" y="1846299"/>
            <a:ext cx="1854509" cy="801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 name="Content Placeholder 2">
            <a:extLst>
              <a:ext uri="{FF2B5EF4-FFF2-40B4-BE49-F238E27FC236}">
                <a16:creationId xmlns:a16="http://schemas.microsoft.com/office/drawing/2014/main" id="{57078FC1-366B-4791-800E-DF3EB0B4D58B}"/>
              </a:ext>
            </a:extLst>
          </p:cNvPr>
          <p:cNvSpPr txBox="1">
            <a:spLocks/>
          </p:cNvSpPr>
          <p:nvPr/>
        </p:nvSpPr>
        <p:spPr>
          <a:xfrm>
            <a:off x="623889" y="3438077"/>
            <a:ext cx="7225294"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H</a:t>
            </a:r>
            <a:r>
              <a:rPr kumimoji="0" lang="en-GB" sz="2000" b="0" i="0" u="none" strike="noStrike" kern="1200" cap="none" spc="0" normalizeH="0" baseline="0" noProof="0" dirty="0">
                <a:ln>
                  <a:noFill/>
                </a:ln>
                <a:solidFill>
                  <a:srgbClr val="585858"/>
                </a:solidFill>
                <a:effectLst/>
                <a:uLnTx/>
                <a:uFillTx/>
                <a:latin typeface="Arial"/>
                <a:ea typeface="+mn-ea"/>
                <a:cs typeface="+mn-cs"/>
              </a:rPr>
              <a:t>ow many fifths would there be altogether?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H</a:t>
            </a:r>
            <a:r>
              <a:rPr kumimoji="0" lang="en-GB" sz="2000" b="0" i="0" u="none" strike="noStrike" kern="1200" cap="none" spc="0" normalizeH="0" baseline="0" noProof="0" dirty="0">
                <a:ln>
                  <a:noFill/>
                </a:ln>
                <a:solidFill>
                  <a:srgbClr val="585858"/>
                </a:solidFill>
                <a:effectLst/>
                <a:uLnTx/>
                <a:uFillTx/>
                <a:latin typeface="Arial"/>
                <a:ea typeface="+mn-ea"/>
                <a:cs typeface="+mn-cs"/>
              </a:rPr>
              <a:t>ow many fifths in 1 group of 5 fifths? 2 groups of 5 fifths? And how many more?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 name="TextBox 19">
            <a:extLst>
              <a:ext uri="{FF2B5EF4-FFF2-40B4-BE49-F238E27FC236}">
                <a16:creationId xmlns:a16="http://schemas.microsoft.com/office/drawing/2014/main" id="{5CDB1626-B34B-4F9F-8843-DEED6367E5B5}"/>
              </a:ext>
            </a:extLst>
          </p:cNvPr>
          <p:cNvSpPr txBox="1"/>
          <p:nvPr/>
        </p:nvSpPr>
        <p:spPr>
          <a:xfrm>
            <a:off x="623889" y="5032990"/>
            <a:ext cx="6940694"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here are 2 groups of 5 fifths which is 10 fifths and 3 more fifths. This is 13 fifths.</a:t>
            </a:r>
          </a:p>
        </p:txBody>
      </p:sp>
    </p:spTree>
    <p:custDataLst>
      <p:tags r:id="rId1"/>
    </p:custDataLst>
    <p:extLst>
      <p:ext uri="{BB962C8B-B14F-4D97-AF65-F5344CB8AC3E}">
        <p14:creationId xmlns:p14="http://schemas.microsoft.com/office/powerpoint/2010/main" val="386707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B98439-D104-47A3-9BFD-DF03A21494B7}"/>
              </a:ext>
            </a:extLst>
          </p:cNvPr>
          <p:cNvSpPr>
            <a:spLocks noGrp="1"/>
          </p:cNvSpPr>
          <p:nvPr>
            <p:ph type="title"/>
          </p:nvPr>
        </p:nvSpPr>
        <p:spPr/>
        <p:txBody>
          <a:bodyPr/>
          <a:lstStyle/>
          <a:p>
            <a:r>
              <a:rPr lang="en-GB" dirty="0"/>
              <a:t>4F-2 Convert between mixed numbers and improper fractions</a:t>
            </a:r>
          </a:p>
        </p:txBody>
      </p:sp>
      <p:pic>
        <p:nvPicPr>
          <p:cNvPr id="4" name="Picture 3">
            <a:extLst>
              <a:ext uri="{FF2B5EF4-FFF2-40B4-BE49-F238E27FC236}">
                <a16:creationId xmlns:a16="http://schemas.microsoft.com/office/drawing/2014/main" id="{0CBE9D76-2F31-40EC-977B-CA4CB73D1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60" y="958927"/>
            <a:ext cx="7856737" cy="5403533"/>
          </a:xfrm>
          <a:prstGeom prst="rect">
            <a:avLst/>
          </a:prstGeom>
        </p:spPr>
      </p:pic>
      <p:sp>
        <p:nvSpPr>
          <p:cNvPr id="5" name="Rectangle 4">
            <a:extLst>
              <a:ext uri="{FF2B5EF4-FFF2-40B4-BE49-F238E27FC236}">
                <a16:creationId xmlns:a16="http://schemas.microsoft.com/office/drawing/2014/main" id="{FE2C3BC6-6B4F-475F-8BF8-67698C8C6488}"/>
              </a:ext>
            </a:extLst>
          </p:cNvPr>
          <p:cNvSpPr/>
          <p:nvPr/>
        </p:nvSpPr>
        <p:spPr>
          <a:xfrm>
            <a:off x="446470" y="1944378"/>
            <a:ext cx="1279797"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C403C38F-8707-4B9A-8E6B-472819B3BAFD}"/>
              </a:ext>
            </a:extLst>
          </p:cNvPr>
          <p:cNvSpPr/>
          <p:nvPr/>
        </p:nvSpPr>
        <p:spPr>
          <a:xfrm>
            <a:off x="3872969" y="1944377"/>
            <a:ext cx="3917729"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FF607089-5F53-4E23-BA59-65CCDD81C9AB}"/>
              </a:ext>
            </a:extLst>
          </p:cNvPr>
          <p:cNvSpPr/>
          <p:nvPr/>
        </p:nvSpPr>
        <p:spPr>
          <a:xfrm>
            <a:off x="421446" y="972671"/>
            <a:ext cx="374750" cy="31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DBBD7B05-8285-4CEC-BDA0-722EC4191FCB}"/>
              </a:ext>
            </a:extLst>
          </p:cNvPr>
          <p:cNvSpPr/>
          <p:nvPr/>
        </p:nvSpPr>
        <p:spPr>
          <a:xfrm>
            <a:off x="816584" y="956353"/>
            <a:ext cx="374750" cy="332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22" name="Object 21">
            <a:extLst>
              <a:ext uri="{FF2B5EF4-FFF2-40B4-BE49-F238E27FC236}">
                <a16:creationId xmlns:a16="http://schemas.microsoft.com/office/drawing/2014/main" id="{C2B395C2-1A05-4751-93C5-48881EB48327}"/>
              </a:ext>
            </a:extLst>
          </p:cNvPr>
          <p:cNvGraphicFramePr>
            <a:graphicFrameLocks noChangeAspect="1"/>
          </p:cNvGraphicFramePr>
          <p:nvPr/>
        </p:nvGraphicFramePr>
        <p:xfrm>
          <a:off x="1297809" y="2129975"/>
          <a:ext cx="239904" cy="195552"/>
        </p:xfrm>
        <a:graphic>
          <a:graphicData uri="http://schemas.openxmlformats.org/presentationml/2006/ole">
            <mc:AlternateContent xmlns:mc="http://schemas.openxmlformats.org/markup-compatibility/2006">
              <mc:Choice xmlns:v="urn:schemas-microsoft-com:vml" Requires="v">
                <p:oleObj name="Equation" r:id="rId4" imgW="342720" imgH="279360" progId="Equation.DSMT4">
                  <p:embed/>
                </p:oleObj>
              </mc:Choice>
              <mc:Fallback>
                <p:oleObj name="Equation" r:id="rId4" imgW="342720" imgH="279360" progId="Equation.DSMT4">
                  <p:embed/>
                  <p:pic>
                    <p:nvPicPr>
                      <p:cNvPr id="22" name="Object 21">
                        <a:extLst>
                          <a:ext uri="{FF2B5EF4-FFF2-40B4-BE49-F238E27FC236}">
                            <a16:creationId xmlns:a16="http://schemas.microsoft.com/office/drawing/2014/main" id="{C2B395C2-1A05-4751-93C5-48881EB48327}"/>
                          </a:ext>
                        </a:extLst>
                      </p:cNvPr>
                      <p:cNvPicPr/>
                      <p:nvPr/>
                    </p:nvPicPr>
                    <p:blipFill>
                      <a:blip r:embed="rId5"/>
                      <a:stretch>
                        <a:fillRect/>
                      </a:stretch>
                    </p:blipFill>
                    <p:spPr>
                      <a:xfrm>
                        <a:off x="1297809" y="2129975"/>
                        <a:ext cx="239904" cy="19555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991086D-3925-4182-AA9E-488E00EE1D7C}"/>
              </a:ext>
            </a:extLst>
          </p:cNvPr>
          <p:cNvGraphicFramePr>
            <a:graphicFrameLocks noChangeAspect="1"/>
          </p:cNvGraphicFramePr>
          <p:nvPr/>
        </p:nvGraphicFramePr>
        <p:xfrm>
          <a:off x="1357015" y="2502951"/>
          <a:ext cx="124236" cy="177660"/>
        </p:xfrm>
        <a:graphic>
          <a:graphicData uri="http://schemas.openxmlformats.org/presentationml/2006/ole">
            <mc:AlternateContent xmlns:mc="http://schemas.openxmlformats.org/markup-compatibility/2006">
              <mc:Choice xmlns:v="urn:schemas-microsoft-com:vml" Requires="v">
                <p:oleObj name="Equation" r:id="rId6" imgW="177480" imgH="253800" progId="Equation.DSMT4">
                  <p:embed/>
                </p:oleObj>
              </mc:Choice>
              <mc:Fallback>
                <p:oleObj name="Equation" r:id="rId6" imgW="177480" imgH="253800" progId="Equation.DSMT4">
                  <p:embed/>
                  <p:pic>
                    <p:nvPicPr>
                      <p:cNvPr id="9" name="Object 8">
                        <a:extLst>
                          <a:ext uri="{FF2B5EF4-FFF2-40B4-BE49-F238E27FC236}">
                            <a16:creationId xmlns:a16="http://schemas.microsoft.com/office/drawing/2014/main" id="{E991086D-3925-4182-AA9E-488E00EE1D7C}"/>
                          </a:ext>
                        </a:extLst>
                      </p:cNvPr>
                      <p:cNvPicPr/>
                      <p:nvPr/>
                    </p:nvPicPr>
                    <p:blipFill>
                      <a:blip r:embed="rId7"/>
                      <a:stretch>
                        <a:fillRect/>
                      </a:stretch>
                    </p:blipFill>
                    <p:spPr>
                      <a:xfrm>
                        <a:off x="1357015" y="2502951"/>
                        <a:ext cx="124236" cy="177660"/>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D6A046A1-EC60-4560-84E1-C7128B44AAB0}"/>
              </a:ext>
            </a:extLst>
          </p:cNvPr>
          <p:cNvSpPr/>
          <p:nvPr/>
        </p:nvSpPr>
        <p:spPr>
          <a:xfrm>
            <a:off x="446470" y="3094635"/>
            <a:ext cx="1554117"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BD28A05E-5DCE-4470-A332-EF9A66A44CB3}"/>
              </a:ext>
            </a:extLst>
          </p:cNvPr>
          <p:cNvSpPr/>
          <p:nvPr/>
        </p:nvSpPr>
        <p:spPr>
          <a:xfrm>
            <a:off x="3368378" y="3094634"/>
            <a:ext cx="4422320"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FB60C179-80C5-449E-BA82-3AFA99A3BF33}"/>
              </a:ext>
            </a:extLst>
          </p:cNvPr>
          <p:cNvSpPr/>
          <p:nvPr/>
        </p:nvSpPr>
        <p:spPr>
          <a:xfrm>
            <a:off x="2358317" y="958927"/>
            <a:ext cx="251168" cy="313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B3034542-F587-49DC-A384-77030AAFA58E}"/>
              </a:ext>
            </a:extLst>
          </p:cNvPr>
          <p:cNvSpPr/>
          <p:nvPr/>
        </p:nvSpPr>
        <p:spPr>
          <a:xfrm>
            <a:off x="2606376" y="956353"/>
            <a:ext cx="445289" cy="332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30" name="Object 29">
            <a:extLst>
              <a:ext uri="{FF2B5EF4-FFF2-40B4-BE49-F238E27FC236}">
                <a16:creationId xmlns:a16="http://schemas.microsoft.com/office/drawing/2014/main" id="{5F7FC8B8-F68E-4F9E-BD14-3255DB3B6E2A}"/>
              </a:ext>
            </a:extLst>
          </p:cNvPr>
          <p:cNvGraphicFramePr>
            <a:graphicFrameLocks noChangeAspect="1"/>
          </p:cNvGraphicFramePr>
          <p:nvPr/>
        </p:nvGraphicFramePr>
        <p:xfrm>
          <a:off x="1305429" y="3280232"/>
          <a:ext cx="239904" cy="195552"/>
        </p:xfrm>
        <a:graphic>
          <a:graphicData uri="http://schemas.openxmlformats.org/presentationml/2006/ole">
            <mc:AlternateContent xmlns:mc="http://schemas.openxmlformats.org/markup-compatibility/2006">
              <mc:Choice xmlns:v="urn:schemas-microsoft-com:vml" Requires="v">
                <p:oleObj name="Equation" r:id="rId8" imgW="342720" imgH="279360" progId="Equation.DSMT4">
                  <p:embed/>
                </p:oleObj>
              </mc:Choice>
              <mc:Fallback>
                <p:oleObj name="Equation" r:id="rId8" imgW="342720" imgH="279360" progId="Equation.DSMT4">
                  <p:embed/>
                  <p:pic>
                    <p:nvPicPr>
                      <p:cNvPr id="30" name="Object 29">
                        <a:extLst>
                          <a:ext uri="{FF2B5EF4-FFF2-40B4-BE49-F238E27FC236}">
                            <a16:creationId xmlns:a16="http://schemas.microsoft.com/office/drawing/2014/main" id="{5F7FC8B8-F68E-4F9E-BD14-3255DB3B6E2A}"/>
                          </a:ext>
                        </a:extLst>
                      </p:cNvPr>
                      <p:cNvPicPr/>
                      <p:nvPr/>
                    </p:nvPicPr>
                    <p:blipFill>
                      <a:blip r:embed="rId9"/>
                      <a:stretch>
                        <a:fillRect/>
                      </a:stretch>
                    </p:blipFill>
                    <p:spPr>
                      <a:xfrm>
                        <a:off x="1305429" y="3280232"/>
                        <a:ext cx="239904" cy="195552"/>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EB7AFE06-B0D5-4BFC-B5CF-5140E4064E1F}"/>
              </a:ext>
            </a:extLst>
          </p:cNvPr>
          <p:cNvGraphicFramePr>
            <a:graphicFrameLocks noChangeAspect="1"/>
          </p:cNvGraphicFramePr>
          <p:nvPr/>
        </p:nvGraphicFramePr>
        <p:xfrm>
          <a:off x="1357015" y="3653208"/>
          <a:ext cx="124236" cy="177660"/>
        </p:xfrm>
        <a:graphic>
          <a:graphicData uri="http://schemas.openxmlformats.org/presentationml/2006/ole">
            <mc:AlternateContent xmlns:mc="http://schemas.openxmlformats.org/markup-compatibility/2006">
              <mc:Choice xmlns:v="urn:schemas-microsoft-com:vml" Requires="v">
                <p:oleObj name="Equation" r:id="rId10" imgW="177480" imgH="253800" progId="Equation.DSMT4">
                  <p:embed/>
                </p:oleObj>
              </mc:Choice>
              <mc:Fallback>
                <p:oleObj name="Equation" r:id="rId10" imgW="177480" imgH="253800" progId="Equation.DSMT4">
                  <p:embed/>
                  <p:pic>
                    <p:nvPicPr>
                      <p:cNvPr id="31" name="Object 30">
                        <a:extLst>
                          <a:ext uri="{FF2B5EF4-FFF2-40B4-BE49-F238E27FC236}">
                            <a16:creationId xmlns:a16="http://schemas.microsoft.com/office/drawing/2014/main" id="{EB7AFE06-B0D5-4BFC-B5CF-5140E4064E1F}"/>
                          </a:ext>
                        </a:extLst>
                      </p:cNvPr>
                      <p:cNvPicPr/>
                      <p:nvPr/>
                    </p:nvPicPr>
                    <p:blipFill>
                      <a:blip r:embed="rId7"/>
                      <a:stretch>
                        <a:fillRect/>
                      </a:stretch>
                    </p:blipFill>
                    <p:spPr>
                      <a:xfrm>
                        <a:off x="1357015" y="3653208"/>
                        <a:ext cx="124236" cy="177660"/>
                      </a:xfrm>
                      <a:prstGeom prst="rect">
                        <a:avLst/>
                      </a:prstGeom>
                    </p:spPr>
                  </p:pic>
                </p:oleObj>
              </mc:Fallback>
            </mc:AlternateContent>
          </a:graphicData>
        </a:graphic>
      </p:graphicFrame>
      <p:sp>
        <p:nvSpPr>
          <p:cNvPr id="40" name="Rectangle 39">
            <a:extLst>
              <a:ext uri="{FF2B5EF4-FFF2-40B4-BE49-F238E27FC236}">
                <a16:creationId xmlns:a16="http://schemas.microsoft.com/office/drawing/2014/main" id="{AF5F4751-0F84-4CD1-9F14-87C61DD83B84}"/>
              </a:ext>
            </a:extLst>
          </p:cNvPr>
          <p:cNvSpPr/>
          <p:nvPr/>
        </p:nvSpPr>
        <p:spPr>
          <a:xfrm>
            <a:off x="446469" y="4193354"/>
            <a:ext cx="1436008"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6AAE7C62-8421-4262-B9D8-D02BB3BAF009}"/>
              </a:ext>
            </a:extLst>
          </p:cNvPr>
          <p:cNvSpPr/>
          <p:nvPr/>
        </p:nvSpPr>
        <p:spPr>
          <a:xfrm>
            <a:off x="2606378" y="4193353"/>
            <a:ext cx="5184321"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B5CC64B2-F7B0-4FCD-B8FF-1438C5E0A212}"/>
              </a:ext>
            </a:extLst>
          </p:cNvPr>
          <p:cNvSpPr/>
          <p:nvPr/>
        </p:nvSpPr>
        <p:spPr>
          <a:xfrm>
            <a:off x="4146308" y="958927"/>
            <a:ext cx="251168" cy="300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F520F735-538F-475F-917E-E633EEF1F6B5}"/>
              </a:ext>
            </a:extLst>
          </p:cNvPr>
          <p:cNvSpPr/>
          <p:nvPr/>
        </p:nvSpPr>
        <p:spPr>
          <a:xfrm>
            <a:off x="4394367" y="953790"/>
            <a:ext cx="445289" cy="332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46" name="Object 45">
            <a:extLst>
              <a:ext uri="{FF2B5EF4-FFF2-40B4-BE49-F238E27FC236}">
                <a16:creationId xmlns:a16="http://schemas.microsoft.com/office/drawing/2014/main" id="{D7986CC2-0866-4333-89AF-B106C2E9FB36}"/>
              </a:ext>
            </a:extLst>
          </p:cNvPr>
          <p:cNvGraphicFramePr>
            <a:graphicFrameLocks noChangeAspect="1"/>
          </p:cNvGraphicFramePr>
          <p:nvPr/>
        </p:nvGraphicFramePr>
        <p:xfrm>
          <a:off x="1295904" y="4440867"/>
          <a:ext cx="239904" cy="195552"/>
        </p:xfrm>
        <a:graphic>
          <a:graphicData uri="http://schemas.openxmlformats.org/presentationml/2006/ole">
            <mc:AlternateContent xmlns:mc="http://schemas.openxmlformats.org/markup-compatibility/2006">
              <mc:Choice xmlns:v="urn:schemas-microsoft-com:vml" Requires="v">
                <p:oleObj name="Equation" r:id="rId11" imgW="342720" imgH="279360" progId="Equation.DSMT4">
                  <p:embed/>
                </p:oleObj>
              </mc:Choice>
              <mc:Fallback>
                <p:oleObj name="Equation" r:id="rId11" imgW="342720" imgH="279360" progId="Equation.DSMT4">
                  <p:embed/>
                  <p:pic>
                    <p:nvPicPr>
                      <p:cNvPr id="46" name="Object 45">
                        <a:extLst>
                          <a:ext uri="{FF2B5EF4-FFF2-40B4-BE49-F238E27FC236}">
                            <a16:creationId xmlns:a16="http://schemas.microsoft.com/office/drawing/2014/main" id="{D7986CC2-0866-4333-89AF-B106C2E9FB36}"/>
                          </a:ext>
                        </a:extLst>
                      </p:cNvPr>
                      <p:cNvPicPr/>
                      <p:nvPr/>
                    </p:nvPicPr>
                    <p:blipFill>
                      <a:blip r:embed="rId12"/>
                      <a:stretch>
                        <a:fillRect/>
                      </a:stretch>
                    </p:blipFill>
                    <p:spPr>
                      <a:xfrm>
                        <a:off x="1295904" y="4440867"/>
                        <a:ext cx="239904" cy="195552"/>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226DD397-680B-440D-967C-55732B3B8BE0}"/>
              </a:ext>
            </a:extLst>
          </p:cNvPr>
          <p:cNvGraphicFramePr>
            <a:graphicFrameLocks noChangeAspect="1"/>
          </p:cNvGraphicFramePr>
          <p:nvPr/>
        </p:nvGraphicFramePr>
        <p:xfrm>
          <a:off x="1357015" y="4813843"/>
          <a:ext cx="124236" cy="177660"/>
        </p:xfrm>
        <a:graphic>
          <a:graphicData uri="http://schemas.openxmlformats.org/presentationml/2006/ole">
            <mc:AlternateContent xmlns:mc="http://schemas.openxmlformats.org/markup-compatibility/2006">
              <mc:Choice xmlns:v="urn:schemas-microsoft-com:vml" Requires="v">
                <p:oleObj name="Equation" r:id="rId13" imgW="177480" imgH="253800" progId="Equation.DSMT4">
                  <p:embed/>
                </p:oleObj>
              </mc:Choice>
              <mc:Fallback>
                <p:oleObj name="Equation" r:id="rId13" imgW="177480" imgH="253800" progId="Equation.DSMT4">
                  <p:embed/>
                  <p:pic>
                    <p:nvPicPr>
                      <p:cNvPr id="48" name="Object 47">
                        <a:extLst>
                          <a:ext uri="{FF2B5EF4-FFF2-40B4-BE49-F238E27FC236}">
                            <a16:creationId xmlns:a16="http://schemas.microsoft.com/office/drawing/2014/main" id="{226DD397-680B-440D-967C-55732B3B8BE0}"/>
                          </a:ext>
                        </a:extLst>
                      </p:cNvPr>
                      <p:cNvPicPr/>
                      <p:nvPr/>
                    </p:nvPicPr>
                    <p:blipFill>
                      <a:blip r:embed="rId7"/>
                      <a:stretch>
                        <a:fillRect/>
                      </a:stretch>
                    </p:blipFill>
                    <p:spPr>
                      <a:xfrm>
                        <a:off x="1357015" y="4813843"/>
                        <a:ext cx="124236" cy="177660"/>
                      </a:xfrm>
                      <a:prstGeom prst="rect">
                        <a:avLst/>
                      </a:prstGeom>
                    </p:spPr>
                  </p:pic>
                </p:oleObj>
              </mc:Fallback>
            </mc:AlternateContent>
          </a:graphicData>
        </a:graphic>
      </p:graphicFrame>
      <p:sp>
        <p:nvSpPr>
          <p:cNvPr id="55" name="Rectangle 54">
            <a:extLst>
              <a:ext uri="{FF2B5EF4-FFF2-40B4-BE49-F238E27FC236}">
                <a16:creationId xmlns:a16="http://schemas.microsoft.com/office/drawing/2014/main" id="{49A675BE-0775-4242-9C6A-F6112721C230}"/>
              </a:ext>
            </a:extLst>
          </p:cNvPr>
          <p:cNvSpPr/>
          <p:nvPr/>
        </p:nvSpPr>
        <p:spPr>
          <a:xfrm>
            <a:off x="446469" y="5479610"/>
            <a:ext cx="1436008"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6" name="Rectangle 55">
            <a:extLst>
              <a:ext uri="{FF2B5EF4-FFF2-40B4-BE49-F238E27FC236}">
                <a16:creationId xmlns:a16="http://schemas.microsoft.com/office/drawing/2014/main" id="{9F5B4517-7876-4625-93A9-B7CFC66F0CB0}"/>
              </a:ext>
            </a:extLst>
          </p:cNvPr>
          <p:cNvSpPr/>
          <p:nvPr/>
        </p:nvSpPr>
        <p:spPr>
          <a:xfrm>
            <a:off x="1882478" y="5479609"/>
            <a:ext cx="6420729"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E6BC837F-87A1-4EF1-9ECD-2C84B43EB50A}"/>
              </a:ext>
            </a:extLst>
          </p:cNvPr>
          <p:cNvSpPr/>
          <p:nvPr/>
        </p:nvSpPr>
        <p:spPr>
          <a:xfrm>
            <a:off x="5947904" y="958926"/>
            <a:ext cx="251168" cy="325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8B3C4289-F44F-4D32-AA69-B0B9CB53193F}"/>
              </a:ext>
            </a:extLst>
          </p:cNvPr>
          <p:cNvSpPr/>
          <p:nvPr/>
        </p:nvSpPr>
        <p:spPr>
          <a:xfrm>
            <a:off x="7296113" y="960894"/>
            <a:ext cx="445289" cy="332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59" name="Object 58">
            <a:extLst>
              <a:ext uri="{FF2B5EF4-FFF2-40B4-BE49-F238E27FC236}">
                <a16:creationId xmlns:a16="http://schemas.microsoft.com/office/drawing/2014/main" id="{5C2C707B-9AD2-4833-B17F-E94A32F0D2AF}"/>
              </a:ext>
            </a:extLst>
          </p:cNvPr>
          <p:cNvGraphicFramePr>
            <a:graphicFrameLocks noChangeAspect="1"/>
          </p:cNvGraphicFramePr>
          <p:nvPr/>
        </p:nvGraphicFramePr>
        <p:xfrm>
          <a:off x="1298278" y="5601752"/>
          <a:ext cx="239713" cy="187325"/>
        </p:xfrm>
        <a:graphic>
          <a:graphicData uri="http://schemas.openxmlformats.org/presentationml/2006/ole">
            <mc:AlternateContent xmlns:mc="http://schemas.openxmlformats.org/markup-compatibility/2006">
              <mc:Choice xmlns:v="urn:schemas-microsoft-com:vml" Requires="v">
                <p:oleObj name="Equation" r:id="rId14" imgW="342720" imgH="266400" progId="Equation.DSMT4">
                  <p:embed/>
                </p:oleObj>
              </mc:Choice>
              <mc:Fallback>
                <p:oleObj name="Equation" r:id="rId14" imgW="342720" imgH="266400" progId="Equation.DSMT4">
                  <p:embed/>
                  <p:pic>
                    <p:nvPicPr>
                      <p:cNvPr id="59" name="Object 58">
                        <a:extLst>
                          <a:ext uri="{FF2B5EF4-FFF2-40B4-BE49-F238E27FC236}">
                            <a16:creationId xmlns:a16="http://schemas.microsoft.com/office/drawing/2014/main" id="{5C2C707B-9AD2-4833-B17F-E94A32F0D2AF}"/>
                          </a:ext>
                        </a:extLst>
                      </p:cNvPr>
                      <p:cNvPicPr/>
                      <p:nvPr/>
                    </p:nvPicPr>
                    <p:blipFill>
                      <a:blip r:embed="rId15"/>
                      <a:stretch>
                        <a:fillRect/>
                      </a:stretch>
                    </p:blipFill>
                    <p:spPr>
                      <a:xfrm>
                        <a:off x="1298278" y="5601752"/>
                        <a:ext cx="239713" cy="187325"/>
                      </a:xfrm>
                      <a:prstGeom prst="rect">
                        <a:avLst/>
                      </a:prstGeom>
                    </p:spPr>
                  </p:pic>
                </p:oleObj>
              </mc:Fallback>
            </mc:AlternateContent>
          </a:graphicData>
        </a:graphic>
      </p:graphicFrame>
      <p:graphicFrame>
        <p:nvGraphicFramePr>
          <p:cNvPr id="60" name="Object 59">
            <a:extLst>
              <a:ext uri="{FF2B5EF4-FFF2-40B4-BE49-F238E27FC236}">
                <a16:creationId xmlns:a16="http://schemas.microsoft.com/office/drawing/2014/main" id="{A1CC80A4-C470-4696-9541-9B9DAE215E32}"/>
              </a:ext>
            </a:extLst>
          </p:cNvPr>
          <p:cNvGraphicFramePr>
            <a:graphicFrameLocks noChangeAspect="1"/>
          </p:cNvGraphicFramePr>
          <p:nvPr/>
        </p:nvGraphicFramePr>
        <p:xfrm>
          <a:off x="1349395" y="5970559"/>
          <a:ext cx="124236" cy="177660"/>
        </p:xfrm>
        <a:graphic>
          <a:graphicData uri="http://schemas.openxmlformats.org/presentationml/2006/ole">
            <mc:AlternateContent xmlns:mc="http://schemas.openxmlformats.org/markup-compatibility/2006">
              <mc:Choice xmlns:v="urn:schemas-microsoft-com:vml" Requires="v">
                <p:oleObj name="Equation" r:id="rId16" imgW="177480" imgH="253800" progId="Equation.DSMT4">
                  <p:embed/>
                </p:oleObj>
              </mc:Choice>
              <mc:Fallback>
                <p:oleObj name="Equation" r:id="rId16" imgW="177480" imgH="253800" progId="Equation.DSMT4">
                  <p:embed/>
                  <p:pic>
                    <p:nvPicPr>
                      <p:cNvPr id="60" name="Object 59">
                        <a:extLst>
                          <a:ext uri="{FF2B5EF4-FFF2-40B4-BE49-F238E27FC236}">
                            <a16:creationId xmlns:a16="http://schemas.microsoft.com/office/drawing/2014/main" id="{A1CC80A4-C470-4696-9541-9B9DAE215E32}"/>
                          </a:ext>
                        </a:extLst>
                      </p:cNvPr>
                      <p:cNvPicPr/>
                      <p:nvPr/>
                    </p:nvPicPr>
                    <p:blipFill>
                      <a:blip r:embed="rId7"/>
                      <a:stretch>
                        <a:fillRect/>
                      </a:stretch>
                    </p:blipFill>
                    <p:spPr>
                      <a:xfrm>
                        <a:off x="1349395" y="5970559"/>
                        <a:ext cx="124236" cy="177660"/>
                      </a:xfrm>
                      <a:prstGeom prst="rect">
                        <a:avLst/>
                      </a:prstGeom>
                    </p:spPr>
                  </p:pic>
                </p:oleObj>
              </mc:Fallback>
            </mc:AlternateContent>
          </a:graphicData>
        </a:graphic>
      </p:graphicFrame>
      <p:sp>
        <p:nvSpPr>
          <p:cNvPr id="33" name="Rectangle 32">
            <a:extLst>
              <a:ext uri="{FF2B5EF4-FFF2-40B4-BE49-F238E27FC236}">
                <a16:creationId xmlns:a16="http://schemas.microsoft.com/office/drawing/2014/main" id="{52216209-91BD-41CA-A0F3-6AA9560CC78B}"/>
              </a:ext>
            </a:extLst>
          </p:cNvPr>
          <p:cNvSpPr/>
          <p:nvPr/>
        </p:nvSpPr>
        <p:spPr>
          <a:xfrm>
            <a:off x="7791521" y="958926"/>
            <a:ext cx="251168" cy="325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2" name="Content Placeholder 2">
            <a:extLst>
              <a:ext uri="{FF2B5EF4-FFF2-40B4-BE49-F238E27FC236}">
                <a16:creationId xmlns:a16="http://schemas.microsoft.com/office/drawing/2014/main" id="{3B7591D2-4E27-42B4-9308-DC56784A5C96}"/>
              </a:ext>
            </a:extLst>
          </p:cNvPr>
          <p:cNvSpPr txBox="1">
            <a:spLocks/>
          </p:cNvSpPr>
          <p:nvPr/>
        </p:nvSpPr>
        <p:spPr>
          <a:xfrm>
            <a:off x="8192097" y="1940214"/>
            <a:ext cx="3616864" cy="248975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t>
            </a:r>
            <a:r>
              <a:rPr kumimoji="0" lang="en-GB" sz="2000" b="0" i="0" u="none" strike="noStrike" kern="1200" cap="none" spc="0" normalizeH="0" baseline="0" noProof="0" dirty="0">
                <a:ln>
                  <a:noFill/>
                </a:ln>
                <a:solidFill>
                  <a:srgbClr val="585858"/>
                </a:solidFill>
                <a:effectLst/>
                <a:uLnTx/>
                <a:uFillTx/>
                <a:latin typeface="Arial"/>
                <a:ea typeface="+mn-ea"/>
                <a:cs typeface="+mn-cs"/>
              </a:rPr>
              <a:t>an you express each of these mixed numbers as improper fractions?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H</a:t>
            </a:r>
            <a:r>
              <a:rPr kumimoji="0" lang="en-GB" sz="2000" b="0" i="0" u="none" strike="noStrike" kern="1200" cap="none" spc="0" normalizeH="0" baseline="0" noProof="0" dirty="0">
                <a:ln>
                  <a:noFill/>
                </a:ln>
                <a:solidFill>
                  <a:srgbClr val="585858"/>
                </a:solidFill>
                <a:effectLst/>
                <a:uLnTx/>
                <a:uFillTx/>
                <a:latin typeface="Arial"/>
                <a:ea typeface="+mn-ea"/>
                <a:cs typeface="+mn-cs"/>
              </a:rPr>
              <a:t>ow many sevenths in 4 groups of 7 sevenths? And how many more?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H</a:t>
            </a:r>
            <a:r>
              <a:rPr kumimoji="0" lang="en-GB" sz="2000" b="0" i="0" u="none" strike="noStrike" kern="1200" cap="none" spc="0" normalizeH="0" baseline="0" noProof="0" dirty="0">
                <a:ln>
                  <a:noFill/>
                </a:ln>
                <a:solidFill>
                  <a:srgbClr val="585858"/>
                </a:solidFill>
                <a:effectLst/>
                <a:uLnTx/>
                <a:uFillTx/>
                <a:latin typeface="Arial"/>
                <a:ea typeface="+mn-ea"/>
                <a:cs typeface="+mn-cs"/>
              </a:rPr>
              <a:t>ow many sevenths altogether?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t>
            </a:r>
            <a:r>
              <a:rPr kumimoji="0" lang="en-GB" sz="2000" b="0" i="0" u="none" strike="noStrike" kern="1200" cap="none" spc="0" normalizeH="0" baseline="0" noProof="0" dirty="0">
                <a:ln>
                  <a:noFill/>
                </a:ln>
                <a:solidFill>
                  <a:srgbClr val="585858"/>
                </a:solidFill>
                <a:effectLst/>
                <a:uLnTx/>
                <a:uFillTx/>
                <a:latin typeface="Arial"/>
                <a:ea typeface="+mn-ea"/>
                <a:cs typeface="+mn-cs"/>
              </a:rPr>
              <a:t>an you place this on the number line?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4739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8"/>
                                        </p:tgtEl>
                                      </p:cBhvr>
                                    </p:animEffect>
                                    <p:set>
                                      <p:cBhvr>
                                        <p:cTn id="16" dur="1" fill="hold">
                                          <p:stCondLst>
                                            <p:cond delay="499"/>
                                          </p:stCondLst>
                                        </p:cTn>
                                        <p:tgtEl>
                                          <p:spTgt spid="18"/>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grpId="0" nodeType="after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6"/>
                                        </p:tgtEl>
                                      </p:cBhvr>
                                    </p:animEffect>
                                    <p:set>
                                      <p:cBhvr>
                                        <p:cTn id="33" dur="1" fill="hold">
                                          <p:stCondLst>
                                            <p:cond delay="499"/>
                                          </p:stCondLst>
                                        </p:cTn>
                                        <p:tgtEl>
                                          <p:spTgt spid="26"/>
                                        </p:tgtEl>
                                        <p:attrNameLst>
                                          <p:attrName>style.visibility</p:attrName>
                                        </p:attrNameLst>
                                      </p:cBhvr>
                                      <p:to>
                                        <p:strVal val="hidden"/>
                                      </p:to>
                                    </p:set>
                                  </p:childTnLst>
                                </p:cTn>
                              </p:par>
                            </p:childTnLst>
                          </p:cTn>
                        </p:par>
                        <p:par>
                          <p:cTn id="34" fill="hold">
                            <p:stCondLst>
                              <p:cond delay="500"/>
                            </p:stCondLst>
                            <p:childTnLst>
                              <p:par>
                                <p:cTn id="35" presetID="10" presetClass="exit" presetSubtype="0" fill="hold" grpId="0" nodeType="after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cTn>
                              </p:par>
                            </p:childTnLst>
                          </p:cTn>
                        </p:par>
                        <p:par>
                          <p:cTn id="43" fill="hold">
                            <p:stCondLst>
                              <p:cond delay="500"/>
                            </p:stCondLst>
                            <p:childTnLst>
                              <p:par>
                                <p:cTn id="44" presetID="10" presetClass="exit" presetSubtype="0" fill="hold" grpId="0" nodeType="afterEffect">
                                  <p:stCondLst>
                                    <p:cond delay="0"/>
                                  </p:stCondLst>
                                  <p:childTnLst>
                                    <p:animEffect transition="out" filter="fade">
                                      <p:cBhvr>
                                        <p:cTn id="45" dur="500"/>
                                        <p:tgtEl>
                                          <p:spTgt spid="29"/>
                                        </p:tgtEl>
                                      </p:cBhvr>
                                    </p:animEffect>
                                    <p:set>
                                      <p:cBhvr>
                                        <p:cTn id="46" dur="1" fill="hold">
                                          <p:stCondLst>
                                            <p:cond delay="499"/>
                                          </p:stCondLst>
                                        </p:cTn>
                                        <p:tgtEl>
                                          <p:spTgt spid="2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40"/>
                                        </p:tgtEl>
                                      </p:cBhvr>
                                    </p:animEffect>
                                    <p:set>
                                      <p:cBhvr>
                                        <p:cTn id="59" dur="1" fill="hold">
                                          <p:stCondLst>
                                            <p:cond delay="499"/>
                                          </p:stCondLst>
                                        </p:cTn>
                                        <p:tgtEl>
                                          <p:spTgt spid="40"/>
                                        </p:tgtEl>
                                        <p:attrNameLst>
                                          <p:attrName>style.visibility</p:attrName>
                                        </p:attrNameLst>
                                      </p:cBhvr>
                                      <p:to>
                                        <p:strVal val="hidden"/>
                                      </p:to>
                                    </p:set>
                                  </p:childTnLst>
                                </p:cTn>
                              </p:par>
                            </p:childTnLst>
                          </p:cTn>
                        </p:par>
                        <p:par>
                          <p:cTn id="60" fill="hold">
                            <p:stCondLst>
                              <p:cond delay="500"/>
                            </p:stCondLst>
                            <p:childTnLst>
                              <p:par>
                                <p:cTn id="61" presetID="10" presetClass="exit" presetSubtype="0" fill="hold" grpId="0" nodeType="afterEffect">
                                  <p:stCondLst>
                                    <p:cond delay="0"/>
                                  </p:stCondLst>
                                  <p:childTnLst>
                                    <p:animEffect transition="out" filter="fade">
                                      <p:cBhvr>
                                        <p:cTn id="62" dur="500"/>
                                        <p:tgtEl>
                                          <p:spTgt spid="41"/>
                                        </p:tgtEl>
                                      </p:cBhvr>
                                    </p:animEffect>
                                    <p:set>
                                      <p:cBhvr>
                                        <p:cTn id="63" dur="1" fill="hold">
                                          <p:stCondLst>
                                            <p:cond delay="499"/>
                                          </p:stCondLst>
                                        </p:cTn>
                                        <p:tgtEl>
                                          <p:spTgt spid="4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43"/>
                                        </p:tgtEl>
                                      </p:cBhvr>
                                    </p:animEffect>
                                    <p:set>
                                      <p:cBhvr>
                                        <p:cTn id="68" dur="1" fill="hold">
                                          <p:stCondLst>
                                            <p:cond delay="499"/>
                                          </p:stCondLst>
                                        </p:cTn>
                                        <p:tgtEl>
                                          <p:spTgt spid="43"/>
                                        </p:tgtEl>
                                        <p:attrNameLst>
                                          <p:attrName>style.visibility</p:attrName>
                                        </p:attrNameLst>
                                      </p:cBhvr>
                                      <p:to>
                                        <p:strVal val="hidden"/>
                                      </p:to>
                                    </p:set>
                                  </p:childTnLst>
                                </p:cTn>
                              </p:par>
                            </p:childTnLst>
                          </p:cTn>
                        </p:par>
                        <p:par>
                          <p:cTn id="69" fill="hold">
                            <p:stCondLst>
                              <p:cond delay="500"/>
                            </p:stCondLst>
                            <p:childTnLst>
                              <p:par>
                                <p:cTn id="70" presetID="10" presetClass="exit" presetSubtype="0" fill="hold" grpId="0" nodeType="afterEffect">
                                  <p:stCondLst>
                                    <p:cond delay="0"/>
                                  </p:stCondLst>
                                  <p:childTnLst>
                                    <p:animEffect transition="out" filter="fade">
                                      <p:cBhvr>
                                        <p:cTn id="71" dur="500"/>
                                        <p:tgtEl>
                                          <p:spTgt spid="45"/>
                                        </p:tgtEl>
                                      </p:cBhvr>
                                    </p:animEffect>
                                    <p:set>
                                      <p:cBhvr>
                                        <p:cTn id="72" dur="1" fill="hold">
                                          <p:stCondLst>
                                            <p:cond delay="499"/>
                                          </p:stCondLst>
                                        </p:cTn>
                                        <p:tgtEl>
                                          <p:spTgt spid="4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par>
                                <p:cTn id="78" presetID="10" presetClass="entr" presetSubtype="0" fill="hold" nodeType="with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5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5"/>
                                        </p:tgtEl>
                                      </p:cBhvr>
                                    </p:animEffect>
                                    <p:set>
                                      <p:cBhvr>
                                        <p:cTn id="85" dur="1" fill="hold">
                                          <p:stCondLst>
                                            <p:cond delay="499"/>
                                          </p:stCondLst>
                                        </p:cTn>
                                        <p:tgtEl>
                                          <p:spTgt spid="55"/>
                                        </p:tgtEl>
                                        <p:attrNameLst>
                                          <p:attrName>style.visibility</p:attrName>
                                        </p:attrNameLst>
                                      </p:cBhvr>
                                      <p:to>
                                        <p:strVal val="hidden"/>
                                      </p:to>
                                    </p:set>
                                  </p:childTnLst>
                                </p:cTn>
                              </p:par>
                            </p:childTnLst>
                          </p:cTn>
                        </p:par>
                        <p:par>
                          <p:cTn id="86" fill="hold">
                            <p:stCondLst>
                              <p:cond delay="500"/>
                            </p:stCondLst>
                            <p:childTnLst>
                              <p:par>
                                <p:cTn id="87" presetID="10" presetClass="exit" presetSubtype="0" fill="hold" grpId="0" nodeType="afterEffect">
                                  <p:stCondLst>
                                    <p:cond delay="0"/>
                                  </p:stCondLst>
                                  <p:childTnLst>
                                    <p:animEffect transition="out" filter="fade">
                                      <p:cBhvr>
                                        <p:cTn id="88" dur="500"/>
                                        <p:tgtEl>
                                          <p:spTgt spid="56"/>
                                        </p:tgtEl>
                                      </p:cBhvr>
                                    </p:animEffect>
                                    <p:set>
                                      <p:cBhvr>
                                        <p:cTn id="89" dur="1" fill="hold">
                                          <p:stCondLst>
                                            <p:cond delay="499"/>
                                          </p:stCondLst>
                                        </p:cTn>
                                        <p:tgtEl>
                                          <p:spTgt spid="56"/>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0" nodeType="clickEffect">
                                  <p:stCondLst>
                                    <p:cond delay="0"/>
                                  </p:stCondLst>
                                  <p:childTnLst>
                                    <p:animEffect transition="out" filter="fade">
                                      <p:cBhvr>
                                        <p:cTn id="93" dur="500"/>
                                        <p:tgtEl>
                                          <p:spTgt spid="57"/>
                                        </p:tgtEl>
                                      </p:cBhvr>
                                    </p:animEffect>
                                    <p:set>
                                      <p:cBhvr>
                                        <p:cTn id="94" dur="1" fill="hold">
                                          <p:stCondLst>
                                            <p:cond delay="499"/>
                                          </p:stCondLst>
                                        </p:cTn>
                                        <p:tgtEl>
                                          <p:spTgt spid="57"/>
                                        </p:tgtEl>
                                        <p:attrNameLst>
                                          <p:attrName>style.visibility</p:attrName>
                                        </p:attrNameLst>
                                      </p:cBhvr>
                                      <p:to>
                                        <p:strVal val="hidden"/>
                                      </p:to>
                                    </p:set>
                                  </p:childTnLst>
                                </p:cTn>
                              </p:par>
                              <p:par>
                                <p:cTn id="95" presetID="10" presetClass="exit" presetSubtype="0" fill="hold" grpId="0" nodeType="withEffect">
                                  <p:stCondLst>
                                    <p:cond delay="0"/>
                                  </p:stCondLst>
                                  <p:childTnLst>
                                    <p:animEffect transition="out" filter="fade">
                                      <p:cBhvr>
                                        <p:cTn id="96" dur="500"/>
                                        <p:tgtEl>
                                          <p:spTgt spid="33"/>
                                        </p:tgtEl>
                                      </p:cBhvr>
                                    </p:animEffect>
                                    <p:set>
                                      <p:cBhvr>
                                        <p:cTn id="97" dur="1" fill="hold">
                                          <p:stCondLst>
                                            <p:cond delay="499"/>
                                          </p:stCondLst>
                                        </p:cTn>
                                        <p:tgtEl>
                                          <p:spTgt spid="33"/>
                                        </p:tgtEl>
                                        <p:attrNameLst>
                                          <p:attrName>style.visibility</p:attrName>
                                        </p:attrNameLst>
                                      </p:cBhvr>
                                      <p:to>
                                        <p:strVal val="hidden"/>
                                      </p:to>
                                    </p:set>
                                  </p:childTnLst>
                                </p:cTn>
                              </p:par>
                            </p:childTnLst>
                          </p:cTn>
                        </p:par>
                        <p:par>
                          <p:cTn id="98" fill="hold">
                            <p:stCondLst>
                              <p:cond delay="500"/>
                            </p:stCondLst>
                            <p:childTnLst>
                              <p:par>
                                <p:cTn id="99" presetID="10" presetClass="exit" presetSubtype="0" fill="hold" grpId="0" nodeType="afterEffect">
                                  <p:stCondLst>
                                    <p:cond delay="0"/>
                                  </p:stCondLst>
                                  <p:childTnLst>
                                    <p:animEffect transition="out" filter="fade">
                                      <p:cBhvr>
                                        <p:cTn id="100" dur="500"/>
                                        <p:tgtEl>
                                          <p:spTgt spid="58"/>
                                        </p:tgtEl>
                                      </p:cBhvr>
                                    </p:animEffect>
                                    <p:set>
                                      <p:cBhvr>
                                        <p:cTn id="101" dur="1" fill="hold">
                                          <p:stCondLst>
                                            <p:cond delay="499"/>
                                          </p:stCondLst>
                                        </p:cTn>
                                        <p:tgtEl>
                                          <p:spTgt spid="5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59"/>
                                        </p:tgtEl>
                                        <p:attrNameLst>
                                          <p:attrName>style.visibility</p:attrName>
                                        </p:attrNameLst>
                                      </p:cBhvr>
                                      <p:to>
                                        <p:strVal val="visible"/>
                                      </p:to>
                                    </p:set>
                                    <p:animEffect transition="in" filter="fade">
                                      <p:cBhvr>
                                        <p:cTn id="106" dur="500"/>
                                        <p:tgtEl>
                                          <p:spTgt spid="59"/>
                                        </p:tgtEl>
                                      </p:cBhvr>
                                    </p:animEffect>
                                  </p:childTnLst>
                                </p:cTn>
                              </p:par>
                              <p:par>
                                <p:cTn id="107" presetID="10" presetClass="entr" presetSubtype="0" fill="hold" nodeType="with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fade">
                                      <p:cBhvr>
                                        <p:cTn id="10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8" grpId="0" animBg="1"/>
      <p:bldP spid="20" grpId="0" animBg="1"/>
      <p:bldP spid="26" grpId="0" animBg="1"/>
      <p:bldP spid="27" grpId="0" animBg="1"/>
      <p:bldP spid="28" grpId="0" animBg="1"/>
      <p:bldP spid="29" grpId="0" animBg="1"/>
      <p:bldP spid="40" grpId="0" animBg="1"/>
      <p:bldP spid="41" grpId="0" animBg="1"/>
      <p:bldP spid="43" grpId="0" animBg="1"/>
      <p:bldP spid="45" grpId="0" animBg="1"/>
      <p:bldP spid="55" grpId="0" animBg="1"/>
      <p:bldP spid="56" grpId="0" animBg="1"/>
      <p:bldP spid="57" grpId="0" animBg="1"/>
      <p:bldP spid="58"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732DC6-1402-4122-B3B4-41F1522739D5}"/>
              </a:ext>
            </a:extLst>
          </p:cNvPr>
          <p:cNvSpPr>
            <a:spLocks noGrp="1"/>
          </p:cNvSpPr>
          <p:nvPr>
            <p:ph type="title"/>
          </p:nvPr>
        </p:nvSpPr>
        <p:spPr/>
        <p:txBody>
          <a:bodyPr/>
          <a:lstStyle/>
          <a:p>
            <a:r>
              <a:rPr lang="en-GB" dirty="0"/>
              <a:t>4F-2 Convert between mixed numbers and improper fractions</a:t>
            </a:r>
          </a:p>
        </p:txBody>
      </p:sp>
      <p:pic>
        <p:nvPicPr>
          <p:cNvPr id="4" name="Picture 3">
            <a:extLst>
              <a:ext uri="{FF2B5EF4-FFF2-40B4-BE49-F238E27FC236}">
                <a16:creationId xmlns:a16="http://schemas.microsoft.com/office/drawing/2014/main" id="{F80865B1-05EA-4868-B9A9-AAF95667A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449" y="1188485"/>
            <a:ext cx="8461102" cy="2478974"/>
          </a:xfrm>
          <a:prstGeom prst="rect">
            <a:avLst/>
          </a:prstGeom>
        </p:spPr>
      </p:pic>
      <p:sp>
        <p:nvSpPr>
          <p:cNvPr id="12" name="Rectangle 11">
            <a:extLst>
              <a:ext uri="{FF2B5EF4-FFF2-40B4-BE49-F238E27FC236}">
                <a16:creationId xmlns:a16="http://schemas.microsoft.com/office/drawing/2014/main" id="{F8D9DEFA-3A03-4010-A29E-22FB34760F04}"/>
              </a:ext>
            </a:extLst>
          </p:cNvPr>
          <p:cNvSpPr/>
          <p:nvPr/>
        </p:nvSpPr>
        <p:spPr>
          <a:xfrm>
            <a:off x="8193180" y="2613993"/>
            <a:ext cx="190440" cy="448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23" name="Object 22">
            <a:extLst>
              <a:ext uri="{FF2B5EF4-FFF2-40B4-BE49-F238E27FC236}">
                <a16:creationId xmlns:a16="http://schemas.microsoft.com/office/drawing/2014/main" id="{522D1DDD-EC0A-4FF6-BBF4-663794713B37}"/>
              </a:ext>
            </a:extLst>
          </p:cNvPr>
          <p:cNvGraphicFramePr>
            <a:graphicFrameLocks noChangeAspect="1"/>
          </p:cNvGraphicFramePr>
          <p:nvPr/>
        </p:nvGraphicFramePr>
        <p:xfrm>
          <a:off x="8520214" y="2664735"/>
          <a:ext cx="196740" cy="368280"/>
        </p:xfrm>
        <a:graphic>
          <a:graphicData uri="http://schemas.openxmlformats.org/presentationml/2006/ole">
            <mc:AlternateContent xmlns:mc="http://schemas.openxmlformats.org/markup-compatibility/2006">
              <mc:Choice xmlns:v="urn:schemas-microsoft-com:vml" Requires="v">
                <p:oleObj name="Equation" r:id="rId4" imgW="393480" imgH="736560" progId="Equation.DSMT4">
                  <p:embed/>
                </p:oleObj>
              </mc:Choice>
              <mc:Fallback>
                <p:oleObj name="Equation" r:id="rId4" imgW="393480" imgH="736560" progId="Equation.DSMT4">
                  <p:embed/>
                  <p:pic>
                    <p:nvPicPr>
                      <p:cNvPr id="23" name="Object 22">
                        <a:extLst>
                          <a:ext uri="{FF2B5EF4-FFF2-40B4-BE49-F238E27FC236}">
                            <a16:creationId xmlns:a16="http://schemas.microsoft.com/office/drawing/2014/main" id="{522D1DDD-EC0A-4FF6-BBF4-663794713B37}"/>
                          </a:ext>
                        </a:extLst>
                      </p:cNvPr>
                      <p:cNvPicPr/>
                      <p:nvPr/>
                    </p:nvPicPr>
                    <p:blipFill>
                      <a:blip r:embed="rId5"/>
                      <a:stretch>
                        <a:fillRect/>
                      </a:stretch>
                    </p:blipFill>
                    <p:spPr>
                      <a:xfrm>
                        <a:off x="8520214" y="2664735"/>
                        <a:ext cx="196740" cy="368280"/>
                      </a:xfrm>
                      <a:prstGeom prst="rect">
                        <a:avLst/>
                      </a:prstGeom>
                    </p:spPr>
                  </p:pic>
                </p:oleObj>
              </mc:Fallback>
            </mc:AlternateContent>
          </a:graphicData>
        </a:graphic>
      </p:graphicFrame>
      <p:pic>
        <p:nvPicPr>
          <p:cNvPr id="46" name="Picture 45">
            <a:extLst>
              <a:ext uri="{FF2B5EF4-FFF2-40B4-BE49-F238E27FC236}">
                <a16:creationId xmlns:a16="http://schemas.microsoft.com/office/drawing/2014/main" id="{42AF17F0-862E-4360-80C8-4D50C482F2E0}"/>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flipH="1">
            <a:off x="7559677" y="1188485"/>
            <a:ext cx="685801" cy="630000"/>
          </a:xfrm>
          <a:prstGeom prst="rect">
            <a:avLst/>
          </a:prstGeom>
        </p:spPr>
      </p:pic>
      <p:pic>
        <p:nvPicPr>
          <p:cNvPr id="51" name="Picture 50">
            <a:extLst>
              <a:ext uri="{FF2B5EF4-FFF2-40B4-BE49-F238E27FC236}">
                <a16:creationId xmlns:a16="http://schemas.microsoft.com/office/drawing/2014/main" id="{DA54B0D1-E615-40BE-A363-98D63F0B5335}"/>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830294" y="1304022"/>
            <a:ext cx="135039" cy="252743"/>
          </a:xfrm>
          <a:prstGeom prst="rect">
            <a:avLst/>
          </a:prstGeom>
        </p:spPr>
      </p:pic>
      <p:graphicFrame>
        <p:nvGraphicFramePr>
          <p:cNvPr id="25" name="Object 24">
            <a:extLst>
              <a:ext uri="{FF2B5EF4-FFF2-40B4-BE49-F238E27FC236}">
                <a16:creationId xmlns:a16="http://schemas.microsoft.com/office/drawing/2014/main" id="{9C98DC4F-2B8A-4730-A641-2535A15D15C9}"/>
              </a:ext>
            </a:extLst>
          </p:cNvPr>
          <p:cNvGraphicFramePr>
            <a:graphicFrameLocks noChangeAspect="1"/>
          </p:cNvGraphicFramePr>
          <p:nvPr/>
        </p:nvGraphicFramePr>
        <p:xfrm>
          <a:off x="8859838" y="2667602"/>
          <a:ext cx="171360" cy="368280"/>
        </p:xfrm>
        <a:graphic>
          <a:graphicData uri="http://schemas.openxmlformats.org/presentationml/2006/ole">
            <mc:AlternateContent xmlns:mc="http://schemas.openxmlformats.org/markup-compatibility/2006">
              <mc:Choice xmlns:v="urn:schemas-microsoft-com:vml" Requires="v">
                <p:oleObj name="Equation" r:id="rId8" imgW="342720" imgH="736560" progId="Equation.DSMT4">
                  <p:embed/>
                </p:oleObj>
              </mc:Choice>
              <mc:Fallback>
                <p:oleObj name="Equation" r:id="rId8" imgW="342720" imgH="736560" progId="Equation.DSMT4">
                  <p:embed/>
                  <p:pic>
                    <p:nvPicPr>
                      <p:cNvPr id="25" name="Object 24">
                        <a:extLst>
                          <a:ext uri="{FF2B5EF4-FFF2-40B4-BE49-F238E27FC236}">
                            <a16:creationId xmlns:a16="http://schemas.microsoft.com/office/drawing/2014/main" id="{9C98DC4F-2B8A-4730-A641-2535A15D15C9}"/>
                          </a:ext>
                        </a:extLst>
                      </p:cNvPr>
                      <p:cNvPicPr/>
                      <p:nvPr/>
                    </p:nvPicPr>
                    <p:blipFill>
                      <a:blip r:embed="rId9"/>
                      <a:stretch>
                        <a:fillRect/>
                      </a:stretch>
                    </p:blipFill>
                    <p:spPr>
                      <a:xfrm>
                        <a:off x="8859838" y="2667602"/>
                        <a:ext cx="171360" cy="368280"/>
                      </a:xfrm>
                      <a:prstGeom prst="rect">
                        <a:avLst/>
                      </a:prstGeom>
                    </p:spPr>
                  </p:pic>
                </p:oleObj>
              </mc:Fallback>
            </mc:AlternateContent>
          </a:graphicData>
        </a:graphic>
      </p:graphicFrame>
      <p:pic>
        <p:nvPicPr>
          <p:cNvPr id="54" name="Picture 53">
            <a:extLst>
              <a:ext uri="{FF2B5EF4-FFF2-40B4-BE49-F238E27FC236}">
                <a16:creationId xmlns:a16="http://schemas.microsoft.com/office/drawing/2014/main" id="{70FBDCA0-2736-4312-B4B4-23E5303287D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3600000" flipH="1">
            <a:off x="7644358" y="1431014"/>
            <a:ext cx="685801" cy="630000"/>
          </a:xfrm>
          <a:prstGeom prst="rect">
            <a:avLst/>
          </a:prstGeom>
        </p:spPr>
      </p:pic>
      <p:sp>
        <p:nvSpPr>
          <p:cNvPr id="28" name="Freeform: Shape 27">
            <a:extLst>
              <a:ext uri="{FF2B5EF4-FFF2-40B4-BE49-F238E27FC236}">
                <a16:creationId xmlns:a16="http://schemas.microsoft.com/office/drawing/2014/main" id="{097F5E0C-5FB2-4A4E-884A-86DF9D18917A}"/>
              </a:ext>
            </a:extLst>
          </p:cNvPr>
          <p:cNvSpPr/>
          <p:nvPr/>
        </p:nvSpPr>
        <p:spPr>
          <a:xfrm>
            <a:off x="7927181" y="1592153"/>
            <a:ext cx="242916" cy="230982"/>
          </a:xfrm>
          <a:custGeom>
            <a:avLst/>
            <a:gdLst>
              <a:gd name="connsiteX0" fmla="*/ 26194 w 242916"/>
              <a:gd name="connsiteY0" fmla="*/ 35719 h 230982"/>
              <a:gd name="connsiteX1" fmla="*/ 7144 w 242916"/>
              <a:gd name="connsiteY1" fmla="*/ 78582 h 230982"/>
              <a:gd name="connsiteX2" fmla="*/ 2382 w 242916"/>
              <a:gd name="connsiteY2" fmla="*/ 104775 h 230982"/>
              <a:gd name="connsiteX3" fmla="*/ 0 w 242916"/>
              <a:gd name="connsiteY3" fmla="*/ 114300 h 230982"/>
              <a:gd name="connsiteX4" fmla="*/ 4763 w 242916"/>
              <a:gd name="connsiteY4" fmla="*/ 157163 h 230982"/>
              <a:gd name="connsiteX5" fmla="*/ 11907 w 242916"/>
              <a:gd name="connsiteY5" fmla="*/ 164307 h 230982"/>
              <a:gd name="connsiteX6" fmla="*/ 30957 w 242916"/>
              <a:gd name="connsiteY6" fmla="*/ 173832 h 230982"/>
              <a:gd name="connsiteX7" fmla="*/ 40482 w 242916"/>
              <a:gd name="connsiteY7" fmla="*/ 180975 h 230982"/>
              <a:gd name="connsiteX8" fmla="*/ 59532 w 242916"/>
              <a:gd name="connsiteY8" fmla="*/ 190500 h 230982"/>
              <a:gd name="connsiteX9" fmla="*/ 69057 w 242916"/>
              <a:gd name="connsiteY9" fmla="*/ 195263 h 230982"/>
              <a:gd name="connsiteX10" fmla="*/ 83344 w 242916"/>
              <a:gd name="connsiteY10" fmla="*/ 200025 h 230982"/>
              <a:gd name="connsiteX11" fmla="*/ 90488 w 242916"/>
              <a:gd name="connsiteY11" fmla="*/ 204788 h 230982"/>
              <a:gd name="connsiteX12" fmla="*/ 109538 w 242916"/>
              <a:gd name="connsiteY12" fmla="*/ 214313 h 230982"/>
              <a:gd name="connsiteX13" fmla="*/ 126207 w 242916"/>
              <a:gd name="connsiteY13" fmla="*/ 226219 h 230982"/>
              <a:gd name="connsiteX14" fmla="*/ 159544 w 242916"/>
              <a:gd name="connsiteY14" fmla="*/ 230982 h 230982"/>
              <a:gd name="connsiteX15" fmla="*/ 176213 w 242916"/>
              <a:gd name="connsiteY15" fmla="*/ 226219 h 230982"/>
              <a:gd name="connsiteX16" fmla="*/ 192882 w 242916"/>
              <a:gd name="connsiteY16" fmla="*/ 207169 h 230982"/>
              <a:gd name="connsiteX17" fmla="*/ 207169 w 242916"/>
              <a:gd name="connsiteY17" fmla="*/ 180975 h 230982"/>
              <a:gd name="connsiteX18" fmla="*/ 223838 w 242916"/>
              <a:gd name="connsiteY18" fmla="*/ 140494 h 230982"/>
              <a:gd name="connsiteX19" fmla="*/ 238125 w 242916"/>
              <a:gd name="connsiteY19" fmla="*/ 102394 h 230982"/>
              <a:gd name="connsiteX20" fmla="*/ 242888 w 242916"/>
              <a:gd name="connsiteY20" fmla="*/ 73819 h 230982"/>
              <a:gd name="connsiteX21" fmla="*/ 233363 w 242916"/>
              <a:gd name="connsiteY21" fmla="*/ 23813 h 230982"/>
              <a:gd name="connsiteX22" fmla="*/ 207169 w 242916"/>
              <a:gd name="connsiteY22" fmla="*/ 9525 h 230982"/>
              <a:gd name="connsiteX23" fmla="*/ 171450 w 242916"/>
              <a:gd name="connsiteY23" fmla="*/ 2382 h 230982"/>
              <a:gd name="connsiteX24" fmla="*/ 161925 w 242916"/>
              <a:gd name="connsiteY24" fmla="*/ 0 h 230982"/>
              <a:gd name="connsiteX25" fmla="*/ 59532 w 242916"/>
              <a:gd name="connsiteY25" fmla="*/ 7144 h 230982"/>
              <a:gd name="connsiteX26" fmla="*/ 47625 w 242916"/>
              <a:gd name="connsiteY26" fmla="*/ 11907 h 230982"/>
              <a:gd name="connsiteX27" fmla="*/ 26194 w 242916"/>
              <a:gd name="connsiteY27" fmla="*/ 35719 h 23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916" h="230982">
                <a:moveTo>
                  <a:pt x="26194" y="35719"/>
                </a:moveTo>
                <a:cubicBezTo>
                  <a:pt x="19447" y="46831"/>
                  <a:pt x="23413" y="58244"/>
                  <a:pt x="7144" y="78582"/>
                </a:cubicBezTo>
                <a:cubicBezTo>
                  <a:pt x="2035" y="93910"/>
                  <a:pt x="6871" y="77845"/>
                  <a:pt x="2382" y="104775"/>
                </a:cubicBezTo>
                <a:cubicBezTo>
                  <a:pt x="1844" y="108003"/>
                  <a:pt x="794" y="111125"/>
                  <a:pt x="0" y="114300"/>
                </a:cubicBezTo>
                <a:cubicBezTo>
                  <a:pt x="1588" y="128588"/>
                  <a:pt x="1433" y="143178"/>
                  <a:pt x="4763" y="157163"/>
                </a:cubicBezTo>
                <a:cubicBezTo>
                  <a:pt x="5543" y="160439"/>
                  <a:pt x="9320" y="162151"/>
                  <a:pt x="11907" y="164307"/>
                </a:cubicBezTo>
                <a:cubicBezTo>
                  <a:pt x="21645" y="172422"/>
                  <a:pt x="17831" y="166540"/>
                  <a:pt x="30957" y="173832"/>
                </a:cubicBezTo>
                <a:cubicBezTo>
                  <a:pt x="34426" y="175759"/>
                  <a:pt x="37253" y="178668"/>
                  <a:pt x="40482" y="180975"/>
                </a:cubicBezTo>
                <a:cubicBezTo>
                  <a:pt x="50906" y="188421"/>
                  <a:pt x="45379" y="184210"/>
                  <a:pt x="59532" y="190500"/>
                </a:cubicBezTo>
                <a:cubicBezTo>
                  <a:pt x="62776" y="191942"/>
                  <a:pt x="65761" y="193945"/>
                  <a:pt x="69057" y="195263"/>
                </a:cubicBezTo>
                <a:cubicBezTo>
                  <a:pt x="73718" y="197127"/>
                  <a:pt x="83344" y="200025"/>
                  <a:pt x="83344" y="200025"/>
                </a:cubicBezTo>
                <a:cubicBezTo>
                  <a:pt x="85725" y="201613"/>
                  <a:pt x="87975" y="203417"/>
                  <a:pt x="90488" y="204788"/>
                </a:cubicBezTo>
                <a:cubicBezTo>
                  <a:pt x="96721" y="208188"/>
                  <a:pt x="104518" y="209293"/>
                  <a:pt x="109538" y="214313"/>
                </a:cubicBezTo>
                <a:cubicBezTo>
                  <a:pt x="116813" y="221588"/>
                  <a:pt x="116177" y="222458"/>
                  <a:pt x="126207" y="226219"/>
                </a:cubicBezTo>
                <a:cubicBezTo>
                  <a:pt x="135622" y="229749"/>
                  <a:pt x="151606" y="230188"/>
                  <a:pt x="159544" y="230982"/>
                </a:cubicBezTo>
                <a:cubicBezTo>
                  <a:pt x="165100" y="229394"/>
                  <a:pt x="171511" y="229578"/>
                  <a:pt x="176213" y="226219"/>
                </a:cubicBezTo>
                <a:cubicBezTo>
                  <a:pt x="183079" y="221315"/>
                  <a:pt x="187539" y="213700"/>
                  <a:pt x="192882" y="207169"/>
                </a:cubicBezTo>
                <a:cubicBezTo>
                  <a:pt x="198473" y="200336"/>
                  <a:pt x="204077" y="187159"/>
                  <a:pt x="207169" y="180975"/>
                </a:cubicBezTo>
                <a:cubicBezTo>
                  <a:pt x="215911" y="163491"/>
                  <a:pt x="213664" y="168754"/>
                  <a:pt x="223838" y="140494"/>
                </a:cubicBezTo>
                <a:cubicBezTo>
                  <a:pt x="237528" y="102466"/>
                  <a:pt x="227798" y="123051"/>
                  <a:pt x="238125" y="102394"/>
                </a:cubicBezTo>
                <a:cubicBezTo>
                  <a:pt x="239181" y="97116"/>
                  <a:pt x="243301" y="77670"/>
                  <a:pt x="242888" y="73819"/>
                </a:cubicBezTo>
                <a:cubicBezTo>
                  <a:pt x="241080" y="56947"/>
                  <a:pt x="239110" y="39778"/>
                  <a:pt x="233363" y="23813"/>
                </a:cubicBezTo>
                <a:cubicBezTo>
                  <a:pt x="230587" y="16102"/>
                  <a:pt x="213388" y="11006"/>
                  <a:pt x="207169" y="9525"/>
                </a:cubicBezTo>
                <a:cubicBezTo>
                  <a:pt x="195357" y="6713"/>
                  <a:pt x="183229" y="5328"/>
                  <a:pt x="171450" y="2382"/>
                </a:cubicBezTo>
                <a:lnTo>
                  <a:pt x="161925" y="0"/>
                </a:lnTo>
                <a:cubicBezTo>
                  <a:pt x="122562" y="1230"/>
                  <a:pt x="94767" y="-1665"/>
                  <a:pt x="59532" y="7144"/>
                </a:cubicBezTo>
                <a:cubicBezTo>
                  <a:pt x="55385" y="8181"/>
                  <a:pt x="51628" y="10406"/>
                  <a:pt x="47625" y="11907"/>
                </a:cubicBezTo>
                <a:cubicBezTo>
                  <a:pt x="38869" y="15191"/>
                  <a:pt x="32941" y="24607"/>
                  <a:pt x="26194" y="35719"/>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57" name="Picture 56">
            <a:extLst>
              <a:ext uri="{FF2B5EF4-FFF2-40B4-BE49-F238E27FC236}">
                <a16:creationId xmlns:a16="http://schemas.microsoft.com/office/drawing/2014/main" id="{98366F60-F90E-4BC6-87DA-A9BED3D393F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990828" y="1565743"/>
            <a:ext cx="135039" cy="252743"/>
          </a:xfrm>
          <a:prstGeom prst="rect">
            <a:avLst/>
          </a:prstGeom>
        </p:spPr>
      </p:pic>
      <p:graphicFrame>
        <p:nvGraphicFramePr>
          <p:cNvPr id="37" name="Object 36">
            <a:extLst>
              <a:ext uri="{FF2B5EF4-FFF2-40B4-BE49-F238E27FC236}">
                <a16:creationId xmlns:a16="http://schemas.microsoft.com/office/drawing/2014/main" id="{7185CF9D-2502-4C3B-9B6D-1A4DD8E59B17}"/>
              </a:ext>
            </a:extLst>
          </p:cNvPr>
          <p:cNvGraphicFramePr>
            <a:graphicFrameLocks noChangeAspect="1"/>
          </p:cNvGraphicFramePr>
          <p:nvPr/>
        </p:nvGraphicFramePr>
        <p:xfrm>
          <a:off x="9167269" y="2664735"/>
          <a:ext cx="196740" cy="368280"/>
        </p:xfrm>
        <a:graphic>
          <a:graphicData uri="http://schemas.openxmlformats.org/presentationml/2006/ole">
            <mc:AlternateContent xmlns:mc="http://schemas.openxmlformats.org/markup-compatibility/2006">
              <mc:Choice xmlns:v="urn:schemas-microsoft-com:vml" Requires="v">
                <p:oleObj name="Equation" r:id="rId10" imgW="393480" imgH="736560" progId="Equation.DSMT4">
                  <p:embed/>
                </p:oleObj>
              </mc:Choice>
              <mc:Fallback>
                <p:oleObj name="Equation" r:id="rId10" imgW="393480" imgH="736560" progId="Equation.DSMT4">
                  <p:embed/>
                  <p:pic>
                    <p:nvPicPr>
                      <p:cNvPr id="37" name="Object 36">
                        <a:extLst>
                          <a:ext uri="{FF2B5EF4-FFF2-40B4-BE49-F238E27FC236}">
                            <a16:creationId xmlns:a16="http://schemas.microsoft.com/office/drawing/2014/main" id="{7185CF9D-2502-4C3B-9B6D-1A4DD8E59B17}"/>
                          </a:ext>
                        </a:extLst>
                      </p:cNvPr>
                      <p:cNvPicPr/>
                      <p:nvPr/>
                    </p:nvPicPr>
                    <p:blipFill>
                      <a:blip r:embed="rId11"/>
                      <a:stretch>
                        <a:fillRect/>
                      </a:stretch>
                    </p:blipFill>
                    <p:spPr>
                      <a:xfrm>
                        <a:off x="9167269" y="2664735"/>
                        <a:ext cx="196740" cy="368280"/>
                      </a:xfrm>
                      <a:prstGeom prst="rect">
                        <a:avLst/>
                      </a:prstGeom>
                    </p:spPr>
                  </p:pic>
                </p:oleObj>
              </mc:Fallback>
            </mc:AlternateContent>
          </a:graphicData>
        </a:graphic>
      </p:graphicFrame>
      <p:pic>
        <p:nvPicPr>
          <p:cNvPr id="62" name="Picture 61">
            <a:extLst>
              <a:ext uri="{FF2B5EF4-FFF2-40B4-BE49-F238E27FC236}">
                <a16:creationId xmlns:a16="http://schemas.microsoft.com/office/drawing/2014/main" id="{9A3AEEBD-7119-4D25-AEE1-B0C1242B837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7200000" flipH="1">
            <a:off x="7477432" y="1622642"/>
            <a:ext cx="685801" cy="630000"/>
          </a:xfrm>
          <a:prstGeom prst="rect">
            <a:avLst/>
          </a:prstGeom>
        </p:spPr>
      </p:pic>
      <p:sp>
        <p:nvSpPr>
          <p:cNvPr id="39" name="Freeform: Shape 38">
            <a:extLst>
              <a:ext uri="{FF2B5EF4-FFF2-40B4-BE49-F238E27FC236}">
                <a16:creationId xmlns:a16="http://schemas.microsoft.com/office/drawing/2014/main" id="{BB744B59-D5E2-4F10-95E6-DA3B0D42BA46}"/>
              </a:ext>
            </a:extLst>
          </p:cNvPr>
          <p:cNvSpPr/>
          <p:nvPr/>
        </p:nvSpPr>
        <p:spPr>
          <a:xfrm>
            <a:off x="7772120" y="1825784"/>
            <a:ext cx="256164" cy="301494"/>
          </a:xfrm>
          <a:custGeom>
            <a:avLst/>
            <a:gdLst>
              <a:gd name="connsiteX0" fmla="*/ 33618 w 256164"/>
              <a:gd name="connsiteY0" fmla="*/ 6876 h 301494"/>
              <a:gd name="connsiteX1" fmla="*/ 280 w 256164"/>
              <a:gd name="connsiteY1" fmla="*/ 135463 h 301494"/>
              <a:gd name="connsiteX2" fmla="*/ 9805 w 256164"/>
              <a:gd name="connsiteY2" fmla="*/ 173563 h 301494"/>
              <a:gd name="connsiteX3" fmla="*/ 19330 w 256164"/>
              <a:gd name="connsiteY3" fmla="*/ 202138 h 301494"/>
              <a:gd name="connsiteX4" fmla="*/ 24093 w 256164"/>
              <a:gd name="connsiteY4" fmla="*/ 221188 h 301494"/>
              <a:gd name="connsiteX5" fmla="*/ 28855 w 256164"/>
              <a:gd name="connsiteY5" fmla="*/ 235476 h 301494"/>
              <a:gd name="connsiteX6" fmla="*/ 43143 w 256164"/>
              <a:gd name="connsiteY6" fmla="*/ 249763 h 301494"/>
              <a:gd name="connsiteX7" fmla="*/ 76480 w 256164"/>
              <a:gd name="connsiteY7" fmla="*/ 283101 h 301494"/>
              <a:gd name="connsiteX8" fmla="*/ 86005 w 256164"/>
              <a:gd name="connsiteY8" fmla="*/ 297388 h 301494"/>
              <a:gd name="connsiteX9" fmla="*/ 176493 w 256164"/>
              <a:gd name="connsiteY9" fmla="*/ 283101 h 301494"/>
              <a:gd name="connsiteX10" fmla="*/ 209830 w 256164"/>
              <a:gd name="connsiteY10" fmla="*/ 264051 h 301494"/>
              <a:gd name="connsiteX11" fmla="*/ 224118 w 256164"/>
              <a:gd name="connsiteY11" fmla="*/ 249763 h 301494"/>
              <a:gd name="connsiteX12" fmla="*/ 238405 w 256164"/>
              <a:gd name="connsiteY12" fmla="*/ 245001 h 301494"/>
              <a:gd name="connsiteX13" fmla="*/ 247930 w 256164"/>
              <a:gd name="connsiteY13" fmla="*/ 173563 h 301494"/>
              <a:gd name="connsiteX14" fmla="*/ 243168 w 256164"/>
              <a:gd name="connsiteY14" fmla="*/ 154513 h 301494"/>
              <a:gd name="connsiteX15" fmla="*/ 219355 w 256164"/>
              <a:gd name="connsiteY15" fmla="*/ 111651 h 301494"/>
              <a:gd name="connsiteX16" fmla="*/ 190780 w 256164"/>
              <a:gd name="connsiteY16" fmla="*/ 97363 h 301494"/>
              <a:gd name="connsiteX17" fmla="*/ 166968 w 256164"/>
              <a:gd name="connsiteY17" fmla="*/ 68788 h 301494"/>
              <a:gd name="connsiteX18" fmla="*/ 138393 w 256164"/>
              <a:gd name="connsiteY18" fmla="*/ 49738 h 301494"/>
              <a:gd name="connsiteX19" fmla="*/ 109818 w 256164"/>
              <a:gd name="connsiteY19" fmla="*/ 30688 h 301494"/>
              <a:gd name="connsiteX20" fmla="*/ 95530 w 256164"/>
              <a:gd name="connsiteY20" fmla="*/ 21163 h 301494"/>
              <a:gd name="connsiteX21" fmla="*/ 33618 w 256164"/>
              <a:gd name="connsiteY21" fmla="*/ 6876 h 30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164" h="301494">
                <a:moveTo>
                  <a:pt x="33618" y="6876"/>
                </a:moveTo>
                <a:cubicBezTo>
                  <a:pt x="17743" y="25926"/>
                  <a:pt x="6542" y="91629"/>
                  <a:pt x="280" y="135463"/>
                </a:cubicBezTo>
                <a:cubicBezTo>
                  <a:pt x="-1571" y="148422"/>
                  <a:pt x="6209" y="160976"/>
                  <a:pt x="9805" y="173563"/>
                </a:cubicBezTo>
                <a:cubicBezTo>
                  <a:pt x="12563" y="183217"/>
                  <a:pt x="16895" y="192398"/>
                  <a:pt x="19330" y="202138"/>
                </a:cubicBezTo>
                <a:cubicBezTo>
                  <a:pt x="20918" y="208488"/>
                  <a:pt x="22295" y="214894"/>
                  <a:pt x="24093" y="221188"/>
                </a:cubicBezTo>
                <a:cubicBezTo>
                  <a:pt x="25472" y="226015"/>
                  <a:pt x="26070" y="231299"/>
                  <a:pt x="28855" y="235476"/>
                </a:cubicBezTo>
                <a:cubicBezTo>
                  <a:pt x="32591" y="241080"/>
                  <a:pt x="39008" y="244447"/>
                  <a:pt x="43143" y="249763"/>
                </a:cubicBezTo>
                <a:cubicBezTo>
                  <a:pt x="69892" y="284153"/>
                  <a:pt x="49178" y="273999"/>
                  <a:pt x="76480" y="283101"/>
                </a:cubicBezTo>
                <a:cubicBezTo>
                  <a:pt x="79655" y="287863"/>
                  <a:pt x="80316" y="296756"/>
                  <a:pt x="86005" y="297388"/>
                </a:cubicBezTo>
                <a:cubicBezTo>
                  <a:pt x="149634" y="304458"/>
                  <a:pt x="145142" y="304001"/>
                  <a:pt x="176493" y="283101"/>
                </a:cubicBezTo>
                <a:cubicBezTo>
                  <a:pt x="196750" y="252714"/>
                  <a:pt x="171578" y="283177"/>
                  <a:pt x="209830" y="264051"/>
                </a:cubicBezTo>
                <a:cubicBezTo>
                  <a:pt x="215854" y="261039"/>
                  <a:pt x="218514" y="253499"/>
                  <a:pt x="224118" y="249763"/>
                </a:cubicBezTo>
                <a:cubicBezTo>
                  <a:pt x="228295" y="246978"/>
                  <a:pt x="233643" y="246588"/>
                  <a:pt x="238405" y="245001"/>
                </a:cubicBezTo>
                <a:cubicBezTo>
                  <a:pt x="265377" y="218029"/>
                  <a:pt x="255617" y="235060"/>
                  <a:pt x="247930" y="173563"/>
                </a:cubicBezTo>
                <a:cubicBezTo>
                  <a:pt x="247118" y="167068"/>
                  <a:pt x="244966" y="160807"/>
                  <a:pt x="243168" y="154513"/>
                </a:cubicBezTo>
                <a:cubicBezTo>
                  <a:pt x="239081" y="140209"/>
                  <a:pt x="231391" y="119676"/>
                  <a:pt x="219355" y="111651"/>
                </a:cubicBezTo>
                <a:cubicBezTo>
                  <a:pt x="200891" y="99341"/>
                  <a:pt x="210498" y="103936"/>
                  <a:pt x="190780" y="97363"/>
                </a:cubicBezTo>
                <a:cubicBezTo>
                  <a:pt x="182314" y="84665"/>
                  <a:pt x="179659" y="78659"/>
                  <a:pt x="166968" y="68788"/>
                </a:cubicBezTo>
                <a:cubicBezTo>
                  <a:pt x="157932" y="61760"/>
                  <a:pt x="138393" y="49738"/>
                  <a:pt x="138393" y="49738"/>
                </a:cubicBezTo>
                <a:cubicBezTo>
                  <a:pt x="121652" y="24627"/>
                  <a:pt x="138521" y="42990"/>
                  <a:pt x="109818" y="30688"/>
                </a:cubicBezTo>
                <a:cubicBezTo>
                  <a:pt x="104557" y="28433"/>
                  <a:pt x="100890" y="23173"/>
                  <a:pt x="95530" y="21163"/>
                </a:cubicBezTo>
                <a:cubicBezTo>
                  <a:pt x="75359" y="13599"/>
                  <a:pt x="49493" y="-12174"/>
                  <a:pt x="33618" y="6876"/>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65" name="Picture 64">
            <a:extLst>
              <a:ext uri="{FF2B5EF4-FFF2-40B4-BE49-F238E27FC236}">
                <a16:creationId xmlns:a16="http://schemas.microsoft.com/office/drawing/2014/main" id="{3566E476-59AF-4812-B574-A1CAA7FEF64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7820332" y="1858525"/>
            <a:ext cx="135039" cy="252743"/>
          </a:xfrm>
          <a:prstGeom prst="rect">
            <a:avLst/>
          </a:prstGeom>
        </p:spPr>
      </p:pic>
      <p:pic>
        <p:nvPicPr>
          <p:cNvPr id="8" name="Picture 7">
            <a:extLst>
              <a:ext uri="{FF2B5EF4-FFF2-40B4-BE49-F238E27FC236}">
                <a16:creationId xmlns:a16="http://schemas.microsoft.com/office/drawing/2014/main" id="{A3F5EFC1-F652-465F-93A7-613C2D73B0A2}"/>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8460581" y="3192534"/>
            <a:ext cx="945357" cy="317500"/>
          </a:xfrm>
          <a:prstGeom prst="rect">
            <a:avLst/>
          </a:prstGeom>
        </p:spPr>
      </p:pic>
      <p:graphicFrame>
        <p:nvGraphicFramePr>
          <p:cNvPr id="5" name="Object 4">
            <a:extLst>
              <a:ext uri="{FF2B5EF4-FFF2-40B4-BE49-F238E27FC236}">
                <a16:creationId xmlns:a16="http://schemas.microsoft.com/office/drawing/2014/main" id="{0ED4D401-1A8F-447B-8A61-80222FBA4891}"/>
              </a:ext>
            </a:extLst>
          </p:cNvPr>
          <p:cNvGraphicFramePr>
            <a:graphicFrameLocks noChangeAspect="1"/>
          </p:cNvGraphicFramePr>
          <p:nvPr/>
        </p:nvGraphicFramePr>
        <p:xfrm>
          <a:off x="8193180" y="2667582"/>
          <a:ext cx="190500" cy="368300"/>
        </p:xfrm>
        <a:graphic>
          <a:graphicData uri="http://schemas.openxmlformats.org/presentationml/2006/ole">
            <mc:AlternateContent xmlns:mc="http://schemas.openxmlformats.org/markup-compatibility/2006">
              <mc:Choice xmlns:v="urn:schemas-microsoft-com:vml" Requires="v">
                <p:oleObj name="Equation" r:id="rId13" imgW="380880" imgH="736560" progId="Equation.DSMT4">
                  <p:embed/>
                </p:oleObj>
              </mc:Choice>
              <mc:Fallback>
                <p:oleObj name="Equation" r:id="rId13" imgW="380880" imgH="736560" progId="Equation.DSMT4">
                  <p:embed/>
                  <p:pic>
                    <p:nvPicPr>
                      <p:cNvPr id="5" name="Object 4">
                        <a:extLst>
                          <a:ext uri="{FF2B5EF4-FFF2-40B4-BE49-F238E27FC236}">
                            <a16:creationId xmlns:a16="http://schemas.microsoft.com/office/drawing/2014/main" id="{0ED4D401-1A8F-447B-8A61-80222FBA4891}"/>
                          </a:ext>
                        </a:extLst>
                      </p:cNvPr>
                      <p:cNvPicPr/>
                      <p:nvPr/>
                    </p:nvPicPr>
                    <p:blipFill>
                      <a:blip r:embed="rId14"/>
                      <a:stretch>
                        <a:fillRect/>
                      </a:stretch>
                    </p:blipFill>
                    <p:spPr>
                      <a:xfrm>
                        <a:off x="8193180" y="2667582"/>
                        <a:ext cx="190500" cy="368300"/>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21980C6-3DDD-45BA-A79D-4A50CFBAD00C}"/>
              </a:ext>
            </a:extLst>
          </p:cNvPr>
          <p:cNvSpPr/>
          <p:nvPr/>
        </p:nvSpPr>
        <p:spPr bwMode="auto">
          <a:xfrm>
            <a:off x="8149097" y="2637647"/>
            <a:ext cx="228234" cy="395368"/>
          </a:xfrm>
          <a:prstGeom prst="rect">
            <a:avLst/>
          </a:prstGeom>
          <a:solidFill>
            <a:schemeClr val="accent3"/>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Rectangle 26">
            <a:extLst>
              <a:ext uri="{FF2B5EF4-FFF2-40B4-BE49-F238E27FC236}">
                <a16:creationId xmlns:a16="http://schemas.microsoft.com/office/drawing/2014/main" id="{2C153F1C-EEE2-4734-BD06-A85A82BD888B}"/>
              </a:ext>
            </a:extLst>
          </p:cNvPr>
          <p:cNvSpPr/>
          <p:nvPr/>
        </p:nvSpPr>
        <p:spPr bwMode="auto">
          <a:xfrm>
            <a:off x="8155535" y="3217364"/>
            <a:ext cx="228234" cy="395368"/>
          </a:xfrm>
          <a:prstGeom prst="rect">
            <a:avLst/>
          </a:prstGeom>
          <a:solidFill>
            <a:schemeClr val="accent3"/>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 name="Rectangle 31">
            <a:extLst>
              <a:ext uri="{FF2B5EF4-FFF2-40B4-BE49-F238E27FC236}">
                <a16:creationId xmlns:a16="http://schemas.microsoft.com/office/drawing/2014/main" id="{E8A31858-B261-45EB-98F1-F05D85ACEA54}"/>
              </a:ext>
            </a:extLst>
          </p:cNvPr>
          <p:cNvSpPr/>
          <p:nvPr/>
        </p:nvSpPr>
        <p:spPr bwMode="auto">
          <a:xfrm>
            <a:off x="8496172" y="2637647"/>
            <a:ext cx="228234" cy="395368"/>
          </a:xfrm>
          <a:prstGeom prst="rect">
            <a:avLst/>
          </a:prstGeom>
          <a:solidFill>
            <a:schemeClr val="accent3"/>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Rectangle 32">
            <a:extLst>
              <a:ext uri="{FF2B5EF4-FFF2-40B4-BE49-F238E27FC236}">
                <a16:creationId xmlns:a16="http://schemas.microsoft.com/office/drawing/2014/main" id="{B3995397-F516-42CF-BC55-89888B85C353}"/>
              </a:ext>
            </a:extLst>
          </p:cNvPr>
          <p:cNvSpPr/>
          <p:nvPr/>
        </p:nvSpPr>
        <p:spPr bwMode="auto">
          <a:xfrm>
            <a:off x="8502610" y="3217364"/>
            <a:ext cx="228234" cy="395368"/>
          </a:xfrm>
          <a:prstGeom prst="rect">
            <a:avLst/>
          </a:prstGeom>
          <a:solidFill>
            <a:schemeClr val="accent3"/>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 name="Rectangle 33">
            <a:extLst>
              <a:ext uri="{FF2B5EF4-FFF2-40B4-BE49-F238E27FC236}">
                <a16:creationId xmlns:a16="http://schemas.microsoft.com/office/drawing/2014/main" id="{67B11337-DE7C-47C5-9D56-16E84CE0E42D}"/>
              </a:ext>
            </a:extLst>
          </p:cNvPr>
          <p:cNvSpPr/>
          <p:nvPr/>
        </p:nvSpPr>
        <p:spPr bwMode="auto">
          <a:xfrm>
            <a:off x="8816591" y="2637647"/>
            <a:ext cx="228234" cy="395368"/>
          </a:xfrm>
          <a:prstGeom prst="rect">
            <a:avLst/>
          </a:prstGeom>
          <a:solidFill>
            <a:schemeClr val="accent3"/>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5" name="Rectangle 34">
            <a:extLst>
              <a:ext uri="{FF2B5EF4-FFF2-40B4-BE49-F238E27FC236}">
                <a16:creationId xmlns:a16="http://schemas.microsoft.com/office/drawing/2014/main" id="{3B5076F7-D494-46AD-8E3F-873D7E256372}"/>
              </a:ext>
            </a:extLst>
          </p:cNvPr>
          <p:cNvSpPr/>
          <p:nvPr/>
        </p:nvSpPr>
        <p:spPr bwMode="auto">
          <a:xfrm>
            <a:off x="8823029" y="3217364"/>
            <a:ext cx="228234" cy="395368"/>
          </a:xfrm>
          <a:prstGeom prst="rect">
            <a:avLst/>
          </a:prstGeom>
          <a:solidFill>
            <a:schemeClr val="accent3"/>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6" name="Rectangle 35">
            <a:extLst>
              <a:ext uri="{FF2B5EF4-FFF2-40B4-BE49-F238E27FC236}">
                <a16:creationId xmlns:a16="http://schemas.microsoft.com/office/drawing/2014/main" id="{49933F56-5A56-4F1B-9F18-E83D158D3247}"/>
              </a:ext>
            </a:extLst>
          </p:cNvPr>
          <p:cNvSpPr/>
          <p:nvPr/>
        </p:nvSpPr>
        <p:spPr bwMode="auto">
          <a:xfrm>
            <a:off x="9137010" y="2637647"/>
            <a:ext cx="228234" cy="395368"/>
          </a:xfrm>
          <a:prstGeom prst="rect">
            <a:avLst/>
          </a:prstGeom>
          <a:solidFill>
            <a:schemeClr val="accent3"/>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Rectangle 37">
            <a:extLst>
              <a:ext uri="{FF2B5EF4-FFF2-40B4-BE49-F238E27FC236}">
                <a16:creationId xmlns:a16="http://schemas.microsoft.com/office/drawing/2014/main" id="{6657C111-376F-48D9-A435-1C358AB98315}"/>
              </a:ext>
            </a:extLst>
          </p:cNvPr>
          <p:cNvSpPr/>
          <p:nvPr/>
        </p:nvSpPr>
        <p:spPr bwMode="auto">
          <a:xfrm>
            <a:off x="9143448" y="3217364"/>
            <a:ext cx="228234" cy="395368"/>
          </a:xfrm>
          <a:prstGeom prst="rect">
            <a:avLst/>
          </a:prstGeom>
          <a:solidFill>
            <a:schemeClr val="accent3"/>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0" name="Rectangle 39">
            <a:extLst>
              <a:ext uri="{FF2B5EF4-FFF2-40B4-BE49-F238E27FC236}">
                <a16:creationId xmlns:a16="http://schemas.microsoft.com/office/drawing/2014/main" id="{132DDFB8-72C2-4139-950E-C270A10AFB7E}"/>
              </a:ext>
            </a:extLst>
          </p:cNvPr>
          <p:cNvSpPr/>
          <p:nvPr/>
        </p:nvSpPr>
        <p:spPr bwMode="auto">
          <a:xfrm>
            <a:off x="7276986" y="1138149"/>
            <a:ext cx="466124" cy="630000"/>
          </a:xfrm>
          <a:prstGeom prst="rect">
            <a:avLst/>
          </a:prstGeom>
          <a:solidFill>
            <a:schemeClr val="accent3"/>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8A83C113-038E-4492-9C0A-323018D00DDB}"/>
                  </a:ext>
                </a:extLst>
              </p:cNvPr>
              <p:cNvSpPr txBox="1">
                <a:spLocks/>
              </p:cNvSpPr>
              <p:nvPr/>
            </p:nvSpPr>
            <p:spPr>
              <a:xfrm>
                <a:off x="616744" y="3755202"/>
                <a:ext cx="7310438"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H</a:t>
                </a:r>
                <a:r>
                  <a:rPr kumimoji="0" lang="en-GB" sz="2000" b="0" i="0" u="none" strike="noStrike" kern="1200" cap="none" spc="0" normalizeH="0" baseline="0" noProof="0" dirty="0">
                    <a:ln>
                      <a:noFill/>
                    </a:ln>
                    <a:solidFill>
                      <a:srgbClr val="585858"/>
                    </a:solidFill>
                    <a:effectLst/>
                    <a:uLnTx/>
                    <a:uFillTx/>
                    <a:latin typeface="Arial"/>
                    <a:ea typeface="+mn-ea"/>
                    <a:cs typeface="+mn-cs"/>
                  </a:rPr>
                  <a:t>ow many sixths in 3 groups of 6 sixths</a:t>
                </a:r>
                <a14:m>
                  <m:oMath xmlns:m="http://schemas.openxmlformats.org/officeDocument/2006/math">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m:t>
                    </m:r>
                  </m:oMath>
                </a14:m>
                <a:r>
                  <a:rPr kumimoji="0" lang="en-US" sz="2000" b="0" i="0" u="none" strike="noStrike" kern="1200" cap="none" spc="0" normalizeH="0" baseline="0" noProof="0" dirty="0">
                    <a:ln>
                      <a:noFill/>
                    </a:ln>
                    <a:solidFill>
                      <a:srgbClr val="585858"/>
                    </a:solidFill>
                    <a:effectLst/>
                    <a:uLnTx/>
                    <a:uFillTx/>
                    <a:latin typeface="Arial"/>
                    <a:ea typeface="+mn-ea"/>
                    <a:cs typeface="+mn-cs"/>
                  </a:rPr>
                  <a:t> What calculation can you do?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Can you place this on the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What would one more sixth be? Can you continue to count on in 1 sixths?</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7" name="Content Placeholder 2">
                <a:extLst>
                  <a:ext uri="{FF2B5EF4-FFF2-40B4-BE49-F238E27FC236}">
                    <a16:creationId xmlns:a16="http://schemas.microsoft.com/office/drawing/2014/main" id="{8A83C113-038E-4492-9C0A-323018D00DDB}"/>
                  </a:ext>
                </a:extLst>
              </p:cNvPr>
              <p:cNvSpPr txBox="1">
                <a:spLocks noRot="1" noChangeAspect="1" noMove="1" noResize="1" noEditPoints="1" noAdjustHandles="1" noChangeArrowheads="1" noChangeShapeType="1" noTextEdit="1"/>
              </p:cNvSpPr>
              <p:nvPr/>
            </p:nvSpPr>
            <p:spPr>
              <a:xfrm>
                <a:off x="616744" y="3755202"/>
                <a:ext cx="7310438" cy="1330321"/>
              </a:xfrm>
              <a:prstGeom prst="rect">
                <a:avLst/>
              </a:prstGeom>
              <a:blipFill>
                <a:blip r:embed="rId16"/>
                <a:stretch>
                  <a:fillRect l="-751" b="-73394"/>
                </a:stretch>
              </a:blipFill>
            </p:spPr>
            <p:txBody>
              <a:bodyPr/>
              <a:lstStyle/>
              <a:p>
                <a:r>
                  <a:rPr lang="en-GB">
                    <a:noFill/>
                  </a:rPr>
                  <a:t> </a:t>
                </a:r>
              </a:p>
            </p:txBody>
          </p:sp>
        </mc:Fallback>
      </mc:AlternateContent>
    </p:spTree>
    <p:extLst>
      <p:ext uri="{BB962C8B-B14F-4D97-AF65-F5344CB8AC3E}">
        <p14:creationId xmlns:p14="http://schemas.microsoft.com/office/powerpoint/2010/main" val="7965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par>
                                <p:cTn id="19" presetID="10"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0" presetClass="exit" presetSubtype="0" fill="hold" grpId="1" nodeType="with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par>
                                <p:cTn id="37" presetID="10"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300"/>
                                        <p:tgtEl>
                                          <p:spTgt spid="28"/>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0" presetClass="exit" presetSubtype="0" fill="hold" grpId="1" nodeType="withEffect">
                                  <p:stCondLst>
                                    <p:cond delay="0"/>
                                  </p:stCondLst>
                                  <p:childTnLst>
                                    <p:animEffect transition="out" filter="fade">
                                      <p:cBhvr>
                                        <p:cTn id="48" dur="500"/>
                                        <p:tgtEl>
                                          <p:spTgt spid="34"/>
                                        </p:tgtEl>
                                      </p:cBhvr>
                                    </p:animEffect>
                                    <p:set>
                                      <p:cBhvr>
                                        <p:cTn id="49" dur="1" fill="hold">
                                          <p:stCondLst>
                                            <p:cond delay="499"/>
                                          </p:stCondLst>
                                        </p:cTn>
                                        <p:tgtEl>
                                          <p:spTgt spid="3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35"/>
                                        </p:tgtEl>
                                      </p:cBhvr>
                                    </p:animEffect>
                                    <p:set>
                                      <p:cBhvr>
                                        <p:cTn id="52" dur="1" fill="hold">
                                          <p:stCondLst>
                                            <p:cond delay="499"/>
                                          </p:stCondLst>
                                        </p:cTn>
                                        <p:tgtEl>
                                          <p:spTgt spid="3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500"/>
                                        <p:tgtEl>
                                          <p:spTgt spid="62"/>
                                        </p:tgtEl>
                                      </p:cBhvr>
                                    </p:animEffect>
                                  </p:childTnLst>
                                </p:cTn>
                              </p:par>
                              <p:par>
                                <p:cTn id="58" presetID="10" presetClass="entr" presetSubtype="0"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300"/>
                                        <p:tgtEl>
                                          <p:spTgt spid="39"/>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childTnLst>
                                </p:cTn>
                              </p:par>
                              <p:par>
                                <p:cTn id="68" presetID="10" presetClass="exit" presetSubtype="0" fill="hold" grpId="0" nodeType="withEffect">
                                  <p:stCondLst>
                                    <p:cond delay="0"/>
                                  </p:stCondLst>
                                  <p:childTnLst>
                                    <p:animEffect transition="out" filter="fade">
                                      <p:cBhvr>
                                        <p:cTn id="69" dur="500"/>
                                        <p:tgtEl>
                                          <p:spTgt spid="36"/>
                                        </p:tgtEl>
                                      </p:cBhvr>
                                    </p:animEffect>
                                    <p:set>
                                      <p:cBhvr>
                                        <p:cTn id="70" dur="1" fill="hold">
                                          <p:stCondLst>
                                            <p:cond delay="499"/>
                                          </p:stCondLst>
                                        </p:cTn>
                                        <p:tgtEl>
                                          <p:spTgt spid="36"/>
                                        </p:tgtEl>
                                        <p:attrNameLst>
                                          <p:attrName>style.visibility</p:attrName>
                                        </p:attrNameLst>
                                      </p:cBhvr>
                                      <p:to>
                                        <p:strVal val="hidden"/>
                                      </p:to>
                                    </p:set>
                                  </p:childTnLst>
                                </p:cTn>
                              </p:par>
                              <p:par>
                                <p:cTn id="71" presetID="10" presetClass="exit" presetSubtype="0" fill="hold" grpId="0" nodeType="withEffect">
                                  <p:stCondLst>
                                    <p:cond delay="0"/>
                                  </p:stCondLst>
                                  <p:childTnLst>
                                    <p:animEffect transition="out" filter="fade">
                                      <p:cBhvr>
                                        <p:cTn id="72" dur="500"/>
                                        <p:tgtEl>
                                          <p:spTgt spid="38"/>
                                        </p:tgtEl>
                                      </p:cBhvr>
                                    </p:animEffect>
                                    <p:set>
                                      <p:cBhvr>
                                        <p:cTn id="73"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9" grpId="0" animBg="1"/>
      <p:bldP spid="6" grpId="0" animBg="1"/>
      <p:bldP spid="6" grpId="1" animBg="1"/>
      <p:bldP spid="27" grpId="0" animBg="1"/>
      <p:bldP spid="27" grpId="1" animBg="1"/>
      <p:bldP spid="32" grpId="0" animBg="1"/>
      <p:bldP spid="32" grpId="1" animBg="1"/>
      <p:bldP spid="33" grpId="0" animBg="1"/>
      <p:bldP spid="33" grpId="1" animBg="1"/>
      <p:bldP spid="34" grpId="0" animBg="1"/>
      <p:bldP spid="34" grpId="1" animBg="1"/>
      <p:bldP spid="35" grpId="0" animBg="1"/>
      <p:bldP spid="35" grpId="1" animBg="1"/>
      <p:bldP spid="36" grpId="0" animBg="1"/>
      <p:bldP spid="38"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F5E05E-AD43-42A3-B26F-F5D7728E6810}"/>
              </a:ext>
            </a:extLst>
          </p:cNvPr>
          <p:cNvSpPr>
            <a:spLocks noGrp="1"/>
          </p:cNvSpPr>
          <p:nvPr>
            <p:ph type="title"/>
          </p:nvPr>
        </p:nvSpPr>
        <p:spPr/>
        <p:txBody>
          <a:bodyPr/>
          <a:lstStyle/>
          <a:p>
            <a:r>
              <a:rPr lang="en-GB" dirty="0"/>
              <a:t>4F-2 Convert between mixed numbers and improper fractions</a:t>
            </a:r>
          </a:p>
        </p:txBody>
      </p:sp>
      <p:grpSp>
        <p:nvGrpSpPr>
          <p:cNvPr id="182" name="Group 181">
            <a:extLst>
              <a:ext uri="{FF2B5EF4-FFF2-40B4-BE49-F238E27FC236}">
                <a16:creationId xmlns:a16="http://schemas.microsoft.com/office/drawing/2014/main" id="{62C0FE32-687F-48A5-B242-C78740D0E94A}"/>
              </a:ext>
            </a:extLst>
          </p:cNvPr>
          <p:cNvGrpSpPr/>
          <p:nvPr/>
        </p:nvGrpSpPr>
        <p:grpSpPr>
          <a:xfrm>
            <a:off x="7485584" y="2659356"/>
            <a:ext cx="667657" cy="751001"/>
            <a:chOff x="2136734" y="4397828"/>
            <a:chExt cx="667657" cy="751001"/>
          </a:xfrm>
        </p:grpSpPr>
        <p:pic>
          <p:nvPicPr>
            <p:cNvPr id="183" name="Picture 182">
              <a:extLst>
                <a:ext uri="{FF2B5EF4-FFF2-40B4-BE49-F238E27FC236}">
                  <a16:creationId xmlns:a16="http://schemas.microsoft.com/office/drawing/2014/main" id="{AFB78833-A4B2-4916-89FD-B549E1B38B27}"/>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2136734" y="4397828"/>
              <a:ext cx="667657" cy="751001"/>
            </a:xfrm>
            <a:prstGeom prst="rect">
              <a:avLst/>
            </a:prstGeom>
          </p:spPr>
        </p:pic>
        <p:sp>
          <p:nvSpPr>
            <p:cNvPr id="184" name="Freeform: Shape 183">
              <a:extLst>
                <a:ext uri="{FF2B5EF4-FFF2-40B4-BE49-F238E27FC236}">
                  <a16:creationId xmlns:a16="http://schemas.microsoft.com/office/drawing/2014/main" id="{62CB5565-6AD8-427D-B567-FB8ADB55F7E4}"/>
                </a:ext>
              </a:extLst>
            </p:cNvPr>
            <p:cNvSpPr/>
            <p:nvPr/>
          </p:nvSpPr>
          <p:spPr>
            <a:xfrm>
              <a:off x="2439102" y="4648476"/>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4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85" name="Group 184">
            <a:extLst>
              <a:ext uri="{FF2B5EF4-FFF2-40B4-BE49-F238E27FC236}">
                <a16:creationId xmlns:a16="http://schemas.microsoft.com/office/drawing/2014/main" id="{5C155B47-340D-4799-A7B9-0938BE4C2E02}"/>
              </a:ext>
            </a:extLst>
          </p:cNvPr>
          <p:cNvGrpSpPr/>
          <p:nvPr/>
        </p:nvGrpSpPr>
        <p:grpSpPr>
          <a:xfrm>
            <a:off x="6882334" y="2660500"/>
            <a:ext cx="667657" cy="751001"/>
            <a:chOff x="1533484" y="4398972"/>
            <a:chExt cx="667657" cy="751001"/>
          </a:xfrm>
        </p:grpSpPr>
        <p:pic>
          <p:nvPicPr>
            <p:cNvPr id="186" name="Picture 185">
              <a:extLst>
                <a:ext uri="{FF2B5EF4-FFF2-40B4-BE49-F238E27FC236}">
                  <a16:creationId xmlns:a16="http://schemas.microsoft.com/office/drawing/2014/main" id="{28D111D4-5EB5-4E95-82B0-0C08D01B38F8}"/>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1533484" y="4398972"/>
              <a:ext cx="667657" cy="751001"/>
            </a:xfrm>
            <a:prstGeom prst="rect">
              <a:avLst/>
            </a:prstGeom>
          </p:spPr>
        </p:pic>
        <p:sp>
          <p:nvSpPr>
            <p:cNvPr id="187" name="Freeform: Shape 186">
              <a:extLst>
                <a:ext uri="{FF2B5EF4-FFF2-40B4-BE49-F238E27FC236}">
                  <a16:creationId xmlns:a16="http://schemas.microsoft.com/office/drawing/2014/main" id="{35CBDA7D-DE9F-4FEA-A46D-E5097C8C45BE}"/>
                </a:ext>
              </a:extLst>
            </p:cNvPr>
            <p:cNvSpPr/>
            <p:nvPr/>
          </p:nvSpPr>
          <p:spPr>
            <a:xfrm>
              <a:off x="1835852" y="4677039"/>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188" name="Picture 187">
            <a:extLst>
              <a:ext uri="{FF2B5EF4-FFF2-40B4-BE49-F238E27FC236}">
                <a16:creationId xmlns:a16="http://schemas.microsoft.com/office/drawing/2014/main" id="{5E385EFA-1B43-427F-A828-425BFEEA7161}"/>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6882334" y="2658086"/>
            <a:ext cx="667657" cy="751001"/>
          </a:xfrm>
          <a:prstGeom prst="rect">
            <a:avLst/>
          </a:prstGeom>
        </p:spPr>
      </p:pic>
      <p:pic>
        <p:nvPicPr>
          <p:cNvPr id="189" name="Picture 188">
            <a:extLst>
              <a:ext uri="{FF2B5EF4-FFF2-40B4-BE49-F238E27FC236}">
                <a16:creationId xmlns:a16="http://schemas.microsoft.com/office/drawing/2014/main" id="{36D72C74-9763-4503-A5EF-8EBDA74B29DC}"/>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7485584" y="2658212"/>
            <a:ext cx="667657" cy="751001"/>
          </a:xfrm>
          <a:prstGeom prst="rect">
            <a:avLst/>
          </a:prstGeom>
        </p:spPr>
      </p:pic>
      <p:grpSp>
        <p:nvGrpSpPr>
          <p:cNvPr id="150" name="Group 149">
            <a:extLst>
              <a:ext uri="{FF2B5EF4-FFF2-40B4-BE49-F238E27FC236}">
                <a16:creationId xmlns:a16="http://schemas.microsoft.com/office/drawing/2014/main" id="{75269566-D28D-4E97-A068-2454A1217B15}"/>
              </a:ext>
            </a:extLst>
          </p:cNvPr>
          <p:cNvGrpSpPr/>
          <p:nvPr/>
        </p:nvGrpSpPr>
        <p:grpSpPr>
          <a:xfrm>
            <a:off x="5074094" y="2659367"/>
            <a:ext cx="667657" cy="751001"/>
            <a:chOff x="2136734" y="4397828"/>
            <a:chExt cx="667657" cy="751001"/>
          </a:xfrm>
        </p:grpSpPr>
        <p:pic>
          <p:nvPicPr>
            <p:cNvPr id="151" name="Picture 150">
              <a:extLst>
                <a:ext uri="{FF2B5EF4-FFF2-40B4-BE49-F238E27FC236}">
                  <a16:creationId xmlns:a16="http://schemas.microsoft.com/office/drawing/2014/main" id="{FC2B3C81-1987-471F-8556-E8558495048D}"/>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2136734" y="4397828"/>
              <a:ext cx="667657" cy="751001"/>
            </a:xfrm>
            <a:prstGeom prst="rect">
              <a:avLst/>
            </a:prstGeom>
          </p:spPr>
        </p:pic>
        <p:sp>
          <p:nvSpPr>
            <p:cNvPr id="152" name="Freeform: Shape 151">
              <a:extLst>
                <a:ext uri="{FF2B5EF4-FFF2-40B4-BE49-F238E27FC236}">
                  <a16:creationId xmlns:a16="http://schemas.microsoft.com/office/drawing/2014/main" id="{8B6569FD-315E-4920-8C69-FBFB6DEF6981}"/>
                </a:ext>
              </a:extLst>
            </p:cNvPr>
            <p:cNvSpPr/>
            <p:nvPr/>
          </p:nvSpPr>
          <p:spPr>
            <a:xfrm>
              <a:off x="2439102" y="4648476"/>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4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3" name="Group 152">
            <a:extLst>
              <a:ext uri="{FF2B5EF4-FFF2-40B4-BE49-F238E27FC236}">
                <a16:creationId xmlns:a16="http://schemas.microsoft.com/office/drawing/2014/main" id="{2CBF55F7-1432-47F8-90E1-723DD08B103E}"/>
              </a:ext>
            </a:extLst>
          </p:cNvPr>
          <p:cNvGrpSpPr/>
          <p:nvPr/>
        </p:nvGrpSpPr>
        <p:grpSpPr>
          <a:xfrm>
            <a:off x="5677344" y="2659367"/>
            <a:ext cx="667657" cy="751001"/>
            <a:chOff x="2739984" y="4397828"/>
            <a:chExt cx="667657" cy="751001"/>
          </a:xfrm>
        </p:grpSpPr>
        <p:pic>
          <p:nvPicPr>
            <p:cNvPr id="154" name="Picture 153">
              <a:extLst>
                <a:ext uri="{FF2B5EF4-FFF2-40B4-BE49-F238E27FC236}">
                  <a16:creationId xmlns:a16="http://schemas.microsoft.com/office/drawing/2014/main" id="{2B5867AC-9509-466C-9906-DE4623D3F9AB}"/>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2739984" y="4397828"/>
              <a:ext cx="667657" cy="751001"/>
            </a:xfrm>
            <a:prstGeom prst="rect">
              <a:avLst/>
            </a:prstGeom>
          </p:spPr>
        </p:pic>
        <p:sp>
          <p:nvSpPr>
            <p:cNvPr id="155" name="Freeform: Shape 154">
              <a:extLst>
                <a:ext uri="{FF2B5EF4-FFF2-40B4-BE49-F238E27FC236}">
                  <a16:creationId xmlns:a16="http://schemas.microsoft.com/office/drawing/2014/main" id="{F675DEB6-B87D-452C-AE36-02F89A6D8639}"/>
                </a:ext>
              </a:extLst>
            </p:cNvPr>
            <p:cNvSpPr/>
            <p:nvPr/>
          </p:nvSpPr>
          <p:spPr>
            <a:xfrm>
              <a:off x="3066192" y="4677038"/>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4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6" name="Group 155">
            <a:extLst>
              <a:ext uri="{FF2B5EF4-FFF2-40B4-BE49-F238E27FC236}">
                <a16:creationId xmlns:a16="http://schemas.microsoft.com/office/drawing/2014/main" id="{7B3B2B63-18E2-451A-91B3-2B07C9399237}"/>
              </a:ext>
            </a:extLst>
          </p:cNvPr>
          <p:cNvGrpSpPr/>
          <p:nvPr/>
        </p:nvGrpSpPr>
        <p:grpSpPr>
          <a:xfrm>
            <a:off x="6280594" y="2659367"/>
            <a:ext cx="667657" cy="751001"/>
            <a:chOff x="3343234" y="4397828"/>
            <a:chExt cx="667657" cy="751001"/>
          </a:xfrm>
        </p:grpSpPr>
        <p:pic>
          <p:nvPicPr>
            <p:cNvPr id="157" name="Picture 156">
              <a:extLst>
                <a:ext uri="{FF2B5EF4-FFF2-40B4-BE49-F238E27FC236}">
                  <a16:creationId xmlns:a16="http://schemas.microsoft.com/office/drawing/2014/main" id="{FE690DC6-90F1-4B26-AE34-50F7E4CB782C}"/>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3343234" y="4397828"/>
              <a:ext cx="667657" cy="751001"/>
            </a:xfrm>
            <a:prstGeom prst="rect">
              <a:avLst/>
            </a:prstGeom>
          </p:spPr>
        </p:pic>
        <p:sp>
          <p:nvSpPr>
            <p:cNvPr id="158" name="Freeform: Shape 157">
              <a:extLst>
                <a:ext uri="{FF2B5EF4-FFF2-40B4-BE49-F238E27FC236}">
                  <a16:creationId xmlns:a16="http://schemas.microsoft.com/office/drawing/2014/main" id="{37B3786C-55B5-4333-8134-C8B5DE5AB855}"/>
                </a:ext>
              </a:extLst>
            </p:cNvPr>
            <p:cNvSpPr/>
            <p:nvPr/>
          </p:nvSpPr>
          <p:spPr>
            <a:xfrm>
              <a:off x="3669442" y="4650869"/>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4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59" name="Group 158">
            <a:extLst>
              <a:ext uri="{FF2B5EF4-FFF2-40B4-BE49-F238E27FC236}">
                <a16:creationId xmlns:a16="http://schemas.microsoft.com/office/drawing/2014/main" id="{BE7EFBEF-402F-4351-8E33-0742A7965BF8}"/>
              </a:ext>
            </a:extLst>
          </p:cNvPr>
          <p:cNvGrpSpPr/>
          <p:nvPr/>
        </p:nvGrpSpPr>
        <p:grpSpPr>
          <a:xfrm>
            <a:off x="4470844" y="2660511"/>
            <a:ext cx="667657" cy="751001"/>
            <a:chOff x="1533484" y="4398972"/>
            <a:chExt cx="667657" cy="751001"/>
          </a:xfrm>
        </p:grpSpPr>
        <p:pic>
          <p:nvPicPr>
            <p:cNvPr id="160" name="Picture 159">
              <a:extLst>
                <a:ext uri="{FF2B5EF4-FFF2-40B4-BE49-F238E27FC236}">
                  <a16:creationId xmlns:a16="http://schemas.microsoft.com/office/drawing/2014/main" id="{BA83E1F6-6221-4E77-A798-C1509FC06664}"/>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1533484" y="4398972"/>
              <a:ext cx="667657" cy="751001"/>
            </a:xfrm>
            <a:prstGeom prst="rect">
              <a:avLst/>
            </a:prstGeom>
          </p:spPr>
        </p:pic>
        <p:sp>
          <p:nvSpPr>
            <p:cNvPr id="161" name="Freeform: Shape 160">
              <a:extLst>
                <a:ext uri="{FF2B5EF4-FFF2-40B4-BE49-F238E27FC236}">
                  <a16:creationId xmlns:a16="http://schemas.microsoft.com/office/drawing/2014/main" id="{E7789869-546F-43DE-9DDB-818CBEF28C45}"/>
                </a:ext>
              </a:extLst>
            </p:cNvPr>
            <p:cNvSpPr/>
            <p:nvPr/>
          </p:nvSpPr>
          <p:spPr>
            <a:xfrm>
              <a:off x="1835852" y="4677039"/>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162" name="Picture 161">
            <a:extLst>
              <a:ext uri="{FF2B5EF4-FFF2-40B4-BE49-F238E27FC236}">
                <a16:creationId xmlns:a16="http://schemas.microsoft.com/office/drawing/2014/main" id="{4261D3D9-D1A3-4FA1-AC35-EA44B0393B5C}"/>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4470844" y="2653335"/>
            <a:ext cx="667657" cy="751001"/>
          </a:xfrm>
          <a:prstGeom prst="rect">
            <a:avLst/>
          </a:prstGeom>
        </p:spPr>
      </p:pic>
      <p:pic>
        <p:nvPicPr>
          <p:cNvPr id="163" name="Picture 162">
            <a:extLst>
              <a:ext uri="{FF2B5EF4-FFF2-40B4-BE49-F238E27FC236}">
                <a16:creationId xmlns:a16="http://schemas.microsoft.com/office/drawing/2014/main" id="{F6A8B9FD-E1CC-451E-9718-2A04909B77E2}"/>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5074094" y="2658223"/>
            <a:ext cx="667657" cy="751001"/>
          </a:xfrm>
          <a:prstGeom prst="rect">
            <a:avLst/>
          </a:prstGeom>
        </p:spPr>
      </p:pic>
      <p:pic>
        <p:nvPicPr>
          <p:cNvPr id="164" name="Picture 163">
            <a:extLst>
              <a:ext uri="{FF2B5EF4-FFF2-40B4-BE49-F238E27FC236}">
                <a16:creationId xmlns:a16="http://schemas.microsoft.com/office/drawing/2014/main" id="{6280DE8B-1F6E-420A-943E-9B2FD68CD79B}"/>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5677344" y="2658223"/>
            <a:ext cx="667657" cy="751001"/>
          </a:xfrm>
          <a:prstGeom prst="rect">
            <a:avLst/>
          </a:prstGeom>
        </p:spPr>
      </p:pic>
      <p:pic>
        <p:nvPicPr>
          <p:cNvPr id="165" name="Picture 164">
            <a:extLst>
              <a:ext uri="{FF2B5EF4-FFF2-40B4-BE49-F238E27FC236}">
                <a16:creationId xmlns:a16="http://schemas.microsoft.com/office/drawing/2014/main" id="{DCD74261-B3B8-46A8-95BD-9D619A4E6EE3}"/>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6280594" y="2658223"/>
            <a:ext cx="667657" cy="751001"/>
          </a:xfrm>
          <a:prstGeom prst="rect">
            <a:avLst/>
          </a:prstGeom>
        </p:spPr>
      </p:pic>
      <p:grpSp>
        <p:nvGrpSpPr>
          <p:cNvPr id="23" name="Group 22">
            <a:extLst>
              <a:ext uri="{FF2B5EF4-FFF2-40B4-BE49-F238E27FC236}">
                <a16:creationId xmlns:a16="http://schemas.microsoft.com/office/drawing/2014/main" id="{F63A86AA-3506-4C88-8DF7-CFB6B73B248B}"/>
              </a:ext>
            </a:extLst>
          </p:cNvPr>
          <p:cNvGrpSpPr/>
          <p:nvPr/>
        </p:nvGrpSpPr>
        <p:grpSpPr>
          <a:xfrm>
            <a:off x="2661094" y="2668139"/>
            <a:ext cx="667657" cy="751001"/>
            <a:chOff x="2136734" y="4397828"/>
            <a:chExt cx="667657" cy="751001"/>
          </a:xfrm>
        </p:grpSpPr>
        <p:pic>
          <p:nvPicPr>
            <p:cNvPr id="134" name="Picture 133">
              <a:extLst>
                <a:ext uri="{FF2B5EF4-FFF2-40B4-BE49-F238E27FC236}">
                  <a16:creationId xmlns:a16="http://schemas.microsoft.com/office/drawing/2014/main" id="{25133F12-4F16-41CA-B8AA-9E1976486473}"/>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2136734" y="4397828"/>
              <a:ext cx="667657" cy="751001"/>
            </a:xfrm>
            <a:prstGeom prst="rect">
              <a:avLst/>
            </a:prstGeom>
          </p:spPr>
        </p:pic>
        <p:sp>
          <p:nvSpPr>
            <p:cNvPr id="138" name="Freeform: Shape 137">
              <a:extLst>
                <a:ext uri="{FF2B5EF4-FFF2-40B4-BE49-F238E27FC236}">
                  <a16:creationId xmlns:a16="http://schemas.microsoft.com/office/drawing/2014/main" id="{2F84BC7A-1A1C-49A4-8F74-A85EC81C2577}"/>
                </a:ext>
              </a:extLst>
            </p:cNvPr>
            <p:cNvSpPr/>
            <p:nvPr/>
          </p:nvSpPr>
          <p:spPr>
            <a:xfrm>
              <a:off x="2439102" y="4648476"/>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4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id="{6B0442F3-A93A-45FA-930D-A46D75A776B8}"/>
              </a:ext>
            </a:extLst>
          </p:cNvPr>
          <p:cNvGrpSpPr/>
          <p:nvPr/>
        </p:nvGrpSpPr>
        <p:grpSpPr>
          <a:xfrm>
            <a:off x="3264344" y="2668139"/>
            <a:ext cx="667657" cy="751001"/>
            <a:chOff x="2739984" y="4397828"/>
            <a:chExt cx="667657" cy="751001"/>
          </a:xfrm>
        </p:grpSpPr>
        <p:pic>
          <p:nvPicPr>
            <p:cNvPr id="135" name="Picture 134">
              <a:extLst>
                <a:ext uri="{FF2B5EF4-FFF2-40B4-BE49-F238E27FC236}">
                  <a16:creationId xmlns:a16="http://schemas.microsoft.com/office/drawing/2014/main" id="{4DC213E7-7347-49A4-A509-385A4D707842}"/>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2739984" y="4397828"/>
              <a:ext cx="667657" cy="751001"/>
            </a:xfrm>
            <a:prstGeom prst="rect">
              <a:avLst/>
            </a:prstGeom>
          </p:spPr>
        </p:pic>
        <p:sp>
          <p:nvSpPr>
            <p:cNvPr id="139" name="Freeform: Shape 138">
              <a:extLst>
                <a:ext uri="{FF2B5EF4-FFF2-40B4-BE49-F238E27FC236}">
                  <a16:creationId xmlns:a16="http://schemas.microsoft.com/office/drawing/2014/main" id="{3C84C7FF-3F4B-4179-B90B-ED26F1BCBA2B}"/>
                </a:ext>
              </a:extLst>
            </p:cNvPr>
            <p:cNvSpPr/>
            <p:nvPr/>
          </p:nvSpPr>
          <p:spPr>
            <a:xfrm>
              <a:off x="3066192" y="4677038"/>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4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5" name="Group 24">
            <a:extLst>
              <a:ext uri="{FF2B5EF4-FFF2-40B4-BE49-F238E27FC236}">
                <a16:creationId xmlns:a16="http://schemas.microsoft.com/office/drawing/2014/main" id="{84FE923F-2032-49DB-B0C0-D2B0CE1EEE8F}"/>
              </a:ext>
            </a:extLst>
          </p:cNvPr>
          <p:cNvGrpSpPr/>
          <p:nvPr/>
        </p:nvGrpSpPr>
        <p:grpSpPr>
          <a:xfrm>
            <a:off x="3867594" y="2668139"/>
            <a:ext cx="667657" cy="751001"/>
            <a:chOff x="3343234" y="4397828"/>
            <a:chExt cx="667657" cy="751001"/>
          </a:xfrm>
        </p:grpSpPr>
        <p:pic>
          <p:nvPicPr>
            <p:cNvPr id="136" name="Picture 135">
              <a:extLst>
                <a:ext uri="{FF2B5EF4-FFF2-40B4-BE49-F238E27FC236}">
                  <a16:creationId xmlns:a16="http://schemas.microsoft.com/office/drawing/2014/main" id="{8AF9E5B6-1BB6-414E-AAE6-9070350C8987}"/>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3343234" y="4397828"/>
              <a:ext cx="667657" cy="751001"/>
            </a:xfrm>
            <a:prstGeom prst="rect">
              <a:avLst/>
            </a:prstGeom>
          </p:spPr>
        </p:pic>
        <p:sp>
          <p:nvSpPr>
            <p:cNvPr id="140" name="Freeform: Shape 139">
              <a:extLst>
                <a:ext uri="{FF2B5EF4-FFF2-40B4-BE49-F238E27FC236}">
                  <a16:creationId xmlns:a16="http://schemas.microsoft.com/office/drawing/2014/main" id="{43943793-3101-4312-B3A2-14D13191D3AF}"/>
                </a:ext>
              </a:extLst>
            </p:cNvPr>
            <p:cNvSpPr/>
            <p:nvPr/>
          </p:nvSpPr>
          <p:spPr>
            <a:xfrm>
              <a:off x="3669442" y="4650869"/>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4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2" name="Group 21">
            <a:extLst>
              <a:ext uri="{FF2B5EF4-FFF2-40B4-BE49-F238E27FC236}">
                <a16:creationId xmlns:a16="http://schemas.microsoft.com/office/drawing/2014/main" id="{9280BF18-0D46-4389-9371-32626A8DDFCC}"/>
              </a:ext>
            </a:extLst>
          </p:cNvPr>
          <p:cNvGrpSpPr/>
          <p:nvPr/>
        </p:nvGrpSpPr>
        <p:grpSpPr>
          <a:xfrm>
            <a:off x="2057844" y="2669283"/>
            <a:ext cx="667657" cy="751001"/>
            <a:chOff x="1533484" y="4398972"/>
            <a:chExt cx="667657" cy="751001"/>
          </a:xfrm>
        </p:grpSpPr>
        <p:pic>
          <p:nvPicPr>
            <p:cNvPr id="133" name="Picture 132">
              <a:extLst>
                <a:ext uri="{FF2B5EF4-FFF2-40B4-BE49-F238E27FC236}">
                  <a16:creationId xmlns:a16="http://schemas.microsoft.com/office/drawing/2014/main" id="{70187620-606A-4107-B8F2-7DB81A18B160}"/>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1533484" y="4398972"/>
              <a:ext cx="667657" cy="751001"/>
            </a:xfrm>
            <a:prstGeom prst="rect">
              <a:avLst/>
            </a:prstGeom>
          </p:spPr>
        </p:pic>
        <p:sp>
          <p:nvSpPr>
            <p:cNvPr id="137" name="Freeform: Shape 136">
              <a:extLst>
                <a:ext uri="{FF2B5EF4-FFF2-40B4-BE49-F238E27FC236}">
                  <a16:creationId xmlns:a16="http://schemas.microsoft.com/office/drawing/2014/main" id="{318265E2-45F2-490D-887B-9C3C7ECD4A28}"/>
                </a:ext>
              </a:extLst>
            </p:cNvPr>
            <p:cNvSpPr/>
            <p:nvPr/>
          </p:nvSpPr>
          <p:spPr>
            <a:xfrm>
              <a:off x="1835852" y="4677039"/>
              <a:ext cx="176495" cy="327111"/>
            </a:xfrm>
            <a:custGeom>
              <a:avLst/>
              <a:gdLst>
                <a:gd name="connsiteX0" fmla="*/ 45336 w 176495"/>
                <a:gd name="connsiteY0" fmla="*/ 15168 h 327111"/>
                <a:gd name="connsiteX1" fmla="*/ 92 w 176495"/>
                <a:gd name="connsiteY1" fmla="*/ 243768 h 327111"/>
                <a:gd name="connsiteX2" fmla="*/ 2473 w 176495"/>
                <a:gd name="connsiteY2" fmla="*/ 253293 h 327111"/>
                <a:gd name="connsiteX3" fmla="*/ 7236 w 176495"/>
                <a:gd name="connsiteY3" fmla="*/ 274724 h 327111"/>
                <a:gd name="connsiteX4" fmla="*/ 9617 w 176495"/>
                <a:gd name="connsiteY4" fmla="*/ 284249 h 327111"/>
                <a:gd name="connsiteX5" fmla="*/ 16761 w 176495"/>
                <a:gd name="connsiteY5" fmla="*/ 289011 h 327111"/>
                <a:gd name="connsiteX6" fmla="*/ 28667 w 176495"/>
                <a:gd name="connsiteY6" fmla="*/ 300918 h 327111"/>
                <a:gd name="connsiteX7" fmla="*/ 57242 w 176495"/>
                <a:gd name="connsiteY7" fmla="*/ 317586 h 327111"/>
                <a:gd name="connsiteX8" fmla="*/ 64386 w 176495"/>
                <a:gd name="connsiteY8" fmla="*/ 322349 h 327111"/>
                <a:gd name="connsiteX9" fmla="*/ 78673 w 176495"/>
                <a:gd name="connsiteY9" fmla="*/ 324730 h 327111"/>
                <a:gd name="connsiteX10" fmla="*/ 85817 w 176495"/>
                <a:gd name="connsiteY10" fmla="*/ 327111 h 327111"/>
                <a:gd name="connsiteX11" fmla="*/ 140586 w 176495"/>
                <a:gd name="connsiteY11" fmla="*/ 317586 h 327111"/>
                <a:gd name="connsiteX12" fmla="*/ 150111 w 176495"/>
                <a:gd name="connsiteY12" fmla="*/ 310443 h 327111"/>
                <a:gd name="connsiteX13" fmla="*/ 154873 w 176495"/>
                <a:gd name="connsiteY13" fmla="*/ 303299 h 327111"/>
                <a:gd name="connsiteX14" fmla="*/ 169161 w 176495"/>
                <a:gd name="connsiteY14" fmla="*/ 289011 h 327111"/>
                <a:gd name="connsiteX15" fmla="*/ 171542 w 176495"/>
                <a:gd name="connsiteY15" fmla="*/ 200905 h 327111"/>
                <a:gd name="connsiteX16" fmla="*/ 166779 w 176495"/>
                <a:gd name="connsiteY16" fmla="*/ 172330 h 327111"/>
                <a:gd name="connsiteX17" fmla="*/ 162017 w 176495"/>
                <a:gd name="connsiteY17" fmla="*/ 160424 h 327111"/>
                <a:gd name="connsiteX18" fmla="*/ 157254 w 176495"/>
                <a:gd name="connsiteY18" fmla="*/ 143755 h 327111"/>
                <a:gd name="connsiteX19" fmla="*/ 152492 w 176495"/>
                <a:gd name="connsiteY19" fmla="*/ 129468 h 327111"/>
                <a:gd name="connsiteX20" fmla="*/ 147729 w 176495"/>
                <a:gd name="connsiteY20" fmla="*/ 110418 h 327111"/>
                <a:gd name="connsiteX21" fmla="*/ 145348 w 176495"/>
                <a:gd name="connsiteY21" fmla="*/ 100893 h 327111"/>
                <a:gd name="connsiteX22" fmla="*/ 142967 w 176495"/>
                <a:gd name="connsiteY22" fmla="*/ 81843 h 327111"/>
                <a:gd name="connsiteX23" fmla="*/ 133442 w 176495"/>
                <a:gd name="connsiteY23" fmla="*/ 58030 h 327111"/>
                <a:gd name="connsiteX24" fmla="*/ 121536 w 176495"/>
                <a:gd name="connsiteY24" fmla="*/ 41361 h 327111"/>
                <a:gd name="connsiteX25" fmla="*/ 116773 w 176495"/>
                <a:gd name="connsiteY25" fmla="*/ 31836 h 327111"/>
                <a:gd name="connsiteX26" fmla="*/ 92961 w 176495"/>
                <a:gd name="connsiteY26" fmla="*/ 10405 h 327111"/>
                <a:gd name="connsiteX27" fmla="*/ 76292 w 176495"/>
                <a:gd name="connsiteY27" fmla="*/ 880 h 327111"/>
                <a:gd name="connsiteX28" fmla="*/ 45336 w 176495"/>
                <a:gd name="connsiteY28" fmla="*/ 8024 h 327111"/>
                <a:gd name="connsiteX29" fmla="*/ 38192 w 176495"/>
                <a:gd name="connsiteY29" fmla="*/ 15168 h 327111"/>
                <a:gd name="connsiteX30" fmla="*/ 45336 w 176495"/>
                <a:gd name="connsiteY30" fmla="*/ 15168 h 32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6495" h="327111">
                  <a:moveTo>
                    <a:pt x="45336" y="15168"/>
                  </a:moveTo>
                  <a:cubicBezTo>
                    <a:pt x="38986" y="53268"/>
                    <a:pt x="13853" y="167319"/>
                    <a:pt x="92" y="243768"/>
                  </a:cubicBezTo>
                  <a:cubicBezTo>
                    <a:pt x="-488" y="246989"/>
                    <a:pt x="1831" y="250084"/>
                    <a:pt x="2473" y="253293"/>
                  </a:cubicBezTo>
                  <a:cubicBezTo>
                    <a:pt x="9636" y="289110"/>
                    <a:pt x="1055" y="253093"/>
                    <a:pt x="7236" y="274724"/>
                  </a:cubicBezTo>
                  <a:cubicBezTo>
                    <a:pt x="8135" y="277871"/>
                    <a:pt x="7802" y="281526"/>
                    <a:pt x="9617" y="284249"/>
                  </a:cubicBezTo>
                  <a:cubicBezTo>
                    <a:pt x="11205" y="286630"/>
                    <a:pt x="14380" y="287424"/>
                    <a:pt x="16761" y="289011"/>
                  </a:cubicBezTo>
                  <a:cubicBezTo>
                    <a:pt x="23857" y="299656"/>
                    <a:pt x="18396" y="293448"/>
                    <a:pt x="28667" y="300918"/>
                  </a:cubicBezTo>
                  <a:cubicBezTo>
                    <a:pt x="51366" y="317426"/>
                    <a:pt x="39591" y="313174"/>
                    <a:pt x="57242" y="317586"/>
                  </a:cubicBezTo>
                  <a:cubicBezTo>
                    <a:pt x="59623" y="319174"/>
                    <a:pt x="61671" y="321444"/>
                    <a:pt x="64386" y="322349"/>
                  </a:cubicBezTo>
                  <a:cubicBezTo>
                    <a:pt x="68966" y="323876"/>
                    <a:pt x="73960" y="323683"/>
                    <a:pt x="78673" y="324730"/>
                  </a:cubicBezTo>
                  <a:cubicBezTo>
                    <a:pt x="81123" y="325274"/>
                    <a:pt x="83436" y="326317"/>
                    <a:pt x="85817" y="327111"/>
                  </a:cubicBezTo>
                  <a:cubicBezTo>
                    <a:pt x="110882" y="324473"/>
                    <a:pt x="123048" y="328547"/>
                    <a:pt x="140586" y="317586"/>
                  </a:cubicBezTo>
                  <a:cubicBezTo>
                    <a:pt x="143951" y="315483"/>
                    <a:pt x="146936" y="312824"/>
                    <a:pt x="150111" y="310443"/>
                  </a:cubicBezTo>
                  <a:cubicBezTo>
                    <a:pt x="151698" y="308062"/>
                    <a:pt x="152849" y="305323"/>
                    <a:pt x="154873" y="303299"/>
                  </a:cubicBezTo>
                  <a:cubicBezTo>
                    <a:pt x="172598" y="285573"/>
                    <a:pt x="157934" y="305850"/>
                    <a:pt x="169161" y="289011"/>
                  </a:cubicBezTo>
                  <a:cubicBezTo>
                    <a:pt x="181425" y="252217"/>
                    <a:pt x="175472" y="275580"/>
                    <a:pt x="171542" y="200905"/>
                  </a:cubicBezTo>
                  <a:cubicBezTo>
                    <a:pt x="171364" y="197523"/>
                    <a:pt x="168261" y="177269"/>
                    <a:pt x="166779" y="172330"/>
                  </a:cubicBezTo>
                  <a:cubicBezTo>
                    <a:pt x="165551" y="168236"/>
                    <a:pt x="163369" y="164479"/>
                    <a:pt x="162017" y="160424"/>
                  </a:cubicBezTo>
                  <a:cubicBezTo>
                    <a:pt x="160190" y="154942"/>
                    <a:pt x="158953" y="149278"/>
                    <a:pt x="157254" y="143755"/>
                  </a:cubicBezTo>
                  <a:cubicBezTo>
                    <a:pt x="155778" y="138957"/>
                    <a:pt x="153710" y="134338"/>
                    <a:pt x="152492" y="129468"/>
                  </a:cubicBezTo>
                  <a:lnTo>
                    <a:pt x="147729" y="110418"/>
                  </a:lnTo>
                  <a:cubicBezTo>
                    <a:pt x="146935" y="107243"/>
                    <a:pt x="145754" y="104140"/>
                    <a:pt x="145348" y="100893"/>
                  </a:cubicBezTo>
                  <a:cubicBezTo>
                    <a:pt x="144554" y="94543"/>
                    <a:pt x="144680" y="88009"/>
                    <a:pt x="142967" y="81843"/>
                  </a:cubicBezTo>
                  <a:cubicBezTo>
                    <a:pt x="140679" y="73606"/>
                    <a:pt x="138572" y="64869"/>
                    <a:pt x="133442" y="58030"/>
                  </a:cubicBezTo>
                  <a:cubicBezTo>
                    <a:pt x="130369" y="53933"/>
                    <a:pt x="124325" y="46242"/>
                    <a:pt x="121536" y="41361"/>
                  </a:cubicBezTo>
                  <a:cubicBezTo>
                    <a:pt x="119775" y="38279"/>
                    <a:pt x="119021" y="34583"/>
                    <a:pt x="116773" y="31836"/>
                  </a:cubicBezTo>
                  <a:cubicBezTo>
                    <a:pt x="102742" y="14688"/>
                    <a:pt x="104944" y="18965"/>
                    <a:pt x="92961" y="10405"/>
                  </a:cubicBezTo>
                  <a:cubicBezTo>
                    <a:pt x="80349" y="1395"/>
                    <a:pt x="87884" y="4743"/>
                    <a:pt x="76292" y="880"/>
                  </a:cubicBezTo>
                  <a:cubicBezTo>
                    <a:pt x="58357" y="2673"/>
                    <a:pt x="55986" y="-852"/>
                    <a:pt x="45336" y="8024"/>
                  </a:cubicBezTo>
                  <a:cubicBezTo>
                    <a:pt x="42749" y="10180"/>
                    <a:pt x="40573" y="12787"/>
                    <a:pt x="38192" y="15168"/>
                  </a:cubicBezTo>
                  <a:cubicBezTo>
                    <a:pt x="35309" y="23817"/>
                    <a:pt x="51686" y="-22932"/>
                    <a:pt x="45336" y="15168"/>
                  </a:cubicBezTo>
                  <a:close/>
                </a:path>
              </a:pathLst>
            </a:custGeom>
            <a:solidFill>
              <a:srgbClr val="9EC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11" name="Picture 10">
            <a:extLst>
              <a:ext uri="{FF2B5EF4-FFF2-40B4-BE49-F238E27FC236}">
                <a16:creationId xmlns:a16="http://schemas.microsoft.com/office/drawing/2014/main" id="{4479F29F-1846-43CD-9413-B40BEA053948}"/>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2057844" y="2665758"/>
            <a:ext cx="667657" cy="751001"/>
          </a:xfrm>
          <a:prstGeom prst="rect">
            <a:avLst/>
          </a:prstGeom>
        </p:spPr>
      </p:pic>
      <p:pic>
        <p:nvPicPr>
          <p:cNvPr id="109" name="Picture 108">
            <a:extLst>
              <a:ext uri="{FF2B5EF4-FFF2-40B4-BE49-F238E27FC236}">
                <a16:creationId xmlns:a16="http://schemas.microsoft.com/office/drawing/2014/main" id="{0E71242C-34CB-4B61-9AF3-BA92234D861C}"/>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2661094" y="2666995"/>
            <a:ext cx="667657" cy="751001"/>
          </a:xfrm>
          <a:prstGeom prst="rect">
            <a:avLst/>
          </a:prstGeom>
        </p:spPr>
      </p:pic>
      <p:pic>
        <p:nvPicPr>
          <p:cNvPr id="111" name="Picture 110">
            <a:extLst>
              <a:ext uri="{FF2B5EF4-FFF2-40B4-BE49-F238E27FC236}">
                <a16:creationId xmlns:a16="http://schemas.microsoft.com/office/drawing/2014/main" id="{E8E326E9-AC91-41EA-8E15-0296D50B9CB3}"/>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3264344" y="2666995"/>
            <a:ext cx="667657" cy="751001"/>
          </a:xfrm>
          <a:prstGeom prst="rect">
            <a:avLst/>
          </a:prstGeom>
        </p:spPr>
      </p:pic>
      <p:pic>
        <p:nvPicPr>
          <p:cNvPr id="113" name="Picture 112">
            <a:extLst>
              <a:ext uri="{FF2B5EF4-FFF2-40B4-BE49-F238E27FC236}">
                <a16:creationId xmlns:a16="http://schemas.microsoft.com/office/drawing/2014/main" id="{D9DEB0E0-0BEF-4F97-819C-6ABD4B23CBE8}"/>
              </a:ext>
            </a:extLst>
          </p:cNvPr>
          <p:cNvPicPr>
            <a:picLocks noChangeAspect="1"/>
          </p:cNvPicPr>
          <p:nvPr/>
        </p:nvPicPr>
        <p:blipFill rotWithShape="1">
          <a:blip r:embed="rId3">
            <a:extLst>
              <a:ext uri="{28A0092B-C50C-407E-A947-70E740481C1C}">
                <a14:useLocalDpi xmlns:a14="http://schemas.microsoft.com/office/drawing/2010/main" val="0"/>
              </a:ext>
            </a:extLst>
          </a:blip>
          <a:srcRect t="-19203"/>
          <a:stretch/>
        </p:blipFill>
        <p:spPr>
          <a:xfrm>
            <a:off x="3867594" y="2664614"/>
            <a:ext cx="667657" cy="751001"/>
          </a:xfrm>
          <a:prstGeom prst="rect">
            <a:avLst/>
          </a:prstGeom>
        </p:spPr>
      </p:pic>
      <p:graphicFrame>
        <p:nvGraphicFramePr>
          <p:cNvPr id="8" name="Object 7">
            <a:extLst>
              <a:ext uri="{FF2B5EF4-FFF2-40B4-BE49-F238E27FC236}">
                <a16:creationId xmlns:a16="http://schemas.microsoft.com/office/drawing/2014/main" id="{2238BB9C-FEC5-44F5-9706-EB96FCB6D66F}"/>
              </a:ext>
            </a:extLst>
          </p:cNvPr>
          <p:cNvGraphicFramePr>
            <a:graphicFrameLocks noChangeAspect="1"/>
          </p:cNvGraphicFramePr>
          <p:nvPr/>
        </p:nvGraphicFramePr>
        <p:xfrm>
          <a:off x="8690574" y="2428231"/>
          <a:ext cx="408499" cy="763715"/>
        </p:xfrm>
        <a:graphic>
          <a:graphicData uri="http://schemas.openxmlformats.org/presentationml/2006/ole">
            <mc:AlternateContent xmlns:mc="http://schemas.openxmlformats.org/markup-compatibility/2006">
              <mc:Choice xmlns:v="urn:schemas-microsoft-com:vml" Requires="v">
                <p:oleObj name="Equation" r:id="rId4" imgW="291960" imgH="545760" progId="Equation.DSMT4">
                  <p:embed/>
                </p:oleObj>
              </mc:Choice>
              <mc:Fallback>
                <p:oleObj name="Equation" r:id="rId4" imgW="291960" imgH="545760" progId="Equation.DSMT4">
                  <p:embed/>
                  <p:pic>
                    <p:nvPicPr>
                      <p:cNvPr id="8" name="Object 7">
                        <a:extLst>
                          <a:ext uri="{FF2B5EF4-FFF2-40B4-BE49-F238E27FC236}">
                            <a16:creationId xmlns:a16="http://schemas.microsoft.com/office/drawing/2014/main" id="{2238BB9C-FEC5-44F5-9706-EB96FCB6D66F}"/>
                          </a:ext>
                        </a:extLst>
                      </p:cNvPr>
                      <p:cNvPicPr/>
                      <p:nvPr/>
                    </p:nvPicPr>
                    <p:blipFill>
                      <a:blip r:embed="rId5"/>
                      <a:stretch>
                        <a:fillRect/>
                      </a:stretch>
                    </p:blipFill>
                    <p:spPr>
                      <a:xfrm>
                        <a:off x="8690574" y="2428231"/>
                        <a:ext cx="408499" cy="763715"/>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E9FA8B6E-98D2-46FF-BA4A-D836007DBF7B}"/>
              </a:ext>
            </a:extLst>
          </p:cNvPr>
          <p:cNvGraphicFramePr>
            <a:graphicFrameLocks noChangeAspect="1"/>
          </p:cNvGraphicFramePr>
          <p:nvPr/>
        </p:nvGraphicFramePr>
        <p:xfrm>
          <a:off x="2596324" y="2450701"/>
          <a:ext cx="127000" cy="254000"/>
        </p:xfrm>
        <a:graphic>
          <a:graphicData uri="http://schemas.openxmlformats.org/presentationml/2006/ole">
            <mc:AlternateContent xmlns:mc="http://schemas.openxmlformats.org/markup-compatibility/2006">
              <mc:Choice xmlns:v="urn:schemas-microsoft-com:vml" Requires="v">
                <p:oleObj name="Equation" r:id="rId6" imgW="126720" imgH="253800" progId="Equation.DSMT4">
                  <p:embed/>
                </p:oleObj>
              </mc:Choice>
              <mc:Fallback>
                <p:oleObj name="Equation" r:id="rId6" imgW="126720" imgH="253800" progId="Equation.DSMT4">
                  <p:embed/>
                  <p:pic>
                    <p:nvPicPr>
                      <p:cNvPr id="26" name="Object 25">
                        <a:extLst>
                          <a:ext uri="{FF2B5EF4-FFF2-40B4-BE49-F238E27FC236}">
                            <a16:creationId xmlns:a16="http://schemas.microsoft.com/office/drawing/2014/main" id="{E9FA8B6E-98D2-46FF-BA4A-D836007DBF7B}"/>
                          </a:ext>
                        </a:extLst>
                      </p:cNvPr>
                      <p:cNvPicPr/>
                      <p:nvPr/>
                    </p:nvPicPr>
                    <p:blipFill>
                      <a:blip r:embed="rId7"/>
                      <a:stretch>
                        <a:fillRect/>
                      </a:stretch>
                    </p:blipFill>
                    <p:spPr>
                      <a:xfrm>
                        <a:off x="2596324" y="2450701"/>
                        <a:ext cx="127000" cy="2540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2A158E74-23DF-44F6-A47F-83AAA7D78B1C}"/>
              </a:ext>
            </a:extLst>
          </p:cNvPr>
          <p:cNvGraphicFramePr>
            <a:graphicFrameLocks noChangeAspect="1"/>
          </p:cNvGraphicFramePr>
          <p:nvPr/>
        </p:nvGraphicFramePr>
        <p:xfrm>
          <a:off x="5025526" y="2466577"/>
          <a:ext cx="114300" cy="238125"/>
        </p:xfrm>
        <a:graphic>
          <a:graphicData uri="http://schemas.openxmlformats.org/presentationml/2006/ole">
            <mc:AlternateContent xmlns:mc="http://schemas.openxmlformats.org/markup-compatibility/2006">
              <mc:Choice xmlns:v="urn:schemas-microsoft-com:vml" Requires="v">
                <p:oleObj name="Equation" r:id="rId8" imgW="114226" imgH="238310" progId="Equation.DSMT4">
                  <p:embed/>
                </p:oleObj>
              </mc:Choice>
              <mc:Fallback>
                <p:oleObj name="Equation" r:id="rId8" imgW="114226" imgH="238310" progId="Equation.DSMT4">
                  <p:embed/>
                  <p:pic>
                    <p:nvPicPr>
                      <p:cNvPr id="28" name="Object 27">
                        <a:extLst>
                          <a:ext uri="{FF2B5EF4-FFF2-40B4-BE49-F238E27FC236}">
                            <a16:creationId xmlns:a16="http://schemas.microsoft.com/office/drawing/2014/main" id="{2A158E74-23DF-44F6-A47F-83AAA7D78B1C}"/>
                          </a:ext>
                        </a:extLst>
                      </p:cNvPr>
                      <p:cNvPicPr/>
                      <p:nvPr/>
                    </p:nvPicPr>
                    <p:blipFill>
                      <a:blip r:embed="rId9"/>
                      <a:stretch>
                        <a:fillRect/>
                      </a:stretch>
                    </p:blipFill>
                    <p:spPr>
                      <a:xfrm>
                        <a:off x="5025526" y="2466577"/>
                        <a:ext cx="114300" cy="238125"/>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738CE842-8B44-4EFD-8DEB-8B98FB123A1B}"/>
              </a:ext>
            </a:extLst>
          </p:cNvPr>
          <p:cNvGraphicFramePr>
            <a:graphicFrameLocks noChangeAspect="1"/>
          </p:cNvGraphicFramePr>
          <p:nvPr/>
        </p:nvGraphicFramePr>
        <p:xfrm>
          <a:off x="7394974" y="2455118"/>
          <a:ext cx="253800" cy="723600"/>
        </p:xfrm>
        <a:graphic>
          <a:graphicData uri="http://schemas.openxmlformats.org/presentationml/2006/ole">
            <mc:AlternateContent xmlns:mc="http://schemas.openxmlformats.org/markup-compatibility/2006">
              <mc:Choice xmlns:v="urn:schemas-microsoft-com:vml" Requires="v">
                <p:oleObj name="Equation" r:id="rId10" imgW="253800" imgH="723600" progId="Equation.DSMT4">
                  <p:embed/>
                </p:oleObj>
              </mc:Choice>
              <mc:Fallback>
                <p:oleObj name="Equation" r:id="rId10" imgW="253800" imgH="723600" progId="Equation.DSMT4">
                  <p:embed/>
                  <p:pic>
                    <p:nvPicPr>
                      <p:cNvPr id="30" name="Object 29">
                        <a:extLst>
                          <a:ext uri="{FF2B5EF4-FFF2-40B4-BE49-F238E27FC236}">
                            <a16:creationId xmlns:a16="http://schemas.microsoft.com/office/drawing/2014/main" id="{738CE842-8B44-4EFD-8DEB-8B98FB123A1B}"/>
                          </a:ext>
                        </a:extLst>
                      </p:cNvPr>
                      <p:cNvPicPr/>
                      <p:nvPr/>
                    </p:nvPicPr>
                    <p:blipFill>
                      <a:blip r:embed="rId11"/>
                      <a:stretch>
                        <a:fillRect/>
                      </a:stretch>
                    </p:blipFill>
                    <p:spPr>
                      <a:xfrm>
                        <a:off x="7394974" y="2455118"/>
                        <a:ext cx="253800" cy="72360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EB6819D5-D466-4CE4-AB43-DBBB355B148A}"/>
              </a:ext>
            </a:extLst>
          </p:cNvPr>
          <p:cNvGraphicFramePr>
            <a:graphicFrameLocks noChangeAspect="1"/>
          </p:cNvGraphicFramePr>
          <p:nvPr/>
        </p:nvGraphicFramePr>
        <p:xfrm>
          <a:off x="9176717" y="2411333"/>
          <a:ext cx="1047890" cy="781477"/>
        </p:xfrm>
        <a:graphic>
          <a:graphicData uri="http://schemas.openxmlformats.org/presentationml/2006/ole">
            <mc:AlternateContent xmlns:mc="http://schemas.openxmlformats.org/markup-compatibility/2006">
              <mc:Choice xmlns:v="urn:schemas-microsoft-com:vml" Requires="v">
                <p:oleObj name="Equation" r:id="rId12" imgW="749160" imgH="558720" progId="Equation.DSMT4">
                  <p:embed/>
                </p:oleObj>
              </mc:Choice>
              <mc:Fallback>
                <p:oleObj name="Equation" r:id="rId12" imgW="749160" imgH="558720" progId="Equation.DSMT4">
                  <p:embed/>
                  <p:pic>
                    <p:nvPicPr>
                      <p:cNvPr id="32" name="Object 31">
                        <a:extLst>
                          <a:ext uri="{FF2B5EF4-FFF2-40B4-BE49-F238E27FC236}">
                            <a16:creationId xmlns:a16="http://schemas.microsoft.com/office/drawing/2014/main" id="{EB6819D5-D466-4CE4-AB43-DBBB355B148A}"/>
                          </a:ext>
                        </a:extLst>
                      </p:cNvPr>
                      <p:cNvPicPr/>
                      <p:nvPr/>
                    </p:nvPicPr>
                    <p:blipFill>
                      <a:blip r:embed="rId13"/>
                      <a:stretch>
                        <a:fillRect/>
                      </a:stretch>
                    </p:blipFill>
                    <p:spPr>
                      <a:xfrm>
                        <a:off x="9176717" y="2411333"/>
                        <a:ext cx="1047890" cy="781477"/>
                      </a:xfrm>
                      <a:prstGeom prst="rect">
                        <a:avLst/>
                      </a:prstGeom>
                    </p:spPr>
                  </p:pic>
                </p:oleObj>
              </mc:Fallback>
            </mc:AlternateContent>
          </a:graphicData>
        </a:graphic>
      </p:graphicFrame>
      <p:sp>
        <p:nvSpPr>
          <p:cNvPr id="6" name="Content Placeholder 2">
            <a:extLst>
              <a:ext uri="{FF2B5EF4-FFF2-40B4-BE49-F238E27FC236}">
                <a16:creationId xmlns:a16="http://schemas.microsoft.com/office/drawing/2014/main" id="{2587FB7D-871D-4B92-ADE8-CD1F3D3176B6}"/>
              </a:ext>
            </a:extLst>
          </p:cNvPr>
          <p:cNvSpPr txBox="1">
            <a:spLocks/>
          </p:cNvSpPr>
          <p:nvPr/>
        </p:nvSpPr>
        <p:spPr>
          <a:xfrm>
            <a:off x="623888" y="3813584"/>
            <a:ext cx="8303981"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I</a:t>
            </a:r>
            <a:r>
              <a:rPr kumimoji="0" lang="en-GB" sz="2000" b="0" i="0" u="none" strike="noStrike" kern="1200" cap="none" spc="0" normalizeH="0" baseline="0" noProof="0" dirty="0">
                <a:ln>
                  <a:noFill/>
                </a:ln>
                <a:solidFill>
                  <a:srgbClr val="585858"/>
                </a:solidFill>
                <a:effectLst/>
                <a:uLnTx/>
                <a:uFillTx/>
                <a:latin typeface="Arial"/>
                <a:ea typeface="+mn-ea"/>
                <a:cs typeface="+mn-cs"/>
              </a:rPr>
              <a:t>f we have 10 quarters, how many whole ones can we make?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quarters in one whole? In two wholes? Do we have enough left to make another whole?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TextBox 19">
            <a:extLst>
              <a:ext uri="{FF2B5EF4-FFF2-40B4-BE49-F238E27FC236}">
                <a16:creationId xmlns:a16="http://schemas.microsoft.com/office/drawing/2014/main" id="{57B3B991-5DDD-46A0-ADFB-8634353261B5}"/>
              </a:ext>
            </a:extLst>
          </p:cNvPr>
          <p:cNvSpPr txBox="1"/>
          <p:nvPr/>
        </p:nvSpPr>
        <p:spPr>
          <a:xfrm>
            <a:off x="638177" y="4329497"/>
            <a:ext cx="7757678"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Our unit is quarters so we will be thinking about groups of 4.</a:t>
            </a:r>
          </a:p>
        </p:txBody>
      </p:sp>
    </p:spTree>
    <p:extLst>
      <p:ext uri="{BB962C8B-B14F-4D97-AF65-F5344CB8AC3E}">
        <p14:creationId xmlns:p14="http://schemas.microsoft.com/office/powerpoint/2010/main" val="418933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9"/>
                                        </p:tgtEl>
                                      </p:cBhvr>
                                    </p:animEffect>
                                    <p:set>
                                      <p:cBhvr>
                                        <p:cTn id="10" dur="1" fill="hold">
                                          <p:stCondLst>
                                            <p:cond delay="499"/>
                                          </p:stCondLst>
                                        </p:cTn>
                                        <p:tgtEl>
                                          <p:spTgt spid="10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11"/>
                                        </p:tgtEl>
                                      </p:cBhvr>
                                    </p:animEffect>
                                    <p:set>
                                      <p:cBhvr>
                                        <p:cTn id="13" dur="1" fill="hold">
                                          <p:stCondLst>
                                            <p:cond delay="499"/>
                                          </p:stCondLst>
                                        </p:cTn>
                                        <p:tgtEl>
                                          <p:spTgt spid="11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13"/>
                                        </p:tgtEl>
                                      </p:cBhvr>
                                    </p:animEffect>
                                    <p:set>
                                      <p:cBhvr>
                                        <p:cTn id="16" dur="1" fill="hold">
                                          <p:stCondLst>
                                            <p:cond delay="499"/>
                                          </p:stCondLst>
                                        </p:cTn>
                                        <p:tgtEl>
                                          <p:spTgt spid="113"/>
                                        </p:tgtEl>
                                        <p:attrNameLst>
                                          <p:attrName>style.visibility</p:attrName>
                                        </p:attrNameLst>
                                      </p:cBhvr>
                                      <p:to>
                                        <p:strVal val="hidden"/>
                                      </p:to>
                                    </p:set>
                                  </p:childTnLst>
                                </p:cTn>
                              </p:par>
                            </p:childTnLst>
                          </p:cTn>
                        </p:par>
                        <p:par>
                          <p:cTn id="17" fill="hold">
                            <p:stCondLst>
                              <p:cond delay="500"/>
                            </p:stCondLst>
                            <p:childTnLst>
                              <p:par>
                                <p:cTn id="18" presetID="64" presetClass="path" presetSubtype="0" accel="50000" decel="50000" fill="hold" nodeType="afterEffect">
                                  <p:stCondLst>
                                    <p:cond delay="0"/>
                                  </p:stCondLst>
                                  <p:childTnLst>
                                    <p:animMotion origin="layout" path="M -3.75E-6 -1.48148E-6 L -0.00625 -0.25 " pathEditMode="relative" rAng="0" ptsTypes="AA">
                                      <p:cBhvr>
                                        <p:cTn id="19" dur="2000" fill="hold"/>
                                        <p:tgtEl>
                                          <p:spTgt spid="22"/>
                                        </p:tgtEl>
                                        <p:attrNameLst>
                                          <p:attrName>ppt_x</p:attrName>
                                          <p:attrName>ppt_y</p:attrName>
                                        </p:attrNameLst>
                                      </p:cBhvr>
                                      <p:rCtr x="-313" y="-12500"/>
                                    </p:animMotion>
                                  </p:childTnLst>
                                </p:cTn>
                              </p:par>
                              <p:par>
                                <p:cTn id="20" presetID="64" presetClass="path" presetSubtype="0" accel="50000" decel="50000" fill="hold" nodeType="withEffect">
                                  <p:stCondLst>
                                    <p:cond delay="0"/>
                                  </p:stCondLst>
                                  <p:childTnLst>
                                    <p:animMotion origin="layout" path="M -2.91667E-6 0 L -2.91667E-6 -0.25 " pathEditMode="relative" rAng="0" ptsTypes="AA">
                                      <p:cBhvr>
                                        <p:cTn id="21" dur="2000" fill="hold"/>
                                        <p:tgtEl>
                                          <p:spTgt spid="23"/>
                                        </p:tgtEl>
                                        <p:attrNameLst>
                                          <p:attrName>ppt_x</p:attrName>
                                          <p:attrName>ppt_y</p:attrName>
                                        </p:attrNameLst>
                                      </p:cBhvr>
                                      <p:rCtr x="0" y="-12500"/>
                                    </p:animMotion>
                                  </p:childTnLst>
                                </p:cTn>
                              </p:par>
                              <p:par>
                                <p:cTn id="22" presetID="8" presetClass="emph" presetSubtype="0" fill="hold" nodeType="withEffect">
                                  <p:stCondLst>
                                    <p:cond delay="0"/>
                                  </p:stCondLst>
                                  <p:childTnLst>
                                    <p:animRot by="5400000">
                                      <p:cBhvr>
                                        <p:cTn id="23" dur="2000" fill="hold"/>
                                        <p:tgtEl>
                                          <p:spTgt spid="23"/>
                                        </p:tgtEl>
                                        <p:attrNameLst>
                                          <p:attrName>r</p:attrName>
                                        </p:attrNameLst>
                                      </p:cBhvr>
                                    </p:animRot>
                                  </p:childTnLst>
                                </p:cTn>
                              </p:par>
                              <p:par>
                                <p:cTn id="24" presetID="64" presetClass="path" presetSubtype="0" accel="50000" decel="50000" fill="hold" nodeType="withEffect">
                                  <p:stCondLst>
                                    <p:cond delay="0"/>
                                  </p:stCondLst>
                                  <p:childTnLst>
                                    <p:animMotion origin="layout" path="M -2.08333E-6 0 L -0.1056 -0.15486 " pathEditMode="relative" rAng="0" ptsTypes="AA">
                                      <p:cBhvr>
                                        <p:cTn id="25" dur="2000" fill="hold"/>
                                        <p:tgtEl>
                                          <p:spTgt spid="24"/>
                                        </p:tgtEl>
                                        <p:attrNameLst>
                                          <p:attrName>ppt_x</p:attrName>
                                          <p:attrName>ppt_y</p:attrName>
                                        </p:attrNameLst>
                                      </p:cBhvr>
                                      <p:rCtr x="-5286" y="-7755"/>
                                    </p:animMotion>
                                  </p:childTnLst>
                                </p:cTn>
                              </p:par>
                              <p:par>
                                <p:cTn id="26" presetID="8" presetClass="emph" presetSubtype="0" fill="hold" nodeType="withEffect">
                                  <p:stCondLst>
                                    <p:cond delay="0"/>
                                  </p:stCondLst>
                                  <p:childTnLst>
                                    <p:animRot by="-5400000">
                                      <p:cBhvr>
                                        <p:cTn id="27" dur="2000" fill="hold"/>
                                        <p:tgtEl>
                                          <p:spTgt spid="24"/>
                                        </p:tgtEl>
                                        <p:attrNameLst>
                                          <p:attrName>r</p:attrName>
                                        </p:attrNameLst>
                                      </p:cBhvr>
                                    </p:animRot>
                                  </p:childTnLst>
                                </p:cTn>
                              </p:par>
                              <p:par>
                                <p:cTn id="28" presetID="64" presetClass="path" presetSubtype="0" accel="50000" decel="50000" fill="hold" nodeType="withEffect">
                                  <p:stCondLst>
                                    <p:cond delay="0"/>
                                  </p:stCondLst>
                                  <p:childTnLst>
                                    <p:animMotion origin="layout" path="M -1.25E-6 0 L -0.09987 -0.15301 " pathEditMode="relative" rAng="0" ptsTypes="AA">
                                      <p:cBhvr>
                                        <p:cTn id="29" dur="2000" fill="hold"/>
                                        <p:tgtEl>
                                          <p:spTgt spid="25"/>
                                        </p:tgtEl>
                                        <p:attrNameLst>
                                          <p:attrName>ppt_x</p:attrName>
                                          <p:attrName>ppt_y</p:attrName>
                                        </p:attrNameLst>
                                      </p:cBhvr>
                                      <p:rCtr x="-5000" y="-7662"/>
                                    </p:animMotion>
                                  </p:childTnLst>
                                </p:cTn>
                              </p:par>
                              <p:par>
                                <p:cTn id="30" presetID="8" presetClass="emph" presetSubtype="0" fill="hold" nodeType="withEffect">
                                  <p:stCondLst>
                                    <p:cond delay="0"/>
                                  </p:stCondLst>
                                  <p:childTnLst>
                                    <p:animRot by="10800000">
                                      <p:cBhvr>
                                        <p:cTn id="31" dur="2000" fill="hold"/>
                                        <p:tgtEl>
                                          <p:spTgt spid="25"/>
                                        </p:tgtEl>
                                        <p:attrNameLst>
                                          <p:attrName>r</p:attrName>
                                        </p:attrNameLst>
                                      </p:cBhvr>
                                    </p:animRot>
                                  </p:childTnLst>
                                </p:cTn>
                              </p:par>
                            </p:childTnLst>
                          </p:cTn>
                        </p:par>
                        <p:par>
                          <p:cTn id="32" fill="hold">
                            <p:stCondLst>
                              <p:cond delay="2500"/>
                            </p:stCondLst>
                            <p:childTnLst>
                              <p:par>
                                <p:cTn id="33" presetID="10" presetClass="exit" presetSubtype="0" fill="hold" nodeType="afterEffect">
                                  <p:stCondLst>
                                    <p:cond delay="0"/>
                                  </p:stCondLst>
                                  <p:childTnLst>
                                    <p:animEffect transition="out" filter="fade">
                                      <p:cBhvr>
                                        <p:cTn id="34" dur="500"/>
                                        <p:tgtEl>
                                          <p:spTgt spid="162"/>
                                        </p:tgtEl>
                                      </p:cBhvr>
                                    </p:animEffect>
                                    <p:set>
                                      <p:cBhvr>
                                        <p:cTn id="35" dur="1" fill="hold">
                                          <p:stCondLst>
                                            <p:cond delay="499"/>
                                          </p:stCondLst>
                                        </p:cTn>
                                        <p:tgtEl>
                                          <p:spTgt spid="16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63"/>
                                        </p:tgtEl>
                                      </p:cBhvr>
                                    </p:animEffect>
                                    <p:set>
                                      <p:cBhvr>
                                        <p:cTn id="38" dur="1" fill="hold">
                                          <p:stCondLst>
                                            <p:cond delay="499"/>
                                          </p:stCondLst>
                                        </p:cTn>
                                        <p:tgtEl>
                                          <p:spTgt spid="163"/>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64"/>
                                        </p:tgtEl>
                                      </p:cBhvr>
                                    </p:animEffect>
                                    <p:set>
                                      <p:cBhvr>
                                        <p:cTn id="41" dur="1" fill="hold">
                                          <p:stCondLst>
                                            <p:cond delay="499"/>
                                          </p:stCondLst>
                                        </p:cTn>
                                        <p:tgtEl>
                                          <p:spTgt spid="16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65"/>
                                        </p:tgtEl>
                                      </p:cBhvr>
                                    </p:animEffect>
                                    <p:set>
                                      <p:cBhvr>
                                        <p:cTn id="44" dur="1" fill="hold">
                                          <p:stCondLst>
                                            <p:cond delay="499"/>
                                          </p:stCondLst>
                                        </p:cTn>
                                        <p:tgtEl>
                                          <p:spTgt spid="165"/>
                                        </p:tgtEl>
                                        <p:attrNameLst>
                                          <p:attrName>style.visibility</p:attrName>
                                        </p:attrNameLst>
                                      </p:cBhvr>
                                      <p:to>
                                        <p:strVal val="hidden"/>
                                      </p:to>
                                    </p:set>
                                  </p:childTnLst>
                                </p:cTn>
                              </p:par>
                            </p:childTnLst>
                          </p:cTn>
                        </p:par>
                        <p:par>
                          <p:cTn id="45" fill="hold">
                            <p:stCondLst>
                              <p:cond delay="3000"/>
                            </p:stCondLst>
                            <p:childTnLst>
                              <p:par>
                                <p:cTn id="46" presetID="64" presetClass="path" presetSubtype="0" accel="50000" decel="50000" fill="hold" nodeType="afterEffect">
                                  <p:stCondLst>
                                    <p:cond delay="0"/>
                                  </p:stCondLst>
                                  <p:childTnLst>
                                    <p:animMotion origin="layout" path="M -4.16667E-7 -2.59259E-6 L -0.00625 -0.25 " pathEditMode="relative" rAng="0" ptsTypes="AA">
                                      <p:cBhvr>
                                        <p:cTn id="47" dur="2000" fill="hold"/>
                                        <p:tgtEl>
                                          <p:spTgt spid="159"/>
                                        </p:tgtEl>
                                        <p:attrNameLst>
                                          <p:attrName>ppt_x</p:attrName>
                                          <p:attrName>ppt_y</p:attrName>
                                        </p:attrNameLst>
                                      </p:cBhvr>
                                      <p:rCtr x="-313" y="-12500"/>
                                    </p:animMotion>
                                  </p:childTnLst>
                                </p:cTn>
                              </p:par>
                              <p:par>
                                <p:cTn id="48" presetID="64" presetClass="path" presetSubtype="0" accel="50000" decel="50000" fill="hold" nodeType="withEffect">
                                  <p:stCondLst>
                                    <p:cond delay="0"/>
                                  </p:stCondLst>
                                  <p:childTnLst>
                                    <p:animMotion origin="layout" path="M 4.16667E-7 -1.11111E-6 L 4.16667E-7 -0.25 " pathEditMode="relative" rAng="0" ptsTypes="AA">
                                      <p:cBhvr>
                                        <p:cTn id="49" dur="2000" fill="hold"/>
                                        <p:tgtEl>
                                          <p:spTgt spid="150"/>
                                        </p:tgtEl>
                                        <p:attrNameLst>
                                          <p:attrName>ppt_x</p:attrName>
                                          <p:attrName>ppt_y</p:attrName>
                                        </p:attrNameLst>
                                      </p:cBhvr>
                                      <p:rCtr x="0" y="-12500"/>
                                    </p:animMotion>
                                  </p:childTnLst>
                                </p:cTn>
                              </p:par>
                              <p:par>
                                <p:cTn id="50" presetID="8" presetClass="emph" presetSubtype="0" fill="hold" nodeType="withEffect">
                                  <p:stCondLst>
                                    <p:cond delay="0"/>
                                  </p:stCondLst>
                                  <p:childTnLst>
                                    <p:animRot by="5400000">
                                      <p:cBhvr>
                                        <p:cTn id="51" dur="2000" fill="hold"/>
                                        <p:tgtEl>
                                          <p:spTgt spid="150"/>
                                        </p:tgtEl>
                                        <p:attrNameLst>
                                          <p:attrName>r</p:attrName>
                                        </p:attrNameLst>
                                      </p:cBhvr>
                                    </p:animRot>
                                  </p:childTnLst>
                                </p:cTn>
                              </p:par>
                              <p:par>
                                <p:cTn id="52" presetID="64" presetClass="path" presetSubtype="0" accel="50000" decel="50000" fill="hold" nodeType="withEffect">
                                  <p:stCondLst>
                                    <p:cond delay="0"/>
                                  </p:stCondLst>
                                  <p:childTnLst>
                                    <p:animMotion origin="layout" path="M 1.25E-6 -1.11111E-6 L -0.10521 -0.15255 " pathEditMode="relative" rAng="0" ptsTypes="AA">
                                      <p:cBhvr>
                                        <p:cTn id="53" dur="2000" fill="hold"/>
                                        <p:tgtEl>
                                          <p:spTgt spid="153"/>
                                        </p:tgtEl>
                                        <p:attrNameLst>
                                          <p:attrName>ppt_x</p:attrName>
                                          <p:attrName>ppt_y</p:attrName>
                                        </p:attrNameLst>
                                      </p:cBhvr>
                                      <p:rCtr x="-5260" y="-7639"/>
                                    </p:animMotion>
                                  </p:childTnLst>
                                </p:cTn>
                              </p:par>
                              <p:par>
                                <p:cTn id="54" presetID="8" presetClass="emph" presetSubtype="0" fill="hold" nodeType="withEffect">
                                  <p:stCondLst>
                                    <p:cond delay="0"/>
                                  </p:stCondLst>
                                  <p:childTnLst>
                                    <p:animRot by="-5400000">
                                      <p:cBhvr>
                                        <p:cTn id="55" dur="2000" fill="hold"/>
                                        <p:tgtEl>
                                          <p:spTgt spid="153"/>
                                        </p:tgtEl>
                                        <p:attrNameLst>
                                          <p:attrName>r</p:attrName>
                                        </p:attrNameLst>
                                      </p:cBhvr>
                                    </p:animRot>
                                  </p:childTnLst>
                                </p:cTn>
                              </p:par>
                              <p:par>
                                <p:cTn id="56" presetID="64" presetClass="path" presetSubtype="0" accel="50000" decel="50000" fill="hold" nodeType="withEffect">
                                  <p:stCondLst>
                                    <p:cond delay="0"/>
                                  </p:stCondLst>
                                  <p:childTnLst>
                                    <p:animMotion origin="layout" path="M 2.08333E-6 -1.11111E-6 L -0.09792 -0.15116 " pathEditMode="relative" rAng="0" ptsTypes="AA">
                                      <p:cBhvr>
                                        <p:cTn id="57" dur="2000" fill="hold"/>
                                        <p:tgtEl>
                                          <p:spTgt spid="156"/>
                                        </p:tgtEl>
                                        <p:attrNameLst>
                                          <p:attrName>ppt_x</p:attrName>
                                          <p:attrName>ppt_y</p:attrName>
                                        </p:attrNameLst>
                                      </p:cBhvr>
                                      <p:rCtr x="-4896" y="-7569"/>
                                    </p:animMotion>
                                  </p:childTnLst>
                                </p:cTn>
                              </p:par>
                              <p:par>
                                <p:cTn id="58" presetID="8" presetClass="emph" presetSubtype="0" fill="hold" nodeType="withEffect">
                                  <p:stCondLst>
                                    <p:cond delay="0"/>
                                  </p:stCondLst>
                                  <p:childTnLst>
                                    <p:animRot by="10800000">
                                      <p:cBhvr>
                                        <p:cTn id="59" dur="2000" fill="hold"/>
                                        <p:tgtEl>
                                          <p:spTgt spid="156"/>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188"/>
                                        </p:tgtEl>
                                      </p:cBhvr>
                                    </p:animEffect>
                                    <p:set>
                                      <p:cBhvr>
                                        <p:cTn id="64" dur="1" fill="hold">
                                          <p:stCondLst>
                                            <p:cond delay="499"/>
                                          </p:stCondLst>
                                        </p:cTn>
                                        <p:tgtEl>
                                          <p:spTgt spid="18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89"/>
                                        </p:tgtEl>
                                      </p:cBhvr>
                                    </p:animEffect>
                                    <p:set>
                                      <p:cBhvr>
                                        <p:cTn id="67" dur="1" fill="hold">
                                          <p:stCondLst>
                                            <p:cond delay="499"/>
                                          </p:stCondLst>
                                        </p:cTn>
                                        <p:tgtEl>
                                          <p:spTgt spid="189"/>
                                        </p:tgtEl>
                                        <p:attrNameLst>
                                          <p:attrName>style.visibility</p:attrName>
                                        </p:attrNameLst>
                                      </p:cBhvr>
                                      <p:to>
                                        <p:strVal val="hidden"/>
                                      </p:to>
                                    </p:set>
                                  </p:childTnLst>
                                </p:cTn>
                              </p:par>
                            </p:childTnLst>
                          </p:cTn>
                        </p:par>
                        <p:par>
                          <p:cTn id="68" fill="hold">
                            <p:stCondLst>
                              <p:cond delay="500"/>
                            </p:stCondLst>
                            <p:childTnLst>
                              <p:par>
                                <p:cTn id="69" presetID="64" presetClass="path" presetSubtype="0" accel="50000" decel="50000" fill="hold" nodeType="afterEffect">
                                  <p:stCondLst>
                                    <p:cond delay="0"/>
                                  </p:stCondLst>
                                  <p:childTnLst>
                                    <p:animMotion origin="layout" path="M 3.125E-6 -2.59259E-6 L -0.00625 -0.25 " pathEditMode="relative" rAng="0" ptsTypes="AA">
                                      <p:cBhvr>
                                        <p:cTn id="70" dur="2000" fill="hold"/>
                                        <p:tgtEl>
                                          <p:spTgt spid="185"/>
                                        </p:tgtEl>
                                        <p:attrNameLst>
                                          <p:attrName>ppt_x</p:attrName>
                                          <p:attrName>ppt_y</p:attrName>
                                        </p:attrNameLst>
                                      </p:cBhvr>
                                      <p:rCtr x="-313" y="-12500"/>
                                    </p:animMotion>
                                  </p:childTnLst>
                                </p:cTn>
                              </p:par>
                              <p:par>
                                <p:cTn id="71" presetID="64" presetClass="path" presetSubtype="0" accel="50000" decel="50000" fill="hold" nodeType="withEffect">
                                  <p:stCondLst>
                                    <p:cond delay="0"/>
                                  </p:stCondLst>
                                  <p:childTnLst>
                                    <p:animMotion origin="layout" path="M 3.95833E-6 -1.11111E-6 L 3.95833E-6 -0.25 " pathEditMode="relative" rAng="0" ptsTypes="AA">
                                      <p:cBhvr>
                                        <p:cTn id="72" dur="2000" fill="hold"/>
                                        <p:tgtEl>
                                          <p:spTgt spid="182"/>
                                        </p:tgtEl>
                                        <p:attrNameLst>
                                          <p:attrName>ppt_x</p:attrName>
                                          <p:attrName>ppt_y</p:attrName>
                                        </p:attrNameLst>
                                      </p:cBhvr>
                                      <p:rCtr x="0" y="-12500"/>
                                    </p:animMotion>
                                  </p:childTnLst>
                                </p:cTn>
                              </p:par>
                              <p:par>
                                <p:cTn id="73" presetID="8" presetClass="emph" presetSubtype="0" fill="hold" nodeType="withEffect">
                                  <p:stCondLst>
                                    <p:cond delay="0"/>
                                  </p:stCondLst>
                                  <p:childTnLst>
                                    <p:animRot by="5400000">
                                      <p:cBhvr>
                                        <p:cTn id="74" dur="2000" fill="hold"/>
                                        <p:tgtEl>
                                          <p:spTgt spid="182"/>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10" presetClass="entr" presetSubtype="0"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par>
                                <p:cTn id="83" presetID="10" presetClass="entr" presetSubtype="0"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EEE8-CF6A-4CE5-84FF-9EE859B73F05}"/>
              </a:ext>
            </a:extLst>
          </p:cNvPr>
          <p:cNvSpPr>
            <a:spLocks noGrp="1"/>
          </p:cNvSpPr>
          <p:nvPr>
            <p:ph type="title"/>
          </p:nvPr>
        </p:nvSpPr>
        <p:spPr/>
        <p:txBody>
          <a:bodyPr/>
          <a:lstStyle/>
          <a:p>
            <a:r>
              <a:rPr lang="en-GB" dirty="0"/>
              <a:t>4F-2 Convert between mixed numbers and improper fractions</a:t>
            </a:r>
          </a:p>
        </p:txBody>
      </p:sp>
      <p:sp>
        <p:nvSpPr>
          <p:cNvPr id="49" name="Rectangle: Rounded Corners 48">
            <a:extLst>
              <a:ext uri="{FF2B5EF4-FFF2-40B4-BE49-F238E27FC236}">
                <a16:creationId xmlns:a16="http://schemas.microsoft.com/office/drawing/2014/main" id="{617AD67D-7DB3-467A-A92C-402047418077}"/>
              </a:ext>
            </a:extLst>
          </p:cNvPr>
          <p:cNvSpPr/>
          <p:nvPr/>
        </p:nvSpPr>
        <p:spPr>
          <a:xfrm>
            <a:off x="3561086" y="1796926"/>
            <a:ext cx="2537518" cy="1339759"/>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Rounded Corners 25">
            <a:extLst>
              <a:ext uri="{FF2B5EF4-FFF2-40B4-BE49-F238E27FC236}">
                <a16:creationId xmlns:a16="http://schemas.microsoft.com/office/drawing/2014/main" id="{8EEF21D8-6DAF-4FD7-A6C8-4B0526B6A953}"/>
              </a:ext>
            </a:extLst>
          </p:cNvPr>
          <p:cNvSpPr/>
          <p:nvPr/>
        </p:nvSpPr>
        <p:spPr>
          <a:xfrm>
            <a:off x="907641" y="1796926"/>
            <a:ext cx="2537519" cy="1339759"/>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0" name="Group 49">
            <a:extLst>
              <a:ext uri="{FF2B5EF4-FFF2-40B4-BE49-F238E27FC236}">
                <a16:creationId xmlns:a16="http://schemas.microsoft.com/office/drawing/2014/main" id="{D527462D-93B7-4B01-A048-89B07FAB9428}"/>
              </a:ext>
            </a:extLst>
          </p:cNvPr>
          <p:cNvGrpSpPr/>
          <p:nvPr/>
        </p:nvGrpSpPr>
        <p:grpSpPr>
          <a:xfrm>
            <a:off x="981853" y="1967205"/>
            <a:ext cx="7019412" cy="999201"/>
            <a:chOff x="647700" y="2621160"/>
            <a:chExt cx="7057013" cy="1004554"/>
          </a:xfrm>
        </p:grpSpPr>
        <p:pic>
          <p:nvPicPr>
            <p:cNvPr id="29" name="Picture 28" descr="A picture containing mirror&#10;&#10;Description automatically generated">
              <a:extLst>
                <a:ext uri="{FF2B5EF4-FFF2-40B4-BE49-F238E27FC236}">
                  <a16:creationId xmlns:a16="http://schemas.microsoft.com/office/drawing/2014/main" id="{61529085-4CBC-4D06-BFDB-649916A2B5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2621160"/>
              <a:ext cx="396000" cy="393429"/>
            </a:xfrm>
            <a:prstGeom prst="rect">
              <a:avLst/>
            </a:prstGeom>
          </p:spPr>
        </p:pic>
        <p:pic>
          <p:nvPicPr>
            <p:cNvPr id="30" name="Picture 29" descr="A picture containing mirror&#10;&#10;Description automatically generated">
              <a:extLst>
                <a:ext uri="{FF2B5EF4-FFF2-40B4-BE49-F238E27FC236}">
                  <a16:creationId xmlns:a16="http://schemas.microsoft.com/office/drawing/2014/main" id="{C57E938D-C1F9-4377-ADAD-4CCBA7F633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801" y="2621160"/>
              <a:ext cx="396000" cy="393429"/>
            </a:xfrm>
            <a:prstGeom prst="rect">
              <a:avLst/>
            </a:prstGeom>
          </p:spPr>
        </p:pic>
        <p:pic>
          <p:nvPicPr>
            <p:cNvPr id="31" name="Picture 30" descr="A picture containing mirror&#10;&#10;Description automatically generated">
              <a:extLst>
                <a:ext uri="{FF2B5EF4-FFF2-40B4-BE49-F238E27FC236}">
                  <a16:creationId xmlns:a16="http://schemas.microsoft.com/office/drawing/2014/main" id="{3F29E821-4394-466E-B393-E0BC18919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902" y="2621160"/>
              <a:ext cx="396000" cy="393429"/>
            </a:xfrm>
            <a:prstGeom prst="rect">
              <a:avLst/>
            </a:prstGeom>
          </p:spPr>
        </p:pic>
        <p:pic>
          <p:nvPicPr>
            <p:cNvPr id="32" name="Picture 31" descr="A picture containing mirror&#10;&#10;Description automatically generated">
              <a:extLst>
                <a:ext uri="{FF2B5EF4-FFF2-40B4-BE49-F238E27FC236}">
                  <a16:creationId xmlns:a16="http://schemas.microsoft.com/office/drawing/2014/main" id="{99A88FFA-CAF2-4B72-B2C3-742933509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6003" y="2621160"/>
              <a:ext cx="396000" cy="393429"/>
            </a:xfrm>
            <a:prstGeom prst="rect">
              <a:avLst/>
            </a:prstGeom>
          </p:spPr>
        </p:pic>
        <p:pic>
          <p:nvPicPr>
            <p:cNvPr id="33" name="Picture 32" descr="A picture containing mirror&#10;&#10;Description automatically generated">
              <a:extLst>
                <a:ext uri="{FF2B5EF4-FFF2-40B4-BE49-F238E27FC236}">
                  <a16:creationId xmlns:a16="http://schemas.microsoft.com/office/drawing/2014/main" id="{F06B2099-9813-4DF9-8CE9-66BFCFAC67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104" y="2621160"/>
              <a:ext cx="396000" cy="393429"/>
            </a:xfrm>
            <a:prstGeom prst="rect">
              <a:avLst/>
            </a:prstGeom>
          </p:spPr>
        </p:pic>
        <p:pic>
          <p:nvPicPr>
            <p:cNvPr id="34" name="Picture 33" descr="A picture containing mirror&#10;&#10;Description automatically generated">
              <a:extLst>
                <a:ext uri="{FF2B5EF4-FFF2-40B4-BE49-F238E27FC236}">
                  <a16:creationId xmlns:a16="http://schemas.microsoft.com/office/drawing/2014/main" id="{46772C68-5E89-4E91-A340-1C53A5C57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205" y="2621160"/>
              <a:ext cx="396000" cy="393429"/>
            </a:xfrm>
            <a:prstGeom prst="rect">
              <a:avLst/>
            </a:prstGeom>
          </p:spPr>
        </p:pic>
        <p:pic>
          <p:nvPicPr>
            <p:cNvPr id="35" name="Picture 34" descr="A picture containing mirror&#10;&#10;Description automatically generated">
              <a:extLst>
                <a:ext uri="{FF2B5EF4-FFF2-40B4-BE49-F238E27FC236}">
                  <a16:creationId xmlns:a16="http://schemas.microsoft.com/office/drawing/2014/main" id="{4EFFDB96-4159-4C71-945F-F34D8FB759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306" y="2621160"/>
              <a:ext cx="396000" cy="393429"/>
            </a:xfrm>
            <a:prstGeom prst="rect">
              <a:avLst/>
            </a:prstGeom>
          </p:spPr>
        </p:pic>
        <p:pic>
          <p:nvPicPr>
            <p:cNvPr id="36" name="Picture 35" descr="A picture containing mirror&#10;&#10;Description automatically generated">
              <a:extLst>
                <a:ext uri="{FF2B5EF4-FFF2-40B4-BE49-F238E27FC236}">
                  <a16:creationId xmlns:a16="http://schemas.microsoft.com/office/drawing/2014/main" id="{C4290B64-AB00-4620-8F6D-4E552D65F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407" y="2621160"/>
              <a:ext cx="396000" cy="393429"/>
            </a:xfrm>
            <a:prstGeom prst="rect">
              <a:avLst/>
            </a:prstGeom>
          </p:spPr>
        </p:pic>
        <p:pic>
          <p:nvPicPr>
            <p:cNvPr id="37" name="Picture 36" descr="A picture containing mirror&#10;&#10;Description automatically generated">
              <a:extLst>
                <a:ext uri="{FF2B5EF4-FFF2-40B4-BE49-F238E27FC236}">
                  <a16:creationId xmlns:a16="http://schemas.microsoft.com/office/drawing/2014/main" id="{55079F69-3FFE-475C-B3CE-B06381DDBE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508" y="2621160"/>
              <a:ext cx="396000" cy="393429"/>
            </a:xfrm>
            <a:prstGeom prst="rect">
              <a:avLst/>
            </a:prstGeom>
          </p:spPr>
        </p:pic>
        <p:pic>
          <p:nvPicPr>
            <p:cNvPr id="38" name="Picture 37" descr="A picture containing mirror&#10;&#10;Description automatically generated">
              <a:extLst>
                <a:ext uri="{FF2B5EF4-FFF2-40B4-BE49-F238E27FC236}">
                  <a16:creationId xmlns:a16="http://schemas.microsoft.com/office/drawing/2014/main" id="{4EA9C6BE-338C-4160-8302-F66EC6E950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609" y="2621160"/>
              <a:ext cx="396000" cy="393429"/>
            </a:xfrm>
            <a:prstGeom prst="rect">
              <a:avLst/>
            </a:prstGeom>
          </p:spPr>
        </p:pic>
        <p:pic>
          <p:nvPicPr>
            <p:cNvPr id="39" name="Picture 38" descr="A picture containing mirror&#10;&#10;Description automatically generated">
              <a:extLst>
                <a:ext uri="{FF2B5EF4-FFF2-40B4-BE49-F238E27FC236}">
                  <a16:creationId xmlns:a16="http://schemas.microsoft.com/office/drawing/2014/main" id="{B8D70E9E-6C93-4685-91E1-542F50A975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713" y="2621160"/>
              <a:ext cx="396000" cy="393429"/>
            </a:xfrm>
            <a:prstGeom prst="rect">
              <a:avLst/>
            </a:prstGeom>
          </p:spPr>
        </p:pic>
        <p:pic>
          <p:nvPicPr>
            <p:cNvPr id="40" name="Picture 39" descr="A picture containing mirror&#10;&#10;Description automatically generated">
              <a:extLst>
                <a:ext uri="{FF2B5EF4-FFF2-40B4-BE49-F238E27FC236}">
                  <a16:creationId xmlns:a16="http://schemas.microsoft.com/office/drawing/2014/main" id="{C2C6D235-4E56-40DD-9BFF-895B82DB2F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3232285"/>
              <a:ext cx="396000" cy="393429"/>
            </a:xfrm>
            <a:prstGeom prst="rect">
              <a:avLst/>
            </a:prstGeom>
          </p:spPr>
        </p:pic>
        <p:pic>
          <p:nvPicPr>
            <p:cNvPr id="41" name="Picture 40" descr="A picture containing mirror&#10;&#10;Description automatically generated">
              <a:extLst>
                <a:ext uri="{FF2B5EF4-FFF2-40B4-BE49-F238E27FC236}">
                  <a16:creationId xmlns:a16="http://schemas.microsoft.com/office/drawing/2014/main" id="{9FFD1D3F-C87D-42BB-83C5-2BCB08DD0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801" y="3232285"/>
              <a:ext cx="396000" cy="393429"/>
            </a:xfrm>
            <a:prstGeom prst="rect">
              <a:avLst/>
            </a:prstGeom>
          </p:spPr>
        </p:pic>
        <p:pic>
          <p:nvPicPr>
            <p:cNvPr id="42" name="Picture 41" descr="A picture containing mirror&#10;&#10;Description automatically generated">
              <a:extLst>
                <a:ext uri="{FF2B5EF4-FFF2-40B4-BE49-F238E27FC236}">
                  <a16:creationId xmlns:a16="http://schemas.microsoft.com/office/drawing/2014/main" id="{6F9E5A4E-6A32-4395-8793-5181A3151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902" y="3232285"/>
              <a:ext cx="396000" cy="393429"/>
            </a:xfrm>
            <a:prstGeom prst="rect">
              <a:avLst/>
            </a:prstGeom>
          </p:spPr>
        </p:pic>
        <p:pic>
          <p:nvPicPr>
            <p:cNvPr id="43" name="Picture 42" descr="A picture containing mirror&#10;&#10;Description automatically generated">
              <a:extLst>
                <a:ext uri="{FF2B5EF4-FFF2-40B4-BE49-F238E27FC236}">
                  <a16:creationId xmlns:a16="http://schemas.microsoft.com/office/drawing/2014/main" id="{DD410C59-2855-4A58-9512-0B1EC9890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6003" y="3232285"/>
              <a:ext cx="396000" cy="393429"/>
            </a:xfrm>
            <a:prstGeom prst="rect">
              <a:avLst/>
            </a:prstGeom>
          </p:spPr>
        </p:pic>
        <p:pic>
          <p:nvPicPr>
            <p:cNvPr id="44" name="Picture 43" descr="A picture containing mirror&#10;&#10;Description automatically generated">
              <a:extLst>
                <a:ext uri="{FF2B5EF4-FFF2-40B4-BE49-F238E27FC236}">
                  <a16:creationId xmlns:a16="http://schemas.microsoft.com/office/drawing/2014/main" id="{1EA73A32-9905-4D34-A1F0-5450D6626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104" y="3232285"/>
              <a:ext cx="396000" cy="393429"/>
            </a:xfrm>
            <a:prstGeom prst="rect">
              <a:avLst/>
            </a:prstGeom>
          </p:spPr>
        </p:pic>
        <p:pic>
          <p:nvPicPr>
            <p:cNvPr id="45" name="Picture 44" descr="A picture containing mirror&#10;&#10;Description automatically generated">
              <a:extLst>
                <a:ext uri="{FF2B5EF4-FFF2-40B4-BE49-F238E27FC236}">
                  <a16:creationId xmlns:a16="http://schemas.microsoft.com/office/drawing/2014/main" id="{9FA720ED-6C1C-430F-82D7-5501EA3000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205" y="3232285"/>
              <a:ext cx="396000" cy="393429"/>
            </a:xfrm>
            <a:prstGeom prst="rect">
              <a:avLst/>
            </a:prstGeom>
          </p:spPr>
        </p:pic>
        <p:pic>
          <p:nvPicPr>
            <p:cNvPr id="46" name="Picture 45" descr="A picture containing mirror&#10;&#10;Description automatically generated">
              <a:extLst>
                <a:ext uri="{FF2B5EF4-FFF2-40B4-BE49-F238E27FC236}">
                  <a16:creationId xmlns:a16="http://schemas.microsoft.com/office/drawing/2014/main" id="{74203B71-CE2E-4DFA-9D6F-011965C3DF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306" y="3232285"/>
              <a:ext cx="396000" cy="393429"/>
            </a:xfrm>
            <a:prstGeom prst="rect">
              <a:avLst/>
            </a:prstGeom>
          </p:spPr>
        </p:pic>
        <p:pic>
          <p:nvPicPr>
            <p:cNvPr id="47" name="Picture 46" descr="A picture containing mirror&#10;&#10;Description automatically generated">
              <a:extLst>
                <a:ext uri="{FF2B5EF4-FFF2-40B4-BE49-F238E27FC236}">
                  <a16:creationId xmlns:a16="http://schemas.microsoft.com/office/drawing/2014/main" id="{4249EB24-2CB7-40BE-A9E9-FA44B68EB5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407" y="3232285"/>
              <a:ext cx="396000" cy="393429"/>
            </a:xfrm>
            <a:prstGeom prst="rect">
              <a:avLst/>
            </a:prstGeom>
          </p:spPr>
        </p:pic>
        <p:pic>
          <p:nvPicPr>
            <p:cNvPr id="48" name="Picture 47" descr="A picture containing mirror&#10;&#10;Description automatically generated">
              <a:extLst>
                <a:ext uri="{FF2B5EF4-FFF2-40B4-BE49-F238E27FC236}">
                  <a16:creationId xmlns:a16="http://schemas.microsoft.com/office/drawing/2014/main" id="{3BA0BF1E-5A4E-4CDE-B945-AE379C821E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508" y="3232285"/>
              <a:ext cx="396000" cy="393429"/>
            </a:xfrm>
            <a:prstGeom prst="rect">
              <a:avLst/>
            </a:prstGeom>
          </p:spPr>
        </p:pic>
        <p:pic>
          <p:nvPicPr>
            <p:cNvPr id="52" name="Picture 51" descr="A picture containing mirror&#10;&#10;Description automatically generated">
              <a:extLst>
                <a:ext uri="{FF2B5EF4-FFF2-40B4-BE49-F238E27FC236}">
                  <a16:creationId xmlns:a16="http://schemas.microsoft.com/office/drawing/2014/main" id="{AA3EBB82-A270-4A13-9001-919C5445FD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609" y="3232285"/>
              <a:ext cx="396000" cy="393429"/>
            </a:xfrm>
            <a:prstGeom prst="rect">
              <a:avLst/>
            </a:prstGeom>
          </p:spPr>
        </p:pic>
      </p:grpSp>
      <p:sp>
        <p:nvSpPr>
          <p:cNvPr id="57" name="TextBox 56">
            <a:extLst>
              <a:ext uri="{FF2B5EF4-FFF2-40B4-BE49-F238E27FC236}">
                <a16:creationId xmlns:a16="http://schemas.microsoft.com/office/drawing/2014/main" id="{35F76F7D-8F87-4953-BEF9-EF87A13B2EE3}"/>
              </a:ext>
            </a:extLst>
          </p:cNvPr>
          <p:cNvSpPr txBox="1"/>
          <p:nvPr/>
        </p:nvSpPr>
        <p:spPr>
          <a:xfrm>
            <a:off x="9029424" y="2293278"/>
            <a:ext cx="960040" cy="584775"/>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a:t>
            </a:r>
          </a:p>
        </p:txBody>
      </p:sp>
      <p:grpSp>
        <p:nvGrpSpPr>
          <p:cNvPr id="5" name="Group 4">
            <a:extLst>
              <a:ext uri="{FF2B5EF4-FFF2-40B4-BE49-F238E27FC236}">
                <a16:creationId xmlns:a16="http://schemas.microsoft.com/office/drawing/2014/main" id="{77F1B40F-E530-4524-8449-F7CF2267B165}"/>
              </a:ext>
            </a:extLst>
          </p:cNvPr>
          <p:cNvGrpSpPr/>
          <p:nvPr/>
        </p:nvGrpSpPr>
        <p:grpSpPr>
          <a:xfrm>
            <a:off x="8595689" y="2242638"/>
            <a:ext cx="741337" cy="685763"/>
            <a:chOff x="3564359" y="2047385"/>
            <a:chExt cx="741337" cy="685763"/>
          </a:xfrm>
        </p:grpSpPr>
        <p:sp>
          <p:nvSpPr>
            <p:cNvPr id="51" name="TextBox 50">
              <a:extLst>
                <a:ext uri="{FF2B5EF4-FFF2-40B4-BE49-F238E27FC236}">
                  <a16:creationId xmlns:a16="http://schemas.microsoft.com/office/drawing/2014/main" id="{6AD0048F-4EAE-4491-A9B9-CF3D9A3F0759}"/>
                </a:ext>
              </a:extLst>
            </p:cNvPr>
            <p:cNvSpPr txBox="1"/>
            <p:nvPr/>
          </p:nvSpPr>
          <p:spPr>
            <a:xfrm>
              <a:off x="3564359" y="2047385"/>
              <a:ext cx="741337" cy="369332"/>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a:t>
              </a:r>
            </a:p>
          </p:txBody>
        </p:sp>
        <p:sp>
          <p:nvSpPr>
            <p:cNvPr id="56" name="TextBox 55">
              <a:extLst>
                <a:ext uri="{FF2B5EF4-FFF2-40B4-BE49-F238E27FC236}">
                  <a16:creationId xmlns:a16="http://schemas.microsoft.com/office/drawing/2014/main" id="{47A9896A-57E7-4324-A340-FE724E80A06F}"/>
                </a:ext>
              </a:extLst>
            </p:cNvPr>
            <p:cNvSpPr txBox="1"/>
            <p:nvPr/>
          </p:nvSpPr>
          <p:spPr>
            <a:xfrm>
              <a:off x="3564359" y="2363816"/>
              <a:ext cx="741337" cy="369332"/>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4" name="Straight Connector 3">
              <a:extLst>
                <a:ext uri="{FF2B5EF4-FFF2-40B4-BE49-F238E27FC236}">
                  <a16:creationId xmlns:a16="http://schemas.microsoft.com/office/drawing/2014/main" id="{A1BA4525-49CE-4E6B-9B5E-9E1356062408}"/>
                </a:ext>
              </a:extLst>
            </p:cNvPr>
            <p:cNvCxnSpPr>
              <a:cxnSpLocks/>
            </p:cNvCxnSpPr>
            <p:nvPr/>
          </p:nvCxnSpPr>
          <p:spPr>
            <a:xfrm>
              <a:off x="3790072" y="2398500"/>
              <a:ext cx="289911" cy="0"/>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60" name="Group 59">
            <a:extLst>
              <a:ext uri="{FF2B5EF4-FFF2-40B4-BE49-F238E27FC236}">
                <a16:creationId xmlns:a16="http://schemas.microsoft.com/office/drawing/2014/main" id="{5570A0EF-A6F8-44E5-8768-CD9E1B054083}"/>
              </a:ext>
            </a:extLst>
          </p:cNvPr>
          <p:cNvGrpSpPr/>
          <p:nvPr/>
        </p:nvGrpSpPr>
        <p:grpSpPr>
          <a:xfrm>
            <a:off x="9599540" y="2269089"/>
            <a:ext cx="741337" cy="685763"/>
            <a:chOff x="3564359" y="2047385"/>
            <a:chExt cx="741337" cy="685763"/>
          </a:xfrm>
        </p:grpSpPr>
        <p:sp>
          <p:nvSpPr>
            <p:cNvPr id="61" name="TextBox 60">
              <a:extLst>
                <a:ext uri="{FF2B5EF4-FFF2-40B4-BE49-F238E27FC236}">
                  <a16:creationId xmlns:a16="http://schemas.microsoft.com/office/drawing/2014/main" id="{8FA101B1-24F6-4764-AB75-7ED276288EB5}"/>
                </a:ext>
              </a:extLst>
            </p:cNvPr>
            <p:cNvSpPr txBox="1"/>
            <p:nvPr/>
          </p:nvSpPr>
          <p:spPr>
            <a:xfrm>
              <a:off x="3564359" y="2047385"/>
              <a:ext cx="741337" cy="369332"/>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a:t>
              </a:r>
            </a:p>
          </p:txBody>
        </p:sp>
        <p:sp>
          <p:nvSpPr>
            <p:cNvPr id="62" name="TextBox 61">
              <a:extLst>
                <a:ext uri="{FF2B5EF4-FFF2-40B4-BE49-F238E27FC236}">
                  <a16:creationId xmlns:a16="http://schemas.microsoft.com/office/drawing/2014/main" id="{423EE147-1B6D-4BD0-AA22-11B0B0B669E0}"/>
                </a:ext>
              </a:extLst>
            </p:cNvPr>
            <p:cNvSpPr txBox="1"/>
            <p:nvPr/>
          </p:nvSpPr>
          <p:spPr>
            <a:xfrm>
              <a:off x="3564359" y="2363816"/>
              <a:ext cx="741337" cy="369332"/>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63" name="Straight Connector 62">
              <a:extLst>
                <a:ext uri="{FF2B5EF4-FFF2-40B4-BE49-F238E27FC236}">
                  <a16:creationId xmlns:a16="http://schemas.microsoft.com/office/drawing/2014/main" id="{C69505B1-78A6-4F75-A4EF-DCFCE6D1F60F}"/>
                </a:ext>
              </a:extLst>
            </p:cNvPr>
            <p:cNvCxnSpPr>
              <a:cxnSpLocks/>
            </p:cNvCxnSpPr>
            <p:nvPr/>
          </p:nvCxnSpPr>
          <p:spPr>
            <a:xfrm>
              <a:off x="3790072" y="2398500"/>
              <a:ext cx="289911"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55" name="Rectangle 54">
            <a:extLst>
              <a:ext uri="{FF2B5EF4-FFF2-40B4-BE49-F238E27FC236}">
                <a16:creationId xmlns:a16="http://schemas.microsoft.com/office/drawing/2014/main" id="{4DD19FC0-C9DD-4013-B22F-AEBE7F4A9A45}"/>
              </a:ext>
            </a:extLst>
          </p:cNvPr>
          <p:cNvSpPr/>
          <p:nvPr/>
        </p:nvSpPr>
        <p:spPr>
          <a:xfrm>
            <a:off x="9178371" y="2139841"/>
            <a:ext cx="1678495" cy="870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0C0F3D73-2AC2-4C9C-BA40-A21ED075FE77}"/>
              </a:ext>
            </a:extLst>
          </p:cNvPr>
          <p:cNvGrpSpPr/>
          <p:nvPr/>
        </p:nvGrpSpPr>
        <p:grpSpPr>
          <a:xfrm>
            <a:off x="926244" y="2536838"/>
            <a:ext cx="494412" cy="459740"/>
            <a:chOff x="1694863" y="4696186"/>
            <a:chExt cx="741337" cy="459740"/>
          </a:xfrm>
        </p:grpSpPr>
        <p:sp>
          <p:nvSpPr>
            <p:cNvPr id="66" name="TextBox 65">
              <a:extLst>
                <a:ext uri="{FF2B5EF4-FFF2-40B4-BE49-F238E27FC236}">
                  <a16:creationId xmlns:a16="http://schemas.microsoft.com/office/drawing/2014/main" id="{62B07443-CA1F-4589-BE6C-AA0067C21CE0}"/>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67" name="TextBox 66">
              <a:extLst>
                <a:ext uri="{FF2B5EF4-FFF2-40B4-BE49-F238E27FC236}">
                  <a16:creationId xmlns:a16="http://schemas.microsoft.com/office/drawing/2014/main" id="{32859472-DF32-4D30-B4BB-443D631EE3B9}"/>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68" name="Straight Connector 67">
              <a:extLst>
                <a:ext uri="{FF2B5EF4-FFF2-40B4-BE49-F238E27FC236}">
                  <a16:creationId xmlns:a16="http://schemas.microsoft.com/office/drawing/2014/main" id="{BEFE4AB1-82AC-48ED-B37B-FF2BE32232A5}"/>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69" name="Group 68">
            <a:extLst>
              <a:ext uri="{FF2B5EF4-FFF2-40B4-BE49-F238E27FC236}">
                <a16:creationId xmlns:a16="http://schemas.microsoft.com/office/drawing/2014/main" id="{38F252B0-A51F-442F-9B83-343A5C7EFF58}"/>
              </a:ext>
            </a:extLst>
          </p:cNvPr>
          <p:cNvGrpSpPr/>
          <p:nvPr/>
        </p:nvGrpSpPr>
        <p:grpSpPr>
          <a:xfrm>
            <a:off x="926244" y="1933000"/>
            <a:ext cx="494412" cy="459740"/>
            <a:chOff x="1694863" y="4696186"/>
            <a:chExt cx="741337" cy="459740"/>
          </a:xfrm>
        </p:grpSpPr>
        <p:sp>
          <p:nvSpPr>
            <p:cNvPr id="70" name="TextBox 69">
              <a:extLst>
                <a:ext uri="{FF2B5EF4-FFF2-40B4-BE49-F238E27FC236}">
                  <a16:creationId xmlns:a16="http://schemas.microsoft.com/office/drawing/2014/main" id="{9EB0555B-864F-4A81-8C4B-5E78444E792E}"/>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71" name="TextBox 70">
              <a:extLst>
                <a:ext uri="{FF2B5EF4-FFF2-40B4-BE49-F238E27FC236}">
                  <a16:creationId xmlns:a16="http://schemas.microsoft.com/office/drawing/2014/main" id="{26C0FF26-B56C-4C7A-9E27-83593AD0D01D}"/>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72" name="Straight Connector 71">
              <a:extLst>
                <a:ext uri="{FF2B5EF4-FFF2-40B4-BE49-F238E27FC236}">
                  <a16:creationId xmlns:a16="http://schemas.microsoft.com/office/drawing/2014/main" id="{9A1C26A6-B242-4764-B66B-C38E1EB14D33}"/>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73" name="Group 72">
            <a:extLst>
              <a:ext uri="{FF2B5EF4-FFF2-40B4-BE49-F238E27FC236}">
                <a16:creationId xmlns:a16="http://schemas.microsoft.com/office/drawing/2014/main" id="{8F337469-3430-49D4-BD7C-C3B4395E62B0}"/>
              </a:ext>
            </a:extLst>
          </p:cNvPr>
          <p:cNvGrpSpPr/>
          <p:nvPr/>
        </p:nvGrpSpPr>
        <p:grpSpPr>
          <a:xfrm>
            <a:off x="1588569" y="2536838"/>
            <a:ext cx="494412" cy="459740"/>
            <a:chOff x="1694863" y="4696186"/>
            <a:chExt cx="741337" cy="459740"/>
          </a:xfrm>
        </p:grpSpPr>
        <p:sp>
          <p:nvSpPr>
            <p:cNvPr id="74" name="TextBox 73">
              <a:extLst>
                <a:ext uri="{FF2B5EF4-FFF2-40B4-BE49-F238E27FC236}">
                  <a16:creationId xmlns:a16="http://schemas.microsoft.com/office/drawing/2014/main" id="{41AC0F0C-1E84-47D2-B68D-94FA9DF1616F}"/>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75" name="TextBox 74">
              <a:extLst>
                <a:ext uri="{FF2B5EF4-FFF2-40B4-BE49-F238E27FC236}">
                  <a16:creationId xmlns:a16="http://schemas.microsoft.com/office/drawing/2014/main" id="{D2CA997C-F109-4AAC-8B52-02AA7D2C63AA}"/>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76" name="Straight Connector 75">
              <a:extLst>
                <a:ext uri="{FF2B5EF4-FFF2-40B4-BE49-F238E27FC236}">
                  <a16:creationId xmlns:a16="http://schemas.microsoft.com/office/drawing/2014/main" id="{B1E3EF19-84EF-4763-B2B5-02F685F2B157}"/>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77" name="Group 76">
            <a:extLst>
              <a:ext uri="{FF2B5EF4-FFF2-40B4-BE49-F238E27FC236}">
                <a16:creationId xmlns:a16="http://schemas.microsoft.com/office/drawing/2014/main" id="{AD90044E-34B4-461C-B1FA-24008D714DED}"/>
              </a:ext>
            </a:extLst>
          </p:cNvPr>
          <p:cNvGrpSpPr/>
          <p:nvPr/>
        </p:nvGrpSpPr>
        <p:grpSpPr>
          <a:xfrm>
            <a:off x="1588569" y="1933000"/>
            <a:ext cx="494412" cy="459740"/>
            <a:chOff x="1694863" y="4696186"/>
            <a:chExt cx="741337" cy="459740"/>
          </a:xfrm>
        </p:grpSpPr>
        <p:sp>
          <p:nvSpPr>
            <p:cNvPr id="78" name="TextBox 77">
              <a:extLst>
                <a:ext uri="{FF2B5EF4-FFF2-40B4-BE49-F238E27FC236}">
                  <a16:creationId xmlns:a16="http://schemas.microsoft.com/office/drawing/2014/main" id="{5C8C84CC-9E0C-4555-A0A6-5C91D15C42ED}"/>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79" name="TextBox 78">
              <a:extLst>
                <a:ext uri="{FF2B5EF4-FFF2-40B4-BE49-F238E27FC236}">
                  <a16:creationId xmlns:a16="http://schemas.microsoft.com/office/drawing/2014/main" id="{47DB5FF8-B84E-42D6-ADA6-337DBB6062BE}"/>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80" name="Straight Connector 79">
              <a:extLst>
                <a:ext uri="{FF2B5EF4-FFF2-40B4-BE49-F238E27FC236}">
                  <a16:creationId xmlns:a16="http://schemas.microsoft.com/office/drawing/2014/main" id="{585A0206-96BA-493D-BB89-A6C0B7269940}"/>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81" name="Group 80">
            <a:extLst>
              <a:ext uri="{FF2B5EF4-FFF2-40B4-BE49-F238E27FC236}">
                <a16:creationId xmlns:a16="http://schemas.microsoft.com/office/drawing/2014/main" id="{5F09E1F2-5B8D-43BE-979E-A478150834BD}"/>
              </a:ext>
            </a:extLst>
          </p:cNvPr>
          <p:cNvGrpSpPr/>
          <p:nvPr/>
        </p:nvGrpSpPr>
        <p:grpSpPr>
          <a:xfrm>
            <a:off x="2252392" y="2536838"/>
            <a:ext cx="494412" cy="459740"/>
            <a:chOff x="1694863" y="4696186"/>
            <a:chExt cx="741337" cy="459740"/>
          </a:xfrm>
        </p:grpSpPr>
        <p:sp>
          <p:nvSpPr>
            <p:cNvPr id="82" name="TextBox 81">
              <a:extLst>
                <a:ext uri="{FF2B5EF4-FFF2-40B4-BE49-F238E27FC236}">
                  <a16:creationId xmlns:a16="http://schemas.microsoft.com/office/drawing/2014/main" id="{10F3FA42-067A-48A3-9069-50929289BCA4}"/>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83" name="TextBox 82">
              <a:extLst>
                <a:ext uri="{FF2B5EF4-FFF2-40B4-BE49-F238E27FC236}">
                  <a16:creationId xmlns:a16="http://schemas.microsoft.com/office/drawing/2014/main" id="{14734DC3-566D-4F8D-A30C-30C13611E58D}"/>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84" name="Straight Connector 83">
              <a:extLst>
                <a:ext uri="{FF2B5EF4-FFF2-40B4-BE49-F238E27FC236}">
                  <a16:creationId xmlns:a16="http://schemas.microsoft.com/office/drawing/2014/main" id="{7AA768F9-C576-481C-B8A0-022CA3B168F3}"/>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85" name="Group 84">
            <a:extLst>
              <a:ext uri="{FF2B5EF4-FFF2-40B4-BE49-F238E27FC236}">
                <a16:creationId xmlns:a16="http://schemas.microsoft.com/office/drawing/2014/main" id="{F5E14C76-65F3-4343-BD8B-5F106EB09015}"/>
              </a:ext>
            </a:extLst>
          </p:cNvPr>
          <p:cNvGrpSpPr/>
          <p:nvPr/>
        </p:nvGrpSpPr>
        <p:grpSpPr>
          <a:xfrm>
            <a:off x="2252392" y="1933000"/>
            <a:ext cx="494412" cy="459740"/>
            <a:chOff x="1694863" y="4696186"/>
            <a:chExt cx="741337" cy="459740"/>
          </a:xfrm>
        </p:grpSpPr>
        <p:sp>
          <p:nvSpPr>
            <p:cNvPr id="86" name="TextBox 85">
              <a:extLst>
                <a:ext uri="{FF2B5EF4-FFF2-40B4-BE49-F238E27FC236}">
                  <a16:creationId xmlns:a16="http://schemas.microsoft.com/office/drawing/2014/main" id="{900D4D13-C903-4339-B0C9-34B9F04FC377}"/>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87" name="TextBox 86">
              <a:extLst>
                <a:ext uri="{FF2B5EF4-FFF2-40B4-BE49-F238E27FC236}">
                  <a16:creationId xmlns:a16="http://schemas.microsoft.com/office/drawing/2014/main" id="{B800D2A1-1E71-44CC-8D4E-E93F3C307A1A}"/>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88" name="Straight Connector 87">
              <a:extLst>
                <a:ext uri="{FF2B5EF4-FFF2-40B4-BE49-F238E27FC236}">
                  <a16:creationId xmlns:a16="http://schemas.microsoft.com/office/drawing/2014/main" id="{9199A4D3-44E6-4365-9CB2-D807F3FC9295}"/>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89" name="Group 88">
            <a:extLst>
              <a:ext uri="{FF2B5EF4-FFF2-40B4-BE49-F238E27FC236}">
                <a16:creationId xmlns:a16="http://schemas.microsoft.com/office/drawing/2014/main" id="{3880462A-B1B4-43AB-BB5C-D86424ECAE45}"/>
              </a:ext>
            </a:extLst>
          </p:cNvPr>
          <p:cNvGrpSpPr/>
          <p:nvPr/>
        </p:nvGrpSpPr>
        <p:grpSpPr>
          <a:xfrm>
            <a:off x="2914717" y="2536838"/>
            <a:ext cx="494412" cy="459740"/>
            <a:chOff x="1694863" y="4696186"/>
            <a:chExt cx="741337" cy="459740"/>
          </a:xfrm>
        </p:grpSpPr>
        <p:sp>
          <p:nvSpPr>
            <p:cNvPr id="90" name="TextBox 89">
              <a:extLst>
                <a:ext uri="{FF2B5EF4-FFF2-40B4-BE49-F238E27FC236}">
                  <a16:creationId xmlns:a16="http://schemas.microsoft.com/office/drawing/2014/main" id="{D5C5D758-5879-4B1C-9769-C7C33B1730E4}"/>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91" name="TextBox 90">
              <a:extLst>
                <a:ext uri="{FF2B5EF4-FFF2-40B4-BE49-F238E27FC236}">
                  <a16:creationId xmlns:a16="http://schemas.microsoft.com/office/drawing/2014/main" id="{EB1ED635-BE5B-4D3B-8710-3D30C390A6C6}"/>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92" name="Straight Connector 91">
              <a:extLst>
                <a:ext uri="{FF2B5EF4-FFF2-40B4-BE49-F238E27FC236}">
                  <a16:creationId xmlns:a16="http://schemas.microsoft.com/office/drawing/2014/main" id="{DAF3CC93-CEF3-4348-9D32-557DF3EE2F7C}"/>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93" name="Group 92">
            <a:extLst>
              <a:ext uri="{FF2B5EF4-FFF2-40B4-BE49-F238E27FC236}">
                <a16:creationId xmlns:a16="http://schemas.microsoft.com/office/drawing/2014/main" id="{6645773A-05A3-4D2F-BD26-B279CC7F4914}"/>
              </a:ext>
            </a:extLst>
          </p:cNvPr>
          <p:cNvGrpSpPr/>
          <p:nvPr/>
        </p:nvGrpSpPr>
        <p:grpSpPr>
          <a:xfrm>
            <a:off x="2914717" y="1933000"/>
            <a:ext cx="494412" cy="459740"/>
            <a:chOff x="1694863" y="4696186"/>
            <a:chExt cx="741337" cy="459740"/>
          </a:xfrm>
        </p:grpSpPr>
        <p:sp>
          <p:nvSpPr>
            <p:cNvPr id="94" name="TextBox 93">
              <a:extLst>
                <a:ext uri="{FF2B5EF4-FFF2-40B4-BE49-F238E27FC236}">
                  <a16:creationId xmlns:a16="http://schemas.microsoft.com/office/drawing/2014/main" id="{C4260124-D170-44B2-9810-09436218A9E5}"/>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95" name="TextBox 94">
              <a:extLst>
                <a:ext uri="{FF2B5EF4-FFF2-40B4-BE49-F238E27FC236}">
                  <a16:creationId xmlns:a16="http://schemas.microsoft.com/office/drawing/2014/main" id="{C4B7CCF6-8213-47B9-B8DE-4443BA48FD2F}"/>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96" name="Straight Connector 95">
              <a:extLst>
                <a:ext uri="{FF2B5EF4-FFF2-40B4-BE49-F238E27FC236}">
                  <a16:creationId xmlns:a16="http://schemas.microsoft.com/office/drawing/2014/main" id="{35265C83-C788-4CA9-B765-146D8D20E3A4}"/>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97" name="Group 96">
            <a:extLst>
              <a:ext uri="{FF2B5EF4-FFF2-40B4-BE49-F238E27FC236}">
                <a16:creationId xmlns:a16="http://schemas.microsoft.com/office/drawing/2014/main" id="{6FD95FBB-4238-4DAE-A319-3BE0D98ECC7D}"/>
              </a:ext>
            </a:extLst>
          </p:cNvPr>
          <p:cNvGrpSpPr/>
          <p:nvPr/>
        </p:nvGrpSpPr>
        <p:grpSpPr>
          <a:xfrm>
            <a:off x="3581212" y="2536838"/>
            <a:ext cx="494412" cy="459740"/>
            <a:chOff x="1694863" y="4696186"/>
            <a:chExt cx="741337" cy="459740"/>
          </a:xfrm>
        </p:grpSpPr>
        <p:sp>
          <p:nvSpPr>
            <p:cNvPr id="98" name="TextBox 97">
              <a:extLst>
                <a:ext uri="{FF2B5EF4-FFF2-40B4-BE49-F238E27FC236}">
                  <a16:creationId xmlns:a16="http://schemas.microsoft.com/office/drawing/2014/main" id="{AFC671A2-2D45-43F4-A845-5C2E2922ADFD}"/>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99" name="TextBox 98">
              <a:extLst>
                <a:ext uri="{FF2B5EF4-FFF2-40B4-BE49-F238E27FC236}">
                  <a16:creationId xmlns:a16="http://schemas.microsoft.com/office/drawing/2014/main" id="{A9874544-79CE-427C-A9CE-215B6FD6F248}"/>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100" name="Straight Connector 99">
              <a:extLst>
                <a:ext uri="{FF2B5EF4-FFF2-40B4-BE49-F238E27FC236}">
                  <a16:creationId xmlns:a16="http://schemas.microsoft.com/office/drawing/2014/main" id="{685F1EA7-48AD-4083-B668-78AEFD6961FD}"/>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01" name="Group 100">
            <a:extLst>
              <a:ext uri="{FF2B5EF4-FFF2-40B4-BE49-F238E27FC236}">
                <a16:creationId xmlns:a16="http://schemas.microsoft.com/office/drawing/2014/main" id="{17958F6C-4A25-45C1-B6DE-1BCD866AA4AF}"/>
              </a:ext>
            </a:extLst>
          </p:cNvPr>
          <p:cNvGrpSpPr/>
          <p:nvPr/>
        </p:nvGrpSpPr>
        <p:grpSpPr>
          <a:xfrm>
            <a:off x="3581212" y="1933000"/>
            <a:ext cx="494412" cy="459740"/>
            <a:chOff x="1694863" y="4696186"/>
            <a:chExt cx="741337" cy="459740"/>
          </a:xfrm>
        </p:grpSpPr>
        <p:sp>
          <p:nvSpPr>
            <p:cNvPr id="102" name="TextBox 101">
              <a:extLst>
                <a:ext uri="{FF2B5EF4-FFF2-40B4-BE49-F238E27FC236}">
                  <a16:creationId xmlns:a16="http://schemas.microsoft.com/office/drawing/2014/main" id="{F0DBBEFF-0EFD-4128-B87A-E96BF344B89A}"/>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03" name="TextBox 102">
              <a:extLst>
                <a:ext uri="{FF2B5EF4-FFF2-40B4-BE49-F238E27FC236}">
                  <a16:creationId xmlns:a16="http://schemas.microsoft.com/office/drawing/2014/main" id="{F1D223F7-A0B2-4229-9D3C-7C6F42AECD8D}"/>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104" name="Straight Connector 103">
              <a:extLst>
                <a:ext uri="{FF2B5EF4-FFF2-40B4-BE49-F238E27FC236}">
                  <a16:creationId xmlns:a16="http://schemas.microsoft.com/office/drawing/2014/main" id="{4D3001B5-7F62-4530-909F-DB55FC71A98A}"/>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05" name="Group 104">
            <a:extLst>
              <a:ext uri="{FF2B5EF4-FFF2-40B4-BE49-F238E27FC236}">
                <a16:creationId xmlns:a16="http://schemas.microsoft.com/office/drawing/2014/main" id="{10025F85-DA98-498F-A1E4-845EBCED0D63}"/>
              </a:ext>
            </a:extLst>
          </p:cNvPr>
          <p:cNvGrpSpPr/>
          <p:nvPr/>
        </p:nvGrpSpPr>
        <p:grpSpPr>
          <a:xfrm>
            <a:off x="4243537" y="2536838"/>
            <a:ext cx="494412" cy="459740"/>
            <a:chOff x="1694863" y="4696186"/>
            <a:chExt cx="741337" cy="459740"/>
          </a:xfrm>
        </p:grpSpPr>
        <p:sp>
          <p:nvSpPr>
            <p:cNvPr id="106" name="TextBox 105">
              <a:extLst>
                <a:ext uri="{FF2B5EF4-FFF2-40B4-BE49-F238E27FC236}">
                  <a16:creationId xmlns:a16="http://schemas.microsoft.com/office/drawing/2014/main" id="{DDB7994A-4E63-467C-8F0C-97BBC70A212A}"/>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07" name="TextBox 106">
              <a:extLst>
                <a:ext uri="{FF2B5EF4-FFF2-40B4-BE49-F238E27FC236}">
                  <a16:creationId xmlns:a16="http://schemas.microsoft.com/office/drawing/2014/main" id="{D4F80F40-70CF-43FA-9DBC-F53A74306A5E}"/>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108" name="Straight Connector 107">
              <a:extLst>
                <a:ext uri="{FF2B5EF4-FFF2-40B4-BE49-F238E27FC236}">
                  <a16:creationId xmlns:a16="http://schemas.microsoft.com/office/drawing/2014/main" id="{791DA91C-B4CD-46D6-84CB-E9867C8B0944}"/>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09" name="Group 108">
            <a:extLst>
              <a:ext uri="{FF2B5EF4-FFF2-40B4-BE49-F238E27FC236}">
                <a16:creationId xmlns:a16="http://schemas.microsoft.com/office/drawing/2014/main" id="{3B50F387-CB73-4D93-91E1-097745B72403}"/>
              </a:ext>
            </a:extLst>
          </p:cNvPr>
          <p:cNvGrpSpPr/>
          <p:nvPr/>
        </p:nvGrpSpPr>
        <p:grpSpPr>
          <a:xfrm>
            <a:off x="4243537" y="1933000"/>
            <a:ext cx="494412" cy="459740"/>
            <a:chOff x="1694863" y="4696186"/>
            <a:chExt cx="741337" cy="459740"/>
          </a:xfrm>
        </p:grpSpPr>
        <p:sp>
          <p:nvSpPr>
            <p:cNvPr id="110" name="TextBox 109">
              <a:extLst>
                <a:ext uri="{FF2B5EF4-FFF2-40B4-BE49-F238E27FC236}">
                  <a16:creationId xmlns:a16="http://schemas.microsoft.com/office/drawing/2014/main" id="{992F06C4-2015-4F7B-913D-17C548B02EF2}"/>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11" name="TextBox 110">
              <a:extLst>
                <a:ext uri="{FF2B5EF4-FFF2-40B4-BE49-F238E27FC236}">
                  <a16:creationId xmlns:a16="http://schemas.microsoft.com/office/drawing/2014/main" id="{AB2FD5BF-D62E-4963-881C-D826BD57A86A}"/>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112" name="Straight Connector 111">
              <a:extLst>
                <a:ext uri="{FF2B5EF4-FFF2-40B4-BE49-F238E27FC236}">
                  <a16:creationId xmlns:a16="http://schemas.microsoft.com/office/drawing/2014/main" id="{76FB6634-D781-472B-B371-06D3C1A6B170}"/>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3" name="Group 112">
            <a:extLst>
              <a:ext uri="{FF2B5EF4-FFF2-40B4-BE49-F238E27FC236}">
                <a16:creationId xmlns:a16="http://schemas.microsoft.com/office/drawing/2014/main" id="{1E738672-3416-4A7B-A1BF-E581EE91F3D3}"/>
              </a:ext>
            </a:extLst>
          </p:cNvPr>
          <p:cNvGrpSpPr/>
          <p:nvPr/>
        </p:nvGrpSpPr>
        <p:grpSpPr>
          <a:xfrm>
            <a:off x="4907360" y="2536838"/>
            <a:ext cx="494412" cy="459740"/>
            <a:chOff x="1694863" y="4696186"/>
            <a:chExt cx="741337" cy="459740"/>
          </a:xfrm>
        </p:grpSpPr>
        <p:sp>
          <p:nvSpPr>
            <p:cNvPr id="114" name="TextBox 113">
              <a:extLst>
                <a:ext uri="{FF2B5EF4-FFF2-40B4-BE49-F238E27FC236}">
                  <a16:creationId xmlns:a16="http://schemas.microsoft.com/office/drawing/2014/main" id="{B76A42E3-8982-40AD-A32E-0E15D34D6E35}"/>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15" name="TextBox 114">
              <a:extLst>
                <a:ext uri="{FF2B5EF4-FFF2-40B4-BE49-F238E27FC236}">
                  <a16:creationId xmlns:a16="http://schemas.microsoft.com/office/drawing/2014/main" id="{C8291486-C6DA-4AFF-B34E-EC40BAB8CE0D}"/>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116" name="Straight Connector 115">
              <a:extLst>
                <a:ext uri="{FF2B5EF4-FFF2-40B4-BE49-F238E27FC236}">
                  <a16:creationId xmlns:a16="http://schemas.microsoft.com/office/drawing/2014/main" id="{B2C25269-BF6D-44DE-9FB3-A64C96893EA7}"/>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17" name="Group 116">
            <a:extLst>
              <a:ext uri="{FF2B5EF4-FFF2-40B4-BE49-F238E27FC236}">
                <a16:creationId xmlns:a16="http://schemas.microsoft.com/office/drawing/2014/main" id="{79E5BF22-51DC-48B9-9BCE-F5368C8E025B}"/>
              </a:ext>
            </a:extLst>
          </p:cNvPr>
          <p:cNvGrpSpPr/>
          <p:nvPr/>
        </p:nvGrpSpPr>
        <p:grpSpPr>
          <a:xfrm>
            <a:off x="4907360" y="1933000"/>
            <a:ext cx="494412" cy="459740"/>
            <a:chOff x="1694863" y="4696186"/>
            <a:chExt cx="741337" cy="459740"/>
          </a:xfrm>
        </p:grpSpPr>
        <p:sp>
          <p:nvSpPr>
            <p:cNvPr id="118" name="TextBox 117">
              <a:extLst>
                <a:ext uri="{FF2B5EF4-FFF2-40B4-BE49-F238E27FC236}">
                  <a16:creationId xmlns:a16="http://schemas.microsoft.com/office/drawing/2014/main" id="{4B612C77-581E-49CF-B1A3-4256D4537F17}"/>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19" name="TextBox 118">
              <a:extLst>
                <a:ext uri="{FF2B5EF4-FFF2-40B4-BE49-F238E27FC236}">
                  <a16:creationId xmlns:a16="http://schemas.microsoft.com/office/drawing/2014/main" id="{A1D4388E-DCE4-4D77-A7AE-27C32E72D82B}"/>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120" name="Straight Connector 119">
              <a:extLst>
                <a:ext uri="{FF2B5EF4-FFF2-40B4-BE49-F238E27FC236}">
                  <a16:creationId xmlns:a16="http://schemas.microsoft.com/office/drawing/2014/main" id="{8C4B18E3-C360-40E7-A9A7-7A5B2739D925}"/>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21" name="Group 120">
            <a:extLst>
              <a:ext uri="{FF2B5EF4-FFF2-40B4-BE49-F238E27FC236}">
                <a16:creationId xmlns:a16="http://schemas.microsoft.com/office/drawing/2014/main" id="{97B488B6-7B3F-40BB-BC1A-AA17A07000D8}"/>
              </a:ext>
            </a:extLst>
          </p:cNvPr>
          <p:cNvGrpSpPr/>
          <p:nvPr/>
        </p:nvGrpSpPr>
        <p:grpSpPr>
          <a:xfrm>
            <a:off x="5569685" y="2536838"/>
            <a:ext cx="494412" cy="459740"/>
            <a:chOff x="1694863" y="4696186"/>
            <a:chExt cx="741337" cy="459740"/>
          </a:xfrm>
        </p:grpSpPr>
        <p:sp>
          <p:nvSpPr>
            <p:cNvPr id="122" name="TextBox 121">
              <a:extLst>
                <a:ext uri="{FF2B5EF4-FFF2-40B4-BE49-F238E27FC236}">
                  <a16:creationId xmlns:a16="http://schemas.microsoft.com/office/drawing/2014/main" id="{C3C03EE6-BBB2-4BB8-A281-AC2216A67FD7}"/>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23" name="TextBox 122">
              <a:extLst>
                <a:ext uri="{FF2B5EF4-FFF2-40B4-BE49-F238E27FC236}">
                  <a16:creationId xmlns:a16="http://schemas.microsoft.com/office/drawing/2014/main" id="{B3466349-6791-44EC-8117-A100E5180EE6}"/>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124" name="Straight Connector 123">
              <a:extLst>
                <a:ext uri="{FF2B5EF4-FFF2-40B4-BE49-F238E27FC236}">
                  <a16:creationId xmlns:a16="http://schemas.microsoft.com/office/drawing/2014/main" id="{CA33433F-1C1B-4455-9BAC-6E5EA2B45862}"/>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25" name="Group 124">
            <a:extLst>
              <a:ext uri="{FF2B5EF4-FFF2-40B4-BE49-F238E27FC236}">
                <a16:creationId xmlns:a16="http://schemas.microsoft.com/office/drawing/2014/main" id="{2662DE0B-4B24-4E4B-95EF-68CE93BE53F4}"/>
              </a:ext>
            </a:extLst>
          </p:cNvPr>
          <p:cNvGrpSpPr/>
          <p:nvPr/>
        </p:nvGrpSpPr>
        <p:grpSpPr>
          <a:xfrm>
            <a:off x="5569685" y="1933000"/>
            <a:ext cx="494412" cy="459740"/>
            <a:chOff x="1694863" y="4696186"/>
            <a:chExt cx="741337" cy="459740"/>
          </a:xfrm>
        </p:grpSpPr>
        <p:sp>
          <p:nvSpPr>
            <p:cNvPr id="126" name="TextBox 125">
              <a:extLst>
                <a:ext uri="{FF2B5EF4-FFF2-40B4-BE49-F238E27FC236}">
                  <a16:creationId xmlns:a16="http://schemas.microsoft.com/office/drawing/2014/main" id="{CB5E59EF-E604-48F5-B016-3678C5258962}"/>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27" name="TextBox 126">
              <a:extLst>
                <a:ext uri="{FF2B5EF4-FFF2-40B4-BE49-F238E27FC236}">
                  <a16:creationId xmlns:a16="http://schemas.microsoft.com/office/drawing/2014/main" id="{C56442A7-2DB0-4014-B719-D9C6A8C7C441}"/>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128" name="Straight Connector 127">
              <a:extLst>
                <a:ext uri="{FF2B5EF4-FFF2-40B4-BE49-F238E27FC236}">
                  <a16:creationId xmlns:a16="http://schemas.microsoft.com/office/drawing/2014/main" id="{915E3B13-6624-4C6B-9947-97562B080520}"/>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29" name="Group 128">
            <a:extLst>
              <a:ext uri="{FF2B5EF4-FFF2-40B4-BE49-F238E27FC236}">
                <a16:creationId xmlns:a16="http://schemas.microsoft.com/office/drawing/2014/main" id="{3F31820F-1008-482D-8035-4DA7D317B33C}"/>
              </a:ext>
            </a:extLst>
          </p:cNvPr>
          <p:cNvGrpSpPr/>
          <p:nvPr/>
        </p:nvGrpSpPr>
        <p:grpSpPr>
          <a:xfrm>
            <a:off x="6227901" y="2536838"/>
            <a:ext cx="494412" cy="459740"/>
            <a:chOff x="1694863" y="4696186"/>
            <a:chExt cx="741337" cy="459740"/>
          </a:xfrm>
        </p:grpSpPr>
        <p:sp>
          <p:nvSpPr>
            <p:cNvPr id="130" name="TextBox 129">
              <a:extLst>
                <a:ext uri="{FF2B5EF4-FFF2-40B4-BE49-F238E27FC236}">
                  <a16:creationId xmlns:a16="http://schemas.microsoft.com/office/drawing/2014/main" id="{ED19F5D4-B5E2-496C-9460-763DB9CFB982}"/>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31" name="TextBox 130">
              <a:extLst>
                <a:ext uri="{FF2B5EF4-FFF2-40B4-BE49-F238E27FC236}">
                  <a16:creationId xmlns:a16="http://schemas.microsoft.com/office/drawing/2014/main" id="{7A8516C0-5430-43D8-9C99-C5337C8D12B2}"/>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132" name="Straight Connector 131">
              <a:extLst>
                <a:ext uri="{FF2B5EF4-FFF2-40B4-BE49-F238E27FC236}">
                  <a16:creationId xmlns:a16="http://schemas.microsoft.com/office/drawing/2014/main" id="{788E5E6A-2164-4031-B1E8-183FF1FE1522}"/>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33" name="Group 132">
            <a:extLst>
              <a:ext uri="{FF2B5EF4-FFF2-40B4-BE49-F238E27FC236}">
                <a16:creationId xmlns:a16="http://schemas.microsoft.com/office/drawing/2014/main" id="{BF59B6CE-18C0-4267-8AC0-B178AE69BA36}"/>
              </a:ext>
            </a:extLst>
          </p:cNvPr>
          <p:cNvGrpSpPr/>
          <p:nvPr/>
        </p:nvGrpSpPr>
        <p:grpSpPr>
          <a:xfrm>
            <a:off x="6227901" y="1933000"/>
            <a:ext cx="494412" cy="459740"/>
            <a:chOff x="1694863" y="4696186"/>
            <a:chExt cx="741337" cy="459740"/>
          </a:xfrm>
        </p:grpSpPr>
        <p:sp>
          <p:nvSpPr>
            <p:cNvPr id="134" name="TextBox 133">
              <a:extLst>
                <a:ext uri="{FF2B5EF4-FFF2-40B4-BE49-F238E27FC236}">
                  <a16:creationId xmlns:a16="http://schemas.microsoft.com/office/drawing/2014/main" id="{FE9FCAFB-B294-46EA-8F53-98DC9AF2EAFD}"/>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35" name="TextBox 134">
              <a:extLst>
                <a:ext uri="{FF2B5EF4-FFF2-40B4-BE49-F238E27FC236}">
                  <a16:creationId xmlns:a16="http://schemas.microsoft.com/office/drawing/2014/main" id="{F60B0E90-CBB6-46DA-8405-E701CF66F050}"/>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136" name="Straight Connector 135">
              <a:extLst>
                <a:ext uri="{FF2B5EF4-FFF2-40B4-BE49-F238E27FC236}">
                  <a16:creationId xmlns:a16="http://schemas.microsoft.com/office/drawing/2014/main" id="{DF823AE8-2334-43AD-86EF-63E41B0BF9A5}"/>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37" name="Group 136">
            <a:extLst>
              <a:ext uri="{FF2B5EF4-FFF2-40B4-BE49-F238E27FC236}">
                <a16:creationId xmlns:a16="http://schemas.microsoft.com/office/drawing/2014/main" id="{F52A8B7E-E2D4-4301-9C9F-92F2F3BAAFC9}"/>
              </a:ext>
            </a:extLst>
          </p:cNvPr>
          <p:cNvGrpSpPr/>
          <p:nvPr/>
        </p:nvGrpSpPr>
        <p:grpSpPr>
          <a:xfrm>
            <a:off x="6890226" y="2536838"/>
            <a:ext cx="494412" cy="459740"/>
            <a:chOff x="1694863" y="4696186"/>
            <a:chExt cx="741337" cy="459740"/>
          </a:xfrm>
        </p:grpSpPr>
        <p:sp>
          <p:nvSpPr>
            <p:cNvPr id="138" name="TextBox 137">
              <a:extLst>
                <a:ext uri="{FF2B5EF4-FFF2-40B4-BE49-F238E27FC236}">
                  <a16:creationId xmlns:a16="http://schemas.microsoft.com/office/drawing/2014/main" id="{4643451E-69BF-488A-9E1D-4ED74D95AD1E}"/>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39" name="TextBox 138">
              <a:extLst>
                <a:ext uri="{FF2B5EF4-FFF2-40B4-BE49-F238E27FC236}">
                  <a16:creationId xmlns:a16="http://schemas.microsoft.com/office/drawing/2014/main" id="{E27F6C0C-7AA9-48FB-B828-EF0E6243E5AB}"/>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140" name="Straight Connector 139">
              <a:extLst>
                <a:ext uri="{FF2B5EF4-FFF2-40B4-BE49-F238E27FC236}">
                  <a16:creationId xmlns:a16="http://schemas.microsoft.com/office/drawing/2014/main" id="{C7ACE035-A966-4824-B202-3BCA787DEEF0}"/>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1" name="Group 140">
            <a:extLst>
              <a:ext uri="{FF2B5EF4-FFF2-40B4-BE49-F238E27FC236}">
                <a16:creationId xmlns:a16="http://schemas.microsoft.com/office/drawing/2014/main" id="{5B7EAD02-22DD-4B64-95E0-C291824AC2F9}"/>
              </a:ext>
            </a:extLst>
          </p:cNvPr>
          <p:cNvGrpSpPr/>
          <p:nvPr/>
        </p:nvGrpSpPr>
        <p:grpSpPr>
          <a:xfrm>
            <a:off x="6890226" y="1933000"/>
            <a:ext cx="494412" cy="459740"/>
            <a:chOff x="1694863" y="4696186"/>
            <a:chExt cx="741337" cy="459740"/>
          </a:xfrm>
        </p:grpSpPr>
        <p:sp>
          <p:nvSpPr>
            <p:cNvPr id="142" name="TextBox 141">
              <a:extLst>
                <a:ext uri="{FF2B5EF4-FFF2-40B4-BE49-F238E27FC236}">
                  <a16:creationId xmlns:a16="http://schemas.microsoft.com/office/drawing/2014/main" id="{532546CF-C23F-412F-A227-2BD52C9FBEC7}"/>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43" name="TextBox 142">
              <a:extLst>
                <a:ext uri="{FF2B5EF4-FFF2-40B4-BE49-F238E27FC236}">
                  <a16:creationId xmlns:a16="http://schemas.microsoft.com/office/drawing/2014/main" id="{404F5026-0CBA-4931-8ADB-3D9633DB1EF2}"/>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144" name="Straight Connector 143">
              <a:extLst>
                <a:ext uri="{FF2B5EF4-FFF2-40B4-BE49-F238E27FC236}">
                  <a16:creationId xmlns:a16="http://schemas.microsoft.com/office/drawing/2014/main" id="{C16798B1-F4A1-4A2F-8AAC-0FA04EE677DE}"/>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49" name="Group 148">
            <a:extLst>
              <a:ext uri="{FF2B5EF4-FFF2-40B4-BE49-F238E27FC236}">
                <a16:creationId xmlns:a16="http://schemas.microsoft.com/office/drawing/2014/main" id="{DB964C2F-5D1F-4224-9E9D-11EB7FE1EEAA}"/>
              </a:ext>
            </a:extLst>
          </p:cNvPr>
          <p:cNvGrpSpPr/>
          <p:nvPr/>
        </p:nvGrpSpPr>
        <p:grpSpPr>
          <a:xfrm>
            <a:off x="7554049" y="1933000"/>
            <a:ext cx="494412" cy="459740"/>
            <a:chOff x="1694863" y="4696186"/>
            <a:chExt cx="741337" cy="459740"/>
          </a:xfrm>
        </p:grpSpPr>
        <p:sp>
          <p:nvSpPr>
            <p:cNvPr id="150" name="TextBox 149">
              <a:extLst>
                <a:ext uri="{FF2B5EF4-FFF2-40B4-BE49-F238E27FC236}">
                  <a16:creationId xmlns:a16="http://schemas.microsoft.com/office/drawing/2014/main" id="{4547DCA6-34E8-477F-998B-08FC9589E9AA}"/>
                </a:ext>
              </a:extLst>
            </p:cNvPr>
            <p:cNvSpPr txBox="1"/>
            <p:nvPr/>
          </p:nvSpPr>
          <p:spPr>
            <a:xfrm>
              <a:off x="1694863" y="4696186"/>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p>
          </p:txBody>
        </p:sp>
        <p:sp>
          <p:nvSpPr>
            <p:cNvPr id="151" name="TextBox 150">
              <a:extLst>
                <a:ext uri="{FF2B5EF4-FFF2-40B4-BE49-F238E27FC236}">
                  <a16:creationId xmlns:a16="http://schemas.microsoft.com/office/drawing/2014/main" id="{EC3081A7-9AEB-4A64-93E8-F3190C600994}"/>
                </a:ext>
              </a:extLst>
            </p:cNvPr>
            <p:cNvSpPr txBox="1"/>
            <p:nvPr/>
          </p:nvSpPr>
          <p:spPr>
            <a:xfrm>
              <a:off x="1694863" y="4878927"/>
              <a:ext cx="741337" cy="276999"/>
            </a:xfrm>
            <a:prstGeom prst="rect">
              <a:avLst/>
            </a:prstGeom>
          </p:spPr>
          <p:txBody>
            <a:bodyPr wrap="square" rtlCol="0">
              <a:spAutoFit/>
            </a:bodyPr>
            <a:lstStyle>
              <a:defPPr>
                <a:defRPr lang="en-GB"/>
              </a:defPPr>
              <a:lvl1pPr>
                <a:spcAft>
                  <a:spcPts val="1200"/>
                </a:spcAft>
                <a:defRPr sz="3200"/>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a:t>
              </a:r>
            </a:p>
          </p:txBody>
        </p:sp>
        <p:cxnSp>
          <p:nvCxnSpPr>
            <p:cNvPr id="152" name="Straight Connector 151">
              <a:extLst>
                <a:ext uri="{FF2B5EF4-FFF2-40B4-BE49-F238E27FC236}">
                  <a16:creationId xmlns:a16="http://schemas.microsoft.com/office/drawing/2014/main" id="{B5595FB1-67C1-47CC-B046-AF0EC2039F35}"/>
                </a:ext>
              </a:extLst>
            </p:cNvPr>
            <p:cNvCxnSpPr>
              <a:cxnSpLocks/>
            </p:cNvCxnSpPr>
            <p:nvPr/>
          </p:nvCxnSpPr>
          <p:spPr>
            <a:xfrm>
              <a:off x="1978873" y="4929109"/>
              <a:ext cx="178663" cy="0"/>
            </a:xfrm>
            <a:prstGeom prst="line">
              <a:avLst/>
            </a:prstGeom>
            <a:ln w="12700"/>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0FE4641C-97C3-426E-9CEF-5803DEE33162}"/>
                  </a:ext>
                </a:extLst>
              </p:cNvPr>
              <p:cNvSpPr txBox="1">
                <a:spLocks/>
              </p:cNvSpPr>
              <p:nvPr/>
            </p:nvSpPr>
            <p:spPr>
              <a:xfrm>
                <a:off x="623888" y="3438077"/>
                <a:ext cx="1095851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Represent this using counters and writing </a:t>
                </a:r>
                <a14:m>
                  <m:oMath xmlns:m="http://schemas.openxmlformats.org/officeDocument/2006/math">
                    <m:f>
                      <m:fPr>
                        <m:ctrlP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8</m:t>
                        </m:r>
                      </m:den>
                    </m:f>
                  </m:oMath>
                </a14:m>
                <a:r>
                  <a:rPr kumimoji="0" lang="en-US" sz="2000" b="0" i="0" u="none" strike="noStrike" kern="1200" cap="none" spc="0" normalizeH="0" baseline="0" noProof="0" dirty="0">
                    <a:ln>
                      <a:noFill/>
                    </a:ln>
                    <a:solidFill>
                      <a:srgbClr val="585858"/>
                    </a:solidFill>
                    <a:effectLst/>
                    <a:uLnTx/>
                    <a:uFillTx/>
                    <a:latin typeface="Arial"/>
                    <a:ea typeface="+mn-ea"/>
                    <a:cs typeface="+mn-cs"/>
                  </a:rPr>
                  <a:t> on each.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H</a:t>
                </a:r>
                <a:r>
                  <a:rPr kumimoji="0" lang="en-GB" sz="2000" b="0" i="0" u="none" strike="noStrike" kern="1200" cap="none" spc="0" normalizeH="0" baseline="0" noProof="0" dirty="0">
                    <a:ln>
                      <a:noFill/>
                    </a:ln>
                    <a:solidFill>
                      <a:srgbClr val="585858"/>
                    </a:solidFill>
                    <a:effectLst/>
                    <a:uLnTx/>
                    <a:uFillTx/>
                    <a:latin typeface="Arial"/>
                    <a:ea typeface="+mn-ea"/>
                    <a:cs typeface="+mn-cs"/>
                  </a:rPr>
                  <a:t>ow many groups of </a:t>
                </a:r>
                <a14:m>
                  <m:oMath xmlns:m="http://schemas.openxmlformats.org/officeDocument/2006/math">
                    <m:f>
                      <m:fPr>
                        <m:ctrlP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8</m:t>
                        </m:r>
                      </m:num>
                      <m:den>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8</m:t>
                        </m:r>
                      </m:den>
                    </m:f>
                    <m:r>
                      <a:rPr kumimoji="0" lang="en-US" sz="2000" b="0" i="0"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 </m:t>
                    </m:r>
                  </m:oMath>
                </a14:m>
                <a:r>
                  <a:rPr kumimoji="0" lang="en-US" sz="2000" b="0" i="0" u="none" strike="noStrike" kern="1200" cap="none" spc="0" normalizeH="0" baseline="0" noProof="0" dirty="0">
                    <a:ln>
                      <a:noFill/>
                    </a:ln>
                    <a:solidFill>
                      <a:srgbClr val="585858"/>
                    </a:solidFill>
                    <a:effectLst/>
                    <a:uLnTx/>
                    <a:uFillTx/>
                    <a:latin typeface="Arial"/>
                    <a:ea typeface="+mn-ea"/>
                    <a:cs typeface="+mn-cs"/>
                  </a:rPr>
                  <a:t>in </a:t>
                </a:r>
                <a14:m>
                  <m:oMath xmlns:m="http://schemas.openxmlformats.org/officeDocument/2006/math">
                    <m:f>
                      <m:fPr>
                        <m:ctrlP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21</m:t>
                        </m:r>
                      </m:num>
                      <m:den>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8</m:t>
                        </m:r>
                      </m:den>
                    </m:f>
                  </m:oMath>
                </a14:m>
                <a:r>
                  <a:rPr kumimoji="0" lang="en-US"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How many eighths in 1 group of </a:t>
                </a:r>
                <a14:m>
                  <m:oMath xmlns:m="http://schemas.openxmlformats.org/officeDocument/2006/math">
                    <m:f>
                      <m:fPr>
                        <m:ctrlPr>
                          <a:rPr kumimoji="0" lang="en-US" sz="2000" b="0" i="1" u="none" strike="noStrike" kern="1200" cap="none" spc="0" normalizeH="0" baseline="0" noProof="0">
                            <a:ln>
                              <a:noFill/>
                            </a:ln>
                            <a:solidFill>
                              <a:srgbClr val="585858"/>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585858"/>
                            </a:solidFill>
                            <a:effectLst/>
                            <a:uLnTx/>
                            <a:uFillTx/>
                            <a:latin typeface="Cambria Math" panose="02040503050406030204" pitchFamily="18" charset="0"/>
                            <a:ea typeface="+mn-ea"/>
                            <a:cs typeface="+mn-cs"/>
                          </a:rPr>
                          <m:t>8</m:t>
                        </m:r>
                      </m:num>
                      <m:den>
                        <m:r>
                          <a:rPr kumimoji="0" lang="en-US" sz="2000" b="0" i="1" u="none" strike="noStrike" kern="1200" cap="none" spc="0" normalizeH="0" baseline="0" noProof="0">
                            <a:ln>
                              <a:noFill/>
                            </a:ln>
                            <a:solidFill>
                              <a:srgbClr val="585858"/>
                            </a:solidFill>
                            <a:effectLst/>
                            <a:uLnTx/>
                            <a:uFillTx/>
                            <a:latin typeface="Cambria Math" panose="02040503050406030204" pitchFamily="18" charset="0"/>
                            <a:ea typeface="+mn-ea"/>
                            <a:cs typeface="+mn-cs"/>
                          </a:rPr>
                          <m:t>8</m:t>
                        </m:r>
                      </m:den>
                    </m:f>
                  </m:oMath>
                </a14:m>
                <a:r>
                  <a:rPr kumimoji="0" lang="en-US"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How many eighths in 2 groups of </a:t>
                </a:r>
                <a14:m>
                  <m:oMath xmlns:m="http://schemas.openxmlformats.org/officeDocument/2006/math">
                    <m:f>
                      <m:fPr>
                        <m:ctrlP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8</m:t>
                        </m:r>
                      </m:num>
                      <m:den>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8</m:t>
                        </m:r>
                      </m:den>
                    </m:f>
                  </m:oMath>
                </a14:m>
                <a:r>
                  <a:rPr kumimoji="0" lang="en-US" sz="2000" b="0" i="0" u="none" strike="noStrike" kern="1200" cap="none" spc="0" normalizeH="0" baseline="0" noProof="0" dirty="0">
                    <a:ln>
                      <a:noFill/>
                    </a:ln>
                    <a:solidFill>
                      <a:srgbClr val="585858"/>
                    </a:solidFill>
                    <a:effectLst/>
                    <a:uLnTx/>
                    <a:uFillTx/>
                    <a:latin typeface="Arial"/>
                    <a:ea typeface="+mn-ea"/>
                    <a:cs typeface="+mn-cs"/>
                  </a:rPr>
                  <a:t>? And how many more/extra eighths are there?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6" name="Content Placeholder 2">
                <a:extLst>
                  <a:ext uri="{FF2B5EF4-FFF2-40B4-BE49-F238E27FC236}">
                    <a16:creationId xmlns:a16="http://schemas.microsoft.com/office/drawing/2014/main" id="{0FE4641C-97C3-426E-9CEF-5803DEE33162}"/>
                  </a:ext>
                </a:extLst>
              </p:cNvPr>
              <p:cNvSpPr txBox="1">
                <a:spLocks noRot="1" noChangeAspect="1" noMove="1" noResize="1" noEditPoints="1" noAdjustHandles="1" noChangeArrowheads="1" noChangeShapeType="1" noTextEdit="1"/>
              </p:cNvSpPr>
              <p:nvPr/>
            </p:nvSpPr>
            <p:spPr>
              <a:xfrm>
                <a:off x="623888" y="3438077"/>
                <a:ext cx="10958513" cy="1330321"/>
              </a:xfrm>
              <a:prstGeom prst="rect">
                <a:avLst/>
              </a:prstGeom>
              <a:blipFill>
                <a:blip r:embed="rId5"/>
                <a:stretch>
                  <a:fillRect l="-501" b="-99083"/>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87094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6"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745661-8998-4ABE-9768-DEDB0DD2F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451" y="1155023"/>
            <a:ext cx="3801186" cy="5556986"/>
          </a:xfrm>
          <a:prstGeom prst="rect">
            <a:avLst/>
          </a:prstGeom>
        </p:spPr>
      </p:pic>
      <p:sp>
        <p:nvSpPr>
          <p:cNvPr id="4" name="Title 3">
            <a:extLst>
              <a:ext uri="{FF2B5EF4-FFF2-40B4-BE49-F238E27FC236}">
                <a16:creationId xmlns:a16="http://schemas.microsoft.com/office/drawing/2014/main" id="{5D9923F1-B838-4DDD-AEF5-F749CE7A0B41}"/>
              </a:ext>
            </a:extLst>
          </p:cNvPr>
          <p:cNvSpPr>
            <a:spLocks noGrp="1"/>
          </p:cNvSpPr>
          <p:nvPr>
            <p:ph type="title"/>
          </p:nvPr>
        </p:nvSpPr>
        <p:spPr/>
        <p:txBody>
          <a:bodyPr/>
          <a:lstStyle/>
          <a:p>
            <a:r>
              <a:rPr lang="en-GB"/>
              <a:t>4F-2 Convert between mixed numbers and improper fractions</a:t>
            </a:r>
          </a:p>
        </p:txBody>
      </p:sp>
      <p:sp>
        <p:nvSpPr>
          <p:cNvPr id="3" name="Rectangle 2">
            <a:extLst>
              <a:ext uri="{FF2B5EF4-FFF2-40B4-BE49-F238E27FC236}">
                <a16:creationId xmlns:a16="http://schemas.microsoft.com/office/drawing/2014/main" id="{EE307F83-EB38-49E7-A345-58481BB2E268}"/>
              </a:ext>
            </a:extLst>
          </p:cNvPr>
          <p:cNvSpPr/>
          <p:nvPr/>
        </p:nvSpPr>
        <p:spPr>
          <a:xfrm>
            <a:off x="4727066" y="2128017"/>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7" name="Rectangle 36">
            <a:extLst>
              <a:ext uri="{FF2B5EF4-FFF2-40B4-BE49-F238E27FC236}">
                <a16:creationId xmlns:a16="http://schemas.microsoft.com/office/drawing/2014/main" id="{AE170C2A-FC82-4E45-9958-B20651D66C72}"/>
              </a:ext>
            </a:extLst>
          </p:cNvPr>
          <p:cNvSpPr/>
          <p:nvPr/>
        </p:nvSpPr>
        <p:spPr>
          <a:xfrm>
            <a:off x="4727066" y="2711402"/>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98EBF189-2CBD-4143-8F96-025DC319ACDD}"/>
              </a:ext>
            </a:extLst>
          </p:cNvPr>
          <p:cNvSpPr/>
          <p:nvPr/>
        </p:nvSpPr>
        <p:spPr>
          <a:xfrm>
            <a:off x="4727066" y="3279512"/>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0C371768-6AB2-4A5E-B9B2-F25C768DD1ED}"/>
              </a:ext>
            </a:extLst>
          </p:cNvPr>
          <p:cNvSpPr/>
          <p:nvPr/>
        </p:nvSpPr>
        <p:spPr>
          <a:xfrm>
            <a:off x="4740803" y="3883228"/>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31EE7A46-C7D9-443D-8BF4-1F73BA1F357E}"/>
              </a:ext>
            </a:extLst>
          </p:cNvPr>
          <p:cNvSpPr/>
          <p:nvPr/>
        </p:nvSpPr>
        <p:spPr>
          <a:xfrm>
            <a:off x="4727066" y="4451338"/>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6A57BA96-6BBF-400D-A217-D17B687034EB}"/>
              </a:ext>
            </a:extLst>
          </p:cNvPr>
          <p:cNvSpPr/>
          <p:nvPr/>
        </p:nvSpPr>
        <p:spPr>
          <a:xfrm>
            <a:off x="4740803" y="5029600"/>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1" name="Rectangle 50">
            <a:extLst>
              <a:ext uri="{FF2B5EF4-FFF2-40B4-BE49-F238E27FC236}">
                <a16:creationId xmlns:a16="http://schemas.microsoft.com/office/drawing/2014/main" id="{BCEAEB77-56E2-4284-8E25-C13B5F6BFF7D}"/>
              </a:ext>
            </a:extLst>
          </p:cNvPr>
          <p:cNvSpPr/>
          <p:nvPr/>
        </p:nvSpPr>
        <p:spPr>
          <a:xfrm>
            <a:off x="4727066" y="5605812"/>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3D245BF1-2E45-4479-9AF1-BF73D1CDCFB2}"/>
              </a:ext>
            </a:extLst>
          </p:cNvPr>
          <p:cNvSpPr/>
          <p:nvPr/>
        </p:nvSpPr>
        <p:spPr>
          <a:xfrm>
            <a:off x="4697260" y="6221214"/>
            <a:ext cx="493486" cy="4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DB977624-FB25-4652-90FA-60EDCBF288DA}"/>
              </a:ext>
            </a:extLst>
          </p:cNvPr>
          <p:cNvSpPr/>
          <p:nvPr/>
        </p:nvSpPr>
        <p:spPr>
          <a:xfrm>
            <a:off x="2158013" y="2412011"/>
            <a:ext cx="2017848"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B2D8EFDD-F2CD-4F59-A923-97936701DBB2}"/>
              </a:ext>
            </a:extLst>
          </p:cNvPr>
          <p:cNvSpPr/>
          <p:nvPr/>
        </p:nvSpPr>
        <p:spPr>
          <a:xfrm>
            <a:off x="2165633" y="3001121"/>
            <a:ext cx="2010229" cy="195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D5002662-F1D4-4417-B6F4-D48A1F43DBCB}"/>
              </a:ext>
            </a:extLst>
          </p:cNvPr>
          <p:cNvSpPr/>
          <p:nvPr/>
        </p:nvSpPr>
        <p:spPr>
          <a:xfrm>
            <a:off x="2173252" y="3590228"/>
            <a:ext cx="2368370" cy="195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2EFD8993-81D3-4DD7-A6D0-DF7396002C84}"/>
              </a:ext>
            </a:extLst>
          </p:cNvPr>
          <p:cNvSpPr/>
          <p:nvPr/>
        </p:nvSpPr>
        <p:spPr>
          <a:xfrm>
            <a:off x="2158013" y="4162626"/>
            <a:ext cx="2368370"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4FDFD4B7-5F8B-45E5-8A28-54B876BEFE55}"/>
              </a:ext>
            </a:extLst>
          </p:cNvPr>
          <p:cNvSpPr/>
          <p:nvPr/>
        </p:nvSpPr>
        <p:spPr>
          <a:xfrm>
            <a:off x="2168718" y="4733045"/>
            <a:ext cx="2010229" cy="195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D6D00B6B-84EE-4485-8E51-805ECB6D8B4F}"/>
              </a:ext>
            </a:extLst>
          </p:cNvPr>
          <p:cNvSpPr/>
          <p:nvPr/>
        </p:nvSpPr>
        <p:spPr>
          <a:xfrm>
            <a:off x="2168717" y="5314966"/>
            <a:ext cx="2368370"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20710148-5F73-40C4-8ECF-A937988BA625}"/>
              </a:ext>
            </a:extLst>
          </p:cNvPr>
          <p:cNvSpPr/>
          <p:nvPr/>
        </p:nvSpPr>
        <p:spPr>
          <a:xfrm>
            <a:off x="2161098" y="5904075"/>
            <a:ext cx="2368370"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3B99F71B-B58A-416E-A3ED-3C8C9DA2FA56}"/>
              </a:ext>
            </a:extLst>
          </p:cNvPr>
          <p:cNvSpPr/>
          <p:nvPr/>
        </p:nvSpPr>
        <p:spPr>
          <a:xfrm>
            <a:off x="2158013" y="6467306"/>
            <a:ext cx="2368370" cy="202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A38919CC-B7BA-4FCE-B193-A662475726A7}"/>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A</a:t>
                </a:r>
                <a:r>
                  <a:rPr kumimoji="0" lang="en-GB" sz="2000" b="0" i="0" u="none" strike="noStrike" kern="1200" cap="none" spc="0" normalizeH="0" baseline="0" noProof="0" dirty="0">
                    <a:ln>
                      <a:noFill/>
                    </a:ln>
                    <a:solidFill>
                      <a:srgbClr val="585858"/>
                    </a:solidFill>
                    <a:effectLst/>
                    <a:uLnTx/>
                    <a:uFillTx/>
                    <a:latin typeface="Arial"/>
                    <a:ea typeface="+mn-ea"/>
                    <a:cs typeface="+mn-cs"/>
                  </a:rPr>
                  <a:t>s with the previous slide, children can use counters to make groups of tenths, ninths etc as appropriate.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a:t>
                </a:r>
                <a:r>
                  <a:rPr kumimoji="0" lang="en-GB" sz="2000" b="0" i="0" u="none" strike="noStrike" kern="1200" cap="none" spc="0" normalizeH="0" baseline="0" noProof="0" dirty="0">
                    <a:ln>
                      <a:noFill/>
                    </a:ln>
                    <a:solidFill>
                      <a:srgbClr val="585858"/>
                    </a:solidFill>
                    <a:effectLst/>
                    <a:uLnTx/>
                    <a:uFillTx/>
                    <a:latin typeface="Arial"/>
                    <a:ea typeface="+mn-ea"/>
                    <a:cs typeface="+mn-cs"/>
                  </a:rPr>
                  <a:t>hat do you notice about </a:t>
                </a:r>
                <a14:m>
                  <m:oMath xmlns:m="http://schemas.openxmlformats.org/officeDocument/2006/math">
                    <m:f>
                      <m:fPr>
                        <m:ctrlP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21</m:t>
                        </m:r>
                      </m:num>
                      <m:den>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7</m:t>
                        </m:r>
                      </m:den>
                    </m:f>
                  </m:oMath>
                </a14:m>
                <a:r>
                  <a:rPr kumimoji="0" lang="en-US" sz="2000" b="0" i="0" u="none" strike="noStrike" kern="1200" cap="none" spc="0" normalizeH="0" baseline="0" noProof="0" dirty="0">
                    <a:ln>
                      <a:noFill/>
                    </a:ln>
                    <a:solidFill>
                      <a:srgbClr val="585858"/>
                    </a:solidFill>
                    <a:effectLst/>
                    <a:uLnTx/>
                    <a:uFillTx/>
                    <a:latin typeface="Arial"/>
                    <a:ea typeface="+mn-ea"/>
                    <a:cs typeface="+mn-cs"/>
                  </a:rPr>
                  <a:t> and </a:t>
                </a:r>
                <a14:m>
                  <m:oMath xmlns:m="http://schemas.openxmlformats.org/officeDocument/2006/math">
                    <m:f>
                      <m:fPr>
                        <m:ctrlP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21</m:t>
                        </m:r>
                      </m:num>
                      <m:den>
                        <m:r>
                          <a:rPr kumimoji="0" lang="en-US"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3</m:t>
                        </m:r>
                      </m:den>
                    </m:f>
                  </m:oMath>
                </a14:m>
                <a:r>
                  <a:rPr kumimoji="0" lang="en-US"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Can you see a relationship between the numerator and the denominator for these?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7" name="Content Placeholder 2">
                <a:extLst>
                  <a:ext uri="{FF2B5EF4-FFF2-40B4-BE49-F238E27FC236}">
                    <a16:creationId xmlns:a16="http://schemas.microsoft.com/office/drawing/2014/main" id="{A38919CC-B7BA-4FCE-B193-A662475726A7}"/>
                  </a:ext>
                </a:extLst>
              </p:cNvPr>
              <p:cNvSpPr txBox="1">
                <a:spLocks noRot="1" noChangeAspect="1" noMove="1" noResize="1" noEditPoints="1" noAdjustHandles="1" noChangeArrowheads="1" noChangeShapeType="1" noTextEdit="1"/>
              </p:cNvSpPr>
              <p:nvPr/>
            </p:nvSpPr>
            <p:spPr>
              <a:xfrm>
                <a:off x="6192012" y="1557338"/>
                <a:ext cx="5390389" cy="4101962"/>
              </a:xfrm>
              <a:prstGeom prst="rect">
                <a:avLst/>
              </a:prstGeom>
              <a:blipFill>
                <a:blip r:embed="rId4"/>
                <a:stretch>
                  <a:fillRect l="-1018" r="-679"/>
                </a:stretch>
              </a:blipFill>
            </p:spPr>
            <p:txBody>
              <a:bodyPr/>
              <a:lstStyle/>
              <a:p>
                <a:r>
                  <a:rPr lang="en-GB">
                    <a:noFill/>
                  </a:rPr>
                  <a:t> </a:t>
                </a:r>
              </a:p>
            </p:txBody>
          </p:sp>
        </mc:Fallback>
      </mc:AlternateContent>
    </p:spTree>
    <p:extLst>
      <p:ext uri="{BB962C8B-B14F-4D97-AF65-F5344CB8AC3E}">
        <p14:creationId xmlns:p14="http://schemas.microsoft.com/office/powerpoint/2010/main" val="42473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7"/>
                                        </p:tgtEl>
                                      </p:cBhvr>
                                    </p:animEffect>
                                    <p:set>
                                      <p:cBhvr>
                                        <p:cTn id="22" dur="1" fill="hold">
                                          <p:stCondLst>
                                            <p:cond delay="499"/>
                                          </p:stCondLst>
                                        </p:cTn>
                                        <p:tgtEl>
                                          <p:spTgt spid="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9"/>
                                        </p:tgtEl>
                                      </p:cBhvr>
                                    </p:animEffect>
                                    <p:set>
                                      <p:cBhvr>
                                        <p:cTn id="32" dur="1" fill="hold">
                                          <p:stCondLst>
                                            <p:cond delay="499"/>
                                          </p:stCondLst>
                                        </p:cTn>
                                        <p:tgtEl>
                                          <p:spTgt spid="3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43"/>
                                        </p:tgtEl>
                                      </p:cBhvr>
                                    </p:animEffect>
                                    <p:set>
                                      <p:cBhvr>
                                        <p:cTn id="52" dur="1" fill="hold">
                                          <p:stCondLst>
                                            <p:cond delay="499"/>
                                          </p:stCondLst>
                                        </p:cTn>
                                        <p:tgtEl>
                                          <p:spTgt spid="4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46"/>
                                        </p:tgtEl>
                                      </p:cBhvr>
                                    </p:animEffect>
                                    <p:set>
                                      <p:cBhvr>
                                        <p:cTn id="62" dur="1" fill="hold">
                                          <p:stCondLst>
                                            <p:cond delay="499"/>
                                          </p:stCondLst>
                                        </p:cTn>
                                        <p:tgtEl>
                                          <p:spTgt spid="4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51"/>
                                        </p:tgtEl>
                                      </p:cBhvr>
                                    </p:animEffect>
                                    <p:set>
                                      <p:cBhvr>
                                        <p:cTn id="72" dur="1" fill="hold">
                                          <p:stCondLst>
                                            <p:cond delay="499"/>
                                          </p:stCondLst>
                                        </p:cTn>
                                        <p:tgtEl>
                                          <p:spTgt spid="5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54"/>
                                        </p:tgtEl>
                                      </p:cBhvr>
                                    </p:animEffect>
                                    <p:set>
                                      <p:cBhvr>
                                        <p:cTn id="82" dur="1" fill="hold">
                                          <p:stCondLst>
                                            <p:cond delay="4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animBg="1"/>
      <p:bldP spid="39" grpId="0" animBg="1"/>
      <p:bldP spid="41" grpId="0" animBg="1"/>
      <p:bldP spid="43" grpId="0" animBg="1"/>
      <p:bldP spid="46" grpId="0" animBg="1"/>
      <p:bldP spid="51" grpId="0" animBg="1"/>
      <p:bldP spid="5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346515"/>
          </a:xfrm>
          <a:ln>
            <a:solidFill>
              <a:schemeClr val="accent1">
                <a:lumMod val="50000"/>
              </a:schemeClr>
            </a:solidFill>
          </a:ln>
        </p:spPr>
        <p:txBody>
          <a:bodyPr>
            <a:noAutofit/>
          </a:bodyPr>
          <a:lstStyle/>
          <a:p>
            <a:pPr>
              <a:lnSpc>
                <a:spcPct val="120000"/>
              </a:lnSpc>
            </a:pPr>
            <a:r>
              <a:rPr lang="en-GB" sz="2400" dirty="0"/>
              <a:t>4F-2 </a:t>
            </a:r>
            <a:br>
              <a:rPr lang="en-GB" sz="2400" dirty="0"/>
            </a:br>
            <a:r>
              <a:rPr lang="en-GB" sz="2400" dirty="0"/>
              <a:t>Convert mixed numbers to improper fractions and vice versa.</a:t>
            </a:r>
            <a:endParaRPr lang="en-GB" sz="2400" i="1"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0176" y="2437761"/>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4F-2.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4</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0FD1-46C3-4A2B-9C48-B75041835FAE}"/>
              </a:ext>
            </a:extLst>
          </p:cNvPr>
          <p:cNvSpPr>
            <a:spLocks noGrp="1"/>
          </p:cNvSpPr>
          <p:nvPr>
            <p:ph type="title"/>
          </p:nvPr>
        </p:nvSpPr>
        <p:spPr/>
        <p:txBody>
          <a:bodyPr/>
          <a:lstStyle/>
          <a:p>
            <a:r>
              <a:rPr lang="en-GB" dirty="0"/>
              <a:t>4F-2 Convert between mixed numbers and improper fractions</a:t>
            </a:r>
          </a:p>
        </p:txBody>
      </p:sp>
      <p:pic>
        <p:nvPicPr>
          <p:cNvPr id="7" name="Picture 6">
            <a:extLst>
              <a:ext uri="{FF2B5EF4-FFF2-40B4-BE49-F238E27FC236}">
                <a16:creationId xmlns:a16="http://schemas.microsoft.com/office/drawing/2014/main" id="{FD02DE12-F94D-439D-8E66-C4F640E2D78D}"/>
              </a:ext>
            </a:extLst>
          </p:cNvPr>
          <p:cNvPicPr>
            <a:picLocks noChangeAspect="1"/>
          </p:cNvPicPr>
          <p:nvPr/>
        </p:nvPicPr>
        <p:blipFill>
          <a:blip r:embed="rId2"/>
          <a:stretch>
            <a:fillRect/>
          </a:stretch>
        </p:blipFill>
        <p:spPr>
          <a:xfrm>
            <a:off x="2094231" y="2085747"/>
            <a:ext cx="1200150" cy="260985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F74828F-CC8B-4D9C-B9EA-F7F2864A1442}"/>
                  </a:ext>
                </a:extLst>
              </p:cNvPr>
              <p:cNvSpPr txBox="1"/>
              <p:nvPr/>
            </p:nvSpPr>
            <p:spPr>
              <a:xfrm>
                <a:off x="4451695" y="2276410"/>
                <a:ext cx="1567543" cy="266137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7</m:t>
                          </m:r>
                        </m:num>
                        <m:den>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den>
                      </m:f>
                    </m:oMath>
                  </m:oMathPara>
                </a14:m>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14:m>
                  <m:oMath xmlns:m="http://schemas.openxmlformats.org/officeDocument/2006/math">
                    <m:f>
                      <m:fPr>
                        <m:ctrlP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num>
                      <m:den>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den>
                    </m:f>
                  </m:oMath>
                </a14:m>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8" name="TextBox 7">
                <a:extLst>
                  <a:ext uri="{FF2B5EF4-FFF2-40B4-BE49-F238E27FC236}">
                    <a16:creationId xmlns:a16="http://schemas.microsoft.com/office/drawing/2014/main" id="{8F74828F-CC8B-4D9C-B9EA-F7F2864A1442}"/>
                  </a:ext>
                </a:extLst>
              </p:cNvPr>
              <p:cNvSpPr txBox="1">
                <a:spLocks noRot="1" noChangeAspect="1" noMove="1" noResize="1" noEditPoints="1" noAdjustHandles="1" noChangeArrowheads="1" noChangeShapeType="1" noTextEdit="1"/>
              </p:cNvSpPr>
              <p:nvPr/>
            </p:nvSpPr>
            <p:spPr>
              <a:xfrm>
                <a:off x="4451695" y="2276410"/>
                <a:ext cx="1567543" cy="2661370"/>
              </a:xfrm>
              <a:prstGeom prst="rect">
                <a:avLst/>
              </a:prstGeom>
              <a:blipFill>
                <a:blip r:embed="rId3"/>
                <a:stretch>
                  <a:fillRect/>
                </a:stretch>
              </a:blipFill>
            </p:spPr>
            <p:txBody>
              <a:bodyPr/>
              <a:lstStyle/>
              <a:p>
                <a:r>
                  <a:rPr lang="en-GB">
                    <a:noFill/>
                  </a:rPr>
                  <a:t> </a:t>
                </a:r>
              </a:p>
            </p:txBody>
          </p:sp>
        </mc:Fallback>
      </mc:AlternateContent>
      <p:pic>
        <p:nvPicPr>
          <p:cNvPr id="10" name="Picture 9">
            <a:extLst>
              <a:ext uri="{FF2B5EF4-FFF2-40B4-BE49-F238E27FC236}">
                <a16:creationId xmlns:a16="http://schemas.microsoft.com/office/drawing/2014/main" id="{A59EC41E-A7CD-4B2D-B68C-2699FDD22C5C}"/>
              </a:ext>
            </a:extLst>
          </p:cNvPr>
          <p:cNvPicPr>
            <a:picLocks noChangeAspect="1"/>
          </p:cNvPicPr>
          <p:nvPr/>
        </p:nvPicPr>
        <p:blipFill>
          <a:blip r:embed="rId4"/>
          <a:stretch>
            <a:fillRect/>
          </a:stretch>
        </p:blipFill>
        <p:spPr>
          <a:xfrm>
            <a:off x="2094231" y="2061507"/>
            <a:ext cx="1276350" cy="261937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D0F32DB-1391-45E2-A180-B01618DAF572}"/>
                  </a:ext>
                </a:extLst>
              </p:cNvPr>
              <p:cNvSpPr txBox="1"/>
              <p:nvPr/>
            </p:nvSpPr>
            <p:spPr>
              <a:xfrm>
                <a:off x="4451694" y="2276410"/>
                <a:ext cx="1567543" cy="270138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5</m:t>
                          </m:r>
                        </m:num>
                        <m:den>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den>
                      </m:f>
                    </m:oMath>
                  </m:oMathPara>
                </a14:m>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14:m>
                  <m:oMath xmlns:m="http://schemas.openxmlformats.org/officeDocument/2006/math">
                    <m:f>
                      <m:fPr>
                        <m:ctrlP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den>
                    </m:f>
                  </m:oMath>
                </a14:m>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11" name="TextBox 10">
                <a:extLst>
                  <a:ext uri="{FF2B5EF4-FFF2-40B4-BE49-F238E27FC236}">
                    <a16:creationId xmlns:a16="http://schemas.microsoft.com/office/drawing/2014/main" id="{DD0F32DB-1391-45E2-A180-B01618DAF572}"/>
                  </a:ext>
                </a:extLst>
              </p:cNvPr>
              <p:cNvSpPr txBox="1">
                <a:spLocks noRot="1" noChangeAspect="1" noMove="1" noResize="1" noEditPoints="1" noAdjustHandles="1" noChangeArrowheads="1" noChangeShapeType="1" noTextEdit="1"/>
              </p:cNvSpPr>
              <p:nvPr/>
            </p:nvSpPr>
            <p:spPr>
              <a:xfrm>
                <a:off x="4451694" y="2276410"/>
                <a:ext cx="1567543" cy="2701381"/>
              </a:xfrm>
              <a:prstGeom prst="rect">
                <a:avLst/>
              </a:prstGeom>
              <a:blipFill>
                <a:blip r:embed="rId5"/>
                <a:stretch>
                  <a:fillRect/>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9AF1B544-C0B0-446B-90F4-562F5717693C}"/>
              </a:ext>
            </a:extLst>
          </p:cNvPr>
          <p:cNvPicPr>
            <a:picLocks noChangeAspect="1"/>
          </p:cNvPicPr>
          <p:nvPr/>
        </p:nvPicPr>
        <p:blipFill>
          <a:blip r:embed="rId6"/>
          <a:stretch>
            <a:fillRect/>
          </a:stretch>
        </p:blipFill>
        <p:spPr>
          <a:xfrm>
            <a:off x="2212537" y="1547156"/>
            <a:ext cx="1371600" cy="3648075"/>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D1E1631-5F7F-472E-88FE-719AEA972443}"/>
                  </a:ext>
                </a:extLst>
              </p:cNvPr>
              <p:cNvSpPr txBox="1"/>
              <p:nvPr/>
            </p:nvSpPr>
            <p:spPr>
              <a:xfrm>
                <a:off x="4451693" y="2276410"/>
                <a:ext cx="1567543" cy="273972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9</m:t>
                          </m:r>
                        </m:num>
                        <m:den>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den>
                      </m:f>
                    </m:oMath>
                  </m:oMathPara>
                </a14:m>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14:m>
                  <m:oMath xmlns:m="http://schemas.openxmlformats.org/officeDocument/2006/math">
                    <m:f>
                      <m:fPr>
                        <m:ctrlP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den>
                    </m:f>
                  </m:oMath>
                </a14:m>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14" name="TextBox 13">
                <a:extLst>
                  <a:ext uri="{FF2B5EF4-FFF2-40B4-BE49-F238E27FC236}">
                    <a16:creationId xmlns:a16="http://schemas.microsoft.com/office/drawing/2014/main" id="{AD1E1631-5F7F-472E-88FE-719AEA972443}"/>
                  </a:ext>
                </a:extLst>
              </p:cNvPr>
              <p:cNvSpPr txBox="1">
                <a:spLocks noRot="1" noChangeAspect="1" noMove="1" noResize="1" noEditPoints="1" noAdjustHandles="1" noChangeArrowheads="1" noChangeShapeType="1" noTextEdit="1"/>
              </p:cNvSpPr>
              <p:nvPr/>
            </p:nvSpPr>
            <p:spPr>
              <a:xfrm>
                <a:off x="4451693" y="2276410"/>
                <a:ext cx="1567543" cy="2739724"/>
              </a:xfrm>
              <a:prstGeom prst="rect">
                <a:avLst/>
              </a:prstGeom>
              <a:blipFill>
                <a:blip r:embed="rId7"/>
                <a:stretch>
                  <a:fillRect/>
                </a:stretch>
              </a:blipFill>
            </p:spPr>
            <p:txBody>
              <a:bodyPr/>
              <a:lstStyle/>
              <a:p>
                <a:r>
                  <a:rPr lang="en-GB">
                    <a:noFill/>
                  </a:rPr>
                  <a:t> </a:t>
                </a:r>
              </a:p>
            </p:txBody>
          </p:sp>
        </mc:Fallback>
      </mc:AlternateContent>
      <p:pic>
        <p:nvPicPr>
          <p:cNvPr id="16" name="Picture 15">
            <a:extLst>
              <a:ext uri="{FF2B5EF4-FFF2-40B4-BE49-F238E27FC236}">
                <a16:creationId xmlns:a16="http://schemas.microsoft.com/office/drawing/2014/main" id="{2CDD2813-2469-4C98-812B-9595E3573053}"/>
              </a:ext>
            </a:extLst>
          </p:cNvPr>
          <p:cNvPicPr>
            <a:picLocks noChangeAspect="1"/>
          </p:cNvPicPr>
          <p:nvPr/>
        </p:nvPicPr>
        <p:blipFill>
          <a:blip r:embed="rId8"/>
          <a:stretch>
            <a:fillRect/>
          </a:stretch>
        </p:blipFill>
        <p:spPr>
          <a:xfrm>
            <a:off x="2250637" y="1547156"/>
            <a:ext cx="1295400" cy="3657600"/>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8EF8164-0FCB-4627-8335-652BBF212AA2}"/>
                  </a:ext>
                </a:extLst>
              </p:cNvPr>
              <p:cNvSpPr txBox="1"/>
              <p:nvPr/>
            </p:nvSpPr>
            <p:spPr>
              <a:xfrm>
                <a:off x="4451693" y="2276410"/>
                <a:ext cx="1567543" cy="273972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f>
                        <m:fPr>
                          <m:ctrlP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10</m:t>
                          </m:r>
                        </m:num>
                        <m:den>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den>
                      </m:f>
                    </m:oMath>
                  </m:oMathPara>
                </a14:m>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14:m>
                  <m:oMath xmlns:m="http://schemas.openxmlformats.org/officeDocument/2006/math">
                    <m:f>
                      <m:fPr>
                        <m:ctrlP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num>
                      <m:den>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den>
                    </m:f>
                  </m:oMath>
                </a14:m>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19" name="TextBox 18">
                <a:extLst>
                  <a:ext uri="{FF2B5EF4-FFF2-40B4-BE49-F238E27FC236}">
                    <a16:creationId xmlns:a16="http://schemas.microsoft.com/office/drawing/2014/main" id="{78EF8164-0FCB-4627-8335-652BBF212AA2}"/>
                  </a:ext>
                </a:extLst>
              </p:cNvPr>
              <p:cNvSpPr txBox="1">
                <a:spLocks noRot="1" noChangeAspect="1" noMove="1" noResize="1" noEditPoints="1" noAdjustHandles="1" noChangeArrowheads="1" noChangeShapeType="1" noTextEdit="1"/>
              </p:cNvSpPr>
              <p:nvPr/>
            </p:nvSpPr>
            <p:spPr>
              <a:xfrm>
                <a:off x="4451693" y="2276410"/>
                <a:ext cx="1567543" cy="2739724"/>
              </a:xfrm>
              <a:prstGeom prst="rect">
                <a:avLst/>
              </a:prstGeom>
              <a:blipFill>
                <a:blip r:embed="rId9"/>
                <a:stretch>
                  <a:fillRect/>
                </a:stretch>
              </a:blipFill>
            </p:spPr>
            <p:txBody>
              <a:bodyPr/>
              <a:lstStyle/>
              <a:p>
                <a:r>
                  <a:rPr lang="en-GB">
                    <a:noFill/>
                  </a:rPr>
                  <a:t> </a:t>
                </a:r>
              </a:p>
            </p:txBody>
          </p:sp>
        </mc:Fallback>
      </mc:AlternateContent>
      <p:sp>
        <p:nvSpPr>
          <p:cNvPr id="20" name="TextBox 19">
            <a:extLst>
              <a:ext uri="{FF2B5EF4-FFF2-40B4-BE49-F238E27FC236}">
                <a16:creationId xmlns:a16="http://schemas.microsoft.com/office/drawing/2014/main" id="{CD8A0ED2-241A-4151-B2CF-AA39EDC7BCAC}"/>
              </a:ext>
            </a:extLst>
          </p:cNvPr>
          <p:cNvSpPr txBox="1"/>
          <p:nvPr/>
        </p:nvSpPr>
        <p:spPr>
          <a:xfrm>
            <a:off x="6959296" y="1839751"/>
            <a:ext cx="4008029" cy="2062103"/>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Keep practising to build fluency.</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See the image and say the number both ways.</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Draw a similar image and say the number both ways.   </a:t>
            </a:r>
          </a:p>
        </p:txBody>
      </p:sp>
    </p:spTree>
    <p:extLst>
      <p:ext uri="{BB962C8B-B14F-4D97-AF65-F5344CB8AC3E}">
        <p14:creationId xmlns:p14="http://schemas.microsoft.com/office/powerpoint/2010/main" val="25843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6"/>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4" grpId="0"/>
      <p:bldP spid="14" grpId="1"/>
      <p:bldP spid="19" grpId="0"/>
      <p:bldP spid="1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normAutofit fontScale="92500"/>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3.5 Working across one whole: improper fractions and mixed numbers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4F-2: Linked mastery PD materials</a:t>
            </a:r>
          </a:p>
        </p:txBody>
      </p:sp>
      <p:pic>
        <p:nvPicPr>
          <p:cNvPr id="3" name="Picture 2">
            <a:extLst>
              <a:ext uri="{FF2B5EF4-FFF2-40B4-BE49-F238E27FC236}">
                <a16:creationId xmlns:a16="http://schemas.microsoft.com/office/drawing/2014/main" id="{C56DC093-41BF-481E-B9D7-967770D1E6AC}"/>
              </a:ext>
            </a:extLst>
          </p:cNvPr>
          <p:cNvPicPr>
            <a:picLocks noChangeAspect="1"/>
          </p:cNvPicPr>
          <p:nvPr/>
        </p:nvPicPr>
        <p:blipFill>
          <a:blip r:embed="rId4"/>
          <a:stretch>
            <a:fillRect/>
          </a:stretch>
        </p:blipFill>
        <p:spPr>
          <a:xfrm>
            <a:off x="908575" y="1104761"/>
            <a:ext cx="3643404" cy="5161999"/>
          </a:xfrm>
          <a:prstGeom prst="rect">
            <a:avLst/>
          </a:prstGeom>
          <a:ln>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Convert between mixed numbers and improper fractions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4F-2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5338"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GB" dirty="0">
                <a:latin typeface="Arial" panose="020B0604020202020204" pitchFamily="34" charset="0"/>
                <a:cs typeface="Arial" panose="020B0604020202020204" pitchFamily="34" charset="0"/>
              </a:rPr>
              <a:t>4F-2 Convert between mixed numbers and improper fractions</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46025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36CAD-53B0-476F-8233-85F84577F9B1}"/>
              </a:ext>
            </a:extLst>
          </p:cNvPr>
          <p:cNvSpPr>
            <a:spLocks noGrp="1"/>
          </p:cNvSpPr>
          <p:nvPr>
            <p:ph type="title"/>
          </p:nvPr>
        </p:nvSpPr>
        <p:spPr/>
        <p:txBody>
          <a:bodyPr/>
          <a:lstStyle/>
          <a:p>
            <a:r>
              <a:rPr lang="en-GB" dirty="0"/>
              <a:t>4F-2 Convert between mixed numbers and improper fractions</a:t>
            </a:r>
          </a:p>
        </p:txBody>
      </p:sp>
      <p:pic>
        <p:nvPicPr>
          <p:cNvPr id="9" name="Picture 8">
            <a:extLst>
              <a:ext uri="{FF2B5EF4-FFF2-40B4-BE49-F238E27FC236}">
                <a16:creationId xmlns:a16="http://schemas.microsoft.com/office/drawing/2014/main" id="{9BB080D8-3F9D-436D-84CC-F35EAD571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34" y="2359617"/>
            <a:ext cx="6485111" cy="1130941"/>
          </a:xfrm>
          <a:prstGeom prst="rect">
            <a:avLst/>
          </a:prstGeom>
        </p:spPr>
      </p:pic>
      <p:sp>
        <p:nvSpPr>
          <p:cNvPr id="15" name="Rectangle 14">
            <a:extLst>
              <a:ext uri="{FF2B5EF4-FFF2-40B4-BE49-F238E27FC236}">
                <a16:creationId xmlns:a16="http://schemas.microsoft.com/office/drawing/2014/main" id="{4CDE23FF-5BC8-4AE9-8C38-604A56AC78DF}"/>
              </a:ext>
            </a:extLst>
          </p:cNvPr>
          <p:cNvSpPr/>
          <p:nvPr/>
        </p:nvSpPr>
        <p:spPr>
          <a:xfrm>
            <a:off x="1584634" y="2056793"/>
            <a:ext cx="521133" cy="724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AE394458-A586-4E94-8633-8690E805B352}"/>
              </a:ext>
            </a:extLst>
          </p:cNvPr>
          <p:cNvSpPr/>
          <p:nvPr/>
        </p:nvSpPr>
        <p:spPr>
          <a:xfrm>
            <a:off x="1811054" y="3123316"/>
            <a:ext cx="521133" cy="724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5F056FD5-EBB9-4147-82FC-82F49B894C76}"/>
              </a:ext>
            </a:extLst>
          </p:cNvPr>
          <p:cNvSpPr/>
          <p:nvPr/>
        </p:nvSpPr>
        <p:spPr>
          <a:xfrm>
            <a:off x="2697929" y="2056793"/>
            <a:ext cx="521133" cy="724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26DB4210-89FB-46B9-9AE8-673C20709E59}"/>
              </a:ext>
            </a:extLst>
          </p:cNvPr>
          <p:cNvSpPr/>
          <p:nvPr/>
        </p:nvSpPr>
        <p:spPr>
          <a:xfrm>
            <a:off x="2706063" y="3143135"/>
            <a:ext cx="521133" cy="724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5FA76D82-78FF-4FAF-B324-E6E4745AF364}"/>
              </a:ext>
            </a:extLst>
          </p:cNvPr>
          <p:cNvSpPr/>
          <p:nvPr/>
        </p:nvSpPr>
        <p:spPr>
          <a:xfrm>
            <a:off x="3607532" y="2063631"/>
            <a:ext cx="521133" cy="724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9039DA4B-4B80-480C-A790-5936FD5D0E32}"/>
              </a:ext>
            </a:extLst>
          </p:cNvPr>
          <p:cNvSpPr/>
          <p:nvPr/>
        </p:nvSpPr>
        <p:spPr>
          <a:xfrm>
            <a:off x="3584450" y="3128306"/>
            <a:ext cx="521133" cy="724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C736DEF8-B40A-41D7-A69A-F2F8EF0109BF}"/>
              </a:ext>
            </a:extLst>
          </p:cNvPr>
          <p:cNvSpPr/>
          <p:nvPr/>
        </p:nvSpPr>
        <p:spPr>
          <a:xfrm>
            <a:off x="4575155" y="2112851"/>
            <a:ext cx="521133" cy="724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F8301C0E-5A08-4B73-B13C-AAEC3369D7C8}"/>
              </a:ext>
            </a:extLst>
          </p:cNvPr>
          <p:cNvSpPr/>
          <p:nvPr/>
        </p:nvSpPr>
        <p:spPr>
          <a:xfrm>
            <a:off x="4628964" y="3153721"/>
            <a:ext cx="521133" cy="724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426D5561-956D-45DC-8D72-533CE2746FC1}"/>
              </a:ext>
            </a:extLst>
          </p:cNvPr>
          <p:cNvSpPr/>
          <p:nvPr/>
        </p:nvSpPr>
        <p:spPr>
          <a:xfrm>
            <a:off x="5574867" y="2056793"/>
            <a:ext cx="521133" cy="724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503662F3-D3BA-4B11-8492-EC04CA366463}"/>
              </a:ext>
            </a:extLst>
          </p:cNvPr>
          <p:cNvSpPr/>
          <p:nvPr/>
        </p:nvSpPr>
        <p:spPr>
          <a:xfrm>
            <a:off x="5606392" y="3143135"/>
            <a:ext cx="421817" cy="586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E23D20EB-B07E-4621-83D9-5872403D5ACE}"/>
              </a:ext>
            </a:extLst>
          </p:cNvPr>
          <p:cNvPicPr>
            <a:picLocks noChangeAspect="1"/>
          </p:cNvPicPr>
          <p:nvPr/>
        </p:nvPicPr>
        <p:blipFill rotWithShape="1">
          <a:blip r:embed="rId4">
            <a:extLst>
              <a:ext uri="{28A0092B-C50C-407E-A947-70E740481C1C}">
                <a14:useLocalDpi xmlns:a14="http://schemas.microsoft.com/office/drawing/2010/main" val="0"/>
              </a:ext>
            </a:extLst>
          </a:blip>
          <a:srcRect t="-19705"/>
          <a:stretch/>
        </p:blipFill>
        <p:spPr>
          <a:xfrm>
            <a:off x="697807" y="3459777"/>
            <a:ext cx="5177957" cy="1252490"/>
          </a:xfrm>
          <a:prstGeom prst="rect">
            <a:avLst/>
          </a:prstGeom>
        </p:spPr>
      </p:pic>
      <p:sp>
        <p:nvSpPr>
          <p:cNvPr id="19" name="Rectangle 18">
            <a:extLst>
              <a:ext uri="{FF2B5EF4-FFF2-40B4-BE49-F238E27FC236}">
                <a16:creationId xmlns:a16="http://schemas.microsoft.com/office/drawing/2014/main" id="{B489F908-46DF-4783-981A-6B9F8836114F}"/>
              </a:ext>
            </a:extLst>
          </p:cNvPr>
          <p:cNvSpPr/>
          <p:nvPr/>
        </p:nvSpPr>
        <p:spPr>
          <a:xfrm>
            <a:off x="613497" y="3563882"/>
            <a:ext cx="1142545" cy="110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40A9EFD8-B10C-42E8-BA5F-F8C71C4E451A}"/>
              </a:ext>
            </a:extLst>
          </p:cNvPr>
          <p:cNvSpPr/>
          <p:nvPr/>
        </p:nvSpPr>
        <p:spPr>
          <a:xfrm>
            <a:off x="1782508" y="3559417"/>
            <a:ext cx="995642" cy="110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FD094328-6D7D-4D80-8257-7D9C98C38FBC}"/>
              </a:ext>
            </a:extLst>
          </p:cNvPr>
          <p:cNvSpPr/>
          <p:nvPr/>
        </p:nvSpPr>
        <p:spPr>
          <a:xfrm>
            <a:off x="2802803" y="3630717"/>
            <a:ext cx="995642" cy="1100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E5948711-0911-4851-B5F5-09A93208B5A6}"/>
              </a:ext>
            </a:extLst>
          </p:cNvPr>
          <p:cNvSpPr/>
          <p:nvPr/>
        </p:nvSpPr>
        <p:spPr>
          <a:xfrm>
            <a:off x="3836698" y="3641725"/>
            <a:ext cx="1008508" cy="1100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3E706FDD-20F8-42FB-AF3C-BACADCF93FA6}"/>
              </a:ext>
            </a:extLst>
          </p:cNvPr>
          <p:cNvSpPr/>
          <p:nvPr/>
        </p:nvSpPr>
        <p:spPr>
          <a:xfrm>
            <a:off x="4845206" y="3626896"/>
            <a:ext cx="999338" cy="1100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 name="Content Placeholder 2">
            <a:extLst>
              <a:ext uri="{FF2B5EF4-FFF2-40B4-BE49-F238E27FC236}">
                <a16:creationId xmlns:a16="http://schemas.microsoft.com/office/drawing/2014/main" id="{A11D484C-7082-4C0D-A7BC-AAE8CE263B74}"/>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What is each whole orange divided into?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585858"/>
                </a:solidFill>
                <a:effectLst/>
                <a:uLnTx/>
                <a:uFillTx/>
                <a:latin typeface="Arial"/>
                <a:ea typeface="+mn-ea"/>
                <a:cs typeface="+mn-cs"/>
              </a:rPr>
              <a:t> C</a:t>
            </a:r>
            <a:r>
              <a:rPr kumimoji="0" lang="en-GB" sz="2000" b="0" i="0" u="none" strike="noStrike" kern="1200" cap="none" spc="0" normalizeH="0" baseline="0" noProof="0" dirty="0">
                <a:ln>
                  <a:noFill/>
                </a:ln>
                <a:solidFill>
                  <a:srgbClr val="585858"/>
                </a:solidFill>
                <a:effectLst/>
                <a:uLnTx/>
                <a:uFillTx/>
                <a:latin typeface="Arial"/>
                <a:ea typeface="+mn-ea"/>
                <a:cs typeface="+mn-cs"/>
              </a:rPr>
              <a:t>an you count in groups of 4 quarters?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4" name="TextBox 19">
            <a:extLst>
              <a:ext uri="{FF2B5EF4-FFF2-40B4-BE49-F238E27FC236}">
                <a16:creationId xmlns:a16="http://schemas.microsoft.com/office/drawing/2014/main" id="{BDB375C2-09B8-4B50-A792-E47342EBAA38}"/>
              </a:ext>
            </a:extLst>
          </p:cNvPr>
          <p:cNvSpPr txBox="1"/>
          <p:nvPr/>
        </p:nvSpPr>
        <p:spPr>
          <a:xfrm>
            <a:off x="6123946" y="2657375"/>
            <a:ext cx="5437450"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One group of 4 quarters is 4 quarters.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Two groups of 4 quarters is 8 quarters.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 groups of 4 quarters is 12 quarters...</a:t>
            </a:r>
          </a:p>
        </p:txBody>
      </p:sp>
    </p:spTree>
    <p:extLst>
      <p:ext uri="{BB962C8B-B14F-4D97-AF65-F5344CB8AC3E}">
        <p14:creationId xmlns:p14="http://schemas.microsoft.com/office/powerpoint/2010/main" val="195474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35"/>
                                        </p:tgtEl>
                                      </p:cBhvr>
                                    </p:animEffect>
                                    <p:set>
                                      <p:cBhvr>
                                        <p:cTn id="18" dur="1" fill="hold">
                                          <p:stCondLst>
                                            <p:cond delay="499"/>
                                          </p:stCondLst>
                                        </p:cTn>
                                        <p:tgtEl>
                                          <p:spTgt spid="3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34"/>
                                        </p:tgtEl>
                                      </p:cBhvr>
                                    </p:animEffect>
                                    <p:set>
                                      <p:cBhvr>
                                        <p:cTn id="21" dur="1" fill="hold">
                                          <p:stCondLst>
                                            <p:cond delay="499"/>
                                          </p:stCondLst>
                                        </p:cTn>
                                        <p:tgtEl>
                                          <p:spTgt spid="34"/>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38"/>
                                        </p:tgtEl>
                                      </p:cBhvr>
                                    </p:animEffect>
                                    <p:set>
                                      <p:cBhvr>
                                        <p:cTn id="32" dur="1" fill="hold">
                                          <p:stCondLst>
                                            <p:cond delay="499"/>
                                          </p:stCondLst>
                                        </p:cTn>
                                        <p:tgtEl>
                                          <p:spTgt spid="38"/>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44"/>
                                        </p:tgtEl>
                                      </p:cBhvr>
                                    </p:animEffect>
                                    <p:set>
                                      <p:cBhvr>
                                        <p:cTn id="40" dur="1" fill="hold">
                                          <p:stCondLst>
                                            <p:cond delay="499"/>
                                          </p:stCondLst>
                                        </p:cTn>
                                        <p:tgtEl>
                                          <p:spTgt spid="44"/>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43"/>
                                        </p:tgtEl>
                                      </p:cBhvr>
                                    </p:animEffect>
                                    <p:set>
                                      <p:cBhvr>
                                        <p:cTn id="43" dur="1" fill="hold">
                                          <p:stCondLst>
                                            <p:cond delay="499"/>
                                          </p:stCondLst>
                                        </p:cTn>
                                        <p:tgtEl>
                                          <p:spTgt spid="4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48"/>
                                        </p:tgtEl>
                                      </p:cBhvr>
                                    </p:animEffect>
                                    <p:set>
                                      <p:cBhvr>
                                        <p:cTn id="51" dur="1" fill="hold">
                                          <p:stCondLst>
                                            <p:cond delay="499"/>
                                          </p:stCondLst>
                                        </p:cTn>
                                        <p:tgtEl>
                                          <p:spTgt spid="48"/>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47"/>
                                        </p:tgtEl>
                                      </p:cBhvr>
                                    </p:animEffect>
                                    <p:set>
                                      <p:cBhvr>
                                        <p:cTn id="54" dur="1" fill="hold">
                                          <p:stCondLst>
                                            <p:cond delay="499"/>
                                          </p:stCondLst>
                                        </p:cTn>
                                        <p:tgtEl>
                                          <p:spTgt spid="47"/>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animBg="1"/>
      <p:bldP spid="34" grpId="0" animBg="1"/>
      <p:bldP spid="35" grpId="0" animBg="1"/>
      <p:bldP spid="38" grpId="0" animBg="1"/>
      <p:bldP spid="40" grpId="0" animBg="1"/>
      <p:bldP spid="43" grpId="0" animBg="1"/>
      <p:bldP spid="44" grpId="0" animBg="1"/>
      <p:bldP spid="47" grpId="0" animBg="1"/>
      <p:bldP spid="48" grpId="0" animBg="1"/>
      <p:bldP spid="19" grpId="0" animBg="1"/>
      <p:bldP spid="20" grpId="0" animBg="1"/>
      <p:bldP spid="21" grpId="0" animBg="1"/>
      <p:bldP spid="22"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7.4|2.4|3.7|7.1"/>
</p:tagLst>
</file>

<file path=ppt/tags/tag3.xml><?xml version="1.0" encoding="utf-8"?>
<p:tagLst xmlns:a="http://schemas.openxmlformats.org/drawingml/2006/main" xmlns:r="http://schemas.openxmlformats.org/officeDocument/2006/relationships" xmlns:p="http://schemas.openxmlformats.org/presentationml/2006/main">
  <p:tag name="TIMING" val="|9.6|1.8|2.3"/>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2F4355-41EF-4DA9-B998-C6511E367AD2}">
  <ds:schemaRef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http://purl.org/dc/terms/"/>
    <ds:schemaRef ds:uri="92be446a-fb96-41da-bd3a-8b4d582e422e"/>
    <ds:schemaRef ds:uri="http://schemas.microsoft.com/office/infopath/2007/PartnerControls"/>
    <ds:schemaRef ds:uri="http://schemas.openxmlformats.org/package/2006/metadata/core-properties"/>
    <ds:schemaRef ds:uri="9a54f591-ca81-4d3f-b3c2-6f30af17eb50"/>
  </ds:schemaRefs>
</ds:datastoreItem>
</file>

<file path=customXml/itemProps2.xml><?xml version="1.0" encoding="utf-8"?>
<ds:datastoreItem xmlns:ds="http://schemas.openxmlformats.org/officeDocument/2006/customXml" ds:itemID="{686098E3-5295-4165-91F9-A42E55B3D0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1418</Words>
  <Application>Microsoft Office PowerPoint</Application>
  <PresentationFormat>Widescreen</PresentationFormat>
  <Paragraphs>194</Paragraphs>
  <Slides>21</Slides>
  <Notes>15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Calibri Light</vt:lpstr>
      <vt:lpstr>Cambria Math</vt:lpstr>
      <vt:lpstr>Myriad Pro</vt:lpstr>
      <vt:lpstr>Custom Design</vt:lpstr>
      <vt:lpstr>nctem1</vt:lpstr>
      <vt:lpstr>Equation</vt:lpstr>
      <vt:lpstr>PowerPoint Presentation</vt:lpstr>
      <vt:lpstr>4F-2  Convert mixed numbers to improper fractions and vice versa.</vt:lpstr>
      <vt:lpstr>4F-2: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4F-2 Convert between mixed numbers and improper fractions</vt:lpstr>
      <vt:lpstr>4F-2 Convert between mixed numbers and improper fractions</vt:lpstr>
      <vt:lpstr>4F-2 Convert between mixed numbers and improper fractions</vt:lpstr>
      <vt:lpstr>4F-2 Convert between mixed numbers and improper fractions</vt:lpstr>
      <vt:lpstr>4F-2 Convert between mixed numbers and improper fractions</vt:lpstr>
      <vt:lpstr>4F-2 Convert between mixed numbers and improper fractions</vt:lpstr>
      <vt:lpstr>4F-2 Convert between mixed numbers and improper fractions</vt:lpstr>
      <vt:lpstr>4F-2 Convert between mixed numbers and improper fractions</vt:lpstr>
      <vt:lpstr>4F-2 Convert between mixed numbers and improper fractions</vt:lpstr>
      <vt:lpstr>4F-2 Convert between mixed numbers and improper fractions</vt:lpstr>
      <vt:lpstr>4F-2 Convert between mixed numbers and improper fractions</vt:lpstr>
      <vt:lpstr>4F-2 Convert between mixed numbers and improper fractions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13</cp:revision>
  <dcterms:created xsi:type="dcterms:W3CDTF">2020-08-07T06:29:50Z</dcterms:created>
  <dcterms:modified xsi:type="dcterms:W3CDTF">2022-11-10T14:46:24Z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