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9"/>
  </p:notesMasterIdLst>
  <p:sldIdLst>
    <p:sldId id="257" r:id="rId6"/>
    <p:sldId id="263" r:id="rId7"/>
    <p:sldId id="261" r:id="rId8"/>
    <p:sldId id="298" r:id="rId9"/>
    <p:sldId id="267" r:id="rId10"/>
    <p:sldId id="469" r:id="rId11"/>
    <p:sldId id="470" r:id="rId12"/>
    <p:sldId id="359" r:id="rId13"/>
    <p:sldId id="270" r:id="rId14"/>
    <p:sldId id="269" r:id="rId15"/>
    <p:sldId id="273" r:id="rId16"/>
    <p:sldId id="571" r:id="rId17"/>
    <p:sldId id="279" r:id="rId18"/>
    <p:sldId id="572" r:id="rId19"/>
    <p:sldId id="281" r:id="rId20"/>
    <p:sldId id="335" r:id="rId21"/>
    <p:sldId id="280" r:id="rId22"/>
    <p:sldId id="286" r:id="rId23"/>
    <p:sldId id="285" r:id="rId24"/>
    <p:sldId id="288" r:id="rId25"/>
    <p:sldId id="287" r:id="rId26"/>
    <p:sldId id="289" r:id="rId27"/>
    <p:sldId id="4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4128F-6963-4F91-8E54-EAA3FC9E7540}" v="34" dt="2020-08-29T11:03:46.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9201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0933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82106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3343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4155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0356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5979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8829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100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2254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613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203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7846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i="1"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86514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89474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960895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40003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731027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69078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777924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914860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613330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82536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97575431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413333256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29.wmf"/><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6.png"/><Relationship Id="rId7" Type="http://schemas.openxmlformats.org/officeDocument/2006/relationships/oleObject" Target="../embeddings/oleObject2.bin"/><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8.wmf"/><Relationship Id="rId5" Type="http://schemas.openxmlformats.org/officeDocument/2006/relationships/oleObject" Target="../embeddings/oleObject1.bin"/><Relationship Id="rId10" Type="http://schemas.openxmlformats.org/officeDocument/2006/relationships/image" Target="../media/image40.wmf"/><Relationship Id="rId4" Type="http://schemas.openxmlformats.org/officeDocument/2006/relationships/image" Target="../media/image37.png"/><Relationship Id="rId9"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47.wmf"/><Relationship Id="rId18" Type="http://schemas.openxmlformats.org/officeDocument/2006/relationships/oleObject" Target="../embeddings/oleObject11.bin"/><Relationship Id="rId3" Type="http://schemas.openxmlformats.org/officeDocument/2006/relationships/image" Target="../media/image42.png"/><Relationship Id="rId7" Type="http://schemas.openxmlformats.org/officeDocument/2006/relationships/image" Target="../media/image44.wmf"/><Relationship Id="rId12" Type="http://schemas.openxmlformats.org/officeDocument/2006/relationships/oleObject" Target="../embeddings/oleObject8.bin"/><Relationship Id="rId17" Type="http://schemas.openxmlformats.org/officeDocument/2006/relationships/image" Target="../media/image49.wmf"/><Relationship Id="rId2" Type="http://schemas.openxmlformats.org/officeDocument/2006/relationships/notesSlide" Target="../notesSlides/notesSlide15.xml"/><Relationship Id="rId16" Type="http://schemas.openxmlformats.org/officeDocument/2006/relationships/oleObject" Target="../embeddings/oleObject10.bin"/><Relationship Id="rId20" Type="http://schemas.openxmlformats.org/officeDocument/2006/relationships/image" Target="../media/image51.png"/><Relationship Id="rId1" Type="http://schemas.openxmlformats.org/officeDocument/2006/relationships/slideLayout" Target="../slideLayouts/slideLayout15.xml"/><Relationship Id="rId6" Type="http://schemas.openxmlformats.org/officeDocument/2006/relationships/oleObject" Target="../embeddings/oleObject5.bin"/><Relationship Id="rId11" Type="http://schemas.openxmlformats.org/officeDocument/2006/relationships/image" Target="../media/image46.wmf"/><Relationship Id="rId5" Type="http://schemas.openxmlformats.org/officeDocument/2006/relationships/image" Target="../media/image43.wmf"/><Relationship Id="rId15" Type="http://schemas.openxmlformats.org/officeDocument/2006/relationships/image" Target="../media/image48.wmf"/><Relationship Id="rId10" Type="http://schemas.openxmlformats.org/officeDocument/2006/relationships/oleObject" Target="../embeddings/oleObject7.bin"/><Relationship Id="rId19" Type="http://schemas.openxmlformats.org/officeDocument/2006/relationships/image" Target="../media/image50.wmf"/><Relationship Id="rId4" Type="http://schemas.openxmlformats.org/officeDocument/2006/relationships/oleObject" Target="../embeddings/oleObject4.bin"/><Relationship Id="rId9" Type="http://schemas.openxmlformats.org/officeDocument/2006/relationships/image" Target="../media/image45.wmf"/><Relationship Id="rId14" Type="http://schemas.openxmlformats.org/officeDocument/2006/relationships/oleObject" Target="../embeddings/oleObject9.bin"/><Relationship Id="rId22"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53.png"/><Relationship Id="rId7" Type="http://schemas.openxmlformats.org/officeDocument/2006/relationships/image" Target="../media/image55.wmf"/><Relationship Id="rId12"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oleObject" Target="../embeddings/oleObject13.bin"/><Relationship Id="rId11" Type="http://schemas.openxmlformats.org/officeDocument/2006/relationships/image" Target="../media/image57.wmf"/><Relationship Id="rId5" Type="http://schemas.openxmlformats.org/officeDocument/2006/relationships/image" Target="../media/image54.wmf"/><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56.wmf"/><Relationship Id="rId14"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51.png"/><Relationship Id="rId3" Type="http://schemas.openxmlformats.org/officeDocument/2006/relationships/image" Target="../media/image53.png"/><Relationship Id="rId7" Type="http://schemas.openxmlformats.org/officeDocument/2006/relationships/image" Target="../media/image59.wmf"/><Relationship Id="rId12" Type="http://schemas.openxmlformats.org/officeDocument/2006/relationships/image" Target="../media/image62.wmf"/><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oleObject" Target="../embeddings/oleObject17.bin"/><Relationship Id="rId11" Type="http://schemas.openxmlformats.org/officeDocument/2006/relationships/oleObject" Target="../embeddings/oleObject19.bin"/><Relationship Id="rId5" Type="http://schemas.openxmlformats.org/officeDocument/2006/relationships/image" Target="../media/image58.wmf"/><Relationship Id="rId10" Type="http://schemas.openxmlformats.org/officeDocument/2006/relationships/image" Target="../media/image61.wmf"/><Relationship Id="rId4" Type="http://schemas.openxmlformats.org/officeDocument/2006/relationships/oleObject" Target="../embeddings/oleObject16.bin"/><Relationship Id="rId9" Type="http://schemas.openxmlformats.org/officeDocument/2006/relationships/oleObject" Target="../embeddings/oleObject18.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22.bin"/><Relationship Id="rId13" Type="http://schemas.openxmlformats.org/officeDocument/2006/relationships/image" Target="../media/image68.wmf"/><Relationship Id="rId3" Type="http://schemas.openxmlformats.org/officeDocument/2006/relationships/image" Target="../media/image63.png"/><Relationship Id="rId7" Type="http://schemas.openxmlformats.org/officeDocument/2006/relationships/image" Target="../media/image65.wmf"/><Relationship Id="rId12" Type="http://schemas.openxmlformats.org/officeDocument/2006/relationships/oleObject" Target="../embeddings/oleObject24.bin"/><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oleObject" Target="../embeddings/oleObject21.bin"/><Relationship Id="rId11" Type="http://schemas.openxmlformats.org/officeDocument/2006/relationships/image" Target="../media/image67.wmf"/><Relationship Id="rId5" Type="http://schemas.openxmlformats.org/officeDocument/2006/relationships/image" Target="../media/image64.wmf"/><Relationship Id="rId15" Type="http://schemas.openxmlformats.org/officeDocument/2006/relationships/image" Target="../media/image70.png"/><Relationship Id="rId10" Type="http://schemas.openxmlformats.org/officeDocument/2006/relationships/oleObject" Target="../embeddings/oleObject23.bin"/><Relationship Id="rId4" Type="http://schemas.openxmlformats.org/officeDocument/2006/relationships/oleObject" Target="../embeddings/oleObject20.bin"/><Relationship Id="rId9" Type="http://schemas.openxmlformats.org/officeDocument/2006/relationships/image" Target="../media/image66.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5-working-across-one-whole-improper-fractions-and-mixed-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Mixed numbers in the linear number system</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9DC52F-C9CD-4E7F-AA37-20CB0F5D78DA}"/>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983A1720-045C-46A8-8153-48CA93E30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013" y="1769650"/>
            <a:ext cx="7907446" cy="1022183"/>
          </a:xfrm>
          <a:prstGeom prst="rect">
            <a:avLst/>
          </a:prstGeom>
        </p:spPr>
      </p:pic>
      <p:pic>
        <p:nvPicPr>
          <p:cNvPr id="10" name="Picture 9">
            <a:extLst>
              <a:ext uri="{FF2B5EF4-FFF2-40B4-BE49-F238E27FC236}">
                <a16:creationId xmlns:a16="http://schemas.microsoft.com/office/drawing/2014/main" id="{753A1337-4E2D-437F-8D9A-84E94B96B60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93013" y="2968053"/>
            <a:ext cx="7907446" cy="2753109"/>
          </a:xfrm>
          <a:prstGeom prst="rect">
            <a:avLst/>
          </a:prstGeom>
        </p:spPr>
      </p:pic>
      <p:sp>
        <p:nvSpPr>
          <p:cNvPr id="13" name="Rectangle 12">
            <a:extLst>
              <a:ext uri="{FF2B5EF4-FFF2-40B4-BE49-F238E27FC236}">
                <a16:creationId xmlns:a16="http://schemas.microsoft.com/office/drawing/2014/main" id="{603A2B41-D78C-4F19-AB55-5F2B70A9C6E6}"/>
              </a:ext>
            </a:extLst>
          </p:cNvPr>
          <p:cNvSpPr/>
          <p:nvPr/>
        </p:nvSpPr>
        <p:spPr>
          <a:xfrm>
            <a:off x="367274" y="2791833"/>
            <a:ext cx="6186872" cy="1690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C30D6B2-F136-4877-AA24-3789C84F67A8}"/>
              </a:ext>
            </a:extLst>
          </p:cNvPr>
          <p:cNvSpPr/>
          <p:nvPr/>
        </p:nvSpPr>
        <p:spPr>
          <a:xfrm>
            <a:off x="367274" y="4428672"/>
            <a:ext cx="6056243" cy="1690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469DB9F5-5106-42D9-B818-7BC3C1A6888A}"/>
              </a:ext>
            </a:extLst>
          </p:cNvPr>
          <p:cNvSpPr txBox="1">
            <a:spLocks/>
          </p:cNvSpPr>
          <p:nvPr/>
        </p:nvSpPr>
        <p:spPr>
          <a:xfrm>
            <a:off x="6165453" y="137801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pizzas? How many whole pizzas? And how much more?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A</a:t>
            </a:r>
            <a:r>
              <a:rPr kumimoji="0" lang="en-GB" sz="2000" b="0" i="0" u="none" strike="noStrike" kern="1200" cap="none" spc="0" normalizeH="0" baseline="0" noProof="0" dirty="0" err="1">
                <a:ln>
                  <a:noFill/>
                </a:ln>
                <a:solidFill>
                  <a:srgbClr val="585858"/>
                </a:solidFill>
                <a:effectLst/>
                <a:uLnTx/>
                <a:uFillTx/>
                <a:latin typeface="Arial"/>
                <a:ea typeface="+mn-ea"/>
                <a:cs typeface="+mn-cs"/>
              </a:rPr>
              <a:t>nd</a:t>
            </a:r>
            <a:r>
              <a:rPr kumimoji="0" lang="en-GB" sz="2000" b="0" i="0" u="none" strike="noStrike" kern="1200" cap="none" spc="0" normalizeH="0" baseline="0" noProof="0" dirty="0">
                <a:ln>
                  <a:noFill/>
                </a:ln>
                <a:solidFill>
                  <a:srgbClr val="585858"/>
                </a:solidFill>
                <a:effectLst/>
                <a:uLnTx/>
                <a:uFillTx/>
                <a:latin typeface="Arial"/>
                <a:ea typeface="+mn-ea"/>
                <a:cs typeface="+mn-cs"/>
              </a:rPr>
              <a:t> now? </a:t>
            </a:r>
            <a:r>
              <a:rPr lang="en-GB" sz="2000" dirty="0">
                <a:latin typeface="Arial"/>
              </a:rPr>
              <a:t>A</a:t>
            </a:r>
            <a:r>
              <a:rPr kumimoji="0" lang="en-GB" sz="2000" b="0" i="0" u="none" strike="noStrike" kern="1200" cap="none" spc="0" normalizeH="0" baseline="0" noProof="0" dirty="0" err="1">
                <a:ln>
                  <a:noFill/>
                </a:ln>
                <a:solidFill>
                  <a:srgbClr val="585858"/>
                </a:solidFill>
                <a:effectLst/>
                <a:uLnTx/>
                <a:uFillTx/>
                <a:latin typeface="Arial"/>
                <a:ea typeface="+mn-ea"/>
                <a:cs typeface="+mn-cs"/>
              </a:rPr>
              <a:t>nd</a:t>
            </a:r>
            <a:r>
              <a:rPr kumimoji="0" lang="en-GB" sz="2000" b="0" i="0" u="none" strike="noStrike" kern="1200" cap="none" spc="0" normalizeH="0" baseline="0" noProof="0" dirty="0">
                <a:ln>
                  <a:noFill/>
                </a:ln>
                <a:solidFill>
                  <a:srgbClr val="585858"/>
                </a:solidFill>
                <a:effectLst/>
                <a:uLnTx/>
                <a:uFillTx/>
                <a:latin typeface="Arial"/>
                <a:ea typeface="+mn-ea"/>
                <a:cs typeface="+mn-cs"/>
              </a:rPr>
              <a:t>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a:t>
            </a:r>
            <a:r>
              <a:rPr lang="en-GB" sz="2000" dirty="0">
                <a:latin typeface="Arial"/>
              </a:rPr>
              <a:t> and </a:t>
            </a: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about these 3 rows of pizza? Is the quantity of pizza the same or different in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the pizza that is not a whole what is the fraction of the whole?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9084225C-F433-4ED0-842C-C618FEF966FD}"/>
              </a:ext>
            </a:extLst>
          </p:cNvPr>
          <p:cNvSpPr txBox="1"/>
          <p:nvPr/>
        </p:nvSpPr>
        <p:spPr>
          <a:xfrm>
            <a:off x="6096000" y="4998705"/>
            <a:ext cx="463343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more than four whole pizzas.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less then five whole pizzas.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four and two-thirds pizza.</a:t>
            </a:r>
          </a:p>
        </p:txBody>
      </p:sp>
    </p:spTree>
    <p:extLst>
      <p:ext uri="{BB962C8B-B14F-4D97-AF65-F5344CB8AC3E}">
        <p14:creationId xmlns:p14="http://schemas.microsoft.com/office/powerpoint/2010/main" val="383625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CC74EF-0B38-4226-85ED-BFC9739477DD}"/>
              </a:ext>
            </a:extLst>
          </p:cNvPr>
          <p:cNvSpPr>
            <a:spLocks noGrp="1"/>
          </p:cNvSpPr>
          <p:nvPr>
            <p:ph type="title"/>
          </p:nvPr>
        </p:nvSpPr>
        <p:spPr/>
        <p:txBody>
          <a:bodyPr/>
          <a:lstStyle/>
          <a:p>
            <a:r>
              <a:rPr lang="en-GB" dirty="0"/>
              <a:t>4F-1 Mixed numbers in the linear number system</a:t>
            </a:r>
          </a:p>
        </p:txBody>
      </p:sp>
      <p:pic>
        <p:nvPicPr>
          <p:cNvPr id="5" name="Picture 4">
            <a:extLst>
              <a:ext uri="{FF2B5EF4-FFF2-40B4-BE49-F238E27FC236}">
                <a16:creationId xmlns:a16="http://schemas.microsoft.com/office/drawing/2014/main" id="{69069BAA-711E-4BC9-98D1-BFBC586886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64684" y="1861502"/>
            <a:ext cx="11262632" cy="838597"/>
          </a:xfrm>
          <a:prstGeom prst="rect">
            <a:avLst/>
          </a:prstGeom>
        </p:spPr>
      </p:pic>
      <p:pic>
        <p:nvPicPr>
          <p:cNvPr id="7" name="Picture 6">
            <a:extLst>
              <a:ext uri="{FF2B5EF4-FFF2-40B4-BE49-F238E27FC236}">
                <a16:creationId xmlns:a16="http://schemas.microsoft.com/office/drawing/2014/main" id="{80E53BFC-228C-44DC-90D2-929C3A61B6AD}"/>
              </a:ext>
            </a:extLst>
          </p:cNvPr>
          <p:cNvPicPr>
            <a:picLocks noChangeAspect="1"/>
          </p:cNvPicPr>
          <p:nvPr/>
        </p:nvPicPr>
        <p:blipFill rotWithShape="1">
          <a:blip r:embed="rId4">
            <a:extLst>
              <a:ext uri="{28A0092B-C50C-407E-A947-70E740481C1C}">
                <a14:useLocalDpi xmlns:a14="http://schemas.microsoft.com/office/drawing/2010/main" val="0"/>
              </a:ext>
            </a:extLst>
          </a:blip>
          <a:srcRect t="-55673"/>
          <a:stretch/>
        </p:blipFill>
        <p:spPr>
          <a:xfrm>
            <a:off x="505251" y="1220831"/>
            <a:ext cx="261257" cy="630000"/>
          </a:xfrm>
          <a:prstGeom prst="rect">
            <a:avLst/>
          </a:prstGeom>
        </p:spPr>
      </p:pic>
      <p:pic>
        <p:nvPicPr>
          <p:cNvPr id="13" name="Picture 12">
            <a:extLst>
              <a:ext uri="{FF2B5EF4-FFF2-40B4-BE49-F238E27FC236}">
                <a16:creationId xmlns:a16="http://schemas.microsoft.com/office/drawing/2014/main" id="{1D6483D9-09B8-4EEA-934C-5E9900A84F1B}"/>
              </a:ext>
            </a:extLst>
          </p:cNvPr>
          <p:cNvPicPr>
            <a:picLocks noChangeAspect="1"/>
          </p:cNvPicPr>
          <p:nvPr/>
        </p:nvPicPr>
        <p:blipFill rotWithShape="1">
          <a:blip r:embed="rId4">
            <a:extLst>
              <a:ext uri="{28A0092B-C50C-407E-A947-70E740481C1C}">
                <a14:useLocalDpi xmlns:a14="http://schemas.microsoft.com/office/drawing/2010/main" val="0"/>
              </a:ext>
            </a:extLst>
          </a:blip>
          <a:srcRect t="-55673"/>
          <a:stretch/>
        </p:blipFill>
        <p:spPr>
          <a:xfrm>
            <a:off x="11393017" y="1174605"/>
            <a:ext cx="261257" cy="630000"/>
          </a:xfrm>
          <a:prstGeom prst="rect">
            <a:avLst/>
          </a:prstGeom>
        </p:spPr>
      </p:pic>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1326A016-3C2F-4C5E-99CF-A852BB415AFC}"/>
                  </a:ext>
                </a:extLst>
              </p:cNvPr>
              <p:cNvSpPr txBox="1">
                <a:spLocks/>
              </p:cNvSpPr>
              <p:nvPr/>
            </p:nvSpPr>
            <p:spPr>
              <a:xfrm>
                <a:off x="594008" y="3095931"/>
                <a:ext cx="9364639"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fractional parts does the number line count up in? How do you know? Would you be able to tell if only the whole numbers were labelled?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count as the arrow moves? What happens when we go over 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Practice counting along the number line, are there any tricky bits? Why do we say 2 after 1</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 name="Content Placeholder 2">
                <a:extLst>
                  <a:ext uri="{FF2B5EF4-FFF2-40B4-BE49-F238E27FC236}">
                    <a16:creationId xmlns:a16="http://schemas.microsoft.com/office/drawing/2014/main" id="{1326A016-3C2F-4C5E-99CF-A852BB415AFC}"/>
                  </a:ext>
                </a:extLst>
              </p:cNvPr>
              <p:cNvSpPr txBox="1">
                <a:spLocks noRot="1" noChangeAspect="1" noMove="1" noResize="1" noEditPoints="1" noAdjustHandles="1" noChangeArrowheads="1" noChangeShapeType="1" noTextEdit="1"/>
              </p:cNvSpPr>
              <p:nvPr/>
            </p:nvSpPr>
            <p:spPr>
              <a:xfrm>
                <a:off x="594008" y="3095931"/>
                <a:ext cx="9364639" cy="1330321"/>
              </a:xfrm>
              <a:prstGeom prst="rect">
                <a:avLst/>
              </a:prstGeom>
              <a:blipFill>
                <a:blip r:embed="rId5"/>
                <a:stretch>
                  <a:fillRect l="-586" t="-459" b="-82110"/>
                </a:stretch>
              </a:blipFill>
            </p:spPr>
            <p:txBody>
              <a:bodyPr/>
              <a:lstStyle/>
              <a:p>
                <a:r>
                  <a:rPr lang="en-GB">
                    <a:noFill/>
                  </a:rPr>
                  <a:t> </a:t>
                </a:r>
              </a:p>
            </p:txBody>
          </p:sp>
        </mc:Fallback>
      </mc:AlternateContent>
      <p:sp>
        <p:nvSpPr>
          <p:cNvPr id="4" name="TextBox 19">
            <a:extLst>
              <a:ext uri="{FF2B5EF4-FFF2-40B4-BE49-F238E27FC236}">
                <a16:creationId xmlns:a16="http://schemas.microsoft.com/office/drawing/2014/main" id="{9AE67E61-C5BC-4D24-8095-900D3EC7B669}"/>
              </a:ext>
            </a:extLst>
          </p:cNvPr>
          <p:cNvSpPr txBox="1"/>
          <p:nvPr/>
        </p:nvSpPr>
        <p:spPr>
          <a:xfrm>
            <a:off x="635879" y="5637169"/>
            <a:ext cx="10150624" cy="42774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20000"/>
              </a:lnSpc>
              <a:spcBef>
                <a:spcPts val="600"/>
              </a:spcBef>
              <a:spcAft>
                <a:spcPts val="600"/>
              </a:spcAft>
              <a:buClr>
                <a:srgbClr val="585858"/>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___ parts between zero and one. This means we are counting in units of ­­­­___.</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341083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1.04167E-6 2.22222E-6 L 0.04466 2.22222E-6 " pathEditMode="relative" rAng="0" ptsTypes="AA">
                                      <p:cBhvr>
                                        <p:cTn id="6" dur="1000" fill="hold"/>
                                        <p:tgtEl>
                                          <p:spTgt spid="7"/>
                                        </p:tgtEl>
                                        <p:attrNameLst>
                                          <p:attrName>ppt_x</p:attrName>
                                          <p:attrName>ppt_y</p:attrName>
                                        </p:attrNameLst>
                                      </p:cBhvr>
                                      <p:rCtr x="2227" y="0"/>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0.04466 2.22222E-6 L 0.08893 2.22222E-6 " pathEditMode="relative" rAng="0" ptsTypes="AA">
                                      <p:cBhvr>
                                        <p:cTn id="10" dur="1000" fill="hold"/>
                                        <p:tgtEl>
                                          <p:spTgt spid="7"/>
                                        </p:tgtEl>
                                        <p:attrNameLst>
                                          <p:attrName>ppt_x</p:attrName>
                                          <p:attrName>ppt_y</p:attrName>
                                        </p:attrNameLst>
                                      </p:cBhvr>
                                      <p:rCtr x="2214" y="0"/>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0.08893 2.22222E-6 L 0.13372 2.22222E-6 " pathEditMode="relative" rAng="0" ptsTypes="AA">
                                      <p:cBhvr>
                                        <p:cTn id="14" dur="1000" fill="hold"/>
                                        <p:tgtEl>
                                          <p:spTgt spid="7"/>
                                        </p:tgtEl>
                                        <p:attrNameLst>
                                          <p:attrName>ppt_x</p:attrName>
                                          <p:attrName>ppt_y</p:attrName>
                                        </p:attrNameLst>
                                      </p:cBhvr>
                                      <p:rCtr x="2240" y="0"/>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nodeType="clickEffect">
                                  <p:stCondLst>
                                    <p:cond delay="0"/>
                                  </p:stCondLst>
                                  <p:childTnLst>
                                    <p:animMotion origin="layout" path="M 0.13372 2.22222E-6 L 0.17851 2.22222E-6 " pathEditMode="relative" rAng="0" ptsTypes="AA">
                                      <p:cBhvr>
                                        <p:cTn id="18" dur="1000" fill="hold"/>
                                        <p:tgtEl>
                                          <p:spTgt spid="7"/>
                                        </p:tgtEl>
                                        <p:attrNameLst>
                                          <p:attrName>ppt_x</p:attrName>
                                          <p:attrName>ppt_y</p:attrName>
                                        </p:attrNameLst>
                                      </p:cBhvr>
                                      <p:rCtr x="2240" y="0"/>
                                    </p:animMotion>
                                  </p:childTnLst>
                                </p:cTn>
                              </p:par>
                            </p:childTnLst>
                          </p:cTn>
                        </p:par>
                      </p:childTnLst>
                    </p:cTn>
                  </p:par>
                  <p:par>
                    <p:cTn id="19" fill="hold">
                      <p:stCondLst>
                        <p:cond delay="indefinite"/>
                      </p:stCondLst>
                      <p:childTnLst>
                        <p:par>
                          <p:cTn id="20" fill="hold">
                            <p:stCondLst>
                              <p:cond delay="0"/>
                            </p:stCondLst>
                            <p:childTnLst>
                              <p:par>
                                <p:cTn id="21" presetID="63" presetClass="path" presetSubtype="0" accel="50000" decel="50000" fill="hold" nodeType="clickEffect">
                                  <p:stCondLst>
                                    <p:cond delay="0"/>
                                  </p:stCondLst>
                                  <p:childTnLst>
                                    <p:animMotion origin="layout" path="M 0.17851 2.22222E-6 L 0.22331 2.22222E-6 " pathEditMode="relative" rAng="0" ptsTypes="AA">
                                      <p:cBhvr>
                                        <p:cTn id="22" dur="1000" fill="hold"/>
                                        <p:tgtEl>
                                          <p:spTgt spid="7"/>
                                        </p:tgtEl>
                                        <p:attrNameLst>
                                          <p:attrName>ppt_x</p:attrName>
                                          <p:attrName>ppt_y</p:attrName>
                                        </p:attrNameLst>
                                      </p:cBhvr>
                                      <p:rCtr x="2240" y="0"/>
                                    </p:animMotion>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nodeType="clickEffect">
                                  <p:stCondLst>
                                    <p:cond delay="0"/>
                                  </p:stCondLst>
                                  <p:childTnLst>
                                    <p:animMotion origin="layout" path="M 0.22331 2.22222E-6 L 0.2681 2.22222E-6 " pathEditMode="relative" rAng="0" ptsTypes="AA">
                                      <p:cBhvr>
                                        <p:cTn id="26" dur="1000" fill="hold"/>
                                        <p:tgtEl>
                                          <p:spTgt spid="7"/>
                                        </p:tgtEl>
                                        <p:attrNameLst>
                                          <p:attrName>ppt_x</p:attrName>
                                          <p:attrName>ppt_y</p:attrName>
                                        </p:attrNameLst>
                                      </p:cBhvr>
                                      <p:rCtr x="2240" y="0"/>
                                    </p:animMotion>
                                  </p:childTnLst>
                                </p:cTn>
                              </p:par>
                            </p:childTnLst>
                          </p:cTn>
                        </p:par>
                      </p:childTnLst>
                    </p:cTn>
                  </p:par>
                  <p:par>
                    <p:cTn id="27" fill="hold">
                      <p:stCondLst>
                        <p:cond delay="indefinite"/>
                      </p:stCondLst>
                      <p:childTnLst>
                        <p:par>
                          <p:cTn id="28" fill="hold">
                            <p:stCondLst>
                              <p:cond delay="0"/>
                            </p:stCondLst>
                            <p:childTnLst>
                              <p:par>
                                <p:cTn id="29" presetID="63" presetClass="path" presetSubtype="0" accel="50000" decel="50000" fill="hold" nodeType="clickEffect">
                                  <p:stCondLst>
                                    <p:cond delay="0"/>
                                  </p:stCondLst>
                                  <p:childTnLst>
                                    <p:animMotion origin="layout" path="M 0.2681 2.22222E-6 L 0.31289 2.22222E-6 " pathEditMode="relative" rAng="0" ptsTypes="AA">
                                      <p:cBhvr>
                                        <p:cTn id="30" dur="1000" fill="hold"/>
                                        <p:tgtEl>
                                          <p:spTgt spid="7"/>
                                        </p:tgtEl>
                                        <p:attrNameLst>
                                          <p:attrName>ppt_x</p:attrName>
                                          <p:attrName>ppt_y</p:attrName>
                                        </p:attrNameLst>
                                      </p:cBhvr>
                                      <p:rCtr x="2240" y="0"/>
                                    </p:animMotion>
                                  </p:childTnLst>
                                </p:cTn>
                              </p:par>
                            </p:childTnLst>
                          </p:cTn>
                        </p:par>
                      </p:childTnLst>
                    </p:cTn>
                  </p:par>
                  <p:par>
                    <p:cTn id="31" fill="hold">
                      <p:stCondLst>
                        <p:cond delay="indefinite"/>
                      </p:stCondLst>
                      <p:childTnLst>
                        <p:par>
                          <p:cTn id="32" fill="hold">
                            <p:stCondLst>
                              <p:cond delay="0"/>
                            </p:stCondLst>
                            <p:childTnLst>
                              <p:par>
                                <p:cTn id="33" presetID="63" presetClass="path" presetSubtype="0" accel="50000" decel="50000" fill="hold" nodeType="clickEffect">
                                  <p:stCondLst>
                                    <p:cond delay="0"/>
                                  </p:stCondLst>
                                  <p:childTnLst>
                                    <p:animMotion origin="layout" path="M 0.31289 2.22222E-6 L 0.35664 2.22222E-6 " pathEditMode="relative" rAng="0" ptsTypes="AA">
                                      <p:cBhvr>
                                        <p:cTn id="34" dur="1000" fill="hold"/>
                                        <p:tgtEl>
                                          <p:spTgt spid="7"/>
                                        </p:tgtEl>
                                        <p:attrNameLst>
                                          <p:attrName>ppt_x</p:attrName>
                                          <p:attrName>ppt_y</p:attrName>
                                        </p:attrNameLst>
                                      </p:cBhvr>
                                      <p:rCtr x="2187" y="0"/>
                                    </p:animMotion>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nodeType="clickEffect">
                                  <p:stCondLst>
                                    <p:cond delay="0"/>
                                  </p:stCondLst>
                                  <p:childTnLst>
                                    <p:animMotion origin="layout" path="M 0.35664 2.22222E-6 L 0.40247 2.22222E-6 " pathEditMode="relative" rAng="0" ptsTypes="AA">
                                      <p:cBhvr>
                                        <p:cTn id="38" dur="1000" fill="hold"/>
                                        <p:tgtEl>
                                          <p:spTgt spid="7"/>
                                        </p:tgtEl>
                                        <p:attrNameLst>
                                          <p:attrName>ppt_x</p:attrName>
                                          <p:attrName>ppt_y</p:attrName>
                                        </p:attrNameLst>
                                      </p:cBhvr>
                                      <p:rCtr x="2292" y="0"/>
                                    </p:animMotion>
                                  </p:childTnLst>
                                </p:cTn>
                              </p:par>
                            </p:childTnLst>
                          </p:cTn>
                        </p:par>
                      </p:childTnLst>
                    </p:cTn>
                  </p:par>
                  <p:par>
                    <p:cTn id="39" fill="hold">
                      <p:stCondLst>
                        <p:cond delay="indefinite"/>
                      </p:stCondLst>
                      <p:childTnLst>
                        <p:par>
                          <p:cTn id="40" fill="hold">
                            <p:stCondLst>
                              <p:cond delay="0"/>
                            </p:stCondLst>
                            <p:childTnLst>
                              <p:par>
                                <p:cTn id="41" presetID="63" presetClass="path" presetSubtype="0" accel="50000" decel="50000" fill="hold" nodeType="clickEffect">
                                  <p:stCondLst>
                                    <p:cond delay="0"/>
                                  </p:stCondLst>
                                  <p:childTnLst>
                                    <p:animMotion origin="layout" path="M 0.40247 2.22222E-6 L 0.44753 2.22222E-6 " pathEditMode="relative" rAng="0" ptsTypes="AA">
                                      <p:cBhvr>
                                        <p:cTn id="42" dur="1000" fill="hold"/>
                                        <p:tgtEl>
                                          <p:spTgt spid="7"/>
                                        </p:tgtEl>
                                        <p:attrNameLst>
                                          <p:attrName>ppt_x</p:attrName>
                                          <p:attrName>ppt_y</p:attrName>
                                        </p:attrNameLst>
                                      </p:cBhvr>
                                      <p:rCtr x="2253" y="0"/>
                                    </p:animMotion>
                                  </p:childTnLst>
                                </p:cTn>
                              </p:par>
                            </p:childTnLst>
                          </p:cTn>
                        </p:par>
                      </p:childTnLst>
                    </p:cTn>
                  </p:par>
                  <p:par>
                    <p:cTn id="43" fill="hold">
                      <p:stCondLst>
                        <p:cond delay="indefinite"/>
                      </p:stCondLst>
                      <p:childTnLst>
                        <p:par>
                          <p:cTn id="44" fill="hold">
                            <p:stCondLst>
                              <p:cond delay="0"/>
                            </p:stCondLst>
                            <p:childTnLst>
                              <p:par>
                                <p:cTn id="45" presetID="63" presetClass="path" presetSubtype="0" accel="50000" decel="50000" fill="hold" nodeType="clickEffect">
                                  <p:stCondLst>
                                    <p:cond delay="0"/>
                                  </p:stCondLst>
                                  <p:childTnLst>
                                    <p:animMotion origin="layout" path="M 0.44753 2.22222E-6 L 0.49206 2.22222E-6 " pathEditMode="relative" rAng="0" ptsTypes="AA">
                                      <p:cBhvr>
                                        <p:cTn id="46" dur="1000" fill="hold"/>
                                        <p:tgtEl>
                                          <p:spTgt spid="7"/>
                                        </p:tgtEl>
                                        <p:attrNameLst>
                                          <p:attrName>ppt_x</p:attrName>
                                          <p:attrName>ppt_y</p:attrName>
                                        </p:attrNameLst>
                                      </p:cBhvr>
                                      <p:rCtr x="2227" y="0"/>
                                    </p:animMotion>
                                  </p:childTnLst>
                                </p:cTn>
                              </p:par>
                            </p:childTnLst>
                          </p:cTn>
                        </p:par>
                      </p:childTnLst>
                    </p:cTn>
                  </p:par>
                  <p:par>
                    <p:cTn id="47" fill="hold">
                      <p:stCondLst>
                        <p:cond delay="indefinite"/>
                      </p:stCondLst>
                      <p:childTnLst>
                        <p:par>
                          <p:cTn id="48" fill="hold">
                            <p:stCondLst>
                              <p:cond delay="0"/>
                            </p:stCondLst>
                            <p:childTnLst>
                              <p:par>
                                <p:cTn id="49" presetID="63" presetClass="path" presetSubtype="0" accel="50000" decel="50000" fill="hold" nodeType="clickEffect">
                                  <p:stCondLst>
                                    <p:cond delay="0"/>
                                  </p:stCondLst>
                                  <p:childTnLst>
                                    <p:animMotion origin="layout" path="M 0.49206 2.22222E-6 L 0.53685 2.22222E-6 " pathEditMode="relative" rAng="0" ptsTypes="AA">
                                      <p:cBhvr>
                                        <p:cTn id="50" dur="1000" fill="hold"/>
                                        <p:tgtEl>
                                          <p:spTgt spid="7"/>
                                        </p:tgtEl>
                                        <p:attrNameLst>
                                          <p:attrName>ppt_x</p:attrName>
                                          <p:attrName>ppt_y</p:attrName>
                                        </p:attrNameLst>
                                      </p:cBhvr>
                                      <p:rCtr x="2240" y="0"/>
                                    </p:animMotion>
                                  </p:childTnLst>
                                </p:cTn>
                              </p:par>
                            </p:childTnLst>
                          </p:cTn>
                        </p:par>
                      </p:childTnLst>
                    </p:cTn>
                  </p:par>
                  <p:par>
                    <p:cTn id="51" fill="hold">
                      <p:stCondLst>
                        <p:cond delay="indefinite"/>
                      </p:stCondLst>
                      <p:childTnLst>
                        <p:par>
                          <p:cTn id="52" fill="hold">
                            <p:stCondLst>
                              <p:cond delay="0"/>
                            </p:stCondLst>
                            <p:childTnLst>
                              <p:par>
                                <p:cTn id="53" presetID="63" presetClass="path" presetSubtype="0" accel="50000" decel="50000" fill="hold" nodeType="clickEffect">
                                  <p:stCondLst>
                                    <p:cond delay="0"/>
                                  </p:stCondLst>
                                  <p:childTnLst>
                                    <p:animMotion origin="layout" path="M 0.53685 2.22222E-6 L 0.58164 2.22222E-6 " pathEditMode="relative" rAng="0" ptsTypes="AA">
                                      <p:cBhvr>
                                        <p:cTn id="54" dur="1000" fill="hold"/>
                                        <p:tgtEl>
                                          <p:spTgt spid="7"/>
                                        </p:tgtEl>
                                        <p:attrNameLst>
                                          <p:attrName>ppt_x</p:attrName>
                                          <p:attrName>ppt_y</p:attrName>
                                        </p:attrNameLst>
                                      </p:cBhvr>
                                      <p:rCtr x="2240" y="0"/>
                                    </p:animMotion>
                                  </p:childTnLst>
                                </p:cTn>
                              </p:par>
                            </p:childTnLst>
                          </p:cTn>
                        </p:par>
                      </p:childTnLst>
                    </p:cTn>
                  </p:par>
                  <p:par>
                    <p:cTn id="55" fill="hold">
                      <p:stCondLst>
                        <p:cond delay="indefinite"/>
                      </p:stCondLst>
                      <p:childTnLst>
                        <p:par>
                          <p:cTn id="56" fill="hold">
                            <p:stCondLst>
                              <p:cond delay="0"/>
                            </p:stCondLst>
                            <p:childTnLst>
                              <p:par>
                                <p:cTn id="57" presetID="63" presetClass="path" presetSubtype="0" accel="50000" decel="50000" fill="hold" nodeType="clickEffect">
                                  <p:stCondLst>
                                    <p:cond delay="0"/>
                                  </p:stCondLst>
                                  <p:childTnLst>
                                    <p:animMotion origin="layout" path="M 0.58164 2.22222E-6 L 0.62643 2.22222E-6 " pathEditMode="relative" rAng="0" ptsTypes="AA">
                                      <p:cBhvr>
                                        <p:cTn id="58" dur="1000" fill="hold"/>
                                        <p:tgtEl>
                                          <p:spTgt spid="7"/>
                                        </p:tgtEl>
                                        <p:attrNameLst>
                                          <p:attrName>ppt_x</p:attrName>
                                          <p:attrName>ppt_y</p:attrName>
                                        </p:attrNameLst>
                                      </p:cBhvr>
                                      <p:rCtr x="2240" y="0"/>
                                    </p:animMotion>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50000" decel="50000" fill="hold" nodeType="clickEffect">
                                  <p:stCondLst>
                                    <p:cond delay="0"/>
                                  </p:stCondLst>
                                  <p:childTnLst>
                                    <p:animMotion origin="layout" path="M 0.62643 2.22222E-6 L 0.67018 2.22222E-6 " pathEditMode="relative" rAng="0" ptsTypes="AA">
                                      <p:cBhvr>
                                        <p:cTn id="62" dur="1000" fill="hold"/>
                                        <p:tgtEl>
                                          <p:spTgt spid="7"/>
                                        </p:tgtEl>
                                        <p:attrNameLst>
                                          <p:attrName>ppt_x</p:attrName>
                                          <p:attrName>ppt_y</p:attrName>
                                        </p:attrNameLst>
                                      </p:cBhvr>
                                      <p:rCtr x="2187" y="0"/>
                                    </p:animMotion>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0.67018 2.22222E-6 L 0.71601 2.22222E-6 " pathEditMode="relative" rAng="0" ptsTypes="AA">
                                      <p:cBhvr>
                                        <p:cTn id="66" dur="1000" fill="hold"/>
                                        <p:tgtEl>
                                          <p:spTgt spid="7"/>
                                        </p:tgtEl>
                                        <p:attrNameLst>
                                          <p:attrName>ppt_x</p:attrName>
                                          <p:attrName>ppt_y</p:attrName>
                                        </p:attrNameLst>
                                      </p:cBhvr>
                                      <p:rCtr x="2292" y="0"/>
                                    </p:animMotion>
                                  </p:childTnLst>
                                </p:cTn>
                              </p:par>
                            </p:childTnLst>
                          </p:cTn>
                        </p:par>
                      </p:childTnLst>
                    </p:cTn>
                  </p:par>
                  <p:par>
                    <p:cTn id="67" fill="hold">
                      <p:stCondLst>
                        <p:cond delay="indefinite"/>
                      </p:stCondLst>
                      <p:childTnLst>
                        <p:par>
                          <p:cTn id="68" fill="hold">
                            <p:stCondLst>
                              <p:cond delay="0"/>
                            </p:stCondLst>
                            <p:childTnLst>
                              <p:par>
                                <p:cTn id="69" presetID="63" presetClass="path" presetSubtype="0" accel="50000" decel="50000" fill="hold" nodeType="clickEffect">
                                  <p:stCondLst>
                                    <p:cond delay="0"/>
                                  </p:stCondLst>
                                  <p:childTnLst>
                                    <p:animMotion origin="layout" path="M 0.71601 2.22222E-6 L 0.76081 2.22222E-6 " pathEditMode="relative" rAng="0" ptsTypes="AA">
                                      <p:cBhvr>
                                        <p:cTn id="70" dur="1000" fill="hold"/>
                                        <p:tgtEl>
                                          <p:spTgt spid="7"/>
                                        </p:tgtEl>
                                        <p:attrNameLst>
                                          <p:attrName>ppt_x</p:attrName>
                                          <p:attrName>ppt_y</p:attrName>
                                        </p:attrNameLst>
                                      </p:cBhvr>
                                      <p:rCtr x="2240" y="0"/>
                                    </p:animMotion>
                                  </p:childTnLst>
                                </p:cTn>
                              </p:par>
                            </p:childTnLst>
                          </p:cTn>
                        </p:par>
                      </p:childTnLst>
                    </p:cTn>
                  </p:par>
                  <p:par>
                    <p:cTn id="71" fill="hold">
                      <p:stCondLst>
                        <p:cond delay="indefinite"/>
                      </p:stCondLst>
                      <p:childTnLst>
                        <p:par>
                          <p:cTn id="72" fill="hold">
                            <p:stCondLst>
                              <p:cond delay="0"/>
                            </p:stCondLst>
                            <p:childTnLst>
                              <p:par>
                                <p:cTn id="73" presetID="63" presetClass="path" presetSubtype="0" accel="50000" decel="50000" fill="hold" nodeType="clickEffect">
                                  <p:stCondLst>
                                    <p:cond delay="0"/>
                                  </p:stCondLst>
                                  <p:childTnLst>
                                    <p:animMotion origin="layout" path="M 0.76081 2.22222E-6 L 0.8056 2.22222E-6 " pathEditMode="relative" rAng="0" ptsTypes="AA">
                                      <p:cBhvr>
                                        <p:cTn id="74" dur="1000" fill="hold"/>
                                        <p:tgtEl>
                                          <p:spTgt spid="7"/>
                                        </p:tgtEl>
                                        <p:attrNameLst>
                                          <p:attrName>ppt_x</p:attrName>
                                          <p:attrName>ppt_y</p:attrName>
                                        </p:attrNameLst>
                                      </p:cBhvr>
                                      <p:rCtr x="2240" y="0"/>
                                    </p:animMotion>
                                  </p:childTnLst>
                                </p:cTn>
                              </p:par>
                            </p:childTnLst>
                          </p:cTn>
                        </p:par>
                      </p:childTnLst>
                    </p:cTn>
                  </p:par>
                  <p:par>
                    <p:cTn id="75" fill="hold">
                      <p:stCondLst>
                        <p:cond delay="indefinite"/>
                      </p:stCondLst>
                      <p:childTnLst>
                        <p:par>
                          <p:cTn id="76" fill="hold">
                            <p:stCondLst>
                              <p:cond delay="0"/>
                            </p:stCondLst>
                            <p:childTnLst>
                              <p:par>
                                <p:cTn id="77" presetID="63" presetClass="path" presetSubtype="0" accel="50000" decel="50000" fill="hold" nodeType="clickEffect">
                                  <p:stCondLst>
                                    <p:cond delay="0"/>
                                  </p:stCondLst>
                                  <p:childTnLst>
                                    <p:animMotion origin="layout" path="M 0.8056 2.22222E-6 L 0.85065 2.22222E-6 " pathEditMode="relative" rAng="0" ptsTypes="AA">
                                      <p:cBhvr>
                                        <p:cTn id="78" dur="1000" fill="hold"/>
                                        <p:tgtEl>
                                          <p:spTgt spid="7"/>
                                        </p:tgtEl>
                                        <p:attrNameLst>
                                          <p:attrName>ppt_x</p:attrName>
                                          <p:attrName>ppt_y</p:attrName>
                                        </p:attrNameLst>
                                      </p:cBhvr>
                                      <p:rCtr x="2253" y="0"/>
                                    </p:animMotion>
                                  </p:childTnLst>
                                </p:cTn>
                              </p:par>
                            </p:childTnLst>
                          </p:cTn>
                        </p:par>
                      </p:childTnLst>
                    </p:cTn>
                  </p:par>
                  <p:par>
                    <p:cTn id="79" fill="hold">
                      <p:stCondLst>
                        <p:cond delay="indefinite"/>
                      </p:stCondLst>
                      <p:childTnLst>
                        <p:par>
                          <p:cTn id="80" fill="hold">
                            <p:stCondLst>
                              <p:cond delay="0"/>
                            </p:stCondLst>
                            <p:childTnLst>
                              <p:par>
                                <p:cTn id="81" presetID="63" presetClass="path" presetSubtype="0" accel="50000" decel="50000" fill="hold" nodeType="clickEffect">
                                  <p:stCondLst>
                                    <p:cond delay="0"/>
                                  </p:stCondLst>
                                  <p:childTnLst>
                                    <p:animMotion origin="layout" path="M 0.85065 2.22222E-6 L 0.89518 2.22222E-6 " pathEditMode="relative" rAng="0" ptsTypes="AA">
                                      <p:cBhvr>
                                        <p:cTn id="82" dur="1000" fill="hold"/>
                                        <p:tgtEl>
                                          <p:spTgt spid="7"/>
                                        </p:tgtEl>
                                        <p:attrNameLst>
                                          <p:attrName>ppt_x</p:attrName>
                                          <p:attrName>ppt_y</p:attrName>
                                        </p:attrNameLst>
                                      </p:cBhvr>
                                      <p:rCtr x="2227" y="0"/>
                                    </p:animMotion>
                                  </p:childTnLst>
                                </p:cTn>
                              </p:par>
                            </p:childTnLst>
                          </p:cTn>
                        </p:par>
                        <p:par>
                          <p:cTn id="83" fill="hold">
                            <p:stCondLst>
                              <p:cond delay="1000"/>
                            </p:stCondLst>
                            <p:childTnLst>
                              <p:par>
                                <p:cTn id="84" presetID="10" presetClass="entr" presetSubtype="0" fill="hold" nodeType="after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fade">
                                      <p:cBhvr>
                                        <p:cTn id="86" dur="500"/>
                                        <p:tgtEl>
                                          <p:spTgt spid="13"/>
                                        </p:tgtEl>
                                      </p:cBhvr>
                                    </p:animEffect>
                                  </p:childTnLst>
                                </p:cTn>
                              </p:par>
                              <p:par>
                                <p:cTn id="87" presetID="10" presetClass="exit" presetSubtype="0" fill="hold" nodeType="withEffect">
                                  <p:stCondLst>
                                    <p:cond delay="200"/>
                                  </p:stCondLst>
                                  <p:childTnLst>
                                    <p:animEffect transition="out" filter="fade">
                                      <p:cBhvr>
                                        <p:cTn id="88" dur="500"/>
                                        <p:tgtEl>
                                          <p:spTgt spid="7"/>
                                        </p:tgtEl>
                                      </p:cBhvr>
                                    </p:animEffect>
                                    <p:set>
                                      <p:cBhvr>
                                        <p:cTn id="89" dur="1" fill="hold">
                                          <p:stCondLst>
                                            <p:cond delay="499"/>
                                          </p:stCondLst>
                                        </p:cTn>
                                        <p:tgtEl>
                                          <p:spTgt spid="7"/>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63" presetClass="path" presetSubtype="0" accel="50000" decel="50000" fill="hold" nodeType="clickEffect">
                                  <p:stCondLst>
                                    <p:cond delay="0"/>
                                  </p:stCondLst>
                                  <p:childTnLst>
                                    <p:animMotion origin="layout" path="M 2.08333E-6 -4.81481E-6 L -0.04479 -4.81481E-6 " pathEditMode="relative" rAng="0" ptsTypes="AA">
                                      <p:cBhvr>
                                        <p:cTn id="93" dur="1000" fill="hold"/>
                                        <p:tgtEl>
                                          <p:spTgt spid="13"/>
                                        </p:tgtEl>
                                        <p:attrNameLst>
                                          <p:attrName>ppt_x</p:attrName>
                                          <p:attrName>ppt_y</p:attrName>
                                        </p:attrNameLst>
                                      </p:cBhvr>
                                      <p:rCtr x="-2240" y="0"/>
                                    </p:animMotion>
                                  </p:childTnLst>
                                </p:cTn>
                              </p:par>
                            </p:childTnLst>
                          </p:cTn>
                        </p:par>
                      </p:childTnLst>
                    </p:cTn>
                  </p:par>
                  <p:par>
                    <p:cTn id="94" fill="hold">
                      <p:stCondLst>
                        <p:cond delay="indefinite"/>
                      </p:stCondLst>
                      <p:childTnLst>
                        <p:par>
                          <p:cTn id="95" fill="hold">
                            <p:stCondLst>
                              <p:cond delay="0"/>
                            </p:stCondLst>
                            <p:childTnLst>
                              <p:par>
                                <p:cTn id="96" presetID="63" presetClass="path" presetSubtype="0" accel="50000" decel="50000" fill="hold" nodeType="clickEffect">
                                  <p:stCondLst>
                                    <p:cond delay="0"/>
                                  </p:stCondLst>
                                  <p:childTnLst>
                                    <p:animMotion origin="layout" path="M -0.04479 -4.81481E-6 L -0.09076 -4.81481E-6 " pathEditMode="relative" rAng="0" ptsTypes="AA">
                                      <p:cBhvr>
                                        <p:cTn id="97" dur="1000" fill="hold"/>
                                        <p:tgtEl>
                                          <p:spTgt spid="13"/>
                                        </p:tgtEl>
                                        <p:attrNameLst>
                                          <p:attrName>ppt_x</p:attrName>
                                          <p:attrName>ppt_y</p:attrName>
                                        </p:attrNameLst>
                                      </p:cBhvr>
                                      <p:rCtr x="-2305" y="0"/>
                                    </p:animMotion>
                                  </p:childTnLst>
                                </p:cTn>
                              </p:par>
                            </p:childTnLst>
                          </p:cTn>
                        </p:par>
                      </p:childTnLst>
                    </p:cTn>
                  </p:par>
                  <p:par>
                    <p:cTn id="98" fill="hold">
                      <p:stCondLst>
                        <p:cond delay="indefinite"/>
                      </p:stCondLst>
                      <p:childTnLst>
                        <p:par>
                          <p:cTn id="99" fill="hold">
                            <p:stCondLst>
                              <p:cond delay="0"/>
                            </p:stCondLst>
                            <p:childTnLst>
                              <p:par>
                                <p:cTn id="100" presetID="63" presetClass="path" presetSubtype="0" accel="50000" decel="50000" fill="hold" nodeType="clickEffect">
                                  <p:stCondLst>
                                    <p:cond delay="0"/>
                                  </p:stCondLst>
                                  <p:childTnLst>
                                    <p:animMotion origin="layout" path="M -0.09076 -4.81481E-6 L -0.13386 -4.81481E-6 " pathEditMode="relative" rAng="0" ptsTypes="AA">
                                      <p:cBhvr>
                                        <p:cTn id="101" dur="1000" fill="hold"/>
                                        <p:tgtEl>
                                          <p:spTgt spid="13"/>
                                        </p:tgtEl>
                                        <p:attrNameLst>
                                          <p:attrName>ppt_x</p:attrName>
                                          <p:attrName>ppt_y</p:attrName>
                                        </p:attrNameLst>
                                      </p:cBhvr>
                                      <p:rCtr x="-2161" y="0"/>
                                    </p:animMotion>
                                  </p:childTnLst>
                                </p:cTn>
                              </p:par>
                            </p:childTnLst>
                          </p:cTn>
                        </p:par>
                      </p:childTnLst>
                    </p:cTn>
                  </p:par>
                  <p:par>
                    <p:cTn id="102" fill="hold">
                      <p:stCondLst>
                        <p:cond delay="indefinite"/>
                      </p:stCondLst>
                      <p:childTnLst>
                        <p:par>
                          <p:cTn id="103" fill="hold">
                            <p:stCondLst>
                              <p:cond delay="0"/>
                            </p:stCondLst>
                            <p:childTnLst>
                              <p:par>
                                <p:cTn id="104" presetID="63" presetClass="path" presetSubtype="0" accel="50000" decel="50000" fill="hold" nodeType="clickEffect">
                                  <p:stCondLst>
                                    <p:cond delay="0"/>
                                  </p:stCondLst>
                                  <p:childTnLst>
                                    <p:animMotion origin="layout" path="M -0.13386 -4.81481E-6 L -0.17969 -4.81481E-6 " pathEditMode="relative" rAng="0" ptsTypes="AA">
                                      <p:cBhvr>
                                        <p:cTn id="105" dur="1000" fill="hold"/>
                                        <p:tgtEl>
                                          <p:spTgt spid="13"/>
                                        </p:tgtEl>
                                        <p:attrNameLst>
                                          <p:attrName>ppt_x</p:attrName>
                                          <p:attrName>ppt_y</p:attrName>
                                        </p:attrNameLst>
                                      </p:cBhvr>
                                      <p:rCtr x="-2292" y="0"/>
                                    </p:animMotion>
                                  </p:childTnLst>
                                </p:cTn>
                              </p:par>
                            </p:childTnLst>
                          </p:cTn>
                        </p:par>
                      </p:childTnLst>
                    </p:cTn>
                  </p:par>
                  <p:par>
                    <p:cTn id="106" fill="hold">
                      <p:stCondLst>
                        <p:cond delay="indefinite"/>
                      </p:stCondLst>
                      <p:childTnLst>
                        <p:par>
                          <p:cTn id="107" fill="hold">
                            <p:stCondLst>
                              <p:cond delay="0"/>
                            </p:stCondLst>
                            <p:childTnLst>
                              <p:par>
                                <p:cTn id="108" presetID="63" presetClass="path" presetSubtype="0" accel="50000" decel="50000" fill="hold" nodeType="clickEffect">
                                  <p:stCondLst>
                                    <p:cond delay="0"/>
                                  </p:stCondLst>
                                  <p:childTnLst>
                                    <p:animMotion origin="layout" path="M -0.17969 -4.81481E-6 L -0.22409 -4.81481E-6 " pathEditMode="relative" rAng="0" ptsTypes="AA">
                                      <p:cBhvr>
                                        <p:cTn id="109" dur="1000" fill="hold"/>
                                        <p:tgtEl>
                                          <p:spTgt spid="13"/>
                                        </p:tgtEl>
                                        <p:attrNameLst>
                                          <p:attrName>ppt_x</p:attrName>
                                          <p:attrName>ppt_y</p:attrName>
                                        </p:attrNameLst>
                                      </p:cBhvr>
                                      <p:rCtr x="-2227" y="0"/>
                                    </p:animMotion>
                                  </p:childTnLst>
                                </p:cTn>
                              </p:par>
                            </p:childTnLst>
                          </p:cTn>
                        </p:par>
                      </p:childTnLst>
                    </p:cTn>
                  </p:par>
                  <p:par>
                    <p:cTn id="110" fill="hold">
                      <p:stCondLst>
                        <p:cond delay="indefinite"/>
                      </p:stCondLst>
                      <p:childTnLst>
                        <p:par>
                          <p:cTn id="111" fill="hold">
                            <p:stCondLst>
                              <p:cond delay="0"/>
                            </p:stCondLst>
                            <p:childTnLst>
                              <p:par>
                                <p:cTn id="112" presetID="63" presetClass="path" presetSubtype="0" accel="50000" decel="50000" fill="hold" nodeType="clickEffect">
                                  <p:stCondLst>
                                    <p:cond delay="0"/>
                                  </p:stCondLst>
                                  <p:childTnLst>
                                    <p:animMotion origin="layout" path="M -0.22409 -4.81481E-6 L -0.26992 -4.81481E-6 " pathEditMode="relative" rAng="0" ptsTypes="AA">
                                      <p:cBhvr>
                                        <p:cTn id="113" dur="1000" fill="hold"/>
                                        <p:tgtEl>
                                          <p:spTgt spid="13"/>
                                        </p:tgtEl>
                                        <p:attrNameLst>
                                          <p:attrName>ppt_x</p:attrName>
                                          <p:attrName>ppt_y</p:attrName>
                                        </p:attrNameLst>
                                      </p:cBhvr>
                                      <p:rCtr x="-2292" y="0"/>
                                    </p:animMotion>
                                  </p:childTnLst>
                                </p:cTn>
                              </p:par>
                            </p:childTnLst>
                          </p:cTn>
                        </p:par>
                      </p:childTnLst>
                    </p:cTn>
                  </p:par>
                  <p:par>
                    <p:cTn id="114" fill="hold">
                      <p:stCondLst>
                        <p:cond delay="indefinite"/>
                      </p:stCondLst>
                      <p:childTnLst>
                        <p:par>
                          <p:cTn id="115" fill="hold">
                            <p:stCondLst>
                              <p:cond delay="0"/>
                            </p:stCondLst>
                            <p:childTnLst>
                              <p:par>
                                <p:cTn id="116" presetID="63" presetClass="path" presetSubtype="0" accel="50000" decel="50000" fill="hold" nodeType="clickEffect">
                                  <p:stCondLst>
                                    <p:cond delay="0"/>
                                  </p:stCondLst>
                                  <p:childTnLst>
                                    <p:animMotion origin="layout" path="M -0.26992 -4.81481E-6 L -0.31302 -4.81481E-6 " pathEditMode="relative" rAng="0" ptsTypes="AA">
                                      <p:cBhvr>
                                        <p:cTn id="117" dur="1000" fill="hold"/>
                                        <p:tgtEl>
                                          <p:spTgt spid="13"/>
                                        </p:tgtEl>
                                        <p:attrNameLst>
                                          <p:attrName>ppt_x</p:attrName>
                                          <p:attrName>ppt_y</p:attrName>
                                        </p:attrNameLst>
                                      </p:cBhvr>
                                      <p:rCtr x="-2161" y="0"/>
                                    </p:animMotion>
                                  </p:childTnLst>
                                </p:cTn>
                              </p:par>
                            </p:childTnLst>
                          </p:cTn>
                        </p:par>
                      </p:childTnLst>
                    </p:cTn>
                  </p:par>
                  <p:par>
                    <p:cTn id="118" fill="hold">
                      <p:stCondLst>
                        <p:cond delay="indefinite"/>
                      </p:stCondLst>
                      <p:childTnLst>
                        <p:par>
                          <p:cTn id="119" fill="hold">
                            <p:stCondLst>
                              <p:cond delay="0"/>
                            </p:stCondLst>
                            <p:childTnLst>
                              <p:par>
                                <p:cTn id="120" presetID="63" presetClass="path" presetSubtype="0" accel="50000" decel="50000" fill="hold" nodeType="clickEffect">
                                  <p:stCondLst>
                                    <p:cond delay="0"/>
                                  </p:stCondLst>
                                  <p:childTnLst>
                                    <p:animMotion origin="layout" path="M -0.31302 -4.81481E-6 L -0.35886 -4.81481E-6 " pathEditMode="relative" rAng="0" ptsTypes="AA">
                                      <p:cBhvr>
                                        <p:cTn id="121" dur="1000" fill="hold"/>
                                        <p:tgtEl>
                                          <p:spTgt spid="13"/>
                                        </p:tgtEl>
                                        <p:attrNameLst>
                                          <p:attrName>ppt_x</p:attrName>
                                          <p:attrName>ppt_y</p:attrName>
                                        </p:attrNameLst>
                                      </p:cBhvr>
                                      <p:rCtr x="-2292" y="0"/>
                                    </p:animMotion>
                                  </p:childTnLst>
                                </p:cTn>
                              </p:par>
                            </p:childTnLst>
                          </p:cTn>
                        </p:par>
                      </p:childTnLst>
                    </p:cTn>
                  </p:par>
                  <p:par>
                    <p:cTn id="122" fill="hold">
                      <p:stCondLst>
                        <p:cond delay="indefinite"/>
                      </p:stCondLst>
                      <p:childTnLst>
                        <p:par>
                          <p:cTn id="123" fill="hold">
                            <p:stCondLst>
                              <p:cond delay="0"/>
                            </p:stCondLst>
                            <p:childTnLst>
                              <p:par>
                                <p:cTn id="124" presetID="63" presetClass="path" presetSubtype="0" accel="50000" decel="50000" fill="hold" nodeType="clickEffect">
                                  <p:stCondLst>
                                    <p:cond delay="0"/>
                                  </p:stCondLst>
                                  <p:childTnLst>
                                    <p:animMotion origin="layout" path="M -0.35886 -4.81481E-6 L -0.40326 -4.81481E-6 " pathEditMode="relative" rAng="0" ptsTypes="AA">
                                      <p:cBhvr>
                                        <p:cTn id="125" dur="1000" fill="hold"/>
                                        <p:tgtEl>
                                          <p:spTgt spid="13"/>
                                        </p:tgtEl>
                                        <p:attrNameLst>
                                          <p:attrName>ppt_x</p:attrName>
                                          <p:attrName>ppt_y</p:attrName>
                                        </p:attrNameLst>
                                      </p:cBhvr>
                                      <p:rCtr x="-2227" y="0"/>
                                    </p:animMotion>
                                  </p:childTnLst>
                                </p:cTn>
                              </p:par>
                            </p:childTnLst>
                          </p:cTn>
                        </p:par>
                      </p:childTnLst>
                    </p:cTn>
                  </p:par>
                  <p:par>
                    <p:cTn id="126" fill="hold">
                      <p:stCondLst>
                        <p:cond delay="indefinite"/>
                      </p:stCondLst>
                      <p:childTnLst>
                        <p:par>
                          <p:cTn id="127" fill="hold">
                            <p:stCondLst>
                              <p:cond delay="0"/>
                            </p:stCondLst>
                            <p:childTnLst>
                              <p:par>
                                <p:cTn id="128" presetID="63" presetClass="path" presetSubtype="0" accel="50000" decel="50000" fill="hold" nodeType="clickEffect">
                                  <p:stCondLst>
                                    <p:cond delay="0"/>
                                  </p:stCondLst>
                                  <p:childTnLst>
                                    <p:animMotion origin="layout" path="M -0.40326 -4.81481E-6 L -0.44805 -4.81481E-6 " pathEditMode="relative" rAng="0" ptsTypes="AA">
                                      <p:cBhvr>
                                        <p:cTn id="129" dur="1000" fill="hold"/>
                                        <p:tgtEl>
                                          <p:spTgt spid="13"/>
                                        </p:tgtEl>
                                        <p:attrNameLst>
                                          <p:attrName>ppt_x</p:attrName>
                                          <p:attrName>ppt_y</p:attrName>
                                        </p:attrNameLst>
                                      </p:cBhvr>
                                      <p:rCtr x="-2240" y="0"/>
                                    </p:animMotion>
                                  </p:childTnLst>
                                </p:cTn>
                              </p:par>
                            </p:childTnLst>
                          </p:cTn>
                        </p:par>
                      </p:childTnLst>
                    </p:cTn>
                  </p:par>
                  <p:par>
                    <p:cTn id="130" fill="hold">
                      <p:stCondLst>
                        <p:cond delay="indefinite"/>
                      </p:stCondLst>
                      <p:childTnLst>
                        <p:par>
                          <p:cTn id="131" fill="hold">
                            <p:stCondLst>
                              <p:cond delay="0"/>
                            </p:stCondLst>
                            <p:childTnLst>
                              <p:par>
                                <p:cTn id="132" presetID="63" presetClass="path" presetSubtype="0" accel="50000" decel="50000" fill="hold" nodeType="clickEffect">
                                  <p:stCondLst>
                                    <p:cond delay="0"/>
                                  </p:stCondLst>
                                  <p:childTnLst>
                                    <p:animMotion origin="layout" path="M -0.44805 -4.81481E-6 L -0.49375 -4.81481E-6 " pathEditMode="relative" rAng="0" ptsTypes="AA">
                                      <p:cBhvr>
                                        <p:cTn id="133" dur="1000" fill="hold"/>
                                        <p:tgtEl>
                                          <p:spTgt spid="13"/>
                                        </p:tgtEl>
                                        <p:attrNameLst>
                                          <p:attrName>ppt_x</p:attrName>
                                          <p:attrName>ppt_y</p:attrName>
                                        </p:attrNameLst>
                                      </p:cBhvr>
                                      <p:rCtr x="-2292" y="0"/>
                                    </p:animMotion>
                                  </p:childTnLst>
                                </p:cTn>
                              </p:par>
                            </p:childTnLst>
                          </p:cTn>
                        </p:par>
                      </p:childTnLst>
                    </p:cTn>
                  </p:par>
                  <p:par>
                    <p:cTn id="134" fill="hold">
                      <p:stCondLst>
                        <p:cond delay="indefinite"/>
                      </p:stCondLst>
                      <p:childTnLst>
                        <p:par>
                          <p:cTn id="135" fill="hold">
                            <p:stCondLst>
                              <p:cond delay="0"/>
                            </p:stCondLst>
                            <p:childTnLst>
                              <p:par>
                                <p:cTn id="136" presetID="63" presetClass="path" presetSubtype="0" accel="50000" decel="50000" fill="hold" nodeType="clickEffect">
                                  <p:stCondLst>
                                    <p:cond delay="0"/>
                                  </p:stCondLst>
                                  <p:childTnLst>
                                    <p:animMotion origin="layout" path="M -0.49375 -4.81481E-6 L -0.53959 -4.81481E-6 " pathEditMode="relative" rAng="0" ptsTypes="AA">
                                      <p:cBhvr>
                                        <p:cTn id="137" dur="1000" fill="hold"/>
                                        <p:tgtEl>
                                          <p:spTgt spid="13"/>
                                        </p:tgtEl>
                                        <p:attrNameLst>
                                          <p:attrName>ppt_x</p:attrName>
                                          <p:attrName>ppt_y</p:attrName>
                                        </p:attrNameLst>
                                      </p:cBhvr>
                                      <p:rCtr x="-2292" y="0"/>
                                    </p:animMotion>
                                  </p:childTnLst>
                                </p:cTn>
                              </p:par>
                            </p:childTnLst>
                          </p:cTn>
                        </p:par>
                      </p:childTnLst>
                    </p:cTn>
                  </p:par>
                  <p:par>
                    <p:cTn id="138" fill="hold">
                      <p:stCondLst>
                        <p:cond delay="indefinite"/>
                      </p:stCondLst>
                      <p:childTnLst>
                        <p:par>
                          <p:cTn id="139" fill="hold">
                            <p:stCondLst>
                              <p:cond delay="0"/>
                            </p:stCondLst>
                            <p:childTnLst>
                              <p:par>
                                <p:cTn id="140" presetID="63" presetClass="path" presetSubtype="0" accel="50000" decel="50000" fill="hold" nodeType="clickEffect">
                                  <p:stCondLst>
                                    <p:cond delay="0"/>
                                  </p:stCondLst>
                                  <p:childTnLst>
                                    <p:animMotion origin="layout" path="M -0.53959 -4.81481E-6 L -0.5819 -4.81481E-6 " pathEditMode="relative" rAng="0" ptsTypes="AA">
                                      <p:cBhvr>
                                        <p:cTn id="141" dur="1000" fill="hold"/>
                                        <p:tgtEl>
                                          <p:spTgt spid="13"/>
                                        </p:tgtEl>
                                        <p:attrNameLst>
                                          <p:attrName>ppt_x</p:attrName>
                                          <p:attrName>ppt_y</p:attrName>
                                        </p:attrNameLst>
                                      </p:cBhvr>
                                      <p:rCtr x="-2122" y="0"/>
                                    </p:animMotion>
                                  </p:childTnLst>
                                </p:cTn>
                              </p:par>
                            </p:childTnLst>
                          </p:cTn>
                        </p:par>
                      </p:childTnLst>
                    </p:cTn>
                  </p:par>
                  <p:par>
                    <p:cTn id="142" fill="hold">
                      <p:stCondLst>
                        <p:cond delay="indefinite"/>
                      </p:stCondLst>
                      <p:childTnLst>
                        <p:par>
                          <p:cTn id="143" fill="hold">
                            <p:stCondLst>
                              <p:cond delay="0"/>
                            </p:stCondLst>
                            <p:childTnLst>
                              <p:par>
                                <p:cTn id="144" presetID="63" presetClass="path" presetSubtype="0" accel="50000" decel="50000" fill="hold" nodeType="clickEffect">
                                  <p:stCondLst>
                                    <p:cond delay="0"/>
                                  </p:stCondLst>
                                  <p:childTnLst>
                                    <p:animMotion origin="layout" path="M -0.5819 -4.81481E-6 L -0.62761 -4.81481E-6 " pathEditMode="relative" rAng="0" ptsTypes="AA">
                                      <p:cBhvr>
                                        <p:cTn id="145" dur="1000" fill="hold"/>
                                        <p:tgtEl>
                                          <p:spTgt spid="13"/>
                                        </p:tgtEl>
                                        <p:attrNameLst>
                                          <p:attrName>ppt_x</p:attrName>
                                          <p:attrName>ppt_y</p:attrName>
                                        </p:attrNameLst>
                                      </p:cBhvr>
                                      <p:rCtr x="-2292" y="0"/>
                                    </p:animMotion>
                                  </p:childTnLst>
                                </p:cTn>
                              </p:par>
                            </p:childTnLst>
                          </p:cTn>
                        </p:par>
                      </p:childTnLst>
                    </p:cTn>
                  </p:par>
                  <p:par>
                    <p:cTn id="146" fill="hold">
                      <p:stCondLst>
                        <p:cond delay="indefinite"/>
                      </p:stCondLst>
                      <p:childTnLst>
                        <p:par>
                          <p:cTn id="147" fill="hold">
                            <p:stCondLst>
                              <p:cond delay="0"/>
                            </p:stCondLst>
                            <p:childTnLst>
                              <p:par>
                                <p:cTn id="148" presetID="63" presetClass="path" presetSubtype="0" accel="50000" decel="50000" fill="hold" nodeType="clickEffect">
                                  <p:stCondLst>
                                    <p:cond delay="0"/>
                                  </p:stCondLst>
                                  <p:childTnLst>
                                    <p:animMotion origin="layout" path="M -0.62761 -4.81481E-6 L -0.67136 -4.81481E-6 " pathEditMode="relative" rAng="0" ptsTypes="AA">
                                      <p:cBhvr>
                                        <p:cTn id="149" dur="1000" fill="hold"/>
                                        <p:tgtEl>
                                          <p:spTgt spid="13"/>
                                        </p:tgtEl>
                                        <p:attrNameLst>
                                          <p:attrName>ppt_x</p:attrName>
                                          <p:attrName>ppt_y</p:attrName>
                                        </p:attrNameLst>
                                      </p:cBhvr>
                                      <p:rCtr x="-2187" y="0"/>
                                    </p:animMotion>
                                  </p:childTnLst>
                                </p:cTn>
                              </p:par>
                            </p:childTnLst>
                          </p:cTn>
                        </p:par>
                      </p:childTnLst>
                    </p:cTn>
                  </p:par>
                  <p:par>
                    <p:cTn id="150" fill="hold">
                      <p:stCondLst>
                        <p:cond delay="indefinite"/>
                      </p:stCondLst>
                      <p:childTnLst>
                        <p:par>
                          <p:cTn id="151" fill="hold">
                            <p:stCondLst>
                              <p:cond delay="0"/>
                            </p:stCondLst>
                            <p:childTnLst>
                              <p:par>
                                <p:cTn id="152" presetID="63" presetClass="path" presetSubtype="0" accel="50000" decel="50000" fill="hold" nodeType="clickEffect">
                                  <p:stCondLst>
                                    <p:cond delay="0"/>
                                  </p:stCondLst>
                                  <p:childTnLst>
                                    <p:animMotion origin="layout" path="M -0.67136 -4.81481E-6 L -0.71719 -4.81481E-6 " pathEditMode="relative" rAng="0" ptsTypes="AA">
                                      <p:cBhvr>
                                        <p:cTn id="153" dur="1000" fill="hold"/>
                                        <p:tgtEl>
                                          <p:spTgt spid="13"/>
                                        </p:tgtEl>
                                        <p:attrNameLst>
                                          <p:attrName>ppt_x</p:attrName>
                                          <p:attrName>ppt_y</p:attrName>
                                        </p:attrNameLst>
                                      </p:cBhvr>
                                      <p:rCtr x="-2292" y="0"/>
                                    </p:animMotion>
                                  </p:childTnLst>
                                </p:cTn>
                              </p:par>
                            </p:childTnLst>
                          </p:cTn>
                        </p:par>
                      </p:childTnLst>
                    </p:cTn>
                  </p:par>
                  <p:par>
                    <p:cTn id="154" fill="hold">
                      <p:stCondLst>
                        <p:cond delay="indefinite"/>
                      </p:stCondLst>
                      <p:childTnLst>
                        <p:par>
                          <p:cTn id="155" fill="hold">
                            <p:stCondLst>
                              <p:cond delay="0"/>
                            </p:stCondLst>
                            <p:childTnLst>
                              <p:par>
                                <p:cTn id="156" presetID="63" presetClass="path" presetSubtype="0" accel="50000" decel="50000" fill="hold" nodeType="clickEffect">
                                  <p:stCondLst>
                                    <p:cond delay="0"/>
                                  </p:stCondLst>
                                  <p:childTnLst>
                                    <p:animMotion origin="layout" path="M -0.71719 -4.81481E-6 L -0.76094 -4.81481E-6 " pathEditMode="relative" rAng="0" ptsTypes="AA">
                                      <p:cBhvr>
                                        <p:cTn id="157" dur="1000" fill="hold"/>
                                        <p:tgtEl>
                                          <p:spTgt spid="13"/>
                                        </p:tgtEl>
                                        <p:attrNameLst>
                                          <p:attrName>ppt_x</p:attrName>
                                          <p:attrName>ppt_y</p:attrName>
                                        </p:attrNameLst>
                                      </p:cBhvr>
                                      <p:rCtr x="-2187" y="0"/>
                                    </p:animMotion>
                                  </p:childTnLst>
                                </p:cTn>
                              </p:par>
                            </p:childTnLst>
                          </p:cTn>
                        </p:par>
                      </p:childTnLst>
                    </p:cTn>
                  </p:par>
                  <p:par>
                    <p:cTn id="158" fill="hold">
                      <p:stCondLst>
                        <p:cond delay="indefinite"/>
                      </p:stCondLst>
                      <p:childTnLst>
                        <p:par>
                          <p:cTn id="159" fill="hold">
                            <p:stCondLst>
                              <p:cond delay="0"/>
                            </p:stCondLst>
                            <p:childTnLst>
                              <p:par>
                                <p:cTn id="160" presetID="63" presetClass="path" presetSubtype="0" accel="50000" decel="50000" fill="hold" nodeType="clickEffect">
                                  <p:stCondLst>
                                    <p:cond delay="0"/>
                                  </p:stCondLst>
                                  <p:childTnLst>
                                    <p:animMotion origin="layout" path="M -0.76094 -4.81481E-6 L -0.80677 -4.81481E-6 " pathEditMode="relative" rAng="0" ptsTypes="AA">
                                      <p:cBhvr>
                                        <p:cTn id="161" dur="1000" fill="hold"/>
                                        <p:tgtEl>
                                          <p:spTgt spid="13"/>
                                        </p:tgtEl>
                                        <p:attrNameLst>
                                          <p:attrName>ppt_x</p:attrName>
                                          <p:attrName>ppt_y</p:attrName>
                                        </p:attrNameLst>
                                      </p:cBhvr>
                                      <p:rCtr x="-2292" y="0"/>
                                    </p:animMotion>
                                  </p:childTnLst>
                                </p:cTn>
                              </p:par>
                            </p:childTnLst>
                          </p:cTn>
                        </p:par>
                      </p:childTnLst>
                    </p:cTn>
                  </p:par>
                  <p:par>
                    <p:cTn id="162" fill="hold">
                      <p:stCondLst>
                        <p:cond delay="indefinite"/>
                      </p:stCondLst>
                      <p:childTnLst>
                        <p:par>
                          <p:cTn id="163" fill="hold">
                            <p:stCondLst>
                              <p:cond delay="0"/>
                            </p:stCondLst>
                            <p:childTnLst>
                              <p:par>
                                <p:cTn id="164" presetID="63" presetClass="path" presetSubtype="0" accel="50000" decel="50000" fill="hold" nodeType="clickEffect">
                                  <p:stCondLst>
                                    <p:cond delay="0"/>
                                  </p:stCondLst>
                                  <p:childTnLst>
                                    <p:animMotion origin="layout" path="M -0.80677 -4.81481E-6 L -0.85052 -4.81481E-6 " pathEditMode="relative" rAng="0" ptsTypes="AA">
                                      <p:cBhvr>
                                        <p:cTn id="165" dur="1000" fill="hold"/>
                                        <p:tgtEl>
                                          <p:spTgt spid="13"/>
                                        </p:tgtEl>
                                        <p:attrNameLst>
                                          <p:attrName>ppt_x</p:attrName>
                                          <p:attrName>ppt_y</p:attrName>
                                        </p:attrNameLst>
                                      </p:cBhvr>
                                      <p:rCtr x="-2187" y="0"/>
                                    </p:animMotion>
                                  </p:childTnLst>
                                </p:cTn>
                              </p:par>
                            </p:childTnLst>
                          </p:cTn>
                        </p:par>
                      </p:childTnLst>
                    </p:cTn>
                  </p:par>
                  <p:par>
                    <p:cTn id="166" fill="hold">
                      <p:stCondLst>
                        <p:cond delay="indefinite"/>
                      </p:stCondLst>
                      <p:childTnLst>
                        <p:par>
                          <p:cTn id="167" fill="hold">
                            <p:stCondLst>
                              <p:cond delay="0"/>
                            </p:stCondLst>
                            <p:childTnLst>
                              <p:par>
                                <p:cTn id="168" presetID="63" presetClass="path" presetSubtype="0" accel="50000" decel="50000" fill="hold" nodeType="clickEffect">
                                  <p:stCondLst>
                                    <p:cond delay="0"/>
                                  </p:stCondLst>
                                  <p:childTnLst>
                                    <p:animMotion origin="layout" path="M -0.85052 -4.81481E-6 L -0.89531 -4.81481E-6 " pathEditMode="relative" rAng="0" ptsTypes="AA">
                                      <p:cBhvr>
                                        <p:cTn id="169" dur="1000" fill="hold"/>
                                        <p:tgtEl>
                                          <p:spTgt spid="13"/>
                                        </p:tgtEl>
                                        <p:attrNameLst>
                                          <p:attrName>ppt_x</p:attrName>
                                          <p:attrName>ppt_y</p:attrName>
                                        </p:attrNameLst>
                                      </p:cBhvr>
                                      <p:rCtr x="-224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70ED0E5-353E-42BB-8A03-65D60BD117BB}"/>
              </a:ext>
            </a:extLst>
          </p:cNvPr>
          <p:cNvSpPr/>
          <p:nvPr/>
        </p:nvSpPr>
        <p:spPr>
          <a:xfrm>
            <a:off x="2315102" y="982665"/>
            <a:ext cx="2535210" cy="284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 name="Title 4">
            <a:extLst>
              <a:ext uri="{FF2B5EF4-FFF2-40B4-BE49-F238E27FC236}">
                <a16:creationId xmlns:a16="http://schemas.microsoft.com/office/drawing/2014/main" id="{36749FD8-0B20-471B-94A3-88F9F3B37B07}"/>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28D820E8-2887-4FFA-B037-2CFDDA193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45" y="2775526"/>
            <a:ext cx="5559576" cy="1572954"/>
          </a:xfrm>
          <a:prstGeom prst="rect">
            <a:avLst/>
          </a:prstGeom>
        </p:spPr>
      </p:pic>
      <p:sp>
        <p:nvSpPr>
          <p:cNvPr id="12" name="Content Placeholder 2">
            <a:extLst>
              <a:ext uri="{FF2B5EF4-FFF2-40B4-BE49-F238E27FC236}">
                <a16:creationId xmlns:a16="http://schemas.microsoft.com/office/drawing/2014/main" id="{E862B3DE-8F63-49C3-9C0D-E251DE93AECC}"/>
              </a:ext>
            </a:extLst>
          </p:cNvPr>
          <p:cNvSpPr txBox="1">
            <a:spLocks/>
          </p:cNvSpPr>
          <p:nvPr/>
        </p:nvSpPr>
        <p:spPr>
          <a:xfrm>
            <a:off x="6277266" y="2022851"/>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Tell me any number between 2 and 3.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Tell me a number very close to 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Tell me a number greater than 2 that is very close to 2.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Tell me a number smaller than 2 that is very close to 2.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5913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7D5986-E7C0-42C0-819F-479F478D2221}"/>
              </a:ext>
            </a:extLst>
          </p:cNvPr>
          <p:cNvSpPr>
            <a:spLocks noGrp="1"/>
          </p:cNvSpPr>
          <p:nvPr>
            <p:ph type="title"/>
          </p:nvPr>
        </p:nvSpPr>
        <p:spPr/>
        <p:txBody>
          <a:bodyPr/>
          <a:lstStyle/>
          <a:p>
            <a:r>
              <a:rPr lang="en-GB" dirty="0"/>
              <a:t>4F-1 Mixed numbers in the linear number system</a:t>
            </a:r>
          </a:p>
        </p:txBody>
      </p:sp>
      <p:pic>
        <p:nvPicPr>
          <p:cNvPr id="8" name="Picture 7">
            <a:extLst>
              <a:ext uri="{FF2B5EF4-FFF2-40B4-BE49-F238E27FC236}">
                <a16:creationId xmlns:a16="http://schemas.microsoft.com/office/drawing/2014/main" id="{6D94E35D-9692-46D1-A1B8-B688C189DA7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30081" y="1354970"/>
            <a:ext cx="4567232" cy="887367"/>
          </a:xfrm>
          <a:prstGeom prst="rect">
            <a:avLst/>
          </a:prstGeom>
        </p:spPr>
      </p:pic>
      <p:pic>
        <p:nvPicPr>
          <p:cNvPr id="4" name="Picture 3">
            <a:extLst>
              <a:ext uri="{FF2B5EF4-FFF2-40B4-BE49-F238E27FC236}">
                <a16:creationId xmlns:a16="http://schemas.microsoft.com/office/drawing/2014/main" id="{07197FEE-F341-4834-BB36-090A5E3A64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2277" y="2219666"/>
            <a:ext cx="7907446" cy="896819"/>
          </a:xfrm>
          <a:prstGeom prst="rect">
            <a:avLst/>
          </a:prstGeom>
        </p:spPr>
      </p:pic>
      <p:pic>
        <p:nvPicPr>
          <p:cNvPr id="9" name="Picture 8">
            <a:extLst>
              <a:ext uri="{FF2B5EF4-FFF2-40B4-BE49-F238E27FC236}">
                <a16:creationId xmlns:a16="http://schemas.microsoft.com/office/drawing/2014/main" id="{46953488-D4B6-4694-A633-A0FFA254BC0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830081" y="2371833"/>
            <a:ext cx="4567232" cy="1028700"/>
          </a:xfrm>
          <a:prstGeom prst="rect">
            <a:avLst/>
          </a:prstGeom>
        </p:spPr>
      </p:pic>
      <p:sp>
        <p:nvSpPr>
          <p:cNvPr id="5" name="Content Placeholder 2">
            <a:extLst>
              <a:ext uri="{FF2B5EF4-FFF2-40B4-BE49-F238E27FC236}">
                <a16:creationId xmlns:a16="http://schemas.microsoft.com/office/drawing/2014/main" id="{E577F58A-EA2C-4B72-96D6-BADA7A7E3D58}"/>
              </a:ext>
            </a:extLst>
          </p:cNvPr>
          <p:cNvSpPr txBox="1">
            <a:spLocks/>
          </p:cNvSpPr>
          <p:nvPr/>
        </p:nvSpPr>
        <p:spPr>
          <a:xfrm>
            <a:off x="623888" y="3438077"/>
            <a:ext cx="10958513" cy="30343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many marks between the whole numbers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many spaces (parts) between the whole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When there are 5 parts we are counting in fifths.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are we counting in when there are 6 parts? 7 parts? 8 parts?</a:t>
            </a:r>
          </a:p>
        </p:txBody>
      </p:sp>
      <p:sp>
        <p:nvSpPr>
          <p:cNvPr id="6" name="TextBox 19">
            <a:extLst>
              <a:ext uri="{FF2B5EF4-FFF2-40B4-BE49-F238E27FC236}">
                <a16:creationId xmlns:a16="http://schemas.microsoft.com/office/drawing/2014/main" id="{28569FEA-4184-4B07-9242-587543AED6E1}"/>
              </a:ext>
            </a:extLst>
          </p:cNvPr>
          <p:cNvSpPr txBox="1"/>
          <p:nvPr/>
        </p:nvSpPr>
        <p:spPr>
          <a:xfrm>
            <a:off x="692067" y="4548904"/>
            <a:ext cx="5908238" cy="42774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When there are 5 parts we are counting in </a:t>
            </a:r>
            <a:r>
              <a:rPr kumimoji="0" lang="en-GB" sz="2000" b="0" i="1" u="none" strike="noStrike" kern="1200" cap="none" spc="0" normalizeH="0" baseline="0" noProof="0" dirty="0">
                <a:ln>
                  <a:noFill/>
                </a:ln>
                <a:solidFill>
                  <a:srgbClr val="585858"/>
                </a:solidFill>
                <a:effectLst/>
                <a:uLnTx/>
                <a:uFillTx/>
                <a:ea typeface="+mn-ea"/>
                <a:cs typeface="+mn-cs"/>
              </a:rPr>
              <a:t>____. </a:t>
            </a:r>
            <a:endParaRPr kumimoji="0" lang="en-GB" sz="2000" b="0" i="1" u="none" strike="noStrike" kern="1200" cap="none" spc="0" normalizeH="0" baseline="0" noProof="0" dirty="0">
              <a:ln>
                <a:noFill/>
              </a:ln>
              <a:solidFill>
                <a:srgbClr val="585858"/>
              </a:solidFill>
              <a:effectLst/>
              <a:uLnTx/>
              <a:uFillTx/>
              <a:latin typeface="Arial"/>
              <a:ea typeface="+mn-ea"/>
              <a:cs typeface="+mn-cs"/>
            </a:endParaRPr>
          </a:p>
        </p:txBody>
      </p:sp>
    </p:spTree>
    <p:extLst>
      <p:ext uri="{BB962C8B-B14F-4D97-AF65-F5344CB8AC3E}">
        <p14:creationId xmlns:p14="http://schemas.microsoft.com/office/powerpoint/2010/main" val="421345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922D-BE7B-45C9-A497-BFA2FC3D638A}"/>
              </a:ext>
            </a:extLst>
          </p:cNvPr>
          <p:cNvSpPr>
            <a:spLocks noGrp="1"/>
          </p:cNvSpPr>
          <p:nvPr>
            <p:ph type="title"/>
          </p:nvPr>
        </p:nvSpPr>
        <p:spPr/>
        <p:txBody>
          <a:bodyPr/>
          <a:lstStyle/>
          <a:p>
            <a:endParaRPr lang="en-GB"/>
          </a:p>
        </p:txBody>
      </p:sp>
      <p:sp>
        <p:nvSpPr>
          <p:cNvPr id="3" name="TextBox 2">
            <a:extLst>
              <a:ext uri="{FF2B5EF4-FFF2-40B4-BE49-F238E27FC236}">
                <a16:creationId xmlns:a16="http://schemas.microsoft.com/office/drawing/2014/main" id="{7CF70BFB-5A72-4BA1-824D-4DE31353DA6B}"/>
              </a:ext>
            </a:extLst>
          </p:cNvPr>
          <p:cNvSpPr txBox="1"/>
          <p:nvPr/>
        </p:nvSpPr>
        <p:spPr>
          <a:xfrm>
            <a:off x="4349416" y="2454442"/>
            <a:ext cx="3320716"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parts we count in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441AC99-25DF-4357-90BB-D7C3DD585FCC}"/>
                  </a:ext>
                </a:extLst>
              </p:cNvPr>
              <p:cNvSpPr txBox="1"/>
              <p:nvPr/>
            </p:nvSpPr>
            <p:spPr>
              <a:xfrm>
                <a:off x="4477753" y="3460829"/>
                <a:ext cx="3320716" cy="1418850"/>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fifths</a:t>
                </a:r>
              </a:p>
            </p:txBody>
          </p:sp>
        </mc:Choice>
        <mc:Fallback xmlns="">
          <p:sp>
            <p:nvSpPr>
              <p:cNvPr id="5" name="TextBox 4">
                <a:extLst>
                  <a:ext uri="{FF2B5EF4-FFF2-40B4-BE49-F238E27FC236}">
                    <a16:creationId xmlns:a16="http://schemas.microsoft.com/office/drawing/2014/main" id="{3441AC99-25DF-4357-90BB-D7C3DD585FCC}"/>
                  </a:ext>
                </a:extLst>
              </p:cNvPr>
              <p:cNvSpPr txBox="1">
                <a:spLocks noRot="1" noChangeAspect="1" noMove="1" noResize="1" noEditPoints="1" noAdjustHandles="1" noChangeArrowheads="1" noChangeShapeType="1" noTextEdit="1"/>
              </p:cNvSpPr>
              <p:nvPr/>
            </p:nvSpPr>
            <p:spPr>
              <a:xfrm>
                <a:off x="4477753" y="3460829"/>
                <a:ext cx="3320716" cy="1418850"/>
              </a:xfrm>
              <a:prstGeom prst="rect">
                <a:avLst/>
              </a:prstGeom>
              <a:blipFill>
                <a:blip r:embed="rId3"/>
                <a:stretch>
                  <a:fillRect b="-11207"/>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E4209E04-3C3D-4253-B2C1-A91545BE8AE7}"/>
              </a:ext>
            </a:extLst>
          </p:cNvPr>
          <p:cNvSpPr txBox="1"/>
          <p:nvPr/>
        </p:nvSpPr>
        <p:spPr>
          <a:xfrm>
            <a:off x="4349416" y="2439443"/>
            <a:ext cx="3320716"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parts we count in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AC89BA6-E86A-436B-BAD2-00E375F65A81}"/>
                  </a:ext>
                </a:extLst>
              </p:cNvPr>
              <p:cNvSpPr txBox="1"/>
              <p:nvPr/>
            </p:nvSpPr>
            <p:spPr>
              <a:xfrm>
                <a:off x="4477753" y="3454782"/>
                <a:ext cx="3320716" cy="1418850"/>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sixths</a:t>
                </a:r>
              </a:p>
            </p:txBody>
          </p:sp>
        </mc:Choice>
        <mc:Fallback xmlns="">
          <p:sp>
            <p:nvSpPr>
              <p:cNvPr id="8" name="TextBox 7">
                <a:extLst>
                  <a:ext uri="{FF2B5EF4-FFF2-40B4-BE49-F238E27FC236}">
                    <a16:creationId xmlns:a16="http://schemas.microsoft.com/office/drawing/2014/main" id="{DAC89BA6-E86A-436B-BAD2-00E375F65A81}"/>
                  </a:ext>
                </a:extLst>
              </p:cNvPr>
              <p:cNvSpPr txBox="1">
                <a:spLocks noRot="1" noChangeAspect="1" noMove="1" noResize="1" noEditPoints="1" noAdjustHandles="1" noChangeArrowheads="1" noChangeShapeType="1" noTextEdit="1"/>
              </p:cNvSpPr>
              <p:nvPr/>
            </p:nvSpPr>
            <p:spPr>
              <a:xfrm>
                <a:off x="4477753" y="3454782"/>
                <a:ext cx="3320716" cy="1418850"/>
              </a:xfrm>
              <a:prstGeom prst="rect">
                <a:avLst/>
              </a:prstGeom>
              <a:blipFill>
                <a:blip r:embed="rId4"/>
                <a:stretch>
                  <a:fillRect b="-11207"/>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BC0823D1-4F9C-4EB0-8A83-1C7C53E48749}"/>
              </a:ext>
            </a:extLst>
          </p:cNvPr>
          <p:cNvSpPr txBox="1"/>
          <p:nvPr/>
        </p:nvSpPr>
        <p:spPr>
          <a:xfrm>
            <a:off x="4349416" y="2467885"/>
            <a:ext cx="3320716"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parts we count in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476D6F3-1EBC-4A27-80CA-23E053DB3346}"/>
                  </a:ext>
                </a:extLst>
              </p:cNvPr>
              <p:cNvSpPr txBox="1"/>
              <p:nvPr/>
            </p:nvSpPr>
            <p:spPr>
              <a:xfrm>
                <a:off x="4477753" y="3456321"/>
                <a:ext cx="3320716" cy="1417311"/>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7</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sevenths</a:t>
                </a:r>
              </a:p>
            </p:txBody>
          </p:sp>
        </mc:Choice>
        <mc:Fallback xmlns="">
          <p:sp>
            <p:nvSpPr>
              <p:cNvPr id="10" name="TextBox 9">
                <a:extLst>
                  <a:ext uri="{FF2B5EF4-FFF2-40B4-BE49-F238E27FC236}">
                    <a16:creationId xmlns:a16="http://schemas.microsoft.com/office/drawing/2014/main" id="{8476D6F3-1EBC-4A27-80CA-23E053DB3346}"/>
                  </a:ext>
                </a:extLst>
              </p:cNvPr>
              <p:cNvSpPr txBox="1">
                <a:spLocks noRot="1" noChangeAspect="1" noMove="1" noResize="1" noEditPoints="1" noAdjustHandles="1" noChangeArrowheads="1" noChangeShapeType="1" noTextEdit="1"/>
              </p:cNvSpPr>
              <p:nvPr/>
            </p:nvSpPr>
            <p:spPr>
              <a:xfrm>
                <a:off x="4477753" y="3456321"/>
                <a:ext cx="3320716" cy="1417311"/>
              </a:xfrm>
              <a:prstGeom prst="rect">
                <a:avLst/>
              </a:prstGeom>
              <a:blipFill>
                <a:blip r:embed="rId5"/>
                <a:stretch>
                  <a:fillRect b="-11207"/>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78AEF11D-6CF3-49FC-8B60-D02ADB0EE835}"/>
              </a:ext>
            </a:extLst>
          </p:cNvPr>
          <p:cNvSpPr txBox="1"/>
          <p:nvPr/>
        </p:nvSpPr>
        <p:spPr>
          <a:xfrm>
            <a:off x="4349416" y="2461164"/>
            <a:ext cx="3320716"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parts we count in</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5694C68-FF25-44B6-BB6D-B698B7BA5329}"/>
                  </a:ext>
                </a:extLst>
              </p:cNvPr>
              <p:cNvSpPr txBox="1"/>
              <p:nvPr/>
            </p:nvSpPr>
            <p:spPr>
              <a:xfrm>
                <a:off x="4435642" y="3427879"/>
                <a:ext cx="3320716" cy="1418850"/>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eighths </a:t>
                </a:r>
              </a:p>
            </p:txBody>
          </p:sp>
        </mc:Choice>
        <mc:Fallback xmlns="">
          <p:sp>
            <p:nvSpPr>
              <p:cNvPr id="13" name="TextBox 12">
                <a:extLst>
                  <a:ext uri="{FF2B5EF4-FFF2-40B4-BE49-F238E27FC236}">
                    <a16:creationId xmlns:a16="http://schemas.microsoft.com/office/drawing/2014/main" id="{85694C68-FF25-44B6-BB6D-B698B7BA5329}"/>
                  </a:ext>
                </a:extLst>
              </p:cNvPr>
              <p:cNvSpPr txBox="1">
                <a:spLocks noRot="1" noChangeAspect="1" noMove="1" noResize="1" noEditPoints="1" noAdjustHandles="1" noChangeArrowheads="1" noChangeShapeType="1" noTextEdit="1"/>
              </p:cNvSpPr>
              <p:nvPr/>
            </p:nvSpPr>
            <p:spPr>
              <a:xfrm>
                <a:off x="4435642" y="3427879"/>
                <a:ext cx="3320716" cy="1418850"/>
              </a:xfrm>
              <a:prstGeom prst="rect">
                <a:avLst/>
              </a:prstGeom>
              <a:blipFill>
                <a:blip r:embed="rId6"/>
                <a:stretch>
                  <a:fillRect b="-107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6EFE96C-25A7-4CB2-8049-10066786D96C}"/>
                  </a:ext>
                </a:extLst>
              </p:cNvPr>
              <p:cNvSpPr txBox="1"/>
              <p:nvPr/>
            </p:nvSpPr>
            <p:spPr>
              <a:xfrm>
                <a:off x="4456698" y="3461349"/>
                <a:ext cx="3320716" cy="1418850"/>
              </a:xfrm>
              <a:prstGeom prst="rect">
                <a:avLst/>
              </a:prstGeom>
              <a:solidFill>
                <a:schemeClr val="accent1">
                  <a:lumMod val="60000"/>
                  <a:lumOff val="40000"/>
                </a:schemeClr>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thirds </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mc:Choice>
        <mc:Fallback xmlns="">
          <p:sp>
            <p:nvSpPr>
              <p:cNvPr id="11" name="TextBox 10">
                <a:extLst>
                  <a:ext uri="{FF2B5EF4-FFF2-40B4-BE49-F238E27FC236}">
                    <a16:creationId xmlns:a16="http://schemas.microsoft.com/office/drawing/2014/main" id="{B6EFE96C-25A7-4CB2-8049-10066786D96C}"/>
                  </a:ext>
                </a:extLst>
              </p:cNvPr>
              <p:cNvSpPr txBox="1">
                <a:spLocks noRot="1" noChangeAspect="1" noMove="1" noResize="1" noEditPoints="1" noAdjustHandles="1" noChangeArrowheads="1" noChangeShapeType="1" noTextEdit="1"/>
              </p:cNvSpPr>
              <p:nvPr/>
            </p:nvSpPr>
            <p:spPr>
              <a:xfrm>
                <a:off x="4456698" y="3461349"/>
                <a:ext cx="3320716" cy="1418850"/>
              </a:xfrm>
              <a:prstGeom prst="rect">
                <a:avLst/>
              </a:prstGeom>
              <a:blipFill>
                <a:blip r:embed="rId7"/>
                <a:stretch>
                  <a:fillRect b="-10730"/>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4CB696DB-CD87-40D1-8791-F76560F5155E}"/>
              </a:ext>
            </a:extLst>
          </p:cNvPr>
          <p:cNvSpPr txBox="1"/>
          <p:nvPr/>
        </p:nvSpPr>
        <p:spPr>
          <a:xfrm>
            <a:off x="4349416" y="2467885"/>
            <a:ext cx="3320716"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800" dirty="0">
                <a:solidFill>
                  <a:srgbClr val="000000"/>
                </a:solidFill>
                <a:latin typeface="Arial" panose="020B0604020202020204" pitchFamily="34" charset="0"/>
              </a:rPr>
              <a:t>3</a:t>
            </a: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parts we count in</a:t>
            </a:r>
          </a:p>
        </p:txBody>
      </p:sp>
    </p:spTree>
    <p:extLst>
      <p:ext uri="{BB962C8B-B14F-4D97-AF65-F5344CB8AC3E}">
        <p14:creationId xmlns:p14="http://schemas.microsoft.com/office/powerpoint/2010/main" val="336849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5" grpId="1" animBg="1"/>
      <p:bldP spid="7" grpId="0"/>
      <p:bldP spid="7" grpId="1"/>
      <p:bldP spid="8" grpId="0" animBg="1"/>
      <p:bldP spid="8" grpId="1" animBg="1"/>
      <p:bldP spid="9" grpId="0"/>
      <p:bldP spid="9" grpId="1"/>
      <p:bldP spid="10" grpId="0" animBg="1"/>
      <p:bldP spid="10" grpId="1" animBg="1"/>
      <p:bldP spid="12" grpId="0"/>
      <p:bldP spid="12" grpId="1"/>
      <p:bldP spid="13" grpId="0" animBg="1"/>
      <p:bldP spid="13" grpId="1" animBg="1"/>
      <p:bldP spid="11"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93908C-89D9-46EF-B293-A4FC3B3786EC}"/>
              </a:ext>
            </a:extLst>
          </p:cNvPr>
          <p:cNvSpPr>
            <a:spLocks noGrp="1"/>
          </p:cNvSpPr>
          <p:nvPr>
            <p:ph type="title"/>
          </p:nvPr>
        </p:nvSpPr>
        <p:spPr/>
        <p:txBody>
          <a:bodyPr/>
          <a:lstStyle/>
          <a:p>
            <a:r>
              <a:rPr lang="en-GB" dirty="0"/>
              <a:t>4F-1 Mixed numbers in the linear number system</a:t>
            </a:r>
          </a:p>
        </p:txBody>
      </p:sp>
      <p:pic>
        <p:nvPicPr>
          <p:cNvPr id="5" name="Picture 4">
            <a:extLst>
              <a:ext uri="{FF2B5EF4-FFF2-40B4-BE49-F238E27FC236}">
                <a16:creationId xmlns:a16="http://schemas.microsoft.com/office/drawing/2014/main" id="{25BC684B-9D5C-4FCF-AE3D-5B682A749189}"/>
              </a:ext>
            </a:extLst>
          </p:cNvPr>
          <p:cNvPicPr>
            <a:picLocks noChangeAspect="1"/>
          </p:cNvPicPr>
          <p:nvPr/>
        </p:nvPicPr>
        <p:blipFill rotWithShape="1">
          <a:blip r:embed="rId3">
            <a:extLst>
              <a:ext uri="{28A0092B-C50C-407E-A947-70E740481C1C}">
                <a14:useLocalDpi xmlns:a14="http://schemas.microsoft.com/office/drawing/2010/main" val="0"/>
              </a:ext>
            </a:extLst>
          </a:blip>
          <a:srcRect b="-8672"/>
          <a:stretch/>
        </p:blipFill>
        <p:spPr>
          <a:xfrm>
            <a:off x="1838325" y="1994481"/>
            <a:ext cx="8515350" cy="902504"/>
          </a:xfrm>
          <a:prstGeom prst="rect">
            <a:avLst/>
          </a:prstGeom>
        </p:spPr>
      </p:pic>
      <p:sp>
        <p:nvSpPr>
          <p:cNvPr id="16" name="Rectangle 15">
            <a:extLst>
              <a:ext uri="{FF2B5EF4-FFF2-40B4-BE49-F238E27FC236}">
                <a16:creationId xmlns:a16="http://schemas.microsoft.com/office/drawing/2014/main" id="{14908F0C-F640-4875-B7EC-B41E7F909CEC}"/>
              </a:ext>
            </a:extLst>
          </p:cNvPr>
          <p:cNvSpPr/>
          <p:nvPr/>
        </p:nvSpPr>
        <p:spPr>
          <a:xfrm>
            <a:off x="2530476" y="2243842"/>
            <a:ext cx="7242629" cy="522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23DD68FE-8321-49BB-AD28-D92453B91B3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399846" y="2256542"/>
            <a:ext cx="7387608" cy="522515"/>
          </a:xfrm>
          <a:prstGeom prst="rect">
            <a:avLst/>
          </a:prstGeom>
        </p:spPr>
      </p:pic>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3BB20BA1-850F-4AC3-BD78-C5B7DACC5039}"/>
                  </a:ext>
                </a:extLst>
              </p:cNvPr>
              <p:cNvSpPr txBox="1">
                <a:spLocks/>
              </p:cNvSpPr>
              <p:nvPr/>
            </p:nvSpPr>
            <p:spPr>
              <a:xfrm>
                <a:off x="614394" y="2896985"/>
                <a:ext cx="8729112" cy="295552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labels on the number line. Can you explain the mistake? What incorrect reasoning has been used?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is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equal 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Count the intervals between zero and 1</a:t>
                </a:r>
                <a:r>
                  <a:rPr lang="en-US" sz="2000" dirty="0">
                    <a:latin typeface="Arial"/>
                  </a:rPr>
                  <a:t>. H</a:t>
                </a:r>
                <a:r>
                  <a:rPr kumimoji="0" lang="en-US" sz="2000" b="0" i="0" u="none" strike="noStrike" kern="1200" cap="none" spc="0" normalizeH="0" baseline="0" noProof="0" dirty="0">
                    <a:ln>
                      <a:noFill/>
                    </a:ln>
                    <a:solidFill>
                      <a:srgbClr val="585858"/>
                    </a:solidFill>
                    <a:effectLst/>
                    <a:uLnTx/>
                    <a:uFillTx/>
                    <a:latin typeface="Arial"/>
                    <a:ea typeface="+mn-ea"/>
                    <a:cs typeface="+mn-cs"/>
                  </a:rPr>
                  <a:t>ow many are there? So how can we label this number line correctly?</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0" cap="none" spc="0" normalizeH="0" baseline="0" noProof="0" dirty="0">
                    <a:ln>
                      <a:noFill/>
                    </a:ln>
                    <a:solidFill>
                      <a:srgbClr val="585858"/>
                    </a:solidFill>
                    <a:effectLst/>
                    <a:uLnTx/>
                    <a:uFillTx/>
                    <a:latin typeface="Arial"/>
                    <a:ea typeface="+mn-ea"/>
                    <a:cs typeface="+mn-cs"/>
                  </a:rPr>
                  <a:t>R</a:t>
                </a:r>
                <a:r>
                  <a:rPr kumimoji="0" lang="en-GB" sz="2000" b="0" i="0" u="none" strike="noStrike" kern="0" cap="none" spc="0" normalizeH="0" baseline="0" noProof="0" dirty="0" err="1">
                    <a:ln>
                      <a:noFill/>
                    </a:ln>
                    <a:solidFill>
                      <a:srgbClr val="585858"/>
                    </a:solidFill>
                    <a:effectLst/>
                    <a:uLnTx/>
                    <a:uFillTx/>
                    <a:latin typeface="Arial"/>
                    <a:ea typeface="+mn-ea"/>
                    <a:cs typeface="+mn-cs"/>
                  </a:rPr>
                  <a:t>epeat</a:t>
                </a:r>
                <a:r>
                  <a:rPr kumimoji="0" lang="en-GB" sz="2000" b="0" i="0" u="none" strike="noStrike" kern="0" cap="none" spc="0" normalizeH="0" baseline="0" noProof="0" dirty="0">
                    <a:ln>
                      <a:noFill/>
                    </a:ln>
                    <a:solidFill>
                      <a:srgbClr val="585858"/>
                    </a:solidFill>
                    <a:effectLst/>
                    <a:uLnTx/>
                    <a:uFillTx/>
                    <a:latin typeface="Arial"/>
                    <a:ea typeface="+mn-ea"/>
                    <a:cs typeface="+mn-cs"/>
                  </a:rPr>
                  <a:t> using other fractional units and both horizontal and vertical number lines.</a:t>
                </a: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p:txBody>
          </p:sp>
        </mc:Choice>
        <mc:Fallback xmlns="">
          <p:sp>
            <p:nvSpPr>
              <p:cNvPr id="4" name="Content Placeholder 2">
                <a:extLst>
                  <a:ext uri="{FF2B5EF4-FFF2-40B4-BE49-F238E27FC236}">
                    <a16:creationId xmlns:a16="http://schemas.microsoft.com/office/drawing/2014/main" id="{3BB20BA1-850F-4AC3-BD78-C5B7DACC5039}"/>
                  </a:ext>
                </a:extLst>
              </p:cNvPr>
              <p:cNvSpPr txBox="1">
                <a:spLocks noRot="1" noChangeAspect="1" noMove="1" noResize="1" noEditPoints="1" noAdjustHandles="1" noChangeArrowheads="1" noChangeShapeType="1" noTextEdit="1"/>
              </p:cNvSpPr>
              <p:nvPr/>
            </p:nvSpPr>
            <p:spPr>
              <a:xfrm>
                <a:off x="614394" y="2896985"/>
                <a:ext cx="8729112" cy="2955523"/>
              </a:xfrm>
              <a:prstGeom prst="rect">
                <a:avLst/>
              </a:prstGeom>
              <a:blipFill>
                <a:blip r:embed="rId5"/>
                <a:stretch>
                  <a:fillRect l="-628" b="-12990"/>
                </a:stretch>
              </a:blipFill>
            </p:spPr>
            <p:txBody>
              <a:bodyPr/>
              <a:lstStyle/>
              <a:p>
                <a:r>
                  <a:rPr lang="en-GB">
                    <a:noFill/>
                  </a:rPr>
                  <a:t> </a:t>
                </a:r>
              </a:p>
            </p:txBody>
          </p:sp>
        </mc:Fallback>
      </mc:AlternateContent>
    </p:spTree>
    <p:extLst>
      <p:ext uri="{BB962C8B-B14F-4D97-AF65-F5344CB8AC3E}">
        <p14:creationId xmlns:p14="http://schemas.microsoft.com/office/powerpoint/2010/main" val="281782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3DB8A-AECD-4E49-8747-4B335781EC01}"/>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D389F97E-3CCC-4175-B150-E719EB476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701" y="2746628"/>
            <a:ext cx="7885113" cy="720697"/>
          </a:xfrm>
          <a:prstGeom prst="rect">
            <a:avLst/>
          </a:prstGeom>
        </p:spPr>
      </p:pic>
      <p:grpSp>
        <p:nvGrpSpPr>
          <p:cNvPr id="15" name="Group 14">
            <a:extLst>
              <a:ext uri="{FF2B5EF4-FFF2-40B4-BE49-F238E27FC236}">
                <a16:creationId xmlns:a16="http://schemas.microsoft.com/office/drawing/2014/main" id="{54CAA4E8-A294-445A-87B7-87FAD63310B2}"/>
              </a:ext>
            </a:extLst>
          </p:cNvPr>
          <p:cNvGrpSpPr/>
          <p:nvPr/>
        </p:nvGrpSpPr>
        <p:grpSpPr>
          <a:xfrm>
            <a:off x="6114257" y="2441474"/>
            <a:ext cx="1951265" cy="236574"/>
            <a:chOff x="4590256" y="3123847"/>
            <a:chExt cx="1951265" cy="236574"/>
          </a:xfrm>
        </p:grpSpPr>
        <p:pic>
          <p:nvPicPr>
            <p:cNvPr id="6" name="Picture 5" descr="A close up of a logo&#10;&#10;Description automatically generated">
              <a:extLst>
                <a:ext uri="{FF2B5EF4-FFF2-40B4-BE49-F238E27FC236}">
                  <a16:creationId xmlns:a16="http://schemas.microsoft.com/office/drawing/2014/main" id="{0FEF2514-9AC4-46C2-BAE7-B451DDA149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0256" y="3123847"/>
              <a:ext cx="489653" cy="236574"/>
            </a:xfrm>
            <a:prstGeom prst="rect">
              <a:avLst/>
            </a:prstGeom>
          </p:spPr>
        </p:pic>
        <p:pic>
          <p:nvPicPr>
            <p:cNvPr id="7" name="Picture 6" descr="A close up of a logo&#10;&#10;Description automatically generated">
              <a:extLst>
                <a:ext uri="{FF2B5EF4-FFF2-40B4-BE49-F238E27FC236}">
                  <a16:creationId xmlns:a16="http://schemas.microsoft.com/office/drawing/2014/main" id="{5B1515A1-186B-48EF-8FAA-9885FA25F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540" y="3123847"/>
              <a:ext cx="489653" cy="236574"/>
            </a:xfrm>
            <a:prstGeom prst="rect">
              <a:avLst/>
            </a:prstGeom>
          </p:spPr>
        </p:pic>
        <p:pic>
          <p:nvPicPr>
            <p:cNvPr id="8" name="Picture 7" descr="A close up of a logo&#10;&#10;Description automatically generated">
              <a:extLst>
                <a:ext uri="{FF2B5EF4-FFF2-40B4-BE49-F238E27FC236}">
                  <a16:creationId xmlns:a16="http://schemas.microsoft.com/office/drawing/2014/main" id="{10FA1560-1F62-4793-8802-E7B0143C3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9584" y="3123847"/>
              <a:ext cx="489653" cy="236574"/>
            </a:xfrm>
            <a:prstGeom prst="rect">
              <a:avLst/>
            </a:prstGeom>
          </p:spPr>
        </p:pic>
        <p:pic>
          <p:nvPicPr>
            <p:cNvPr id="9" name="Picture 8" descr="A close up of a logo&#10;&#10;Description automatically generated">
              <a:extLst>
                <a:ext uri="{FF2B5EF4-FFF2-40B4-BE49-F238E27FC236}">
                  <a16:creationId xmlns:a16="http://schemas.microsoft.com/office/drawing/2014/main" id="{9C4EF2A3-BABC-4766-ACCE-BEEF18CBA0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1868" y="3123847"/>
              <a:ext cx="489653" cy="236574"/>
            </a:xfrm>
            <a:prstGeom prst="rect">
              <a:avLst/>
            </a:prstGeom>
          </p:spPr>
        </p:pic>
      </p:grpSp>
      <p:cxnSp>
        <p:nvCxnSpPr>
          <p:cNvPr id="11" name="Straight Arrow Connector 10">
            <a:extLst>
              <a:ext uri="{FF2B5EF4-FFF2-40B4-BE49-F238E27FC236}">
                <a16:creationId xmlns:a16="http://schemas.microsoft.com/office/drawing/2014/main" id="{2AB56E38-85D0-4D7F-9A82-68F5E400B5B5}"/>
              </a:ext>
            </a:extLst>
          </p:cNvPr>
          <p:cNvCxnSpPr>
            <a:cxnSpLocks/>
          </p:cNvCxnSpPr>
          <p:nvPr/>
        </p:nvCxnSpPr>
        <p:spPr>
          <a:xfrm>
            <a:off x="7573237" y="1996014"/>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CA3AF22-806F-465E-84F5-43980A1BB6BC}"/>
              </a:ext>
            </a:extLst>
          </p:cNvPr>
          <p:cNvSpPr/>
          <p:nvPr/>
        </p:nvSpPr>
        <p:spPr>
          <a:xfrm>
            <a:off x="6375116" y="3058819"/>
            <a:ext cx="1420144" cy="50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AFCE54CD-E39A-47E6-A07F-DF2C4849DA21}"/>
              </a:ext>
            </a:extLst>
          </p:cNvPr>
          <p:cNvGrpSpPr/>
          <p:nvPr/>
        </p:nvGrpSpPr>
        <p:grpSpPr>
          <a:xfrm>
            <a:off x="7256775" y="1474354"/>
            <a:ext cx="385042" cy="523220"/>
            <a:chOff x="5732775" y="1925341"/>
            <a:chExt cx="385042" cy="523220"/>
          </a:xfrm>
        </p:grpSpPr>
        <p:sp>
          <p:nvSpPr>
            <p:cNvPr id="19" name="TextBox 18">
              <a:extLst>
                <a:ext uri="{FF2B5EF4-FFF2-40B4-BE49-F238E27FC236}">
                  <a16:creationId xmlns:a16="http://schemas.microsoft.com/office/drawing/2014/main" id="{4A73AF81-39F5-4FAD-91E2-9E924EB9F850}"/>
                </a:ext>
              </a:extLst>
            </p:cNvPr>
            <p:cNvSpPr txBox="1"/>
            <p:nvPr/>
          </p:nvSpPr>
          <p:spPr>
            <a:xfrm>
              <a:off x="5732775" y="1925341"/>
              <a:ext cx="385042"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pic>
        <p:nvPicPr>
          <p:cNvPr id="2225" name="Picture 177">
            <a:extLst>
              <a:ext uri="{FF2B5EF4-FFF2-40B4-BE49-F238E27FC236}">
                <a16:creationId xmlns:a16="http://schemas.microsoft.com/office/drawing/2014/main" id="{2A20C6A9-AAB2-4496-8AB4-A0134E09A9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1100" y="1921127"/>
            <a:ext cx="1778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181">
            <a:extLst>
              <a:ext uri="{FF2B5EF4-FFF2-40B4-BE49-F238E27FC236}">
                <a16:creationId xmlns:a16="http://schemas.microsoft.com/office/drawing/2014/main" id="{083B5FDD-10BE-4ADD-BDBF-9B90CB96813B}"/>
              </a:ext>
            </a:extLst>
          </p:cNvPr>
          <p:cNvGrpSpPr>
            <a:grpSpLocks noChangeAspect="1"/>
          </p:cNvGrpSpPr>
          <p:nvPr/>
        </p:nvGrpSpPr>
        <p:grpSpPr bwMode="auto">
          <a:xfrm>
            <a:off x="7543800" y="1502029"/>
            <a:ext cx="177800" cy="471488"/>
            <a:chOff x="3792" y="1376"/>
            <a:chExt cx="112" cy="297"/>
          </a:xfrm>
        </p:grpSpPr>
        <p:sp>
          <p:nvSpPr>
            <p:cNvPr id="5" name="AutoShape 180">
              <a:extLst>
                <a:ext uri="{FF2B5EF4-FFF2-40B4-BE49-F238E27FC236}">
                  <a16:creationId xmlns:a16="http://schemas.microsoft.com/office/drawing/2014/main" id="{1A9E1FBF-7C3D-422A-8811-8ACDCC57837E}"/>
                </a:ext>
              </a:extLst>
            </p:cNvPr>
            <p:cNvSpPr>
              <a:spLocks noChangeAspect="1" noChangeArrowheads="1" noTextEdit="1"/>
            </p:cNvSpPr>
            <p:nvPr/>
          </p:nvSpPr>
          <p:spPr bwMode="auto">
            <a:xfrm>
              <a:off x="3792" y="1376"/>
              <a:ext cx="112"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 name="Line 182">
              <a:extLst>
                <a:ext uri="{FF2B5EF4-FFF2-40B4-BE49-F238E27FC236}">
                  <a16:creationId xmlns:a16="http://schemas.microsoft.com/office/drawing/2014/main" id="{1308519C-0999-44D8-BB2B-388B0F792BAA}"/>
                </a:ext>
              </a:extLst>
            </p:cNvPr>
            <p:cNvSpPr>
              <a:spLocks noChangeShapeType="1"/>
            </p:cNvSpPr>
            <p:nvPr/>
          </p:nvSpPr>
          <p:spPr bwMode="auto">
            <a:xfrm>
              <a:off x="3808" y="1524"/>
              <a:ext cx="74"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 name="Rectangle 183">
              <a:extLst>
                <a:ext uri="{FF2B5EF4-FFF2-40B4-BE49-F238E27FC236}">
                  <a16:creationId xmlns:a16="http://schemas.microsoft.com/office/drawing/2014/main" id="{E7EE6D7A-4F8D-40E2-8454-1350FB3860B7}"/>
                </a:ext>
              </a:extLst>
            </p:cNvPr>
            <p:cNvSpPr>
              <a:spLocks noChangeArrowheads="1"/>
            </p:cNvSpPr>
            <p:nvPr/>
          </p:nvSpPr>
          <p:spPr bwMode="auto">
            <a:xfrm>
              <a:off x="3818" y="1380"/>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Rectangle 184">
              <a:extLst>
                <a:ext uri="{FF2B5EF4-FFF2-40B4-BE49-F238E27FC236}">
                  <a16:creationId xmlns:a16="http://schemas.microsoft.com/office/drawing/2014/main" id="{99429940-E370-4F27-8E89-368FE4E06F6B}"/>
                </a:ext>
              </a:extLst>
            </p:cNvPr>
            <p:cNvSpPr>
              <a:spLocks noChangeArrowheads="1"/>
            </p:cNvSpPr>
            <p:nvPr/>
          </p:nvSpPr>
          <p:spPr bwMode="auto">
            <a:xfrm>
              <a:off x="3815" y="1537"/>
              <a:ext cx="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4</a:t>
              </a: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
        <p:nvSpPr>
          <p:cNvPr id="17" name="TextBox 16">
            <a:extLst>
              <a:ext uri="{FF2B5EF4-FFF2-40B4-BE49-F238E27FC236}">
                <a16:creationId xmlns:a16="http://schemas.microsoft.com/office/drawing/2014/main" id="{D2446593-1F0A-458D-9BE5-0C596D201296}"/>
              </a:ext>
            </a:extLst>
          </p:cNvPr>
          <p:cNvSpPr txBox="1"/>
          <p:nvPr/>
        </p:nvSpPr>
        <p:spPr>
          <a:xfrm>
            <a:off x="3987800" y="2944105"/>
            <a:ext cx="370614" cy="492443"/>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6" name="Content Placeholder 2">
            <a:extLst>
              <a:ext uri="{FF2B5EF4-FFF2-40B4-BE49-F238E27FC236}">
                <a16:creationId xmlns:a16="http://schemas.microsoft.com/office/drawing/2014/main" id="{119C5143-A51F-4540-8B73-B2D93B69F08F}"/>
              </a:ext>
            </a:extLst>
          </p:cNvPr>
          <p:cNvSpPr txBox="1">
            <a:spLocks/>
          </p:cNvSpPr>
          <p:nvPr/>
        </p:nvSpPr>
        <p:spPr>
          <a:xfrm>
            <a:off x="616743" y="3671432"/>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intervals between zero and 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fractional steps are there between each whole number?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is marked by the arrow? Can you 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by pointing to a different place on the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51436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2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94839-ED1A-4B75-BB60-96FF4766497F}"/>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F103674B-8840-4AC3-8129-BCF4C60B826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46301" y="3114000"/>
            <a:ext cx="5114440" cy="630000"/>
          </a:xfrm>
          <a:prstGeom prst="rect">
            <a:avLst/>
          </a:prstGeom>
        </p:spPr>
      </p:pic>
      <p:pic>
        <p:nvPicPr>
          <p:cNvPr id="7" name="Picture 6">
            <a:extLst>
              <a:ext uri="{FF2B5EF4-FFF2-40B4-BE49-F238E27FC236}">
                <a16:creationId xmlns:a16="http://schemas.microsoft.com/office/drawing/2014/main" id="{582F1F0D-7E20-4915-B71A-5FC60DB0490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06663" y="2663964"/>
            <a:ext cx="7907446" cy="448893"/>
          </a:xfrm>
          <a:prstGeom prst="rect">
            <a:avLst/>
          </a:prstGeom>
        </p:spPr>
      </p:pic>
      <p:pic>
        <p:nvPicPr>
          <p:cNvPr id="11" name="Picture 10">
            <a:extLst>
              <a:ext uri="{FF2B5EF4-FFF2-40B4-BE49-F238E27FC236}">
                <a16:creationId xmlns:a16="http://schemas.microsoft.com/office/drawing/2014/main" id="{DC7D50FE-9F1F-4728-8716-FA8A08720DD8}"/>
              </a:ext>
            </a:extLst>
          </p:cNvPr>
          <p:cNvPicPr>
            <a:picLocks noChangeAspect="1"/>
          </p:cNvPicPr>
          <p:nvPr/>
        </p:nvPicPr>
        <p:blipFill rotWithShape="1">
          <a:blip r:embed="rId5">
            <a:extLst>
              <a:ext uri="{28A0092B-C50C-407E-A947-70E740481C1C}">
                <a14:useLocalDpi xmlns:a14="http://schemas.microsoft.com/office/drawing/2010/main" val="0"/>
              </a:ext>
            </a:extLst>
          </a:blip>
          <a:srcRect b="-438"/>
          <a:stretch/>
        </p:blipFill>
        <p:spPr>
          <a:xfrm>
            <a:off x="2865371" y="1624350"/>
            <a:ext cx="876300" cy="3609300"/>
          </a:xfrm>
          <a:prstGeom prst="rect">
            <a:avLst/>
          </a:prstGeom>
        </p:spPr>
      </p:pic>
      <p:pic>
        <p:nvPicPr>
          <p:cNvPr id="10" name="Picture 9">
            <a:extLst>
              <a:ext uri="{FF2B5EF4-FFF2-40B4-BE49-F238E27FC236}">
                <a16:creationId xmlns:a16="http://schemas.microsoft.com/office/drawing/2014/main" id="{A14F60B4-F3F0-4F59-9579-6F34E3A48F2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541646" y="1529100"/>
            <a:ext cx="495300" cy="3609300"/>
          </a:xfrm>
          <a:prstGeom prst="rect">
            <a:avLst/>
          </a:prstGeom>
        </p:spPr>
      </p:pic>
      <p:pic>
        <p:nvPicPr>
          <p:cNvPr id="15" name="Picture 14">
            <a:extLst>
              <a:ext uri="{FF2B5EF4-FFF2-40B4-BE49-F238E27FC236}">
                <a16:creationId xmlns:a16="http://schemas.microsoft.com/office/drawing/2014/main" id="{E13F286C-EC51-41BF-B497-70A276C00D21}"/>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88921" y="3005475"/>
            <a:ext cx="5114441" cy="923250"/>
          </a:xfrm>
          <a:prstGeom prst="rect">
            <a:avLst/>
          </a:prstGeom>
        </p:spPr>
      </p:pic>
      <p:pic>
        <p:nvPicPr>
          <p:cNvPr id="14" name="Picture 13">
            <a:extLst>
              <a:ext uri="{FF2B5EF4-FFF2-40B4-BE49-F238E27FC236}">
                <a16:creationId xmlns:a16="http://schemas.microsoft.com/office/drawing/2014/main" id="{6AF0E509-8ECE-403B-8BE5-204EBD85268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431179" y="3439855"/>
            <a:ext cx="3918857" cy="569607"/>
          </a:xfrm>
          <a:prstGeom prst="rect">
            <a:avLst/>
          </a:prstGeom>
        </p:spPr>
      </p:pic>
      <p:sp>
        <p:nvSpPr>
          <p:cNvPr id="6" name="Content Placeholder 2">
            <a:extLst>
              <a:ext uri="{FF2B5EF4-FFF2-40B4-BE49-F238E27FC236}">
                <a16:creationId xmlns:a16="http://schemas.microsoft.com/office/drawing/2014/main" id="{DE8E8A6D-C9A9-47EC-8914-8BAC29AF038F}"/>
              </a:ext>
            </a:extLst>
          </p:cNvPr>
          <p:cNvSpPr txBox="1">
            <a:spLocks/>
          </p:cNvSpPr>
          <p:nvPr/>
        </p:nvSpPr>
        <p:spPr>
          <a:xfrm>
            <a:off x="6282038" y="1958481"/>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intervals between each whole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fractional steps are there between each whole number?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label each interval correctly?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2442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E42694-DF50-40E9-A727-C084E5FA979D}"/>
              </a:ext>
            </a:extLst>
          </p:cNvPr>
          <p:cNvSpPr>
            <a:spLocks noGrp="1"/>
          </p:cNvSpPr>
          <p:nvPr>
            <p:ph type="title"/>
          </p:nvPr>
        </p:nvSpPr>
        <p:spPr/>
        <p:txBody>
          <a:bodyPr/>
          <a:lstStyle/>
          <a:p>
            <a:r>
              <a:rPr lang="en-GB" dirty="0"/>
              <a:t>4F-1 Mixed numbers in the linear number system</a:t>
            </a:r>
          </a:p>
        </p:txBody>
      </p:sp>
      <p:pic>
        <p:nvPicPr>
          <p:cNvPr id="10" name="Picture 9">
            <a:extLst>
              <a:ext uri="{FF2B5EF4-FFF2-40B4-BE49-F238E27FC236}">
                <a16:creationId xmlns:a16="http://schemas.microsoft.com/office/drawing/2014/main" id="{EC597F63-89E4-4656-AA07-6B765D722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265" y="1629148"/>
            <a:ext cx="9543470" cy="1908693"/>
          </a:xfrm>
          <a:prstGeom prst="rect">
            <a:avLst/>
          </a:prstGeom>
        </p:spPr>
      </p:pic>
      <p:sp>
        <p:nvSpPr>
          <p:cNvPr id="11" name="Rectangle 10">
            <a:extLst>
              <a:ext uri="{FF2B5EF4-FFF2-40B4-BE49-F238E27FC236}">
                <a16:creationId xmlns:a16="http://schemas.microsoft.com/office/drawing/2014/main" id="{33222DC5-02EE-4B05-86D4-7E9A19274BB7}"/>
              </a:ext>
            </a:extLst>
          </p:cNvPr>
          <p:cNvSpPr/>
          <p:nvPr/>
        </p:nvSpPr>
        <p:spPr>
          <a:xfrm>
            <a:off x="2584450" y="1700843"/>
            <a:ext cx="412750" cy="425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C1A46AB1-8D26-453A-A03D-A2A0AC5205A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660443" y="1646765"/>
            <a:ext cx="313994" cy="581504"/>
          </a:xfrm>
          <a:prstGeom prst="rect">
            <a:avLst/>
          </a:prstGeom>
        </p:spPr>
      </p:pic>
      <p:sp>
        <p:nvSpPr>
          <p:cNvPr id="16" name="Rectangle 15">
            <a:extLst>
              <a:ext uri="{FF2B5EF4-FFF2-40B4-BE49-F238E27FC236}">
                <a16:creationId xmlns:a16="http://schemas.microsoft.com/office/drawing/2014/main" id="{DB4FC397-661E-4E2B-BC88-1183AA6382CD}"/>
              </a:ext>
            </a:extLst>
          </p:cNvPr>
          <p:cNvSpPr/>
          <p:nvPr/>
        </p:nvSpPr>
        <p:spPr>
          <a:xfrm>
            <a:off x="4997926" y="1700843"/>
            <a:ext cx="412750" cy="425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5" name="Object 14">
            <a:extLst>
              <a:ext uri="{FF2B5EF4-FFF2-40B4-BE49-F238E27FC236}">
                <a16:creationId xmlns:a16="http://schemas.microsoft.com/office/drawing/2014/main" id="{E7A87956-DC6F-4965-B7E5-6A11962E494B}"/>
              </a:ext>
            </a:extLst>
          </p:cNvPr>
          <p:cNvGraphicFramePr>
            <a:graphicFrameLocks noChangeAspect="1"/>
          </p:cNvGraphicFramePr>
          <p:nvPr/>
        </p:nvGraphicFramePr>
        <p:xfrm>
          <a:off x="5073649" y="1697667"/>
          <a:ext cx="243648" cy="446976"/>
        </p:xfrm>
        <a:graphic>
          <a:graphicData uri="http://schemas.openxmlformats.org/presentationml/2006/ole">
            <mc:AlternateContent xmlns:mc="http://schemas.openxmlformats.org/markup-compatibility/2006">
              <mc:Choice xmlns:v="urn:schemas-microsoft-com:vml" Requires="v">
                <p:oleObj name="Equation" r:id="rId5" imgW="304560" imgH="558720" progId="Equation.DSMT4">
                  <p:embed/>
                </p:oleObj>
              </mc:Choice>
              <mc:Fallback>
                <p:oleObj name="Equation" r:id="rId5" imgW="304560" imgH="558720" progId="Equation.DSMT4">
                  <p:embed/>
                  <p:pic>
                    <p:nvPicPr>
                      <p:cNvPr id="15" name="Object 14">
                        <a:extLst>
                          <a:ext uri="{FF2B5EF4-FFF2-40B4-BE49-F238E27FC236}">
                            <a16:creationId xmlns:a16="http://schemas.microsoft.com/office/drawing/2014/main" id="{E7A87956-DC6F-4965-B7E5-6A11962E494B}"/>
                          </a:ext>
                        </a:extLst>
                      </p:cNvPr>
                      <p:cNvPicPr/>
                      <p:nvPr/>
                    </p:nvPicPr>
                    <p:blipFill>
                      <a:blip r:embed="rId6"/>
                      <a:stretch>
                        <a:fillRect/>
                      </a:stretch>
                    </p:blipFill>
                    <p:spPr>
                      <a:xfrm>
                        <a:off x="5073649" y="1697667"/>
                        <a:ext cx="243648" cy="446976"/>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902D7929-029F-4608-B237-DFCE182A9AC6}"/>
              </a:ext>
            </a:extLst>
          </p:cNvPr>
          <p:cNvSpPr/>
          <p:nvPr/>
        </p:nvSpPr>
        <p:spPr>
          <a:xfrm>
            <a:off x="6400802" y="1696853"/>
            <a:ext cx="412750" cy="425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9" name="Object 18">
            <a:extLst>
              <a:ext uri="{FF2B5EF4-FFF2-40B4-BE49-F238E27FC236}">
                <a16:creationId xmlns:a16="http://schemas.microsoft.com/office/drawing/2014/main" id="{9162915F-6AB2-4DDF-8B0B-DF018DE8901B}"/>
              </a:ext>
            </a:extLst>
          </p:cNvPr>
          <p:cNvGraphicFramePr>
            <a:graphicFrameLocks noChangeAspect="1"/>
          </p:cNvGraphicFramePr>
          <p:nvPr>
            <p:extLst>
              <p:ext uri="{D42A27DB-BD31-4B8C-83A1-F6EECF244321}">
                <p14:modId xmlns:p14="http://schemas.microsoft.com/office/powerpoint/2010/main" val="532621209"/>
              </p:ext>
            </p:extLst>
          </p:nvPr>
        </p:nvGraphicFramePr>
        <p:xfrm>
          <a:off x="6477000" y="1699256"/>
          <a:ext cx="243648" cy="440626"/>
        </p:xfrm>
        <a:graphic>
          <a:graphicData uri="http://schemas.openxmlformats.org/presentationml/2006/ole">
            <mc:AlternateContent xmlns:mc="http://schemas.openxmlformats.org/markup-compatibility/2006">
              <mc:Choice xmlns:v="urn:schemas-microsoft-com:vml" Requires="v">
                <p:oleObj name="Equation" r:id="rId7" imgW="304560" imgH="558720" progId="Equation.DSMT4">
                  <p:embed/>
                </p:oleObj>
              </mc:Choice>
              <mc:Fallback>
                <p:oleObj name="Equation" r:id="rId7" imgW="304560" imgH="558720" progId="Equation.DSMT4">
                  <p:embed/>
                  <p:pic>
                    <p:nvPicPr>
                      <p:cNvPr id="19" name="Object 18">
                        <a:extLst>
                          <a:ext uri="{FF2B5EF4-FFF2-40B4-BE49-F238E27FC236}">
                            <a16:creationId xmlns:a16="http://schemas.microsoft.com/office/drawing/2014/main" id="{9162915F-6AB2-4DDF-8B0B-DF018DE8901B}"/>
                          </a:ext>
                        </a:extLst>
                      </p:cNvPr>
                      <p:cNvPicPr/>
                      <p:nvPr/>
                    </p:nvPicPr>
                    <p:blipFill>
                      <a:blip r:embed="rId8"/>
                      <a:stretch>
                        <a:fillRect/>
                      </a:stretch>
                    </p:blipFill>
                    <p:spPr>
                      <a:xfrm>
                        <a:off x="6477000" y="1699256"/>
                        <a:ext cx="243648" cy="440626"/>
                      </a:xfrm>
                      <a:prstGeom prst="rect">
                        <a:avLst/>
                      </a:prstGeom>
                    </p:spPr>
                  </p:pic>
                </p:oleObj>
              </mc:Fallback>
            </mc:AlternateContent>
          </a:graphicData>
        </a:graphic>
      </p:graphicFrame>
      <p:sp>
        <p:nvSpPr>
          <p:cNvPr id="22" name="Rectangle 21">
            <a:extLst>
              <a:ext uri="{FF2B5EF4-FFF2-40B4-BE49-F238E27FC236}">
                <a16:creationId xmlns:a16="http://schemas.microsoft.com/office/drawing/2014/main" id="{F40A4D77-55E8-4A7D-8FC9-C51E0DFD8848}"/>
              </a:ext>
            </a:extLst>
          </p:cNvPr>
          <p:cNvSpPr/>
          <p:nvPr/>
        </p:nvSpPr>
        <p:spPr>
          <a:xfrm>
            <a:off x="8466335" y="1703203"/>
            <a:ext cx="412750" cy="425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3" name="Object 22">
            <a:extLst>
              <a:ext uri="{FF2B5EF4-FFF2-40B4-BE49-F238E27FC236}">
                <a16:creationId xmlns:a16="http://schemas.microsoft.com/office/drawing/2014/main" id="{BB8644E9-8FC3-4C97-902C-F9F7A3E08A3B}"/>
              </a:ext>
            </a:extLst>
          </p:cNvPr>
          <p:cNvGraphicFramePr>
            <a:graphicFrameLocks noChangeAspect="1"/>
          </p:cNvGraphicFramePr>
          <p:nvPr/>
        </p:nvGraphicFramePr>
        <p:xfrm>
          <a:off x="8507412" y="1699256"/>
          <a:ext cx="314784" cy="446976"/>
        </p:xfrm>
        <a:graphic>
          <a:graphicData uri="http://schemas.openxmlformats.org/presentationml/2006/ole">
            <mc:AlternateContent xmlns:mc="http://schemas.openxmlformats.org/markup-compatibility/2006">
              <mc:Choice xmlns:v="urn:schemas-microsoft-com:vml" Requires="v">
                <p:oleObj name="Equation" r:id="rId9" imgW="393480" imgH="558720" progId="Equation.DSMT4">
                  <p:embed/>
                </p:oleObj>
              </mc:Choice>
              <mc:Fallback>
                <p:oleObj name="Equation" r:id="rId9" imgW="393480" imgH="558720" progId="Equation.DSMT4">
                  <p:embed/>
                  <p:pic>
                    <p:nvPicPr>
                      <p:cNvPr id="23" name="Object 22">
                        <a:extLst>
                          <a:ext uri="{FF2B5EF4-FFF2-40B4-BE49-F238E27FC236}">
                            <a16:creationId xmlns:a16="http://schemas.microsoft.com/office/drawing/2014/main" id="{BB8644E9-8FC3-4C97-902C-F9F7A3E08A3B}"/>
                          </a:ext>
                        </a:extLst>
                      </p:cNvPr>
                      <p:cNvPicPr/>
                      <p:nvPr/>
                    </p:nvPicPr>
                    <p:blipFill>
                      <a:blip r:embed="rId10"/>
                      <a:stretch>
                        <a:fillRect/>
                      </a:stretch>
                    </p:blipFill>
                    <p:spPr>
                      <a:xfrm>
                        <a:off x="8507412" y="1699256"/>
                        <a:ext cx="314784" cy="446976"/>
                      </a:xfrm>
                      <a:prstGeom prst="rect">
                        <a:avLst/>
                      </a:prstGeom>
                    </p:spPr>
                  </p:pic>
                </p:oleObj>
              </mc:Fallback>
            </mc:AlternateContent>
          </a:graphicData>
        </a:graphic>
      </p:graphicFrame>
      <p:sp>
        <p:nvSpPr>
          <p:cNvPr id="4" name="Content Placeholder 2">
            <a:extLst>
              <a:ext uri="{FF2B5EF4-FFF2-40B4-BE49-F238E27FC236}">
                <a16:creationId xmlns:a16="http://schemas.microsoft.com/office/drawing/2014/main" id="{B03902C8-F290-46DA-AC28-4F467ABD9248}"/>
              </a:ext>
            </a:extLst>
          </p:cNvPr>
          <p:cNvSpPr txBox="1">
            <a:spLocks/>
          </p:cNvSpPr>
          <p:nvPr/>
        </p:nvSpPr>
        <p:spPr>
          <a:xfrm>
            <a:off x="623888" y="3438077"/>
            <a:ext cx="9698281"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number is each letter pointing 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intervals between each whole number? What fractional steps are between each whole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two whole numbers is each letter between?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5" name="TextBox 19">
                <a:extLst>
                  <a:ext uri="{FF2B5EF4-FFF2-40B4-BE49-F238E27FC236}">
                    <a16:creationId xmlns:a16="http://schemas.microsoft.com/office/drawing/2014/main" id="{50C729A5-D112-4DE7-B810-A03FA71E9253}"/>
                  </a:ext>
                </a:extLst>
              </p:cNvPr>
              <p:cNvSpPr txBox="1"/>
              <p:nvPr/>
            </p:nvSpPr>
            <p:spPr>
              <a:xfrm>
                <a:off x="623888" y="5352959"/>
                <a:ext cx="8906974" cy="52738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7</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between 1 and 2. </a:t>
                </a: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previous number is 1. The next number is 2.</a:t>
                </a:r>
                <a:endPar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mc:Choice>
        <mc:Fallback xmlns="">
          <p:sp>
            <p:nvSpPr>
              <p:cNvPr id="5" name="TextBox 19">
                <a:extLst>
                  <a:ext uri="{FF2B5EF4-FFF2-40B4-BE49-F238E27FC236}">
                    <a16:creationId xmlns:a16="http://schemas.microsoft.com/office/drawing/2014/main" id="{50C729A5-D112-4DE7-B810-A03FA71E9253}"/>
                  </a:ext>
                </a:extLst>
              </p:cNvPr>
              <p:cNvSpPr txBox="1">
                <a:spLocks noRot="1" noChangeAspect="1" noMove="1" noResize="1" noEditPoints="1" noAdjustHandles="1" noChangeArrowheads="1" noChangeShapeType="1" noTextEdit="1"/>
              </p:cNvSpPr>
              <p:nvPr/>
            </p:nvSpPr>
            <p:spPr>
              <a:xfrm>
                <a:off x="623888" y="5352959"/>
                <a:ext cx="8906974" cy="527388"/>
              </a:xfrm>
              <a:prstGeom prst="rect">
                <a:avLst/>
              </a:prstGeom>
              <a:blipFill>
                <a:blip r:embed="rId12"/>
                <a:stretch>
                  <a:fillRect b="-6897"/>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136974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8"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0F79D6-9ACF-4EE7-8935-AD24A5259902}"/>
              </a:ext>
            </a:extLst>
          </p:cNvPr>
          <p:cNvSpPr>
            <a:spLocks noGrp="1"/>
          </p:cNvSpPr>
          <p:nvPr>
            <p:ph type="title"/>
          </p:nvPr>
        </p:nvSpPr>
        <p:spPr/>
        <p:txBody>
          <a:bodyPr/>
          <a:lstStyle/>
          <a:p>
            <a:r>
              <a:rPr lang="en-GB" dirty="0"/>
              <a:t>4F-1 Mixed numbers in the linear number system</a:t>
            </a:r>
          </a:p>
        </p:txBody>
      </p:sp>
      <p:pic>
        <p:nvPicPr>
          <p:cNvPr id="5" name="Picture 4">
            <a:extLst>
              <a:ext uri="{FF2B5EF4-FFF2-40B4-BE49-F238E27FC236}">
                <a16:creationId xmlns:a16="http://schemas.microsoft.com/office/drawing/2014/main" id="{BEEB1731-A46E-4EC4-9E60-6D1FA7DCD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841599"/>
            <a:ext cx="7907446" cy="781102"/>
          </a:xfrm>
          <a:prstGeom prst="rect">
            <a:avLst/>
          </a:prstGeom>
        </p:spPr>
      </p:pic>
      <p:graphicFrame>
        <p:nvGraphicFramePr>
          <p:cNvPr id="3" name="Object 2">
            <a:extLst>
              <a:ext uri="{FF2B5EF4-FFF2-40B4-BE49-F238E27FC236}">
                <a16:creationId xmlns:a16="http://schemas.microsoft.com/office/drawing/2014/main" id="{0CAC8619-3B1C-4707-BAFF-DF23B3C01529}"/>
              </a:ext>
            </a:extLst>
          </p:cNvPr>
          <p:cNvGraphicFramePr>
            <a:graphicFrameLocks noChangeAspect="1"/>
          </p:cNvGraphicFramePr>
          <p:nvPr/>
        </p:nvGraphicFramePr>
        <p:xfrm>
          <a:off x="4770438" y="1477800"/>
          <a:ext cx="190500" cy="558800"/>
        </p:xfrm>
        <a:graphic>
          <a:graphicData uri="http://schemas.openxmlformats.org/presentationml/2006/ole">
            <mc:AlternateContent xmlns:mc="http://schemas.openxmlformats.org/markup-compatibility/2006">
              <mc:Choice xmlns:v="urn:schemas-microsoft-com:vml" Requires="v">
                <p:oleObj name="Equation" r:id="rId4" imgW="190440" imgH="558720" progId="Equation.DSMT4">
                  <p:embed/>
                </p:oleObj>
              </mc:Choice>
              <mc:Fallback>
                <p:oleObj name="Equation" r:id="rId4" imgW="190440" imgH="558720" progId="Equation.DSMT4">
                  <p:embed/>
                  <p:pic>
                    <p:nvPicPr>
                      <p:cNvPr id="3" name="Object 2">
                        <a:extLst>
                          <a:ext uri="{FF2B5EF4-FFF2-40B4-BE49-F238E27FC236}">
                            <a16:creationId xmlns:a16="http://schemas.microsoft.com/office/drawing/2014/main" id="{0CAC8619-3B1C-4707-BAFF-DF23B3C01529}"/>
                          </a:ext>
                        </a:extLst>
                      </p:cNvPr>
                      <p:cNvPicPr/>
                      <p:nvPr/>
                    </p:nvPicPr>
                    <p:blipFill>
                      <a:blip r:embed="rId5"/>
                      <a:stretch>
                        <a:fillRect/>
                      </a:stretch>
                    </p:blipFill>
                    <p:spPr>
                      <a:xfrm>
                        <a:off x="4770438" y="1477800"/>
                        <a:ext cx="190500" cy="55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FB0AA3B0-882A-43E2-965B-22B20A203DE0}"/>
              </a:ext>
            </a:extLst>
          </p:cNvPr>
          <p:cNvGraphicFramePr>
            <a:graphicFrameLocks noChangeAspect="1"/>
          </p:cNvGraphicFramePr>
          <p:nvPr/>
        </p:nvGraphicFramePr>
        <p:xfrm>
          <a:off x="5475288" y="1479387"/>
          <a:ext cx="317500" cy="558800"/>
        </p:xfrm>
        <a:graphic>
          <a:graphicData uri="http://schemas.openxmlformats.org/presentationml/2006/ole">
            <mc:AlternateContent xmlns:mc="http://schemas.openxmlformats.org/markup-compatibility/2006">
              <mc:Choice xmlns:v="urn:schemas-microsoft-com:vml" Requires="v">
                <p:oleObj name="Equation" r:id="rId6" imgW="317160" imgH="558720" progId="Equation.DSMT4">
                  <p:embed/>
                </p:oleObj>
              </mc:Choice>
              <mc:Fallback>
                <p:oleObj name="Equation" r:id="rId6" imgW="317160" imgH="558720" progId="Equation.DSMT4">
                  <p:embed/>
                  <p:pic>
                    <p:nvPicPr>
                      <p:cNvPr id="11" name="Object 10">
                        <a:extLst>
                          <a:ext uri="{FF2B5EF4-FFF2-40B4-BE49-F238E27FC236}">
                            <a16:creationId xmlns:a16="http://schemas.microsoft.com/office/drawing/2014/main" id="{FB0AA3B0-882A-43E2-965B-22B20A203DE0}"/>
                          </a:ext>
                        </a:extLst>
                      </p:cNvPr>
                      <p:cNvPicPr/>
                      <p:nvPr/>
                    </p:nvPicPr>
                    <p:blipFill>
                      <a:blip r:embed="rId7"/>
                      <a:stretch>
                        <a:fillRect/>
                      </a:stretch>
                    </p:blipFill>
                    <p:spPr>
                      <a:xfrm>
                        <a:off x="5475288" y="1479387"/>
                        <a:ext cx="317500" cy="5588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DCB78D18-EEC3-40B6-80F2-0C688B2B059E}"/>
              </a:ext>
            </a:extLst>
          </p:cNvPr>
          <p:cNvGraphicFramePr>
            <a:graphicFrameLocks noChangeAspect="1"/>
          </p:cNvGraphicFramePr>
          <p:nvPr/>
        </p:nvGraphicFramePr>
        <p:xfrm>
          <a:off x="6313488" y="1509550"/>
          <a:ext cx="368300" cy="558800"/>
        </p:xfrm>
        <a:graphic>
          <a:graphicData uri="http://schemas.openxmlformats.org/presentationml/2006/ole">
            <mc:AlternateContent xmlns:mc="http://schemas.openxmlformats.org/markup-compatibility/2006">
              <mc:Choice xmlns:v="urn:schemas-microsoft-com:vml" Requires="v">
                <p:oleObj name="Equation" r:id="rId8" imgW="368280" imgH="558720" progId="Equation.DSMT4">
                  <p:embed/>
                </p:oleObj>
              </mc:Choice>
              <mc:Fallback>
                <p:oleObj name="Equation" r:id="rId8" imgW="368280" imgH="558720" progId="Equation.DSMT4">
                  <p:embed/>
                  <p:pic>
                    <p:nvPicPr>
                      <p:cNvPr id="14" name="Object 13">
                        <a:extLst>
                          <a:ext uri="{FF2B5EF4-FFF2-40B4-BE49-F238E27FC236}">
                            <a16:creationId xmlns:a16="http://schemas.microsoft.com/office/drawing/2014/main" id="{DCB78D18-EEC3-40B6-80F2-0C688B2B059E}"/>
                          </a:ext>
                        </a:extLst>
                      </p:cNvPr>
                      <p:cNvPicPr/>
                      <p:nvPr/>
                    </p:nvPicPr>
                    <p:blipFill>
                      <a:blip r:embed="rId9"/>
                      <a:stretch>
                        <a:fillRect/>
                      </a:stretch>
                    </p:blipFill>
                    <p:spPr>
                      <a:xfrm>
                        <a:off x="6313488" y="1509550"/>
                        <a:ext cx="368300" cy="5588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8662528F-305F-4D87-BA5B-B2E9E9698E64}"/>
              </a:ext>
            </a:extLst>
          </p:cNvPr>
          <p:cNvGraphicFramePr>
            <a:graphicFrameLocks noChangeAspect="1"/>
          </p:cNvGraphicFramePr>
          <p:nvPr/>
        </p:nvGraphicFramePr>
        <p:xfrm>
          <a:off x="7191375" y="1476212"/>
          <a:ext cx="393700" cy="558800"/>
        </p:xfrm>
        <a:graphic>
          <a:graphicData uri="http://schemas.openxmlformats.org/presentationml/2006/ole">
            <mc:AlternateContent xmlns:mc="http://schemas.openxmlformats.org/markup-compatibility/2006">
              <mc:Choice xmlns:v="urn:schemas-microsoft-com:vml" Requires="v">
                <p:oleObj name="Equation" r:id="rId10" imgW="393480" imgH="558720" progId="Equation.DSMT4">
                  <p:embed/>
                </p:oleObj>
              </mc:Choice>
              <mc:Fallback>
                <p:oleObj name="Equation" r:id="rId10" imgW="393480" imgH="558720" progId="Equation.DSMT4">
                  <p:embed/>
                  <p:pic>
                    <p:nvPicPr>
                      <p:cNvPr id="16" name="Object 15">
                        <a:extLst>
                          <a:ext uri="{FF2B5EF4-FFF2-40B4-BE49-F238E27FC236}">
                            <a16:creationId xmlns:a16="http://schemas.microsoft.com/office/drawing/2014/main" id="{8662528F-305F-4D87-BA5B-B2E9E9698E64}"/>
                          </a:ext>
                        </a:extLst>
                      </p:cNvPr>
                      <p:cNvPicPr/>
                      <p:nvPr/>
                    </p:nvPicPr>
                    <p:blipFill>
                      <a:blip r:embed="rId11"/>
                      <a:stretch>
                        <a:fillRect/>
                      </a:stretch>
                    </p:blipFill>
                    <p:spPr>
                      <a:xfrm>
                        <a:off x="7191375" y="1476212"/>
                        <a:ext cx="393700" cy="55880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A613B104-D1B0-4710-B408-AF56E2A15794}"/>
              </a:ext>
            </a:extLst>
          </p:cNvPr>
          <p:cNvGraphicFramePr>
            <a:graphicFrameLocks noChangeAspect="1"/>
          </p:cNvGraphicFramePr>
          <p:nvPr/>
        </p:nvGraphicFramePr>
        <p:xfrm>
          <a:off x="4764088" y="1476212"/>
          <a:ext cx="203200" cy="558800"/>
        </p:xfrm>
        <a:graphic>
          <a:graphicData uri="http://schemas.openxmlformats.org/presentationml/2006/ole">
            <mc:AlternateContent xmlns:mc="http://schemas.openxmlformats.org/markup-compatibility/2006">
              <mc:Choice xmlns:v="urn:schemas-microsoft-com:vml" Requires="v">
                <p:oleObj name="Equation" r:id="rId12" imgW="203040" imgH="558720" progId="Equation.DSMT4">
                  <p:embed/>
                </p:oleObj>
              </mc:Choice>
              <mc:Fallback>
                <p:oleObj name="Equation" r:id="rId12" imgW="203040" imgH="558720" progId="Equation.DSMT4">
                  <p:embed/>
                  <p:pic>
                    <p:nvPicPr>
                      <p:cNvPr id="18" name="Object 17">
                        <a:extLst>
                          <a:ext uri="{FF2B5EF4-FFF2-40B4-BE49-F238E27FC236}">
                            <a16:creationId xmlns:a16="http://schemas.microsoft.com/office/drawing/2014/main" id="{A613B104-D1B0-4710-B408-AF56E2A15794}"/>
                          </a:ext>
                        </a:extLst>
                      </p:cNvPr>
                      <p:cNvPicPr/>
                      <p:nvPr/>
                    </p:nvPicPr>
                    <p:blipFill>
                      <a:blip r:embed="rId13"/>
                      <a:stretch>
                        <a:fillRect/>
                      </a:stretch>
                    </p:blipFill>
                    <p:spPr>
                      <a:xfrm>
                        <a:off x="4764088" y="1476212"/>
                        <a:ext cx="203200" cy="558800"/>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D2D7650A-A4DE-445A-A89F-DA13035815AC}"/>
              </a:ext>
            </a:extLst>
          </p:cNvPr>
          <p:cNvGraphicFramePr>
            <a:graphicFrameLocks noChangeAspect="1"/>
          </p:cNvGraphicFramePr>
          <p:nvPr/>
        </p:nvGraphicFramePr>
        <p:xfrm>
          <a:off x="5449888" y="1477800"/>
          <a:ext cx="368300" cy="558800"/>
        </p:xfrm>
        <a:graphic>
          <a:graphicData uri="http://schemas.openxmlformats.org/presentationml/2006/ole">
            <mc:AlternateContent xmlns:mc="http://schemas.openxmlformats.org/markup-compatibility/2006">
              <mc:Choice xmlns:v="urn:schemas-microsoft-com:vml" Requires="v">
                <p:oleObj name="Equation" r:id="rId14" imgW="368280" imgH="558720" progId="Equation.DSMT4">
                  <p:embed/>
                </p:oleObj>
              </mc:Choice>
              <mc:Fallback>
                <p:oleObj name="Equation" r:id="rId14" imgW="368280" imgH="558720" progId="Equation.DSMT4">
                  <p:embed/>
                  <p:pic>
                    <p:nvPicPr>
                      <p:cNvPr id="19" name="Object 18">
                        <a:extLst>
                          <a:ext uri="{FF2B5EF4-FFF2-40B4-BE49-F238E27FC236}">
                            <a16:creationId xmlns:a16="http://schemas.microsoft.com/office/drawing/2014/main" id="{D2D7650A-A4DE-445A-A89F-DA13035815AC}"/>
                          </a:ext>
                        </a:extLst>
                      </p:cNvPr>
                      <p:cNvPicPr/>
                      <p:nvPr/>
                    </p:nvPicPr>
                    <p:blipFill>
                      <a:blip r:embed="rId15"/>
                      <a:stretch>
                        <a:fillRect/>
                      </a:stretch>
                    </p:blipFill>
                    <p:spPr>
                      <a:xfrm>
                        <a:off x="5449888" y="1477800"/>
                        <a:ext cx="368300" cy="558800"/>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C37B51A7-DD76-485B-9704-D075CA797AD6}"/>
              </a:ext>
            </a:extLst>
          </p:cNvPr>
          <p:cNvGraphicFramePr>
            <a:graphicFrameLocks noChangeAspect="1"/>
          </p:cNvGraphicFramePr>
          <p:nvPr/>
        </p:nvGraphicFramePr>
        <p:xfrm>
          <a:off x="6313488" y="1507962"/>
          <a:ext cx="368300" cy="558800"/>
        </p:xfrm>
        <a:graphic>
          <a:graphicData uri="http://schemas.openxmlformats.org/presentationml/2006/ole">
            <mc:AlternateContent xmlns:mc="http://schemas.openxmlformats.org/markup-compatibility/2006">
              <mc:Choice xmlns:v="urn:schemas-microsoft-com:vml" Requires="v">
                <p:oleObj name="Equation" r:id="rId16" imgW="368280" imgH="558720" progId="Equation.DSMT4">
                  <p:embed/>
                </p:oleObj>
              </mc:Choice>
              <mc:Fallback>
                <p:oleObj name="Equation" r:id="rId16" imgW="368280" imgH="558720" progId="Equation.DSMT4">
                  <p:embed/>
                  <p:pic>
                    <p:nvPicPr>
                      <p:cNvPr id="20" name="Object 19">
                        <a:extLst>
                          <a:ext uri="{FF2B5EF4-FFF2-40B4-BE49-F238E27FC236}">
                            <a16:creationId xmlns:a16="http://schemas.microsoft.com/office/drawing/2014/main" id="{C37B51A7-DD76-485B-9704-D075CA797AD6}"/>
                          </a:ext>
                        </a:extLst>
                      </p:cNvPr>
                      <p:cNvPicPr/>
                      <p:nvPr/>
                    </p:nvPicPr>
                    <p:blipFill>
                      <a:blip r:embed="rId17"/>
                      <a:stretch>
                        <a:fillRect/>
                      </a:stretch>
                    </p:blipFill>
                    <p:spPr>
                      <a:xfrm>
                        <a:off x="6313488" y="1507962"/>
                        <a:ext cx="368300" cy="558800"/>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418143AB-D5DB-4CEF-84BE-F92767A769F9}"/>
              </a:ext>
            </a:extLst>
          </p:cNvPr>
          <p:cNvGraphicFramePr>
            <a:graphicFrameLocks noChangeAspect="1"/>
          </p:cNvGraphicFramePr>
          <p:nvPr/>
        </p:nvGraphicFramePr>
        <p:xfrm>
          <a:off x="7223125" y="1474625"/>
          <a:ext cx="330200" cy="558800"/>
        </p:xfrm>
        <a:graphic>
          <a:graphicData uri="http://schemas.openxmlformats.org/presentationml/2006/ole">
            <mc:AlternateContent xmlns:mc="http://schemas.openxmlformats.org/markup-compatibility/2006">
              <mc:Choice xmlns:v="urn:schemas-microsoft-com:vml" Requires="v">
                <p:oleObj name="Equation" r:id="rId18" imgW="330120" imgH="558720" progId="Equation.DSMT4">
                  <p:embed/>
                </p:oleObj>
              </mc:Choice>
              <mc:Fallback>
                <p:oleObj name="Equation" r:id="rId18" imgW="330120" imgH="558720" progId="Equation.DSMT4">
                  <p:embed/>
                  <p:pic>
                    <p:nvPicPr>
                      <p:cNvPr id="21" name="Object 20">
                        <a:extLst>
                          <a:ext uri="{FF2B5EF4-FFF2-40B4-BE49-F238E27FC236}">
                            <a16:creationId xmlns:a16="http://schemas.microsoft.com/office/drawing/2014/main" id="{418143AB-D5DB-4CEF-84BE-F92767A769F9}"/>
                          </a:ext>
                        </a:extLst>
                      </p:cNvPr>
                      <p:cNvPicPr/>
                      <p:nvPr/>
                    </p:nvPicPr>
                    <p:blipFill>
                      <a:blip r:embed="rId19"/>
                      <a:stretch>
                        <a:fillRect/>
                      </a:stretch>
                    </p:blipFill>
                    <p:spPr>
                      <a:xfrm>
                        <a:off x="7223125" y="1474625"/>
                        <a:ext cx="330200" cy="558800"/>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F3627720-8172-4050-A202-387B3D8B053D}"/>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3911524" y="2328491"/>
            <a:ext cx="346229" cy="490718"/>
          </a:xfrm>
          <a:prstGeom prst="rect">
            <a:avLst/>
          </a:prstGeom>
        </p:spPr>
      </p:pic>
      <p:pic>
        <p:nvPicPr>
          <p:cNvPr id="22" name="Picture 21">
            <a:extLst>
              <a:ext uri="{FF2B5EF4-FFF2-40B4-BE49-F238E27FC236}">
                <a16:creationId xmlns:a16="http://schemas.microsoft.com/office/drawing/2014/main" id="{788B6E4F-E61D-475C-8D12-098C29604BA8}"/>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5118854" y="2328491"/>
            <a:ext cx="346229" cy="490718"/>
          </a:xfrm>
          <a:prstGeom prst="rect">
            <a:avLst/>
          </a:prstGeom>
        </p:spPr>
      </p:pic>
      <p:pic>
        <p:nvPicPr>
          <p:cNvPr id="24" name="Picture 23">
            <a:extLst>
              <a:ext uri="{FF2B5EF4-FFF2-40B4-BE49-F238E27FC236}">
                <a16:creationId xmlns:a16="http://schemas.microsoft.com/office/drawing/2014/main" id="{64C18605-F677-47B4-8A16-652C93483426}"/>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6310314" y="2328491"/>
            <a:ext cx="346229" cy="490718"/>
          </a:xfrm>
          <a:prstGeom prst="rect">
            <a:avLst/>
          </a:prstGeom>
        </p:spPr>
      </p:pic>
      <p:pic>
        <p:nvPicPr>
          <p:cNvPr id="26" name="Picture 25">
            <a:extLst>
              <a:ext uri="{FF2B5EF4-FFF2-40B4-BE49-F238E27FC236}">
                <a16:creationId xmlns:a16="http://schemas.microsoft.com/office/drawing/2014/main" id="{C411A2C5-A397-4DAD-A83C-0D702A7E3054}"/>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7217085" y="2328491"/>
            <a:ext cx="346229" cy="490718"/>
          </a:xfrm>
          <a:prstGeom prst="rect">
            <a:avLst/>
          </a:prstGeom>
        </p:spPr>
      </p:pic>
      <p:pic>
        <p:nvPicPr>
          <p:cNvPr id="28" name="Picture 27">
            <a:extLst>
              <a:ext uri="{FF2B5EF4-FFF2-40B4-BE49-F238E27FC236}">
                <a16:creationId xmlns:a16="http://schemas.microsoft.com/office/drawing/2014/main" id="{75BE4BB8-5E05-4BEB-844E-938DBB0172B5}"/>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4212083" y="2341609"/>
            <a:ext cx="346229" cy="490718"/>
          </a:xfrm>
          <a:prstGeom prst="rect">
            <a:avLst/>
          </a:prstGeom>
        </p:spPr>
      </p:pic>
      <p:pic>
        <p:nvPicPr>
          <p:cNvPr id="30" name="Picture 29">
            <a:extLst>
              <a:ext uri="{FF2B5EF4-FFF2-40B4-BE49-F238E27FC236}">
                <a16:creationId xmlns:a16="http://schemas.microsoft.com/office/drawing/2014/main" id="{EA7660D1-1FD4-4F0C-A0C5-862D53319147}"/>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6914317" y="2332084"/>
            <a:ext cx="346229" cy="490718"/>
          </a:xfrm>
          <a:prstGeom prst="rect">
            <a:avLst/>
          </a:prstGeom>
        </p:spPr>
      </p:pic>
      <p:pic>
        <p:nvPicPr>
          <p:cNvPr id="32" name="Picture 31">
            <a:extLst>
              <a:ext uri="{FF2B5EF4-FFF2-40B4-BE49-F238E27FC236}">
                <a16:creationId xmlns:a16="http://schemas.microsoft.com/office/drawing/2014/main" id="{C9E7A6E7-DFBF-4024-8AF9-A11E6FF477D5}"/>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7816403" y="2328491"/>
            <a:ext cx="346229" cy="490718"/>
          </a:xfrm>
          <a:prstGeom prst="rect">
            <a:avLst/>
          </a:prstGeom>
        </p:spPr>
      </p:pic>
      <p:pic>
        <p:nvPicPr>
          <p:cNvPr id="34" name="Picture 33">
            <a:extLst>
              <a:ext uri="{FF2B5EF4-FFF2-40B4-BE49-F238E27FC236}">
                <a16:creationId xmlns:a16="http://schemas.microsoft.com/office/drawing/2014/main" id="{14295A26-BE39-457F-8D82-230EA0545F18}"/>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5715640" y="2328491"/>
            <a:ext cx="346229" cy="490718"/>
          </a:xfrm>
          <a:prstGeom prst="rect">
            <a:avLst/>
          </a:prstGeom>
        </p:spPr>
      </p:pic>
      <p:sp>
        <p:nvSpPr>
          <p:cNvPr id="6" name="Content Placeholder 2">
            <a:extLst>
              <a:ext uri="{FF2B5EF4-FFF2-40B4-BE49-F238E27FC236}">
                <a16:creationId xmlns:a16="http://schemas.microsoft.com/office/drawing/2014/main" id="{E21E72C9-FE8A-4E4C-B9E8-DF33745C8A91}"/>
              </a:ext>
            </a:extLst>
          </p:cNvPr>
          <p:cNvSpPr txBox="1">
            <a:spLocks/>
          </p:cNvSpPr>
          <p:nvPr/>
        </p:nvSpPr>
        <p:spPr>
          <a:xfrm>
            <a:off x="613572" y="3557289"/>
            <a:ext cx="870743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position each of these numbers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is the previous whole number? The next whole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D</a:t>
            </a:r>
            <a:r>
              <a:rPr kumimoji="0" lang="en-GB" sz="2000" b="0" i="0" u="none" strike="noStrike" kern="1200" cap="none" spc="0" normalizeH="0" baseline="0" noProof="0" dirty="0">
                <a:ln>
                  <a:noFill/>
                </a:ln>
                <a:solidFill>
                  <a:srgbClr val="585858"/>
                </a:solidFill>
                <a:effectLst/>
                <a:uLnTx/>
                <a:uFillTx/>
                <a:latin typeface="Arial"/>
                <a:ea typeface="+mn-ea"/>
                <a:cs typeface="+mn-cs"/>
              </a:rPr>
              <a:t>o you always need to count on from the previous whole number or can you count back from the next whole number?</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7" name="TextBox 19">
                <a:extLst>
                  <a:ext uri="{FF2B5EF4-FFF2-40B4-BE49-F238E27FC236}">
                    <a16:creationId xmlns:a16="http://schemas.microsoft.com/office/drawing/2014/main" id="{85EDACE3-0708-460A-ADA1-BC4591043718}"/>
                  </a:ext>
                </a:extLst>
              </p:cNvPr>
              <p:cNvSpPr txBox="1"/>
              <p:nvPr/>
            </p:nvSpPr>
            <p:spPr>
              <a:xfrm>
                <a:off x="1464472" y="5573730"/>
                <a:ext cx="8707432" cy="529504"/>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a:t>
                </a:r>
                <a14:m>
                  <m:oMath xmlns:m="http://schemas.openxmlformats.org/officeDocument/2006/math">
                    <m:f>
                      <m:fPr>
                        <m:ctrlP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between 2 and 3. </a:t>
                </a: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previous number is 2. The next number is 3.</a:t>
                </a:r>
              </a:p>
            </p:txBody>
          </p:sp>
        </mc:Choice>
        <mc:Fallback xmlns="">
          <p:sp>
            <p:nvSpPr>
              <p:cNvPr id="7" name="TextBox 19">
                <a:extLst>
                  <a:ext uri="{FF2B5EF4-FFF2-40B4-BE49-F238E27FC236}">
                    <a16:creationId xmlns:a16="http://schemas.microsoft.com/office/drawing/2014/main" id="{85EDACE3-0708-460A-ADA1-BC4591043718}"/>
                  </a:ext>
                </a:extLst>
              </p:cNvPr>
              <p:cNvSpPr txBox="1">
                <a:spLocks noRot="1" noChangeAspect="1" noMove="1" noResize="1" noEditPoints="1" noAdjustHandles="1" noChangeArrowheads="1" noChangeShapeType="1" noTextEdit="1"/>
              </p:cNvSpPr>
              <p:nvPr/>
            </p:nvSpPr>
            <p:spPr>
              <a:xfrm>
                <a:off x="1464472" y="5573730"/>
                <a:ext cx="8707432" cy="529504"/>
              </a:xfrm>
              <a:prstGeom prst="rect">
                <a:avLst/>
              </a:prstGeom>
              <a:blipFill>
                <a:blip r:embed="rId22"/>
                <a:stretch>
                  <a:fillRect b="-6897"/>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68427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5.55112E-17 L -0.07214 0.06204 " pathEditMode="relative" rAng="0" ptsTypes="AA">
                                      <p:cBhvr>
                                        <p:cTn id="6" dur="1000" fill="hold"/>
                                        <p:tgtEl>
                                          <p:spTgt spid="3"/>
                                        </p:tgtEl>
                                        <p:attrNameLst>
                                          <p:attrName>ppt_x</p:attrName>
                                          <p:attrName>ppt_y</p:attrName>
                                        </p:attrNameLst>
                                      </p:cBhvr>
                                      <p:rCtr x="-3607" y="3102"/>
                                    </p:animMotion>
                                  </p:childTnLst>
                                </p:cTn>
                              </p:par>
                            </p:childTnLst>
                          </p:cTn>
                        </p:par>
                        <p:par>
                          <p:cTn id="7" fill="hold">
                            <p:stCondLst>
                              <p:cond delay="1000"/>
                            </p:stCondLst>
                            <p:childTnLst>
                              <p:par>
                                <p:cTn id="8" presetID="10"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6.25E-7 -1.48148E-6 L -0.0362 0.06204 " pathEditMode="relative" rAng="0" ptsTypes="AA">
                                      <p:cBhvr>
                                        <p:cTn id="14" dur="1000" fill="hold"/>
                                        <p:tgtEl>
                                          <p:spTgt spid="11"/>
                                        </p:tgtEl>
                                        <p:attrNameLst>
                                          <p:attrName>ppt_x</p:attrName>
                                          <p:attrName>ppt_y</p:attrName>
                                        </p:attrNameLst>
                                      </p:cBhvr>
                                      <p:rCtr x="-1810" y="3102"/>
                                    </p:animMotion>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70833E-6 3.7037E-7 L -0.01133 0.05509 " pathEditMode="relative" rAng="0" ptsTypes="AA">
                                      <p:cBhvr>
                                        <p:cTn id="22" dur="1000" fill="hold"/>
                                        <p:tgtEl>
                                          <p:spTgt spid="14"/>
                                        </p:tgtEl>
                                        <p:attrNameLst>
                                          <p:attrName>ppt_x</p:attrName>
                                          <p:attrName>ppt_y</p:attrName>
                                        </p:attrNameLst>
                                      </p:cBhvr>
                                      <p:rCtr x="-573" y="2755"/>
                                    </p:animMotion>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16667E-7 -0.00139 L -0.00716 0.06111 " pathEditMode="relative" rAng="0" ptsTypes="AA">
                                      <p:cBhvr>
                                        <p:cTn id="30" dur="1000" fill="hold"/>
                                        <p:tgtEl>
                                          <p:spTgt spid="16"/>
                                        </p:tgtEl>
                                        <p:attrNameLst>
                                          <p:attrName>ppt_x</p:attrName>
                                          <p:attrName>ppt_y</p:attrName>
                                        </p:attrNameLst>
                                      </p:cBhvr>
                                      <p:rCtr x="-365" y="3125"/>
                                    </p:animMotion>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4"/>
                                        </p:tgtEl>
                                      </p:cBhvr>
                                    </p:animEffect>
                                    <p:set>
                                      <p:cBhvr>
                                        <p:cTn id="45" dur="1" fill="hold">
                                          <p:stCondLst>
                                            <p:cond delay="499"/>
                                          </p:stCondLst>
                                        </p:cTn>
                                        <p:tgtEl>
                                          <p:spTgt spid="1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6"/>
                                        </p:tgtEl>
                                      </p:cBhvr>
                                    </p:animEffect>
                                    <p:set>
                                      <p:cBhvr>
                                        <p:cTn id="48" dur="1" fill="hold">
                                          <p:stCondLst>
                                            <p:cond delay="499"/>
                                          </p:stCondLst>
                                        </p:cTn>
                                        <p:tgtEl>
                                          <p:spTgt spid="16"/>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22"/>
                                        </p:tgtEl>
                                      </p:cBhvr>
                                    </p:animEffect>
                                    <p:set>
                                      <p:cBhvr>
                                        <p:cTn id="54" dur="1" fill="hold">
                                          <p:stCondLst>
                                            <p:cond delay="499"/>
                                          </p:stCondLst>
                                        </p:cTn>
                                        <p:tgtEl>
                                          <p:spTgt spid="22"/>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4"/>
                                        </p:tgtEl>
                                      </p:cBhvr>
                                    </p:animEffect>
                                    <p:set>
                                      <p:cBhvr>
                                        <p:cTn id="57" dur="1" fill="hold">
                                          <p:stCondLst>
                                            <p:cond delay="499"/>
                                          </p:stCondLst>
                                        </p:cTn>
                                        <p:tgtEl>
                                          <p:spTgt spid="24"/>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par>
                                <p:cTn id="65" presetID="10" presetClass="entr" presetSubtype="0" fill="hold"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par>
                                <p:cTn id="68" presetID="10" presetClass="entr" presetSubtype="0" fill="hold"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par>
                                <p:cTn id="71" presetID="10" presetClass="entr" presetSubtype="0"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path" presetSubtype="0" accel="50000" decel="50000" fill="hold" nodeType="clickEffect">
                                  <p:stCondLst>
                                    <p:cond delay="0"/>
                                  </p:stCondLst>
                                  <p:childTnLst>
                                    <p:animMotion origin="layout" path="M 1.45833E-6 1.48148E-6 L -0.0474 0.06204 " pathEditMode="relative" rAng="0" ptsTypes="AA">
                                      <p:cBhvr>
                                        <p:cTn id="77" dur="1000" fill="hold"/>
                                        <p:tgtEl>
                                          <p:spTgt spid="18"/>
                                        </p:tgtEl>
                                        <p:attrNameLst>
                                          <p:attrName>ppt_x</p:attrName>
                                          <p:attrName>ppt_y</p:attrName>
                                        </p:attrNameLst>
                                      </p:cBhvr>
                                      <p:rCtr x="-2370" y="3102"/>
                                    </p:animMotion>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path" presetSubtype="0" accel="50000" decel="50000" fill="hold" nodeType="clickEffect">
                                  <p:stCondLst>
                                    <p:cond delay="0"/>
                                  </p:stCondLst>
                                  <p:childTnLst>
                                    <p:animMotion origin="layout" path="M 6.25E-7 -5.55112E-17 L 0.11068 0.06204 " pathEditMode="relative" rAng="0" ptsTypes="AA">
                                      <p:cBhvr>
                                        <p:cTn id="85" dur="1000" fill="hold"/>
                                        <p:tgtEl>
                                          <p:spTgt spid="19"/>
                                        </p:tgtEl>
                                        <p:attrNameLst>
                                          <p:attrName>ppt_x</p:attrName>
                                          <p:attrName>ppt_y</p:attrName>
                                        </p:attrNameLst>
                                      </p:cBhvr>
                                      <p:rCtr x="5534" y="3102"/>
                                    </p:animMotion>
                                  </p:childTnLst>
                                </p:cTn>
                              </p:par>
                            </p:childTnLst>
                          </p:cTn>
                        </p:par>
                        <p:par>
                          <p:cTn id="86" fill="hold">
                            <p:stCondLst>
                              <p:cond delay="1000"/>
                            </p:stCondLst>
                            <p:childTnLst>
                              <p:par>
                                <p:cTn id="87" presetID="10" presetClass="entr" presetSubtype="0" fill="hold" nodeType="after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500"/>
                                        <p:tgtEl>
                                          <p:spTgt spid="30"/>
                                        </p:tgtEl>
                                      </p:cBhvr>
                                    </p:animEffect>
                                  </p:childTnLst>
                                </p:cTn>
                              </p:par>
                            </p:childTnLst>
                          </p:cTn>
                        </p:par>
                      </p:childTnLst>
                    </p:cTn>
                  </p:par>
                  <p:par>
                    <p:cTn id="90" fill="hold">
                      <p:stCondLst>
                        <p:cond delay="indefinite"/>
                      </p:stCondLst>
                      <p:childTnLst>
                        <p:par>
                          <p:cTn id="91" fill="hold">
                            <p:stCondLst>
                              <p:cond delay="0"/>
                            </p:stCondLst>
                            <p:childTnLst>
                              <p:par>
                                <p:cTn id="92" presetID="42" presetClass="path" presetSubtype="0" accel="50000" decel="50000" fill="hold" nodeType="clickEffect">
                                  <p:stCondLst>
                                    <p:cond delay="0"/>
                                  </p:stCondLst>
                                  <p:childTnLst>
                                    <p:animMotion origin="layout" path="M -2.70833E-6 1.85185E-6 L 0.11315 0.05602 " pathEditMode="relative" rAng="0" ptsTypes="AA">
                                      <p:cBhvr>
                                        <p:cTn id="93" dur="1000" fill="hold"/>
                                        <p:tgtEl>
                                          <p:spTgt spid="20"/>
                                        </p:tgtEl>
                                        <p:attrNameLst>
                                          <p:attrName>ppt_x</p:attrName>
                                          <p:attrName>ppt_y</p:attrName>
                                        </p:attrNameLst>
                                      </p:cBhvr>
                                      <p:rCtr x="5651" y="2801"/>
                                    </p:animMotion>
                                  </p:childTnLst>
                                </p:cTn>
                              </p:par>
                            </p:childTnLst>
                          </p:cTn>
                        </p:par>
                        <p:par>
                          <p:cTn id="94" fill="hold">
                            <p:stCondLst>
                              <p:cond delay="1000"/>
                            </p:stCondLst>
                            <p:childTnLst>
                              <p:par>
                                <p:cTn id="95" presetID="10" presetClass="entr" presetSubtype="0" fill="hold" nodeType="after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fade">
                                      <p:cBhvr>
                                        <p:cTn id="97" dur="500"/>
                                        <p:tgtEl>
                                          <p:spTgt spid="32"/>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path" presetSubtype="0" accel="50000" decel="50000" fill="hold" nodeType="clickEffect">
                                  <p:stCondLst>
                                    <p:cond delay="0"/>
                                  </p:stCondLst>
                                  <p:childTnLst>
                                    <p:animMotion origin="layout" path="M 4.16667E-7 2.96296E-6 L -0.13398 0.06203 " pathEditMode="relative" rAng="0" ptsTypes="AA">
                                      <p:cBhvr>
                                        <p:cTn id="101" dur="1000" fill="hold"/>
                                        <p:tgtEl>
                                          <p:spTgt spid="21"/>
                                        </p:tgtEl>
                                        <p:attrNameLst>
                                          <p:attrName>ppt_x</p:attrName>
                                          <p:attrName>ppt_y</p:attrName>
                                        </p:attrNameLst>
                                      </p:cBhvr>
                                      <p:rCtr x="-6706" y="3102"/>
                                    </p:animMotion>
                                  </p:childTnLst>
                                </p:cTn>
                              </p:par>
                            </p:childTnLst>
                          </p:cTn>
                        </p:par>
                        <p:par>
                          <p:cTn id="102" fill="hold">
                            <p:stCondLst>
                              <p:cond delay="1000"/>
                            </p:stCondLst>
                            <p:childTnLst>
                              <p:par>
                                <p:cTn id="103" presetID="10" presetClass="entr" presetSubtype="0" fill="hold" nodeType="afterEffect">
                                  <p:stCondLst>
                                    <p:cond delay="0"/>
                                  </p:stCondLst>
                                  <p:childTnLst>
                                    <p:set>
                                      <p:cBhvr>
                                        <p:cTn id="104" dur="1" fill="hold">
                                          <p:stCondLst>
                                            <p:cond delay="0"/>
                                          </p:stCondLst>
                                        </p:cTn>
                                        <p:tgtEl>
                                          <p:spTgt spid="34"/>
                                        </p:tgtEl>
                                        <p:attrNameLst>
                                          <p:attrName>style.visibility</p:attrName>
                                        </p:attrNameLst>
                                      </p:cBhvr>
                                      <p:to>
                                        <p:strVal val="visible"/>
                                      </p:to>
                                    </p:set>
                                    <p:animEffect transition="in" filter="fade">
                                      <p:cBhvr>
                                        <p:cTn id="10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4F-1 </a:t>
            </a:r>
            <a:br>
              <a:rPr lang="en-GB" sz="2400" dirty="0"/>
            </a:br>
            <a:r>
              <a:rPr lang="en-GB" sz="2400" i="1" dirty="0"/>
              <a:t>Reason about the location of mixed numbers in the linear number system.</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AD35D3-4728-4E8B-8848-BC68493EE5DD}"/>
              </a:ext>
            </a:extLst>
          </p:cNvPr>
          <p:cNvSpPr>
            <a:spLocks noGrp="1"/>
          </p:cNvSpPr>
          <p:nvPr>
            <p:ph type="title"/>
          </p:nvPr>
        </p:nvSpPr>
        <p:spPr/>
        <p:txBody>
          <a:bodyPr/>
          <a:lstStyle/>
          <a:p>
            <a:r>
              <a:rPr lang="en-GB" dirty="0"/>
              <a:t>4F-1 Mixed numbers in the linear number system</a:t>
            </a:r>
          </a:p>
        </p:txBody>
      </p:sp>
      <p:pic>
        <p:nvPicPr>
          <p:cNvPr id="7" name="Picture 6">
            <a:extLst>
              <a:ext uri="{FF2B5EF4-FFF2-40B4-BE49-F238E27FC236}">
                <a16:creationId xmlns:a16="http://schemas.microsoft.com/office/drawing/2014/main" id="{8F713B96-AF4E-4492-8D90-75437BF55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837892"/>
            <a:ext cx="7907446" cy="867891"/>
          </a:xfrm>
          <a:prstGeom prst="rect">
            <a:avLst/>
          </a:prstGeom>
        </p:spPr>
      </p:pic>
      <p:graphicFrame>
        <p:nvGraphicFramePr>
          <p:cNvPr id="8" name="Object 7">
            <a:extLst>
              <a:ext uri="{FF2B5EF4-FFF2-40B4-BE49-F238E27FC236}">
                <a16:creationId xmlns:a16="http://schemas.microsoft.com/office/drawing/2014/main" id="{37C88043-685B-4234-87D3-7C7B56B2D984}"/>
              </a:ext>
            </a:extLst>
          </p:cNvPr>
          <p:cNvGraphicFramePr>
            <a:graphicFrameLocks noChangeAspect="1"/>
          </p:cNvGraphicFramePr>
          <p:nvPr/>
        </p:nvGraphicFramePr>
        <p:xfrm>
          <a:off x="4624388" y="1337833"/>
          <a:ext cx="482600" cy="558800"/>
        </p:xfrm>
        <a:graphic>
          <a:graphicData uri="http://schemas.openxmlformats.org/presentationml/2006/ole">
            <mc:AlternateContent xmlns:mc="http://schemas.openxmlformats.org/markup-compatibility/2006">
              <mc:Choice xmlns:v="urn:schemas-microsoft-com:vml" Requires="v">
                <p:oleObj name="Equation" r:id="rId4" imgW="482400" imgH="558720" progId="Equation.DSMT4">
                  <p:embed/>
                </p:oleObj>
              </mc:Choice>
              <mc:Fallback>
                <p:oleObj name="Equation" r:id="rId4" imgW="482400" imgH="558720" progId="Equation.DSMT4">
                  <p:embed/>
                  <p:pic>
                    <p:nvPicPr>
                      <p:cNvPr id="8" name="Object 7">
                        <a:extLst>
                          <a:ext uri="{FF2B5EF4-FFF2-40B4-BE49-F238E27FC236}">
                            <a16:creationId xmlns:a16="http://schemas.microsoft.com/office/drawing/2014/main" id="{37C88043-685B-4234-87D3-7C7B56B2D984}"/>
                          </a:ext>
                        </a:extLst>
                      </p:cNvPr>
                      <p:cNvPicPr/>
                      <p:nvPr/>
                    </p:nvPicPr>
                    <p:blipFill>
                      <a:blip r:embed="rId5"/>
                      <a:stretch>
                        <a:fillRect/>
                      </a:stretch>
                    </p:blipFill>
                    <p:spPr>
                      <a:xfrm>
                        <a:off x="4624388" y="1337833"/>
                        <a:ext cx="482600" cy="5588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1D4582AF-4375-47BA-8AE0-8162A520F838}"/>
              </a:ext>
            </a:extLst>
          </p:cNvPr>
          <p:cNvGraphicFramePr>
            <a:graphicFrameLocks noChangeAspect="1"/>
          </p:cNvGraphicFramePr>
          <p:nvPr/>
        </p:nvGraphicFramePr>
        <p:xfrm>
          <a:off x="5538788" y="1339421"/>
          <a:ext cx="190500" cy="558800"/>
        </p:xfrm>
        <a:graphic>
          <a:graphicData uri="http://schemas.openxmlformats.org/presentationml/2006/ole">
            <mc:AlternateContent xmlns:mc="http://schemas.openxmlformats.org/markup-compatibility/2006">
              <mc:Choice xmlns:v="urn:schemas-microsoft-com:vml" Requires="v">
                <p:oleObj name="Equation" r:id="rId6" imgW="190440" imgH="558720" progId="Equation.DSMT4">
                  <p:embed/>
                </p:oleObj>
              </mc:Choice>
              <mc:Fallback>
                <p:oleObj name="Equation" r:id="rId6" imgW="190440" imgH="558720" progId="Equation.DSMT4">
                  <p:embed/>
                  <p:pic>
                    <p:nvPicPr>
                      <p:cNvPr id="9" name="Object 8">
                        <a:extLst>
                          <a:ext uri="{FF2B5EF4-FFF2-40B4-BE49-F238E27FC236}">
                            <a16:creationId xmlns:a16="http://schemas.microsoft.com/office/drawing/2014/main" id="{1D4582AF-4375-47BA-8AE0-8162A520F838}"/>
                          </a:ext>
                        </a:extLst>
                      </p:cNvPr>
                      <p:cNvPicPr/>
                      <p:nvPr/>
                    </p:nvPicPr>
                    <p:blipFill>
                      <a:blip r:embed="rId7"/>
                      <a:stretch>
                        <a:fillRect/>
                      </a:stretch>
                    </p:blipFill>
                    <p:spPr>
                      <a:xfrm>
                        <a:off x="5538788" y="1339421"/>
                        <a:ext cx="190500" cy="558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76E32038-8F1C-4212-9CC9-EF74BB7983F5}"/>
              </a:ext>
            </a:extLst>
          </p:cNvPr>
          <p:cNvGraphicFramePr>
            <a:graphicFrameLocks noChangeAspect="1"/>
          </p:cNvGraphicFramePr>
          <p:nvPr/>
        </p:nvGraphicFramePr>
        <p:xfrm>
          <a:off x="6313488" y="1369583"/>
          <a:ext cx="368300" cy="558800"/>
        </p:xfrm>
        <a:graphic>
          <a:graphicData uri="http://schemas.openxmlformats.org/presentationml/2006/ole">
            <mc:AlternateContent xmlns:mc="http://schemas.openxmlformats.org/markup-compatibility/2006">
              <mc:Choice xmlns:v="urn:schemas-microsoft-com:vml" Requires="v">
                <p:oleObj name="Equation" r:id="rId8" imgW="368280" imgH="558720" progId="Equation.DSMT4">
                  <p:embed/>
                </p:oleObj>
              </mc:Choice>
              <mc:Fallback>
                <p:oleObj name="Equation" r:id="rId8" imgW="368280" imgH="558720" progId="Equation.DSMT4">
                  <p:embed/>
                  <p:pic>
                    <p:nvPicPr>
                      <p:cNvPr id="10" name="Object 9">
                        <a:extLst>
                          <a:ext uri="{FF2B5EF4-FFF2-40B4-BE49-F238E27FC236}">
                            <a16:creationId xmlns:a16="http://schemas.microsoft.com/office/drawing/2014/main" id="{76E32038-8F1C-4212-9CC9-EF74BB7983F5}"/>
                          </a:ext>
                        </a:extLst>
                      </p:cNvPr>
                      <p:cNvPicPr/>
                      <p:nvPr/>
                    </p:nvPicPr>
                    <p:blipFill>
                      <a:blip r:embed="rId9"/>
                      <a:stretch>
                        <a:fillRect/>
                      </a:stretch>
                    </p:blipFill>
                    <p:spPr>
                      <a:xfrm>
                        <a:off x="6313488" y="1369583"/>
                        <a:ext cx="368300" cy="55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B34869AE-B6E5-4E28-A8E2-D5DBB6266EE9}"/>
              </a:ext>
            </a:extLst>
          </p:cNvPr>
          <p:cNvGraphicFramePr>
            <a:graphicFrameLocks noChangeAspect="1"/>
          </p:cNvGraphicFramePr>
          <p:nvPr/>
        </p:nvGraphicFramePr>
        <p:xfrm>
          <a:off x="7235825" y="1336246"/>
          <a:ext cx="304800" cy="558800"/>
        </p:xfrm>
        <a:graphic>
          <a:graphicData uri="http://schemas.openxmlformats.org/presentationml/2006/ole">
            <mc:AlternateContent xmlns:mc="http://schemas.openxmlformats.org/markup-compatibility/2006">
              <mc:Choice xmlns:v="urn:schemas-microsoft-com:vml" Requires="v">
                <p:oleObj name="Equation" r:id="rId10" imgW="304560" imgH="558720" progId="Equation.DSMT4">
                  <p:embed/>
                </p:oleObj>
              </mc:Choice>
              <mc:Fallback>
                <p:oleObj name="Equation" r:id="rId10" imgW="304560" imgH="558720" progId="Equation.DSMT4">
                  <p:embed/>
                  <p:pic>
                    <p:nvPicPr>
                      <p:cNvPr id="11" name="Object 10">
                        <a:extLst>
                          <a:ext uri="{FF2B5EF4-FFF2-40B4-BE49-F238E27FC236}">
                            <a16:creationId xmlns:a16="http://schemas.microsoft.com/office/drawing/2014/main" id="{B34869AE-B6E5-4E28-A8E2-D5DBB6266EE9}"/>
                          </a:ext>
                        </a:extLst>
                      </p:cNvPr>
                      <p:cNvPicPr/>
                      <p:nvPr/>
                    </p:nvPicPr>
                    <p:blipFill>
                      <a:blip r:embed="rId11"/>
                      <a:stretch>
                        <a:fillRect/>
                      </a:stretch>
                    </p:blipFill>
                    <p:spPr>
                      <a:xfrm>
                        <a:off x="7235825" y="1336246"/>
                        <a:ext cx="304800" cy="558800"/>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B70A9939-0557-40C1-9A27-8D2D1751F429}"/>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270942" y="2518448"/>
            <a:ext cx="346229" cy="426171"/>
          </a:xfrm>
          <a:prstGeom prst="rect">
            <a:avLst/>
          </a:prstGeom>
        </p:spPr>
      </p:pic>
      <p:pic>
        <p:nvPicPr>
          <p:cNvPr id="14" name="Picture 13">
            <a:extLst>
              <a:ext uri="{FF2B5EF4-FFF2-40B4-BE49-F238E27FC236}">
                <a16:creationId xmlns:a16="http://schemas.microsoft.com/office/drawing/2014/main" id="{54D848BA-EF03-4FA9-8CA4-AC99E8FB149C}"/>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3984626" y="2518448"/>
            <a:ext cx="346229" cy="426171"/>
          </a:xfrm>
          <a:prstGeom prst="rect">
            <a:avLst/>
          </a:prstGeom>
        </p:spPr>
      </p:pic>
      <p:pic>
        <p:nvPicPr>
          <p:cNvPr id="16" name="Picture 15">
            <a:extLst>
              <a:ext uri="{FF2B5EF4-FFF2-40B4-BE49-F238E27FC236}">
                <a16:creationId xmlns:a16="http://schemas.microsoft.com/office/drawing/2014/main" id="{AB72322D-7AF3-427F-BD1D-4CE1DAC412DF}"/>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8053656" y="2518448"/>
            <a:ext cx="350569" cy="426171"/>
          </a:xfrm>
          <a:prstGeom prst="rect">
            <a:avLst/>
          </a:prstGeom>
        </p:spPr>
      </p:pic>
      <p:pic>
        <p:nvPicPr>
          <p:cNvPr id="18" name="Picture 17">
            <a:extLst>
              <a:ext uri="{FF2B5EF4-FFF2-40B4-BE49-F238E27FC236}">
                <a16:creationId xmlns:a16="http://schemas.microsoft.com/office/drawing/2014/main" id="{BBDE893C-AC48-499E-AC98-E086E2BB6C65}"/>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844974" y="2518448"/>
            <a:ext cx="346229" cy="426171"/>
          </a:xfrm>
          <a:prstGeom prst="rect">
            <a:avLst/>
          </a:prstGeom>
        </p:spPr>
      </p:pic>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1BB8FD1C-D5D2-4966-BEC4-E3011E4016DF}"/>
                  </a:ext>
                </a:extLst>
              </p:cNvPr>
              <p:cNvSpPr txBox="1">
                <a:spLocks/>
              </p:cNvSpPr>
              <p:nvPr/>
            </p:nvSpPr>
            <p:spPr>
              <a:xfrm>
                <a:off x="614175" y="3570590"/>
                <a:ext cx="8985625" cy="169967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is different this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estimate the position of the </a:t>
                </a:r>
                <a:r>
                  <a:rPr kumimoji="0" lang="en-GB" sz="2000" b="0" i="0" u="none" strike="noStrike" kern="1200" cap="none" spc="0" normalizeH="0" baseline="0" noProof="0">
                    <a:ln>
                      <a:noFill/>
                    </a:ln>
                    <a:solidFill>
                      <a:srgbClr val="585858"/>
                    </a:solidFill>
                    <a:effectLst/>
                    <a:uLnTx/>
                    <a:uFillTx/>
                    <a:latin typeface="Arial"/>
                    <a:ea typeface="+mn-ea"/>
                    <a:cs typeface="+mn-cs"/>
                  </a:rPr>
                  <a:t>numbers above on </a:t>
                </a:r>
                <a:r>
                  <a:rPr kumimoji="0" lang="en-GB" sz="2000" b="0" i="0" u="none" strike="noStrike" kern="1200" cap="none" spc="0" normalizeH="0" baseline="0" noProof="0" dirty="0">
                    <a:ln>
                      <a:noFill/>
                    </a:ln>
                    <a:solidFill>
                      <a:srgbClr val="585858"/>
                    </a:solidFill>
                    <a:effectLst/>
                    <a:uLnTx/>
                    <a:uFillTx/>
                    <a:latin typeface="Arial"/>
                    <a:ea typeface="+mn-ea"/>
                    <a:cs typeface="+mn-cs"/>
                  </a:rPr>
                  <a:t>this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Which whole number comes before </a:t>
                </a:r>
                <a:r>
                  <a:rPr kumimoji="0" lang="en-GB" sz="2000" b="0" i="0" u="none" strike="noStrike" kern="1200" cap="none" spc="0" normalizeH="0" baseline="0" noProof="0" dirty="0">
                    <a:ln>
                      <a:noFill/>
                    </a:ln>
                    <a:solidFill>
                      <a:srgbClr val="585858"/>
                    </a:solidFill>
                    <a:effectLst/>
                    <a:uLnTx/>
                    <a:uFillTx/>
                    <a:latin typeface="Arial"/>
                    <a:ea typeface="+mn-ea"/>
                    <a:cs typeface="+mn-cs"/>
                  </a:rPr>
                  <a:t>2</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Which whole number comes next?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 I</a:t>
                </a:r>
                <a:r>
                  <a:rPr kumimoji="0" lang="en-GB" sz="2000" b="0" i="0" u="none" strike="noStrike" kern="1200" cap="none" spc="0" normalizeH="0" baseline="0" noProof="0" dirty="0">
                    <a:ln>
                      <a:noFill/>
                    </a:ln>
                    <a:solidFill>
                      <a:srgbClr val="585858"/>
                    </a:solidFill>
                    <a:effectLst/>
                    <a:uLnTx/>
                    <a:uFillTx/>
                    <a:latin typeface="Arial"/>
                    <a:ea typeface="+mn-ea"/>
                    <a:cs typeface="+mn-cs"/>
                  </a:rPr>
                  <a:t>s 2</a:t>
                </a:r>
                <a14:m>
                  <m:oMath xmlns:m="http://schemas.openxmlformats.org/officeDocument/2006/math">
                    <m:f>
                      <m:fPr>
                        <m:ctrlP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9</m:t>
                        </m:r>
                      </m:num>
                      <m:den>
                        <m: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10</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nearer to 2 or nearer to 3. Is 3</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7</m:t>
                        </m:r>
                      </m:den>
                    </m:f>
                  </m:oMath>
                </a14:m>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r>
                  <a:rPr kumimoji="0" lang="en-US" sz="2000" b="0" i="0" u="none" strike="noStrike" kern="1200" cap="none" spc="0" normalizeH="0" noProof="0" dirty="0">
                    <a:ln>
                      <a:noFill/>
                    </a:ln>
                    <a:solidFill>
                      <a:srgbClr val="585858"/>
                    </a:solidFill>
                    <a:effectLst/>
                    <a:uLnTx/>
                    <a:uFillTx/>
                    <a:latin typeface="Arial"/>
                    <a:ea typeface="+mn-ea"/>
                    <a:cs typeface="+mn-cs"/>
                  </a:rPr>
                  <a:t> </a:t>
                </a:r>
                <a:r>
                  <a:rPr kumimoji="0" lang="en-US" sz="2000" b="0" i="0" u="none" strike="noStrike" kern="1200" cap="none" spc="0" normalizeH="0" baseline="0" noProof="0" dirty="0">
                    <a:ln>
                      <a:noFill/>
                    </a:ln>
                    <a:solidFill>
                      <a:srgbClr val="585858"/>
                    </a:solidFill>
                    <a:effectLst/>
                    <a:uLnTx/>
                    <a:uFillTx/>
                    <a:latin typeface="Arial"/>
                    <a:ea typeface="+mn-ea"/>
                    <a:cs typeface="+mn-cs"/>
                  </a:rPr>
                  <a:t>nearer to 3 or 4? How do you know? Can you explain your reasoning?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[Text on slide said </a:t>
                </a:r>
                <a:r>
                  <a:rPr kumimoji="0" lang="en-GB" sz="2000" b="0" i="1" u="none" strike="noStrike" kern="1200" cap="none" spc="0" normalizeH="0" baseline="0" noProof="0" dirty="0">
                    <a:ln>
                      <a:noFill/>
                    </a:ln>
                    <a:solidFill>
                      <a:srgbClr val="000000"/>
                    </a:solidFill>
                    <a:effectLst/>
                    <a:uLnTx/>
                    <a:uFillTx/>
                    <a:latin typeface="Arial"/>
                    <a:ea typeface="+mn-ea"/>
                    <a:cs typeface="+mn-cs"/>
                  </a:rPr>
                  <a:t>Estimate the position of the following numbers on this number line.]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4" name="Content Placeholder 2">
                <a:extLst>
                  <a:ext uri="{FF2B5EF4-FFF2-40B4-BE49-F238E27FC236}">
                    <a16:creationId xmlns:a16="http://schemas.microsoft.com/office/drawing/2014/main" id="{1BB8FD1C-D5D2-4966-BEC4-E3011E4016DF}"/>
                  </a:ext>
                </a:extLst>
              </p:cNvPr>
              <p:cNvSpPr txBox="1">
                <a:spLocks noRot="1" noChangeAspect="1" noMove="1" noResize="1" noEditPoints="1" noAdjustHandles="1" noChangeArrowheads="1" noChangeShapeType="1" noTextEdit="1"/>
              </p:cNvSpPr>
              <p:nvPr/>
            </p:nvSpPr>
            <p:spPr>
              <a:xfrm>
                <a:off x="614175" y="3570590"/>
                <a:ext cx="8985625" cy="1699679"/>
              </a:xfrm>
              <a:prstGeom prst="rect">
                <a:avLst/>
              </a:prstGeom>
              <a:blipFill>
                <a:blip r:embed="rId14"/>
                <a:stretch>
                  <a:fillRect l="-611" t="-358" r="-204" b="-214695"/>
                </a:stretch>
              </a:blipFill>
            </p:spPr>
            <p:txBody>
              <a:bodyPr/>
              <a:lstStyle/>
              <a:p>
                <a:r>
                  <a:rPr lang="en-GB">
                    <a:noFill/>
                  </a:rPr>
                  <a:t> </a:t>
                </a:r>
              </a:p>
            </p:txBody>
          </p:sp>
        </mc:Fallback>
      </mc:AlternateContent>
    </p:spTree>
    <p:extLst>
      <p:ext uri="{BB962C8B-B14F-4D97-AF65-F5344CB8AC3E}">
        <p14:creationId xmlns:p14="http://schemas.microsoft.com/office/powerpoint/2010/main" val="151192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3.7037E-7 L 0.20482 0.10532 " pathEditMode="relative" rAng="0" ptsTypes="AA">
                                      <p:cBhvr>
                                        <p:cTn id="6" dur="2000" fill="hold"/>
                                        <p:tgtEl>
                                          <p:spTgt spid="8"/>
                                        </p:tgtEl>
                                        <p:attrNameLst>
                                          <p:attrName>ppt_x</p:attrName>
                                          <p:attrName>ppt_y</p:attrName>
                                        </p:attrNameLst>
                                      </p:cBhvr>
                                      <p:rCtr x="10234" y="5255"/>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6.25E-7 -1.11111E-6 L -0.1293 0.10556 " pathEditMode="relative" rAng="0" ptsTypes="AA">
                                      <p:cBhvr>
                                        <p:cTn id="14" dur="2000" fill="hold"/>
                                        <p:tgtEl>
                                          <p:spTgt spid="9"/>
                                        </p:tgtEl>
                                        <p:attrNameLst>
                                          <p:attrName>ppt_x</p:attrName>
                                          <p:attrName>ppt_y</p:attrName>
                                        </p:attrNameLst>
                                      </p:cBhvr>
                                      <p:rCtr x="-6471" y="5278"/>
                                    </p:animMotion>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70833E-6 7.40741E-7 L 0.13373 0.09676 " pathEditMode="relative" rAng="0" ptsTypes="AA">
                                      <p:cBhvr>
                                        <p:cTn id="22" dur="2000" fill="hold"/>
                                        <p:tgtEl>
                                          <p:spTgt spid="10"/>
                                        </p:tgtEl>
                                        <p:attrNameLst>
                                          <p:attrName>ppt_x</p:attrName>
                                          <p:attrName>ppt_y</p:attrName>
                                        </p:attrNameLst>
                                      </p:cBhvr>
                                      <p:rCtr x="6680" y="4838"/>
                                    </p:animMotion>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16667E-7 1.85185E-6 L -0.20156 0.1044 " pathEditMode="relative" rAng="0" ptsTypes="AA">
                                      <p:cBhvr>
                                        <p:cTn id="30" dur="2000" fill="hold"/>
                                        <p:tgtEl>
                                          <p:spTgt spid="11"/>
                                        </p:tgtEl>
                                        <p:attrNameLst>
                                          <p:attrName>ppt_x</p:attrName>
                                          <p:attrName>ppt_y</p:attrName>
                                        </p:attrNameLst>
                                      </p:cBhvr>
                                      <p:rCtr x="-10078" y="5208"/>
                                    </p:animMotion>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A874F4-16C7-46E9-BF59-662573EC00C0}"/>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DD909D89-00E6-42F9-83A3-FA0621CFE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2829956"/>
            <a:ext cx="7907446" cy="867891"/>
          </a:xfrm>
          <a:prstGeom prst="rect">
            <a:avLst/>
          </a:prstGeom>
        </p:spPr>
      </p:pic>
      <p:graphicFrame>
        <p:nvGraphicFramePr>
          <p:cNvPr id="5" name="Object 4">
            <a:extLst>
              <a:ext uri="{FF2B5EF4-FFF2-40B4-BE49-F238E27FC236}">
                <a16:creationId xmlns:a16="http://schemas.microsoft.com/office/drawing/2014/main" id="{06FA4C54-3B7E-4F0A-9DC5-B1AD5BFD531B}"/>
              </a:ext>
            </a:extLst>
          </p:cNvPr>
          <p:cNvGraphicFramePr>
            <a:graphicFrameLocks noChangeAspect="1"/>
          </p:cNvGraphicFramePr>
          <p:nvPr/>
        </p:nvGraphicFramePr>
        <p:xfrm>
          <a:off x="5849938" y="1402482"/>
          <a:ext cx="190500" cy="546100"/>
        </p:xfrm>
        <a:graphic>
          <a:graphicData uri="http://schemas.openxmlformats.org/presentationml/2006/ole">
            <mc:AlternateContent xmlns:mc="http://schemas.openxmlformats.org/markup-compatibility/2006">
              <mc:Choice xmlns:v="urn:schemas-microsoft-com:vml" Requires="v">
                <p:oleObj name="Equation" r:id="rId4" imgW="190440" imgH="545760" progId="Equation.DSMT4">
                  <p:embed/>
                </p:oleObj>
              </mc:Choice>
              <mc:Fallback>
                <p:oleObj name="Equation" r:id="rId4" imgW="190440" imgH="545760" progId="Equation.DSMT4">
                  <p:embed/>
                  <p:pic>
                    <p:nvPicPr>
                      <p:cNvPr id="5" name="Object 4">
                        <a:extLst>
                          <a:ext uri="{FF2B5EF4-FFF2-40B4-BE49-F238E27FC236}">
                            <a16:creationId xmlns:a16="http://schemas.microsoft.com/office/drawing/2014/main" id="{06FA4C54-3B7E-4F0A-9DC5-B1AD5BFD531B}"/>
                          </a:ext>
                        </a:extLst>
                      </p:cNvPr>
                      <p:cNvPicPr/>
                      <p:nvPr/>
                    </p:nvPicPr>
                    <p:blipFill>
                      <a:blip r:embed="rId5"/>
                      <a:stretch>
                        <a:fillRect/>
                      </a:stretch>
                    </p:blipFill>
                    <p:spPr>
                      <a:xfrm>
                        <a:off x="5849938" y="1402482"/>
                        <a:ext cx="190500" cy="5461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FAE28E2-DE9A-4BEF-87EA-994B4C67D47E}"/>
              </a:ext>
            </a:extLst>
          </p:cNvPr>
          <p:cNvGraphicFramePr>
            <a:graphicFrameLocks noChangeAspect="1"/>
          </p:cNvGraphicFramePr>
          <p:nvPr/>
        </p:nvGraphicFramePr>
        <p:xfrm>
          <a:off x="5792788" y="1400895"/>
          <a:ext cx="304800" cy="558800"/>
        </p:xfrm>
        <a:graphic>
          <a:graphicData uri="http://schemas.openxmlformats.org/presentationml/2006/ole">
            <mc:AlternateContent xmlns:mc="http://schemas.openxmlformats.org/markup-compatibility/2006">
              <mc:Choice xmlns:v="urn:schemas-microsoft-com:vml" Requires="v">
                <p:oleObj name="Equation" r:id="rId6" imgW="304560" imgH="558720" progId="Equation.DSMT4">
                  <p:embed/>
                </p:oleObj>
              </mc:Choice>
              <mc:Fallback>
                <p:oleObj name="Equation" r:id="rId6" imgW="304560" imgH="558720" progId="Equation.DSMT4">
                  <p:embed/>
                  <p:pic>
                    <p:nvPicPr>
                      <p:cNvPr id="8" name="Object 7">
                        <a:extLst>
                          <a:ext uri="{FF2B5EF4-FFF2-40B4-BE49-F238E27FC236}">
                            <a16:creationId xmlns:a16="http://schemas.microsoft.com/office/drawing/2014/main" id="{AFAE28E2-DE9A-4BEF-87EA-994B4C67D47E}"/>
                          </a:ext>
                        </a:extLst>
                      </p:cNvPr>
                      <p:cNvPicPr/>
                      <p:nvPr/>
                    </p:nvPicPr>
                    <p:blipFill>
                      <a:blip r:embed="rId7"/>
                      <a:stretch>
                        <a:fillRect/>
                      </a:stretch>
                    </p:blipFill>
                    <p:spPr>
                      <a:xfrm>
                        <a:off x="5792788" y="1400895"/>
                        <a:ext cx="304800" cy="558800"/>
                      </a:xfrm>
                      <a:prstGeom prst="rect">
                        <a:avLst/>
                      </a:prstGeom>
                    </p:spPr>
                  </p:pic>
                </p:oleObj>
              </mc:Fallback>
            </mc:AlternateContent>
          </a:graphicData>
        </a:graphic>
      </p:graphicFrame>
      <p:pic>
        <p:nvPicPr>
          <p:cNvPr id="14" name="Picture 13">
            <a:extLst>
              <a:ext uri="{FF2B5EF4-FFF2-40B4-BE49-F238E27FC236}">
                <a16:creationId xmlns:a16="http://schemas.microsoft.com/office/drawing/2014/main" id="{0E627700-9B1F-470A-B4D3-040FDB1D3B4B}"/>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542972" y="2825135"/>
            <a:ext cx="1553029" cy="275480"/>
          </a:xfrm>
          <a:prstGeom prst="rect">
            <a:avLst/>
          </a:prstGeom>
        </p:spPr>
      </p:pic>
      <p:graphicFrame>
        <p:nvGraphicFramePr>
          <p:cNvPr id="17" name="Object 16">
            <a:extLst>
              <a:ext uri="{FF2B5EF4-FFF2-40B4-BE49-F238E27FC236}">
                <a16:creationId xmlns:a16="http://schemas.microsoft.com/office/drawing/2014/main" id="{3D0E5F96-19A9-454D-90B1-58F78B63CC0E}"/>
              </a:ext>
            </a:extLst>
          </p:cNvPr>
          <p:cNvGraphicFramePr>
            <a:graphicFrameLocks noChangeAspect="1"/>
          </p:cNvGraphicFramePr>
          <p:nvPr/>
        </p:nvGraphicFramePr>
        <p:xfrm>
          <a:off x="5932488" y="1419945"/>
          <a:ext cx="203200" cy="546100"/>
        </p:xfrm>
        <a:graphic>
          <a:graphicData uri="http://schemas.openxmlformats.org/presentationml/2006/ole">
            <mc:AlternateContent xmlns:mc="http://schemas.openxmlformats.org/markup-compatibility/2006">
              <mc:Choice xmlns:v="urn:schemas-microsoft-com:vml" Requires="v">
                <p:oleObj name="Equation" r:id="rId9" imgW="203040" imgH="545760" progId="Equation.DSMT4">
                  <p:embed/>
                </p:oleObj>
              </mc:Choice>
              <mc:Fallback>
                <p:oleObj name="Equation" r:id="rId9" imgW="203040" imgH="545760" progId="Equation.DSMT4">
                  <p:embed/>
                  <p:pic>
                    <p:nvPicPr>
                      <p:cNvPr id="17" name="Object 16">
                        <a:extLst>
                          <a:ext uri="{FF2B5EF4-FFF2-40B4-BE49-F238E27FC236}">
                            <a16:creationId xmlns:a16="http://schemas.microsoft.com/office/drawing/2014/main" id="{3D0E5F96-19A9-454D-90B1-58F78B63CC0E}"/>
                          </a:ext>
                        </a:extLst>
                      </p:cNvPr>
                      <p:cNvPicPr/>
                      <p:nvPr/>
                    </p:nvPicPr>
                    <p:blipFill>
                      <a:blip r:embed="rId10"/>
                      <a:stretch>
                        <a:fillRect/>
                      </a:stretch>
                    </p:blipFill>
                    <p:spPr>
                      <a:xfrm>
                        <a:off x="5932488" y="1419945"/>
                        <a:ext cx="203200" cy="546100"/>
                      </a:xfrm>
                      <a:prstGeom prst="rect">
                        <a:avLst/>
                      </a:prstGeom>
                    </p:spPr>
                  </p:pic>
                </p:oleObj>
              </mc:Fallback>
            </mc:AlternateContent>
          </a:graphicData>
        </a:graphic>
      </p:graphicFrame>
      <p:pic>
        <p:nvPicPr>
          <p:cNvPr id="24" name="Picture 23">
            <a:extLst>
              <a:ext uri="{FF2B5EF4-FFF2-40B4-BE49-F238E27FC236}">
                <a16:creationId xmlns:a16="http://schemas.microsoft.com/office/drawing/2014/main" id="{2F29DF24-6E3A-4A6C-BF36-E241BD1E3E7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3040746" y="2825135"/>
            <a:ext cx="1553029" cy="275480"/>
          </a:xfrm>
          <a:prstGeom prst="rect">
            <a:avLst/>
          </a:prstGeom>
        </p:spPr>
      </p:pic>
      <p:graphicFrame>
        <p:nvGraphicFramePr>
          <p:cNvPr id="21" name="Object 20">
            <a:extLst>
              <a:ext uri="{FF2B5EF4-FFF2-40B4-BE49-F238E27FC236}">
                <a16:creationId xmlns:a16="http://schemas.microsoft.com/office/drawing/2014/main" id="{5B12CFF3-3D6E-4458-82DA-D3F610B7AA92}"/>
              </a:ext>
            </a:extLst>
          </p:cNvPr>
          <p:cNvGraphicFramePr>
            <a:graphicFrameLocks noChangeAspect="1"/>
          </p:cNvGraphicFramePr>
          <p:nvPr/>
        </p:nvGraphicFramePr>
        <p:xfrm>
          <a:off x="5716588" y="1400895"/>
          <a:ext cx="381000" cy="558800"/>
        </p:xfrm>
        <a:graphic>
          <a:graphicData uri="http://schemas.openxmlformats.org/presentationml/2006/ole">
            <mc:AlternateContent xmlns:mc="http://schemas.openxmlformats.org/markup-compatibility/2006">
              <mc:Choice xmlns:v="urn:schemas-microsoft-com:vml" Requires="v">
                <p:oleObj name="Equation" r:id="rId11" imgW="380880" imgH="558720" progId="Equation.DSMT4">
                  <p:embed/>
                </p:oleObj>
              </mc:Choice>
              <mc:Fallback>
                <p:oleObj name="Equation" r:id="rId11" imgW="380880" imgH="558720" progId="Equation.DSMT4">
                  <p:embed/>
                  <p:pic>
                    <p:nvPicPr>
                      <p:cNvPr id="21" name="Object 20">
                        <a:extLst>
                          <a:ext uri="{FF2B5EF4-FFF2-40B4-BE49-F238E27FC236}">
                            <a16:creationId xmlns:a16="http://schemas.microsoft.com/office/drawing/2014/main" id="{5B12CFF3-3D6E-4458-82DA-D3F610B7AA92}"/>
                          </a:ext>
                        </a:extLst>
                      </p:cNvPr>
                      <p:cNvPicPr/>
                      <p:nvPr/>
                    </p:nvPicPr>
                    <p:blipFill>
                      <a:blip r:embed="rId12"/>
                      <a:stretch>
                        <a:fillRect/>
                      </a:stretch>
                    </p:blipFill>
                    <p:spPr>
                      <a:xfrm>
                        <a:off x="5716588" y="1400895"/>
                        <a:ext cx="381000" cy="558800"/>
                      </a:xfrm>
                      <a:prstGeom prst="rect">
                        <a:avLst/>
                      </a:prstGeom>
                    </p:spPr>
                  </p:pic>
                </p:oleObj>
              </mc:Fallback>
            </mc:AlternateContent>
          </a:graphicData>
        </a:graphic>
      </p:graphicFrame>
      <p:pic>
        <p:nvPicPr>
          <p:cNvPr id="27" name="Picture 26">
            <a:extLst>
              <a:ext uri="{FF2B5EF4-FFF2-40B4-BE49-F238E27FC236}">
                <a16:creationId xmlns:a16="http://schemas.microsoft.com/office/drawing/2014/main" id="{D6491B86-2781-41E6-B4BB-1E99318F99B9}"/>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7554685" y="2825135"/>
            <a:ext cx="1553029" cy="275480"/>
          </a:xfrm>
          <a:prstGeom prst="rect">
            <a:avLst/>
          </a:prstGeom>
        </p:spPr>
      </p:pic>
      <p:pic>
        <p:nvPicPr>
          <p:cNvPr id="12" name="Picture 11">
            <a:extLst>
              <a:ext uri="{FF2B5EF4-FFF2-40B4-BE49-F238E27FC236}">
                <a16:creationId xmlns:a16="http://schemas.microsoft.com/office/drawing/2014/main" id="{70682B08-9FF1-46A7-B9FC-1463F2A1DCAF}"/>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3776778" y="2445966"/>
            <a:ext cx="346229" cy="490718"/>
          </a:xfrm>
          <a:prstGeom prst="rect">
            <a:avLst/>
          </a:prstGeom>
        </p:spPr>
      </p:pic>
      <p:pic>
        <p:nvPicPr>
          <p:cNvPr id="15" name="Picture 14">
            <a:extLst>
              <a:ext uri="{FF2B5EF4-FFF2-40B4-BE49-F238E27FC236}">
                <a16:creationId xmlns:a16="http://schemas.microsoft.com/office/drawing/2014/main" id="{097AB877-3C73-4875-9152-00DF0D8FFD6A}"/>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4997642" y="2445966"/>
            <a:ext cx="346229" cy="490718"/>
          </a:xfrm>
          <a:prstGeom prst="rect">
            <a:avLst/>
          </a:prstGeom>
        </p:spPr>
      </p:pic>
      <p:pic>
        <p:nvPicPr>
          <p:cNvPr id="18" name="Picture 17">
            <a:extLst>
              <a:ext uri="{FF2B5EF4-FFF2-40B4-BE49-F238E27FC236}">
                <a16:creationId xmlns:a16="http://schemas.microsoft.com/office/drawing/2014/main" id="{DCCE4AC1-8B53-446F-8DEC-0296E77DB0CB}"/>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4126534" y="2445966"/>
            <a:ext cx="346229" cy="490718"/>
          </a:xfrm>
          <a:prstGeom prst="rect">
            <a:avLst/>
          </a:prstGeom>
        </p:spPr>
      </p:pic>
      <p:pic>
        <p:nvPicPr>
          <p:cNvPr id="20" name="Picture 19">
            <a:extLst>
              <a:ext uri="{FF2B5EF4-FFF2-40B4-BE49-F238E27FC236}">
                <a16:creationId xmlns:a16="http://schemas.microsoft.com/office/drawing/2014/main" id="{27A7DFF9-D94C-4EEE-AE60-C7E22ECF2B9C}"/>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8791238" y="2445966"/>
            <a:ext cx="346229" cy="490718"/>
          </a:xfrm>
          <a:prstGeom prst="rect">
            <a:avLst/>
          </a:prstGeom>
        </p:spPr>
      </p:pic>
      <p:sp>
        <p:nvSpPr>
          <p:cNvPr id="9" name="Content Placeholder 2">
            <a:extLst>
              <a:ext uri="{FF2B5EF4-FFF2-40B4-BE49-F238E27FC236}">
                <a16:creationId xmlns:a16="http://schemas.microsoft.com/office/drawing/2014/main" id="{BF856A61-E8EA-4A63-8689-7A59BAEBB1C6}"/>
              </a:ext>
            </a:extLst>
          </p:cNvPr>
          <p:cNvSpPr txBox="1">
            <a:spLocks/>
          </p:cNvSpPr>
          <p:nvPr/>
        </p:nvSpPr>
        <p:spPr>
          <a:xfrm>
            <a:off x="623889" y="3438077"/>
            <a:ext cx="9002250"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estimate the position of the following numbers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is the previous whole number? The next whole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err="1">
                <a:ln>
                  <a:noFill/>
                </a:ln>
                <a:solidFill>
                  <a:srgbClr val="585858"/>
                </a:solidFill>
                <a:effectLst/>
                <a:uLnTx/>
                <a:uFillTx/>
                <a:latin typeface="Arial"/>
                <a:ea typeface="+mn-ea"/>
                <a:cs typeface="+mn-cs"/>
              </a:rPr>
              <a:t>hich</a:t>
            </a:r>
            <a:r>
              <a:rPr kumimoji="0" lang="en-GB" sz="2000" b="0" i="0" u="none" strike="noStrike" kern="1200" cap="none" spc="0" normalizeH="0" baseline="0" noProof="0" dirty="0">
                <a:ln>
                  <a:noFill/>
                </a:ln>
                <a:solidFill>
                  <a:srgbClr val="585858"/>
                </a:solidFill>
                <a:effectLst/>
                <a:uLnTx/>
                <a:uFillTx/>
                <a:latin typeface="Arial"/>
                <a:ea typeface="+mn-ea"/>
                <a:cs typeface="+mn-cs"/>
              </a:rPr>
              <a:t> of these whole numbers is the arrow nearest 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L</a:t>
            </a:r>
            <a:r>
              <a:rPr kumimoji="0" lang="en-GB" sz="2000" b="0" i="0" u="none" strike="noStrike" kern="1200" cap="none" spc="0" normalizeH="0" baseline="0" noProof="0" dirty="0" err="1">
                <a:ln>
                  <a:noFill/>
                </a:ln>
                <a:solidFill>
                  <a:srgbClr val="585858"/>
                </a:solidFill>
                <a:effectLst/>
                <a:uLnTx/>
                <a:uFillTx/>
                <a:latin typeface="Arial"/>
                <a:ea typeface="+mn-ea"/>
                <a:cs typeface="+mn-cs"/>
              </a:rPr>
              <a:t>engths</a:t>
            </a:r>
            <a:r>
              <a:rPr kumimoji="0" lang="en-GB" sz="2000" b="0" i="0" u="none" strike="noStrike" kern="1200" cap="none" spc="0" normalizeH="0" baseline="0" noProof="0" dirty="0">
                <a:ln>
                  <a:noFill/>
                </a:ln>
                <a:solidFill>
                  <a:srgbClr val="585858"/>
                </a:solidFill>
                <a:effectLst/>
                <a:uLnTx/>
                <a:uFillTx/>
                <a:latin typeface="Arial"/>
                <a:ea typeface="+mn-ea"/>
                <a:cs typeface="+mn-cs"/>
              </a:rPr>
              <a:t> of card and paper clips can be used in a similar way, by specifying a whole number for each end and asking children to slide the paperclip to estimate the position of a mixed number between.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2658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7 -2.96296E-6 L -0.17253 0.07917 " pathEditMode="relative" rAng="0" ptsTypes="AA">
                                      <p:cBhvr>
                                        <p:cTn id="6" dur="2000" fill="hold"/>
                                        <p:tgtEl>
                                          <p:spTgt spid="5"/>
                                        </p:tgtEl>
                                        <p:attrNameLst>
                                          <p:attrName>ppt_x</p:attrName>
                                          <p:attrName>ppt_y</p:attrName>
                                        </p:attrNameLst>
                                      </p:cBhvr>
                                      <p:rCtr x="-8633" y="3958"/>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08333E-7 2.59259E-6 L -0.072 0.0794 " pathEditMode="relative" rAng="0" ptsTypes="AA">
                                      <p:cBhvr>
                                        <p:cTn id="31" dur="2000" fill="hold"/>
                                        <p:tgtEl>
                                          <p:spTgt spid="8"/>
                                        </p:tgtEl>
                                        <p:attrNameLst>
                                          <p:attrName>ppt_x</p:attrName>
                                          <p:attrName>ppt_y</p:attrName>
                                        </p:attrNameLst>
                                      </p:cBhvr>
                                      <p:rCtr x="-3607" y="3958"/>
                                    </p:animMotion>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1.875E-6 7.40741E-7 L -0.15013 0.07662 " pathEditMode="relative" rAng="0" ptsTypes="AA">
                                      <p:cBhvr>
                                        <p:cTn id="59" dur="2000" fill="hold"/>
                                        <p:tgtEl>
                                          <p:spTgt spid="17"/>
                                        </p:tgtEl>
                                        <p:attrNameLst>
                                          <p:attrName>ppt_x</p:attrName>
                                          <p:attrName>ppt_y</p:attrName>
                                        </p:attrNameLst>
                                      </p:cBhvr>
                                      <p:rCtr x="-7513" y="3819"/>
                                    </p:animMotion>
                                  </p:childTnLst>
                                </p:cTn>
                              </p:par>
                            </p:childTnLst>
                          </p:cTn>
                        </p:par>
                        <p:par>
                          <p:cTn id="60" fill="hold">
                            <p:stCondLst>
                              <p:cond delay="2000"/>
                            </p:stCondLst>
                            <p:childTnLst>
                              <p:par>
                                <p:cTn id="61" presetID="10" presetClass="entr" presetSubtype="0"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24"/>
                                        </p:tgtEl>
                                      </p:cBhvr>
                                    </p:animEffect>
                                    <p:set>
                                      <p:cBhvr>
                                        <p:cTn id="71" dur="1" fill="hold">
                                          <p:stCondLst>
                                            <p:cond delay="499"/>
                                          </p:stCondLst>
                                        </p:cTn>
                                        <p:tgtEl>
                                          <p:spTgt spid="24"/>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8"/>
                                        </p:tgtEl>
                                      </p:cBhvr>
                                    </p:animEffect>
                                    <p:set>
                                      <p:cBhvr>
                                        <p:cTn id="74" dur="1" fill="hold">
                                          <p:stCondLst>
                                            <p:cond delay="499"/>
                                          </p:stCondLst>
                                        </p:cTn>
                                        <p:tgtEl>
                                          <p:spTgt spid="18"/>
                                        </p:tgtEl>
                                        <p:attrNameLst>
                                          <p:attrName>style.visibility</p:attrName>
                                        </p:attrNameLst>
                                      </p:cBhvr>
                                      <p:to>
                                        <p:strVal val="hidden"/>
                                      </p:to>
                                    </p:se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42" presetClass="path" presetSubtype="0" accel="50000" decel="50000" fill="hold" nodeType="clickEffect">
                                  <p:stCondLst>
                                    <p:cond delay="0"/>
                                  </p:stCondLst>
                                  <p:childTnLst>
                                    <p:animMotion origin="layout" path="M 4.79167E-6 2.59259E-6 L 0.23658 0.07847 " pathEditMode="relative" rAng="0" ptsTypes="AA">
                                      <p:cBhvr>
                                        <p:cTn id="87" dur="2000" fill="hold"/>
                                        <p:tgtEl>
                                          <p:spTgt spid="21"/>
                                        </p:tgtEl>
                                        <p:attrNameLst>
                                          <p:attrName>ppt_x</p:attrName>
                                          <p:attrName>ppt_y</p:attrName>
                                        </p:attrNameLst>
                                      </p:cBhvr>
                                      <p:rCtr x="11823" y="3912"/>
                                    </p:animMotion>
                                  </p:childTnLst>
                                </p:cTn>
                              </p:par>
                            </p:childTnLst>
                          </p:cTn>
                        </p:par>
                        <p:par>
                          <p:cTn id="88" fill="hold">
                            <p:stCondLst>
                              <p:cond delay="2000"/>
                            </p:stCondLst>
                            <p:childTnLst>
                              <p:par>
                                <p:cTn id="89" presetID="10" presetClass="entr" presetSubtype="0" fill="hold" nodeType="after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fade">
                                      <p:cBhvr>
                                        <p:cTn id="9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B9CC67-9535-451B-BC65-E57A22AE16BD}"/>
              </a:ext>
            </a:extLst>
          </p:cNvPr>
          <p:cNvSpPr>
            <a:spLocks noGrp="1"/>
          </p:cNvSpPr>
          <p:nvPr>
            <p:ph type="title"/>
          </p:nvPr>
        </p:nvSpPr>
        <p:spPr/>
        <p:txBody>
          <a:bodyPr/>
          <a:lstStyle/>
          <a:p>
            <a:r>
              <a:rPr lang="en-GB" dirty="0"/>
              <a:t>4F-1 Mixed numbers in the linear number system</a:t>
            </a:r>
          </a:p>
        </p:txBody>
      </p:sp>
      <p:pic>
        <p:nvPicPr>
          <p:cNvPr id="4" name="Picture 3">
            <a:extLst>
              <a:ext uri="{FF2B5EF4-FFF2-40B4-BE49-F238E27FC236}">
                <a16:creationId xmlns:a16="http://schemas.microsoft.com/office/drawing/2014/main" id="{5EEA8892-1A68-4F1A-9AD7-9CBE5909C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9" y="3733985"/>
            <a:ext cx="7907446" cy="1542916"/>
          </a:xfrm>
          <a:prstGeom prst="rect">
            <a:avLst/>
          </a:prstGeom>
        </p:spPr>
      </p:pic>
      <p:graphicFrame>
        <p:nvGraphicFramePr>
          <p:cNvPr id="5" name="Object 4">
            <a:extLst>
              <a:ext uri="{FF2B5EF4-FFF2-40B4-BE49-F238E27FC236}">
                <a16:creationId xmlns:a16="http://schemas.microsoft.com/office/drawing/2014/main" id="{24FDFDC9-F337-4F1A-B45F-2CA288DD9472}"/>
              </a:ext>
            </a:extLst>
          </p:cNvPr>
          <p:cNvGraphicFramePr>
            <a:graphicFrameLocks noChangeAspect="1"/>
          </p:cNvGraphicFramePr>
          <p:nvPr/>
        </p:nvGraphicFramePr>
        <p:xfrm>
          <a:off x="1142304" y="2123966"/>
          <a:ext cx="203200" cy="558800"/>
        </p:xfrm>
        <a:graphic>
          <a:graphicData uri="http://schemas.openxmlformats.org/presentationml/2006/ole">
            <mc:AlternateContent xmlns:mc="http://schemas.openxmlformats.org/markup-compatibility/2006">
              <mc:Choice xmlns:v="urn:schemas-microsoft-com:vml" Requires="v">
                <p:oleObj name="Equation" r:id="rId4" imgW="203040" imgH="558720" progId="Equation.DSMT4">
                  <p:embed/>
                </p:oleObj>
              </mc:Choice>
              <mc:Fallback>
                <p:oleObj name="Equation" r:id="rId4" imgW="203040" imgH="558720" progId="Equation.DSMT4">
                  <p:embed/>
                  <p:pic>
                    <p:nvPicPr>
                      <p:cNvPr id="5" name="Object 4">
                        <a:extLst>
                          <a:ext uri="{FF2B5EF4-FFF2-40B4-BE49-F238E27FC236}">
                            <a16:creationId xmlns:a16="http://schemas.microsoft.com/office/drawing/2014/main" id="{24FDFDC9-F337-4F1A-B45F-2CA288DD9472}"/>
                          </a:ext>
                        </a:extLst>
                      </p:cNvPr>
                      <p:cNvPicPr/>
                      <p:nvPr/>
                    </p:nvPicPr>
                    <p:blipFill>
                      <a:blip r:embed="rId5"/>
                      <a:stretch>
                        <a:fillRect/>
                      </a:stretch>
                    </p:blipFill>
                    <p:spPr>
                      <a:xfrm>
                        <a:off x="1142304" y="2123966"/>
                        <a:ext cx="203200" cy="55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05F0B891-17AC-4BFF-8DBE-C612C1BC7E17}"/>
              </a:ext>
            </a:extLst>
          </p:cNvPr>
          <p:cNvGraphicFramePr>
            <a:graphicFrameLocks noChangeAspect="1"/>
          </p:cNvGraphicFramePr>
          <p:nvPr/>
        </p:nvGraphicFramePr>
        <p:xfrm>
          <a:off x="2020192" y="2090628"/>
          <a:ext cx="368300" cy="558800"/>
        </p:xfrm>
        <a:graphic>
          <a:graphicData uri="http://schemas.openxmlformats.org/presentationml/2006/ole">
            <mc:AlternateContent xmlns:mc="http://schemas.openxmlformats.org/markup-compatibility/2006">
              <mc:Choice xmlns:v="urn:schemas-microsoft-com:vml" Requires="v">
                <p:oleObj name="Equation" r:id="rId6" imgW="368280" imgH="558720" progId="Equation.DSMT4">
                  <p:embed/>
                </p:oleObj>
              </mc:Choice>
              <mc:Fallback>
                <p:oleObj name="Equation" r:id="rId6" imgW="368280" imgH="558720" progId="Equation.DSMT4">
                  <p:embed/>
                  <p:pic>
                    <p:nvPicPr>
                      <p:cNvPr id="11" name="Object 10">
                        <a:extLst>
                          <a:ext uri="{FF2B5EF4-FFF2-40B4-BE49-F238E27FC236}">
                            <a16:creationId xmlns:a16="http://schemas.microsoft.com/office/drawing/2014/main" id="{05F0B891-17AC-4BFF-8DBE-C612C1BC7E17}"/>
                          </a:ext>
                        </a:extLst>
                      </p:cNvPr>
                      <p:cNvPicPr/>
                      <p:nvPr/>
                    </p:nvPicPr>
                    <p:blipFill>
                      <a:blip r:embed="rId7"/>
                      <a:stretch>
                        <a:fillRect/>
                      </a:stretch>
                    </p:blipFill>
                    <p:spPr>
                      <a:xfrm>
                        <a:off x="2020192" y="2090628"/>
                        <a:ext cx="368300" cy="5588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F7A761AE-D94A-4963-980E-85F649D7A6A4}"/>
              </a:ext>
            </a:extLst>
          </p:cNvPr>
          <p:cNvGraphicFramePr>
            <a:graphicFrameLocks noChangeAspect="1"/>
          </p:cNvGraphicFramePr>
          <p:nvPr/>
        </p:nvGraphicFramePr>
        <p:xfrm>
          <a:off x="3023492" y="2084278"/>
          <a:ext cx="482600" cy="558800"/>
        </p:xfrm>
        <a:graphic>
          <a:graphicData uri="http://schemas.openxmlformats.org/presentationml/2006/ole">
            <mc:AlternateContent xmlns:mc="http://schemas.openxmlformats.org/markup-compatibility/2006">
              <mc:Choice xmlns:v="urn:schemas-microsoft-com:vml" Requires="v">
                <p:oleObj name="Equation" r:id="rId8" imgW="482400" imgH="558720" progId="Equation.DSMT4">
                  <p:embed/>
                </p:oleObj>
              </mc:Choice>
              <mc:Fallback>
                <p:oleObj name="Equation" r:id="rId8" imgW="482400" imgH="558720" progId="Equation.DSMT4">
                  <p:embed/>
                  <p:pic>
                    <p:nvPicPr>
                      <p:cNvPr id="13" name="Object 12">
                        <a:extLst>
                          <a:ext uri="{FF2B5EF4-FFF2-40B4-BE49-F238E27FC236}">
                            <a16:creationId xmlns:a16="http://schemas.microsoft.com/office/drawing/2014/main" id="{F7A761AE-D94A-4963-980E-85F649D7A6A4}"/>
                          </a:ext>
                        </a:extLst>
                      </p:cNvPr>
                      <p:cNvPicPr/>
                      <p:nvPr/>
                    </p:nvPicPr>
                    <p:blipFill>
                      <a:blip r:embed="rId9"/>
                      <a:stretch>
                        <a:fillRect/>
                      </a:stretch>
                    </p:blipFill>
                    <p:spPr>
                      <a:xfrm>
                        <a:off x="3023492" y="2084278"/>
                        <a:ext cx="482600" cy="5588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29A819F8-33EE-46EC-A4C7-823EC54F0214}"/>
              </a:ext>
            </a:extLst>
          </p:cNvPr>
          <p:cNvGraphicFramePr>
            <a:graphicFrameLocks noChangeAspect="1"/>
          </p:cNvGraphicFramePr>
          <p:nvPr/>
        </p:nvGraphicFramePr>
        <p:xfrm>
          <a:off x="4141092" y="2090628"/>
          <a:ext cx="381000" cy="558800"/>
        </p:xfrm>
        <a:graphic>
          <a:graphicData uri="http://schemas.openxmlformats.org/presentationml/2006/ole">
            <mc:AlternateContent xmlns:mc="http://schemas.openxmlformats.org/markup-compatibility/2006">
              <mc:Choice xmlns:v="urn:schemas-microsoft-com:vml" Requires="v">
                <p:oleObj name="Equation" r:id="rId10" imgW="380880" imgH="558720" progId="Equation.DSMT4">
                  <p:embed/>
                </p:oleObj>
              </mc:Choice>
              <mc:Fallback>
                <p:oleObj name="Equation" r:id="rId10" imgW="380880" imgH="558720" progId="Equation.DSMT4">
                  <p:embed/>
                  <p:pic>
                    <p:nvPicPr>
                      <p:cNvPr id="16" name="Object 15">
                        <a:extLst>
                          <a:ext uri="{FF2B5EF4-FFF2-40B4-BE49-F238E27FC236}">
                            <a16:creationId xmlns:a16="http://schemas.microsoft.com/office/drawing/2014/main" id="{29A819F8-33EE-46EC-A4C7-823EC54F0214}"/>
                          </a:ext>
                        </a:extLst>
                      </p:cNvPr>
                      <p:cNvPicPr/>
                      <p:nvPr/>
                    </p:nvPicPr>
                    <p:blipFill>
                      <a:blip r:embed="rId11"/>
                      <a:stretch>
                        <a:fillRect/>
                      </a:stretch>
                    </p:blipFill>
                    <p:spPr>
                      <a:xfrm>
                        <a:off x="4141092" y="2090628"/>
                        <a:ext cx="381000" cy="55880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CD4C43DE-1061-4007-808B-6DE280804845}"/>
              </a:ext>
            </a:extLst>
          </p:cNvPr>
          <p:cNvGraphicFramePr>
            <a:graphicFrameLocks noChangeAspect="1"/>
          </p:cNvGraphicFramePr>
          <p:nvPr/>
        </p:nvGraphicFramePr>
        <p:xfrm>
          <a:off x="5144392" y="2130316"/>
          <a:ext cx="393700" cy="558800"/>
        </p:xfrm>
        <a:graphic>
          <a:graphicData uri="http://schemas.openxmlformats.org/presentationml/2006/ole">
            <mc:AlternateContent xmlns:mc="http://schemas.openxmlformats.org/markup-compatibility/2006">
              <mc:Choice xmlns:v="urn:schemas-microsoft-com:vml" Requires="v">
                <p:oleObj name="Equation" r:id="rId12" imgW="393480" imgH="558720" progId="Equation.DSMT4">
                  <p:embed/>
                </p:oleObj>
              </mc:Choice>
              <mc:Fallback>
                <p:oleObj name="Equation" r:id="rId12" imgW="393480" imgH="558720" progId="Equation.DSMT4">
                  <p:embed/>
                  <p:pic>
                    <p:nvPicPr>
                      <p:cNvPr id="18" name="Object 17">
                        <a:extLst>
                          <a:ext uri="{FF2B5EF4-FFF2-40B4-BE49-F238E27FC236}">
                            <a16:creationId xmlns:a16="http://schemas.microsoft.com/office/drawing/2014/main" id="{CD4C43DE-1061-4007-808B-6DE280804845}"/>
                          </a:ext>
                        </a:extLst>
                      </p:cNvPr>
                      <p:cNvPicPr/>
                      <p:nvPr/>
                    </p:nvPicPr>
                    <p:blipFill>
                      <a:blip r:embed="rId13"/>
                      <a:stretch>
                        <a:fillRect/>
                      </a:stretch>
                    </p:blipFill>
                    <p:spPr>
                      <a:xfrm>
                        <a:off x="5144392" y="2130316"/>
                        <a:ext cx="393700" cy="558800"/>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872B8FF2-082A-45AB-A9EC-146C6096D21F}"/>
              </a:ext>
            </a:extLst>
          </p:cNvPr>
          <p:cNvSpPr/>
          <p:nvPr/>
        </p:nvSpPr>
        <p:spPr>
          <a:xfrm>
            <a:off x="5463751" y="2227498"/>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B279F16-F611-46EC-AD5A-9EEDBD94B61A}"/>
                  </a:ext>
                </a:extLst>
              </p:cNvPr>
              <p:cNvSpPr txBox="1"/>
              <p:nvPr/>
            </p:nvSpPr>
            <p:spPr>
              <a:xfrm>
                <a:off x="6487947" y="1626228"/>
                <a:ext cx="5242560" cy="4215513"/>
              </a:xfrm>
              <a:prstGeom prst="rect">
                <a:avLst/>
              </a:prstGeom>
              <a:noFill/>
            </p:spPr>
            <p:txBody>
              <a:bodyPr wrap="square" rtlCol="0">
                <a:spAutoFit/>
              </a:bodyPr>
              <a:lstStyle/>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Which of these fractions would be a suitable estimate for a?</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Which can you rule out first? Can you explain your reasoning? </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Why can’t it be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What is the previous whole number? The next?</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Why can’t it be 3</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Repeat using similar examples.</a:t>
                </a: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a:p>
                <a:pPr marL="457200" marR="0" lvl="0" indent="-4572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mc:Choice>
        <mc:Fallback xmlns="">
          <p:sp>
            <p:nvSpPr>
              <p:cNvPr id="2" name="TextBox 1">
                <a:extLst>
                  <a:ext uri="{FF2B5EF4-FFF2-40B4-BE49-F238E27FC236}">
                    <a16:creationId xmlns:a16="http://schemas.microsoft.com/office/drawing/2014/main" id="{1B279F16-F611-46EC-AD5A-9EEDBD94B61A}"/>
                  </a:ext>
                </a:extLst>
              </p:cNvPr>
              <p:cNvSpPr txBox="1">
                <a:spLocks noRot="1" noChangeAspect="1" noMove="1" noResize="1" noEditPoints="1" noAdjustHandles="1" noChangeArrowheads="1" noChangeShapeType="1" noTextEdit="1"/>
              </p:cNvSpPr>
              <p:nvPr/>
            </p:nvSpPr>
            <p:spPr>
              <a:xfrm>
                <a:off x="6487947" y="1626228"/>
                <a:ext cx="5242560" cy="4215513"/>
              </a:xfrm>
              <a:prstGeom prst="rect">
                <a:avLst/>
              </a:prstGeom>
              <a:blipFill>
                <a:blip r:embed="rId15"/>
                <a:stretch>
                  <a:fillRect l="-1047" t="-724"/>
                </a:stretch>
              </a:blipFill>
            </p:spPr>
            <p:txBody>
              <a:bodyPr/>
              <a:lstStyle/>
              <a:p>
                <a:r>
                  <a:rPr lang="en-GB">
                    <a:noFill/>
                  </a:rPr>
                  <a:t> </a:t>
                </a:r>
              </a:p>
            </p:txBody>
          </p:sp>
        </mc:Fallback>
      </mc:AlternateContent>
    </p:spTree>
    <p:extLst>
      <p:ext uri="{BB962C8B-B14F-4D97-AF65-F5344CB8AC3E}">
        <p14:creationId xmlns:p14="http://schemas.microsoft.com/office/powerpoint/2010/main" val="7925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normAutofit fontScale="92500"/>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3.5 Working across one whole: improper fractions and mixed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4F-1: Linked mastery PD materials</a:t>
            </a:r>
          </a:p>
        </p:txBody>
      </p:sp>
      <p:pic>
        <p:nvPicPr>
          <p:cNvPr id="3" name="Picture 2">
            <a:extLst>
              <a:ext uri="{FF2B5EF4-FFF2-40B4-BE49-F238E27FC236}">
                <a16:creationId xmlns:a16="http://schemas.microsoft.com/office/drawing/2014/main" id="{C56DC093-41BF-481E-B9D7-967770D1E6AC}"/>
              </a:ext>
            </a:extLst>
          </p:cNvPr>
          <p:cNvPicPr>
            <a:picLocks noChangeAspect="1"/>
          </p:cNvPicPr>
          <p:nvPr/>
        </p:nvPicPr>
        <p:blipFill>
          <a:blip r:embed="rId4"/>
          <a:stretch>
            <a:fillRect/>
          </a:stretch>
        </p:blipFill>
        <p:spPr>
          <a:xfrm>
            <a:off x="908575" y="1104761"/>
            <a:ext cx="3643404" cy="516199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Mixed numbers in the linear number system</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4F-1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4F-1 Mixed numbers in the linear number system</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452454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593344-E390-4417-BB30-EF705F667205}"/>
              </a:ext>
            </a:extLst>
          </p:cNvPr>
          <p:cNvSpPr>
            <a:spLocks noGrp="1"/>
          </p:cNvSpPr>
          <p:nvPr>
            <p:ph type="title"/>
          </p:nvPr>
        </p:nvSpPr>
        <p:spPr/>
        <p:txBody>
          <a:bodyPr/>
          <a:lstStyle/>
          <a:p>
            <a:r>
              <a:rPr lang="en-GB" dirty="0"/>
              <a:t>4F-1 Mixed numbers in the linear number system</a:t>
            </a:r>
          </a:p>
        </p:txBody>
      </p:sp>
      <p:pic>
        <p:nvPicPr>
          <p:cNvPr id="5" name="Picture 4">
            <a:extLst>
              <a:ext uri="{FF2B5EF4-FFF2-40B4-BE49-F238E27FC236}">
                <a16:creationId xmlns:a16="http://schemas.microsoft.com/office/drawing/2014/main" id="{3666DC62-91D7-4EDA-9297-FE3776E865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626" y="1557338"/>
            <a:ext cx="3408382" cy="1388292"/>
          </a:xfrm>
          <a:prstGeom prst="rect">
            <a:avLst/>
          </a:prstGeom>
        </p:spPr>
      </p:pic>
      <p:pic>
        <p:nvPicPr>
          <p:cNvPr id="9" name="Picture 8">
            <a:extLst>
              <a:ext uri="{FF2B5EF4-FFF2-40B4-BE49-F238E27FC236}">
                <a16:creationId xmlns:a16="http://schemas.microsoft.com/office/drawing/2014/main" id="{7CC7A85E-EB46-4A56-AEE3-63DEEF029C7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854355" y="3273678"/>
            <a:ext cx="2712170" cy="2496198"/>
          </a:xfrm>
          <a:prstGeom prst="rect">
            <a:avLst/>
          </a:prstGeom>
        </p:spPr>
      </p:pic>
      <p:sp>
        <p:nvSpPr>
          <p:cNvPr id="2" name="TextBox 19">
            <a:extLst>
              <a:ext uri="{FF2B5EF4-FFF2-40B4-BE49-F238E27FC236}">
                <a16:creationId xmlns:a16="http://schemas.microsoft.com/office/drawing/2014/main" id="{1E4FF99F-680D-4FD6-BEB4-E5CA7C9C66AD}"/>
              </a:ext>
            </a:extLst>
          </p:cNvPr>
          <p:cNvSpPr txBox="1"/>
          <p:nvPr/>
        </p:nvSpPr>
        <p:spPr>
          <a:xfrm>
            <a:off x="5992928" y="3796189"/>
            <a:ext cx="5763493"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2 whole oranges. There is half an orange. There are 2 and a half oranges altogether.</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4" name="Content Placeholder 2">
            <a:extLst>
              <a:ext uri="{FF2B5EF4-FFF2-40B4-BE49-F238E27FC236}">
                <a16:creationId xmlns:a16="http://schemas.microsoft.com/office/drawing/2014/main" id="{35DC713E-F074-4F46-B7B5-AE7B764D848F}"/>
              </a:ext>
            </a:extLst>
          </p:cNvPr>
          <p:cNvSpPr txBox="1">
            <a:spLocks/>
          </p:cNvSpPr>
          <p:nvPr/>
        </p:nvSpPr>
        <p:spPr>
          <a:xfrm flipH="1">
            <a:off x="5992928" y="1557338"/>
            <a:ext cx="5863709" cy="447770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oranges do Johnny and Ellen have altogether?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re there more than 2 oranges? More than 3?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do we write this number?</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lang="en-GB" sz="2000" dirty="0">
              <a:latin typeface="Arial"/>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a:t>
            </a:r>
            <a:r>
              <a:rPr kumimoji="0" lang="en-GB" sz="2000" b="0" i="0" u="none" strike="noStrike" kern="1200" cap="none" spc="0" normalizeH="0" baseline="0" noProof="0" dirty="0" err="1">
                <a:ln>
                  <a:noFill/>
                </a:ln>
                <a:solidFill>
                  <a:srgbClr val="585858"/>
                </a:solidFill>
                <a:effectLst/>
                <a:uLnTx/>
                <a:uFillTx/>
                <a:latin typeface="Arial"/>
                <a:ea typeface="+mn-ea"/>
                <a:cs typeface="+mn-cs"/>
              </a:rPr>
              <a:t>epeat</a:t>
            </a:r>
            <a:r>
              <a:rPr kumimoji="0" lang="en-GB" sz="2000" b="0" i="0" u="none" strike="noStrike" kern="1200" cap="none" spc="0" normalizeH="0" baseline="0" noProof="0" dirty="0">
                <a:ln>
                  <a:noFill/>
                </a:ln>
                <a:solidFill>
                  <a:srgbClr val="585858"/>
                </a:solidFill>
                <a:effectLst/>
                <a:uLnTx/>
                <a:uFillTx/>
                <a:latin typeface="Arial"/>
                <a:ea typeface="+mn-ea"/>
                <a:cs typeface="+mn-cs"/>
              </a:rPr>
              <a:t> with similar images or real-life concepts.</a:t>
            </a: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87DC5C5B-5E8D-410E-A9FB-27CF1CC38850}"/>
              </a:ext>
            </a:extLst>
          </p:cNvPr>
          <p:cNvGrpSpPr/>
          <p:nvPr/>
        </p:nvGrpSpPr>
        <p:grpSpPr>
          <a:xfrm>
            <a:off x="2970521" y="3563232"/>
            <a:ext cx="479838" cy="383554"/>
            <a:chOff x="5782663" y="3025867"/>
            <a:chExt cx="992891" cy="793658"/>
          </a:xfrm>
        </p:grpSpPr>
        <p:pic>
          <p:nvPicPr>
            <p:cNvPr id="10" name="Picture 9">
              <a:extLst>
                <a:ext uri="{FF2B5EF4-FFF2-40B4-BE49-F238E27FC236}">
                  <a16:creationId xmlns:a16="http://schemas.microsoft.com/office/drawing/2014/main" id="{AFFA7320-3834-4A93-B7B8-B2B16908528F}"/>
                </a:ext>
              </a:extLst>
            </p:cNvPr>
            <p:cNvPicPr>
              <a:picLocks noChangeAspect="1"/>
            </p:cNvPicPr>
            <p:nvPr/>
          </p:nvPicPr>
          <p:blipFill>
            <a:blip r:embed="rId5"/>
            <a:stretch>
              <a:fillRect/>
            </a:stretch>
          </p:blipFill>
          <p:spPr>
            <a:xfrm>
              <a:off x="5782663" y="3038474"/>
              <a:ext cx="657225" cy="781051"/>
            </a:xfrm>
            <a:prstGeom prst="rect">
              <a:avLst/>
            </a:prstGeom>
          </p:spPr>
        </p:pic>
        <p:pic>
          <p:nvPicPr>
            <p:cNvPr id="11" name="Picture 10">
              <a:extLst>
                <a:ext uri="{FF2B5EF4-FFF2-40B4-BE49-F238E27FC236}">
                  <a16:creationId xmlns:a16="http://schemas.microsoft.com/office/drawing/2014/main" id="{3EB10C98-6482-4996-BBE8-D14473C7B612}"/>
                </a:ext>
              </a:extLst>
            </p:cNvPr>
            <p:cNvPicPr>
              <a:picLocks noChangeAspect="1"/>
            </p:cNvPicPr>
            <p:nvPr/>
          </p:nvPicPr>
          <p:blipFill>
            <a:blip r:embed="rId6"/>
            <a:stretch>
              <a:fillRect/>
            </a:stretch>
          </p:blipFill>
          <p:spPr>
            <a:xfrm>
              <a:off x="6424612" y="3025867"/>
              <a:ext cx="350942" cy="782099"/>
            </a:xfrm>
            <a:prstGeom prst="rect">
              <a:avLst/>
            </a:prstGeom>
          </p:spPr>
        </p:pic>
      </p:grpSp>
    </p:spTree>
    <p:extLst>
      <p:ext uri="{BB962C8B-B14F-4D97-AF65-F5344CB8AC3E}">
        <p14:creationId xmlns:p14="http://schemas.microsoft.com/office/powerpoint/2010/main" val="104776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7.3|3.9|3.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purl.org/dc/elements/1.1/"/>
    <ds:schemaRef ds:uri="http://schemas.microsoft.com/office/2006/metadata/propertie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13DC549E-6C43-44F9-A983-B1FACDD4BD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1487</Words>
  <Application>Microsoft Office PowerPoint</Application>
  <PresentationFormat>Widescreen</PresentationFormat>
  <Paragraphs>169</Paragraphs>
  <Slides>23</Slides>
  <Notes>18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Myriad Pro</vt:lpstr>
      <vt:lpstr>Custom Design</vt:lpstr>
      <vt:lpstr>nctem1</vt:lpstr>
      <vt:lpstr>Equation</vt:lpstr>
      <vt:lpstr>PowerPoint Presentation</vt:lpstr>
      <vt:lpstr>4F-1  Reason about the location of mixed numbers in the linear number system.</vt:lpstr>
      <vt:lpstr>4F-1: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4F-1 Mixed numbers in the linear number system</vt:lpstr>
      <vt:lpstr>4F-1 Mixed numbers in the linear number system</vt:lpstr>
      <vt:lpstr>4F-1 Mixed numbers in the linear number system</vt:lpstr>
      <vt:lpstr>4F-1 Mixed numbers in the linear number system</vt:lpstr>
      <vt:lpstr>4F-1 Mixed numbers in the linear number system</vt:lpstr>
      <vt:lpstr>PowerPoint Presentation</vt:lpstr>
      <vt:lpstr>4F-1 Mixed numbers in the linear number system</vt:lpstr>
      <vt:lpstr>4F-1 Mixed numbers in the linear number system</vt:lpstr>
      <vt:lpstr>4F-1 Mixed numbers in the linear number system</vt:lpstr>
      <vt:lpstr>4F-1 Mixed numbers in the linear number system</vt:lpstr>
      <vt:lpstr>4F-1 Mixed numbers in the linear number system</vt:lpstr>
      <vt:lpstr>4F-1 Mixed numbers in the linear number system</vt:lpstr>
      <vt:lpstr>4F-1 Mixed numbers in the linear number system</vt:lpstr>
      <vt:lpstr>4F-1 Mixed numbers in the linear number system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2022-11-10T14:45:57Z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