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9" r:id="rId5"/>
  </p:sldMasterIdLst>
  <p:notesMasterIdLst>
    <p:notesMasterId r:id="rId29"/>
  </p:notesMasterIdLst>
  <p:sldIdLst>
    <p:sldId id="257" r:id="rId6"/>
    <p:sldId id="263" r:id="rId7"/>
    <p:sldId id="261" r:id="rId8"/>
    <p:sldId id="298" r:id="rId9"/>
    <p:sldId id="267" r:id="rId10"/>
    <p:sldId id="469" r:id="rId11"/>
    <p:sldId id="470" r:id="rId12"/>
    <p:sldId id="359" r:id="rId13"/>
    <p:sldId id="270" r:id="rId14"/>
    <p:sldId id="269" r:id="rId15"/>
    <p:sldId id="273" r:id="rId16"/>
    <p:sldId id="571" r:id="rId17"/>
    <p:sldId id="279" r:id="rId18"/>
    <p:sldId id="572" r:id="rId19"/>
    <p:sldId id="281" r:id="rId20"/>
    <p:sldId id="335" r:id="rId21"/>
    <p:sldId id="280" r:id="rId22"/>
    <p:sldId id="286" r:id="rId23"/>
    <p:sldId id="285" r:id="rId24"/>
    <p:sldId id="288" r:id="rId25"/>
    <p:sldId id="287" r:id="rId26"/>
    <p:sldId id="289" r:id="rId27"/>
    <p:sldId id="47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8"/>
    <a:srgbClr val="605E83"/>
    <a:srgbClr val="9866D6"/>
    <a:srgbClr val="FBF5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84128F-6963-4F91-8E54-EAA3FC9E7540}" v="34" dt="2020-08-29T11:03:46.2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showGuides="1">
      <p:cViewPr varScale="1">
        <p:scale>
          <a:sx n="83" d="100"/>
          <a:sy n="83" d="100"/>
        </p:scale>
        <p:origin x="686"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4EFC8-8799-4F4C-8315-F132E4ECEA7D}" type="datetimeFigureOut">
              <a:rPr lang="en-GB" smtClean="0"/>
              <a:t>10/11/2022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825CF7-397B-40E2-885F-DC75A9265B37}" type="slidenum">
              <a:rPr lang="en-GB" smtClean="0"/>
              <a:t>‹#›</a:t>
            </a:fld>
            <a:endParaRPr lang="en-GB"/>
          </a:p>
        </p:txBody>
      </p:sp>
    </p:spTree>
    <p:extLst>
      <p:ext uri="{BB962C8B-B14F-4D97-AF65-F5344CB8AC3E}">
        <p14:creationId xmlns:p14="http://schemas.microsoft.com/office/powerpoint/2010/main" val="3271312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34548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14</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19201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0"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15</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80933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382106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0"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17</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933433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0"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18</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341555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1"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19</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603569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0"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20</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859797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1"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21</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388292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0"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22</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71003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5643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85563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8</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72254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9</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1613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10</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52033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11</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67846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i="1"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12</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865140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0"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13</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689474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Rectangle 5"/>
          <p:cNvSpPr>
            <a:spLocks noGrp="1" noChangeArrowheads="1"/>
          </p:cNvSpPr>
          <p:nvPr>
            <p:ph type="subTitle" idx="1"/>
          </p:nvPr>
        </p:nvSpPr>
        <p:spPr>
          <a:xfrm>
            <a:off x="609594" y="2538422"/>
            <a:ext cx="5486406" cy="3017426"/>
          </a:xfrm>
        </p:spPr>
        <p:txBody>
          <a:bodyPr/>
          <a:lstStyle>
            <a:lvl1pPr marL="0" indent="0">
              <a:defRPr sz="4000" b="0">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31179"/>
            <a:ext cx="3700387"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Ready-to-Progress Criterion</a:t>
            </a:r>
            <a:endParaRPr lang="en-GB" sz="2000" b="1" dirty="0">
              <a:solidFill>
                <a:schemeClr val="bg1"/>
              </a:solidFill>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32A2980B-E628-4A74-AB9C-C311E196B2D9}"/>
              </a:ext>
            </a:extLst>
          </p:cNvPr>
          <p:cNvSpPr>
            <a:spLocks noGrp="1"/>
          </p:cNvSpPr>
          <p:nvPr>
            <p:ph type="body" sz="quarter" idx="12" hasCustomPrompt="1"/>
          </p:nvPr>
        </p:nvSpPr>
        <p:spPr>
          <a:xfrm>
            <a:off x="4112499" y="2064359"/>
            <a:ext cx="2239760" cy="457200"/>
          </a:xfrm>
        </p:spPr>
        <p:txBody>
          <a:bodyPr>
            <a:normAutofit/>
          </a:bodyPr>
          <a:lstStyle>
            <a:lvl1pPr>
              <a:defRPr sz="2000" b="1">
                <a:solidFill>
                  <a:schemeClr val="bg1"/>
                </a:solidFill>
              </a:defRPr>
            </a:lvl1pPr>
            <a:lvl4pPr marL="1028674" indent="0">
              <a:buNone/>
              <a:defRPr/>
            </a:lvl4pPr>
            <a:lvl5pPr marL="1371566" indent="0" algn="l">
              <a:buNone/>
              <a:defRPr sz="2400" b="1">
                <a:solidFill>
                  <a:schemeClr val="bg1"/>
                </a:solidFill>
              </a:defRPr>
            </a:lvl5pPr>
          </a:lstStyle>
          <a:p>
            <a:pPr lvl="0"/>
            <a:r>
              <a:rPr lang="en-GB" dirty="0"/>
              <a:t>[e.g. 4NPV-1]</a:t>
            </a:r>
          </a:p>
        </p:txBody>
      </p:sp>
      <p:sp>
        <p:nvSpPr>
          <p:cNvPr id="15" name="TextBox 14">
            <a:extLst>
              <a:ext uri="{FF2B5EF4-FFF2-40B4-BE49-F238E27FC236}">
                <a16:creationId xmlns:a16="http://schemas.microsoft.com/office/drawing/2014/main" id="{932C9316-8FD4-4FD4-8E85-1A613ACCE808}"/>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Supporting Materials for the Ready-to-Progress Criteria</a:t>
            </a:r>
          </a:p>
        </p:txBody>
      </p:sp>
      <p:cxnSp>
        <p:nvCxnSpPr>
          <p:cNvPr id="16" name="Straight Connector 15">
            <a:extLst>
              <a:ext uri="{FF2B5EF4-FFF2-40B4-BE49-F238E27FC236}">
                <a16:creationId xmlns:a16="http://schemas.microsoft.com/office/drawing/2014/main" id="{79E55BB7-9C17-4F8C-93E6-62AA523F53CC}"/>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676450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347574"/>
              </a:buClr>
              <a:buFont typeface="Arial" panose="020B0604020202020204" pitchFamily="34" charset="0"/>
              <a:buChar char="•"/>
              <a:defRPr>
                <a:solidFill>
                  <a:srgbClr val="585858"/>
                </a:solidFill>
              </a:defRPr>
            </a:lvl2pPr>
            <a:lvl3pPr marL="857228" indent="-171446">
              <a:buClr>
                <a:srgbClr val="347574"/>
              </a:buClr>
              <a:buFont typeface="Arial" panose="020B0604020202020204" pitchFamily="34" charset="0"/>
              <a:buChar char="•"/>
              <a:defRPr>
                <a:solidFill>
                  <a:srgbClr val="585858"/>
                </a:solidFill>
              </a:defRPr>
            </a:lvl3pPr>
            <a:lvl4pPr marL="1200120" indent="-171446">
              <a:buClr>
                <a:srgbClr val="347574"/>
              </a:buClr>
              <a:buFont typeface="Arial" panose="020B0604020202020204" pitchFamily="34" charset="0"/>
              <a:buChar char="•"/>
              <a:defRPr>
                <a:solidFill>
                  <a:srgbClr val="585858"/>
                </a:solidFill>
              </a:defRPr>
            </a:lvl4pPr>
            <a:lvl5pPr marL="1543012" indent="-171446">
              <a:buClr>
                <a:srgbClr val="347574"/>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a:p>
        </p:txBody>
      </p:sp>
    </p:spTree>
    <p:extLst>
      <p:ext uri="{BB962C8B-B14F-4D97-AF65-F5344CB8AC3E}">
        <p14:creationId xmlns:p14="http://schemas.microsoft.com/office/powerpoint/2010/main" val="960895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57BA41F-3A03-4A58-BA0C-00DB3E59E8F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Content Placeholder 2"/>
          <p:cNvSpPr>
            <a:spLocks noGrp="1"/>
          </p:cNvSpPr>
          <p:nvPr>
            <p:ph sz="half" idx="1"/>
          </p:nvPr>
        </p:nvSpPr>
        <p:spPr>
          <a:xfrm>
            <a:off x="609603" y="1556792"/>
            <a:ext cx="5390388" cy="3888433"/>
          </a:xfrm>
        </p:spPr>
        <p:txBody>
          <a:bodyPr/>
          <a:lstStyle>
            <a:lvl1pPr>
              <a:defRPr lang="en-US" dirty="0">
                <a:solidFill>
                  <a:srgbClr val="347574"/>
                </a:solidFill>
              </a:defRPr>
            </a:lvl1pPr>
            <a:lvl2pPr marL="557199" indent="-214308">
              <a:buClr>
                <a:srgbClr val="347574"/>
              </a:buClr>
              <a:buFont typeface="Arial" panose="020B0604020202020204" pitchFamily="34" charset="0"/>
              <a:buChar char="•"/>
              <a:defRPr lang="en-US" dirty="0">
                <a:solidFill>
                  <a:srgbClr val="347574"/>
                </a:solidFill>
              </a:defRPr>
            </a:lvl2pPr>
            <a:lvl3pPr marL="857228" indent="-171446">
              <a:buClr>
                <a:srgbClr val="347574"/>
              </a:buClr>
              <a:buFont typeface="Arial" panose="020B0604020202020204" pitchFamily="34" charset="0"/>
              <a:buChar char="•"/>
              <a:defRPr lang="en-US" dirty="0">
                <a:solidFill>
                  <a:srgbClr val="347574"/>
                </a:solidFill>
              </a:defRPr>
            </a:lvl3pPr>
            <a:lvl4pPr marL="1200120" indent="-171446">
              <a:buClr>
                <a:srgbClr val="347574"/>
              </a:buClr>
              <a:buFont typeface="Arial" panose="020B0604020202020204" pitchFamily="34" charset="0"/>
              <a:buChar char="•"/>
              <a:defRPr lang="en-US" dirty="0">
                <a:solidFill>
                  <a:srgbClr val="347574"/>
                </a:solidFill>
              </a:defRPr>
            </a:lvl4pPr>
            <a:lvl5pPr marL="1543012" indent="-171446">
              <a:buClr>
                <a:srgbClr val="347574"/>
              </a:buClr>
              <a:buFont typeface="Arial" panose="020B0604020202020204" pitchFamily="34" charset="0"/>
              <a:buChar char="•"/>
              <a:defRPr lang="en-GB" dirty="0">
                <a:solidFill>
                  <a:srgbClr val="347574"/>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2012" y="1556792"/>
            <a:ext cx="5390389" cy="3888433"/>
          </a:xfrm>
        </p:spPr>
        <p:txBody>
          <a:bodyPr/>
          <a:lstStyle>
            <a:lvl1pPr>
              <a:defRPr lang="en-US" dirty="0">
                <a:solidFill>
                  <a:srgbClr val="347574"/>
                </a:solidFill>
              </a:defRPr>
            </a:lvl1pPr>
            <a:lvl2pPr marL="557199" indent="-214308">
              <a:buClr>
                <a:srgbClr val="347574"/>
              </a:buClr>
              <a:buFont typeface="Arial" panose="020B0604020202020204" pitchFamily="34" charset="0"/>
              <a:buChar char="•"/>
              <a:defRPr lang="en-US" dirty="0"/>
            </a:lvl2pPr>
            <a:lvl3pPr marL="857228" indent="-171446">
              <a:buClr>
                <a:srgbClr val="347574"/>
              </a:buClr>
              <a:buFont typeface="Arial" panose="020B0604020202020204" pitchFamily="34" charset="0"/>
              <a:buChar char="•"/>
              <a:defRPr lang="en-US" dirty="0"/>
            </a:lvl3pPr>
            <a:lvl4pPr marL="1200120" indent="-171446">
              <a:buClr>
                <a:srgbClr val="347574"/>
              </a:buClr>
              <a:buFont typeface="Arial" panose="020B0604020202020204" pitchFamily="34" charset="0"/>
              <a:buChar char="•"/>
              <a:defRPr lang="en-US" dirty="0"/>
            </a:lvl4pPr>
            <a:lvl5pPr marL="1543012" indent="-171446">
              <a:buClr>
                <a:srgbClr val="347574"/>
              </a:buClr>
              <a:buFont typeface="Arial" panose="020B0604020202020204" pitchFamily="34" charset="0"/>
              <a:buChar char="•"/>
              <a:defRPr lang="en-GB" dirty="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FD709824-0D61-4F8A-8ED4-0590D481ECBD}"/>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7312D66A-6DD2-45B6-8DB6-1538C1B43C97}"/>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43F2A2D1-25EF-42F5-96D4-30359E443777}"/>
              </a:ext>
            </a:extLst>
          </p:cNvPr>
          <p:cNvSpPr>
            <a:spLocks noGrp="1" noChangeArrowheads="1"/>
          </p:cNvSpPr>
          <p:nvPr>
            <p:ph type="sldNum" sz="quarter" idx="12"/>
          </p:nvPr>
        </p:nvSpPr>
        <p:spPr/>
        <p:txBody>
          <a:bodyPr/>
          <a:lstStyle>
            <a:lvl1pPr>
              <a:defRPr/>
            </a:lvl1pPr>
          </a:lstStyle>
          <a:p>
            <a:fld id="{5028FB64-8E98-4372-891D-01B9A57CE849}" type="slidenum">
              <a:rPr lang="en-GB" altLang="en-US"/>
              <a:pPr/>
              <a:t>‹#›</a:t>
            </a:fld>
            <a:endParaRPr lang="en-GB" altLang="en-US"/>
          </a:p>
        </p:txBody>
      </p:sp>
      <p:sp>
        <p:nvSpPr>
          <p:cNvPr id="11" name="Title 1">
            <a:extLst>
              <a:ext uri="{FF2B5EF4-FFF2-40B4-BE49-F238E27FC236}">
                <a16:creationId xmlns:a16="http://schemas.microsoft.com/office/drawing/2014/main" id="{D22044D9-9B2D-4C31-8E1E-48C5DD1E1DEA}"/>
              </a:ext>
            </a:extLst>
          </p:cNvPr>
          <p:cNvSpPr>
            <a:spLocks noGrp="1"/>
          </p:cNvSpPr>
          <p:nvPr>
            <p:ph type="title"/>
          </p:nvPr>
        </p:nvSpPr>
        <p:spPr>
          <a:xfrm>
            <a:off x="601035" y="430660"/>
            <a:ext cx="10972800" cy="982117"/>
          </a:xfrm>
        </p:spPr>
        <p:txBody>
          <a:bodyPr anchor="t"/>
          <a:lstStyle>
            <a:lvl1pPr>
              <a:defRPr>
                <a:solidFill>
                  <a:srgbClr val="347574"/>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140003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A432AEB-F25C-4460-BB20-2469A8CF05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3" y="1556792"/>
            <a:ext cx="5390388" cy="3888433"/>
          </a:xfrm>
        </p:spPr>
        <p:txBody>
          <a:bodyPr/>
          <a:lstStyle>
            <a:lvl1pPr>
              <a:defRPr sz="2100">
                <a:solidFill>
                  <a:srgbClr val="585858"/>
                </a:solidFill>
              </a:defRPr>
            </a:lvl1pPr>
            <a:lvl2pPr marL="557199" indent="-214308">
              <a:buClr>
                <a:srgbClr val="347574"/>
              </a:buClr>
              <a:buFont typeface="Arial" panose="020B0604020202020204" pitchFamily="34" charset="0"/>
              <a:buChar char="•"/>
              <a:defRPr sz="1800">
                <a:solidFill>
                  <a:srgbClr val="347574"/>
                </a:solidFill>
              </a:defRPr>
            </a:lvl2pPr>
            <a:lvl3pPr marL="857228" indent="-171446">
              <a:buClr>
                <a:srgbClr val="347574"/>
              </a:buClr>
              <a:buFont typeface="Arial" panose="020B0604020202020204" pitchFamily="34" charset="0"/>
              <a:buChar char="•"/>
              <a:defRPr sz="1500">
                <a:solidFill>
                  <a:srgbClr val="347574"/>
                </a:solidFill>
              </a:defRPr>
            </a:lvl3pPr>
            <a:lvl4pPr marL="1200120" indent="-171446">
              <a:buClr>
                <a:srgbClr val="347574"/>
              </a:buClr>
              <a:buFont typeface="Arial" panose="020B0604020202020204" pitchFamily="34" charset="0"/>
              <a:buChar char="•"/>
              <a:defRPr sz="1350">
                <a:solidFill>
                  <a:srgbClr val="347574"/>
                </a:solidFill>
              </a:defRPr>
            </a:lvl4pPr>
            <a:lvl5pPr marL="1543012" indent="-171446">
              <a:buClr>
                <a:srgbClr val="347574"/>
              </a:buClr>
              <a:buFont typeface="Arial" panose="020B0604020202020204" pitchFamily="34" charset="0"/>
              <a:buChar char="•"/>
              <a:defRPr sz="1350">
                <a:solidFill>
                  <a:srgbClr val="347574"/>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2" y="1556792"/>
            <a:ext cx="5390389" cy="3888433"/>
          </a:xfrm>
        </p:spPr>
        <p:txBody>
          <a:bodyPr/>
          <a:lstStyle>
            <a:lvl1pPr>
              <a:defRPr sz="2100">
                <a:solidFill>
                  <a:srgbClr val="585858"/>
                </a:solidFill>
              </a:defRPr>
            </a:lvl1pPr>
            <a:lvl2pPr marL="557199" indent="-214308">
              <a:buClr>
                <a:srgbClr val="347574"/>
              </a:buClr>
              <a:buFont typeface="Arial" panose="020B0604020202020204" pitchFamily="34" charset="0"/>
              <a:buChar char="•"/>
              <a:defRPr sz="1800">
                <a:solidFill>
                  <a:srgbClr val="585858"/>
                </a:solidFill>
              </a:defRPr>
            </a:lvl2pPr>
            <a:lvl3pPr marL="857228" indent="-171446">
              <a:buClr>
                <a:srgbClr val="347574"/>
              </a:buClr>
              <a:buFont typeface="Arial" panose="020B0604020202020204" pitchFamily="34" charset="0"/>
              <a:buChar char="•"/>
              <a:defRPr sz="1500">
                <a:solidFill>
                  <a:srgbClr val="585858"/>
                </a:solidFill>
              </a:defRPr>
            </a:lvl3pPr>
            <a:lvl4pPr marL="1200120" indent="-171446">
              <a:buClr>
                <a:srgbClr val="347574"/>
              </a:buClr>
              <a:buFont typeface="Arial" panose="020B0604020202020204" pitchFamily="34" charset="0"/>
              <a:buChar char="•"/>
              <a:defRPr sz="1350">
                <a:solidFill>
                  <a:srgbClr val="585858"/>
                </a:solidFill>
              </a:defRPr>
            </a:lvl4pPr>
            <a:lvl5pPr marL="1543012" indent="-171446">
              <a:buClr>
                <a:srgbClr val="347574"/>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7310275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0690787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ACB76CD-2FBB-441F-8F24-50F7582353C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1500" b="1">
                <a:solidFill>
                  <a:srgbClr val="585858"/>
                </a:solidFill>
              </a:defRPr>
            </a:lvl1pPr>
          </a:lstStyle>
          <a:p>
            <a:r>
              <a:rPr lang="en-US" dirty="0"/>
              <a:t>Click to edit Master title style</a:t>
            </a:r>
            <a:endParaRPr lang="en-GB" dirty="0"/>
          </a:p>
        </p:txBody>
      </p:sp>
      <p:sp>
        <p:nvSpPr>
          <p:cNvPr id="3" name="Picture Placeholder 2"/>
          <p:cNvSpPr>
            <a:spLocks noGrp="1"/>
          </p:cNvSpPr>
          <p:nvPr>
            <p:ph type="pic" idx="1"/>
          </p:nvPr>
        </p:nvSpPr>
        <p:spPr>
          <a:xfrm>
            <a:off x="609600" y="444962"/>
            <a:ext cx="10972800" cy="3560111"/>
          </a:xfrm>
        </p:spPr>
        <p:txBody>
          <a:bodyPr/>
          <a:lstStyle>
            <a:lvl1pPr marL="0" indent="0">
              <a:buNone/>
              <a:defRPr sz="2400">
                <a:solidFill>
                  <a:srgbClr val="585858"/>
                </a:solidFill>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050">
                <a:solidFill>
                  <a:srgbClr val="585858"/>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dirty="0"/>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fld id="{EC86FDD3-8659-4DF6-9C22-A70505F52DFB}" type="slidenum">
              <a:rPr lang="en-GB" altLang="en-US"/>
              <a:pPr/>
              <a:t>‹#›</a:t>
            </a:fld>
            <a:endParaRPr lang="en-GB" altLang="en-US"/>
          </a:p>
        </p:txBody>
      </p:sp>
    </p:spTree>
    <p:extLst>
      <p:ext uri="{BB962C8B-B14F-4D97-AF65-F5344CB8AC3E}">
        <p14:creationId xmlns:p14="http://schemas.microsoft.com/office/powerpoint/2010/main" val="17779243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p:spPr>
        <p:txBody>
          <a:bodyPr/>
          <a:lstStyle>
            <a:lvl1pPr algn="l">
              <a:defRPr sz="2000" b="0">
                <a:solidFill>
                  <a:schemeClr val="bg1"/>
                </a:solidFill>
                <a:latin typeface="+mn-lt"/>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39148607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lank Canvas">
    <p:spTree>
      <p:nvGrpSpPr>
        <p:cNvPr id="1" name=""/>
        <p:cNvGrpSpPr/>
        <p:nvPr/>
      </p:nvGrpSpPr>
      <p:grpSpPr>
        <a:xfrm>
          <a:off x="0" y="0"/>
          <a:ext cx="0" cy="0"/>
          <a:chOff x="0" y="0"/>
          <a:chExt cx="0" cy="0"/>
        </a:xfrm>
      </p:grpSpPr>
      <p:sp>
        <p:nvSpPr>
          <p:cNvPr id="8" name="Rectangle 7"/>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dirty="0"/>
              <a:t>Short Segment Title – Steps</a:t>
            </a:r>
          </a:p>
        </p:txBody>
      </p:sp>
      <p:sp>
        <p:nvSpPr>
          <p:cNvPr id="6" name="Rectangle 5"/>
          <p:cNvSpPr/>
          <p:nvPr userDrawn="1"/>
        </p:nvSpPr>
        <p:spPr>
          <a:xfrm>
            <a:off x="4221617" y="6487840"/>
            <a:ext cx="3748764"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2019 pilot</a:t>
            </a:r>
          </a:p>
        </p:txBody>
      </p:sp>
    </p:spTree>
    <p:extLst>
      <p:ext uri="{BB962C8B-B14F-4D97-AF65-F5344CB8AC3E}">
        <p14:creationId xmlns:p14="http://schemas.microsoft.com/office/powerpoint/2010/main" val="1613330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Blank Canva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9312"/>
            <a:ext cx="12192000" cy="6300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407368" y="92603"/>
            <a:ext cx="11377264" cy="426170"/>
          </a:xfrm>
        </p:spPr>
        <p:txBody>
          <a:bodyPr/>
          <a:lstStyle>
            <a:lvl1pPr algn="ctr">
              <a:defRPr sz="2000" b="0">
                <a:solidFill>
                  <a:srgbClr val="585858"/>
                </a:solidFill>
                <a:latin typeface="+mn-lt"/>
              </a:defRPr>
            </a:lvl1pPr>
          </a:lstStyle>
          <a:p>
            <a:r>
              <a:rPr lang="en-US" dirty="0"/>
              <a:t>Click to edit Master title style</a:t>
            </a:r>
            <a:endParaRPr lang="en-GB" dirty="0"/>
          </a:p>
        </p:txBody>
      </p:sp>
    </p:spTree>
    <p:extLst>
      <p:ext uri="{BB962C8B-B14F-4D97-AF65-F5344CB8AC3E}">
        <p14:creationId xmlns:p14="http://schemas.microsoft.com/office/powerpoint/2010/main" val="3982536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breaker">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6A0D527-99F6-4C25-B867-E6C473316230}"/>
              </a:ext>
            </a:extLst>
          </p:cNvPr>
          <p:cNvSpPr txBox="1"/>
          <p:nvPr userDrawn="1"/>
        </p:nvSpPr>
        <p:spPr>
          <a:xfrm>
            <a:off x="609593" y="473825"/>
            <a:ext cx="5557355" cy="261610"/>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Ready-to-Progress Criterion</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707886"/>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Materials and activities to support review, practice and consolidation</a:t>
            </a:r>
            <a:endParaRPr lang="en-GB" sz="2000" b="1" dirty="0">
              <a:solidFill>
                <a:schemeClr val="bg1"/>
              </a:solidFill>
              <a:latin typeface="Arial" panose="020B0604020202020204" pitchFamily="34" charset="0"/>
              <a:cs typeface="Arial" panose="020B0604020202020204" pitchFamily="34" charset="0"/>
            </a:endParaRPr>
          </a:p>
        </p:txBody>
      </p:sp>
      <p:sp>
        <p:nvSpPr>
          <p:cNvPr id="10" name="Text Placeholder 9">
            <a:extLst>
              <a:ext uri="{FF2B5EF4-FFF2-40B4-BE49-F238E27FC236}">
                <a16:creationId xmlns:a16="http://schemas.microsoft.com/office/drawing/2014/main" id="{BADDF2D1-C1F7-4071-9225-898475DF0667}"/>
              </a:ext>
            </a:extLst>
          </p:cNvPr>
          <p:cNvSpPr>
            <a:spLocks noGrp="1"/>
          </p:cNvSpPr>
          <p:nvPr>
            <p:ph type="body" sz="quarter" idx="12" hasCustomPrompt="1"/>
          </p:nvPr>
        </p:nvSpPr>
        <p:spPr>
          <a:xfrm>
            <a:off x="609592" y="670119"/>
            <a:ext cx="6220976" cy="301224"/>
          </a:xfrm>
        </p:spPr>
        <p:txBody>
          <a:bodyPr>
            <a:normAutofit/>
          </a:bodyPr>
          <a:lstStyle>
            <a:lvl1pPr>
              <a:defRPr sz="1100">
                <a:solidFill>
                  <a:srgbClr val="FBF5D4"/>
                </a:solidFill>
              </a:defRPr>
            </a:lvl1pPr>
          </a:lstStyle>
          <a:p>
            <a:pPr lvl="0"/>
            <a:r>
              <a:rPr lang="en-US" dirty="0"/>
              <a:t>[Insert content title here]</a:t>
            </a:r>
            <a:endParaRPr lang="en-GB" dirty="0"/>
          </a:p>
        </p:txBody>
      </p:sp>
      <p:cxnSp>
        <p:nvCxnSpPr>
          <p:cNvPr id="15" name="Straight Connector 14">
            <a:extLst>
              <a:ext uri="{FF2B5EF4-FFF2-40B4-BE49-F238E27FC236}">
                <a16:creationId xmlns:a16="http://schemas.microsoft.com/office/drawing/2014/main" id="{33272041-2929-4B14-96A3-5B40E60B69AF}"/>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 Placeholder 9">
            <a:extLst>
              <a:ext uri="{FF2B5EF4-FFF2-40B4-BE49-F238E27FC236}">
                <a16:creationId xmlns:a16="http://schemas.microsoft.com/office/drawing/2014/main" id="{6DC50AC4-FE1A-4E81-A2C9-D36E400A1EB8}"/>
              </a:ext>
            </a:extLst>
          </p:cNvPr>
          <p:cNvSpPr>
            <a:spLocks noGrp="1"/>
          </p:cNvSpPr>
          <p:nvPr>
            <p:ph type="body" sz="quarter" idx="13" hasCustomPrompt="1"/>
          </p:nvPr>
        </p:nvSpPr>
        <p:spPr>
          <a:xfrm>
            <a:off x="2522847" y="498629"/>
            <a:ext cx="1191720" cy="301224"/>
          </a:xfrm>
        </p:spPr>
        <p:txBody>
          <a:bodyPr>
            <a:noAutofit/>
          </a:bodyPr>
          <a:lstStyle>
            <a:lvl1pPr>
              <a:defRPr lang="en-GB" sz="1100" b="1" dirty="0">
                <a:solidFill>
                  <a:srgbClr val="FBF5D4"/>
                </a:solidFill>
              </a:defRPr>
            </a:lvl1pPr>
          </a:lstStyle>
          <a:p>
            <a:pPr lvl="0"/>
            <a:r>
              <a:rPr lang="en-US" dirty="0"/>
              <a:t>[e.g. 4NPV-1]</a:t>
            </a:r>
            <a:endParaRPr lang="en-GB" dirty="0"/>
          </a:p>
        </p:txBody>
      </p:sp>
    </p:spTree>
    <p:extLst>
      <p:ext uri="{BB962C8B-B14F-4D97-AF65-F5344CB8AC3E}">
        <p14:creationId xmlns:p14="http://schemas.microsoft.com/office/powerpoint/2010/main" val="35372091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a:prstGeom prst="rect">
            <a:avLst/>
          </a:prstGeom>
        </p:spPr>
        <p:txBody>
          <a:bodyPr anchor="t">
            <a:normAutofit/>
          </a:bodyPr>
          <a:lstStyle>
            <a:lvl1pPr>
              <a:defRPr sz="2700">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000000"/>
              </a:buClr>
              <a:buFont typeface="Arial" panose="020B0604020202020204" pitchFamily="34" charset="0"/>
              <a:buChar char="•"/>
              <a:defRPr>
                <a:solidFill>
                  <a:srgbClr val="585858"/>
                </a:solidFill>
              </a:defRPr>
            </a:lvl2pPr>
            <a:lvl3pPr marL="857228" indent="-171446">
              <a:buClr>
                <a:srgbClr val="000000"/>
              </a:buClr>
              <a:buFont typeface="Arial" panose="020B0604020202020204" pitchFamily="34" charset="0"/>
              <a:buChar char="•"/>
              <a:defRPr>
                <a:solidFill>
                  <a:srgbClr val="585858"/>
                </a:solidFill>
              </a:defRPr>
            </a:lvl3pPr>
            <a:lvl4pPr marL="1200120" indent="-171446">
              <a:buClr>
                <a:srgbClr val="000000"/>
              </a:buClr>
              <a:buFont typeface="Arial" panose="020B0604020202020204" pitchFamily="34" charset="0"/>
              <a:buChar char="•"/>
              <a:defRPr>
                <a:solidFill>
                  <a:srgbClr val="585858"/>
                </a:solidFill>
              </a:defRPr>
            </a:lvl4pPr>
            <a:lvl5pPr marL="1543012" indent="-171446">
              <a:buClr>
                <a:srgbClr val="000000"/>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1064457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dirty="0"/>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dirty="0"/>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dirty="0"/>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a:prstGeom prst="rect">
            <a:avLst/>
          </a:prstGeo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3121818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1882940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RICH Slide">
    <p:spTree>
      <p:nvGrpSpPr>
        <p:cNvPr id="1" name=""/>
        <p:cNvGrpSpPr/>
        <p:nvPr/>
      </p:nvGrpSpPr>
      <p:grpSpPr>
        <a:xfrm>
          <a:off x="0" y="0"/>
          <a:ext cx="0" cy="0"/>
          <a:chOff x="0" y="0"/>
          <a:chExt cx="0" cy="0"/>
        </a:xfrm>
      </p:grpSpPr>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11" name="Rectangle 10">
            <a:extLst>
              <a:ext uri="{FF2B5EF4-FFF2-40B4-BE49-F238E27FC236}">
                <a16:creationId xmlns:a16="http://schemas.microsoft.com/office/drawing/2014/main" id="{89E41693-E21B-4D54-8C80-1CC464351945}"/>
              </a:ext>
            </a:extLst>
          </p:cNvPr>
          <p:cNvSpPr/>
          <p:nvPr userDrawn="1"/>
        </p:nvSpPr>
        <p:spPr>
          <a:xfrm>
            <a:off x="10102788" y="0"/>
            <a:ext cx="2089211" cy="6843740"/>
          </a:xfrm>
          <a:prstGeom prst="rect">
            <a:avLst/>
          </a:prstGeom>
          <a:solidFill>
            <a:srgbClr val="605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438C8D22-8E9E-46F4-837A-B932422962DF}"/>
              </a:ext>
            </a:extLst>
          </p:cNvPr>
          <p:cNvSpPr/>
          <p:nvPr userDrawn="1"/>
        </p:nvSpPr>
        <p:spPr>
          <a:xfrm>
            <a:off x="8929041" y="2370808"/>
            <a:ext cx="2137603" cy="2137603"/>
          </a:xfrm>
          <a:prstGeom prst="ellipse">
            <a:avLst/>
          </a:prstGeom>
          <a:solidFill>
            <a:schemeClr val="bg1"/>
          </a:solidFill>
          <a:ln w="28575">
            <a:solidFill>
              <a:srgbClr val="986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9" name="Picture 8">
            <a:extLst>
              <a:ext uri="{FF2B5EF4-FFF2-40B4-BE49-F238E27FC236}">
                <a16:creationId xmlns:a16="http://schemas.microsoft.com/office/drawing/2014/main" id="{F57101DC-70F8-4A60-B06C-BFDFF17E4B21}"/>
              </a:ext>
            </a:extLst>
          </p:cNvPr>
          <p:cNvPicPr>
            <a:picLocks noChangeAspect="1"/>
          </p:cNvPicPr>
          <p:nvPr userDrawn="1"/>
        </p:nvPicPr>
        <p:blipFill>
          <a:blip r:embed="rId3"/>
          <a:stretch>
            <a:fillRect/>
          </a:stretch>
        </p:blipFill>
        <p:spPr>
          <a:xfrm>
            <a:off x="9489798" y="2857501"/>
            <a:ext cx="991375" cy="1142998"/>
          </a:xfrm>
          <a:prstGeom prst="rect">
            <a:avLst/>
          </a:prstGeom>
        </p:spPr>
      </p:pic>
      <p:sp>
        <p:nvSpPr>
          <p:cNvPr id="12" name="Title 1">
            <a:extLst>
              <a:ext uri="{FF2B5EF4-FFF2-40B4-BE49-F238E27FC236}">
                <a16:creationId xmlns:a16="http://schemas.microsoft.com/office/drawing/2014/main" id="{9AF1F1B0-A18C-45F2-AC38-B258B92EB3FD}"/>
              </a:ext>
            </a:extLst>
          </p:cNvPr>
          <p:cNvSpPr txBox="1">
            <a:spLocks/>
          </p:cNvSpPr>
          <p:nvPr userDrawn="1"/>
        </p:nvSpPr>
        <p:spPr>
          <a:xfrm>
            <a:off x="580702" y="1058401"/>
            <a:ext cx="7487478" cy="88580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a:lstStyle>
          <a:p>
            <a:r>
              <a:rPr lang="en-US" sz="2000" b="0" dirty="0">
                <a:solidFill>
                  <a:schemeClr val="tx1"/>
                </a:solidFill>
              </a:rPr>
              <a:t>Follow-up NRICH activity</a:t>
            </a:r>
          </a:p>
        </p:txBody>
      </p:sp>
      <p:sp>
        <p:nvSpPr>
          <p:cNvPr id="13" name="TextBox 12">
            <a:extLst>
              <a:ext uri="{FF2B5EF4-FFF2-40B4-BE49-F238E27FC236}">
                <a16:creationId xmlns:a16="http://schemas.microsoft.com/office/drawing/2014/main" id="{97A24071-2609-43AF-A462-22B6A1202038}"/>
              </a:ext>
            </a:extLst>
          </p:cNvPr>
          <p:cNvSpPr txBox="1"/>
          <p:nvPr userDrawn="1"/>
        </p:nvSpPr>
        <p:spPr>
          <a:xfrm>
            <a:off x="580702" y="5708192"/>
            <a:ext cx="9508178"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Reproduced with permission of NRICH, University of Cambridge, all rights reserved.</a:t>
            </a:r>
            <a:endParaRPr kumimoji="0" lang="en-GB" sz="28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
        <p:nvSpPr>
          <p:cNvPr id="15" name="Text Placeholder 14">
            <a:extLst>
              <a:ext uri="{FF2B5EF4-FFF2-40B4-BE49-F238E27FC236}">
                <a16:creationId xmlns:a16="http://schemas.microsoft.com/office/drawing/2014/main" id="{35A1C8FD-060D-45A9-A073-DAF8BB9D2A6C}"/>
              </a:ext>
            </a:extLst>
          </p:cNvPr>
          <p:cNvSpPr>
            <a:spLocks noGrp="1"/>
          </p:cNvSpPr>
          <p:nvPr>
            <p:ph type="body" sz="quarter" idx="10"/>
          </p:nvPr>
        </p:nvSpPr>
        <p:spPr>
          <a:xfrm>
            <a:off x="593725" y="1556068"/>
            <a:ext cx="7902575" cy="3146425"/>
          </a:xfrm>
        </p:spPr>
        <p:txBody>
          <a:bodyPr>
            <a:normAutofit/>
          </a:bodyPr>
          <a:lstStyle>
            <a:lvl1pPr marL="342900" indent="-342900">
              <a:buFont typeface="Arial" panose="020B0604020202020204" pitchFamily="34" charset="0"/>
              <a:buChar char="•"/>
              <a:defRPr sz="2000" b="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68034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A432AEB-F25C-4460-BB20-2469A8CF05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3" y="1556792"/>
            <a:ext cx="5390388" cy="3888433"/>
          </a:xfrm>
        </p:spPr>
        <p:txBody>
          <a:bodyPr/>
          <a:lstStyle>
            <a:lvl1pPr>
              <a:defRPr sz="2100">
                <a:solidFill>
                  <a:srgbClr val="585858"/>
                </a:solidFill>
              </a:defRPr>
            </a:lvl1pPr>
            <a:lvl2pPr marL="557199" indent="-214308">
              <a:buClr>
                <a:srgbClr val="585858"/>
              </a:buClr>
              <a:buFont typeface="Arial" panose="020B0604020202020204" pitchFamily="34" charset="0"/>
              <a:buChar char="•"/>
              <a:defRPr sz="1800">
                <a:solidFill>
                  <a:srgbClr val="585858"/>
                </a:solidFill>
              </a:defRPr>
            </a:lvl2pPr>
            <a:lvl3pPr marL="857228" indent="-171446">
              <a:buClr>
                <a:srgbClr val="585858"/>
              </a:buClr>
              <a:buFont typeface="Arial" panose="020B0604020202020204" pitchFamily="34" charset="0"/>
              <a:buChar char="•"/>
              <a:defRPr sz="1500">
                <a:solidFill>
                  <a:srgbClr val="585858"/>
                </a:solidFill>
              </a:defRPr>
            </a:lvl3pPr>
            <a:lvl4pPr marL="1200120" indent="-171446">
              <a:buClr>
                <a:srgbClr val="585858"/>
              </a:buClr>
              <a:buFont typeface="Arial" panose="020B0604020202020204" pitchFamily="34" charset="0"/>
              <a:buChar char="•"/>
              <a:defRPr sz="1350">
                <a:solidFill>
                  <a:srgbClr val="585858"/>
                </a:solidFill>
              </a:defRPr>
            </a:lvl4pPr>
            <a:lvl5pPr marL="1543012" indent="-171446">
              <a:buClr>
                <a:srgbClr val="585858"/>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2" y="1556792"/>
            <a:ext cx="5390389" cy="3888433"/>
          </a:xfrm>
        </p:spPr>
        <p:txBody>
          <a:bodyPr/>
          <a:lstStyle>
            <a:lvl1pPr>
              <a:defRPr sz="2100">
                <a:solidFill>
                  <a:srgbClr val="585858"/>
                </a:solidFill>
              </a:defRPr>
            </a:lvl1pPr>
            <a:lvl2pPr marL="557199" indent="-214308">
              <a:buClr>
                <a:srgbClr val="585858"/>
              </a:buClr>
              <a:buFont typeface="Arial" panose="020B0604020202020204" pitchFamily="34" charset="0"/>
              <a:buChar char="•"/>
              <a:defRPr sz="1800">
                <a:solidFill>
                  <a:srgbClr val="585858"/>
                </a:solidFill>
              </a:defRPr>
            </a:lvl2pPr>
            <a:lvl3pPr marL="857228" indent="-171446">
              <a:buClr>
                <a:srgbClr val="585858"/>
              </a:buClr>
              <a:buFont typeface="Arial" panose="020B0604020202020204" pitchFamily="34" charset="0"/>
              <a:buChar char="•"/>
              <a:defRPr sz="1500">
                <a:solidFill>
                  <a:srgbClr val="585858"/>
                </a:solidFill>
              </a:defRPr>
            </a:lvl3pPr>
            <a:lvl4pPr marL="1200120" indent="-171446">
              <a:buClr>
                <a:srgbClr val="585858"/>
              </a:buClr>
              <a:buFont typeface="Arial" panose="020B0604020202020204" pitchFamily="34" charset="0"/>
              <a:buChar char="•"/>
              <a:defRPr sz="1350">
                <a:solidFill>
                  <a:srgbClr val="585858"/>
                </a:solidFill>
              </a:defRPr>
            </a:lvl4pPr>
            <a:lvl5pPr marL="1543012" indent="-171446">
              <a:buClr>
                <a:srgbClr val="585858"/>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dirty="0"/>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dirty="0"/>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dirty="0"/>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9155144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ncetm.org.uk</a:t>
            </a:r>
            <a:endParaRPr lang="en-GB" sz="2000" b="1"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885556C-F2BD-4760-85FB-6597078D93A5}"/>
              </a:ext>
            </a:extLst>
          </p:cNvPr>
          <p:cNvSpPr txBox="1"/>
          <p:nvPr userDrawn="1"/>
        </p:nvSpPr>
        <p:spPr>
          <a:xfrm>
            <a:off x="609592" y="5928092"/>
            <a:ext cx="3882509" cy="261610"/>
          </a:xfrm>
          <a:prstGeom prst="rect">
            <a:avLst/>
          </a:prstGeom>
          <a:noFill/>
        </p:spPr>
        <p:txBody>
          <a:bodyPr wrap="square" rtlCol="0">
            <a:spAutoFit/>
          </a:bodyPr>
          <a:lstStyle/>
          <a:p>
            <a:r>
              <a:rPr lang="en-GB" sz="1100" b="1" dirty="0">
                <a:solidFill>
                  <a:srgbClr val="FBF5D4"/>
                </a:solidFill>
                <a:latin typeface="Arial" panose="020B0604020202020204" pitchFamily="34" charset="0"/>
                <a:cs typeface="Arial" panose="020B0604020202020204" pitchFamily="34" charset="0"/>
              </a:rPr>
              <a:t>August 2020</a:t>
            </a:r>
          </a:p>
        </p:txBody>
      </p:sp>
      <p:sp>
        <p:nvSpPr>
          <p:cNvPr id="11" name="TextBox 10">
            <a:extLst>
              <a:ext uri="{FF2B5EF4-FFF2-40B4-BE49-F238E27FC236}">
                <a16:creationId xmlns:a16="http://schemas.microsoft.com/office/drawing/2014/main" id="{3D6A68C6-FE53-45EF-B9FF-9ED7BD263423}"/>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Supporting Materials for the Ready-to-Progress Criteria</a:t>
            </a:r>
          </a:p>
        </p:txBody>
      </p:sp>
      <p:cxnSp>
        <p:nvCxnSpPr>
          <p:cNvPr id="13" name="Straight Connector 12">
            <a:extLst>
              <a:ext uri="{FF2B5EF4-FFF2-40B4-BE49-F238E27FC236}">
                <a16:creationId xmlns:a16="http://schemas.microsoft.com/office/drawing/2014/main" id="{A1D84B4A-C7A8-4C81-8723-7E7EF3B3129A}"/>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365927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22301" y="476681"/>
            <a:ext cx="5545707" cy="576055"/>
          </a:xfrm>
        </p:spPr>
        <p:txBody>
          <a:bodyPr anchor="t"/>
          <a:lstStyle>
            <a:lvl1pPr>
              <a:defRPr>
                <a:solidFill>
                  <a:schemeClr val="bg1"/>
                </a:solidFill>
              </a:defRPr>
            </a:lvl1pPr>
          </a:lstStyle>
          <a:p>
            <a:pPr lvl="0"/>
            <a:r>
              <a:rPr lang="en-GB" noProof="0" dirty="0"/>
              <a:t>Click to edit Master title style</a:t>
            </a:r>
          </a:p>
        </p:txBody>
      </p:sp>
      <p:sp>
        <p:nvSpPr>
          <p:cNvPr id="44037" name="Rectangle 5"/>
          <p:cNvSpPr>
            <a:spLocks noGrp="1" noChangeArrowheads="1"/>
          </p:cNvSpPr>
          <p:nvPr>
            <p:ph type="subTitle" idx="1"/>
          </p:nvPr>
        </p:nvSpPr>
        <p:spPr>
          <a:xfrm>
            <a:off x="609607" y="1196750"/>
            <a:ext cx="5557348" cy="1152130"/>
          </a:xfrm>
        </p:spPr>
        <p:txBody>
          <a:bodyPr/>
          <a:lstStyle>
            <a:lvl1pPr marL="0" indent="0">
              <a:defRPr sz="2625">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a:p>
        </p:txBody>
      </p:sp>
    </p:spTree>
    <p:extLst>
      <p:ext uri="{BB962C8B-B14F-4D97-AF65-F5344CB8AC3E}">
        <p14:creationId xmlns:p14="http://schemas.microsoft.com/office/powerpoint/2010/main" val="397575431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359243-BC76-47BD-8772-C08CAEE510C4}"/>
              </a:ext>
            </a:extLst>
          </p:cNvPr>
          <p:cNvSpPr>
            <a:spLocks noGrp="1"/>
          </p:cNvSpPr>
          <p:nvPr>
            <p:ph type="title"/>
          </p:nvPr>
        </p:nvSpPr>
        <p:spPr>
          <a:xfrm>
            <a:off x="609437" y="301625"/>
            <a:ext cx="10744363" cy="1143000"/>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7E1ECB2-930A-4226-90F7-B3EB6759DCBA}"/>
              </a:ext>
            </a:extLst>
          </p:cNvPr>
          <p:cNvSpPr>
            <a:spLocks noGrp="1"/>
          </p:cNvSpPr>
          <p:nvPr>
            <p:ph type="body" idx="1"/>
          </p:nvPr>
        </p:nvSpPr>
        <p:spPr>
          <a:xfrm>
            <a:off x="609437" y="1556795"/>
            <a:ext cx="10744363" cy="449739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D82B39C-1C43-48B4-A6E3-24BFE8E1AE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buNone/>
              <a:defRPr sz="1200">
                <a:solidFill>
                  <a:schemeClr val="tx1">
                    <a:tint val="75000"/>
                  </a:schemeClr>
                </a:solidFill>
              </a:defRPr>
            </a:lvl1pPr>
          </a:lstStyle>
          <a:p>
            <a:endParaRPr lang="en-GB" dirty="0"/>
          </a:p>
        </p:txBody>
      </p:sp>
      <p:sp>
        <p:nvSpPr>
          <p:cNvPr id="5" name="Footer Placeholder 4">
            <a:extLst>
              <a:ext uri="{FF2B5EF4-FFF2-40B4-BE49-F238E27FC236}">
                <a16:creationId xmlns:a16="http://schemas.microsoft.com/office/drawing/2014/main" id="{1C22EAE8-1007-48BC-A80E-FDEE657EAA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4967EEF3-42C6-4F03-A302-69EF6E72BC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endParaRPr lang="en-GB" dirty="0"/>
          </a:p>
        </p:txBody>
      </p:sp>
    </p:spTree>
    <p:extLst>
      <p:ext uri="{BB962C8B-B14F-4D97-AF65-F5344CB8AC3E}">
        <p14:creationId xmlns:p14="http://schemas.microsoft.com/office/powerpoint/2010/main" val="24933902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8" r:id="rId6"/>
    <p:sldLayoutId id="2147483666" r:id="rId7"/>
    <p:sldLayoutId id="2147483667" r:id="rId8"/>
  </p:sldLayoutIdLst>
  <p:txStyles>
    <p:title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8813D3F6-AFE0-4E9D-851A-B5716B58BE8D}"/>
              </a:ext>
            </a:extLst>
          </p:cNvPr>
          <p:cNvSpPr>
            <a:spLocks noGrp="1" noChangeArrowheads="1"/>
          </p:cNvSpPr>
          <p:nvPr>
            <p:ph type="title"/>
          </p:nvPr>
        </p:nvSpPr>
        <p:spPr bwMode="auto">
          <a:xfrm>
            <a:off x="609437" y="301625"/>
            <a:ext cx="109729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title style</a:t>
            </a:r>
          </a:p>
        </p:txBody>
      </p:sp>
      <p:sp>
        <p:nvSpPr>
          <p:cNvPr id="1027" name="Rectangle 5">
            <a:extLst>
              <a:ext uri="{FF2B5EF4-FFF2-40B4-BE49-F238E27FC236}">
                <a16:creationId xmlns:a16="http://schemas.microsoft.com/office/drawing/2014/main" id="{F919EB2E-C910-4BD3-AA6E-D874436CD585}"/>
              </a:ext>
            </a:extLst>
          </p:cNvPr>
          <p:cNvSpPr>
            <a:spLocks noGrp="1" noChangeArrowheads="1"/>
          </p:cNvSpPr>
          <p:nvPr>
            <p:ph type="body" idx="1"/>
          </p:nvPr>
        </p:nvSpPr>
        <p:spPr bwMode="auto">
          <a:xfrm>
            <a:off x="609606" y="1556794"/>
            <a:ext cx="10968567" cy="438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a:extLst>
              <a:ext uri="{FF2B5EF4-FFF2-40B4-BE49-F238E27FC236}">
                <a16:creationId xmlns:a16="http://schemas.microsoft.com/office/drawing/2014/main" id="{BBF75FAD-1C64-49A9-AABE-8F0A65128F17}"/>
              </a:ext>
            </a:extLst>
          </p:cNvPr>
          <p:cNvSpPr>
            <a:spLocks noGrp="1" noChangeArrowheads="1"/>
          </p:cNvSpPr>
          <p:nvPr>
            <p:ph type="dt" sz="half" idx="2"/>
          </p:nvPr>
        </p:nvSpPr>
        <p:spPr bwMode="auto">
          <a:xfrm>
            <a:off x="609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900">
                <a:latin typeface="Arial" charset="0"/>
              </a:defRPr>
            </a:lvl1pPr>
          </a:lstStyle>
          <a:p>
            <a:pPr>
              <a:defRPr/>
            </a:pPr>
            <a:endParaRPr lang="en-GB"/>
          </a:p>
        </p:txBody>
      </p:sp>
      <p:sp>
        <p:nvSpPr>
          <p:cNvPr id="43015" name="Rectangle 7">
            <a:extLst>
              <a:ext uri="{FF2B5EF4-FFF2-40B4-BE49-F238E27FC236}">
                <a16:creationId xmlns:a16="http://schemas.microsoft.com/office/drawing/2014/main" id="{86566B38-4A46-43A1-8FF2-24E49E84A109}"/>
              </a:ext>
            </a:extLst>
          </p:cNvPr>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900">
                <a:latin typeface="Arial" charset="0"/>
              </a:defRPr>
            </a:lvl1pPr>
          </a:lstStyle>
          <a:p>
            <a:pPr>
              <a:defRPr/>
            </a:pPr>
            <a:endParaRPr lang="en-GB"/>
          </a:p>
        </p:txBody>
      </p:sp>
      <p:sp>
        <p:nvSpPr>
          <p:cNvPr id="43016" name="Rectangle 8">
            <a:extLst>
              <a:ext uri="{FF2B5EF4-FFF2-40B4-BE49-F238E27FC236}">
                <a16:creationId xmlns:a16="http://schemas.microsoft.com/office/drawing/2014/main" id="{956C52DF-8098-4560-A757-D09AC7C69060}"/>
              </a:ext>
            </a:extLst>
          </p:cNvPr>
          <p:cNvSpPr>
            <a:spLocks noGrp="1" noChangeArrowheads="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900"/>
            </a:lvl1pPr>
          </a:lstStyle>
          <a:p>
            <a:fld id="{AE284E3E-0734-4C1C-8A10-2A7D3F5CEAFB}" type="slidenum">
              <a:rPr lang="en-GB" altLang="en-US"/>
              <a:pPr/>
              <a:t>‹#›</a:t>
            </a:fld>
            <a:endParaRPr lang="en-GB" altLang="en-US"/>
          </a:p>
        </p:txBody>
      </p:sp>
    </p:spTree>
    <p:extLst>
      <p:ext uri="{BB962C8B-B14F-4D97-AF65-F5344CB8AC3E}">
        <p14:creationId xmlns:p14="http://schemas.microsoft.com/office/powerpoint/2010/main" val="413333256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Lst>
  <p:txStyles>
    <p:titleStyle>
      <a:lvl1pPr algn="l" rtl="0" eaLnBrk="0" fontAlgn="base" hangingPunct="0">
        <a:spcBef>
          <a:spcPct val="0"/>
        </a:spcBef>
        <a:spcAft>
          <a:spcPct val="0"/>
        </a:spcAft>
        <a:defRPr sz="2700" b="1">
          <a:solidFill>
            <a:srgbClr val="585858"/>
          </a:solidFill>
          <a:latin typeface="+mj-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p:titleStyle>
    <p:body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5.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5.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5.xml"/><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5.xml"/><Relationship Id="rId1" Type="http://schemas.openxmlformats.org/officeDocument/2006/relationships/tags" Target="../tags/tag2.xml"/><Relationship Id="rId6" Type="http://schemas.openxmlformats.org/officeDocument/2006/relationships/image" Target="../media/image29.wmf"/><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image" Target="../media/image36.png"/><Relationship Id="rId7" Type="http://schemas.openxmlformats.org/officeDocument/2006/relationships/oleObject" Target="../embeddings/oleObject2.bin"/><Relationship Id="rId12"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38.wmf"/><Relationship Id="rId5" Type="http://schemas.openxmlformats.org/officeDocument/2006/relationships/oleObject" Target="../embeddings/oleObject1.bin"/><Relationship Id="rId10" Type="http://schemas.openxmlformats.org/officeDocument/2006/relationships/image" Target="../media/image40.wmf"/><Relationship Id="rId4" Type="http://schemas.openxmlformats.org/officeDocument/2006/relationships/image" Target="../media/image37.png"/><Relationship Id="rId9" Type="http://schemas.openxmlformats.org/officeDocument/2006/relationships/oleObject" Target="../embeddings/oleObject3.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47.wmf"/><Relationship Id="rId18" Type="http://schemas.openxmlformats.org/officeDocument/2006/relationships/oleObject" Target="../embeddings/oleObject11.bin"/><Relationship Id="rId3" Type="http://schemas.openxmlformats.org/officeDocument/2006/relationships/image" Target="../media/image42.png"/><Relationship Id="rId7" Type="http://schemas.openxmlformats.org/officeDocument/2006/relationships/image" Target="../media/image44.wmf"/><Relationship Id="rId12" Type="http://schemas.openxmlformats.org/officeDocument/2006/relationships/oleObject" Target="../embeddings/oleObject8.bin"/><Relationship Id="rId17" Type="http://schemas.openxmlformats.org/officeDocument/2006/relationships/image" Target="../media/image49.wmf"/><Relationship Id="rId2" Type="http://schemas.openxmlformats.org/officeDocument/2006/relationships/notesSlide" Target="../notesSlides/notesSlide15.xml"/><Relationship Id="rId16" Type="http://schemas.openxmlformats.org/officeDocument/2006/relationships/oleObject" Target="../embeddings/oleObject10.bin"/><Relationship Id="rId20" Type="http://schemas.openxmlformats.org/officeDocument/2006/relationships/image" Target="../media/image51.png"/><Relationship Id="rId1" Type="http://schemas.openxmlformats.org/officeDocument/2006/relationships/slideLayout" Target="../slideLayouts/slideLayout15.xml"/><Relationship Id="rId6" Type="http://schemas.openxmlformats.org/officeDocument/2006/relationships/oleObject" Target="../embeddings/oleObject5.bin"/><Relationship Id="rId11" Type="http://schemas.openxmlformats.org/officeDocument/2006/relationships/image" Target="../media/image46.wmf"/><Relationship Id="rId5" Type="http://schemas.openxmlformats.org/officeDocument/2006/relationships/image" Target="../media/image43.wmf"/><Relationship Id="rId15" Type="http://schemas.openxmlformats.org/officeDocument/2006/relationships/image" Target="../media/image48.wmf"/><Relationship Id="rId10" Type="http://schemas.openxmlformats.org/officeDocument/2006/relationships/oleObject" Target="../embeddings/oleObject7.bin"/><Relationship Id="rId19" Type="http://schemas.openxmlformats.org/officeDocument/2006/relationships/image" Target="../media/image50.wmf"/><Relationship Id="rId4" Type="http://schemas.openxmlformats.org/officeDocument/2006/relationships/oleObject" Target="../embeddings/oleObject4.bin"/><Relationship Id="rId9" Type="http://schemas.openxmlformats.org/officeDocument/2006/relationships/image" Target="../media/image45.wmf"/><Relationship Id="rId14" Type="http://schemas.openxmlformats.org/officeDocument/2006/relationships/oleObject" Target="../embeddings/oleObject9.bin"/><Relationship Id="rId22" Type="http://schemas.openxmlformats.org/officeDocument/2006/relationships/image" Target="../media/image52.png"/></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playlist?list=PL6gGtLyXoeq-FMWk00AlcIPo3fhGmi03D" TargetMode="External"/><Relationship Id="rId2" Type="http://schemas.openxmlformats.org/officeDocument/2006/relationships/hyperlink" Target="https://www.gov.uk/government/publications/teaching-mathematics-in-primary-schools"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image" Target="../media/image53.png"/><Relationship Id="rId7" Type="http://schemas.openxmlformats.org/officeDocument/2006/relationships/image" Target="../media/image55.wmf"/><Relationship Id="rId12" Type="http://schemas.openxmlformats.org/officeDocument/2006/relationships/image" Target="../media/image51.png"/><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oleObject" Target="../embeddings/oleObject13.bin"/><Relationship Id="rId11" Type="http://schemas.openxmlformats.org/officeDocument/2006/relationships/image" Target="../media/image57.wmf"/><Relationship Id="rId5" Type="http://schemas.openxmlformats.org/officeDocument/2006/relationships/image" Target="../media/image54.wmf"/><Relationship Id="rId10" Type="http://schemas.openxmlformats.org/officeDocument/2006/relationships/oleObject" Target="../embeddings/oleObject15.bin"/><Relationship Id="rId4" Type="http://schemas.openxmlformats.org/officeDocument/2006/relationships/oleObject" Target="../embeddings/oleObject12.bin"/><Relationship Id="rId9" Type="http://schemas.openxmlformats.org/officeDocument/2006/relationships/image" Target="../media/image56.wmf"/><Relationship Id="rId14" Type="http://schemas.openxmlformats.org/officeDocument/2006/relationships/image" Target="../media/image56.png"/></Relationships>
</file>

<file path=ppt/slides/_rels/slide21.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51.png"/><Relationship Id="rId3" Type="http://schemas.openxmlformats.org/officeDocument/2006/relationships/image" Target="../media/image53.png"/><Relationship Id="rId7" Type="http://schemas.openxmlformats.org/officeDocument/2006/relationships/image" Target="../media/image59.wmf"/><Relationship Id="rId12" Type="http://schemas.openxmlformats.org/officeDocument/2006/relationships/image" Target="../media/image62.wmf"/><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oleObject" Target="../embeddings/oleObject17.bin"/><Relationship Id="rId11" Type="http://schemas.openxmlformats.org/officeDocument/2006/relationships/oleObject" Target="../embeddings/oleObject19.bin"/><Relationship Id="rId5" Type="http://schemas.openxmlformats.org/officeDocument/2006/relationships/image" Target="../media/image58.wmf"/><Relationship Id="rId10" Type="http://schemas.openxmlformats.org/officeDocument/2006/relationships/image" Target="../media/image61.wmf"/><Relationship Id="rId4" Type="http://schemas.openxmlformats.org/officeDocument/2006/relationships/oleObject" Target="../embeddings/oleObject16.bin"/><Relationship Id="rId9" Type="http://schemas.openxmlformats.org/officeDocument/2006/relationships/oleObject" Target="../embeddings/oleObject18.bin"/></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22.bin"/><Relationship Id="rId13" Type="http://schemas.openxmlformats.org/officeDocument/2006/relationships/image" Target="../media/image68.wmf"/><Relationship Id="rId3" Type="http://schemas.openxmlformats.org/officeDocument/2006/relationships/image" Target="../media/image63.png"/><Relationship Id="rId7" Type="http://schemas.openxmlformats.org/officeDocument/2006/relationships/image" Target="../media/image65.wmf"/><Relationship Id="rId12" Type="http://schemas.openxmlformats.org/officeDocument/2006/relationships/oleObject" Target="../embeddings/oleObject24.bin"/><Relationship Id="rId2" Type="http://schemas.openxmlformats.org/officeDocument/2006/relationships/notesSlide" Target="../notesSlides/notesSlide18.xml"/><Relationship Id="rId1" Type="http://schemas.openxmlformats.org/officeDocument/2006/relationships/slideLayout" Target="../slideLayouts/slideLayout15.xml"/><Relationship Id="rId6" Type="http://schemas.openxmlformats.org/officeDocument/2006/relationships/oleObject" Target="../embeddings/oleObject21.bin"/><Relationship Id="rId11" Type="http://schemas.openxmlformats.org/officeDocument/2006/relationships/image" Target="../media/image67.wmf"/><Relationship Id="rId5" Type="http://schemas.openxmlformats.org/officeDocument/2006/relationships/image" Target="../media/image64.wmf"/><Relationship Id="rId15" Type="http://schemas.openxmlformats.org/officeDocument/2006/relationships/image" Target="../media/image70.png"/><Relationship Id="rId10" Type="http://schemas.openxmlformats.org/officeDocument/2006/relationships/oleObject" Target="../embeddings/oleObject23.bin"/><Relationship Id="rId4" Type="http://schemas.openxmlformats.org/officeDocument/2006/relationships/oleObject" Target="../embeddings/oleObject20.bin"/><Relationship Id="rId9" Type="http://schemas.openxmlformats.org/officeDocument/2006/relationships/image" Target="../media/image66.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s://www.ncetm.org.uk/classroom-resources/primm-3-05-working-across-one-whole-improper-fractions-and-mixed-numbers/"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5.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F74FBDFE-5B30-4618-A02E-23001F05B5E9}"/>
              </a:ext>
            </a:extLst>
          </p:cNvPr>
          <p:cNvSpPr>
            <a:spLocks noGrp="1"/>
          </p:cNvSpPr>
          <p:nvPr>
            <p:ph type="subTitle" idx="1"/>
          </p:nvPr>
        </p:nvSpPr>
        <p:spPr/>
        <p:txBody>
          <a:bodyPr>
            <a:normAutofit/>
          </a:bodyPr>
          <a:lstStyle/>
          <a:p>
            <a:r>
              <a:rPr lang="en-GB" b="0" dirty="0"/>
              <a:t>Mixed numbers in the linear number system</a:t>
            </a:r>
          </a:p>
        </p:txBody>
      </p:sp>
      <p:sp>
        <p:nvSpPr>
          <p:cNvPr id="7" name="Text Placeholder 6">
            <a:extLst>
              <a:ext uri="{FF2B5EF4-FFF2-40B4-BE49-F238E27FC236}">
                <a16:creationId xmlns:a16="http://schemas.microsoft.com/office/drawing/2014/main" id="{DD63683B-151B-4390-A922-277AFEC04473}"/>
              </a:ext>
            </a:extLst>
          </p:cNvPr>
          <p:cNvSpPr>
            <a:spLocks noGrp="1"/>
          </p:cNvSpPr>
          <p:nvPr>
            <p:ph type="body" sz="quarter" idx="12"/>
          </p:nvPr>
        </p:nvSpPr>
        <p:spPr/>
        <p:txBody>
          <a:bodyPr/>
          <a:lstStyle/>
          <a:p>
            <a:r>
              <a:rPr lang="en-GB" dirty="0"/>
              <a:t>4F-1 </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9DC52F-C9CD-4E7F-AA37-20CB0F5D78DA}"/>
              </a:ext>
            </a:extLst>
          </p:cNvPr>
          <p:cNvSpPr>
            <a:spLocks noGrp="1"/>
          </p:cNvSpPr>
          <p:nvPr>
            <p:ph type="title"/>
          </p:nvPr>
        </p:nvSpPr>
        <p:spPr/>
        <p:txBody>
          <a:bodyPr/>
          <a:lstStyle/>
          <a:p>
            <a:r>
              <a:rPr lang="en-GB" dirty="0"/>
              <a:t>4F-1 Mixed numbers in the linear number system</a:t>
            </a:r>
          </a:p>
        </p:txBody>
      </p:sp>
      <p:pic>
        <p:nvPicPr>
          <p:cNvPr id="4" name="Picture 3">
            <a:extLst>
              <a:ext uri="{FF2B5EF4-FFF2-40B4-BE49-F238E27FC236}">
                <a16:creationId xmlns:a16="http://schemas.microsoft.com/office/drawing/2014/main" id="{983A1720-045C-46A8-8153-48CA93E306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013" y="1769650"/>
            <a:ext cx="7907446" cy="1022183"/>
          </a:xfrm>
          <a:prstGeom prst="rect">
            <a:avLst/>
          </a:prstGeom>
        </p:spPr>
      </p:pic>
      <p:pic>
        <p:nvPicPr>
          <p:cNvPr id="10" name="Picture 9">
            <a:extLst>
              <a:ext uri="{FF2B5EF4-FFF2-40B4-BE49-F238E27FC236}">
                <a16:creationId xmlns:a16="http://schemas.microsoft.com/office/drawing/2014/main" id="{753A1337-4E2D-437F-8D9A-84E94B96B602}"/>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493013" y="2968053"/>
            <a:ext cx="7907446" cy="2753109"/>
          </a:xfrm>
          <a:prstGeom prst="rect">
            <a:avLst/>
          </a:prstGeom>
        </p:spPr>
      </p:pic>
      <p:sp>
        <p:nvSpPr>
          <p:cNvPr id="13" name="Rectangle 12">
            <a:extLst>
              <a:ext uri="{FF2B5EF4-FFF2-40B4-BE49-F238E27FC236}">
                <a16:creationId xmlns:a16="http://schemas.microsoft.com/office/drawing/2014/main" id="{603A2B41-D78C-4F19-AB55-5F2B70A9C6E6}"/>
              </a:ext>
            </a:extLst>
          </p:cNvPr>
          <p:cNvSpPr/>
          <p:nvPr/>
        </p:nvSpPr>
        <p:spPr>
          <a:xfrm>
            <a:off x="367274" y="2791833"/>
            <a:ext cx="6186872" cy="16902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14" name="Rectangle 13">
            <a:extLst>
              <a:ext uri="{FF2B5EF4-FFF2-40B4-BE49-F238E27FC236}">
                <a16:creationId xmlns:a16="http://schemas.microsoft.com/office/drawing/2014/main" id="{DC30D6B2-F136-4877-AA24-3789C84F67A8}"/>
              </a:ext>
            </a:extLst>
          </p:cNvPr>
          <p:cNvSpPr/>
          <p:nvPr/>
        </p:nvSpPr>
        <p:spPr>
          <a:xfrm>
            <a:off x="367274" y="4428672"/>
            <a:ext cx="6056243" cy="16902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Content Placeholder 2">
            <a:extLst>
              <a:ext uri="{FF2B5EF4-FFF2-40B4-BE49-F238E27FC236}">
                <a16:creationId xmlns:a16="http://schemas.microsoft.com/office/drawing/2014/main" id="{469DB9F5-5106-42D9-B818-7BC3C1A6888A}"/>
              </a:ext>
            </a:extLst>
          </p:cNvPr>
          <p:cNvSpPr txBox="1">
            <a:spLocks/>
          </p:cNvSpPr>
          <p:nvPr/>
        </p:nvSpPr>
        <p:spPr>
          <a:xfrm>
            <a:off x="6165453" y="1378019"/>
            <a:ext cx="539038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H</a:t>
            </a:r>
            <a:r>
              <a:rPr kumimoji="0" lang="en-GB" sz="2000" b="0" i="0" u="none" strike="noStrike" kern="1200" cap="none" spc="0" normalizeH="0" baseline="0" noProof="0" dirty="0">
                <a:ln>
                  <a:noFill/>
                </a:ln>
                <a:solidFill>
                  <a:srgbClr val="585858"/>
                </a:solidFill>
                <a:effectLst/>
                <a:uLnTx/>
                <a:uFillTx/>
                <a:latin typeface="Arial"/>
                <a:ea typeface="+mn-ea"/>
                <a:cs typeface="+mn-cs"/>
              </a:rPr>
              <a:t>ow many pizzas? How many whole pizzas? And how much more?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A</a:t>
            </a:r>
            <a:r>
              <a:rPr kumimoji="0" lang="en-GB" sz="2000" b="0" i="0" u="none" strike="noStrike" kern="1200" cap="none" spc="0" normalizeH="0" baseline="0" noProof="0" dirty="0" err="1">
                <a:ln>
                  <a:noFill/>
                </a:ln>
                <a:solidFill>
                  <a:srgbClr val="585858"/>
                </a:solidFill>
                <a:effectLst/>
                <a:uLnTx/>
                <a:uFillTx/>
                <a:latin typeface="Arial"/>
                <a:ea typeface="+mn-ea"/>
                <a:cs typeface="+mn-cs"/>
              </a:rPr>
              <a:t>nd</a:t>
            </a:r>
            <a:r>
              <a:rPr kumimoji="0" lang="en-GB" sz="2000" b="0" i="0" u="none" strike="noStrike" kern="1200" cap="none" spc="0" normalizeH="0" baseline="0" noProof="0" dirty="0">
                <a:ln>
                  <a:noFill/>
                </a:ln>
                <a:solidFill>
                  <a:srgbClr val="585858"/>
                </a:solidFill>
                <a:effectLst/>
                <a:uLnTx/>
                <a:uFillTx/>
                <a:latin typeface="Arial"/>
                <a:ea typeface="+mn-ea"/>
                <a:cs typeface="+mn-cs"/>
              </a:rPr>
              <a:t> now? </a:t>
            </a:r>
            <a:r>
              <a:rPr lang="en-GB" sz="2000" dirty="0">
                <a:latin typeface="Arial"/>
              </a:rPr>
              <a:t>A</a:t>
            </a:r>
            <a:r>
              <a:rPr kumimoji="0" lang="en-GB" sz="2000" b="0" i="0" u="none" strike="noStrike" kern="1200" cap="none" spc="0" normalizeH="0" baseline="0" noProof="0" dirty="0" err="1">
                <a:ln>
                  <a:noFill/>
                </a:ln>
                <a:solidFill>
                  <a:srgbClr val="585858"/>
                </a:solidFill>
                <a:effectLst/>
                <a:uLnTx/>
                <a:uFillTx/>
                <a:latin typeface="Arial"/>
                <a:ea typeface="+mn-ea"/>
                <a:cs typeface="+mn-cs"/>
              </a:rPr>
              <a:t>nd</a:t>
            </a:r>
            <a:r>
              <a:rPr kumimoji="0" lang="en-GB" sz="2000" b="0" i="0" u="none" strike="noStrike" kern="1200" cap="none" spc="0" normalizeH="0" baseline="0" noProof="0" dirty="0">
                <a:ln>
                  <a:noFill/>
                </a:ln>
                <a:solidFill>
                  <a:srgbClr val="585858"/>
                </a:solidFill>
                <a:effectLst/>
                <a:uLnTx/>
                <a:uFillTx/>
                <a:latin typeface="Arial"/>
                <a:ea typeface="+mn-ea"/>
                <a:cs typeface="+mn-cs"/>
              </a:rPr>
              <a:t> now?</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is the same</a:t>
            </a:r>
            <a:r>
              <a:rPr lang="en-GB" sz="2000" dirty="0">
                <a:latin typeface="Arial"/>
              </a:rPr>
              <a:t> and </a:t>
            </a:r>
            <a:r>
              <a:rPr kumimoji="0" lang="en-GB" sz="2000" b="0" i="0" u="none" strike="noStrike" kern="1200" cap="none" spc="0" normalizeH="0" baseline="0" noProof="0" dirty="0">
                <a:ln>
                  <a:noFill/>
                </a:ln>
                <a:solidFill>
                  <a:srgbClr val="585858"/>
                </a:solidFill>
                <a:effectLst/>
                <a:uLnTx/>
                <a:uFillTx/>
                <a:latin typeface="Arial"/>
                <a:ea typeface="+mn-ea"/>
                <a:cs typeface="+mn-cs"/>
              </a:rPr>
              <a:t>what is different about these 3 rows of pizza? Is the quantity of pizza the same or different in each row?</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For the pizza that is not a whole what is the fraction of the whole? </a:t>
            </a: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2" name="TextBox 19">
            <a:extLst>
              <a:ext uri="{FF2B5EF4-FFF2-40B4-BE49-F238E27FC236}">
                <a16:creationId xmlns:a16="http://schemas.microsoft.com/office/drawing/2014/main" id="{9084225C-F433-4ED0-842C-C618FEF966FD}"/>
              </a:ext>
            </a:extLst>
          </p:cNvPr>
          <p:cNvSpPr txBox="1"/>
          <p:nvPr/>
        </p:nvSpPr>
        <p:spPr>
          <a:xfrm>
            <a:off x="6096000" y="4998705"/>
            <a:ext cx="4633431" cy="1138773"/>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There are more than four whole pizzas.</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There are less then five whole pizzas. </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There are four and two-thirds pizza.</a:t>
            </a:r>
          </a:p>
        </p:txBody>
      </p:sp>
    </p:spTree>
    <p:extLst>
      <p:ext uri="{BB962C8B-B14F-4D97-AF65-F5344CB8AC3E}">
        <p14:creationId xmlns:p14="http://schemas.microsoft.com/office/powerpoint/2010/main" val="3836250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CC74EF-0B38-4226-85ED-BFC9739477DD}"/>
              </a:ext>
            </a:extLst>
          </p:cNvPr>
          <p:cNvSpPr>
            <a:spLocks noGrp="1"/>
          </p:cNvSpPr>
          <p:nvPr>
            <p:ph type="title"/>
          </p:nvPr>
        </p:nvSpPr>
        <p:spPr/>
        <p:txBody>
          <a:bodyPr/>
          <a:lstStyle/>
          <a:p>
            <a:r>
              <a:rPr lang="en-GB" dirty="0"/>
              <a:t>4F-1 Mixed numbers in the linear number system</a:t>
            </a:r>
          </a:p>
        </p:txBody>
      </p:sp>
      <p:pic>
        <p:nvPicPr>
          <p:cNvPr id="5" name="Picture 4">
            <a:extLst>
              <a:ext uri="{FF2B5EF4-FFF2-40B4-BE49-F238E27FC236}">
                <a16:creationId xmlns:a16="http://schemas.microsoft.com/office/drawing/2014/main" id="{69069BAA-711E-4BC9-98D1-BFBC5868867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64684" y="1861502"/>
            <a:ext cx="11262632" cy="838597"/>
          </a:xfrm>
          <a:prstGeom prst="rect">
            <a:avLst/>
          </a:prstGeom>
        </p:spPr>
      </p:pic>
      <p:pic>
        <p:nvPicPr>
          <p:cNvPr id="7" name="Picture 6">
            <a:extLst>
              <a:ext uri="{FF2B5EF4-FFF2-40B4-BE49-F238E27FC236}">
                <a16:creationId xmlns:a16="http://schemas.microsoft.com/office/drawing/2014/main" id="{80E53BFC-228C-44DC-90D2-929C3A61B6AD}"/>
              </a:ext>
            </a:extLst>
          </p:cNvPr>
          <p:cNvPicPr>
            <a:picLocks noChangeAspect="1"/>
          </p:cNvPicPr>
          <p:nvPr/>
        </p:nvPicPr>
        <p:blipFill rotWithShape="1">
          <a:blip r:embed="rId4">
            <a:extLst>
              <a:ext uri="{28A0092B-C50C-407E-A947-70E740481C1C}">
                <a14:useLocalDpi xmlns:a14="http://schemas.microsoft.com/office/drawing/2010/main" val="0"/>
              </a:ext>
            </a:extLst>
          </a:blip>
          <a:srcRect t="-55673"/>
          <a:stretch/>
        </p:blipFill>
        <p:spPr>
          <a:xfrm>
            <a:off x="505251" y="1220831"/>
            <a:ext cx="261257" cy="630000"/>
          </a:xfrm>
          <a:prstGeom prst="rect">
            <a:avLst/>
          </a:prstGeom>
        </p:spPr>
      </p:pic>
      <p:pic>
        <p:nvPicPr>
          <p:cNvPr id="13" name="Picture 12">
            <a:extLst>
              <a:ext uri="{FF2B5EF4-FFF2-40B4-BE49-F238E27FC236}">
                <a16:creationId xmlns:a16="http://schemas.microsoft.com/office/drawing/2014/main" id="{1D6483D9-09B8-4EEA-934C-5E9900A84F1B}"/>
              </a:ext>
            </a:extLst>
          </p:cNvPr>
          <p:cNvPicPr>
            <a:picLocks noChangeAspect="1"/>
          </p:cNvPicPr>
          <p:nvPr/>
        </p:nvPicPr>
        <p:blipFill rotWithShape="1">
          <a:blip r:embed="rId4">
            <a:extLst>
              <a:ext uri="{28A0092B-C50C-407E-A947-70E740481C1C}">
                <a14:useLocalDpi xmlns:a14="http://schemas.microsoft.com/office/drawing/2010/main" val="0"/>
              </a:ext>
            </a:extLst>
          </a:blip>
          <a:srcRect t="-55673"/>
          <a:stretch/>
        </p:blipFill>
        <p:spPr>
          <a:xfrm>
            <a:off x="11393017" y="1174605"/>
            <a:ext cx="261257" cy="630000"/>
          </a:xfrm>
          <a:prstGeom prst="rect">
            <a:avLst/>
          </a:prstGeom>
        </p:spPr>
      </p:pic>
      <mc:AlternateContent xmlns:mc="http://schemas.openxmlformats.org/markup-compatibility/2006" xmlns:a14="http://schemas.microsoft.com/office/drawing/2010/main">
        <mc:Choice Requires="a14">
          <p:sp>
            <p:nvSpPr>
              <p:cNvPr id="2" name="Content Placeholder 2">
                <a:extLst>
                  <a:ext uri="{FF2B5EF4-FFF2-40B4-BE49-F238E27FC236}">
                    <a16:creationId xmlns:a16="http://schemas.microsoft.com/office/drawing/2014/main" id="{1326A016-3C2F-4C5E-99CF-A852BB415AFC}"/>
                  </a:ext>
                </a:extLst>
              </p:cNvPr>
              <p:cNvSpPr txBox="1">
                <a:spLocks/>
              </p:cNvSpPr>
              <p:nvPr/>
            </p:nvSpPr>
            <p:spPr>
              <a:xfrm>
                <a:off x="594008" y="3095931"/>
                <a:ext cx="9364639" cy="1330321"/>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What fractional parts does the number line count up in? How do you know? Would you be able to tell if only the whole numbers were labelled?</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Can you count as the arrow moves? What happens when we go over 1?</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Practice counting along the number line, are there any tricky bits? Why do we say 2 after 1</a:t>
                </a:r>
                <a14:m>
                  <m:oMath xmlns:m="http://schemas.openxmlformats.org/officeDocument/2006/math">
                    <m:f>
                      <m:fPr>
                        <m:ctrlP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4</m:t>
                        </m:r>
                      </m:num>
                      <m:den>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5</m:t>
                        </m:r>
                      </m:den>
                    </m:f>
                  </m:oMath>
                </a14:m>
                <a:r>
                  <a:rPr kumimoji="0" lang="en-GB" sz="2000" b="0" i="0" u="none" strike="noStrike" kern="1200" cap="none" spc="0" normalizeH="0" baseline="0" noProof="0" dirty="0">
                    <a:ln>
                      <a:noFill/>
                    </a:ln>
                    <a:solidFill>
                      <a:srgbClr val="585858"/>
                    </a:solidFill>
                    <a:effectLst/>
                    <a:uLnTx/>
                    <a:uFillTx/>
                    <a:latin typeface="Arial"/>
                    <a:ea typeface="+mn-ea"/>
                    <a:cs typeface="+mn-cs"/>
                  </a:rPr>
                  <a:t>?</a:t>
                </a:r>
              </a:p>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mc:Choice>
        <mc:Fallback xmlns="">
          <p:sp>
            <p:nvSpPr>
              <p:cNvPr id="2" name="Content Placeholder 2">
                <a:extLst>
                  <a:ext uri="{FF2B5EF4-FFF2-40B4-BE49-F238E27FC236}">
                    <a16:creationId xmlns:a16="http://schemas.microsoft.com/office/drawing/2014/main" id="{1326A016-3C2F-4C5E-99CF-A852BB415AFC}"/>
                  </a:ext>
                </a:extLst>
              </p:cNvPr>
              <p:cNvSpPr txBox="1">
                <a:spLocks noRot="1" noChangeAspect="1" noMove="1" noResize="1" noEditPoints="1" noAdjustHandles="1" noChangeArrowheads="1" noChangeShapeType="1" noTextEdit="1"/>
              </p:cNvSpPr>
              <p:nvPr/>
            </p:nvSpPr>
            <p:spPr>
              <a:xfrm>
                <a:off x="594008" y="3095931"/>
                <a:ext cx="9364639" cy="1330321"/>
              </a:xfrm>
              <a:prstGeom prst="rect">
                <a:avLst/>
              </a:prstGeom>
              <a:blipFill>
                <a:blip r:embed="rId5"/>
                <a:stretch>
                  <a:fillRect l="-586" t="-459" b="-82110"/>
                </a:stretch>
              </a:blipFill>
            </p:spPr>
            <p:txBody>
              <a:bodyPr/>
              <a:lstStyle/>
              <a:p>
                <a:r>
                  <a:rPr lang="en-GB">
                    <a:noFill/>
                  </a:rPr>
                  <a:t> </a:t>
                </a:r>
              </a:p>
            </p:txBody>
          </p:sp>
        </mc:Fallback>
      </mc:AlternateContent>
      <p:sp>
        <p:nvSpPr>
          <p:cNvPr id="4" name="TextBox 19">
            <a:extLst>
              <a:ext uri="{FF2B5EF4-FFF2-40B4-BE49-F238E27FC236}">
                <a16:creationId xmlns:a16="http://schemas.microsoft.com/office/drawing/2014/main" id="{9AE67E61-C5BC-4D24-8095-900D3EC7B669}"/>
              </a:ext>
            </a:extLst>
          </p:cNvPr>
          <p:cNvSpPr txBox="1"/>
          <p:nvPr/>
        </p:nvSpPr>
        <p:spPr>
          <a:xfrm>
            <a:off x="635879" y="5637169"/>
            <a:ext cx="10150624" cy="427746"/>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20000"/>
              </a:lnSpc>
              <a:spcBef>
                <a:spcPts val="600"/>
              </a:spcBef>
              <a:spcAft>
                <a:spcPts val="600"/>
              </a:spcAft>
              <a:buClr>
                <a:srgbClr val="585858"/>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There are ___ parts between zero and one. This means we are counting in units of ­­­­___.</a:t>
            </a: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 </a:t>
            </a:r>
          </a:p>
        </p:txBody>
      </p:sp>
    </p:spTree>
    <p:extLst>
      <p:ext uri="{BB962C8B-B14F-4D97-AF65-F5344CB8AC3E}">
        <p14:creationId xmlns:p14="http://schemas.microsoft.com/office/powerpoint/2010/main" val="3410831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1.04167E-6 2.22222E-6 L 0.04466 2.22222E-6 " pathEditMode="relative" rAng="0" ptsTypes="AA">
                                      <p:cBhvr>
                                        <p:cTn id="6" dur="1000" fill="hold"/>
                                        <p:tgtEl>
                                          <p:spTgt spid="7"/>
                                        </p:tgtEl>
                                        <p:attrNameLst>
                                          <p:attrName>ppt_x</p:attrName>
                                          <p:attrName>ppt_y</p:attrName>
                                        </p:attrNameLst>
                                      </p:cBhvr>
                                      <p:rCtr x="2227"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04466 2.22222E-6 L 0.08893 2.22222E-6 " pathEditMode="relative" rAng="0" ptsTypes="AA">
                                      <p:cBhvr>
                                        <p:cTn id="10" dur="1000" fill="hold"/>
                                        <p:tgtEl>
                                          <p:spTgt spid="7"/>
                                        </p:tgtEl>
                                        <p:attrNameLst>
                                          <p:attrName>ppt_x</p:attrName>
                                          <p:attrName>ppt_y</p:attrName>
                                        </p:attrNameLst>
                                      </p:cBhvr>
                                      <p:rCtr x="2214" y="0"/>
                                    </p:animMotion>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decel="50000" fill="hold" nodeType="clickEffect">
                                  <p:stCondLst>
                                    <p:cond delay="0"/>
                                  </p:stCondLst>
                                  <p:childTnLst>
                                    <p:animMotion origin="layout" path="M 0.08893 2.22222E-6 L 0.13372 2.22222E-6 " pathEditMode="relative" rAng="0" ptsTypes="AA">
                                      <p:cBhvr>
                                        <p:cTn id="14" dur="1000" fill="hold"/>
                                        <p:tgtEl>
                                          <p:spTgt spid="7"/>
                                        </p:tgtEl>
                                        <p:attrNameLst>
                                          <p:attrName>ppt_x</p:attrName>
                                          <p:attrName>ppt_y</p:attrName>
                                        </p:attrNameLst>
                                      </p:cBhvr>
                                      <p:rCtr x="2240" y="0"/>
                                    </p:animMotion>
                                  </p:childTnLst>
                                </p:cTn>
                              </p:par>
                            </p:childTnLst>
                          </p:cTn>
                        </p:par>
                      </p:childTnLst>
                    </p:cTn>
                  </p:par>
                  <p:par>
                    <p:cTn id="15" fill="hold">
                      <p:stCondLst>
                        <p:cond delay="indefinite"/>
                      </p:stCondLst>
                      <p:childTnLst>
                        <p:par>
                          <p:cTn id="16" fill="hold">
                            <p:stCondLst>
                              <p:cond delay="0"/>
                            </p:stCondLst>
                            <p:childTnLst>
                              <p:par>
                                <p:cTn id="17" presetID="63" presetClass="path" presetSubtype="0" accel="50000" decel="50000" fill="hold" nodeType="clickEffect">
                                  <p:stCondLst>
                                    <p:cond delay="0"/>
                                  </p:stCondLst>
                                  <p:childTnLst>
                                    <p:animMotion origin="layout" path="M 0.13372 2.22222E-6 L 0.17851 2.22222E-6 " pathEditMode="relative" rAng="0" ptsTypes="AA">
                                      <p:cBhvr>
                                        <p:cTn id="18" dur="1000" fill="hold"/>
                                        <p:tgtEl>
                                          <p:spTgt spid="7"/>
                                        </p:tgtEl>
                                        <p:attrNameLst>
                                          <p:attrName>ppt_x</p:attrName>
                                          <p:attrName>ppt_y</p:attrName>
                                        </p:attrNameLst>
                                      </p:cBhvr>
                                      <p:rCtr x="2240" y="0"/>
                                    </p:animMotion>
                                  </p:childTnLst>
                                </p:cTn>
                              </p:par>
                            </p:childTnLst>
                          </p:cTn>
                        </p:par>
                      </p:childTnLst>
                    </p:cTn>
                  </p:par>
                  <p:par>
                    <p:cTn id="19" fill="hold">
                      <p:stCondLst>
                        <p:cond delay="indefinite"/>
                      </p:stCondLst>
                      <p:childTnLst>
                        <p:par>
                          <p:cTn id="20" fill="hold">
                            <p:stCondLst>
                              <p:cond delay="0"/>
                            </p:stCondLst>
                            <p:childTnLst>
                              <p:par>
                                <p:cTn id="21" presetID="63" presetClass="path" presetSubtype="0" accel="50000" decel="50000" fill="hold" nodeType="clickEffect">
                                  <p:stCondLst>
                                    <p:cond delay="0"/>
                                  </p:stCondLst>
                                  <p:childTnLst>
                                    <p:animMotion origin="layout" path="M 0.17851 2.22222E-6 L 0.22331 2.22222E-6 " pathEditMode="relative" rAng="0" ptsTypes="AA">
                                      <p:cBhvr>
                                        <p:cTn id="22" dur="1000" fill="hold"/>
                                        <p:tgtEl>
                                          <p:spTgt spid="7"/>
                                        </p:tgtEl>
                                        <p:attrNameLst>
                                          <p:attrName>ppt_x</p:attrName>
                                          <p:attrName>ppt_y</p:attrName>
                                        </p:attrNameLst>
                                      </p:cBhvr>
                                      <p:rCtr x="2240" y="0"/>
                                    </p:animMotion>
                                  </p:childTnLst>
                                </p:cTn>
                              </p:par>
                            </p:childTnLst>
                          </p:cTn>
                        </p:par>
                      </p:childTnLst>
                    </p:cTn>
                  </p:par>
                  <p:par>
                    <p:cTn id="23" fill="hold">
                      <p:stCondLst>
                        <p:cond delay="indefinite"/>
                      </p:stCondLst>
                      <p:childTnLst>
                        <p:par>
                          <p:cTn id="24" fill="hold">
                            <p:stCondLst>
                              <p:cond delay="0"/>
                            </p:stCondLst>
                            <p:childTnLst>
                              <p:par>
                                <p:cTn id="25" presetID="63" presetClass="path" presetSubtype="0" accel="50000" decel="50000" fill="hold" nodeType="clickEffect">
                                  <p:stCondLst>
                                    <p:cond delay="0"/>
                                  </p:stCondLst>
                                  <p:childTnLst>
                                    <p:animMotion origin="layout" path="M 0.22331 2.22222E-6 L 0.2681 2.22222E-6 " pathEditMode="relative" rAng="0" ptsTypes="AA">
                                      <p:cBhvr>
                                        <p:cTn id="26" dur="1000" fill="hold"/>
                                        <p:tgtEl>
                                          <p:spTgt spid="7"/>
                                        </p:tgtEl>
                                        <p:attrNameLst>
                                          <p:attrName>ppt_x</p:attrName>
                                          <p:attrName>ppt_y</p:attrName>
                                        </p:attrNameLst>
                                      </p:cBhvr>
                                      <p:rCtr x="2240" y="0"/>
                                    </p:animMotion>
                                  </p:childTnLst>
                                </p:cTn>
                              </p:par>
                            </p:childTnLst>
                          </p:cTn>
                        </p:par>
                      </p:childTnLst>
                    </p:cTn>
                  </p:par>
                  <p:par>
                    <p:cTn id="27" fill="hold">
                      <p:stCondLst>
                        <p:cond delay="indefinite"/>
                      </p:stCondLst>
                      <p:childTnLst>
                        <p:par>
                          <p:cTn id="28" fill="hold">
                            <p:stCondLst>
                              <p:cond delay="0"/>
                            </p:stCondLst>
                            <p:childTnLst>
                              <p:par>
                                <p:cTn id="29" presetID="63" presetClass="path" presetSubtype="0" accel="50000" decel="50000" fill="hold" nodeType="clickEffect">
                                  <p:stCondLst>
                                    <p:cond delay="0"/>
                                  </p:stCondLst>
                                  <p:childTnLst>
                                    <p:animMotion origin="layout" path="M 0.2681 2.22222E-6 L 0.31289 2.22222E-6 " pathEditMode="relative" rAng="0" ptsTypes="AA">
                                      <p:cBhvr>
                                        <p:cTn id="30" dur="1000" fill="hold"/>
                                        <p:tgtEl>
                                          <p:spTgt spid="7"/>
                                        </p:tgtEl>
                                        <p:attrNameLst>
                                          <p:attrName>ppt_x</p:attrName>
                                          <p:attrName>ppt_y</p:attrName>
                                        </p:attrNameLst>
                                      </p:cBhvr>
                                      <p:rCtr x="2240" y="0"/>
                                    </p:animMotion>
                                  </p:childTnLst>
                                </p:cTn>
                              </p:par>
                            </p:childTnLst>
                          </p:cTn>
                        </p:par>
                      </p:childTnLst>
                    </p:cTn>
                  </p:par>
                  <p:par>
                    <p:cTn id="31" fill="hold">
                      <p:stCondLst>
                        <p:cond delay="indefinite"/>
                      </p:stCondLst>
                      <p:childTnLst>
                        <p:par>
                          <p:cTn id="32" fill="hold">
                            <p:stCondLst>
                              <p:cond delay="0"/>
                            </p:stCondLst>
                            <p:childTnLst>
                              <p:par>
                                <p:cTn id="33" presetID="63" presetClass="path" presetSubtype="0" accel="50000" decel="50000" fill="hold" nodeType="clickEffect">
                                  <p:stCondLst>
                                    <p:cond delay="0"/>
                                  </p:stCondLst>
                                  <p:childTnLst>
                                    <p:animMotion origin="layout" path="M 0.31289 2.22222E-6 L 0.35664 2.22222E-6 " pathEditMode="relative" rAng="0" ptsTypes="AA">
                                      <p:cBhvr>
                                        <p:cTn id="34" dur="1000" fill="hold"/>
                                        <p:tgtEl>
                                          <p:spTgt spid="7"/>
                                        </p:tgtEl>
                                        <p:attrNameLst>
                                          <p:attrName>ppt_x</p:attrName>
                                          <p:attrName>ppt_y</p:attrName>
                                        </p:attrNameLst>
                                      </p:cBhvr>
                                      <p:rCtr x="2187" y="0"/>
                                    </p:animMotion>
                                  </p:childTnLst>
                                </p:cTn>
                              </p:par>
                            </p:childTnLst>
                          </p:cTn>
                        </p:par>
                      </p:childTnLst>
                    </p:cTn>
                  </p:par>
                  <p:par>
                    <p:cTn id="35" fill="hold">
                      <p:stCondLst>
                        <p:cond delay="indefinite"/>
                      </p:stCondLst>
                      <p:childTnLst>
                        <p:par>
                          <p:cTn id="36" fill="hold">
                            <p:stCondLst>
                              <p:cond delay="0"/>
                            </p:stCondLst>
                            <p:childTnLst>
                              <p:par>
                                <p:cTn id="37" presetID="63" presetClass="path" presetSubtype="0" accel="50000" decel="50000" fill="hold" nodeType="clickEffect">
                                  <p:stCondLst>
                                    <p:cond delay="0"/>
                                  </p:stCondLst>
                                  <p:childTnLst>
                                    <p:animMotion origin="layout" path="M 0.35664 2.22222E-6 L 0.40247 2.22222E-6 " pathEditMode="relative" rAng="0" ptsTypes="AA">
                                      <p:cBhvr>
                                        <p:cTn id="38" dur="1000" fill="hold"/>
                                        <p:tgtEl>
                                          <p:spTgt spid="7"/>
                                        </p:tgtEl>
                                        <p:attrNameLst>
                                          <p:attrName>ppt_x</p:attrName>
                                          <p:attrName>ppt_y</p:attrName>
                                        </p:attrNameLst>
                                      </p:cBhvr>
                                      <p:rCtr x="2292" y="0"/>
                                    </p:animMotion>
                                  </p:childTnLst>
                                </p:cTn>
                              </p:par>
                            </p:childTnLst>
                          </p:cTn>
                        </p:par>
                      </p:childTnLst>
                    </p:cTn>
                  </p:par>
                  <p:par>
                    <p:cTn id="39" fill="hold">
                      <p:stCondLst>
                        <p:cond delay="indefinite"/>
                      </p:stCondLst>
                      <p:childTnLst>
                        <p:par>
                          <p:cTn id="40" fill="hold">
                            <p:stCondLst>
                              <p:cond delay="0"/>
                            </p:stCondLst>
                            <p:childTnLst>
                              <p:par>
                                <p:cTn id="41" presetID="63" presetClass="path" presetSubtype="0" accel="50000" decel="50000" fill="hold" nodeType="clickEffect">
                                  <p:stCondLst>
                                    <p:cond delay="0"/>
                                  </p:stCondLst>
                                  <p:childTnLst>
                                    <p:animMotion origin="layout" path="M 0.40247 2.22222E-6 L 0.44753 2.22222E-6 " pathEditMode="relative" rAng="0" ptsTypes="AA">
                                      <p:cBhvr>
                                        <p:cTn id="42" dur="1000" fill="hold"/>
                                        <p:tgtEl>
                                          <p:spTgt spid="7"/>
                                        </p:tgtEl>
                                        <p:attrNameLst>
                                          <p:attrName>ppt_x</p:attrName>
                                          <p:attrName>ppt_y</p:attrName>
                                        </p:attrNameLst>
                                      </p:cBhvr>
                                      <p:rCtr x="2253" y="0"/>
                                    </p:animMotion>
                                  </p:childTnLst>
                                </p:cTn>
                              </p:par>
                            </p:childTnLst>
                          </p:cTn>
                        </p:par>
                      </p:childTnLst>
                    </p:cTn>
                  </p:par>
                  <p:par>
                    <p:cTn id="43" fill="hold">
                      <p:stCondLst>
                        <p:cond delay="indefinite"/>
                      </p:stCondLst>
                      <p:childTnLst>
                        <p:par>
                          <p:cTn id="44" fill="hold">
                            <p:stCondLst>
                              <p:cond delay="0"/>
                            </p:stCondLst>
                            <p:childTnLst>
                              <p:par>
                                <p:cTn id="45" presetID="63" presetClass="path" presetSubtype="0" accel="50000" decel="50000" fill="hold" nodeType="clickEffect">
                                  <p:stCondLst>
                                    <p:cond delay="0"/>
                                  </p:stCondLst>
                                  <p:childTnLst>
                                    <p:animMotion origin="layout" path="M 0.44753 2.22222E-6 L 0.49206 2.22222E-6 " pathEditMode="relative" rAng="0" ptsTypes="AA">
                                      <p:cBhvr>
                                        <p:cTn id="46" dur="1000" fill="hold"/>
                                        <p:tgtEl>
                                          <p:spTgt spid="7"/>
                                        </p:tgtEl>
                                        <p:attrNameLst>
                                          <p:attrName>ppt_x</p:attrName>
                                          <p:attrName>ppt_y</p:attrName>
                                        </p:attrNameLst>
                                      </p:cBhvr>
                                      <p:rCtr x="2227" y="0"/>
                                    </p:animMotion>
                                  </p:childTnLst>
                                </p:cTn>
                              </p:par>
                            </p:childTnLst>
                          </p:cTn>
                        </p:par>
                      </p:childTnLst>
                    </p:cTn>
                  </p:par>
                  <p:par>
                    <p:cTn id="47" fill="hold">
                      <p:stCondLst>
                        <p:cond delay="indefinite"/>
                      </p:stCondLst>
                      <p:childTnLst>
                        <p:par>
                          <p:cTn id="48" fill="hold">
                            <p:stCondLst>
                              <p:cond delay="0"/>
                            </p:stCondLst>
                            <p:childTnLst>
                              <p:par>
                                <p:cTn id="49" presetID="63" presetClass="path" presetSubtype="0" accel="50000" decel="50000" fill="hold" nodeType="clickEffect">
                                  <p:stCondLst>
                                    <p:cond delay="0"/>
                                  </p:stCondLst>
                                  <p:childTnLst>
                                    <p:animMotion origin="layout" path="M 0.49206 2.22222E-6 L 0.53685 2.22222E-6 " pathEditMode="relative" rAng="0" ptsTypes="AA">
                                      <p:cBhvr>
                                        <p:cTn id="50" dur="1000" fill="hold"/>
                                        <p:tgtEl>
                                          <p:spTgt spid="7"/>
                                        </p:tgtEl>
                                        <p:attrNameLst>
                                          <p:attrName>ppt_x</p:attrName>
                                          <p:attrName>ppt_y</p:attrName>
                                        </p:attrNameLst>
                                      </p:cBhvr>
                                      <p:rCtr x="2240" y="0"/>
                                    </p:animMotion>
                                  </p:childTnLst>
                                </p:cTn>
                              </p:par>
                            </p:childTnLst>
                          </p:cTn>
                        </p:par>
                      </p:childTnLst>
                    </p:cTn>
                  </p:par>
                  <p:par>
                    <p:cTn id="51" fill="hold">
                      <p:stCondLst>
                        <p:cond delay="indefinite"/>
                      </p:stCondLst>
                      <p:childTnLst>
                        <p:par>
                          <p:cTn id="52" fill="hold">
                            <p:stCondLst>
                              <p:cond delay="0"/>
                            </p:stCondLst>
                            <p:childTnLst>
                              <p:par>
                                <p:cTn id="53" presetID="63" presetClass="path" presetSubtype="0" accel="50000" decel="50000" fill="hold" nodeType="clickEffect">
                                  <p:stCondLst>
                                    <p:cond delay="0"/>
                                  </p:stCondLst>
                                  <p:childTnLst>
                                    <p:animMotion origin="layout" path="M 0.53685 2.22222E-6 L 0.58164 2.22222E-6 " pathEditMode="relative" rAng="0" ptsTypes="AA">
                                      <p:cBhvr>
                                        <p:cTn id="54" dur="1000" fill="hold"/>
                                        <p:tgtEl>
                                          <p:spTgt spid="7"/>
                                        </p:tgtEl>
                                        <p:attrNameLst>
                                          <p:attrName>ppt_x</p:attrName>
                                          <p:attrName>ppt_y</p:attrName>
                                        </p:attrNameLst>
                                      </p:cBhvr>
                                      <p:rCtr x="2240" y="0"/>
                                    </p:animMotion>
                                  </p:childTnLst>
                                </p:cTn>
                              </p:par>
                            </p:childTnLst>
                          </p:cTn>
                        </p:par>
                      </p:childTnLst>
                    </p:cTn>
                  </p:par>
                  <p:par>
                    <p:cTn id="55" fill="hold">
                      <p:stCondLst>
                        <p:cond delay="indefinite"/>
                      </p:stCondLst>
                      <p:childTnLst>
                        <p:par>
                          <p:cTn id="56" fill="hold">
                            <p:stCondLst>
                              <p:cond delay="0"/>
                            </p:stCondLst>
                            <p:childTnLst>
                              <p:par>
                                <p:cTn id="57" presetID="63" presetClass="path" presetSubtype="0" accel="50000" decel="50000" fill="hold" nodeType="clickEffect">
                                  <p:stCondLst>
                                    <p:cond delay="0"/>
                                  </p:stCondLst>
                                  <p:childTnLst>
                                    <p:animMotion origin="layout" path="M 0.58164 2.22222E-6 L 0.62643 2.22222E-6 " pathEditMode="relative" rAng="0" ptsTypes="AA">
                                      <p:cBhvr>
                                        <p:cTn id="58" dur="1000" fill="hold"/>
                                        <p:tgtEl>
                                          <p:spTgt spid="7"/>
                                        </p:tgtEl>
                                        <p:attrNameLst>
                                          <p:attrName>ppt_x</p:attrName>
                                          <p:attrName>ppt_y</p:attrName>
                                        </p:attrNameLst>
                                      </p:cBhvr>
                                      <p:rCtr x="2240" y="0"/>
                                    </p:animMotion>
                                  </p:childTnLst>
                                </p:cTn>
                              </p:par>
                            </p:childTnLst>
                          </p:cTn>
                        </p:par>
                      </p:childTnLst>
                    </p:cTn>
                  </p:par>
                  <p:par>
                    <p:cTn id="59" fill="hold">
                      <p:stCondLst>
                        <p:cond delay="indefinite"/>
                      </p:stCondLst>
                      <p:childTnLst>
                        <p:par>
                          <p:cTn id="60" fill="hold">
                            <p:stCondLst>
                              <p:cond delay="0"/>
                            </p:stCondLst>
                            <p:childTnLst>
                              <p:par>
                                <p:cTn id="61" presetID="63" presetClass="path" presetSubtype="0" accel="50000" decel="50000" fill="hold" nodeType="clickEffect">
                                  <p:stCondLst>
                                    <p:cond delay="0"/>
                                  </p:stCondLst>
                                  <p:childTnLst>
                                    <p:animMotion origin="layout" path="M 0.62643 2.22222E-6 L 0.67018 2.22222E-6 " pathEditMode="relative" rAng="0" ptsTypes="AA">
                                      <p:cBhvr>
                                        <p:cTn id="62" dur="1000" fill="hold"/>
                                        <p:tgtEl>
                                          <p:spTgt spid="7"/>
                                        </p:tgtEl>
                                        <p:attrNameLst>
                                          <p:attrName>ppt_x</p:attrName>
                                          <p:attrName>ppt_y</p:attrName>
                                        </p:attrNameLst>
                                      </p:cBhvr>
                                      <p:rCtr x="2187" y="0"/>
                                    </p:animMotion>
                                  </p:childTnLst>
                                </p:cTn>
                              </p:par>
                            </p:childTnLst>
                          </p:cTn>
                        </p:par>
                      </p:childTnLst>
                    </p:cTn>
                  </p:par>
                  <p:par>
                    <p:cTn id="63" fill="hold">
                      <p:stCondLst>
                        <p:cond delay="indefinite"/>
                      </p:stCondLst>
                      <p:childTnLst>
                        <p:par>
                          <p:cTn id="64" fill="hold">
                            <p:stCondLst>
                              <p:cond delay="0"/>
                            </p:stCondLst>
                            <p:childTnLst>
                              <p:par>
                                <p:cTn id="65" presetID="63" presetClass="path" presetSubtype="0" accel="50000" decel="50000" fill="hold" nodeType="clickEffect">
                                  <p:stCondLst>
                                    <p:cond delay="0"/>
                                  </p:stCondLst>
                                  <p:childTnLst>
                                    <p:animMotion origin="layout" path="M 0.67018 2.22222E-6 L 0.71601 2.22222E-6 " pathEditMode="relative" rAng="0" ptsTypes="AA">
                                      <p:cBhvr>
                                        <p:cTn id="66" dur="1000" fill="hold"/>
                                        <p:tgtEl>
                                          <p:spTgt spid="7"/>
                                        </p:tgtEl>
                                        <p:attrNameLst>
                                          <p:attrName>ppt_x</p:attrName>
                                          <p:attrName>ppt_y</p:attrName>
                                        </p:attrNameLst>
                                      </p:cBhvr>
                                      <p:rCtr x="2292" y="0"/>
                                    </p:animMotion>
                                  </p:childTnLst>
                                </p:cTn>
                              </p:par>
                            </p:childTnLst>
                          </p:cTn>
                        </p:par>
                      </p:childTnLst>
                    </p:cTn>
                  </p:par>
                  <p:par>
                    <p:cTn id="67" fill="hold">
                      <p:stCondLst>
                        <p:cond delay="indefinite"/>
                      </p:stCondLst>
                      <p:childTnLst>
                        <p:par>
                          <p:cTn id="68" fill="hold">
                            <p:stCondLst>
                              <p:cond delay="0"/>
                            </p:stCondLst>
                            <p:childTnLst>
                              <p:par>
                                <p:cTn id="69" presetID="63" presetClass="path" presetSubtype="0" accel="50000" decel="50000" fill="hold" nodeType="clickEffect">
                                  <p:stCondLst>
                                    <p:cond delay="0"/>
                                  </p:stCondLst>
                                  <p:childTnLst>
                                    <p:animMotion origin="layout" path="M 0.71601 2.22222E-6 L 0.76081 2.22222E-6 " pathEditMode="relative" rAng="0" ptsTypes="AA">
                                      <p:cBhvr>
                                        <p:cTn id="70" dur="1000" fill="hold"/>
                                        <p:tgtEl>
                                          <p:spTgt spid="7"/>
                                        </p:tgtEl>
                                        <p:attrNameLst>
                                          <p:attrName>ppt_x</p:attrName>
                                          <p:attrName>ppt_y</p:attrName>
                                        </p:attrNameLst>
                                      </p:cBhvr>
                                      <p:rCtr x="2240" y="0"/>
                                    </p:animMotion>
                                  </p:childTnLst>
                                </p:cTn>
                              </p:par>
                            </p:childTnLst>
                          </p:cTn>
                        </p:par>
                      </p:childTnLst>
                    </p:cTn>
                  </p:par>
                  <p:par>
                    <p:cTn id="71" fill="hold">
                      <p:stCondLst>
                        <p:cond delay="indefinite"/>
                      </p:stCondLst>
                      <p:childTnLst>
                        <p:par>
                          <p:cTn id="72" fill="hold">
                            <p:stCondLst>
                              <p:cond delay="0"/>
                            </p:stCondLst>
                            <p:childTnLst>
                              <p:par>
                                <p:cTn id="73" presetID="63" presetClass="path" presetSubtype="0" accel="50000" decel="50000" fill="hold" nodeType="clickEffect">
                                  <p:stCondLst>
                                    <p:cond delay="0"/>
                                  </p:stCondLst>
                                  <p:childTnLst>
                                    <p:animMotion origin="layout" path="M 0.76081 2.22222E-6 L 0.8056 2.22222E-6 " pathEditMode="relative" rAng="0" ptsTypes="AA">
                                      <p:cBhvr>
                                        <p:cTn id="74" dur="1000" fill="hold"/>
                                        <p:tgtEl>
                                          <p:spTgt spid="7"/>
                                        </p:tgtEl>
                                        <p:attrNameLst>
                                          <p:attrName>ppt_x</p:attrName>
                                          <p:attrName>ppt_y</p:attrName>
                                        </p:attrNameLst>
                                      </p:cBhvr>
                                      <p:rCtr x="2240" y="0"/>
                                    </p:animMotion>
                                  </p:childTnLst>
                                </p:cTn>
                              </p:par>
                            </p:childTnLst>
                          </p:cTn>
                        </p:par>
                      </p:childTnLst>
                    </p:cTn>
                  </p:par>
                  <p:par>
                    <p:cTn id="75" fill="hold">
                      <p:stCondLst>
                        <p:cond delay="indefinite"/>
                      </p:stCondLst>
                      <p:childTnLst>
                        <p:par>
                          <p:cTn id="76" fill="hold">
                            <p:stCondLst>
                              <p:cond delay="0"/>
                            </p:stCondLst>
                            <p:childTnLst>
                              <p:par>
                                <p:cTn id="77" presetID="63" presetClass="path" presetSubtype="0" accel="50000" decel="50000" fill="hold" nodeType="clickEffect">
                                  <p:stCondLst>
                                    <p:cond delay="0"/>
                                  </p:stCondLst>
                                  <p:childTnLst>
                                    <p:animMotion origin="layout" path="M 0.8056 2.22222E-6 L 0.85065 2.22222E-6 " pathEditMode="relative" rAng="0" ptsTypes="AA">
                                      <p:cBhvr>
                                        <p:cTn id="78" dur="1000" fill="hold"/>
                                        <p:tgtEl>
                                          <p:spTgt spid="7"/>
                                        </p:tgtEl>
                                        <p:attrNameLst>
                                          <p:attrName>ppt_x</p:attrName>
                                          <p:attrName>ppt_y</p:attrName>
                                        </p:attrNameLst>
                                      </p:cBhvr>
                                      <p:rCtr x="2253" y="0"/>
                                    </p:animMotion>
                                  </p:childTnLst>
                                </p:cTn>
                              </p:par>
                            </p:childTnLst>
                          </p:cTn>
                        </p:par>
                      </p:childTnLst>
                    </p:cTn>
                  </p:par>
                  <p:par>
                    <p:cTn id="79" fill="hold">
                      <p:stCondLst>
                        <p:cond delay="indefinite"/>
                      </p:stCondLst>
                      <p:childTnLst>
                        <p:par>
                          <p:cTn id="80" fill="hold">
                            <p:stCondLst>
                              <p:cond delay="0"/>
                            </p:stCondLst>
                            <p:childTnLst>
                              <p:par>
                                <p:cTn id="81" presetID="63" presetClass="path" presetSubtype="0" accel="50000" decel="50000" fill="hold" nodeType="clickEffect">
                                  <p:stCondLst>
                                    <p:cond delay="0"/>
                                  </p:stCondLst>
                                  <p:childTnLst>
                                    <p:animMotion origin="layout" path="M 0.85065 2.22222E-6 L 0.89518 2.22222E-6 " pathEditMode="relative" rAng="0" ptsTypes="AA">
                                      <p:cBhvr>
                                        <p:cTn id="82" dur="1000" fill="hold"/>
                                        <p:tgtEl>
                                          <p:spTgt spid="7"/>
                                        </p:tgtEl>
                                        <p:attrNameLst>
                                          <p:attrName>ppt_x</p:attrName>
                                          <p:attrName>ppt_y</p:attrName>
                                        </p:attrNameLst>
                                      </p:cBhvr>
                                      <p:rCtr x="2227" y="0"/>
                                    </p:animMotion>
                                  </p:childTnLst>
                                </p:cTn>
                              </p:par>
                            </p:childTnLst>
                          </p:cTn>
                        </p:par>
                        <p:par>
                          <p:cTn id="83" fill="hold">
                            <p:stCondLst>
                              <p:cond delay="1000"/>
                            </p:stCondLst>
                            <p:childTnLst>
                              <p:par>
                                <p:cTn id="84" presetID="10" presetClass="entr" presetSubtype="0" fill="hold" nodeType="afterEffect">
                                  <p:stCondLst>
                                    <p:cond delay="0"/>
                                  </p:stCondLst>
                                  <p:childTnLst>
                                    <p:set>
                                      <p:cBhvr>
                                        <p:cTn id="85" dur="1" fill="hold">
                                          <p:stCondLst>
                                            <p:cond delay="0"/>
                                          </p:stCondLst>
                                        </p:cTn>
                                        <p:tgtEl>
                                          <p:spTgt spid="13"/>
                                        </p:tgtEl>
                                        <p:attrNameLst>
                                          <p:attrName>style.visibility</p:attrName>
                                        </p:attrNameLst>
                                      </p:cBhvr>
                                      <p:to>
                                        <p:strVal val="visible"/>
                                      </p:to>
                                    </p:set>
                                    <p:animEffect transition="in" filter="fade">
                                      <p:cBhvr>
                                        <p:cTn id="86" dur="500"/>
                                        <p:tgtEl>
                                          <p:spTgt spid="13"/>
                                        </p:tgtEl>
                                      </p:cBhvr>
                                    </p:animEffect>
                                  </p:childTnLst>
                                </p:cTn>
                              </p:par>
                              <p:par>
                                <p:cTn id="87" presetID="10" presetClass="exit" presetSubtype="0" fill="hold" nodeType="withEffect">
                                  <p:stCondLst>
                                    <p:cond delay="200"/>
                                  </p:stCondLst>
                                  <p:childTnLst>
                                    <p:animEffect transition="out" filter="fade">
                                      <p:cBhvr>
                                        <p:cTn id="88" dur="500"/>
                                        <p:tgtEl>
                                          <p:spTgt spid="7"/>
                                        </p:tgtEl>
                                      </p:cBhvr>
                                    </p:animEffect>
                                    <p:set>
                                      <p:cBhvr>
                                        <p:cTn id="89" dur="1" fill="hold">
                                          <p:stCondLst>
                                            <p:cond delay="499"/>
                                          </p:stCondLst>
                                        </p:cTn>
                                        <p:tgtEl>
                                          <p:spTgt spid="7"/>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63" presetClass="path" presetSubtype="0" accel="50000" decel="50000" fill="hold" nodeType="clickEffect">
                                  <p:stCondLst>
                                    <p:cond delay="0"/>
                                  </p:stCondLst>
                                  <p:childTnLst>
                                    <p:animMotion origin="layout" path="M 2.08333E-6 -4.81481E-6 L -0.04479 -4.81481E-6 " pathEditMode="relative" rAng="0" ptsTypes="AA">
                                      <p:cBhvr>
                                        <p:cTn id="93" dur="1000" fill="hold"/>
                                        <p:tgtEl>
                                          <p:spTgt spid="13"/>
                                        </p:tgtEl>
                                        <p:attrNameLst>
                                          <p:attrName>ppt_x</p:attrName>
                                          <p:attrName>ppt_y</p:attrName>
                                        </p:attrNameLst>
                                      </p:cBhvr>
                                      <p:rCtr x="-2240" y="0"/>
                                    </p:animMotion>
                                  </p:childTnLst>
                                </p:cTn>
                              </p:par>
                            </p:childTnLst>
                          </p:cTn>
                        </p:par>
                      </p:childTnLst>
                    </p:cTn>
                  </p:par>
                  <p:par>
                    <p:cTn id="94" fill="hold">
                      <p:stCondLst>
                        <p:cond delay="indefinite"/>
                      </p:stCondLst>
                      <p:childTnLst>
                        <p:par>
                          <p:cTn id="95" fill="hold">
                            <p:stCondLst>
                              <p:cond delay="0"/>
                            </p:stCondLst>
                            <p:childTnLst>
                              <p:par>
                                <p:cTn id="96" presetID="63" presetClass="path" presetSubtype="0" accel="50000" decel="50000" fill="hold" nodeType="clickEffect">
                                  <p:stCondLst>
                                    <p:cond delay="0"/>
                                  </p:stCondLst>
                                  <p:childTnLst>
                                    <p:animMotion origin="layout" path="M -0.04479 -4.81481E-6 L -0.09076 -4.81481E-6 " pathEditMode="relative" rAng="0" ptsTypes="AA">
                                      <p:cBhvr>
                                        <p:cTn id="97" dur="1000" fill="hold"/>
                                        <p:tgtEl>
                                          <p:spTgt spid="13"/>
                                        </p:tgtEl>
                                        <p:attrNameLst>
                                          <p:attrName>ppt_x</p:attrName>
                                          <p:attrName>ppt_y</p:attrName>
                                        </p:attrNameLst>
                                      </p:cBhvr>
                                      <p:rCtr x="-2305" y="0"/>
                                    </p:animMotion>
                                  </p:childTnLst>
                                </p:cTn>
                              </p:par>
                            </p:childTnLst>
                          </p:cTn>
                        </p:par>
                      </p:childTnLst>
                    </p:cTn>
                  </p:par>
                  <p:par>
                    <p:cTn id="98" fill="hold">
                      <p:stCondLst>
                        <p:cond delay="indefinite"/>
                      </p:stCondLst>
                      <p:childTnLst>
                        <p:par>
                          <p:cTn id="99" fill="hold">
                            <p:stCondLst>
                              <p:cond delay="0"/>
                            </p:stCondLst>
                            <p:childTnLst>
                              <p:par>
                                <p:cTn id="100" presetID="63" presetClass="path" presetSubtype="0" accel="50000" decel="50000" fill="hold" nodeType="clickEffect">
                                  <p:stCondLst>
                                    <p:cond delay="0"/>
                                  </p:stCondLst>
                                  <p:childTnLst>
                                    <p:animMotion origin="layout" path="M -0.09076 -4.81481E-6 L -0.13386 -4.81481E-6 " pathEditMode="relative" rAng="0" ptsTypes="AA">
                                      <p:cBhvr>
                                        <p:cTn id="101" dur="1000" fill="hold"/>
                                        <p:tgtEl>
                                          <p:spTgt spid="13"/>
                                        </p:tgtEl>
                                        <p:attrNameLst>
                                          <p:attrName>ppt_x</p:attrName>
                                          <p:attrName>ppt_y</p:attrName>
                                        </p:attrNameLst>
                                      </p:cBhvr>
                                      <p:rCtr x="-2161" y="0"/>
                                    </p:animMotion>
                                  </p:childTnLst>
                                </p:cTn>
                              </p:par>
                            </p:childTnLst>
                          </p:cTn>
                        </p:par>
                      </p:childTnLst>
                    </p:cTn>
                  </p:par>
                  <p:par>
                    <p:cTn id="102" fill="hold">
                      <p:stCondLst>
                        <p:cond delay="indefinite"/>
                      </p:stCondLst>
                      <p:childTnLst>
                        <p:par>
                          <p:cTn id="103" fill="hold">
                            <p:stCondLst>
                              <p:cond delay="0"/>
                            </p:stCondLst>
                            <p:childTnLst>
                              <p:par>
                                <p:cTn id="104" presetID="63" presetClass="path" presetSubtype="0" accel="50000" decel="50000" fill="hold" nodeType="clickEffect">
                                  <p:stCondLst>
                                    <p:cond delay="0"/>
                                  </p:stCondLst>
                                  <p:childTnLst>
                                    <p:animMotion origin="layout" path="M -0.13386 -4.81481E-6 L -0.17969 -4.81481E-6 " pathEditMode="relative" rAng="0" ptsTypes="AA">
                                      <p:cBhvr>
                                        <p:cTn id="105" dur="1000" fill="hold"/>
                                        <p:tgtEl>
                                          <p:spTgt spid="13"/>
                                        </p:tgtEl>
                                        <p:attrNameLst>
                                          <p:attrName>ppt_x</p:attrName>
                                          <p:attrName>ppt_y</p:attrName>
                                        </p:attrNameLst>
                                      </p:cBhvr>
                                      <p:rCtr x="-2292" y="0"/>
                                    </p:animMotion>
                                  </p:childTnLst>
                                </p:cTn>
                              </p:par>
                            </p:childTnLst>
                          </p:cTn>
                        </p:par>
                      </p:childTnLst>
                    </p:cTn>
                  </p:par>
                  <p:par>
                    <p:cTn id="106" fill="hold">
                      <p:stCondLst>
                        <p:cond delay="indefinite"/>
                      </p:stCondLst>
                      <p:childTnLst>
                        <p:par>
                          <p:cTn id="107" fill="hold">
                            <p:stCondLst>
                              <p:cond delay="0"/>
                            </p:stCondLst>
                            <p:childTnLst>
                              <p:par>
                                <p:cTn id="108" presetID="63" presetClass="path" presetSubtype="0" accel="50000" decel="50000" fill="hold" nodeType="clickEffect">
                                  <p:stCondLst>
                                    <p:cond delay="0"/>
                                  </p:stCondLst>
                                  <p:childTnLst>
                                    <p:animMotion origin="layout" path="M -0.17969 -4.81481E-6 L -0.22409 -4.81481E-6 " pathEditMode="relative" rAng="0" ptsTypes="AA">
                                      <p:cBhvr>
                                        <p:cTn id="109" dur="1000" fill="hold"/>
                                        <p:tgtEl>
                                          <p:spTgt spid="13"/>
                                        </p:tgtEl>
                                        <p:attrNameLst>
                                          <p:attrName>ppt_x</p:attrName>
                                          <p:attrName>ppt_y</p:attrName>
                                        </p:attrNameLst>
                                      </p:cBhvr>
                                      <p:rCtr x="-2227" y="0"/>
                                    </p:animMotion>
                                  </p:childTnLst>
                                </p:cTn>
                              </p:par>
                            </p:childTnLst>
                          </p:cTn>
                        </p:par>
                      </p:childTnLst>
                    </p:cTn>
                  </p:par>
                  <p:par>
                    <p:cTn id="110" fill="hold">
                      <p:stCondLst>
                        <p:cond delay="indefinite"/>
                      </p:stCondLst>
                      <p:childTnLst>
                        <p:par>
                          <p:cTn id="111" fill="hold">
                            <p:stCondLst>
                              <p:cond delay="0"/>
                            </p:stCondLst>
                            <p:childTnLst>
                              <p:par>
                                <p:cTn id="112" presetID="63" presetClass="path" presetSubtype="0" accel="50000" decel="50000" fill="hold" nodeType="clickEffect">
                                  <p:stCondLst>
                                    <p:cond delay="0"/>
                                  </p:stCondLst>
                                  <p:childTnLst>
                                    <p:animMotion origin="layout" path="M -0.22409 -4.81481E-6 L -0.26992 -4.81481E-6 " pathEditMode="relative" rAng="0" ptsTypes="AA">
                                      <p:cBhvr>
                                        <p:cTn id="113" dur="1000" fill="hold"/>
                                        <p:tgtEl>
                                          <p:spTgt spid="13"/>
                                        </p:tgtEl>
                                        <p:attrNameLst>
                                          <p:attrName>ppt_x</p:attrName>
                                          <p:attrName>ppt_y</p:attrName>
                                        </p:attrNameLst>
                                      </p:cBhvr>
                                      <p:rCtr x="-2292" y="0"/>
                                    </p:animMotion>
                                  </p:childTnLst>
                                </p:cTn>
                              </p:par>
                            </p:childTnLst>
                          </p:cTn>
                        </p:par>
                      </p:childTnLst>
                    </p:cTn>
                  </p:par>
                  <p:par>
                    <p:cTn id="114" fill="hold">
                      <p:stCondLst>
                        <p:cond delay="indefinite"/>
                      </p:stCondLst>
                      <p:childTnLst>
                        <p:par>
                          <p:cTn id="115" fill="hold">
                            <p:stCondLst>
                              <p:cond delay="0"/>
                            </p:stCondLst>
                            <p:childTnLst>
                              <p:par>
                                <p:cTn id="116" presetID="63" presetClass="path" presetSubtype="0" accel="50000" decel="50000" fill="hold" nodeType="clickEffect">
                                  <p:stCondLst>
                                    <p:cond delay="0"/>
                                  </p:stCondLst>
                                  <p:childTnLst>
                                    <p:animMotion origin="layout" path="M -0.26992 -4.81481E-6 L -0.31302 -4.81481E-6 " pathEditMode="relative" rAng="0" ptsTypes="AA">
                                      <p:cBhvr>
                                        <p:cTn id="117" dur="1000" fill="hold"/>
                                        <p:tgtEl>
                                          <p:spTgt spid="13"/>
                                        </p:tgtEl>
                                        <p:attrNameLst>
                                          <p:attrName>ppt_x</p:attrName>
                                          <p:attrName>ppt_y</p:attrName>
                                        </p:attrNameLst>
                                      </p:cBhvr>
                                      <p:rCtr x="-2161" y="0"/>
                                    </p:animMotion>
                                  </p:childTnLst>
                                </p:cTn>
                              </p:par>
                            </p:childTnLst>
                          </p:cTn>
                        </p:par>
                      </p:childTnLst>
                    </p:cTn>
                  </p:par>
                  <p:par>
                    <p:cTn id="118" fill="hold">
                      <p:stCondLst>
                        <p:cond delay="indefinite"/>
                      </p:stCondLst>
                      <p:childTnLst>
                        <p:par>
                          <p:cTn id="119" fill="hold">
                            <p:stCondLst>
                              <p:cond delay="0"/>
                            </p:stCondLst>
                            <p:childTnLst>
                              <p:par>
                                <p:cTn id="120" presetID="63" presetClass="path" presetSubtype="0" accel="50000" decel="50000" fill="hold" nodeType="clickEffect">
                                  <p:stCondLst>
                                    <p:cond delay="0"/>
                                  </p:stCondLst>
                                  <p:childTnLst>
                                    <p:animMotion origin="layout" path="M -0.31302 -4.81481E-6 L -0.35886 -4.81481E-6 " pathEditMode="relative" rAng="0" ptsTypes="AA">
                                      <p:cBhvr>
                                        <p:cTn id="121" dur="1000" fill="hold"/>
                                        <p:tgtEl>
                                          <p:spTgt spid="13"/>
                                        </p:tgtEl>
                                        <p:attrNameLst>
                                          <p:attrName>ppt_x</p:attrName>
                                          <p:attrName>ppt_y</p:attrName>
                                        </p:attrNameLst>
                                      </p:cBhvr>
                                      <p:rCtr x="-2292" y="0"/>
                                    </p:animMotion>
                                  </p:childTnLst>
                                </p:cTn>
                              </p:par>
                            </p:childTnLst>
                          </p:cTn>
                        </p:par>
                      </p:childTnLst>
                    </p:cTn>
                  </p:par>
                  <p:par>
                    <p:cTn id="122" fill="hold">
                      <p:stCondLst>
                        <p:cond delay="indefinite"/>
                      </p:stCondLst>
                      <p:childTnLst>
                        <p:par>
                          <p:cTn id="123" fill="hold">
                            <p:stCondLst>
                              <p:cond delay="0"/>
                            </p:stCondLst>
                            <p:childTnLst>
                              <p:par>
                                <p:cTn id="124" presetID="63" presetClass="path" presetSubtype="0" accel="50000" decel="50000" fill="hold" nodeType="clickEffect">
                                  <p:stCondLst>
                                    <p:cond delay="0"/>
                                  </p:stCondLst>
                                  <p:childTnLst>
                                    <p:animMotion origin="layout" path="M -0.35886 -4.81481E-6 L -0.40326 -4.81481E-6 " pathEditMode="relative" rAng="0" ptsTypes="AA">
                                      <p:cBhvr>
                                        <p:cTn id="125" dur="1000" fill="hold"/>
                                        <p:tgtEl>
                                          <p:spTgt spid="13"/>
                                        </p:tgtEl>
                                        <p:attrNameLst>
                                          <p:attrName>ppt_x</p:attrName>
                                          <p:attrName>ppt_y</p:attrName>
                                        </p:attrNameLst>
                                      </p:cBhvr>
                                      <p:rCtr x="-2227" y="0"/>
                                    </p:animMotion>
                                  </p:childTnLst>
                                </p:cTn>
                              </p:par>
                            </p:childTnLst>
                          </p:cTn>
                        </p:par>
                      </p:childTnLst>
                    </p:cTn>
                  </p:par>
                  <p:par>
                    <p:cTn id="126" fill="hold">
                      <p:stCondLst>
                        <p:cond delay="indefinite"/>
                      </p:stCondLst>
                      <p:childTnLst>
                        <p:par>
                          <p:cTn id="127" fill="hold">
                            <p:stCondLst>
                              <p:cond delay="0"/>
                            </p:stCondLst>
                            <p:childTnLst>
                              <p:par>
                                <p:cTn id="128" presetID="63" presetClass="path" presetSubtype="0" accel="50000" decel="50000" fill="hold" nodeType="clickEffect">
                                  <p:stCondLst>
                                    <p:cond delay="0"/>
                                  </p:stCondLst>
                                  <p:childTnLst>
                                    <p:animMotion origin="layout" path="M -0.40326 -4.81481E-6 L -0.44805 -4.81481E-6 " pathEditMode="relative" rAng="0" ptsTypes="AA">
                                      <p:cBhvr>
                                        <p:cTn id="129" dur="1000" fill="hold"/>
                                        <p:tgtEl>
                                          <p:spTgt spid="13"/>
                                        </p:tgtEl>
                                        <p:attrNameLst>
                                          <p:attrName>ppt_x</p:attrName>
                                          <p:attrName>ppt_y</p:attrName>
                                        </p:attrNameLst>
                                      </p:cBhvr>
                                      <p:rCtr x="-2240" y="0"/>
                                    </p:animMotion>
                                  </p:childTnLst>
                                </p:cTn>
                              </p:par>
                            </p:childTnLst>
                          </p:cTn>
                        </p:par>
                      </p:childTnLst>
                    </p:cTn>
                  </p:par>
                  <p:par>
                    <p:cTn id="130" fill="hold">
                      <p:stCondLst>
                        <p:cond delay="indefinite"/>
                      </p:stCondLst>
                      <p:childTnLst>
                        <p:par>
                          <p:cTn id="131" fill="hold">
                            <p:stCondLst>
                              <p:cond delay="0"/>
                            </p:stCondLst>
                            <p:childTnLst>
                              <p:par>
                                <p:cTn id="132" presetID="63" presetClass="path" presetSubtype="0" accel="50000" decel="50000" fill="hold" nodeType="clickEffect">
                                  <p:stCondLst>
                                    <p:cond delay="0"/>
                                  </p:stCondLst>
                                  <p:childTnLst>
                                    <p:animMotion origin="layout" path="M -0.44805 -4.81481E-6 L -0.49375 -4.81481E-6 " pathEditMode="relative" rAng="0" ptsTypes="AA">
                                      <p:cBhvr>
                                        <p:cTn id="133" dur="1000" fill="hold"/>
                                        <p:tgtEl>
                                          <p:spTgt spid="13"/>
                                        </p:tgtEl>
                                        <p:attrNameLst>
                                          <p:attrName>ppt_x</p:attrName>
                                          <p:attrName>ppt_y</p:attrName>
                                        </p:attrNameLst>
                                      </p:cBhvr>
                                      <p:rCtr x="-2292" y="0"/>
                                    </p:animMotion>
                                  </p:childTnLst>
                                </p:cTn>
                              </p:par>
                            </p:childTnLst>
                          </p:cTn>
                        </p:par>
                      </p:childTnLst>
                    </p:cTn>
                  </p:par>
                  <p:par>
                    <p:cTn id="134" fill="hold">
                      <p:stCondLst>
                        <p:cond delay="indefinite"/>
                      </p:stCondLst>
                      <p:childTnLst>
                        <p:par>
                          <p:cTn id="135" fill="hold">
                            <p:stCondLst>
                              <p:cond delay="0"/>
                            </p:stCondLst>
                            <p:childTnLst>
                              <p:par>
                                <p:cTn id="136" presetID="63" presetClass="path" presetSubtype="0" accel="50000" decel="50000" fill="hold" nodeType="clickEffect">
                                  <p:stCondLst>
                                    <p:cond delay="0"/>
                                  </p:stCondLst>
                                  <p:childTnLst>
                                    <p:animMotion origin="layout" path="M -0.49375 -4.81481E-6 L -0.53959 -4.81481E-6 " pathEditMode="relative" rAng="0" ptsTypes="AA">
                                      <p:cBhvr>
                                        <p:cTn id="137" dur="1000" fill="hold"/>
                                        <p:tgtEl>
                                          <p:spTgt spid="13"/>
                                        </p:tgtEl>
                                        <p:attrNameLst>
                                          <p:attrName>ppt_x</p:attrName>
                                          <p:attrName>ppt_y</p:attrName>
                                        </p:attrNameLst>
                                      </p:cBhvr>
                                      <p:rCtr x="-2292" y="0"/>
                                    </p:animMotion>
                                  </p:childTnLst>
                                </p:cTn>
                              </p:par>
                            </p:childTnLst>
                          </p:cTn>
                        </p:par>
                      </p:childTnLst>
                    </p:cTn>
                  </p:par>
                  <p:par>
                    <p:cTn id="138" fill="hold">
                      <p:stCondLst>
                        <p:cond delay="indefinite"/>
                      </p:stCondLst>
                      <p:childTnLst>
                        <p:par>
                          <p:cTn id="139" fill="hold">
                            <p:stCondLst>
                              <p:cond delay="0"/>
                            </p:stCondLst>
                            <p:childTnLst>
                              <p:par>
                                <p:cTn id="140" presetID="63" presetClass="path" presetSubtype="0" accel="50000" decel="50000" fill="hold" nodeType="clickEffect">
                                  <p:stCondLst>
                                    <p:cond delay="0"/>
                                  </p:stCondLst>
                                  <p:childTnLst>
                                    <p:animMotion origin="layout" path="M -0.53959 -4.81481E-6 L -0.5819 -4.81481E-6 " pathEditMode="relative" rAng="0" ptsTypes="AA">
                                      <p:cBhvr>
                                        <p:cTn id="141" dur="1000" fill="hold"/>
                                        <p:tgtEl>
                                          <p:spTgt spid="13"/>
                                        </p:tgtEl>
                                        <p:attrNameLst>
                                          <p:attrName>ppt_x</p:attrName>
                                          <p:attrName>ppt_y</p:attrName>
                                        </p:attrNameLst>
                                      </p:cBhvr>
                                      <p:rCtr x="-2122" y="0"/>
                                    </p:animMotion>
                                  </p:childTnLst>
                                </p:cTn>
                              </p:par>
                            </p:childTnLst>
                          </p:cTn>
                        </p:par>
                      </p:childTnLst>
                    </p:cTn>
                  </p:par>
                  <p:par>
                    <p:cTn id="142" fill="hold">
                      <p:stCondLst>
                        <p:cond delay="indefinite"/>
                      </p:stCondLst>
                      <p:childTnLst>
                        <p:par>
                          <p:cTn id="143" fill="hold">
                            <p:stCondLst>
                              <p:cond delay="0"/>
                            </p:stCondLst>
                            <p:childTnLst>
                              <p:par>
                                <p:cTn id="144" presetID="63" presetClass="path" presetSubtype="0" accel="50000" decel="50000" fill="hold" nodeType="clickEffect">
                                  <p:stCondLst>
                                    <p:cond delay="0"/>
                                  </p:stCondLst>
                                  <p:childTnLst>
                                    <p:animMotion origin="layout" path="M -0.5819 -4.81481E-6 L -0.62761 -4.81481E-6 " pathEditMode="relative" rAng="0" ptsTypes="AA">
                                      <p:cBhvr>
                                        <p:cTn id="145" dur="1000" fill="hold"/>
                                        <p:tgtEl>
                                          <p:spTgt spid="13"/>
                                        </p:tgtEl>
                                        <p:attrNameLst>
                                          <p:attrName>ppt_x</p:attrName>
                                          <p:attrName>ppt_y</p:attrName>
                                        </p:attrNameLst>
                                      </p:cBhvr>
                                      <p:rCtr x="-2292" y="0"/>
                                    </p:animMotion>
                                  </p:childTnLst>
                                </p:cTn>
                              </p:par>
                            </p:childTnLst>
                          </p:cTn>
                        </p:par>
                      </p:childTnLst>
                    </p:cTn>
                  </p:par>
                  <p:par>
                    <p:cTn id="146" fill="hold">
                      <p:stCondLst>
                        <p:cond delay="indefinite"/>
                      </p:stCondLst>
                      <p:childTnLst>
                        <p:par>
                          <p:cTn id="147" fill="hold">
                            <p:stCondLst>
                              <p:cond delay="0"/>
                            </p:stCondLst>
                            <p:childTnLst>
                              <p:par>
                                <p:cTn id="148" presetID="63" presetClass="path" presetSubtype="0" accel="50000" decel="50000" fill="hold" nodeType="clickEffect">
                                  <p:stCondLst>
                                    <p:cond delay="0"/>
                                  </p:stCondLst>
                                  <p:childTnLst>
                                    <p:animMotion origin="layout" path="M -0.62761 -4.81481E-6 L -0.67136 -4.81481E-6 " pathEditMode="relative" rAng="0" ptsTypes="AA">
                                      <p:cBhvr>
                                        <p:cTn id="149" dur="1000" fill="hold"/>
                                        <p:tgtEl>
                                          <p:spTgt spid="13"/>
                                        </p:tgtEl>
                                        <p:attrNameLst>
                                          <p:attrName>ppt_x</p:attrName>
                                          <p:attrName>ppt_y</p:attrName>
                                        </p:attrNameLst>
                                      </p:cBhvr>
                                      <p:rCtr x="-2187" y="0"/>
                                    </p:animMotion>
                                  </p:childTnLst>
                                </p:cTn>
                              </p:par>
                            </p:childTnLst>
                          </p:cTn>
                        </p:par>
                      </p:childTnLst>
                    </p:cTn>
                  </p:par>
                  <p:par>
                    <p:cTn id="150" fill="hold">
                      <p:stCondLst>
                        <p:cond delay="indefinite"/>
                      </p:stCondLst>
                      <p:childTnLst>
                        <p:par>
                          <p:cTn id="151" fill="hold">
                            <p:stCondLst>
                              <p:cond delay="0"/>
                            </p:stCondLst>
                            <p:childTnLst>
                              <p:par>
                                <p:cTn id="152" presetID="63" presetClass="path" presetSubtype="0" accel="50000" decel="50000" fill="hold" nodeType="clickEffect">
                                  <p:stCondLst>
                                    <p:cond delay="0"/>
                                  </p:stCondLst>
                                  <p:childTnLst>
                                    <p:animMotion origin="layout" path="M -0.67136 -4.81481E-6 L -0.71719 -4.81481E-6 " pathEditMode="relative" rAng="0" ptsTypes="AA">
                                      <p:cBhvr>
                                        <p:cTn id="153" dur="1000" fill="hold"/>
                                        <p:tgtEl>
                                          <p:spTgt spid="13"/>
                                        </p:tgtEl>
                                        <p:attrNameLst>
                                          <p:attrName>ppt_x</p:attrName>
                                          <p:attrName>ppt_y</p:attrName>
                                        </p:attrNameLst>
                                      </p:cBhvr>
                                      <p:rCtr x="-2292" y="0"/>
                                    </p:animMotion>
                                  </p:childTnLst>
                                </p:cTn>
                              </p:par>
                            </p:childTnLst>
                          </p:cTn>
                        </p:par>
                      </p:childTnLst>
                    </p:cTn>
                  </p:par>
                  <p:par>
                    <p:cTn id="154" fill="hold">
                      <p:stCondLst>
                        <p:cond delay="indefinite"/>
                      </p:stCondLst>
                      <p:childTnLst>
                        <p:par>
                          <p:cTn id="155" fill="hold">
                            <p:stCondLst>
                              <p:cond delay="0"/>
                            </p:stCondLst>
                            <p:childTnLst>
                              <p:par>
                                <p:cTn id="156" presetID="63" presetClass="path" presetSubtype="0" accel="50000" decel="50000" fill="hold" nodeType="clickEffect">
                                  <p:stCondLst>
                                    <p:cond delay="0"/>
                                  </p:stCondLst>
                                  <p:childTnLst>
                                    <p:animMotion origin="layout" path="M -0.71719 -4.81481E-6 L -0.76094 -4.81481E-6 " pathEditMode="relative" rAng="0" ptsTypes="AA">
                                      <p:cBhvr>
                                        <p:cTn id="157" dur="1000" fill="hold"/>
                                        <p:tgtEl>
                                          <p:spTgt spid="13"/>
                                        </p:tgtEl>
                                        <p:attrNameLst>
                                          <p:attrName>ppt_x</p:attrName>
                                          <p:attrName>ppt_y</p:attrName>
                                        </p:attrNameLst>
                                      </p:cBhvr>
                                      <p:rCtr x="-2187" y="0"/>
                                    </p:animMotion>
                                  </p:childTnLst>
                                </p:cTn>
                              </p:par>
                            </p:childTnLst>
                          </p:cTn>
                        </p:par>
                      </p:childTnLst>
                    </p:cTn>
                  </p:par>
                  <p:par>
                    <p:cTn id="158" fill="hold">
                      <p:stCondLst>
                        <p:cond delay="indefinite"/>
                      </p:stCondLst>
                      <p:childTnLst>
                        <p:par>
                          <p:cTn id="159" fill="hold">
                            <p:stCondLst>
                              <p:cond delay="0"/>
                            </p:stCondLst>
                            <p:childTnLst>
                              <p:par>
                                <p:cTn id="160" presetID="63" presetClass="path" presetSubtype="0" accel="50000" decel="50000" fill="hold" nodeType="clickEffect">
                                  <p:stCondLst>
                                    <p:cond delay="0"/>
                                  </p:stCondLst>
                                  <p:childTnLst>
                                    <p:animMotion origin="layout" path="M -0.76094 -4.81481E-6 L -0.80677 -4.81481E-6 " pathEditMode="relative" rAng="0" ptsTypes="AA">
                                      <p:cBhvr>
                                        <p:cTn id="161" dur="1000" fill="hold"/>
                                        <p:tgtEl>
                                          <p:spTgt spid="13"/>
                                        </p:tgtEl>
                                        <p:attrNameLst>
                                          <p:attrName>ppt_x</p:attrName>
                                          <p:attrName>ppt_y</p:attrName>
                                        </p:attrNameLst>
                                      </p:cBhvr>
                                      <p:rCtr x="-2292" y="0"/>
                                    </p:animMotion>
                                  </p:childTnLst>
                                </p:cTn>
                              </p:par>
                            </p:childTnLst>
                          </p:cTn>
                        </p:par>
                      </p:childTnLst>
                    </p:cTn>
                  </p:par>
                  <p:par>
                    <p:cTn id="162" fill="hold">
                      <p:stCondLst>
                        <p:cond delay="indefinite"/>
                      </p:stCondLst>
                      <p:childTnLst>
                        <p:par>
                          <p:cTn id="163" fill="hold">
                            <p:stCondLst>
                              <p:cond delay="0"/>
                            </p:stCondLst>
                            <p:childTnLst>
                              <p:par>
                                <p:cTn id="164" presetID="63" presetClass="path" presetSubtype="0" accel="50000" decel="50000" fill="hold" nodeType="clickEffect">
                                  <p:stCondLst>
                                    <p:cond delay="0"/>
                                  </p:stCondLst>
                                  <p:childTnLst>
                                    <p:animMotion origin="layout" path="M -0.80677 -4.81481E-6 L -0.85052 -4.81481E-6 " pathEditMode="relative" rAng="0" ptsTypes="AA">
                                      <p:cBhvr>
                                        <p:cTn id="165" dur="1000" fill="hold"/>
                                        <p:tgtEl>
                                          <p:spTgt spid="13"/>
                                        </p:tgtEl>
                                        <p:attrNameLst>
                                          <p:attrName>ppt_x</p:attrName>
                                          <p:attrName>ppt_y</p:attrName>
                                        </p:attrNameLst>
                                      </p:cBhvr>
                                      <p:rCtr x="-2187" y="0"/>
                                    </p:animMotion>
                                  </p:childTnLst>
                                </p:cTn>
                              </p:par>
                            </p:childTnLst>
                          </p:cTn>
                        </p:par>
                      </p:childTnLst>
                    </p:cTn>
                  </p:par>
                  <p:par>
                    <p:cTn id="166" fill="hold">
                      <p:stCondLst>
                        <p:cond delay="indefinite"/>
                      </p:stCondLst>
                      <p:childTnLst>
                        <p:par>
                          <p:cTn id="167" fill="hold">
                            <p:stCondLst>
                              <p:cond delay="0"/>
                            </p:stCondLst>
                            <p:childTnLst>
                              <p:par>
                                <p:cTn id="168" presetID="63" presetClass="path" presetSubtype="0" accel="50000" decel="50000" fill="hold" nodeType="clickEffect">
                                  <p:stCondLst>
                                    <p:cond delay="0"/>
                                  </p:stCondLst>
                                  <p:childTnLst>
                                    <p:animMotion origin="layout" path="M -0.85052 -4.81481E-6 L -0.89531 -4.81481E-6 " pathEditMode="relative" rAng="0" ptsTypes="AA">
                                      <p:cBhvr>
                                        <p:cTn id="169" dur="1000" fill="hold"/>
                                        <p:tgtEl>
                                          <p:spTgt spid="13"/>
                                        </p:tgtEl>
                                        <p:attrNameLst>
                                          <p:attrName>ppt_x</p:attrName>
                                          <p:attrName>ppt_y</p:attrName>
                                        </p:attrNameLst>
                                      </p:cBhvr>
                                      <p:rCtr x="-224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070ED0E5-353E-42BB-8A03-65D60BD117BB}"/>
              </a:ext>
            </a:extLst>
          </p:cNvPr>
          <p:cNvSpPr/>
          <p:nvPr/>
        </p:nvSpPr>
        <p:spPr>
          <a:xfrm>
            <a:off x="2315102" y="982665"/>
            <a:ext cx="2535210" cy="2841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5" name="Title 4">
            <a:extLst>
              <a:ext uri="{FF2B5EF4-FFF2-40B4-BE49-F238E27FC236}">
                <a16:creationId xmlns:a16="http://schemas.microsoft.com/office/drawing/2014/main" id="{36749FD8-0B20-471B-94A3-88F9F3B37B07}"/>
              </a:ext>
            </a:extLst>
          </p:cNvPr>
          <p:cNvSpPr>
            <a:spLocks noGrp="1"/>
          </p:cNvSpPr>
          <p:nvPr>
            <p:ph type="title"/>
          </p:nvPr>
        </p:nvSpPr>
        <p:spPr/>
        <p:txBody>
          <a:bodyPr/>
          <a:lstStyle/>
          <a:p>
            <a:r>
              <a:rPr lang="en-GB" dirty="0"/>
              <a:t>4F-1 Mixed numbers in the linear number system</a:t>
            </a:r>
          </a:p>
        </p:txBody>
      </p:sp>
      <p:pic>
        <p:nvPicPr>
          <p:cNvPr id="4" name="Picture 3">
            <a:extLst>
              <a:ext uri="{FF2B5EF4-FFF2-40B4-BE49-F238E27FC236}">
                <a16:creationId xmlns:a16="http://schemas.microsoft.com/office/drawing/2014/main" id="{28D820E8-2887-4FFA-B037-2CFDDA193B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345" y="2775526"/>
            <a:ext cx="5559576" cy="1572954"/>
          </a:xfrm>
          <a:prstGeom prst="rect">
            <a:avLst/>
          </a:prstGeom>
        </p:spPr>
      </p:pic>
      <p:sp>
        <p:nvSpPr>
          <p:cNvPr id="12" name="Content Placeholder 2">
            <a:extLst>
              <a:ext uri="{FF2B5EF4-FFF2-40B4-BE49-F238E27FC236}">
                <a16:creationId xmlns:a16="http://schemas.microsoft.com/office/drawing/2014/main" id="{E862B3DE-8F63-49C3-9C0D-E251DE93AECC}"/>
              </a:ext>
            </a:extLst>
          </p:cNvPr>
          <p:cNvSpPr txBox="1">
            <a:spLocks/>
          </p:cNvSpPr>
          <p:nvPr/>
        </p:nvSpPr>
        <p:spPr>
          <a:xfrm>
            <a:off x="6277266" y="2022851"/>
            <a:ext cx="539038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Tell me any number between 2 and 3.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Tell me a number very close to 3.</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Tell me a number greater than 2 that is very close to 2.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Tell me a number smaller than 2 that is very close to 2.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59134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7D5986-E7C0-42C0-819F-479F478D2221}"/>
              </a:ext>
            </a:extLst>
          </p:cNvPr>
          <p:cNvSpPr>
            <a:spLocks noGrp="1"/>
          </p:cNvSpPr>
          <p:nvPr>
            <p:ph type="title"/>
          </p:nvPr>
        </p:nvSpPr>
        <p:spPr/>
        <p:txBody>
          <a:bodyPr/>
          <a:lstStyle/>
          <a:p>
            <a:r>
              <a:rPr lang="en-GB" dirty="0"/>
              <a:t>4F-1 Mixed numbers in the linear number system</a:t>
            </a:r>
          </a:p>
        </p:txBody>
      </p:sp>
      <p:pic>
        <p:nvPicPr>
          <p:cNvPr id="8" name="Picture 7">
            <a:extLst>
              <a:ext uri="{FF2B5EF4-FFF2-40B4-BE49-F238E27FC236}">
                <a16:creationId xmlns:a16="http://schemas.microsoft.com/office/drawing/2014/main" id="{6D94E35D-9692-46D1-A1B8-B688C189DA70}"/>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830081" y="1354970"/>
            <a:ext cx="4567232" cy="887367"/>
          </a:xfrm>
          <a:prstGeom prst="rect">
            <a:avLst/>
          </a:prstGeom>
        </p:spPr>
      </p:pic>
      <p:pic>
        <p:nvPicPr>
          <p:cNvPr id="4" name="Picture 3">
            <a:extLst>
              <a:ext uri="{FF2B5EF4-FFF2-40B4-BE49-F238E27FC236}">
                <a16:creationId xmlns:a16="http://schemas.microsoft.com/office/drawing/2014/main" id="{07197FEE-F341-4834-BB36-090A5E3A64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2277" y="2219666"/>
            <a:ext cx="7907446" cy="896819"/>
          </a:xfrm>
          <a:prstGeom prst="rect">
            <a:avLst/>
          </a:prstGeom>
        </p:spPr>
      </p:pic>
      <p:pic>
        <p:nvPicPr>
          <p:cNvPr id="9" name="Picture 8">
            <a:extLst>
              <a:ext uri="{FF2B5EF4-FFF2-40B4-BE49-F238E27FC236}">
                <a16:creationId xmlns:a16="http://schemas.microsoft.com/office/drawing/2014/main" id="{46953488-D4B6-4694-A633-A0FFA254BC02}"/>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830081" y="2371833"/>
            <a:ext cx="4567232" cy="1028700"/>
          </a:xfrm>
          <a:prstGeom prst="rect">
            <a:avLst/>
          </a:prstGeom>
        </p:spPr>
      </p:pic>
      <p:sp>
        <p:nvSpPr>
          <p:cNvPr id="5" name="Content Placeholder 2">
            <a:extLst>
              <a:ext uri="{FF2B5EF4-FFF2-40B4-BE49-F238E27FC236}">
                <a16:creationId xmlns:a16="http://schemas.microsoft.com/office/drawing/2014/main" id="{E577F58A-EA2C-4B72-96D6-BADA7A7E3D58}"/>
              </a:ext>
            </a:extLst>
          </p:cNvPr>
          <p:cNvSpPr txBox="1">
            <a:spLocks/>
          </p:cNvSpPr>
          <p:nvPr/>
        </p:nvSpPr>
        <p:spPr>
          <a:xfrm>
            <a:off x="623888" y="3438077"/>
            <a:ext cx="10958513" cy="303439"/>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How many marks between the whole numbers on the number line?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How many spaces (parts) between the whole numbers?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US"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When there are 5 parts we are counting in fifths.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What are we counting in when there are 6 parts? 7 parts? 8 parts?</a:t>
            </a:r>
          </a:p>
        </p:txBody>
      </p:sp>
      <p:sp>
        <p:nvSpPr>
          <p:cNvPr id="6" name="TextBox 19">
            <a:extLst>
              <a:ext uri="{FF2B5EF4-FFF2-40B4-BE49-F238E27FC236}">
                <a16:creationId xmlns:a16="http://schemas.microsoft.com/office/drawing/2014/main" id="{28569FEA-4184-4B07-9242-587543AED6E1}"/>
              </a:ext>
            </a:extLst>
          </p:cNvPr>
          <p:cNvSpPr txBox="1"/>
          <p:nvPr/>
        </p:nvSpPr>
        <p:spPr>
          <a:xfrm>
            <a:off x="692067" y="4548904"/>
            <a:ext cx="5908238" cy="427746"/>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20000"/>
              </a:lnSpc>
              <a:spcBef>
                <a:spcPts val="600"/>
              </a:spcBef>
              <a:spcAft>
                <a:spcPts val="600"/>
              </a:spcAft>
              <a:buClr>
                <a:srgbClr val="585858"/>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    When there are 5 parts we are counting in </a:t>
            </a:r>
            <a:r>
              <a:rPr kumimoji="0" lang="en-GB" sz="2000" b="0" i="1" u="none" strike="noStrike" kern="1200" cap="none" spc="0" normalizeH="0" baseline="0" noProof="0" dirty="0">
                <a:ln>
                  <a:noFill/>
                </a:ln>
                <a:solidFill>
                  <a:srgbClr val="585858"/>
                </a:solidFill>
                <a:effectLst/>
                <a:uLnTx/>
                <a:uFillTx/>
                <a:ea typeface="+mn-ea"/>
                <a:cs typeface="+mn-cs"/>
              </a:rPr>
              <a:t>____. </a:t>
            </a:r>
            <a:endParaRPr kumimoji="0" lang="en-GB" sz="2000" b="0" i="1" u="none" strike="noStrike" kern="1200" cap="none" spc="0" normalizeH="0" baseline="0" noProof="0" dirty="0">
              <a:ln>
                <a:noFill/>
              </a:ln>
              <a:solidFill>
                <a:srgbClr val="585858"/>
              </a:solidFill>
              <a:effectLst/>
              <a:uLnTx/>
              <a:uFillTx/>
              <a:latin typeface="Arial"/>
              <a:ea typeface="+mn-ea"/>
              <a:cs typeface="+mn-cs"/>
            </a:endParaRPr>
          </a:p>
        </p:txBody>
      </p:sp>
    </p:spTree>
    <p:extLst>
      <p:ext uri="{BB962C8B-B14F-4D97-AF65-F5344CB8AC3E}">
        <p14:creationId xmlns:p14="http://schemas.microsoft.com/office/powerpoint/2010/main" val="4213450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B922D-BE7B-45C9-A497-BFA2FC3D638A}"/>
              </a:ext>
            </a:extLst>
          </p:cNvPr>
          <p:cNvSpPr>
            <a:spLocks noGrp="1"/>
          </p:cNvSpPr>
          <p:nvPr>
            <p:ph type="title"/>
          </p:nvPr>
        </p:nvSpPr>
        <p:spPr/>
        <p:txBody>
          <a:bodyPr/>
          <a:lstStyle/>
          <a:p>
            <a:endParaRPr lang="en-GB"/>
          </a:p>
        </p:txBody>
      </p:sp>
      <p:sp>
        <p:nvSpPr>
          <p:cNvPr id="3" name="TextBox 2">
            <a:extLst>
              <a:ext uri="{FF2B5EF4-FFF2-40B4-BE49-F238E27FC236}">
                <a16:creationId xmlns:a16="http://schemas.microsoft.com/office/drawing/2014/main" id="{7CF70BFB-5A72-4BA1-824D-4DE31353DA6B}"/>
              </a:ext>
            </a:extLst>
          </p:cNvPr>
          <p:cNvSpPr txBox="1"/>
          <p:nvPr/>
        </p:nvSpPr>
        <p:spPr>
          <a:xfrm>
            <a:off x="4349416" y="2454442"/>
            <a:ext cx="3320716" cy="52322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 parts we count in</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441AC99-25DF-4357-90BB-D7C3DD585FCC}"/>
                  </a:ext>
                </a:extLst>
              </p:cNvPr>
              <p:cNvSpPr txBox="1"/>
              <p:nvPr/>
            </p:nvSpPr>
            <p:spPr>
              <a:xfrm>
                <a:off x="4477753" y="3460829"/>
                <a:ext cx="3320716" cy="1418850"/>
              </a:xfrm>
              <a:prstGeom prst="rect">
                <a:avLst/>
              </a:prstGeom>
              <a:solidFill>
                <a:schemeClr val="accent1">
                  <a:lumMod val="60000"/>
                  <a:lumOff val="40000"/>
                </a:schemeClr>
              </a:solid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14:m>
                  <m:oMathPara xmlns:m="http://schemas.openxmlformats.org/officeDocument/2006/math">
                    <m:oMathParaPr>
                      <m:jc m:val="centerGroup"/>
                    </m:oMathParaPr>
                    <m:oMath xmlns:m="http://schemas.openxmlformats.org/officeDocument/2006/math">
                      <m:f>
                        <m:fPr>
                          <m:ctrlPr>
                            <a:rPr kumimoji="0" lang="en-GB" sz="2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a:rPr kumimoji="0" lang="en-GB" sz="2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num>
                        <m:den>
                          <m:r>
                            <a:rPr kumimoji="0" lang="en-GB" sz="2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5</m:t>
                          </m:r>
                        </m:den>
                      </m:f>
                    </m:oMath>
                  </m:oMathPara>
                </a14:m>
                <a:endPar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fifths</a:t>
                </a:r>
              </a:p>
            </p:txBody>
          </p:sp>
        </mc:Choice>
        <mc:Fallback xmlns="">
          <p:sp>
            <p:nvSpPr>
              <p:cNvPr id="5" name="TextBox 4">
                <a:extLst>
                  <a:ext uri="{FF2B5EF4-FFF2-40B4-BE49-F238E27FC236}">
                    <a16:creationId xmlns:a16="http://schemas.microsoft.com/office/drawing/2014/main" id="{3441AC99-25DF-4357-90BB-D7C3DD585FCC}"/>
                  </a:ext>
                </a:extLst>
              </p:cNvPr>
              <p:cNvSpPr txBox="1">
                <a:spLocks noRot="1" noChangeAspect="1" noMove="1" noResize="1" noEditPoints="1" noAdjustHandles="1" noChangeArrowheads="1" noChangeShapeType="1" noTextEdit="1"/>
              </p:cNvSpPr>
              <p:nvPr/>
            </p:nvSpPr>
            <p:spPr>
              <a:xfrm>
                <a:off x="4477753" y="3460829"/>
                <a:ext cx="3320716" cy="1418850"/>
              </a:xfrm>
              <a:prstGeom prst="rect">
                <a:avLst/>
              </a:prstGeom>
              <a:blipFill>
                <a:blip r:embed="rId3"/>
                <a:stretch>
                  <a:fillRect b="-11207"/>
                </a:stretch>
              </a:blipFill>
            </p:spPr>
            <p:txBody>
              <a:bodyPr/>
              <a:lstStyle/>
              <a:p>
                <a:r>
                  <a:rPr lang="en-GB">
                    <a:noFill/>
                  </a:rPr>
                  <a:t> </a:t>
                </a:r>
              </a:p>
            </p:txBody>
          </p:sp>
        </mc:Fallback>
      </mc:AlternateContent>
      <p:sp>
        <p:nvSpPr>
          <p:cNvPr id="7" name="TextBox 6">
            <a:extLst>
              <a:ext uri="{FF2B5EF4-FFF2-40B4-BE49-F238E27FC236}">
                <a16:creationId xmlns:a16="http://schemas.microsoft.com/office/drawing/2014/main" id="{E4209E04-3C3D-4253-B2C1-A91545BE8AE7}"/>
              </a:ext>
            </a:extLst>
          </p:cNvPr>
          <p:cNvSpPr txBox="1"/>
          <p:nvPr/>
        </p:nvSpPr>
        <p:spPr>
          <a:xfrm>
            <a:off x="4349416" y="2439443"/>
            <a:ext cx="3320716" cy="52322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 parts we count in</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AC89BA6-E86A-436B-BAD2-00E375F65A81}"/>
                  </a:ext>
                </a:extLst>
              </p:cNvPr>
              <p:cNvSpPr txBox="1"/>
              <p:nvPr/>
            </p:nvSpPr>
            <p:spPr>
              <a:xfrm>
                <a:off x="4477753" y="3454782"/>
                <a:ext cx="3320716" cy="1418850"/>
              </a:xfrm>
              <a:prstGeom prst="rect">
                <a:avLst/>
              </a:prstGeom>
              <a:solidFill>
                <a:schemeClr val="accent1">
                  <a:lumMod val="60000"/>
                  <a:lumOff val="40000"/>
                </a:schemeClr>
              </a:solid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14:m>
                  <m:oMathPara xmlns:m="http://schemas.openxmlformats.org/officeDocument/2006/math">
                    <m:oMathParaPr>
                      <m:jc m:val="centerGroup"/>
                    </m:oMathParaPr>
                    <m:oMath xmlns:m="http://schemas.openxmlformats.org/officeDocument/2006/math">
                      <m:f>
                        <m:fPr>
                          <m:ctrlPr>
                            <a:rPr kumimoji="0" lang="en-GB" sz="2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a:rPr kumimoji="0" lang="en-GB" sz="2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num>
                        <m:den>
                          <m:r>
                            <a:rPr kumimoji="0" lang="en-GB" sz="2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6</m:t>
                          </m:r>
                        </m:den>
                      </m:f>
                    </m:oMath>
                  </m:oMathPara>
                </a14:m>
                <a:endPar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sixths</a:t>
                </a:r>
              </a:p>
            </p:txBody>
          </p:sp>
        </mc:Choice>
        <mc:Fallback xmlns="">
          <p:sp>
            <p:nvSpPr>
              <p:cNvPr id="8" name="TextBox 7">
                <a:extLst>
                  <a:ext uri="{FF2B5EF4-FFF2-40B4-BE49-F238E27FC236}">
                    <a16:creationId xmlns:a16="http://schemas.microsoft.com/office/drawing/2014/main" id="{DAC89BA6-E86A-436B-BAD2-00E375F65A81}"/>
                  </a:ext>
                </a:extLst>
              </p:cNvPr>
              <p:cNvSpPr txBox="1">
                <a:spLocks noRot="1" noChangeAspect="1" noMove="1" noResize="1" noEditPoints="1" noAdjustHandles="1" noChangeArrowheads="1" noChangeShapeType="1" noTextEdit="1"/>
              </p:cNvSpPr>
              <p:nvPr/>
            </p:nvSpPr>
            <p:spPr>
              <a:xfrm>
                <a:off x="4477753" y="3454782"/>
                <a:ext cx="3320716" cy="1418850"/>
              </a:xfrm>
              <a:prstGeom prst="rect">
                <a:avLst/>
              </a:prstGeom>
              <a:blipFill>
                <a:blip r:embed="rId4"/>
                <a:stretch>
                  <a:fillRect b="-11207"/>
                </a:stretch>
              </a:blipFill>
            </p:spPr>
            <p:txBody>
              <a:bodyPr/>
              <a:lstStyle/>
              <a:p>
                <a:r>
                  <a:rPr lang="en-GB">
                    <a:noFill/>
                  </a:rPr>
                  <a:t> </a:t>
                </a:r>
              </a:p>
            </p:txBody>
          </p:sp>
        </mc:Fallback>
      </mc:AlternateContent>
      <p:sp>
        <p:nvSpPr>
          <p:cNvPr id="9" name="TextBox 8">
            <a:extLst>
              <a:ext uri="{FF2B5EF4-FFF2-40B4-BE49-F238E27FC236}">
                <a16:creationId xmlns:a16="http://schemas.microsoft.com/office/drawing/2014/main" id="{BC0823D1-4F9C-4EB0-8A83-1C7C53E48749}"/>
              </a:ext>
            </a:extLst>
          </p:cNvPr>
          <p:cNvSpPr txBox="1"/>
          <p:nvPr/>
        </p:nvSpPr>
        <p:spPr>
          <a:xfrm>
            <a:off x="4349416" y="2467885"/>
            <a:ext cx="3320716" cy="52322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 parts we count in</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476D6F3-1EBC-4A27-80CA-23E053DB3346}"/>
                  </a:ext>
                </a:extLst>
              </p:cNvPr>
              <p:cNvSpPr txBox="1"/>
              <p:nvPr/>
            </p:nvSpPr>
            <p:spPr>
              <a:xfrm>
                <a:off x="4477753" y="3456321"/>
                <a:ext cx="3320716" cy="1417311"/>
              </a:xfrm>
              <a:prstGeom prst="rect">
                <a:avLst/>
              </a:prstGeom>
              <a:solidFill>
                <a:schemeClr val="accent1">
                  <a:lumMod val="60000"/>
                  <a:lumOff val="40000"/>
                </a:schemeClr>
              </a:solid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14:m>
                  <m:oMathPara xmlns:m="http://schemas.openxmlformats.org/officeDocument/2006/math">
                    <m:oMathParaPr>
                      <m:jc m:val="centerGroup"/>
                    </m:oMathParaPr>
                    <m:oMath xmlns:m="http://schemas.openxmlformats.org/officeDocument/2006/math">
                      <m:f>
                        <m:fPr>
                          <m:ctrlPr>
                            <a:rPr kumimoji="0" lang="en-GB" sz="2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a:rPr kumimoji="0" lang="en-GB" sz="2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num>
                        <m:den>
                          <m:r>
                            <a:rPr kumimoji="0" lang="en-GB" sz="2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7</m:t>
                          </m:r>
                        </m:den>
                      </m:f>
                    </m:oMath>
                  </m:oMathPara>
                </a14:m>
                <a:endPar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sevenths</a:t>
                </a:r>
              </a:p>
            </p:txBody>
          </p:sp>
        </mc:Choice>
        <mc:Fallback xmlns="">
          <p:sp>
            <p:nvSpPr>
              <p:cNvPr id="10" name="TextBox 9">
                <a:extLst>
                  <a:ext uri="{FF2B5EF4-FFF2-40B4-BE49-F238E27FC236}">
                    <a16:creationId xmlns:a16="http://schemas.microsoft.com/office/drawing/2014/main" id="{8476D6F3-1EBC-4A27-80CA-23E053DB3346}"/>
                  </a:ext>
                </a:extLst>
              </p:cNvPr>
              <p:cNvSpPr txBox="1">
                <a:spLocks noRot="1" noChangeAspect="1" noMove="1" noResize="1" noEditPoints="1" noAdjustHandles="1" noChangeArrowheads="1" noChangeShapeType="1" noTextEdit="1"/>
              </p:cNvSpPr>
              <p:nvPr/>
            </p:nvSpPr>
            <p:spPr>
              <a:xfrm>
                <a:off x="4477753" y="3456321"/>
                <a:ext cx="3320716" cy="1417311"/>
              </a:xfrm>
              <a:prstGeom prst="rect">
                <a:avLst/>
              </a:prstGeom>
              <a:blipFill>
                <a:blip r:embed="rId5"/>
                <a:stretch>
                  <a:fillRect b="-11207"/>
                </a:stretch>
              </a:blipFill>
            </p:spPr>
            <p:txBody>
              <a:bodyPr/>
              <a:lstStyle/>
              <a:p>
                <a:r>
                  <a:rPr lang="en-GB">
                    <a:noFill/>
                  </a:rPr>
                  <a:t> </a:t>
                </a:r>
              </a:p>
            </p:txBody>
          </p:sp>
        </mc:Fallback>
      </mc:AlternateContent>
      <p:sp>
        <p:nvSpPr>
          <p:cNvPr id="12" name="TextBox 11">
            <a:extLst>
              <a:ext uri="{FF2B5EF4-FFF2-40B4-BE49-F238E27FC236}">
                <a16:creationId xmlns:a16="http://schemas.microsoft.com/office/drawing/2014/main" id="{78AEF11D-6CF3-49FC-8B60-D02ADB0EE835}"/>
              </a:ext>
            </a:extLst>
          </p:cNvPr>
          <p:cNvSpPr txBox="1"/>
          <p:nvPr/>
        </p:nvSpPr>
        <p:spPr>
          <a:xfrm>
            <a:off x="4349416" y="2461164"/>
            <a:ext cx="3320716" cy="52322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 parts we count in</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85694C68-FF25-44B6-BB6D-B698B7BA5329}"/>
                  </a:ext>
                </a:extLst>
              </p:cNvPr>
              <p:cNvSpPr txBox="1"/>
              <p:nvPr/>
            </p:nvSpPr>
            <p:spPr>
              <a:xfrm>
                <a:off x="4435642" y="3427879"/>
                <a:ext cx="3320716" cy="1418850"/>
              </a:xfrm>
              <a:prstGeom prst="rect">
                <a:avLst/>
              </a:prstGeom>
              <a:solidFill>
                <a:schemeClr val="accent1">
                  <a:lumMod val="60000"/>
                  <a:lumOff val="40000"/>
                </a:schemeClr>
              </a:solid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14:m>
                  <m:oMathPara xmlns:m="http://schemas.openxmlformats.org/officeDocument/2006/math">
                    <m:oMathParaPr>
                      <m:jc m:val="centerGroup"/>
                    </m:oMathParaPr>
                    <m:oMath xmlns:m="http://schemas.openxmlformats.org/officeDocument/2006/math">
                      <m:f>
                        <m:fPr>
                          <m:ctrlPr>
                            <a:rPr kumimoji="0" lang="en-GB" sz="2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a:rPr kumimoji="0" lang="en-GB" sz="2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num>
                        <m:den>
                          <m:r>
                            <a:rPr kumimoji="0" lang="en-GB" sz="2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8</m:t>
                          </m:r>
                        </m:den>
                      </m:f>
                    </m:oMath>
                  </m:oMathPara>
                </a14:m>
                <a:endPar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eighths </a:t>
                </a:r>
              </a:p>
            </p:txBody>
          </p:sp>
        </mc:Choice>
        <mc:Fallback xmlns="">
          <p:sp>
            <p:nvSpPr>
              <p:cNvPr id="13" name="TextBox 12">
                <a:extLst>
                  <a:ext uri="{FF2B5EF4-FFF2-40B4-BE49-F238E27FC236}">
                    <a16:creationId xmlns:a16="http://schemas.microsoft.com/office/drawing/2014/main" id="{85694C68-FF25-44B6-BB6D-B698B7BA5329}"/>
                  </a:ext>
                </a:extLst>
              </p:cNvPr>
              <p:cNvSpPr txBox="1">
                <a:spLocks noRot="1" noChangeAspect="1" noMove="1" noResize="1" noEditPoints="1" noAdjustHandles="1" noChangeArrowheads="1" noChangeShapeType="1" noTextEdit="1"/>
              </p:cNvSpPr>
              <p:nvPr/>
            </p:nvSpPr>
            <p:spPr>
              <a:xfrm>
                <a:off x="4435642" y="3427879"/>
                <a:ext cx="3320716" cy="1418850"/>
              </a:xfrm>
              <a:prstGeom prst="rect">
                <a:avLst/>
              </a:prstGeom>
              <a:blipFill>
                <a:blip r:embed="rId6"/>
                <a:stretch>
                  <a:fillRect b="-1073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B6EFE96C-25A7-4CB2-8049-10066786D96C}"/>
                  </a:ext>
                </a:extLst>
              </p:cNvPr>
              <p:cNvSpPr txBox="1"/>
              <p:nvPr/>
            </p:nvSpPr>
            <p:spPr>
              <a:xfrm>
                <a:off x="4456698" y="3461349"/>
                <a:ext cx="3320716" cy="1418850"/>
              </a:xfrm>
              <a:prstGeom prst="rect">
                <a:avLst/>
              </a:prstGeom>
              <a:solidFill>
                <a:schemeClr val="accent1">
                  <a:lumMod val="60000"/>
                  <a:lumOff val="40000"/>
                </a:schemeClr>
              </a:solid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14:m>
                  <m:oMathPara xmlns:m="http://schemas.openxmlformats.org/officeDocument/2006/math">
                    <m:oMathParaPr>
                      <m:jc m:val="centerGroup"/>
                    </m:oMathParaPr>
                    <m:oMath xmlns:m="http://schemas.openxmlformats.org/officeDocument/2006/math">
                      <m:f>
                        <m:fPr>
                          <m:ctrlPr>
                            <a:rPr kumimoji="0" lang="en-GB" sz="2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a:rPr kumimoji="0" lang="en-GB" sz="2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num>
                        <m:den>
                          <m:r>
                            <a:rPr kumimoji="0" lang="en-GB" sz="2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3</m:t>
                          </m:r>
                        </m:den>
                      </m:f>
                    </m:oMath>
                  </m:oMathPara>
                </a14:m>
                <a:endPar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lang="en-GB" sz="2800" dirty="0">
                    <a:solidFill>
                      <a:srgbClr val="000000"/>
                    </a:solidFill>
                    <a:latin typeface="Arial" panose="020B0604020202020204" pitchFamily="34" charset="0"/>
                  </a:rPr>
                  <a:t>thirds </a:t>
                </a: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mc:Choice>
        <mc:Fallback xmlns="">
          <p:sp>
            <p:nvSpPr>
              <p:cNvPr id="11" name="TextBox 10">
                <a:extLst>
                  <a:ext uri="{FF2B5EF4-FFF2-40B4-BE49-F238E27FC236}">
                    <a16:creationId xmlns:a16="http://schemas.microsoft.com/office/drawing/2014/main" id="{B6EFE96C-25A7-4CB2-8049-10066786D96C}"/>
                  </a:ext>
                </a:extLst>
              </p:cNvPr>
              <p:cNvSpPr txBox="1">
                <a:spLocks noRot="1" noChangeAspect="1" noMove="1" noResize="1" noEditPoints="1" noAdjustHandles="1" noChangeArrowheads="1" noChangeShapeType="1" noTextEdit="1"/>
              </p:cNvSpPr>
              <p:nvPr/>
            </p:nvSpPr>
            <p:spPr>
              <a:xfrm>
                <a:off x="4456698" y="3461349"/>
                <a:ext cx="3320716" cy="1418850"/>
              </a:xfrm>
              <a:prstGeom prst="rect">
                <a:avLst/>
              </a:prstGeom>
              <a:blipFill>
                <a:blip r:embed="rId7"/>
                <a:stretch>
                  <a:fillRect b="-10730"/>
                </a:stretch>
              </a:blipFill>
            </p:spPr>
            <p:txBody>
              <a:bodyPr/>
              <a:lstStyle/>
              <a:p>
                <a:r>
                  <a:rPr lang="en-GB">
                    <a:noFill/>
                  </a:rPr>
                  <a:t> </a:t>
                </a:r>
              </a:p>
            </p:txBody>
          </p:sp>
        </mc:Fallback>
      </mc:AlternateContent>
      <p:sp>
        <p:nvSpPr>
          <p:cNvPr id="14" name="TextBox 13">
            <a:extLst>
              <a:ext uri="{FF2B5EF4-FFF2-40B4-BE49-F238E27FC236}">
                <a16:creationId xmlns:a16="http://schemas.microsoft.com/office/drawing/2014/main" id="{4CB696DB-CD87-40D1-8791-F76560F5155E}"/>
              </a:ext>
            </a:extLst>
          </p:cNvPr>
          <p:cNvSpPr txBox="1"/>
          <p:nvPr/>
        </p:nvSpPr>
        <p:spPr>
          <a:xfrm>
            <a:off x="4349416" y="2467885"/>
            <a:ext cx="3320716" cy="52322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lang="en-GB" sz="2800" dirty="0">
                <a:solidFill>
                  <a:srgbClr val="000000"/>
                </a:solidFill>
                <a:latin typeface="Arial" panose="020B0604020202020204" pitchFamily="34" charset="0"/>
              </a:rPr>
              <a:t>3</a:t>
            </a: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parts we count in</a:t>
            </a:r>
          </a:p>
        </p:txBody>
      </p:sp>
    </p:spTree>
    <p:extLst>
      <p:ext uri="{BB962C8B-B14F-4D97-AF65-F5344CB8AC3E}">
        <p14:creationId xmlns:p14="http://schemas.microsoft.com/office/powerpoint/2010/main" val="3368490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8"/>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9"/>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0"/>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12"/>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13"/>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5" grpId="1" animBg="1"/>
      <p:bldP spid="7" grpId="0"/>
      <p:bldP spid="7" grpId="1"/>
      <p:bldP spid="8" grpId="0" animBg="1"/>
      <p:bldP spid="8" grpId="1" animBg="1"/>
      <p:bldP spid="9" grpId="0"/>
      <p:bldP spid="9" grpId="1"/>
      <p:bldP spid="10" grpId="0" animBg="1"/>
      <p:bldP spid="10" grpId="1" animBg="1"/>
      <p:bldP spid="12" grpId="0"/>
      <p:bldP spid="12" grpId="1"/>
      <p:bldP spid="13" grpId="0" animBg="1"/>
      <p:bldP spid="13" grpId="1" animBg="1"/>
      <p:bldP spid="11" grpId="0" animBg="1"/>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93908C-89D9-46EF-B293-A4FC3B3786EC}"/>
              </a:ext>
            </a:extLst>
          </p:cNvPr>
          <p:cNvSpPr>
            <a:spLocks noGrp="1"/>
          </p:cNvSpPr>
          <p:nvPr>
            <p:ph type="title"/>
          </p:nvPr>
        </p:nvSpPr>
        <p:spPr/>
        <p:txBody>
          <a:bodyPr/>
          <a:lstStyle/>
          <a:p>
            <a:r>
              <a:rPr lang="en-GB" dirty="0"/>
              <a:t>4F-1 Mixed numbers in the linear number system</a:t>
            </a:r>
          </a:p>
        </p:txBody>
      </p:sp>
      <p:pic>
        <p:nvPicPr>
          <p:cNvPr id="5" name="Picture 4">
            <a:extLst>
              <a:ext uri="{FF2B5EF4-FFF2-40B4-BE49-F238E27FC236}">
                <a16:creationId xmlns:a16="http://schemas.microsoft.com/office/drawing/2014/main" id="{25BC684B-9D5C-4FCF-AE3D-5B682A749189}"/>
              </a:ext>
            </a:extLst>
          </p:cNvPr>
          <p:cNvPicPr>
            <a:picLocks noChangeAspect="1"/>
          </p:cNvPicPr>
          <p:nvPr/>
        </p:nvPicPr>
        <p:blipFill rotWithShape="1">
          <a:blip r:embed="rId3">
            <a:extLst>
              <a:ext uri="{28A0092B-C50C-407E-A947-70E740481C1C}">
                <a14:useLocalDpi xmlns:a14="http://schemas.microsoft.com/office/drawing/2010/main" val="0"/>
              </a:ext>
            </a:extLst>
          </a:blip>
          <a:srcRect b="-8672"/>
          <a:stretch/>
        </p:blipFill>
        <p:spPr>
          <a:xfrm>
            <a:off x="1838325" y="1994481"/>
            <a:ext cx="8515350" cy="902504"/>
          </a:xfrm>
          <a:prstGeom prst="rect">
            <a:avLst/>
          </a:prstGeom>
        </p:spPr>
      </p:pic>
      <p:sp>
        <p:nvSpPr>
          <p:cNvPr id="16" name="Rectangle 15">
            <a:extLst>
              <a:ext uri="{FF2B5EF4-FFF2-40B4-BE49-F238E27FC236}">
                <a16:creationId xmlns:a16="http://schemas.microsoft.com/office/drawing/2014/main" id="{14908F0C-F640-4875-B7EC-B41E7F909CEC}"/>
              </a:ext>
            </a:extLst>
          </p:cNvPr>
          <p:cNvSpPr/>
          <p:nvPr/>
        </p:nvSpPr>
        <p:spPr>
          <a:xfrm>
            <a:off x="2530476" y="2243842"/>
            <a:ext cx="7242629" cy="5225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9" name="Picture 8">
            <a:extLst>
              <a:ext uri="{FF2B5EF4-FFF2-40B4-BE49-F238E27FC236}">
                <a16:creationId xmlns:a16="http://schemas.microsoft.com/office/drawing/2014/main" id="{23DD68FE-8321-49BB-AD28-D92453B91B36}"/>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399846" y="2256542"/>
            <a:ext cx="7387608" cy="522515"/>
          </a:xfrm>
          <a:prstGeom prst="rect">
            <a:avLst/>
          </a:prstGeom>
        </p:spPr>
      </p:pic>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3BB20BA1-850F-4AC3-BD78-C5B7DACC5039}"/>
                  </a:ext>
                </a:extLst>
              </p:cNvPr>
              <p:cNvSpPr txBox="1">
                <a:spLocks/>
              </p:cNvSpPr>
              <p:nvPr/>
            </p:nvSpPr>
            <p:spPr>
              <a:xfrm>
                <a:off x="614394" y="2896985"/>
                <a:ext cx="8729112" cy="2955523"/>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Look at the labels on the number line. Can you explain the mistake? What incorrect reasoning has been used?</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W</a:t>
                </a:r>
                <a:r>
                  <a:rPr kumimoji="0" lang="en-GB" sz="2000" b="0" i="0" u="none" strike="noStrike" kern="1200" cap="none" spc="0" normalizeH="0" baseline="0" noProof="0" dirty="0">
                    <a:ln>
                      <a:noFill/>
                    </a:ln>
                    <a:solidFill>
                      <a:srgbClr val="585858"/>
                    </a:solidFill>
                    <a:effectLst/>
                    <a:uLnTx/>
                    <a:uFillTx/>
                    <a:latin typeface="Arial"/>
                    <a:ea typeface="+mn-ea"/>
                    <a:cs typeface="+mn-cs"/>
                  </a:rPr>
                  <a:t>hat is </a:t>
                </a:r>
                <a14:m>
                  <m:oMath xmlns:m="http://schemas.openxmlformats.org/officeDocument/2006/math">
                    <m:f>
                      <m:fPr>
                        <m:ctrlPr>
                          <a:rPr kumimoji="0" lang="en-US"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4</m:t>
                        </m:r>
                      </m:num>
                      <m:den>
                        <m:r>
                          <a:rPr kumimoji="0" lang="en-US"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4</m:t>
                        </m:r>
                      </m:den>
                    </m:f>
                  </m:oMath>
                </a14:m>
                <a:r>
                  <a:rPr kumimoji="0" lang="en-US" sz="2000" b="0" i="0" u="none" strike="noStrike" kern="1200" cap="none" spc="0" normalizeH="0" baseline="0" noProof="0" dirty="0">
                    <a:ln>
                      <a:noFill/>
                    </a:ln>
                    <a:solidFill>
                      <a:srgbClr val="585858"/>
                    </a:solidFill>
                    <a:effectLst/>
                    <a:uLnTx/>
                    <a:uFillTx/>
                    <a:latin typeface="Arial"/>
                    <a:ea typeface="+mn-ea"/>
                    <a:cs typeface="+mn-cs"/>
                  </a:rPr>
                  <a:t>  equal to?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Count the intervals between zero and 1</a:t>
                </a:r>
                <a:r>
                  <a:rPr lang="en-US" sz="2000" dirty="0">
                    <a:latin typeface="Arial"/>
                  </a:rPr>
                  <a:t>. H</a:t>
                </a:r>
                <a:r>
                  <a:rPr kumimoji="0" lang="en-US" sz="2000" b="0" i="0" u="none" strike="noStrike" kern="1200" cap="none" spc="0" normalizeH="0" baseline="0" noProof="0" dirty="0">
                    <a:ln>
                      <a:noFill/>
                    </a:ln>
                    <a:solidFill>
                      <a:srgbClr val="585858"/>
                    </a:solidFill>
                    <a:effectLst/>
                    <a:uLnTx/>
                    <a:uFillTx/>
                    <a:latin typeface="Arial"/>
                    <a:ea typeface="+mn-ea"/>
                    <a:cs typeface="+mn-cs"/>
                  </a:rPr>
                  <a:t>ow many are there? So how can we label this number line correctly?</a:t>
                </a: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0" cap="none" spc="0" normalizeH="0" baseline="0" noProof="0" dirty="0">
                    <a:ln>
                      <a:noFill/>
                    </a:ln>
                    <a:solidFill>
                      <a:srgbClr val="585858"/>
                    </a:solidFill>
                    <a:effectLst/>
                    <a:uLnTx/>
                    <a:uFillTx/>
                    <a:latin typeface="Arial"/>
                    <a:ea typeface="+mn-ea"/>
                    <a:cs typeface="+mn-cs"/>
                  </a:rPr>
                  <a:t>R</a:t>
                </a:r>
                <a:r>
                  <a:rPr kumimoji="0" lang="en-GB" sz="2000" b="0" i="0" u="none" strike="noStrike" kern="0" cap="none" spc="0" normalizeH="0" baseline="0" noProof="0" dirty="0" err="1">
                    <a:ln>
                      <a:noFill/>
                    </a:ln>
                    <a:solidFill>
                      <a:srgbClr val="585858"/>
                    </a:solidFill>
                    <a:effectLst/>
                    <a:uLnTx/>
                    <a:uFillTx/>
                    <a:latin typeface="Arial"/>
                    <a:ea typeface="+mn-ea"/>
                    <a:cs typeface="+mn-cs"/>
                  </a:rPr>
                  <a:t>epeat</a:t>
                </a:r>
                <a:r>
                  <a:rPr kumimoji="0" lang="en-GB" sz="2000" b="0" i="0" u="none" strike="noStrike" kern="0" cap="none" spc="0" normalizeH="0" baseline="0" noProof="0" dirty="0">
                    <a:ln>
                      <a:noFill/>
                    </a:ln>
                    <a:solidFill>
                      <a:srgbClr val="585858"/>
                    </a:solidFill>
                    <a:effectLst/>
                    <a:uLnTx/>
                    <a:uFillTx/>
                    <a:latin typeface="Arial"/>
                    <a:ea typeface="+mn-ea"/>
                    <a:cs typeface="+mn-cs"/>
                  </a:rPr>
                  <a:t> using other fractional units and both horizontal and vertical number lines.</a:t>
                </a:r>
                <a:endParaRPr kumimoji="0" lang="en-US" sz="2000" b="0" i="0" u="none" strike="noStrike" kern="1200" cap="none" spc="0" normalizeH="0" baseline="0" noProof="0" dirty="0">
                  <a:ln>
                    <a:noFill/>
                  </a:ln>
                  <a:solidFill>
                    <a:srgbClr val="585858"/>
                  </a:solidFill>
                  <a:effectLst/>
                  <a:uLnTx/>
                  <a:uFillTx/>
                  <a:latin typeface="Arial"/>
                  <a:ea typeface="+mn-ea"/>
                  <a:cs typeface="+mn-cs"/>
                </a:endParaRPr>
              </a:p>
            </p:txBody>
          </p:sp>
        </mc:Choice>
        <mc:Fallback xmlns="">
          <p:sp>
            <p:nvSpPr>
              <p:cNvPr id="4" name="Content Placeholder 2">
                <a:extLst>
                  <a:ext uri="{FF2B5EF4-FFF2-40B4-BE49-F238E27FC236}">
                    <a16:creationId xmlns:a16="http://schemas.microsoft.com/office/drawing/2014/main" id="{3BB20BA1-850F-4AC3-BD78-C5B7DACC5039}"/>
                  </a:ext>
                </a:extLst>
              </p:cNvPr>
              <p:cNvSpPr txBox="1">
                <a:spLocks noRot="1" noChangeAspect="1" noMove="1" noResize="1" noEditPoints="1" noAdjustHandles="1" noChangeArrowheads="1" noChangeShapeType="1" noTextEdit="1"/>
              </p:cNvSpPr>
              <p:nvPr/>
            </p:nvSpPr>
            <p:spPr>
              <a:xfrm>
                <a:off x="614394" y="2896985"/>
                <a:ext cx="8729112" cy="2955523"/>
              </a:xfrm>
              <a:prstGeom prst="rect">
                <a:avLst/>
              </a:prstGeom>
              <a:blipFill>
                <a:blip r:embed="rId5"/>
                <a:stretch>
                  <a:fillRect l="-628" b="-12990"/>
                </a:stretch>
              </a:blipFill>
            </p:spPr>
            <p:txBody>
              <a:bodyPr/>
              <a:lstStyle/>
              <a:p>
                <a:r>
                  <a:rPr lang="en-GB">
                    <a:noFill/>
                  </a:rPr>
                  <a:t> </a:t>
                </a:r>
              </a:p>
            </p:txBody>
          </p:sp>
        </mc:Fallback>
      </mc:AlternateContent>
    </p:spTree>
    <p:extLst>
      <p:ext uri="{BB962C8B-B14F-4D97-AF65-F5344CB8AC3E}">
        <p14:creationId xmlns:p14="http://schemas.microsoft.com/office/powerpoint/2010/main" val="2817822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3DB8A-AECD-4E49-8747-4B335781EC01}"/>
              </a:ext>
            </a:extLst>
          </p:cNvPr>
          <p:cNvSpPr>
            <a:spLocks noGrp="1"/>
          </p:cNvSpPr>
          <p:nvPr>
            <p:ph type="title"/>
          </p:nvPr>
        </p:nvSpPr>
        <p:spPr/>
        <p:txBody>
          <a:bodyPr/>
          <a:lstStyle/>
          <a:p>
            <a:r>
              <a:rPr lang="en-GB" dirty="0"/>
              <a:t>4F-1 Mixed numbers in the linear number system</a:t>
            </a:r>
          </a:p>
        </p:txBody>
      </p:sp>
      <p:pic>
        <p:nvPicPr>
          <p:cNvPr id="4" name="Picture 3">
            <a:extLst>
              <a:ext uri="{FF2B5EF4-FFF2-40B4-BE49-F238E27FC236}">
                <a16:creationId xmlns:a16="http://schemas.microsoft.com/office/drawing/2014/main" id="{D389F97E-3CCC-4175-B150-E719EB476C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1701" y="2746628"/>
            <a:ext cx="7885113" cy="720697"/>
          </a:xfrm>
          <a:prstGeom prst="rect">
            <a:avLst/>
          </a:prstGeom>
        </p:spPr>
      </p:pic>
      <p:grpSp>
        <p:nvGrpSpPr>
          <p:cNvPr id="15" name="Group 14">
            <a:extLst>
              <a:ext uri="{FF2B5EF4-FFF2-40B4-BE49-F238E27FC236}">
                <a16:creationId xmlns:a16="http://schemas.microsoft.com/office/drawing/2014/main" id="{54CAA4E8-A294-445A-87B7-87FAD63310B2}"/>
              </a:ext>
            </a:extLst>
          </p:cNvPr>
          <p:cNvGrpSpPr/>
          <p:nvPr/>
        </p:nvGrpSpPr>
        <p:grpSpPr>
          <a:xfrm>
            <a:off x="6114257" y="2441474"/>
            <a:ext cx="1951265" cy="236574"/>
            <a:chOff x="4590256" y="3123847"/>
            <a:chExt cx="1951265" cy="236574"/>
          </a:xfrm>
        </p:grpSpPr>
        <p:pic>
          <p:nvPicPr>
            <p:cNvPr id="6" name="Picture 5" descr="A close up of a logo&#10;&#10;Description automatically generated">
              <a:extLst>
                <a:ext uri="{FF2B5EF4-FFF2-40B4-BE49-F238E27FC236}">
                  <a16:creationId xmlns:a16="http://schemas.microsoft.com/office/drawing/2014/main" id="{0FEF2514-9AC4-46C2-BAE7-B451DDA149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90256" y="3123847"/>
              <a:ext cx="489653" cy="236574"/>
            </a:xfrm>
            <a:prstGeom prst="rect">
              <a:avLst/>
            </a:prstGeom>
          </p:spPr>
        </p:pic>
        <p:pic>
          <p:nvPicPr>
            <p:cNvPr id="7" name="Picture 6" descr="A close up of a logo&#10;&#10;Description automatically generated">
              <a:extLst>
                <a:ext uri="{FF2B5EF4-FFF2-40B4-BE49-F238E27FC236}">
                  <a16:creationId xmlns:a16="http://schemas.microsoft.com/office/drawing/2014/main" id="{5B1515A1-186B-48EF-8FAA-9885FA25FA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82540" y="3123847"/>
              <a:ext cx="489653" cy="236574"/>
            </a:xfrm>
            <a:prstGeom prst="rect">
              <a:avLst/>
            </a:prstGeom>
          </p:spPr>
        </p:pic>
        <p:pic>
          <p:nvPicPr>
            <p:cNvPr id="8" name="Picture 7" descr="A close up of a logo&#10;&#10;Description automatically generated">
              <a:extLst>
                <a:ext uri="{FF2B5EF4-FFF2-40B4-BE49-F238E27FC236}">
                  <a16:creationId xmlns:a16="http://schemas.microsoft.com/office/drawing/2014/main" id="{10FA1560-1F62-4793-8802-E7B0143C36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59584" y="3123847"/>
              <a:ext cx="489653" cy="236574"/>
            </a:xfrm>
            <a:prstGeom prst="rect">
              <a:avLst/>
            </a:prstGeom>
          </p:spPr>
        </p:pic>
        <p:pic>
          <p:nvPicPr>
            <p:cNvPr id="9" name="Picture 8" descr="A close up of a logo&#10;&#10;Description automatically generated">
              <a:extLst>
                <a:ext uri="{FF2B5EF4-FFF2-40B4-BE49-F238E27FC236}">
                  <a16:creationId xmlns:a16="http://schemas.microsoft.com/office/drawing/2014/main" id="{9C4EF2A3-BABC-4766-ACCE-BEEF18CBA0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51868" y="3123847"/>
              <a:ext cx="489653" cy="236574"/>
            </a:xfrm>
            <a:prstGeom prst="rect">
              <a:avLst/>
            </a:prstGeom>
          </p:spPr>
        </p:pic>
      </p:grpSp>
      <p:cxnSp>
        <p:nvCxnSpPr>
          <p:cNvPr id="11" name="Straight Arrow Connector 10">
            <a:extLst>
              <a:ext uri="{FF2B5EF4-FFF2-40B4-BE49-F238E27FC236}">
                <a16:creationId xmlns:a16="http://schemas.microsoft.com/office/drawing/2014/main" id="{2AB56E38-85D0-4D7F-9A82-68F5E400B5B5}"/>
              </a:ext>
            </a:extLst>
          </p:cNvPr>
          <p:cNvCxnSpPr>
            <a:cxnSpLocks/>
          </p:cNvCxnSpPr>
          <p:nvPr/>
        </p:nvCxnSpPr>
        <p:spPr>
          <a:xfrm>
            <a:off x="7573237" y="1996014"/>
            <a:ext cx="0" cy="538128"/>
          </a:xfrm>
          <a:prstGeom prst="straightConnector1">
            <a:avLst/>
          </a:prstGeom>
          <a:ln w="22225">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1CA3AF22-806F-465E-84F5-43980A1BB6BC}"/>
              </a:ext>
            </a:extLst>
          </p:cNvPr>
          <p:cNvSpPr/>
          <p:nvPr/>
        </p:nvSpPr>
        <p:spPr>
          <a:xfrm>
            <a:off x="6375116" y="3058819"/>
            <a:ext cx="1420144" cy="500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grpSp>
        <p:nvGrpSpPr>
          <p:cNvPr id="20" name="Group 19">
            <a:extLst>
              <a:ext uri="{FF2B5EF4-FFF2-40B4-BE49-F238E27FC236}">
                <a16:creationId xmlns:a16="http://schemas.microsoft.com/office/drawing/2014/main" id="{AFCE54CD-E39A-47E6-A07F-DF2C4849DA21}"/>
              </a:ext>
            </a:extLst>
          </p:cNvPr>
          <p:cNvGrpSpPr/>
          <p:nvPr/>
        </p:nvGrpSpPr>
        <p:grpSpPr>
          <a:xfrm>
            <a:off x="7256775" y="1474354"/>
            <a:ext cx="385042" cy="523220"/>
            <a:chOff x="5732775" y="1925341"/>
            <a:chExt cx="385042" cy="523220"/>
          </a:xfrm>
        </p:grpSpPr>
        <p:sp>
          <p:nvSpPr>
            <p:cNvPr id="19" name="TextBox 18">
              <a:extLst>
                <a:ext uri="{FF2B5EF4-FFF2-40B4-BE49-F238E27FC236}">
                  <a16:creationId xmlns:a16="http://schemas.microsoft.com/office/drawing/2014/main" id="{4A73AF81-39F5-4FAD-91E2-9E924EB9F850}"/>
                </a:ext>
              </a:extLst>
            </p:cNvPr>
            <p:cNvSpPr txBox="1"/>
            <p:nvPr/>
          </p:nvSpPr>
          <p:spPr>
            <a:xfrm>
              <a:off x="5732775" y="1925341"/>
              <a:ext cx="385042"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p>
          </p:txBody>
        </p:sp>
      </p:grpSp>
      <p:pic>
        <p:nvPicPr>
          <p:cNvPr id="2225" name="Picture 177">
            <a:extLst>
              <a:ext uri="{FF2B5EF4-FFF2-40B4-BE49-F238E27FC236}">
                <a16:creationId xmlns:a16="http://schemas.microsoft.com/office/drawing/2014/main" id="{2A20C6A9-AAB2-4496-8AB4-A0134E09A94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61100" y="1921127"/>
            <a:ext cx="177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181">
            <a:extLst>
              <a:ext uri="{FF2B5EF4-FFF2-40B4-BE49-F238E27FC236}">
                <a16:creationId xmlns:a16="http://schemas.microsoft.com/office/drawing/2014/main" id="{083B5FDD-10BE-4ADD-BDBF-9B90CB96813B}"/>
              </a:ext>
            </a:extLst>
          </p:cNvPr>
          <p:cNvGrpSpPr>
            <a:grpSpLocks noChangeAspect="1"/>
          </p:cNvGrpSpPr>
          <p:nvPr/>
        </p:nvGrpSpPr>
        <p:grpSpPr bwMode="auto">
          <a:xfrm>
            <a:off x="7543800" y="1502029"/>
            <a:ext cx="177800" cy="471488"/>
            <a:chOff x="3792" y="1376"/>
            <a:chExt cx="112" cy="297"/>
          </a:xfrm>
        </p:grpSpPr>
        <p:sp>
          <p:nvSpPr>
            <p:cNvPr id="5" name="AutoShape 180">
              <a:extLst>
                <a:ext uri="{FF2B5EF4-FFF2-40B4-BE49-F238E27FC236}">
                  <a16:creationId xmlns:a16="http://schemas.microsoft.com/office/drawing/2014/main" id="{1A9E1FBF-7C3D-422A-8811-8ACDCC57837E}"/>
                </a:ext>
              </a:extLst>
            </p:cNvPr>
            <p:cNvSpPr>
              <a:spLocks noChangeAspect="1" noChangeArrowheads="1" noTextEdit="1"/>
            </p:cNvSpPr>
            <p:nvPr/>
          </p:nvSpPr>
          <p:spPr bwMode="auto">
            <a:xfrm>
              <a:off x="3792" y="1376"/>
              <a:ext cx="112"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 name="Line 182">
              <a:extLst>
                <a:ext uri="{FF2B5EF4-FFF2-40B4-BE49-F238E27FC236}">
                  <a16:creationId xmlns:a16="http://schemas.microsoft.com/office/drawing/2014/main" id="{1308519C-0999-44D8-BB2B-388B0F792BAA}"/>
                </a:ext>
              </a:extLst>
            </p:cNvPr>
            <p:cNvSpPr>
              <a:spLocks noChangeShapeType="1"/>
            </p:cNvSpPr>
            <p:nvPr/>
          </p:nvSpPr>
          <p:spPr bwMode="auto">
            <a:xfrm>
              <a:off x="3808" y="1524"/>
              <a:ext cx="74"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2" name="Rectangle 183">
              <a:extLst>
                <a:ext uri="{FF2B5EF4-FFF2-40B4-BE49-F238E27FC236}">
                  <a16:creationId xmlns:a16="http://schemas.microsoft.com/office/drawing/2014/main" id="{E7EE6D7A-4F8D-40E2-8454-1350FB3860B7}"/>
                </a:ext>
              </a:extLst>
            </p:cNvPr>
            <p:cNvSpPr>
              <a:spLocks noChangeArrowheads="1"/>
            </p:cNvSpPr>
            <p:nvPr/>
          </p:nvSpPr>
          <p:spPr bwMode="auto">
            <a:xfrm>
              <a:off x="3818" y="1380"/>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endParaRPr kumimoji="0" lang="en-US" alt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4" name="Rectangle 184">
              <a:extLst>
                <a:ext uri="{FF2B5EF4-FFF2-40B4-BE49-F238E27FC236}">
                  <a16:creationId xmlns:a16="http://schemas.microsoft.com/office/drawing/2014/main" id="{99429940-E370-4F27-8E89-368FE4E06F6B}"/>
                </a:ext>
              </a:extLst>
            </p:cNvPr>
            <p:cNvSpPr>
              <a:spLocks noChangeArrowheads="1"/>
            </p:cNvSpPr>
            <p:nvPr/>
          </p:nvSpPr>
          <p:spPr bwMode="auto">
            <a:xfrm>
              <a:off x="3815" y="1537"/>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4</a:t>
              </a:r>
              <a:endParaRPr kumimoji="0" lang="en-US" alt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17" name="TextBox 16">
            <a:extLst>
              <a:ext uri="{FF2B5EF4-FFF2-40B4-BE49-F238E27FC236}">
                <a16:creationId xmlns:a16="http://schemas.microsoft.com/office/drawing/2014/main" id="{D2446593-1F0A-458D-9BE5-0C596D201296}"/>
              </a:ext>
            </a:extLst>
          </p:cNvPr>
          <p:cNvSpPr txBox="1"/>
          <p:nvPr/>
        </p:nvSpPr>
        <p:spPr>
          <a:xfrm>
            <a:off x="3987800" y="2944105"/>
            <a:ext cx="370614" cy="492443"/>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sp>
        <p:nvSpPr>
          <p:cNvPr id="16" name="Content Placeholder 2">
            <a:extLst>
              <a:ext uri="{FF2B5EF4-FFF2-40B4-BE49-F238E27FC236}">
                <a16:creationId xmlns:a16="http://schemas.microsoft.com/office/drawing/2014/main" id="{119C5143-A51F-4540-8B73-B2D93B69F08F}"/>
              </a:ext>
            </a:extLst>
          </p:cNvPr>
          <p:cNvSpPr txBox="1">
            <a:spLocks/>
          </p:cNvSpPr>
          <p:nvPr/>
        </p:nvSpPr>
        <p:spPr>
          <a:xfrm>
            <a:off x="616743" y="3671432"/>
            <a:ext cx="10958513" cy="1330321"/>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many intervals between zero and 1?</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fractional steps are there between each whole number?</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fraction is marked by the arrow? Can you explain your thinking?</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Repeat by pointing to a different place on the line.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514369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15"/>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22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8B94839-ED1A-4B75-BB60-96FF4766497F}"/>
              </a:ext>
            </a:extLst>
          </p:cNvPr>
          <p:cNvSpPr>
            <a:spLocks noGrp="1"/>
          </p:cNvSpPr>
          <p:nvPr>
            <p:ph type="title"/>
          </p:nvPr>
        </p:nvSpPr>
        <p:spPr/>
        <p:txBody>
          <a:bodyPr/>
          <a:lstStyle/>
          <a:p>
            <a:r>
              <a:rPr lang="en-GB" dirty="0"/>
              <a:t>4F-1 Mixed numbers in the linear number system</a:t>
            </a:r>
          </a:p>
        </p:txBody>
      </p:sp>
      <p:pic>
        <p:nvPicPr>
          <p:cNvPr id="4" name="Picture 3">
            <a:extLst>
              <a:ext uri="{FF2B5EF4-FFF2-40B4-BE49-F238E27FC236}">
                <a16:creationId xmlns:a16="http://schemas.microsoft.com/office/drawing/2014/main" id="{F103674B-8840-4AC3-8129-BCF4C60B826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46301" y="3114000"/>
            <a:ext cx="5114440" cy="630000"/>
          </a:xfrm>
          <a:prstGeom prst="rect">
            <a:avLst/>
          </a:prstGeom>
        </p:spPr>
      </p:pic>
      <p:pic>
        <p:nvPicPr>
          <p:cNvPr id="7" name="Picture 6">
            <a:extLst>
              <a:ext uri="{FF2B5EF4-FFF2-40B4-BE49-F238E27FC236}">
                <a16:creationId xmlns:a16="http://schemas.microsoft.com/office/drawing/2014/main" id="{582F1F0D-7E20-4915-B71A-5FC60DB0490B}"/>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06663" y="2663964"/>
            <a:ext cx="7907446" cy="448893"/>
          </a:xfrm>
          <a:prstGeom prst="rect">
            <a:avLst/>
          </a:prstGeom>
        </p:spPr>
      </p:pic>
      <p:pic>
        <p:nvPicPr>
          <p:cNvPr id="11" name="Picture 10">
            <a:extLst>
              <a:ext uri="{FF2B5EF4-FFF2-40B4-BE49-F238E27FC236}">
                <a16:creationId xmlns:a16="http://schemas.microsoft.com/office/drawing/2014/main" id="{DC7D50FE-9F1F-4728-8716-FA8A08720DD8}"/>
              </a:ext>
            </a:extLst>
          </p:cNvPr>
          <p:cNvPicPr>
            <a:picLocks noChangeAspect="1"/>
          </p:cNvPicPr>
          <p:nvPr/>
        </p:nvPicPr>
        <p:blipFill rotWithShape="1">
          <a:blip r:embed="rId5">
            <a:extLst>
              <a:ext uri="{28A0092B-C50C-407E-A947-70E740481C1C}">
                <a14:useLocalDpi xmlns:a14="http://schemas.microsoft.com/office/drawing/2010/main" val="0"/>
              </a:ext>
            </a:extLst>
          </a:blip>
          <a:srcRect b="-438"/>
          <a:stretch/>
        </p:blipFill>
        <p:spPr>
          <a:xfrm>
            <a:off x="2865371" y="1624350"/>
            <a:ext cx="876300" cy="3609300"/>
          </a:xfrm>
          <a:prstGeom prst="rect">
            <a:avLst/>
          </a:prstGeom>
        </p:spPr>
      </p:pic>
      <p:pic>
        <p:nvPicPr>
          <p:cNvPr id="10" name="Picture 9">
            <a:extLst>
              <a:ext uri="{FF2B5EF4-FFF2-40B4-BE49-F238E27FC236}">
                <a16:creationId xmlns:a16="http://schemas.microsoft.com/office/drawing/2014/main" id="{A14F60B4-F3F0-4F59-9579-6F34E3A48F2B}"/>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3541646" y="1529100"/>
            <a:ext cx="495300" cy="3609300"/>
          </a:xfrm>
          <a:prstGeom prst="rect">
            <a:avLst/>
          </a:prstGeom>
        </p:spPr>
      </p:pic>
      <p:pic>
        <p:nvPicPr>
          <p:cNvPr id="15" name="Picture 14">
            <a:extLst>
              <a:ext uri="{FF2B5EF4-FFF2-40B4-BE49-F238E27FC236}">
                <a16:creationId xmlns:a16="http://schemas.microsoft.com/office/drawing/2014/main" id="{E13F286C-EC51-41BF-B497-70A276C00D21}"/>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788921" y="3005475"/>
            <a:ext cx="5114441" cy="923250"/>
          </a:xfrm>
          <a:prstGeom prst="rect">
            <a:avLst/>
          </a:prstGeom>
        </p:spPr>
      </p:pic>
      <p:pic>
        <p:nvPicPr>
          <p:cNvPr id="14" name="Picture 13">
            <a:extLst>
              <a:ext uri="{FF2B5EF4-FFF2-40B4-BE49-F238E27FC236}">
                <a16:creationId xmlns:a16="http://schemas.microsoft.com/office/drawing/2014/main" id="{6AF0E509-8ECE-403B-8BE5-204EBD85268E}"/>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1431179" y="3439855"/>
            <a:ext cx="3918857" cy="569607"/>
          </a:xfrm>
          <a:prstGeom prst="rect">
            <a:avLst/>
          </a:prstGeom>
        </p:spPr>
      </p:pic>
      <p:sp>
        <p:nvSpPr>
          <p:cNvPr id="6" name="Content Placeholder 2">
            <a:extLst>
              <a:ext uri="{FF2B5EF4-FFF2-40B4-BE49-F238E27FC236}">
                <a16:creationId xmlns:a16="http://schemas.microsoft.com/office/drawing/2014/main" id="{DE8E8A6D-C9A9-47EC-8914-8BAC29AF038F}"/>
              </a:ext>
            </a:extLst>
          </p:cNvPr>
          <p:cNvSpPr txBox="1">
            <a:spLocks/>
          </p:cNvSpPr>
          <p:nvPr/>
        </p:nvSpPr>
        <p:spPr>
          <a:xfrm>
            <a:off x="6282038" y="1958481"/>
            <a:ext cx="539038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many intervals between each whole number?</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fractional steps are there between each whole number?</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label each interval correctly?</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424422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11"/>
                                        </p:tgtEl>
                                      </p:cBhvr>
                                    </p:animEffect>
                                    <p:set>
                                      <p:cBhvr>
                                        <p:cTn id="29" dur="1" fill="hold">
                                          <p:stCondLst>
                                            <p:cond delay="499"/>
                                          </p:stCondLst>
                                        </p:cTn>
                                        <p:tgtEl>
                                          <p:spTgt spid="11"/>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10"/>
                                        </p:tgtEl>
                                      </p:cBhvr>
                                    </p:animEffect>
                                    <p:set>
                                      <p:cBhvr>
                                        <p:cTn id="32" dur="1" fill="hold">
                                          <p:stCondLst>
                                            <p:cond delay="499"/>
                                          </p:stCondLst>
                                        </p:cTn>
                                        <p:tgtEl>
                                          <p:spTgt spid="10"/>
                                        </p:tgtEl>
                                        <p:attrNameLst>
                                          <p:attrName>style.visibility</p:attrName>
                                        </p:attrNameLst>
                                      </p:cBhvr>
                                      <p:to>
                                        <p:strVal val="hidden"/>
                                      </p:to>
                                    </p:se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E42694-DF50-40E9-A727-C084E5FA979D}"/>
              </a:ext>
            </a:extLst>
          </p:cNvPr>
          <p:cNvSpPr>
            <a:spLocks noGrp="1"/>
          </p:cNvSpPr>
          <p:nvPr>
            <p:ph type="title"/>
          </p:nvPr>
        </p:nvSpPr>
        <p:spPr/>
        <p:txBody>
          <a:bodyPr/>
          <a:lstStyle/>
          <a:p>
            <a:r>
              <a:rPr lang="en-GB" dirty="0"/>
              <a:t>4F-1 Mixed numbers in the linear number system</a:t>
            </a:r>
          </a:p>
        </p:txBody>
      </p:sp>
      <p:pic>
        <p:nvPicPr>
          <p:cNvPr id="10" name="Picture 9">
            <a:extLst>
              <a:ext uri="{FF2B5EF4-FFF2-40B4-BE49-F238E27FC236}">
                <a16:creationId xmlns:a16="http://schemas.microsoft.com/office/drawing/2014/main" id="{EC597F63-89E4-4656-AA07-6B765D7222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4265" y="1629148"/>
            <a:ext cx="9543470" cy="1908693"/>
          </a:xfrm>
          <a:prstGeom prst="rect">
            <a:avLst/>
          </a:prstGeom>
        </p:spPr>
      </p:pic>
      <p:sp>
        <p:nvSpPr>
          <p:cNvPr id="11" name="Rectangle 10">
            <a:extLst>
              <a:ext uri="{FF2B5EF4-FFF2-40B4-BE49-F238E27FC236}">
                <a16:creationId xmlns:a16="http://schemas.microsoft.com/office/drawing/2014/main" id="{33222DC5-02EE-4B05-86D4-7E9A19274BB7}"/>
              </a:ext>
            </a:extLst>
          </p:cNvPr>
          <p:cNvSpPr/>
          <p:nvPr/>
        </p:nvSpPr>
        <p:spPr>
          <a:xfrm>
            <a:off x="2584450" y="1700843"/>
            <a:ext cx="412750" cy="425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13" name="Picture 12">
            <a:extLst>
              <a:ext uri="{FF2B5EF4-FFF2-40B4-BE49-F238E27FC236}">
                <a16:creationId xmlns:a16="http://schemas.microsoft.com/office/drawing/2014/main" id="{C1A46AB1-8D26-453A-A03D-A2A0AC5205A9}"/>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660443" y="1646765"/>
            <a:ext cx="313994" cy="581504"/>
          </a:xfrm>
          <a:prstGeom prst="rect">
            <a:avLst/>
          </a:prstGeom>
        </p:spPr>
      </p:pic>
      <p:sp>
        <p:nvSpPr>
          <p:cNvPr id="16" name="Rectangle 15">
            <a:extLst>
              <a:ext uri="{FF2B5EF4-FFF2-40B4-BE49-F238E27FC236}">
                <a16:creationId xmlns:a16="http://schemas.microsoft.com/office/drawing/2014/main" id="{DB4FC397-661E-4E2B-BC88-1183AA6382CD}"/>
              </a:ext>
            </a:extLst>
          </p:cNvPr>
          <p:cNvSpPr/>
          <p:nvPr/>
        </p:nvSpPr>
        <p:spPr>
          <a:xfrm>
            <a:off x="4997926" y="1700843"/>
            <a:ext cx="412750" cy="425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graphicFrame>
        <p:nvGraphicFramePr>
          <p:cNvPr id="15" name="Object 14">
            <a:extLst>
              <a:ext uri="{FF2B5EF4-FFF2-40B4-BE49-F238E27FC236}">
                <a16:creationId xmlns:a16="http://schemas.microsoft.com/office/drawing/2014/main" id="{E7A87956-DC6F-4965-B7E5-6A11962E494B}"/>
              </a:ext>
            </a:extLst>
          </p:cNvPr>
          <p:cNvGraphicFramePr>
            <a:graphicFrameLocks noChangeAspect="1"/>
          </p:cNvGraphicFramePr>
          <p:nvPr/>
        </p:nvGraphicFramePr>
        <p:xfrm>
          <a:off x="5073649" y="1697667"/>
          <a:ext cx="243648" cy="446976"/>
        </p:xfrm>
        <a:graphic>
          <a:graphicData uri="http://schemas.openxmlformats.org/presentationml/2006/ole">
            <mc:AlternateContent xmlns:mc="http://schemas.openxmlformats.org/markup-compatibility/2006">
              <mc:Choice xmlns:v="urn:schemas-microsoft-com:vml" Requires="v">
                <p:oleObj name="Equation" r:id="rId5" imgW="304560" imgH="558720" progId="Equation.DSMT4">
                  <p:embed/>
                </p:oleObj>
              </mc:Choice>
              <mc:Fallback>
                <p:oleObj name="Equation" r:id="rId5" imgW="304560" imgH="558720" progId="Equation.DSMT4">
                  <p:embed/>
                  <p:pic>
                    <p:nvPicPr>
                      <p:cNvPr id="15" name="Object 14">
                        <a:extLst>
                          <a:ext uri="{FF2B5EF4-FFF2-40B4-BE49-F238E27FC236}">
                            <a16:creationId xmlns:a16="http://schemas.microsoft.com/office/drawing/2014/main" id="{E7A87956-DC6F-4965-B7E5-6A11962E494B}"/>
                          </a:ext>
                        </a:extLst>
                      </p:cNvPr>
                      <p:cNvPicPr/>
                      <p:nvPr/>
                    </p:nvPicPr>
                    <p:blipFill>
                      <a:blip r:embed="rId6"/>
                      <a:stretch>
                        <a:fillRect/>
                      </a:stretch>
                    </p:blipFill>
                    <p:spPr>
                      <a:xfrm>
                        <a:off x="5073649" y="1697667"/>
                        <a:ext cx="243648" cy="446976"/>
                      </a:xfrm>
                      <a:prstGeom prst="rect">
                        <a:avLst/>
                      </a:prstGeom>
                    </p:spPr>
                  </p:pic>
                </p:oleObj>
              </mc:Fallback>
            </mc:AlternateContent>
          </a:graphicData>
        </a:graphic>
      </p:graphicFrame>
      <p:sp>
        <p:nvSpPr>
          <p:cNvPr id="18" name="Rectangle 17">
            <a:extLst>
              <a:ext uri="{FF2B5EF4-FFF2-40B4-BE49-F238E27FC236}">
                <a16:creationId xmlns:a16="http://schemas.microsoft.com/office/drawing/2014/main" id="{902D7929-029F-4608-B237-DFCE182A9AC6}"/>
              </a:ext>
            </a:extLst>
          </p:cNvPr>
          <p:cNvSpPr/>
          <p:nvPr/>
        </p:nvSpPr>
        <p:spPr>
          <a:xfrm>
            <a:off x="6400802" y="1696853"/>
            <a:ext cx="412750" cy="425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graphicFrame>
        <p:nvGraphicFramePr>
          <p:cNvPr id="19" name="Object 18">
            <a:extLst>
              <a:ext uri="{FF2B5EF4-FFF2-40B4-BE49-F238E27FC236}">
                <a16:creationId xmlns:a16="http://schemas.microsoft.com/office/drawing/2014/main" id="{9162915F-6AB2-4DDF-8B0B-DF018DE8901B}"/>
              </a:ext>
            </a:extLst>
          </p:cNvPr>
          <p:cNvGraphicFramePr>
            <a:graphicFrameLocks noChangeAspect="1"/>
          </p:cNvGraphicFramePr>
          <p:nvPr>
            <p:extLst>
              <p:ext uri="{D42A27DB-BD31-4B8C-83A1-F6EECF244321}">
                <p14:modId xmlns:p14="http://schemas.microsoft.com/office/powerpoint/2010/main" val="532621209"/>
              </p:ext>
            </p:extLst>
          </p:nvPr>
        </p:nvGraphicFramePr>
        <p:xfrm>
          <a:off x="6477000" y="1699256"/>
          <a:ext cx="243648" cy="440626"/>
        </p:xfrm>
        <a:graphic>
          <a:graphicData uri="http://schemas.openxmlformats.org/presentationml/2006/ole">
            <mc:AlternateContent xmlns:mc="http://schemas.openxmlformats.org/markup-compatibility/2006">
              <mc:Choice xmlns:v="urn:schemas-microsoft-com:vml" Requires="v">
                <p:oleObj name="Equation" r:id="rId7" imgW="304560" imgH="558720" progId="Equation.DSMT4">
                  <p:embed/>
                </p:oleObj>
              </mc:Choice>
              <mc:Fallback>
                <p:oleObj name="Equation" r:id="rId7" imgW="304560" imgH="558720" progId="Equation.DSMT4">
                  <p:embed/>
                  <p:pic>
                    <p:nvPicPr>
                      <p:cNvPr id="19" name="Object 18">
                        <a:extLst>
                          <a:ext uri="{FF2B5EF4-FFF2-40B4-BE49-F238E27FC236}">
                            <a16:creationId xmlns:a16="http://schemas.microsoft.com/office/drawing/2014/main" id="{9162915F-6AB2-4DDF-8B0B-DF018DE8901B}"/>
                          </a:ext>
                        </a:extLst>
                      </p:cNvPr>
                      <p:cNvPicPr/>
                      <p:nvPr/>
                    </p:nvPicPr>
                    <p:blipFill>
                      <a:blip r:embed="rId8"/>
                      <a:stretch>
                        <a:fillRect/>
                      </a:stretch>
                    </p:blipFill>
                    <p:spPr>
                      <a:xfrm>
                        <a:off x="6477000" y="1699256"/>
                        <a:ext cx="243648" cy="440626"/>
                      </a:xfrm>
                      <a:prstGeom prst="rect">
                        <a:avLst/>
                      </a:prstGeom>
                    </p:spPr>
                  </p:pic>
                </p:oleObj>
              </mc:Fallback>
            </mc:AlternateContent>
          </a:graphicData>
        </a:graphic>
      </p:graphicFrame>
      <p:sp>
        <p:nvSpPr>
          <p:cNvPr id="22" name="Rectangle 21">
            <a:extLst>
              <a:ext uri="{FF2B5EF4-FFF2-40B4-BE49-F238E27FC236}">
                <a16:creationId xmlns:a16="http://schemas.microsoft.com/office/drawing/2014/main" id="{F40A4D77-55E8-4A7D-8FC9-C51E0DFD8848}"/>
              </a:ext>
            </a:extLst>
          </p:cNvPr>
          <p:cNvSpPr/>
          <p:nvPr/>
        </p:nvSpPr>
        <p:spPr>
          <a:xfrm>
            <a:off x="8466335" y="1703203"/>
            <a:ext cx="412750" cy="425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graphicFrame>
        <p:nvGraphicFramePr>
          <p:cNvPr id="23" name="Object 22">
            <a:extLst>
              <a:ext uri="{FF2B5EF4-FFF2-40B4-BE49-F238E27FC236}">
                <a16:creationId xmlns:a16="http://schemas.microsoft.com/office/drawing/2014/main" id="{BB8644E9-8FC3-4C97-902C-F9F7A3E08A3B}"/>
              </a:ext>
            </a:extLst>
          </p:cNvPr>
          <p:cNvGraphicFramePr>
            <a:graphicFrameLocks noChangeAspect="1"/>
          </p:cNvGraphicFramePr>
          <p:nvPr/>
        </p:nvGraphicFramePr>
        <p:xfrm>
          <a:off x="8507412" y="1699256"/>
          <a:ext cx="314784" cy="446976"/>
        </p:xfrm>
        <a:graphic>
          <a:graphicData uri="http://schemas.openxmlformats.org/presentationml/2006/ole">
            <mc:AlternateContent xmlns:mc="http://schemas.openxmlformats.org/markup-compatibility/2006">
              <mc:Choice xmlns:v="urn:schemas-microsoft-com:vml" Requires="v">
                <p:oleObj name="Equation" r:id="rId9" imgW="393480" imgH="558720" progId="Equation.DSMT4">
                  <p:embed/>
                </p:oleObj>
              </mc:Choice>
              <mc:Fallback>
                <p:oleObj name="Equation" r:id="rId9" imgW="393480" imgH="558720" progId="Equation.DSMT4">
                  <p:embed/>
                  <p:pic>
                    <p:nvPicPr>
                      <p:cNvPr id="23" name="Object 22">
                        <a:extLst>
                          <a:ext uri="{FF2B5EF4-FFF2-40B4-BE49-F238E27FC236}">
                            <a16:creationId xmlns:a16="http://schemas.microsoft.com/office/drawing/2014/main" id="{BB8644E9-8FC3-4C97-902C-F9F7A3E08A3B}"/>
                          </a:ext>
                        </a:extLst>
                      </p:cNvPr>
                      <p:cNvPicPr/>
                      <p:nvPr/>
                    </p:nvPicPr>
                    <p:blipFill>
                      <a:blip r:embed="rId10"/>
                      <a:stretch>
                        <a:fillRect/>
                      </a:stretch>
                    </p:blipFill>
                    <p:spPr>
                      <a:xfrm>
                        <a:off x="8507412" y="1699256"/>
                        <a:ext cx="314784" cy="446976"/>
                      </a:xfrm>
                      <a:prstGeom prst="rect">
                        <a:avLst/>
                      </a:prstGeom>
                    </p:spPr>
                  </p:pic>
                </p:oleObj>
              </mc:Fallback>
            </mc:AlternateContent>
          </a:graphicData>
        </a:graphic>
      </p:graphicFrame>
      <p:sp>
        <p:nvSpPr>
          <p:cNvPr id="4" name="Content Placeholder 2">
            <a:extLst>
              <a:ext uri="{FF2B5EF4-FFF2-40B4-BE49-F238E27FC236}">
                <a16:creationId xmlns:a16="http://schemas.microsoft.com/office/drawing/2014/main" id="{B03902C8-F290-46DA-AC28-4F467ABD9248}"/>
              </a:ext>
            </a:extLst>
          </p:cNvPr>
          <p:cNvSpPr txBox="1">
            <a:spLocks/>
          </p:cNvSpPr>
          <p:nvPr/>
        </p:nvSpPr>
        <p:spPr>
          <a:xfrm>
            <a:off x="623888" y="3438077"/>
            <a:ext cx="9698281" cy="1330321"/>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W</a:t>
            </a:r>
            <a:r>
              <a:rPr kumimoji="0" lang="en-GB" sz="2000" b="0" i="0" u="none" strike="noStrike" kern="1200" cap="none" spc="0" normalizeH="0" baseline="0" noProof="0" dirty="0">
                <a:ln>
                  <a:noFill/>
                </a:ln>
                <a:solidFill>
                  <a:srgbClr val="585858"/>
                </a:solidFill>
                <a:effectLst/>
                <a:uLnTx/>
                <a:uFillTx/>
                <a:latin typeface="Arial"/>
                <a:ea typeface="+mn-ea"/>
                <a:cs typeface="+mn-cs"/>
              </a:rPr>
              <a:t>hat number is each letter pointing to?</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H</a:t>
            </a:r>
            <a:r>
              <a:rPr kumimoji="0" lang="en-GB" sz="2000" b="0" i="0" u="none" strike="noStrike" kern="1200" cap="none" spc="0" normalizeH="0" baseline="0" noProof="0" dirty="0">
                <a:ln>
                  <a:noFill/>
                </a:ln>
                <a:solidFill>
                  <a:srgbClr val="585858"/>
                </a:solidFill>
                <a:effectLst/>
                <a:uLnTx/>
                <a:uFillTx/>
                <a:latin typeface="Arial"/>
                <a:ea typeface="+mn-ea"/>
                <a:cs typeface="+mn-cs"/>
              </a:rPr>
              <a:t>ow many intervals between each whole number? What fractional steps are between each whole number?</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Which two whole numbers is each letter between?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5" name="TextBox 19">
                <a:extLst>
                  <a:ext uri="{FF2B5EF4-FFF2-40B4-BE49-F238E27FC236}">
                    <a16:creationId xmlns:a16="http://schemas.microsoft.com/office/drawing/2014/main" id="{50C729A5-D112-4DE7-B810-A03FA71E9253}"/>
                  </a:ext>
                </a:extLst>
              </p:cNvPr>
              <p:cNvSpPr txBox="1"/>
              <p:nvPr/>
            </p:nvSpPr>
            <p:spPr>
              <a:xfrm>
                <a:off x="623888" y="5352959"/>
                <a:ext cx="8906974" cy="527388"/>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1</a:t>
                </a:r>
                <a14:m>
                  <m:oMath xmlns:m="http://schemas.openxmlformats.org/officeDocument/2006/math">
                    <m:f>
                      <m:fPr>
                        <m:ctrlPr>
                          <a:rPr kumimoji="0" lang="en-US"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US"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7</m:t>
                        </m:r>
                      </m:den>
                    </m:f>
                  </m:oMath>
                </a14:m>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 is between 1 and 2. </a:t>
                </a:r>
                <a:r>
                  <a:rPr kumimoji="0" lang="en-US"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a:t>
                </a: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he previous number is 1. The next number is 2.</a:t>
                </a:r>
                <a:endParaRPr kumimoji="0" lang="en-US"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mc:Choice>
        <mc:Fallback xmlns="">
          <p:sp>
            <p:nvSpPr>
              <p:cNvPr id="5" name="TextBox 19">
                <a:extLst>
                  <a:ext uri="{FF2B5EF4-FFF2-40B4-BE49-F238E27FC236}">
                    <a16:creationId xmlns:a16="http://schemas.microsoft.com/office/drawing/2014/main" id="{50C729A5-D112-4DE7-B810-A03FA71E9253}"/>
                  </a:ext>
                </a:extLst>
              </p:cNvPr>
              <p:cNvSpPr txBox="1">
                <a:spLocks noRot="1" noChangeAspect="1" noMove="1" noResize="1" noEditPoints="1" noAdjustHandles="1" noChangeArrowheads="1" noChangeShapeType="1" noTextEdit="1"/>
              </p:cNvSpPr>
              <p:nvPr/>
            </p:nvSpPr>
            <p:spPr>
              <a:xfrm>
                <a:off x="623888" y="5352959"/>
                <a:ext cx="8906974" cy="527388"/>
              </a:xfrm>
              <a:prstGeom prst="rect">
                <a:avLst/>
              </a:prstGeom>
              <a:blipFill>
                <a:blip r:embed="rId12"/>
                <a:stretch>
                  <a:fillRect b="-6897"/>
                </a:stretch>
              </a:blipFill>
              <a:ln w="12700">
                <a:noFill/>
              </a:ln>
            </p:spPr>
            <p:txBody>
              <a:bodyPr/>
              <a:lstStyle/>
              <a:p>
                <a:r>
                  <a:rPr lang="en-GB">
                    <a:noFill/>
                  </a:rPr>
                  <a:t> </a:t>
                </a:r>
              </a:p>
            </p:txBody>
          </p:sp>
        </mc:Fallback>
      </mc:AlternateContent>
    </p:spTree>
    <p:extLst>
      <p:ext uri="{BB962C8B-B14F-4D97-AF65-F5344CB8AC3E}">
        <p14:creationId xmlns:p14="http://schemas.microsoft.com/office/powerpoint/2010/main" val="1369749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par>
                                <p:cTn id="32" presetID="10" presetClass="entr" presetSubtype="0"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animBg="1"/>
      <p:bldP spid="18" grpId="0" animBg="1"/>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0F79D6-9ACF-4EE7-8935-AD24A5259902}"/>
              </a:ext>
            </a:extLst>
          </p:cNvPr>
          <p:cNvSpPr>
            <a:spLocks noGrp="1"/>
          </p:cNvSpPr>
          <p:nvPr>
            <p:ph type="title"/>
          </p:nvPr>
        </p:nvSpPr>
        <p:spPr/>
        <p:txBody>
          <a:bodyPr/>
          <a:lstStyle/>
          <a:p>
            <a:r>
              <a:rPr lang="en-GB" dirty="0"/>
              <a:t>4F-1 Mixed numbers in the linear number system</a:t>
            </a:r>
          </a:p>
        </p:txBody>
      </p:sp>
      <p:pic>
        <p:nvPicPr>
          <p:cNvPr id="5" name="Picture 4">
            <a:extLst>
              <a:ext uri="{FF2B5EF4-FFF2-40B4-BE49-F238E27FC236}">
                <a16:creationId xmlns:a16="http://schemas.microsoft.com/office/drawing/2014/main" id="{BEEB1731-A46E-4EC4-9E60-6D1FA7DCDF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277" y="2841599"/>
            <a:ext cx="7907446" cy="781102"/>
          </a:xfrm>
          <a:prstGeom prst="rect">
            <a:avLst/>
          </a:prstGeom>
        </p:spPr>
      </p:pic>
      <p:graphicFrame>
        <p:nvGraphicFramePr>
          <p:cNvPr id="3" name="Object 2">
            <a:extLst>
              <a:ext uri="{FF2B5EF4-FFF2-40B4-BE49-F238E27FC236}">
                <a16:creationId xmlns:a16="http://schemas.microsoft.com/office/drawing/2014/main" id="{0CAC8619-3B1C-4707-BAFF-DF23B3C01529}"/>
              </a:ext>
            </a:extLst>
          </p:cNvPr>
          <p:cNvGraphicFramePr>
            <a:graphicFrameLocks noChangeAspect="1"/>
          </p:cNvGraphicFramePr>
          <p:nvPr/>
        </p:nvGraphicFramePr>
        <p:xfrm>
          <a:off x="4770438" y="1477800"/>
          <a:ext cx="190500" cy="558800"/>
        </p:xfrm>
        <a:graphic>
          <a:graphicData uri="http://schemas.openxmlformats.org/presentationml/2006/ole">
            <mc:AlternateContent xmlns:mc="http://schemas.openxmlformats.org/markup-compatibility/2006">
              <mc:Choice xmlns:v="urn:schemas-microsoft-com:vml" Requires="v">
                <p:oleObj name="Equation" r:id="rId4" imgW="190440" imgH="558720" progId="Equation.DSMT4">
                  <p:embed/>
                </p:oleObj>
              </mc:Choice>
              <mc:Fallback>
                <p:oleObj name="Equation" r:id="rId4" imgW="190440" imgH="558720" progId="Equation.DSMT4">
                  <p:embed/>
                  <p:pic>
                    <p:nvPicPr>
                      <p:cNvPr id="3" name="Object 2">
                        <a:extLst>
                          <a:ext uri="{FF2B5EF4-FFF2-40B4-BE49-F238E27FC236}">
                            <a16:creationId xmlns:a16="http://schemas.microsoft.com/office/drawing/2014/main" id="{0CAC8619-3B1C-4707-BAFF-DF23B3C01529}"/>
                          </a:ext>
                        </a:extLst>
                      </p:cNvPr>
                      <p:cNvPicPr/>
                      <p:nvPr/>
                    </p:nvPicPr>
                    <p:blipFill>
                      <a:blip r:embed="rId5"/>
                      <a:stretch>
                        <a:fillRect/>
                      </a:stretch>
                    </p:blipFill>
                    <p:spPr>
                      <a:xfrm>
                        <a:off x="4770438" y="1477800"/>
                        <a:ext cx="190500" cy="5588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FB0AA3B0-882A-43E2-965B-22B20A203DE0}"/>
              </a:ext>
            </a:extLst>
          </p:cNvPr>
          <p:cNvGraphicFramePr>
            <a:graphicFrameLocks noChangeAspect="1"/>
          </p:cNvGraphicFramePr>
          <p:nvPr/>
        </p:nvGraphicFramePr>
        <p:xfrm>
          <a:off x="5475288" y="1479387"/>
          <a:ext cx="317500" cy="558800"/>
        </p:xfrm>
        <a:graphic>
          <a:graphicData uri="http://schemas.openxmlformats.org/presentationml/2006/ole">
            <mc:AlternateContent xmlns:mc="http://schemas.openxmlformats.org/markup-compatibility/2006">
              <mc:Choice xmlns:v="urn:schemas-microsoft-com:vml" Requires="v">
                <p:oleObj name="Equation" r:id="rId6" imgW="317160" imgH="558720" progId="Equation.DSMT4">
                  <p:embed/>
                </p:oleObj>
              </mc:Choice>
              <mc:Fallback>
                <p:oleObj name="Equation" r:id="rId6" imgW="317160" imgH="558720" progId="Equation.DSMT4">
                  <p:embed/>
                  <p:pic>
                    <p:nvPicPr>
                      <p:cNvPr id="11" name="Object 10">
                        <a:extLst>
                          <a:ext uri="{FF2B5EF4-FFF2-40B4-BE49-F238E27FC236}">
                            <a16:creationId xmlns:a16="http://schemas.microsoft.com/office/drawing/2014/main" id="{FB0AA3B0-882A-43E2-965B-22B20A203DE0}"/>
                          </a:ext>
                        </a:extLst>
                      </p:cNvPr>
                      <p:cNvPicPr/>
                      <p:nvPr/>
                    </p:nvPicPr>
                    <p:blipFill>
                      <a:blip r:embed="rId7"/>
                      <a:stretch>
                        <a:fillRect/>
                      </a:stretch>
                    </p:blipFill>
                    <p:spPr>
                      <a:xfrm>
                        <a:off x="5475288" y="1479387"/>
                        <a:ext cx="317500" cy="558800"/>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DCB78D18-EEC3-40B6-80F2-0C688B2B059E}"/>
              </a:ext>
            </a:extLst>
          </p:cNvPr>
          <p:cNvGraphicFramePr>
            <a:graphicFrameLocks noChangeAspect="1"/>
          </p:cNvGraphicFramePr>
          <p:nvPr/>
        </p:nvGraphicFramePr>
        <p:xfrm>
          <a:off x="6313488" y="1509550"/>
          <a:ext cx="368300" cy="558800"/>
        </p:xfrm>
        <a:graphic>
          <a:graphicData uri="http://schemas.openxmlformats.org/presentationml/2006/ole">
            <mc:AlternateContent xmlns:mc="http://schemas.openxmlformats.org/markup-compatibility/2006">
              <mc:Choice xmlns:v="urn:schemas-microsoft-com:vml" Requires="v">
                <p:oleObj name="Equation" r:id="rId8" imgW="368280" imgH="558720" progId="Equation.DSMT4">
                  <p:embed/>
                </p:oleObj>
              </mc:Choice>
              <mc:Fallback>
                <p:oleObj name="Equation" r:id="rId8" imgW="368280" imgH="558720" progId="Equation.DSMT4">
                  <p:embed/>
                  <p:pic>
                    <p:nvPicPr>
                      <p:cNvPr id="14" name="Object 13">
                        <a:extLst>
                          <a:ext uri="{FF2B5EF4-FFF2-40B4-BE49-F238E27FC236}">
                            <a16:creationId xmlns:a16="http://schemas.microsoft.com/office/drawing/2014/main" id="{DCB78D18-EEC3-40B6-80F2-0C688B2B059E}"/>
                          </a:ext>
                        </a:extLst>
                      </p:cNvPr>
                      <p:cNvPicPr/>
                      <p:nvPr/>
                    </p:nvPicPr>
                    <p:blipFill>
                      <a:blip r:embed="rId9"/>
                      <a:stretch>
                        <a:fillRect/>
                      </a:stretch>
                    </p:blipFill>
                    <p:spPr>
                      <a:xfrm>
                        <a:off x="6313488" y="1509550"/>
                        <a:ext cx="368300" cy="558800"/>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8662528F-305F-4D87-BA5B-B2E9E9698E64}"/>
              </a:ext>
            </a:extLst>
          </p:cNvPr>
          <p:cNvGraphicFramePr>
            <a:graphicFrameLocks noChangeAspect="1"/>
          </p:cNvGraphicFramePr>
          <p:nvPr/>
        </p:nvGraphicFramePr>
        <p:xfrm>
          <a:off x="7191375" y="1476212"/>
          <a:ext cx="393700" cy="558800"/>
        </p:xfrm>
        <a:graphic>
          <a:graphicData uri="http://schemas.openxmlformats.org/presentationml/2006/ole">
            <mc:AlternateContent xmlns:mc="http://schemas.openxmlformats.org/markup-compatibility/2006">
              <mc:Choice xmlns:v="urn:schemas-microsoft-com:vml" Requires="v">
                <p:oleObj name="Equation" r:id="rId10" imgW="393480" imgH="558720" progId="Equation.DSMT4">
                  <p:embed/>
                </p:oleObj>
              </mc:Choice>
              <mc:Fallback>
                <p:oleObj name="Equation" r:id="rId10" imgW="393480" imgH="558720" progId="Equation.DSMT4">
                  <p:embed/>
                  <p:pic>
                    <p:nvPicPr>
                      <p:cNvPr id="16" name="Object 15">
                        <a:extLst>
                          <a:ext uri="{FF2B5EF4-FFF2-40B4-BE49-F238E27FC236}">
                            <a16:creationId xmlns:a16="http://schemas.microsoft.com/office/drawing/2014/main" id="{8662528F-305F-4D87-BA5B-B2E9E9698E64}"/>
                          </a:ext>
                        </a:extLst>
                      </p:cNvPr>
                      <p:cNvPicPr/>
                      <p:nvPr/>
                    </p:nvPicPr>
                    <p:blipFill>
                      <a:blip r:embed="rId11"/>
                      <a:stretch>
                        <a:fillRect/>
                      </a:stretch>
                    </p:blipFill>
                    <p:spPr>
                      <a:xfrm>
                        <a:off x="7191375" y="1476212"/>
                        <a:ext cx="393700" cy="558800"/>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A613B104-D1B0-4710-B408-AF56E2A15794}"/>
              </a:ext>
            </a:extLst>
          </p:cNvPr>
          <p:cNvGraphicFramePr>
            <a:graphicFrameLocks noChangeAspect="1"/>
          </p:cNvGraphicFramePr>
          <p:nvPr/>
        </p:nvGraphicFramePr>
        <p:xfrm>
          <a:off x="4764088" y="1476212"/>
          <a:ext cx="203200" cy="558800"/>
        </p:xfrm>
        <a:graphic>
          <a:graphicData uri="http://schemas.openxmlformats.org/presentationml/2006/ole">
            <mc:AlternateContent xmlns:mc="http://schemas.openxmlformats.org/markup-compatibility/2006">
              <mc:Choice xmlns:v="urn:schemas-microsoft-com:vml" Requires="v">
                <p:oleObj name="Equation" r:id="rId12" imgW="203040" imgH="558720" progId="Equation.DSMT4">
                  <p:embed/>
                </p:oleObj>
              </mc:Choice>
              <mc:Fallback>
                <p:oleObj name="Equation" r:id="rId12" imgW="203040" imgH="558720" progId="Equation.DSMT4">
                  <p:embed/>
                  <p:pic>
                    <p:nvPicPr>
                      <p:cNvPr id="18" name="Object 17">
                        <a:extLst>
                          <a:ext uri="{FF2B5EF4-FFF2-40B4-BE49-F238E27FC236}">
                            <a16:creationId xmlns:a16="http://schemas.microsoft.com/office/drawing/2014/main" id="{A613B104-D1B0-4710-B408-AF56E2A15794}"/>
                          </a:ext>
                        </a:extLst>
                      </p:cNvPr>
                      <p:cNvPicPr/>
                      <p:nvPr/>
                    </p:nvPicPr>
                    <p:blipFill>
                      <a:blip r:embed="rId13"/>
                      <a:stretch>
                        <a:fillRect/>
                      </a:stretch>
                    </p:blipFill>
                    <p:spPr>
                      <a:xfrm>
                        <a:off x="4764088" y="1476212"/>
                        <a:ext cx="203200" cy="558800"/>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D2D7650A-A4DE-445A-A89F-DA13035815AC}"/>
              </a:ext>
            </a:extLst>
          </p:cNvPr>
          <p:cNvGraphicFramePr>
            <a:graphicFrameLocks noChangeAspect="1"/>
          </p:cNvGraphicFramePr>
          <p:nvPr/>
        </p:nvGraphicFramePr>
        <p:xfrm>
          <a:off x="5449888" y="1477800"/>
          <a:ext cx="368300" cy="558800"/>
        </p:xfrm>
        <a:graphic>
          <a:graphicData uri="http://schemas.openxmlformats.org/presentationml/2006/ole">
            <mc:AlternateContent xmlns:mc="http://schemas.openxmlformats.org/markup-compatibility/2006">
              <mc:Choice xmlns:v="urn:schemas-microsoft-com:vml" Requires="v">
                <p:oleObj name="Equation" r:id="rId14" imgW="368280" imgH="558720" progId="Equation.DSMT4">
                  <p:embed/>
                </p:oleObj>
              </mc:Choice>
              <mc:Fallback>
                <p:oleObj name="Equation" r:id="rId14" imgW="368280" imgH="558720" progId="Equation.DSMT4">
                  <p:embed/>
                  <p:pic>
                    <p:nvPicPr>
                      <p:cNvPr id="19" name="Object 18">
                        <a:extLst>
                          <a:ext uri="{FF2B5EF4-FFF2-40B4-BE49-F238E27FC236}">
                            <a16:creationId xmlns:a16="http://schemas.microsoft.com/office/drawing/2014/main" id="{D2D7650A-A4DE-445A-A89F-DA13035815AC}"/>
                          </a:ext>
                        </a:extLst>
                      </p:cNvPr>
                      <p:cNvPicPr/>
                      <p:nvPr/>
                    </p:nvPicPr>
                    <p:blipFill>
                      <a:blip r:embed="rId15"/>
                      <a:stretch>
                        <a:fillRect/>
                      </a:stretch>
                    </p:blipFill>
                    <p:spPr>
                      <a:xfrm>
                        <a:off x="5449888" y="1477800"/>
                        <a:ext cx="368300" cy="558800"/>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C37B51A7-DD76-485B-9704-D075CA797AD6}"/>
              </a:ext>
            </a:extLst>
          </p:cNvPr>
          <p:cNvGraphicFramePr>
            <a:graphicFrameLocks noChangeAspect="1"/>
          </p:cNvGraphicFramePr>
          <p:nvPr/>
        </p:nvGraphicFramePr>
        <p:xfrm>
          <a:off x="6313488" y="1507962"/>
          <a:ext cx="368300" cy="558800"/>
        </p:xfrm>
        <a:graphic>
          <a:graphicData uri="http://schemas.openxmlformats.org/presentationml/2006/ole">
            <mc:AlternateContent xmlns:mc="http://schemas.openxmlformats.org/markup-compatibility/2006">
              <mc:Choice xmlns:v="urn:schemas-microsoft-com:vml" Requires="v">
                <p:oleObj name="Equation" r:id="rId16" imgW="368280" imgH="558720" progId="Equation.DSMT4">
                  <p:embed/>
                </p:oleObj>
              </mc:Choice>
              <mc:Fallback>
                <p:oleObj name="Equation" r:id="rId16" imgW="368280" imgH="558720" progId="Equation.DSMT4">
                  <p:embed/>
                  <p:pic>
                    <p:nvPicPr>
                      <p:cNvPr id="20" name="Object 19">
                        <a:extLst>
                          <a:ext uri="{FF2B5EF4-FFF2-40B4-BE49-F238E27FC236}">
                            <a16:creationId xmlns:a16="http://schemas.microsoft.com/office/drawing/2014/main" id="{C37B51A7-DD76-485B-9704-D075CA797AD6}"/>
                          </a:ext>
                        </a:extLst>
                      </p:cNvPr>
                      <p:cNvPicPr/>
                      <p:nvPr/>
                    </p:nvPicPr>
                    <p:blipFill>
                      <a:blip r:embed="rId17"/>
                      <a:stretch>
                        <a:fillRect/>
                      </a:stretch>
                    </p:blipFill>
                    <p:spPr>
                      <a:xfrm>
                        <a:off x="6313488" y="1507962"/>
                        <a:ext cx="368300" cy="558800"/>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418143AB-D5DB-4CEF-84BE-F92767A769F9}"/>
              </a:ext>
            </a:extLst>
          </p:cNvPr>
          <p:cNvGraphicFramePr>
            <a:graphicFrameLocks noChangeAspect="1"/>
          </p:cNvGraphicFramePr>
          <p:nvPr/>
        </p:nvGraphicFramePr>
        <p:xfrm>
          <a:off x="7223125" y="1474625"/>
          <a:ext cx="330200" cy="558800"/>
        </p:xfrm>
        <a:graphic>
          <a:graphicData uri="http://schemas.openxmlformats.org/presentationml/2006/ole">
            <mc:AlternateContent xmlns:mc="http://schemas.openxmlformats.org/markup-compatibility/2006">
              <mc:Choice xmlns:v="urn:schemas-microsoft-com:vml" Requires="v">
                <p:oleObj name="Equation" r:id="rId18" imgW="330120" imgH="558720" progId="Equation.DSMT4">
                  <p:embed/>
                </p:oleObj>
              </mc:Choice>
              <mc:Fallback>
                <p:oleObj name="Equation" r:id="rId18" imgW="330120" imgH="558720" progId="Equation.DSMT4">
                  <p:embed/>
                  <p:pic>
                    <p:nvPicPr>
                      <p:cNvPr id="21" name="Object 20">
                        <a:extLst>
                          <a:ext uri="{FF2B5EF4-FFF2-40B4-BE49-F238E27FC236}">
                            <a16:creationId xmlns:a16="http://schemas.microsoft.com/office/drawing/2014/main" id="{418143AB-D5DB-4CEF-84BE-F92767A769F9}"/>
                          </a:ext>
                        </a:extLst>
                      </p:cNvPr>
                      <p:cNvPicPr/>
                      <p:nvPr/>
                    </p:nvPicPr>
                    <p:blipFill>
                      <a:blip r:embed="rId19"/>
                      <a:stretch>
                        <a:fillRect/>
                      </a:stretch>
                    </p:blipFill>
                    <p:spPr>
                      <a:xfrm>
                        <a:off x="7223125" y="1474625"/>
                        <a:ext cx="330200" cy="558800"/>
                      </a:xfrm>
                      <a:prstGeom prst="rect">
                        <a:avLst/>
                      </a:prstGeom>
                    </p:spPr>
                  </p:pic>
                </p:oleObj>
              </mc:Fallback>
            </mc:AlternateContent>
          </a:graphicData>
        </a:graphic>
      </p:graphicFrame>
      <p:pic>
        <p:nvPicPr>
          <p:cNvPr id="15" name="Picture 14">
            <a:extLst>
              <a:ext uri="{FF2B5EF4-FFF2-40B4-BE49-F238E27FC236}">
                <a16:creationId xmlns:a16="http://schemas.microsoft.com/office/drawing/2014/main" id="{F3627720-8172-4050-A202-387B3D8B053D}"/>
              </a:ext>
            </a:extLst>
          </p:cNvPr>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3911524" y="2328491"/>
            <a:ext cx="346229" cy="490718"/>
          </a:xfrm>
          <a:prstGeom prst="rect">
            <a:avLst/>
          </a:prstGeom>
        </p:spPr>
      </p:pic>
      <p:pic>
        <p:nvPicPr>
          <p:cNvPr id="22" name="Picture 21">
            <a:extLst>
              <a:ext uri="{FF2B5EF4-FFF2-40B4-BE49-F238E27FC236}">
                <a16:creationId xmlns:a16="http://schemas.microsoft.com/office/drawing/2014/main" id="{788B6E4F-E61D-475C-8D12-098C29604BA8}"/>
              </a:ext>
            </a:extLst>
          </p:cNvPr>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5118854" y="2328491"/>
            <a:ext cx="346229" cy="490718"/>
          </a:xfrm>
          <a:prstGeom prst="rect">
            <a:avLst/>
          </a:prstGeom>
        </p:spPr>
      </p:pic>
      <p:pic>
        <p:nvPicPr>
          <p:cNvPr id="24" name="Picture 23">
            <a:extLst>
              <a:ext uri="{FF2B5EF4-FFF2-40B4-BE49-F238E27FC236}">
                <a16:creationId xmlns:a16="http://schemas.microsoft.com/office/drawing/2014/main" id="{64C18605-F677-47B4-8A16-652C93483426}"/>
              </a:ext>
            </a:extLst>
          </p:cNvPr>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6310314" y="2328491"/>
            <a:ext cx="346229" cy="490718"/>
          </a:xfrm>
          <a:prstGeom prst="rect">
            <a:avLst/>
          </a:prstGeom>
        </p:spPr>
      </p:pic>
      <p:pic>
        <p:nvPicPr>
          <p:cNvPr id="26" name="Picture 25">
            <a:extLst>
              <a:ext uri="{FF2B5EF4-FFF2-40B4-BE49-F238E27FC236}">
                <a16:creationId xmlns:a16="http://schemas.microsoft.com/office/drawing/2014/main" id="{C411A2C5-A397-4DAD-A83C-0D702A7E3054}"/>
              </a:ext>
            </a:extLst>
          </p:cNvPr>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7217085" y="2328491"/>
            <a:ext cx="346229" cy="490718"/>
          </a:xfrm>
          <a:prstGeom prst="rect">
            <a:avLst/>
          </a:prstGeom>
        </p:spPr>
      </p:pic>
      <p:pic>
        <p:nvPicPr>
          <p:cNvPr id="28" name="Picture 27">
            <a:extLst>
              <a:ext uri="{FF2B5EF4-FFF2-40B4-BE49-F238E27FC236}">
                <a16:creationId xmlns:a16="http://schemas.microsoft.com/office/drawing/2014/main" id="{75BE4BB8-5E05-4BEB-844E-938DBB0172B5}"/>
              </a:ext>
            </a:extLst>
          </p:cNvPr>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4212083" y="2341609"/>
            <a:ext cx="346229" cy="490718"/>
          </a:xfrm>
          <a:prstGeom prst="rect">
            <a:avLst/>
          </a:prstGeom>
        </p:spPr>
      </p:pic>
      <p:pic>
        <p:nvPicPr>
          <p:cNvPr id="30" name="Picture 29">
            <a:extLst>
              <a:ext uri="{FF2B5EF4-FFF2-40B4-BE49-F238E27FC236}">
                <a16:creationId xmlns:a16="http://schemas.microsoft.com/office/drawing/2014/main" id="{EA7660D1-1FD4-4F0C-A0C5-862D53319147}"/>
              </a:ext>
            </a:extLst>
          </p:cNvPr>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6914317" y="2332084"/>
            <a:ext cx="346229" cy="490718"/>
          </a:xfrm>
          <a:prstGeom prst="rect">
            <a:avLst/>
          </a:prstGeom>
        </p:spPr>
      </p:pic>
      <p:pic>
        <p:nvPicPr>
          <p:cNvPr id="32" name="Picture 31">
            <a:extLst>
              <a:ext uri="{FF2B5EF4-FFF2-40B4-BE49-F238E27FC236}">
                <a16:creationId xmlns:a16="http://schemas.microsoft.com/office/drawing/2014/main" id="{C9E7A6E7-DFBF-4024-8AF9-A11E6FF477D5}"/>
              </a:ext>
            </a:extLst>
          </p:cNvPr>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7816403" y="2328491"/>
            <a:ext cx="346229" cy="490718"/>
          </a:xfrm>
          <a:prstGeom prst="rect">
            <a:avLst/>
          </a:prstGeom>
        </p:spPr>
      </p:pic>
      <p:pic>
        <p:nvPicPr>
          <p:cNvPr id="34" name="Picture 33">
            <a:extLst>
              <a:ext uri="{FF2B5EF4-FFF2-40B4-BE49-F238E27FC236}">
                <a16:creationId xmlns:a16="http://schemas.microsoft.com/office/drawing/2014/main" id="{14295A26-BE39-457F-8D82-230EA0545F18}"/>
              </a:ext>
            </a:extLst>
          </p:cNvPr>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5715640" y="2328491"/>
            <a:ext cx="346229" cy="490718"/>
          </a:xfrm>
          <a:prstGeom prst="rect">
            <a:avLst/>
          </a:prstGeom>
        </p:spPr>
      </p:pic>
      <p:sp>
        <p:nvSpPr>
          <p:cNvPr id="6" name="Content Placeholder 2">
            <a:extLst>
              <a:ext uri="{FF2B5EF4-FFF2-40B4-BE49-F238E27FC236}">
                <a16:creationId xmlns:a16="http://schemas.microsoft.com/office/drawing/2014/main" id="{E21E72C9-FE8A-4E4C-B9E8-DF33745C8A91}"/>
              </a:ext>
            </a:extLst>
          </p:cNvPr>
          <p:cNvSpPr txBox="1">
            <a:spLocks/>
          </p:cNvSpPr>
          <p:nvPr/>
        </p:nvSpPr>
        <p:spPr>
          <a:xfrm>
            <a:off x="613572" y="3557289"/>
            <a:ext cx="8707432" cy="1330321"/>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C</a:t>
            </a:r>
            <a:r>
              <a:rPr kumimoji="0" lang="en-GB" sz="2000" b="0" i="0" u="none" strike="noStrike" kern="1200" cap="none" spc="0" normalizeH="0" baseline="0" noProof="0" dirty="0">
                <a:ln>
                  <a:noFill/>
                </a:ln>
                <a:solidFill>
                  <a:srgbClr val="585858"/>
                </a:solidFill>
                <a:effectLst/>
                <a:uLnTx/>
                <a:uFillTx/>
                <a:latin typeface="Arial"/>
                <a:ea typeface="+mn-ea"/>
                <a:cs typeface="+mn-cs"/>
              </a:rPr>
              <a:t>an you position each of these numbers on the number line?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W</a:t>
            </a:r>
            <a:r>
              <a:rPr kumimoji="0" lang="en-GB" sz="2000" b="0" i="0" u="none" strike="noStrike" kern="1200" cap="none" spc="0" normalizeH="0" baseline="0" noProof="0" dirty="0">
                <a:ln>
                  <a:noFill/>
                </a:ln>
                <a:solidFill>
                  <a:srgbClr val="585858"/>
                </a:solidFill>
                <a:effectLst/>
                <a:uLnTx/>
                <a:uFillTx/>
                <a:latin typeface="Arial"/>
                <a:ea typeface="+mn-ea"/>
                <a:cs typeface="+mn-cs"/>
              </a:rPr>
              <a:t>hat is the previous whole number? The next whole number?</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D</a:t>
            </a:r>
            <a:r>
              <a:rPr kumimoji="0" lang="en-GB" sz="2000" b="0" i="0" u="none" strike="noStrike" kern="1200" cap="none" spc="0" normalizeH="0" baseline="0" noProof="0" dirty="0">
                <a:ln>
                  <a:noFill/>
                </a:ln>
                <a:solidFill>
                  <a:srgbClr val="585858"/>
                </a:solidFill>
                <a:effectLst/>
                <a:uLnTx/>
                <a:uFillTx/>
                <a:latin typeface="Arial"/>
                <a:ea typeface="+mn-ea"/>
                <a:cs typeface="+mn-cs"/>
              </a:rPr>
              <a:t>o you always need to count on from the previous whole number or can you count back from the next whole number?</a:t>
            </a: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7" name="TextBox 19">
                <a:extLst>
                  <a:ext uri="{FF2B5EF4-FFF2-40B4-BE49-F238E27FC236}">
                    <a16:creationId xmlns:a16="http://schemas.microsoft.com/office/drawing/2014/main" id="{85EDACE3-0708-460A-ADA1-BC4591043718}"/>
                  </a:ext>
                </a:extLst>
              </p:cNvPr>
              <p:cNvSpPr txBox="1"/>
              <p:nvPr/>
            </p:nvSpPr>
            <p:spPr>
              <a:xfrm>
                <a:off x="1464472" y="5573730"/>
                <a:ext cx="8707432" cy="529504"/>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2</a:t>
                </a:r>
                <a14:m>
                  <m:oMath xmlns:m="http://schemas.openxmlformats.org/officeDocument/2006/math">
                    <m:f>
                      <m:fPr>
                        <m:ctrlPr>
                          <a:rPr kumimoji="0" lang="en-US" sz="2000" b="0" i="1" u="none" strike="noStrike" kern="1200" cap="none" spc="0" normalizeH="0" baseline="0" noProof="0">
                            <a:ln>
                              <a:noFill/>
                            </a:ln>
                            <a:solidFill>
                              <a:srgbClr val="585858"/>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2</m:t>
                        </m:r>
                      </m:num>
                      <m:den>
                        <m:r>
                          <a:rPr kumimoji="0" lang="en-US"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5</m:t>
                        </m:r>
                      </m:den>
                    </m:f>
                  </m:oMath>
                </a14:m>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 is between 2 and 3. </a:t>
                </a:r>
                <a:r>
                  <a:rPr kumimoji="0" lang="en-US"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a:t>
                </a: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he previous number is 2. The next number is 3.</a:t>
                </a:r>
              </a:p>
            </p:txBody>
          </p:sp>
        </mc:Choice>
        <mc:Fallback xmlns="">
          <p:sp>
            <p:nvSpPr>
              <p:cNvPr id="7" name="TextBox 19">
                <a:extLst>
                  <a:ext uri="{FF2B5EF4-FFF2-40B4-BE49-F238E27FC236}">
                    <a16:creationId xmlns:a16="http://schemas.microsoft.com/office/drawing/2014/main" id="{85EDACE3-0708-460A-ADA1-BC4591043718}"/>
                  </a:ext>
                </a:extLst>
              </p:cNvPr>
              <p:cNvSpPr txBox="1">
                <a:spLocks noRot="1" noChangeAspect="1" noMove="1" noResize="1" noEditPoints="1" noAdjustHandles="1" noChangeArrowheads="1" noChangeShapeType="1" noTextEdit="1"/>
              </p:cNvSpPr>
              <p:nvPr/>
            </p:nvSpPr>
            <p:spPr>
              <a:xfrm>
                <a:off x="1464472" y="5573730"/>
                <a:ext cx="8707432" cy="529504"/>
              </a:xfrm>
              <a:prstGeom prst="rect">
                <a:avLst/>
              </a:prstGeom>
              <a:blipFill>
                <a:blip r:embed="rId22"/>
                <a:stretch>
                  <a:fillRect b="-6897"/>
                </a:stretch>
              </a:blipFill>
              <a:ln w="12700">
                <a:noFill/>
              </a:ln>
            </p:spPr>
            <p:txBody>
              <a:bodyPr/>
              <a:lstStyle/>
              <a:p>
                <a:r>
                  <a:rPr lang="en-GB">
                    <a:noFill/>
                  </a:rPr>
                  <a:t> </a:t>
                </a:r>
              </a:p>
            </p:txBody>
          </p:sp>
        </mc:Fallback>
      </mc:AlternateContent>
    </p:spTree>
    <p:extLst>
      <p:ext uri="{BB962C8B-B14F-4D97-AF65-F5344CB8AC3E}">
        <p14:creationId xmlns:p14="http://schemas.microsoft.com/office/powerpoint/2010/main" val="3684278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45833E-6 -5.55112E-17 L -0.07214 0.06204 " pathEditMode="relative" rAng="0" ptsTypes="AA">
                                      <p:cBhvr>
                                        <p:cTn id="6" dur="1000" fill="hold"/>
                                        <p:tgtEl>
                                          <p:spTgt spid="3"/>
                                        </p:tgtEl>
                                        <p:attrNameLst>
                                          <p:attrName>ppt_x</p:attrName>
                                          <p:attrName>ppt_y</p:attrName>
                                        </p:attrNameLst>
                                      </p:cBhvr>
                                      <p:rCtr x="-3607" y="3102"/>
                                    </p:animMotion>
                                  </p:childTnLst>
                                </p:cTn>
                              </p:par>
                            </p:childTnLst>
                          </p:cTn>
                        </p:par>
                        <p:par>
                          <p:cTn id="7" fill="hold">
                            <p:stCondLst>
                              <p:cond delay="1000"/>
                            </p:stCondLst>
                            <p:childTnLst>
                              <p:par>
                                <p:cTn id="8" presetID="10" presetClass="entr" presetSubtype="0" fill="hold" nodeType="after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6.25E-7 -1.48148E-6 L -0.0362 0.06204 " pathEditMode="relative" rAng="0" ptsTypes="AA">
                                      <p:cBhvr>
                                        <p:cTn id="14" dur="1000" fill="hold"/>
                                        <p:tgtEl>
                                          <p:spTgt spid="11"/>
                                        </p:tgtEl>
                                        <p:attrNameLst>
                                          <p:attrName>ppt_x</p:attrName>
                                          <p:attrName>ppt_y</p:attrName>
                                        </p:attrNameLst>
                                      </p:cBhvr>
                                      <p:rCtr x="-1810" y="3102"/>
                                    </p:animMotion>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2.70833E-6 3.7037E-7 L -0.01133 0.05509 " pathEditMode="relative" rAng="0" ptsTypes="AA">
                                      <p:cBhvr>
                                        <p:cTn id="22" dur="1000" fill="hold"/>
                                        <p:tgtEl>
                                          <p:spTgt spid="14"/>
                                        </p:tgtEl>
                                        <p:attrNameLst>
                                          <p:attrName>ppt_x</p:attrName>
                                          <p:attrName>ppt_y</p:attrName>
                                        </p:attrNameLst>
                                      </p:cBhvr>
                                      <p:rCtr x="-573" y="2755"/>
                                    </p:animMotion>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nodeType="clickEffect">
                                  <p:stCondLst>
                                    <p:cond delay="0"/>
                                  </p:stCondLst>
                                  <p:childTnLst>
                                    <p:animMotion origin="layout" path="M 4.16667E-7 -0.00139 L -0.00716 0.06111 " pathEditMode="relative" rAng="0" ptsTypes="AA">
                                      <p:cBhvr>
                                        <p:cTn id="30" dur="1000" fill="hold"/>
                                        <p:tgtEl>
                                          <p:spTgt spid="16"/>
                                        </p:tgtEl>
                                        <p:attrNameLst>
                                          <p:attrName>ppt_x</p:attrName>
                                          <p:attrName>ppt_y</p:attrName>
                                        </p:attrNameLst>
                                      </p:cBhvr>
                                      <p:rCtr x="-365" y="3125"/>
                                    </p:animMotion>
                                  </p:childTnLst>
                                </p:cTn>
                              </p:par>
                            </p:childTnLst>
                          </p:cTn>
                        </p:par>
                        <p:par>
                          <p:cTn id="31" fill="hold">
                            <p:stCondLst>
                              <p:cond delay="1000"/>
                            </p:stCondLst>
                            <p:childTnLst>
                              <p:par>
                                <p:cTn id="32" presetID="10" presetClass="entr" presetSubtype="0"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3"/>
                                        </p:tgtEl>
                                      </p:cBhvr>
                                    </p:animEffect>
                                    <p:set>
                                      <p:cBhvr>
                                        <p:cTn id="39" dur="1" fill="hold">
                                          <p:stCondLst>
                                            <p:cond delay="499"/>
                                          </p:stCondLst>
                                        </p:cTn>
                                        <p:tgtEl>
                                          <p:spTgt spid="3"/>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11"/>
                                        </p:tgtEl>
                                      </p:cBhvr>
                                    </p:animEffect>
                                    <p:set>
                                      <p:cBhvr>
                                        <p:cTn id="42" dur="1" fill="hold">
                                          <p:stCondLst>
                                            <p:cond delay="499"/>
                                          </p:stCondLst>
                                        </p:cTn>
                                        <p:tgtEl>
                                          <p:spTgt spid="11"/>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14"/>
                                        </p:tgtEl>
                                      </p:cBhvr>
                                    </p:animEffect>
                                    <p:set>
                                      <p:cBhvr>
                                        <p:cTn id="45" dur="1" fill="hold">
                                          <p:stCondLst>
                                            <p:cond delay="499"/>
                                          </p:stCondLst>
                                        </p:cTn>
                                        <p:tgtEl>
                                          <p:spTgt spid="14"/>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16"/>
                                        </p:tgtEl>
                                      </p:cBhvr>
                                    </p:animEffect>
                                    <p:set>
                                      <p:cBhvr>
                                        <p:cTn id="48" dur="1" fill="hold">
                                          <p:stCondLst>
                                            <p:cond delay="499"/>
                                          </p:stCondLst>
                                        </p:cTn>
                                        <p:tgtEl>
                                          <p:spTgt spid="16"/>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15"/>
                                        </p:tgtEl>
                                      </p:cBhvr>
                                    </p:animEffect>
                                    <p:set>
                                      <p:cBhvr>
                                        <p:cTn id="51" dur="1" fill="hold">
                                          <p:stCondLst>
                                            <p:cond delay="499"/>
                                          </p:stCondLst>
                                        </p:cTn>
                                        <p:tgtEl>
                                          <p:spTgt spid="15"/>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22"/>
                                        </p:tgtEl>
                                      </p:cBhvr>
                                    </p:animEffect>
                                    <p:set>
                                      <p:cBhvr>
                                        <p:cTn id="54" dur="1" fill="hold">
                                          <p:stCondLst>
                                            <p:cond delay="499"/>
                                          </p:stCondLst>
                                        </p:cTn>
                                        <p:tgtEl>
                                          <p:spTgt spid="22"/>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24"/>
                                        </p:tgtEl>
                                      </p:cBhvr>
                                    </p:animEffect>
                                    <p:set>
                                      <p:cBhvr>
                                        <p:cTn id="57" dur="1" fill="hold">
                                          <p:stCondLst>
                                            <p:cond delay="499"/>
                                          </p:stCondLst>
                                        </p:cTn>
                                        <p:tgtEl>
                                          <p:spTgt spid="24"/>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26"/>
                                        </p:tgtEl>
                                      </p:cBhvr>
                                    </p:animEffect>
                                    <p:set>
                                      <p:cBhvr>
                                        <p:cTn id="60" dur="1" fill="hold">
                                          <p:stCondLst>
                                            <p:cond delay="499"/>
                                          </p:stCondLst>
                                        </p:cTn>
                                        <p:tgtEl>
                                          <p:spTgt spid="26"/>
                                        </p:tgtEl>
                                        <p:attrNameLst>
                                          <p:attrName>style.visibility</p:attrName>
                                        </p:attrNameLst>
                                      </p:cBhvr>
                                      <p:to>
                                        <p:strVal val="hidden"/>
                                      </p:to>
                                    </p:set>
                                  </p:childTnLst>
                                </p:cTn>
                              </p:par>
                            </p:childTnLst>
                          </p:cTn>
                        </p:par>
                        <p:par>
                          <p:cTn id="61" fill="hold">
                            <p:stCondLst>
                              <p:cond delay="500"/>
                            </p:stCondLst>
                            <p:childTnLst>
                              <p:par>
                                <p:cTn id="62" presetID="10" presetClass="entr" presetSubtype="0" fill="hold"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par>
                                <p:cTn id="65" presetID="10" presetClass="entr" presetSubtype="0"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500"/>
                                        <p:tgtEl>
                                          <p:spTgt spid="19"/>
                                        </p:tgtEl>
                                      </p:cBhvr>
                                    </p:animEffect>
                                  </p:childTnLst>
                                </p:cTn>
                              </p:par>
                              <p:par>
                                <p:cTn id="68" presetID="10" presetClass="entr" presetSubtype="0" fill="hold" nodeType="with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fade">
                                      <p:cBhvr>
                                        <p:cTn id="70" dur="500"/>
                                        <p:tgtEl>
                                          <p:spTgt spid="20"/>
                                        </p:tgtEl>
                                      </p:cBhvr>
                                    </p:animEffect>
                                  </p:childTnLst>
                                </p:cTn>
                              </p:par>
                              <p:par>
                                <p:cTn id="71" presetID="10" presetClass="entr" presetSubtype="0" fill="hold" nodeType="with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fade">
                                      <p:cBhvr>
                                        <p:cTn id="73" dur="500"/>
                                        <p:tgtEl>
                                          <p:spTgt spid="21"/>
                                        </p:tgtEl>
                                      </p:cBhvr>
                                    </p:animEffect>
                                  </p:childTnLst>
                                </p:cTn>
                              </p:par>
                            </p:childTnLst>
                          </p:cTn>
                        </p:par>
                      </p:childTnLst>
                    </p:cTn>
                  </p:par>
                  <p:par>
                    <p:cTn id="74" fill="hold">
                      <p:stCondLst>
                        <p:cond delay="indefinite"/>
                      </p:stCondLst>
                      <p:childTnLst>
                        <p:par>
                          <p:cTn id="75" fill="hold">
                            <p:stCondLst>
                              <p:cond delay="0"/>
                            </p:stCondLst>
                            <p:childTnLst>
                              <p:par>
                                <p:cTn id="76" presetID="42" presetClass="path" presetSubtype="0" accel="50000" decel="50000" fill="hold" nodeType="clickEffect">
                                  <p:stCondLst>
                                    <p:cond delay="0"/>
                                  </p:stCondLst>
                                  <p:childTnLst>
                                    <p:animMotion origin="layout" path="M 1.45833E-6 1.48148E-6 L -0.0474 0.06204 " pathEditMode="relative" rAng="0" ptsTypes="AA">
                                      <p:cBhvr>
                                        <p:cTn id="77" dur="1000" fill="hold"/>
                                        <p:tgtEl>
                                          <p:spTgt spid="18"/>
                                        </p:tgtEl>
                                        <p:attrNameLst>
                                          <p:attrName>ppt_x</p:attrName>
                                          <p:attrName>ppt_y</p:attrName>
                                        </p:attrNameLst>
                                      </p:cBhvr>
                                      <p:rCtr x="-2370" y="3102"/>
                                    </p:animMotion>
                                  </p:childTnLst>
                                </p:cTn>
                              </p:par>
                            </p:childTnLst>
                          </p:cTn>
                        </p:par>
                        <p:par>
                          <p:cTn id="78" fill="hold">
                            <p:stCondLst>
                              <p:cond delay="1000"/>
                            </p:stCondLst>
                            <p:childTnLst>
                              <p:par>
                                <p:cTn id="79" presetID="10" presetClass="entr" presetSubtype="0" fill="hold"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500"/>
                                        <p:tgtEl>
                                          <p:spTgt spid="28"/>
                                        </p:tgtEl>
                                      </p:cBhvr>
                                    </p:animEffect>
                                  </p:childTnLst>
                                </p:cTn>
                              </p:par>
                            </p:childTnLst>
                          </p:cTn>
                        </p:par>
                      </p:childTnLst>
                    </p:cTn>
                  </p:par>
                  <p:par>
                    <p:cTn id="82" fill="hold">
                      <p:stCondLst>
                        <p:cond delay="indefinite"/>
                      </p:stCondLst>
                      <p:childTnLst>
                        <p:par>
                          <p:cTn id="83" fill="hold">
                            <p:stCondLst>
                              <p:cond delay="0"/>
                            </p:stCondLst>
                            <p:childTnLst>
                              <p:par>
                                <p:cTn id="84" presetID="42" presetClass="path" presetSubtype="0" accel="50000" decel="50000" fill="hold" nodeType="clickEffect">
                                  <p:stCondLst>
                                    <p:cond delay="0"/>
                                  </p:stCondLst>
                                  <p:childTnLst>
                                    <p:animMotion origin="layout" path="M 6.25E-7 -5.55112E-17 L 0.11068 0.06204 " pathEditMode="relative" rAng="0" ptsTypes="AA">
                                      <p:cBhvr>
                                        <p:cTn id="85" dur="1000" fill="hold"/>
                                        <p:tgtEl>
                                          <p:spTgt spid="19"/>
                                        </p:tgtEl>
                                        <p:attrNameLst>
                                          <p:attrName>ppt_x</p:attrName>
                                          <p:attrName>ppt_y</p:attrName>
                                        </p:attrNameLst>
                                      </p:cBhvr>
                                      <p:rCtr x="5534" y="3102"/>
                                    </p:animMotion>
                                  </p:childTnLst>
                                </p:cTn>
                              </p:par>
                            </p:childTnLst>
                          </p:cTn>
                        </p:par>
                        <p:par>
                          <p:cTn id="86" fill="hold">
                            <p:stCondLst>
                              <p:cond delay="1000"/>
                            </p:stCondLst>
                            <p:childTnLst>
                              <p:par>
                                <p:cTn id="87" presetID="10" presetClass="entr" presetSubtype="0"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500"/>
                                        <p:tgtEl>
                                          <p:spTgt spid="30"/>
                                        </p:tgtEl>
                                      </p:cBhvr>
                                    </p:animEffect>
                                  </p:childTnLst>
                                </p:cTn>
                              </p:par>
                            </p:childTnLst>
                          </p:cTn>
                        </p:par>
                      </p:childTnLst>
                    </p:cTn>
                  </p:par>
                  <p:par>
                    <p:cTn id="90" fill="hold">
                      <p:stCondLst>
                        <p:cond delay="indefinite"/>
                      </p:stCondLst>
                      <p:childTnLst>
                        <p:par>
                          <p:cTn id="91" fill="hold">
                            <p:stCondLst>
                              <p:cond delay="0"/>
                            </p:stCondLst>
                            <p:childTnLst>
                              <p:par>
                                <p:cTn id="92" presetID="42" presetClass="path" presetSubtype="0" accel="50000" decel="50000" fill="hold" nodeType="clickEffect">
                                  <p:stCondLst>
                                    <p:cond delay="0"/>
                                  </p:stCondLst>
                                  <p:childTnLst>
                                    <p:animMotion origin="layout" path="M -2.70833E-6 1.85185E-6 L 0.11315 0.05602 " pathEditMode="relative" rAng="0" ptsTypes="AA">
                                      <p:cBhvr>
                                        <p:cTn id="93" dur="1000" fill="hold"/>
                                        <p:tgtEl>
                                          <p:spTgt spid="20"/>
                                        </p:tgtEl>
                                        <p:attrNameLst>
                                          <p:attrName>ppt_x</p:attrName>
                                          <p:attrName>ppt_y</p:attrName>
                                        </p:attrNameLst>
                                      </p:cBhvr>
                                      <p:rCtr x="5651" y="2801"/>
                                    </p:animMotion>
                                  </p:childTnLst>
                                </p:cTn>
                              </p:par>
                            </p:childTnLst>
                          </p:cTn>
                        </p:par>
                        <p:par>
                          <p:cTn id="94" fill="hold">
                            <p:stCondLst>
                              <p:cond delay="1000"/>
                            </p:stCondLst>
                            <p:childTnLst>
                              <p:par>
                                <p:cTn id="95" presetID="10" presetClass="entr" presetSubtype="0" fill="hold"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500"/>
                                        <p:tgtEl>
                                          <p:spTgt spid="32"/>
                                        </p:tgtEl>
                                      </p:cBhvr>
                                    </p:animEffect>
                                  </p:childTnLst>
                                </p:cTn>
                              </p:par>
                            </p:childTnLst>
                          </p:cTn>
                        </p:par>
                      </p:childTnLst>
                    </p:cTn>
                  </p:par>
                  <p:par>
                    <p:cTn id="98" fill="hold">
                      <p:stCondLst>
                        <p:cond delay="indefinite"/>
                      </p:stCondLst>
                      <p:childTnLst>
                        <p:par>
                          <p:cTn id="99" fill="hold">
                            <p:stCondLst>
                              <p:cond delay="0"/>
                            </p:stCondLst>
                            <p:childTnLst>
                              <p:par>
                                <p:cTn id="100" presetID="42" presetClass="path" presetSubtype="0" accel="50000" decel="50000" fill="hold" nodeType="clickEffect">
                                  <p:stCondLst>
                                    <p:cond delay="0"/>
                                  </p:stCondLst>
                                  <p:childTnLst>
                                    <p:animMotion origin="layout" path="M 4.16667E-7 2.96296E-6 L -0.13398 0.06203 " pathEditMode="relative" rAng="0" ptsTypes="AA">
                                      <p:cBhvr>
                                        <p:cTn id="101" dur="1000" fill="hold"/>
                                        <p:tgtEl>
                                          <p:spTgt spid="21"/>
                                        </p:tgtEl>
                                        <p:attrNameLst>
                                          <p:attrName>ppt_x</p:attrName>
                                          <p:attrName>ppt_y</p:attrName>
                                        </p:attrNameLst>
                                      </p:cBhvr>
                                      <p:rCtr x="-6706" y="3102"/>
                                    </p:animMotion>
                                  </p:childTnLst>
                                </p:cTn>
                              </p:par>
                            </p:childTnLst>
                          </p:cTn>
                        </p:par>
                        <p:par>
                          <p:cTn id="102" fill="hold">
                            <p:stCondLst>
                              <p:cond delay="1000"/>
                            </p:stCondLst>
                            <p:childTnLst>
                              <p:par>
                                <p:cTn id="103" presetID="10" presetClass="entr" presetSubtype="0" fill="hold"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6ED8F-715F-482C-A9F6-228FC08B635A}"/>
              </a:ext>
            </a:extLst>
          </p:cNvPr>
          <p:cNvSpPr>
            <a:spLocks noGrp="1"/>
          </p:cNvSpPr>
          <p:nvPr>
            <p:ph type="title"/>
          </p:nvPr>
        </p:nvSpPr>
        <p:spPr>
          <a:xfrm>
            <a:off x="911424" y="332656"/>
            <a:ext cx="10297144" cy="1800200"/>
          </a:xfrm>
          <a:ln>
            <a:solidFill>
              <a:schemeClr val="accent1">
                <a:lumMod val="50000"/>
              </a:schemeClr>
            </a:solidFill>
          </a:ln>
        </p:spPr>
        <p:txBody>
          <a:bodyPr>
            <a:noAutofit/>
          </a:bodyPr>
          <a:lstStyle/>
          <a:p>
            <a:pPr>
              <a:lnSpc>
                <a:spcPct val="120000"/>
              </a:lnSpc>
            </a:pPr>
            <a:r>
              <a:rPr lang="en-GB" sz="2400" dirty="0"/>
              <a:t>4F-1 </a:t>
            </a:r>
            <a:br>
              <a:rPr lang="en-GB" sz="2400" dirty="0"/>
            </a:br>
            <a:r>
              <a:rPr lang="en-GB" sz="2400" i="1" dirty="0"/>
              <a:t>Reason about the location of mixed numbers in the linear number system.</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911424" y="2650150"/>
            <a:ext cx="10295896" cy="2268253"/>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materials in this pack have been collated and written to support the teaching of 4F-1. Before planning and teaching the content, read the teaching guidance and example assessment questions in the non-statutory guidance itself, which can be found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2"/>
              </a:rPr>
              <a:t>here</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 video summarising all of the ready-to-progress criteria for Year 4</a:t>
            </a:r>
            <a:r>
              <a:rPr lang="en-GB" kern="0" dirty="0">
                <a:latin typeface="Arial" panose="020B0604020202020204" pitchFamily="34" charset="0"/>
                <a:cs typeface="Arial" panose="020B0604020202020204" pitchFamily="34" charset="0"/>
              </a:rPr>
              <a:t>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can be found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3"/>
              </a:rPr>
              <a:t>here</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29857159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AD35D3-4728-4E8B-8848-BC68493EE5DD}"/>
              </a:ext>
            </a:extLst>
          </p:cNvPr>
          <p:cNvSpPr>
            <a:spLocks noGrp="1"/>
          </p:cNvSpPr>
          <p:nvPr>
            <p:ph type="title"/>
          </p:nvPr>
        </p:nvSpPr>
        <p:spPr/>
        <p:txBody>
          <a:bodyPr/>
          <a:lstStyle/>
          <a:p>
            <a:r>
              <a:rPr lang="en-GB" dirty="0"/>
              <a:t>4F-1 Mixed numbers in the linear number system</a:t>
            </a:r>
          </a:p>
        </p:txBody>
      </p:sp>
      <p:pic>
        <p:nvPicPr>
          <p:cNvPr id="7" name="Picture 6">
            <a:extLst>
              <a:ext uri="{FF2B5EF4-FFF2-40B4-BE49-F238E27FC236}">
                <a16:creationId xmlns:a16="http://schemas.microsoft.com/office/drawing/2014/main" id="{8F713B96-AF4E-4492-8D90-75437BF559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277" y="2837892"/>
            <a:ext cx="7907446" cy="867891"/>
          </a:xfrm>
          <a:prstGeom prst="rect">
            <a:avLst/>
          </a:prstGeom>
        </p:spPr>
      </p:pic>
      <p:graphicFrame>
        <p:nvGraphicFramePr>
          <p:cNvPr id="8" name="Object 7">
            <a:extLst>
              <a:ext uri="{FF2B5EF4-FFF2-40B4-BE49-F238E27FC236}">
                <a16:creationId xmlns:a16="http://schemas.microsoft.com/office/drawing/2014/main" id="{37C88043-685B-4234-87D3-7C7B56B2D984}"/>
              </a:ext>
            </a:extLst>
          </p:cNvPr>
          <p:cNvGraphicFramePr>
            <a:graphicFrameLocks noChangeAspect="1"/>
          </p:cNvGraphicFramePr>
          <p:nvPr/>
        </p:nvGraphicFramePr>
        <p:xfrm>
          <a:off x="4624388" y="1337833"/>
          <a:ext cx="482600" cy="558800"/>
        </p:xfrm>
        <a:graphic>
          <a:graphicData uri="http://schemas.openxmlformats.org/presentationml/2006/ole">
            <mc:AlternateContent xmlns:mc="http://schemas.openxmlformats.org/markup-compatibility/2006">
              <mc:Choice xmlns:v="urn:schemas-microsoft-com:vml" Requires="v">
                <p:oleObj name="Equation" r:id="rId4" imgW="482400" imgH="558720" progId="Equation.DSMT4">
                  <p:embed/>
                </p:oleObj>
              </mc:Choice>
              <mc:Fallback>
                <p:oleObj name="Equation" r:id="rId4" imgW="482400" imgH="558720" progId="Equation.DSMT4">
                  <p:embed/>
                  <p:pic>
                    <p:nvPicPr>
                      <p:cNvPr id="8" name="Object 7">
                        <a:extLst>
                          <a:ext uri="{FF2B5EF4-FFF2-40B4-BE49-F238E27FC236}">
                            <a16:creationId xmlns:a16="http://schemas.microsoft.com/office/drawing/2014/main" id="{37C88043-685B-4234-87D3-7C7B56B2D984}"/>
                          </a:ext>
                        </a:extLst>
                      </p:cNvPr>
                      <p:cNvPicPr/>
                      <p:nvPr/>
                    </p:nvPicPr>
                    <p:blipFill>
                      <a:blip r:embed="rId5"/>
                      <a:stretch>
                        <a:fillRect/>
                      </a:stretch>
                    </p:blipFill>
                    <p:spPr>
                      <a:xfrm>
                        <a:off x="4624388" y="1337833"/>
                        <a:ext cx="482600" cy="5588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1D4582AF-4375-47BA-8AE0-8162A520F838}"/>
              </a:ext>
            </a:extLst>
          </p:cNvPr>
          <p:cNvGraphicFramePr>
            <a:graphicFrameLocks noChangeAspect="1"/>
          </p:cNvGraphicFramePr>
          <p:nvPr/>
        </p:nvGraphicFramePr>
        <p:xfrm>
          <a:off x="5538788" y="1339421"/>
          <a:ext cx="190500" cy="558800"/>
        </p:xfrm>
        <a:graphic>
          <a:graphicData uri="http://schemas.openxmlformats.org/presentationml/2006/ole">
            <mc:AlternateContent xmlns:mc="http://schemas.openxmlformats.org/markup-compatibility/2006">
              <mc:Choice xmlns:v="urn:schemas-microsoft-com:vml" Requires="v">
                <p:oleObj name="Equation" r:id="rId6" imgW="190440" imgH="558720" progId="Equation.DSMT4">
                  <p:embed/>
                </p:oleObj>
              </mc:Choice>
              <mc:Fallback>
                <p:oleObj name="Equation" r:id="rId6" imgW="190440" imgH="558720" progId="Equation.DSMT4">
                  <p:embed/>
                  <p:pic>
                    <p:nvPicPr>
                      <p:cNvPr id="9" name="Object 8">
                        <a:extLst>
                          <a:ext uri="{FF2B5EF4-FFF2-40B4-BE49-F238E27FC236}">
                            <a16:creationId xmlns:a16="http://schemas.microsoft.com/office/drawing/2014/main" id="{1D4582AF-4375-47BA-8AE0-8162A520F838}"/>
                          </a:ext>
                        </a:extLst>
                      </p:cNvPr>
                      <p:cNvPicPr/>
                      <p:nvPr/>
                    </p:nvPicPr>
                    <p:blipFill>
                      <a:blip r:embed="rId7"/>
                      <a:stretch>
                        <a:fillRect/>
                      </a:stretch>
                    </p:blipFill>
                    <p:spPr>
                      <a:xfrm>
                        <a:off x="5538788" y="1339421"/>
                        <a:ext cx="190500" cy="5588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76E32038-8F1C-4212-9CC9-EF74BB7983F5}"/>
              </a:ext>
            </a:extLst>
          </p:cNvPr>
          <p:cNvGraphicFramePr>
            <a:graphicFrameLocks noChangeAspect="1"/>
          </p:cNvGraphicFramePr>
          <p:nvPr/>
        </p:nvGraphicFramePr>
        <p:xfrm>
          <a:off x="6313488" y="1369583"/>
          <a:ext cx="368300" cy="558800"/>
        </p:xfrm>
        <a:graphic>
          <a:graphicData uri="http://schemas.openxmlformats.org/presentationml/2006/ole">
            <mc:AlternateContent xmlns:mc="http://schemas.openxmlformats.org/markup-compatibility/2006">
              <mc:Choice xmlns:v="urn:schemas-microsoft-com:vml" Requires="v">
                <p:oleObj name="Equation" r:id="rId8" imgW="368280" imgH="558720" progId="Equation.DSMT4">
                  <p:embed/>
                </p:oleObj>
              </mc:Choice>
              <mc:Fallback>
                <p:oleObj name="Equation" r:id="rId8" imgW="368280" imgH="558720" progId="Equation.DSMT4">
                  <p:embed/>
                  <p:pic>
                    <p:nvPicPr>
                      <p:cNvPr id="10" name="Object 9">
                        <a:extLst>
                          <a:ext uri="{FF2B5EF4-FFF2-40B4-BE49-F238E27FC236}">
                            <a16:creationId xmlns:a16="http://schemas.microsoft.com/office/drawing/2014/main" id="{76E32038-8F1C-4212-9CC9-EF74BB7983F5}"/>
                          </a:ext>
                        </a:extLst>
                      </p:cNvPr>
                      <p:cNvPicPr/>
                      <p:nvPr/>
                    </p:nvPicPr>
                    <p:blipFill>
                      <a:blip r:embed="rId9"/>
                      <a:stretch>
                        <a:fillRect/>
                      </a:stretch>
                    </p:blipFill>
                    <p:spPr>
                      <a:xfrm>
                        <a:off x="6313488" y="1369583"/>
                        <a:ext cx="368300" cy="5588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B34869AE-B6E5-4E28-A8E2-D5DBB6266EE9}"/>
              </a:ext>
            </a:extLst>
          </p:cNvPr>
          <p:cNvGraphicFramePr>
            <a:graphicFrameLocks noChangeAspect="1"/>
          </p:cNvGraphicFramePr>
          <p:nvPr/>
        </p:nvGraphicFramePr>
        <p:xfrm>
          <a:off x="7235825" y="1336246"/>
          <a:ext cx="304800" cy="558800"/>
        </p:xfrm>
        <a:graphic>
          <a:graphicData uri="http://schemas.openxmlformats.org/presentationml/2006/ole">
            <mc:AlternateContent xmlns:mc="http://schemas.openxmlformats.org/markup-compatibility/2006">
              <mc:Choice xmlns:v="urn:schemas-microsoft-com:vml" Requires="v">
                <p:oleObj name="Equation" r:id="rId10" imgW="304560" imgH="558720" progId="Equation.DSMT4">
                  <p:embed/>
                </p:oleObj>
              </mc:Choice>
              <mc:Fallback>
                <p:oleObj name="Equation" r:id="rId10" imgW="304560" imgH="558720" progId="Equation.DSMT4">
                  <p:embed/>
                  <p:pic>
                    <p:nvPicPr>
                      <p:cNvPr id="11" name="Object 10">
                        <a:extLst>
                          <a:ext uri="{FF2B5EF4-FFF2-40B4-BE49-F238E27FC236}">
                            <a16:creationId xmlns:a16="http://schemas.microsoft.com/office/drawing/2014/main" id="{B34869AE-B6E5-4E28-A8E2-D5DBB6266EE9}"/>
                          </a:ext>
                        </a:extLst>
                      </p:cNvPr>
                      <p:cNvPicPr/>
                      <p:nvPr/>
                    </p:nvPicPr>
                    <p:blipFill>
                      <a:blip r:embed="rId11"/>
                      <a:stretch>
                        <a:fillRect/>
                      </a:stretch>
                    </p:blipFill>
                    <p:spPr>
                      <a:xfrm>
                        <a:off x="7235825" y="1336246"/>
                        <a:ext cx="304800" cy="558800"/>
                      </a:xfrm>
                      <a:prstGeom prst="rect">
                        <a:avLst/>
                      </a:prstGeom>
                    </p:spPr>
                  </p:pic>
                </p:oleObj>
              </mc:Fallback>
            </mc:AlternateContent>
          </a:graphicData>
        </a:graphic>
      </p:graphicFrame>
      <p:pic>
        <p:nvPicPr>
          <p:cNvPr id="12" name="Picture 11">
            <a:extLst>
              <a:ext uri="{FF2B5EF4-FFF2-40B4-BE49-F238E27FC236}">
                <a16:creationId xmlns:a16="http://schemas.microsoft.com/office/drawing/2014/main" id="{B70A9939-0557-40C1-9A27-8D2D1751F429}"/>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7270942" y="2518448"/>
            <a:ext cx="346229" cy="426171"/>
          </a:xfrm>
          <a:prstGeom prst="rect">
            <a:avLst/>
          </a:prstGeom>
        </p:spPr>
      </p:pic>
      <p:pic>
        <p:nvPicPr>
          <p:cNvPr id="14" name="Picture 13">
            <a:extLst>
              <a:ext uri="{FF2B5EF4-FFF2-40B4-BE49-F238E27FC236}">
                <a16:creationId xmlns:a16="http://schemas.microsoft.com/office/drawing/2014/main" id="{54D848BA-EF03-4FA9-8CA4-AC99E8FB149C}"/>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3984626" y="2518448"/>
            <a:ext cx="346229" cy="426171"/>
          </a:xfrm>
          <a:prstGeom prst="rect">
            <a:avLst/>
          </a:prstGeom>
        </p:spPr>
      </p:pic>
      <p:pic>
        <p:nvPicPr>
          <p:cNvPr id="16" name="Picture 15">
            <a:extLst>
              <a:ext uri="{FF2B5EF4-FFF2-40B4-BE49-F238E27FC236}">
                <a16:creationId xmlns:a16="http://schemas.microsoft.com/office/drawing/2014/main" id="{AB72322D-7AF3-427F-BD1D-4CE1DAC412DF}"/>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8053656" y="2518448"/>
            <a:ext cx="350569" cy="426171"/>
          </a:xfrm>
          <a:prstGeom prst="rect">
            <a:avLst/>
          </a:prstGeom>
        </p:spPr>
      </p:pic>
      <p:pic>
        <p:nvPicPr>
          <p:cNvPr id="18" name="Picture 17">
            <a:extLst>
              <a:ext uri="{FF2B5EF4-FFF2-40B4-BE49-F238E27FC236}">
                <a16:creationId xmlns:a16="http://schemas.microsoft.com/office/drawing/2014/main" id="{BBDE893C-AC48-499E-AC98-E086E2BB6C65}"/>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4844974" y="2518448"/>
            <a:ext cx="346229" cy="426171"/>
          </a:xfrm>
          <a:prstGeom prst="rect">
            <a:avLst/>
          </a:prstGeom>
        </p:spPr>
      </p:pic>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1BB8FD1C-D5D2-4966-BEC4-E3011E4016DF}"/>
                  </a:ext>
                </a:extLst>
              </p:cNvPr>
              <p:cNvSpPr txBox="1">
                <a:spLocks/>
              </p:cNvSpPr>
              <p:nvPr/>
            </p:nvSpPr>
            <p:spPr>
              <a:xfrm>
                <a:off x="614175" y="3570590"/>
                <a:ext cx="8985625" cy="1699679"/>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What is different this time?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C</a:t>
                </a:r>
                <a:r>
                  <a:rPr kumimoji="0" lang="en-GB" sz="2000" b="0" i="0" u="none" strike="noStrike" kern="1200" cap="none" spc="0" normalizeH="0" baseline="0" noProof="0" dirty="0">
                    <a:ln>
                      <a:noFill/>
                    </a:ln>
                    <a:solidFill>
                      <a:srgbClr val="585858"/>
                    </a:solidFill>
                    <a:effectLst/>
                    <a:uLnTx/>
                    <a:uFillTx/>
                    <a:latin typeface="Arial"/>
                    <a:ea typeface="+mn-ea"/>
                    <a:cs typeface="+mn-cs"/>
                  </a:rPr>
                  <a:t>an you estimate the position of the </a:t>
                </a:r>
                <a:r>
                  <a:rPr kumimoji="0" lang="en-GB" sz="2000" b="0" i="0" u="none" strike="noStrike" kern="1200" cap="none" spc="0" normalizeH="0" baseline="0" noProof="0">
                    <a:ln>
                      <a:noFill/>
                    </a:ln>
                    <a:solidFill>
                      <a:srgbClr val="585858"/>
                    </a:solidFill>
                    <a:effectLst/>
                    <a:uLnTx/>
                    <a:uFillTx/>
                    <a:latin typeface="Arial"/>
                    <a:ea typeface="+mn-ea"/>
                    <a:cs typeface="+mn-cs"/>
                  </a:rPr>
                  <a:t>numbers above on </a:t>
                </a:r>
                <a:r>
                  <a:rPr kumimoji="0" lang="en-GB" sz="2000" b="0" i="0" u="none" strike="noStrike" kern="1200" cap="none" spc="0" normalizeH="0" baseline="0" noProof="0" dirty="0">
                    <a:ln>
                      <a:noFill/>
                    </a:ln>
                    <a:solidFill>
                      <a:srgbClr val="585858"/>
                    </a:solidFill>
                    <a:effectLst/>
                    <a:uLnTx/>
                    <a:uFillTx/>
                    <a:latin typeface="Arial"/>
                    <a:ea typeface="+mn-ea"/>
                    <a:cs typeface="+mn-cs"/>
                  </a:rPr>
                  <a:t>this number line?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Which whole number comes before </a:t>
                </a:r>
                <a:r>
                  <a:rPr kumimoji="0" lang="en-GB" sz="2000" b="0" i="0" u="none" strike="noStrike" kern="1200" cap="none" spc="0" normalizeH="0" baseline="0" noProof="0" dirty="0">
                    <a:ln>
                      <a:noFill/>
                    </a:ln>
                    <a:solidFill>
                      <a:srgbClr val="585858"/>
                    </a:solidFill>
                    <a:effectLst/>
                    <a:uLnTx/>
                    <a:uFillTx/>
                    <a:latin typeface="Arial"/>
                    <a:ea typeface="+mn-ea"/>
                    <a:cs typeface="+mn-cs"/>
                  </a:rPr>
                  <a:t>2</a:t>
                </a:r>
                <a14:m>
                  <m:oMath xmlns:m="http://schemas.openxmlformats.org/officeDocument/2006/math">
                    <m:f>
                      <m:fPr>
                        <m:ctrlP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9</m:t>
                        </m:r>
                      </m:num>
                      <m:den>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10</m:t>
                        </m:r>
                      </m:den>
                    </m:f>
                  </m:oMath>
                </a14:m>
                <a:r>
                  <a:rPr kumimoji="0" lang="en-US" sz="2000" b="0" i="0" u="none" strike="noStrike" kern="1200" cap="none" spc="0" normalizeH="0" baseline="0" noProof="0" dirty="0">
                    <a:ln>
                      <a:noFill/>
                    </a:ln>
                    <a:solidFill>
                      <a:srgbClr val="585858"/>
                    </a:solidFill>
                    <a:effectLst/>
                    <a:uLnTx/>
                    <a:uFillTx/>
                    <a:latin typeface="Arial"/>
                    <a:ea typeface="+mn-ea"/>
                    <a:cs typeface="+mn-cs"/>
                  </a:rPr>
                  <a:t>? Which whole number comes next?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 I</a:t>
                </a:r>
                <a:r>
                  <a:rPr kumimoji="0" lang="en-GB" sz="2000" b="0" i="0" u="none" strike="noStrike" kern="1200" cap="none" spc="0" normalizeH="0" baseline="0" noProof="0" dirty="0">
                    <a:ln>
                      <a:noFill/>
                    </a:ln>
                    <a:solidFill>
                      <a:srgbClr val="585858"/>
                    </a:solidFill>
                    <a:effectLst/>
                    <a:uLnTx/>
                    <a:uFillTx/>
                    <a:latin typeface="Arial"/>
                    <a:ea typeface="+mn-ea"/>
                    <a:cs typeface="+mn-cs"/>
                  </a:rPr>
                  <a:t>s 2</a:t>
                </a:r>
                <a14:m>
                  <m:oMath xmlns:m="http://schemas.openxmlformats.org/officeDocument/2006/math">
                    <m:f>
                      <m:fPr>
                        <m:ctrlPr>
                          <a:rPr kumimoji="0" lang="en-US" sz="2000" b="0" i="1" u="none" strike="noStrike" kern="1200" cap="none" spc="0" normalizeH="0" baseline="0" noProof="0">
                            <a:ln>
                              <a:noFill/>
                            </a:ln>
                            <a:solidFill>
                              <a:srgbClr val="585858"/>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585858"/>
                            </a:solidFill>
                            <a:effectLst/>
                            <a:uLnTx/>
                            <a:uFillTx/>
                            <a:latin typeface="Cambria Math" panose="02040503050406030204" pitchFamily="18" charset="0"/>
                            <a:ea typeface="+mn-ea"/>
                            <a:cs typeface="+mn-cs"/>
                          </a:rPr>
                          <m:t>9</m:t>
                        </m:r>
                      </m:num>
                      <m:den>
                        <m:r>
                          <a:rPr kumimoji="0" lang="en-US" sz="2000" b="0" i="1" u="none" strike="noStrike" kern="1200" cap="none" spc="0" normalizeH="0" baseline="0" noProof="0">
                            <a:ln>
                              <a:noFill/>
                            </a:ln>
                            <a:solidFill>
                              <a:srgbClr val="585858"/>
                            </a:solidFill>
                            <a:effectLst/>
                            <a:uLnTx/>
                            <a:uFillTx/>
                            <a:latin typeface="Cambria Math" panose="02040503050406030204" pitchFamily="18" charset="0"/>
                            <a:ea typeface="+mn-ea"/>
                            <a:cs typeface="+mn-cs"/>
                          </a:rPr>
                          <m:t>10</m:t>
                        </m:r>
                      </m:den>
                    </m:f>
                  </m:oMath>
                </a14:m>
                <a:r>
                  <a:rPr kumimoji="0" lang="en-US" sz="2000" b="0" i="0" u="none" strike="noStrike" kern="1200" cap="none" spc="0" normalizeH="0" baseline="0" noProof="0" dirty="0">
                    <a:ln>
                      <a:noFill/>
                    </a:ln>
                    <a:solidFill>
                      <a:srgbClr val="585858"/>
                    </a:solidFill>
                    <a:effectLst/>
                    <a:uLnTx/>
                    <a:uFillTx/>
                    <a:latin typeface="Arial"/>
                    <a:ea typeface="+mn-ea"/>
                    <a:cs typeface="+mn-cs"/>
                  </a:rPr>
                  <a:t> nearer to 2 or nearer to 3. Is 3</a:t>
                </a:r>
                <a14:m>
                  <m:oMath xmlns:m="http://schemas.openxmlformats.org/officeDocument/2006/math">
                    <m:f>
                      <m:fPr>
                        <m:ctrlP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3</m:t>
                        </m:r>
                      </m:num>
                      <m:den>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7</m:t>
                        </m:r>
                      </m:den>
                    </m:f>
                  </m:oMath>
                </a14:m>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585858"/>
                  </a:buClr>
                  <a:buSzTx/>
                  <a:tabLst/>
                  <a:defRPr/>
                </a:pPr>
                <a:r>
                  <a:rPr kumimoji="0" lang="en-US" sz="2000" b="0" i="0" u="none" strike="noStrike" kern="1200" cap="none" spc="0" normalizeH="0" noProof="0" dirty="0">
                    <a:ln>
                      <a:noFill/>
                    </a:ln>
                    <a:solidFill>
                      <a:srgbClr val="585858"/>
                    </a:solidFill>
                    <a:effectLst/>
                    <a:uLnTx/>
                    <a:uFillTx/>
                    <a:latin typeface="Arial"/>
                    <a:ea typeface="+mn-ea"/>
                    <a:cs typeface="+mn-cs"/>
                  </a:rPr>
                  <a:t> </a:t>
                </a:r>
                <a:r>
                  <a:rPr kumimoji="0" lang="en-US" sz="2000" b="0" i="0" u="none" strike="noStrike" kern="1200" cap="none" spc="0" normalizeH="0" baseline="0" noProof="0" dirty="0">
                    <a:ln>
                      <a:noFill/>
                    </a:ln>
                    <a:solidFill>
                      <a:srgbClr val="585858"/>
                    </a:solidFill>
                    <a:effectLst/>
                    <a:uLnTx/>
                    <a:uFillTx/>
                    <a:latin typeface="Arial"/>
                    <a:ea typeface="+mn-ea"/>
                    <a:cs typeface="+mn-cs"/>
                  </a:rPr>
                  <a:t>nearer to 3 or 4? How do you know? Can you explain your reasoning?</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US"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[Text on slide said </a:t>
                </a:r>
                <a:r>
                  <a:rPr kumimoji="0" lang="en-GB" sz="2000" b="0" i="1" u="none" strike="noStrike" kern="1200" cap="none" spc="0" normalizeH="0" baseline="0" noProof="0" dirty="0">
                    <a:ln>
                      <a:noFill/>
                    </a:ln>
                    <a:solidFill>
                      <a:srgbClr val="000000"/>
                    </a:solidFill>
                    <a:effectLst/>
                    <a:uLnTx/>
                    <a:uFillTx/>
                    <a:latin typeface="Arial"/>
                    <a:ea typeface="+mn-ea"/>
                    <a:cs typeface="+mn-cs"/>
                  </a:rPr>
                  <a:t>Estimate the position of the following numbers on this number line.]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mc:Choice>
        <mc:Fallback xmlns="">
          <p:sp>
            <p:nvSpPr>
              <p:cNvPr id="4" name="Content Placeholder 2">
                <a:extLst>
                  <a:ext uri="{FF2B5EF4-FFF2-40B4-BE49-F238E27FC236}">
                    <a16:creationId xmlns:a16="http://schemas.microsoft.com/office/drawing/2014/main" id="{1BB8FD1C-D5D2-4966-BEC4-E3011E4016DF}"/>
                  </a:ext>
                </a:extLst>
              </p:cNvPr>
              <p:cNvSpPr txBox="1">
                <a:spLocks noRot="1" noChangeAspect="1" noMove="1" noResize="1" noEditPoints="1" noAdjustHandles="1" noChangeArrowheads="1" noChangeShapeType="1" noTextEdit="1"/>
              </p:cNvSpPr>
              <p:nvPr/>
            </p:nvSpPr>
            <p:spPr>
              <a:xfrm>
                <a:off x="614175" y="3570590"/>
                <a:ext cx="8985625" cy="1699679"/>
              </a:xfrm>
              <a:prstGeom prst="rect">
                <a:avLst/>
              </a:prstGeom>
              <a:blipFill>
                <a:blip r:embed="rId14"/>
                <a:stretch>
                  <a:fillRect l="-611" t="-358" r="-204" b="-214695"/>
                </a:stretch>
              </a:blipFill>
            </p:spPr>
            <p:txBody>
              <a:bodyPr/>
              <a:lstStyle/>
              <a:p>
                <a:r>
                  <a:rPr lang="en-GB">
                    <a:noFill/>
                  </a:rPr>
                  <a:t> </a:t>
                </a:r>
              </a:p>
            </p:txBody>
          </p:sp>
        </mc:Fallback>
      </mc:AlternateContent>
    </p:spTree>
    <p:extLst>
      <p:ext uri="{BB962C8B-B14F-4D97-AF65-F5344CB8AC3E}">
        <p14:creationId xmlns:p14="http://schemas.microsoft.com/office/powerpoint/2010/main" val="1511924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45833E-6 3.7037E-7 L 0.20482 0.10532 " pathEditMode="relative" rAng="0" ptsTypes="AA">
                                      <p:cBhvr>
                                        <p:cTn id="6" dur="2000" fill="hold"/>
                                        <p:tgtEl>
                                          <p:spTgt spid="8"/>
                                        </p:tgtEl>
                                        <p:attrNameLst>
                                          <p:attrName>ppt_x</p:attrName>
                                          <p:attrName>ppt_y</p:attrName>
                                        </p:attrNameLst>
                                      </p:cBhvr>
                                      <p:rCtr x="10234" y="5255"/>
                                    </p:animMotion>
                                  </p:childTnLst>
                                </p:cTn>
                              </p:par>
                            </p:childTnLst>
                          </p:cTn>
                        </p:par>
                        <p:par>
                          <p:cTn id="7" fill="hold">
                            <p:stCondLst>
                              <p:cond delay="2000"/>
                            </p:stCondLst>
                            <p:childTnLst>
                              <p:par>
                                <p:cTn id="8" presetID="10" presetClass="entr" presetSubtype="0" fill="hold" nodeType="after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6.25E-7 -1.11111E-6 L -0.1293 0.10556 " pathEditMode="relative" rAng="0" ptsTypes="AA">
                                      <p:cBhvr>
                                        <p:cTn id="14" dur="2000" fill="hold"/>
                                        <p:tgtEl>
                                          <p:spTgt spid="9"/>
                                        </p:tgtEl>
                                        <p:attrNameLst>
                                          <p:attrName>ppt_x</p:attrName>
                                          <p:attrName>ppt_y</p:attrName>
                                        </p:attrNameLst>
                                      </p:cBhvr>
                                      <p:rCtr x="-6471" y="5278"/>
                                    </p:animMotion>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2.70833E-6 7.40741E-7 L 0.13373 0.09676 " pathEditMode="relative" rAng="0" ptsTypes="AA">
                                      <p:cBhvr>
                                        <p:cTn id="22" dur="2000" fill="hold"/>
                                        <p:tgtEl>
                                          <p:spTgt spid="10"/>
                                        </p:tgtEl>
                                        <p:attrNameLst>
                                          <p:attrName>ppt_x</p:attrName>
                                          <p:attrName>ppt_y</p:attrName>
                                        </p:attrNameLst>
                                      </p:cBhvr>
                                      <p:rCtr x="6680" y="4838"/>
                                    </p:animMotion>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nodeType="clickEffect">
                                  <p:stCondLst>
                                    <p:cond delay="0"/>
                                  </p:stCondLst>
                                  <p:childTnLst>
                                    <p:animMotion origin="layout" path="M 4.16667E-7 1.85185E-6 L -0.20156 0.1044 " pathEditMode="relative" rAng="0" ptsTypes="AA">
                                      <p:cBhvr>
                                        <p:cTn id="30" dur="2000" fill="hold"/>
                                        <p:tgtEl>
                                          <p:spTgt spid="11"/>
                                        </p:tgtEl>
                                        <p:attrNameLst>
                                          <p:attrName>ppt_x</p:attrName>
                                          <p:attrName>ppt_y</p:attrName>
                                        </p:attrNameLst>
                                      </p:cBhvr>
                                      <p:rCtr x="-10078" y="5208"/>
                                    </p:animMotion>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A874F4-16C7-46E9-BF59-662573EC00C0}"/>
              </a:ext>
            </a:extLst>
          </p:cNvPr>
          <p:cNvSpPr>
            <a:spLocks noGrp="1"/>
          </p:cNvSpPr>
          <p:nvPr>
            <p:ph type="title"/>
          </p:nvPr>
        </p:nvSpPr>
        <p:spPr/>
        <p:txBody>
          <a:bodyPr/>
          <a:lstStyle/>
          <a:p>
            <a:r>
              <a:rPr lang="en-GB" dirty="0"/>
              <a:t>4F-1 Mixed numbers in the linear number system</a:t>
            </a:r>
          </a:p>
        </p:txBody>
      </p:sp>
      <p:pic>
        <p:nvPicPr>
          <p:cNvPr id="4" name="Picture 3">
            <a:extLst>
              <a:ext uri="{FF2B5EF4-FFF2-40B4-BE49-F238E27FC236}">
                <a16:creationId xmlns:a16="http://schemas.microsoft.com/office/drawing/2014/main" id="{DD909D89-00E6-42F9-83A3-FA0621CFE5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277" y="2829956"/>
            <a:ext cx="7907446" cy="867891"/>
          </a:xfrm>
          <a:prstGeom prst="rect">
            <a:avLst/>
          </a:prstGeom>
        </p:spPr>
      </p:pic>
      <p:graphicFrame>
        <p:nvGraphicFramePr>
          <p:cNvPr id="5" name="Object 4">
            <a:extLst>
              <a:ext uri="{FF2B5EF4-FFF2-40B4-BE49-F238E27FC236}">
                <a16:creationId xmlns:a16="http://schemas.microsoft.com/office/drawing/2014/main" id="{06FA4C54-3B7E-4F0A-9DC5-B1AD5BFD531B}"/>
              </a:ext>
            </a:extLst>
          </p:cNvPr>
          <p:cNvGraphicFramePr>
            <a:graphicFrameLocks noChangeAspect="1"/>
          </p:cNvGraphicFramePr>
          <p:nvPr/>
        </p:nvGraphicFramePr>
        <p:xfrm>
          <a:off x="5849938" y="1402482"/>
          <a:ext cx="190500" cy="546100"/>
        </p:xfrm>
        <a:graphic>
          <a:graphicData uri="http://schemas.openxmlformats.org/presentationml/2006/ole">
            <mc:AlternateContent xmlns:mc="http://schemas.openxmlformats.org/markup-compatibility/2006">
              <mc:Choice xmlns:v="urn:schemas-microsoft-com:vml" Requires="v">
                <p:oleObj name="Equation" r:id="rId4" imgW="190440" imgH="545760" progId="Equation.DSMT4">
                  <p:embed/>
                </p:oleObj>
              </mc:Choice>
              <mc:Fallback>
                <p:oleObj name="Equation" r:id="rId4" imgW="190440" imgH="545760" progId="Equation.DSMT4">
                  <p:embed/>
                  <p:pic>
                    <p:nvPicPr>
                      <p:cNvPr id="5" name="Object 4">
                        <a:extLst>
                          <a:ext uri="{FF2B5EF4-FFF2-40B4-BE49-F238E27FC236}">
                            <a16:creationId xmlns:a16="http://schemas.microsoft.com/office/drawing/2014/main" id="{06FA4C54-3B7E-4F0A-9DC5-B1AD5BFD531B}"/>
                          </a:ext>
                        </a:extLst>
                      </p:cNvPr>
                      <p:cNvPicPr/>
                      <p:nvPr/>
                    </p:nvPicPr>
                    <p:blipFill>
                      <a:blip r:embed="rId5"/>
                      <a:stretch>
                        <a:fillRect/>
                      </a:stretch>
                    </p:blipFill>
                    <p:spPr>
                      <a:xfrm>
                        <a:off x="5849938" y="1402482"/>
                        <a:ext cx="190500" cy="5461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AFAE28E2-DE9A-4BEF-87EA-994B4C67D47E}"/>
              </a:ext>
            </a:extLst>
          </p:cNvPr>
          <p:cNvGraphicFramePr>
            <a:graphicFrameLocks noChangeAspect="1"/>
          </p:cNvGraphicFramePr>
          <p:nvPr/>
        </p:nvGraphicFramePr>
        <p:xfrm>
          <a:off x="5792788" y="1400895"/>
          <a:ext cx="304800" cy="558800"/>
        </p:xfrm>
        <a:graphic>
          <a:graphicData uri="http://schemas.openxmlformats.org/presentationml/2006/ole">
            <mc:AlternateContent xmlns:mc="http://schemas.openxmlformats.org/markup-compatibility/2006">
              <mc:Choice xmlns:v="urn:schemas-microsoft-com:vml" Requires="v">
                <p:oleObj name="Equation" r:id="rId6" imgW="304560" imgH="558720" progId="Equation.DSMT4">
                  <p:embed/>
                </p:oleObj>
              </mc:Choice>
              <mc:Fallback>
                <p:oleObj name="Equation" r:id="rId6" imgW="304560" imgH="558720" progId="Equation.DSMT4">
                  <p:embed/>
                  <p:pic>
                    <p:nvPicPr>
                      <p:cNvPr id="8" name="Object 7">
                        <a:extLst>
                          <a:ext uri="{FF2B5EF4-FFF2-40B4-BE49-F238E27FC236}">
                            <a16:creationId xmlns:a16="http://schemas.microsoft.com/office/drawing/2014/main" id="{AFAE28E2-DE9A-4BEF-87EA-994B4C67D47E}"/>
                          </a:ext>
                        </a:extLst>
                      </p:cNvPr>
                      <p:cNvPicPr/>
                      <p:nvPr/>
                    </p:nvPicPr>
                    <p:blipFill>
                      <a:blip r:embed="rId7"/>
                      <a:stretch>
                        <a:fillRect/>
                      </a:stretch>
                    </p:blipFill>
                    <p:spPr>
                      <a:xfrm>
                        <a:off x="5792788" y="1400895"/>
                        <a:ext cx="304800" cy="558800"/>
                      </a:xfrm>
                      <a:prstGeom prst="rect">
                        <a:avLst/>
                      </a:prstGeom>
                    </p:spPr>
                  </p:pic>
                </p:oleObj>
              </mc:Fallback>
            </mc:AlternateContent>
          </a:graphicData>
        </a:graphic>
      </p:graphicFrame>
      <p:pic>
        <p:nvPicPr>
          <p:cNvPr id="14" name="Picture 13">
            <a:extLst>
              <a:ext uri="{FF2B5EF4-FFF2-40B4-BE49-F238E27FC236}">
                <a16:creationId xmlns:a16="http://schemas.microsoft.com/office/drawing/2014/main" id="{0E627700-9B1F-470A-B4D3-040FDB1D3B4B}"/>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4542972" y="2825135"/>
            <a:ext cx="1553029" cy="275480"/>
          </a:xfrm>
          <a:prstGeom prst="rect">
            <a:avLst/>
          </a:prstGeom>
        </p:spPr>
      </p:pic>
      <p:graphicFrame>
        <p:nvGraphicFramePr>
          <p:cNvPr id="17" name="Object 16">
            <a:extLst>
              <a:ext uri="{FF2B5EF4-FFF2-40B4-BE49-F238E27FC236}">
                <a16:creationId xmlns:a16="http://schemas.microsoft.com/office/drawing/2014/main" id="{3D0E5F96-19A9-454D-90B1-58F78B63CC0E}"/>
              </a:ext>
            </a:extLst>
          </p:cNvPr>
          <p:cNvGraphicFramePr>
            <a:graphicFrameLocks noChangeAspect="1"/>
          </p:cNvGraphicFramePr>
          <p:nvPr/>
        </p:nvGraphicFramePr>
        <p:xfrm>
          <a:off x="5932488" y="1419945"/>
          <a:ext cx="203200" cy="546100"/>
        </p:xfrm>
        <a:graphic>
          <a:graphicData uri="http://schemas.openxmlformats.org/presentationml/2006/ole">
            <mc:AlternateContent xmlns:mc="http://schemas.openxmlformats.org/markup-compatibility/2006">
              <mc:Choice xmlns:v="urn:schemas-microsoft-com:vml" Requires="v">
                <p:oleObj name="Equation" r:id="rId9" imgW="203040" imgH="545760" progId="Equation.DSMT4">
                  <p:embed/>
                </p:oleObj>
              </mc:Choice>
              <mc:Fallback>
                <p:oleObj name="Equation" r:id="rId9" imgW="203040" imgH="545760" progId="Equation.DSMT4">
                  <p:embed/>
                  <p:pic>
                    <p:nvPicPr>
                      <p:cNvPr id="17" name="Object 16">
                        <a:extLst>
                          <a:ext uri="{FF2B5EF4-FFF2-40B4-BE49-F238E27FC236}">
                            <a16:creationId xmlns:a16="http://schemas.microsoft.com/office/drawing/2014/main" id="{3D0E5F96-19A9-454D-90B1-58F78B63CC0E}"/>
                          </a:ext>
                        </a:extLst>
                      </p:cNvPr>
                      <p:cNvPicPr/>
                      <p:nvPr/>
                    </p:nvPicPr>
                    <p:blipFill>
                      <a:blip r:embed="rId10"/>
                      <a:stretch>
                        <a:fillRect/>
                      </a:stretch>
                    </p:blipFill>
                    <p:spPr>
                      <a:xfrm>
                        <a:off x="5932488" y="1419945"/>
                        <a:ext cx="203200" cy="546100"/>
                      </a:xfrm>
                      <a:prstGeom prst="rect">
                        <a:avLst/>
                      </a:prstGeom>
                    </p:spPr>
                  </p:pic>
                </p:oleObj>
              </mc:Fallback>
            </mc:AlternateContent>
          </a:graphicData>
        </a:graphic>
      </p:graphicFrame>
      <p:pic>
        <p:nvPicPr>
          <p:cNvPr id="24" name="Picture 23">
            <a:extLst>
              <a:ext uri="{FF2B5EF4-FFF2-40B4-BE49-F238E27FC236}">
                <a16:creationId xmlns:a16="http://schemas.microsoft.com/office/drawing/2014/main" id="{2F29DF24-6E3A-4A6C-BF36-E241BD1E3E7C}"/>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3040746" y="2825135"/>
            <a:ext cx="1553029" cy="275480"/>
          </a:xfrm>
          <a:prstGeom prst="rect">
            <a:avLst/>
          </a:prstGeom>
        </p:spPr>
      </p:pic>
      <p:graphicFrame>
        <p:nvGraphicFramePr>
          <p:cNvPr id="21" name="Object 20">
            <a:extLst>
              <a:ext uri="{FF2B5EF4-FFF2-40B4-BE49-F238E27FC236}">
                <a16:creationId xmlns:a16="http://schemas.microsoft.com/office/drawing/2014/main" id="{5B12CFF3-3D6E-4458-82DA-D3F610B7AA92}"/>
              </a:ext>
            </a:extLst>
          </p:cNvPr>
          <p:cNvGraphicFramePr>
            <a:graphicFrameLocks noChangeAspect="1"/>
          </p:cNvGraphicFramePr>
          <p:nvPr/>
        </p:nvGraphicFramePr>
        <p:xfrm>
          <a:off x="5716588" y="1400895"/>
          <a:ext cx="381000" cy="558800"/>
        </p:xfrm>
        <a:graphic>
          <a:graphicData uri="http://schemas.openxmlformats.org/presentationml/2006/ole">
            <mc:AlternateContent xmlns:mc="http://schemas.openxmlformats.org/markup-compatibility/2006">
              <mc:Choice xmlns:v="urn:schemas-microsoft-com:vml" Requires="v">
                <p:oleObj name="Equation" r:id="rId11" imgW="380880" imgH="558720" progId="Equation.DSMT4">
                  <p:embed/>
                </p:oleObj>
              </mc:Choice>
              <mc:Fallback>
                <p:oleObj name="Equation" r:id="rId11" imgW="380880" imgH="558720" progId="Equation.DSMT4">
                  <p:embed/>
                  <p:pic>
                    <p:nvPicPr>
                      <p:cNvPr id="21" name="Object 20">
                        <a:extLst>
                          <a:ext uri="{FF2B5EF4-FFF2-40B4-BE49-F238E27FC236}">
                            <a16:creationId xmlns:a16="http://schemas.microsoft.com/office/drawing/2014/main" id="{5B12CFF3-3D6E-4458-82DA-D3F610B7AA92}"/>
                          </a:ext>
                        </a:extLst>
                      </p:cNvPr>
                      <p:cNvPicPr/>
                      <p:nvPr/>
                    </p:nvPicPr>
                    <p:blipFill>
                      <a:blip r:embed="rId12"/>
                      <a:stretch>
                        <a:fillRect/>
                      </a:stretch>
                    </p:blipFill>
                    <p:spPr>
                      <a:xfrm>
                        <a:off x="5716588" y="1400895"/>
                        <a:ext cx="381000" cy="558800"/>
                      </a:xfrm>
                      <a:prstGeom prst="rect">
                        <a:avLst/>
                      </a:prstGeom>
                    </p:spPr>
                  </p:pic>
                </p:oleObj>
              </mc:Fallback>
            </mc:AlternateContent>
          </a:graphicData>
        </a:graphic>
      </p:graphicFrame>
      <p:pic>
        <p:nvPicPr>
          <p:cNvPr id="27" name="Picture 26">
            <a:extLst>
              <a:ext uri="{FF2B5EF4-FFF2-40B4-BE49-F238E27FC236}">
                <a16:creationId xmlns:a16="http://schemas.microsoft.com/office/drawing/2014/main" id="{D6491B86-2781-41E6-B4BB-1E99318F99B9}"/>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7554685" y="2825135"/>
            <a:ext cx="1553029" cy="275480"/>
          </a:xfrm>
          <a:prstGeom prst="rect">
            <a:avLst/>
          </a:prstGeom>
        </p:spPr>
      </p:pic>
      <p:pic>
        <p:nvPicPr>
          <p:cNvPr id="12" name="Picture 11">
            <a:extLst>
              <a:ext uri="{FF2B5EF4-FFF2-40B4-BE49-F238E27FC236}">
                <a16:creationId xmlns:a16="http://schemas.microsoft.com/office/drawing/2014/main" id="{70682B08-9FF1-46A7-B9FC-1463F2A1DCAF}"/>
              </a:ext>
            </a:extLst>
          </p:cNvPr>
          <p:cNvPicPr>
            <a:picLocks noChangeAspect="1"/>
          </p:cNvPicPr>
          <p:nvPr/>
        </p:nvPicPr>
        <p:blipFill rotWithShape="1">
          <a:blip r:embed="rId13">
            <a:extLst>
              <a:ext uri="{28A0092B-C50C-407E-A947-70E740481C1C}">
                <a14:useLocalDpi xmlns:a14="http://schemas.microsoft.com/office/drawing/2010/main" val="0"/>
              </a:ext>
            </a:extLst>
          </a:blip>
          <a:srcRect/>
          <a:stretch/>
        </p:blipFill>
        <p:spPr>
          <a:xfrm>
            <a:off x="3776778" y="2445966"/>
            <a:ext cx="346229" cy="490718"/>
          </a:xfrm>
          <a:prstGeom prst="rect">
            <a:avLst/>
          </a:prstGeom>
        </p:spPr>
      </p:pic>
      <p:pic>
        <p:nvPicPr>
          <p:cNvPr id="15" name="Picture 14">
            <a:extLst>
              <a:ext uri="{FF2B5EF4-FFF2-40B4-BE49-F238E27FC236}">
                <a16:creationId xmlns:a16="http://schemas.microsoft.com/office/drawing/2014/main" id="{097AB877-3C73-4875-9152-00DF0D8FFD6A}"/>
              </a:ext>
            </a:extLst>
          </p:cNvPr>
          <p:cNvPicPr>
            <a:picLocks noChangeAspect="1"/>
          </p:cNvPicPr>
          <p:nvPr/>
        </p:nvPicPr>
        <p:blipFill rotWithShape="1">
          <a:blip r:embed="rId13">
            <a:extLst>
              <a:ext uri="{28A0092B-C50C-407E-A947-70E740481C1C}">
                <a14:useLocalDpi xmlns:a14="http://schemas.microsoft.com/office/drawing/2010/main" val="0"/>
              </a:ext>
            </a:extLst>
          </a:blip>
          <a:srcRect/>
          <a:stretch/>
        </p:blipFill>
        <p:spPr>
          <a:xfrm>
            <a:off x="4997642" y="2445966"/>
            <a:ext cx="346229" cy="490718"/>
          </a:xfrm>
          <a:prstGeom prst="rect">
            <a:avLst/>
          </a:prstGeom>
        </p:spPr>
      </p:pic>
      <p:pic>
        <p:nvPicPr>
          <p:cNvPr id="18" name="Picture 17">
            <a:extLst>
              <a:ext uri="{FF2B5EF4-FFF2-40B4-BE49-F238E27FC236}">
                <a16:creationId xmlns:a16="http://schemas.microsoft.com/office/drawing/2014/main" id="{DCCE4AC1-8B53-446F-8DEC-0296E77DB0CB}"/>
              </a:ext>
            </a:extLst>
          </p:cNvPr>
          <p:cNvPicPr>
            <a:picLocks noChangeAspect="1"/>
          </p:cNvPicPr>
          <p:nvPr/>
        </p:nvPicPr>
        <p:blipFill rotWithShape="1">
          <a:blip r:embed="rId13">
            <a:extLst>
              <a:ext uri="{28A0092B-C50C-407E-A947-70E740481C1C}">
                <a14:useLocalDpi xmlns:a14="http://schemas.microsoft.com/office/drawing/2010/main" val="0"/>
              </a:ext>
            </a:extLst>
          </a:blip>
          <a:srcRect/>
          <a:stretch/>
        </p:blipFill>
        <p:spPr>
          <a:xfrm>
            <a:off x="4126534" y="2445966"/>
            <a:ext cx="346229" cy="490718"/>
          </a:xfrm>
          <a:prstGeom prst="rect">
            <a:avLst/>
          </a:prstGeom>
        </p:spPr>
      </p:pic>
      <p:pic>
        <p:nvPicPr>
          <p:cNvPr id="20" name="Picture 19">
            <a:extLst>
              <a:ext uri="{FF2B5EF4-FFF2-40B4-BE49-F238E27FC236}">
                <a16:creationId xmlns:a16="http://schemas.microsoft.com/office/drawing/2014/main" id="{27A7DFF9-D94C-4EEE-AE60-C7E22ECF2B9C}"/>
              </a:ext>
            </a:extLst>
          </p:cNvPr>
          <p:cNvPicPr>
            <a:picLocks noChangeAspect="1"/>
          </p:cNvPicPr>
          <p:nvPr/>
        </p:nvPicPr>
        <p:blipFill rotWithShape="1">
          <a:blip r:embed="rId13">
            <a:extLst>
              <a:ext uri="{28A0092B-C50C-407E-A947-70E740481C1C}">
                <a14:useLocalDpi xmlns:a14="http://schemas.microsoft.com/office/drawing/2010/main" val="0"/>
              </a:ext>
            </a:extLst>
          </a:blip>
          <a:srcRect/>
          <a:stretch/>
        </p:blipFill>
        <p:spPr>
          <a:xfrm>
            <a:off x="8791238" y="2445966"/>
            <a:ext cx="346229" cy="490718"/>
          </a:xfrm>
          <a:prstGeom prst="rect">
            <a:avLst/>
          </a:prstGeom>
        </p:spPr>
      </p:pic>
      <p:sp>
        <p:nvSpPr>
          <p:cNvPr id="9" name="Content Placeholder 2">
            <a:extLst>
              <a:ext uri="{FF2B5EF4-FFF2-40B4-BE49-F238E27FC236}">
                <a16:creationId xmlns:a16="http://schemas.microsoft.com/office/drawing/2014/main" id="{BF856A61-E8EA-4A63-8689-7A59BAEBB1C6}"/>
              </a:ext>
            </a:extLst>
          </p:cNvPr>
          <p:cNvSpPr txBox="1">
            <a:spLocks/>
          </p:cNvSpPr>
          <p:nvPr/>
        </p:nvSpPr>
        <p:spPr>
          <a:xfrm>
            <a:off x="623889" y="3438077"/>
            <a:ext cx="9002250" cy="1330321"/>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C</a:t>
            </a:r>
            <a:r>
              <a:rPr kumimoji="0" lang="en-GB" sz="2000" b="0" i="0" u="none" strike="noStrike" kern="1200" cap="none" spc="0" normalizeH="0" baseline="0" noProof="0" dirty="0">
                <a:ln>
                  <a:noFill/>
                </a:ln>
                <a:solidFill>
                  <a:srgbClr val="585858"/>
                </a:solidFill>
                <a:effectLst/>
                <a:uLnTx/>
                <a:uFillTx/>
                <a:latin typeface="Arial"/>
                <a:ea typeface="+mn-ea"/>
                <a:cs typeface="+mn-cs"/>
              </a:rPr>
              <a:t>an you estimate the position of the following numbers on the number line?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W</a:t>
            </a:r>
            <a:r>
              <a:rPr kumimoji="0" lang="en-GB" sz="2000" b="0" i="0" u="none" strike="noStrike" kern="1200" cap="none" spc="0" normalizeH="0" baseline="0" noProof="0" dirty="0">
                <a:ln>
                  <a:noFill/>
                </a:ln>
                <a:solidFill>
                  <a:srgbClr val="585858"/>
                </a:solidFill>
                <a:effectLst/>
                <a:uLnTx/>
                <a:uFillTx/>
                <a:latin typeface="Arial"/>
                <a:ea typeface="+mn-ea"/>
                <a:cs typeface="+mn-cs"/>
              </a:rPr>
              <a:t>hat is the previous whole number? The next whole number?</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W</a:t>
            </a:r>
            <a:r>
              <a:rPr kumimoji="0" lang="en-GB" sz="2000" b="0" i="0" u="none" strike="noStrike" kern="1200" cap="none" spc="0" normalizeH="0" baseline="0" noProof="0" dirty="0" err="1">
                <a:ln>
                  <a:noFill/>
                </a:ln>
                <a:solidFill>
                  <a:srgbClr val="585858"/>
                </a:solidFill>
                <a:effectLst/>
                <a:uLnTx/>
                <a:uFillTx/>
                <a:latin typeface="Arial"/>
                <a:ea typeface="+mn-ea"/>
                <a:cs typeface="+mn-cs"/>
              </a:rPr>
              <a:t>hich</a:t>
            </a:r>
            <a:r>
              <a:rPr kumimoji="0" lang="en-GB" sz="2000" b="0" i="0" u="none" strike="noStrike" kern="1200" cap="none" spc="0" normalizeH="0" baseline="0" noProof="0" dirty="0">
                <a:ln>
                  <a:noFill/>
                </a:ln>
                <a:solidFill>
                  <a:srgbClr val="585858"/>
                </a:solidFill>
                <a:effectLst/>
                <a:uLnTx/>
                <a:uFillTx/>
                <a:latin typeface="Arial"/>
                <a:ea typeface="+mn-ea"/>
                <a:cs typeface="+mn-cs"/>
              </a:rPr>
              <a:t> of these whole numbers is the arrow nearest to?</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L</a:t>
            </a:r>
            <a:r>
              <a:rPr kumimoji="0" lang="en-GB" sz="2000" b="0" i="0" u="none" strike="noStrike" kern="1200" cap="none" spc="0" normalizeH="0" baseline="0" noProof="0" dirty="0" err="1">
                <a:ln>
                  <a:noFill/>
                </a:ln>
                <a:solidFill>
                  <a:srgbClr val="585858"/>
                </a:solidFill>
                <a:effectLst/>
                <a:uLnTx/>
                <a:uFillTx/>
                <a:latin typeface="Arial"/>
                <a:ea typeface="+mn-ea"/>
                <a:cs typeface="+mn-cs"/>
              </a:rPr>
              <a:t>engths</a:t>
            </a:r>
            <a:r>
              <a:rPr kumimoji="0" lang="en-GB" sz="2000" b="0" i="0" u="none" strike="noStrike" kern="1200" cap="none" spc="0" normalizeH="0" baseline="0" noProof="0" dirty="0">
                <a:ln>
                  <a:noFill/>
                </a:ln>
                <a:solidFill>
                  <a:srgbClr val="585858"/>
                </a:solidFill>
                <a:effectLst/>
                <a:uLnTx/>
                <a:uFillTx/>
                <a:latin typeface="Arial"/>
                <a:ea typeface="+mn-ea"/>
                <a:cs typeface="+mn-cs"/>
              </a:rPr>
              <a:t> of card and paper clips can be used in a similar way, by specifying a whole number for each end and asking children to slide the paperclip to estimate the position of a mixed number between.</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32658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08333E-7 -2.96296E-6 L -0.17253 0.07917 " pathEditMode="relative" rAng="0" ptsTypes="AA">
                                      <p:cBhvr>
                                        <p:cTn id="6" dur="2000" fill="hold"/>
                                        <p:tgtEl>
                                          <p:spTgt spid="5"/>
                                        </p:tgtEl>
                                        <p:attrNameLst>
                                          <p:attrName>ppt_x</p:attrName>
                                          <p:attrName>ppt_y</p:attrName>
                                        </p:attrNameLst>
                                      </p:cBhvr>
                                      <p:rCtr x="-8633" y="3958"/>
                                    </p:animMotion>
                                  </p:childTnLst>
                                </p:cTn>
                              </p:par>
                            </p:childTnLst>
                          </p:cTn>
                        </p:par>
                        <p:par>
                          <p:cTn id="7" fill="hold">
                            <p:stCondLst>
                              <p:cond delay="2000"/>
                            </p:stCondLst>
                            <p:childTnLst>
                              <p:par>
                                <p:cTn id="8" presetID="10" presetClass="entr" presetSubtype="0" fill="hold" nodeType="after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12"/>
                                        </p:tgtEl>
                                      </p:cBhvr>
                                    </p:animEffect>
                                    <p:set>
                                      <p:cBhvr>
                                        <p:cTn id="18" dur="1" fill="hold">
                                          <p:stCondLst>
                                            <p:cond delay="499"/>
                                          </p:stCondLst>
                                        </p:cTn>
                                        <p:tgtEl>
                                          <p:spTgt spid="12"/>
                                        </p:tgtEl>
                                        <p:attrNameLst>
                                          <p:attrName>style.visibility</p:attrName>
                                        </p:attrNameLst>
                                      </p:cBhvr>
                                      <p:to>
                                        <p:strVal val="hidden"/>
                                      </p:to>
                                    </p:se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path" presetSubtype="0" accel="50000" decel="50000" fill="hold" nodeType="clickEffect">
                                  <p:stCondLst>
                                    <p:cond delay="0"/>
                                  </p:stCondLst>
                                  <p:childTnLst>
                                    <p:animMotion origin="layout" path="M -2.08333E-7 2.59259E-6 L -0.072 0.0794 " pathEditMode="relative" rAng="0" ptsTypes="AA">
                                      <p:cBhvr>
                                        <p:cTn id="31" dur="2000" fill="hold"/>
                                        <p:tgtEl>
                                          <p:spTgt spid="8"/>
                                        </p:tgtEl>
                                        <p:attrNameLst>
                                          <p:attrName>ppt_x</p:attrName>
                                          <p:attrName>ppt_y</p:attrName>
                                        </p:attrNameLst>
                                      </p:cBhvr>
                                      <p:rCtr x="-3607" y="3958"/>
                                    </p:animMotion>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8"/>
                                        </p:tgtEl>
                                      </p:cBhvr>
                                    </p:animEffect>
                                    <p:set>
                                      <p:cBhvr>
                                        <p:cTn id="40" dur="1" fill="hold">
                                          <p:stCondLst>
                                            <p:cond delay="499"/>
                                          </p:stCondLst>
                                        </p:cTn>
                                        <p:tgtEl>
                                          <p:spTgt spid="8"/>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14"/>
                                        </p:tgtEl>
                                      </p:cBhvr>
                                    </p:animEffect>
                                    <p:set>
                                      <p:cBhvr>
                                        <p:cTn id="43" dur="1" fill="hold">
                                          <p:stCondLst>
                                            <p:cond delay="499"/>
                                          </p:stCondLst>
                                        </p:cTn>
                                        <p:tgtEl>
                                          <p:spTgt spid="14"/>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15"/>
                                        </p:tgtEl>
                                      </p:cBhvr>
                                    </p:animEffect>
                                    <p:set>
                                      <p:cBhvr>
                                        <p:cTn id="46" dur="1" fill="hold">
                                          <p:stCondLst>
                                            <p:cond delay="499"/>
                                          </p:stCondLst>
                                        </p:cTn>
                                        <p:tgtEl>
                                          <p:spTgt spid="15"/>
                                        </p:tgtEl>
                                        <p:attrNameLst>
                                          <p:attrName>style.visibility</p:attrName>
                                        </p:attrNameLst>
                                      </p:cBhvr>
                                      <p:to>
                                        <p:strVal val="hidden"/>
                                      </p:to>
                                    </p:set>
                                  </p:childTnLst>
                                </p:cTn>
                              </p:par>
                            </p:childTnLst>
                          </p:cTn>
                        </p:par>
                        <p:par>
                          <p:cTn id="47" fill="hold">
                            <p:stCondLst>
                              <p:cond delay="500"/>
                            </p:stCondLst>
                            <p:childTnLst>
                              <p:par>
                                <p:cTn id="48" presetID="10" presetClass="entr" presetSubtype="0" fill="hold" nodeType="after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path" presetSubtype="0" accel="50000" decel="50000" fill="hold" nodeType="clickEffect">
                                  <p:stCondLst>
                                    <p:cond delay="0"/>
                                  </p:stCondLst>
                                  <p:childTnLst>
                                    <p:animMotion origin="layout" path="M -1.875E-6 7.40741E-7 L -0.15013 0.07662 " pathEditMode="relative" rAng="0" ptsTypes="AA">
                                      <p:cBhvr>
                                        <p:cTn id="59" dur="2000" fill="hold"/>
                                        <p:tgtEl>
                                          <p:spTgt spid="17"/>
                                        </p:tgtEl>
                                        <p:attrNameLst>
                                          <p:attrName>ppt_x</p:attrName>
                                          <p:attrName>ppt_y</p:attrName>
                                        </p:attrNameLst>
                                      </p:cBhvr>
                                      <p:rCtr x="-7513" y="3819"/>
                                    </p:animMotion>
                                  </p:childTnLst>
                                </p:cTn>
                              </p:par>
                            </p:childTnLst>
                          </p:cTn>
                        </p:par>
                        <p:par>
                          <p:cTn id="60" fill="hold">
                            <p:stCondLst>
                              <p:cond delay="2000"/>
                            </p:stCondLst>
                            <p:childTnLst>
                              <p:par>
                                <p:cTn id="61" presetID="10" presetClass="entr" presetSubtype="0" fill="hold"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500"/>
                                        <p:tgtEl>
                                          <p:spTgt spid="18"/>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nodeType="clickEffect">
                                  <p:stCondLst>
                                    <p:cond delay="0"/>
                                  </p:stCondLst>
                                  <p:childTnLst>
                                    <p:animEffect transition="out" filter="fade">
                                      <p:cBhvr>
                                        <p:cTn id="67" dur="500"/>
                                        <p:tgtEl>
                                          <p:spTgt spid="17"/>
                                        </p:tgtEl>
                                      </p:cBhvr>
                                    </p:animEffect>
                                    <p:set>
                                      <p:cBhvr>
                                        <p:cTn id="68" dur="1" fill="hold">
                                          <p:stCondLst>
                                            <p:cond delay="499"/>
                                          </p:stCondLst>
                                        </p:cTn>
                                        <p:tgtEl>
                                          <p:spTgt spid="17"/>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24"/>
                                        </p:tgtEl>
                                      </p:cBhvr>
                                    </p:animEffect>
                                    <p:set>
                                      <p:cBhvr>
                                        <p:cTn id="71" dur="1" fill="hold">
                                          <p:stCondLst>
                                            <p:cond delay="499"/>
                                          </p:stCondLst>
                                        </p:cTn>
                                        <p:tgtEl>
                                          <p:spTgt spid="24"/>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18"/>
                                        </p:tgtEl>
                                      </p:cBhvr>
                                    </p:animEffect>
                                    <p:set>
                                      <p:cBhvr>
                                        <p:cTn id="74" dur="1" fill="hold">
                                          <p:stCondLst>
                                            <p:cond delay="499"/>
                                          </p:stCondLst>
                                        </p:cTn>
                                        <p:tgtEl>
                                          <p:spTgt spid="18"/>
                                        </p:tgtEl>
                                        <p:attrNameLst>
                                          <p:attrName>style.visibility</p:attrName>
                                        </p:attrNameLst>
                                      </p:cBhvr>
                                      <p:to>
                                        <p:strVal val="hidden"/>
                                      </p:to>
                                    </p:set>
                                  </p:childTnLst>
                                </p:cTn>
                              </p:par>
                            </p:childTnLst>
                          </p:cTn>
                        </p:par>
                        <p:par>
                          <p:cTn id="75" fill="hold">
                            <p:stCondLst>
                              <p:cond delay="500"/>
                            </p:stCondLst>
                            <p:childTnLst>
                              <p:par>
                                <p:cTn id="76" presetID="10" presetClass="entr" presetSubtype="0" fill="hold" nodeType="after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fade">
                                      <p:cBhvr>
                                        <p:cTn id="78" dur="500"/>
                                        <p:tgtEl>
                                          <p:spTgt spid="21"/>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27"/>
                                        </p:tgtEl>
                                        <p:attrNameLst>
                                          <p:attrName>style.visibility</p:attrName>
                                        </p:attrNameLst>
                                      </p:cBhvr>
                                      <p:to>
                                        <p:strVal val="visible"/>
                                      </p:to>
                                    </p:set>
                                    <p:animEffect transition="in" filter="fade">
                                      <p:cBhvr>
                                        <p:cTn id="83" dur="500"/>
                                        <p:tgtEl>
                                          <p:spTgt spid="27"/>
                                        </p:tgtEl>
                                      </p:cBhvr>
                                    </p:animEffect>
                                  </p:childTnLst>
                                </p:cTn>
                              </p:par>
                            </p:childTnLst>
                          </p:cTn>
                        </p:par>
                      </p:childTnLst>
                    </p:cTn>
                  </p:par>
                  <p:par>
                    <p:cTn id="84" fill="hold">
                      <p:stCondLst>
                        <p:cond delay="indefinite"/>
                      </p:stCondLst>
                      <p:childTnLst>
                        <p:par>
                          <p:cTn id="85" fill="hold">
                            <p:stCondLst>
                              <p:cond delay="0"/>
                            </p:stCondLst>
                            <p:childTnLst>
                              <p:par>
                                <p:cTn id="86" presetID="42" presetClass="path" presetSubtype="0" accel="50000" decel="50000" fill="hold" nodeType="clickEffect">
                                  <p:stCondLst>
                                    <p:cond delay="0"/>
                                  </p:stCondLst>
                                  <p:childTnLst>
                                    <p:animMotion origin="layout" path="M 4.79167E-6 2.59259E-6 L 0.23658 0.07847 " pathEditMode="relative" rAng="0" ptsTypes="AA">
                                      <p:cBhvr>
                                        <p:cTn id="87" dur="2000" fill="hold"/>
                                        <p:tgtEl>
                                          <p:spTgt spid="21"/>
                                        </p:tgtEl>
                                        <p:attrNameLst>
                                          <p:attrName>ppt_x</p:attrName>
                                          <p:attrName>ppt_y</p:attrName>
                                        </p:attrNameLst>
                                      </p:cBhvr>
                                      <p:rCtr x="11823" y="3912"/>
                                    </p:animMotion>
                                  </p:childTnLst>
                                </p:cTn>
                              </p:par>
                            </p:childTnLst>
                          </p:cTn>
                        </p:par>
                        <p:par>
                          <p:cTn id="88" fill="hold">
                            <p:stCondLst>
                              <p:cond delay="2000"/>
                            </p:stCondLst>
                            <p:childTnLst>
                              <p:par>
                                <p:cTn id="89" presetID="10" presetClass="entr" presetSubtype="0" fill="hold"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fade">
                                      <p:cBhvr>
                                        <p:cTn id="9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B9CC67-9535-451B-BC65-E57A22AE16BD}"/>
              </a:ext>
            </a:extLst>
          </p:cNvPr>
          <p:cNvSpPr>
            <a:spLocks noGrp="1"/>
          </p:cNvSpPr>
          <p:nvPr>
            <p:ph type="title"/>
          </p:nvPr>
        </p:nvSpPr>
        <p:spPr/>
        <p:txBody>
          <a:bodyPr/>
          <a:lstStyle/>
          <a:p>
            <a:r>
              <a:rPr lang="en-GB" dirty="0"/>
              <a:t>4F-1 Mixed numbers in the linear number system</a:t>
            </a:r>
          </a:p>
        </p:txBody>
      </p:sp>
      <p:pic>
        <p:nvPicPr>
          <p:cNvPr id="4" name="Picture 3">
            <a:extLst>
              <a:ext uri="{FF2B5EF4-FFF2-40B4-BE49-F238E27FC236}">
                <a16:creationId xmlns:a16="http://schemas.microsoft.com/office/drawing/2014/main" id="{5EEA8892-1A68-4F1A-9AD7-9CBE5909CD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19" y="3733985"/>
            <a:ext cx="7907446" cy="1542916"/>
          </a:xfrm>
          <a:prstGeom prst="rect">
            <a:avLst/>
          </a:prstGeom>
        </p:spPr>
      </p:pic>
      <p:graphicFrame>
        <p:nvGraphicFramePr>
          <p:cNvPr id="5" name="Object 4">
            <a:extLst>
              <a:ext uri="{FF2B5EF4-FFF2-40B4-BE49-F238E27FC236}">
                <a16:creationId xmlns:a16="http://schemas.microsoft.com/office/drawing/2014/main" id="{24FDFDC9-F337-4F1A-B45F-2CA288DD9472}"/>
              </a:ext>
            </a:extLst>
          </p:cNvPr>
          <p:cNvGraphicFramePr>
            <a:graphicFrameLocks noChangeAspect="1"/>
          </p:cNvGraphicFramePr>
          <p:nvPr/>
        </p:nvGraphicFramePr>
        <p:xfrm>
          <a:off x="1142304" y="2123966"/>
          <a:ext cx="203200" cy="558800"/>
        </p:xfrm>
        <a:graphic>
          <a:graphicData uri="http://schemas.openxmlformats.org/presentationml/2006/ole">
            <mc:AlternateContent xmlns:mc="http://schemas.openxmlformats.org/markup-compatibility/2006">
              <mc:Choice xmlns:v="urn:schemas-microsoft-com:vml" Requires="v">
                <p:oleObj name="Equation" r:id="rId4" imgW="203040" imgH="558720" progId="Equation.DSMT4">
                  <p:embed/>
                </p:oleObj>
              </mc:Choice>
              <mc:Fallback>
                <p:oleObj name="Equation" r:id="rId4" imgW="203040" imgH="558720" progId="Equation.DSMT4">
                  <p:embed/>
                  <p:pic>
                    <p:nvPicPr>
                      <p:cNvPr id="5" name="Object 4">
                        <a:extLst>
                          <a:ext uri="{FF2B5EF4-FFF2-40B4-BE49-F238E27FC236}">
                            <a16:creationId xmlns:a16="http://schemas.microsoft.com/office/drawing/2014/main" id="{24FDFDC9-F337-4F1A-B45F-2CA288DD9472}"/>
                          </a:ext>
                        </a:extLst>
                      </p:cNvPr>
                      <p:cNvPicPr/>
                      <p:nvPr/>
                    </p:nvPicPr>
                    <p:blipFill>
                      <a:blip r:embed="rId5"/>
                      <a:stretch>
                        <a:fillRect/>
                      </a:stretch>
                    </p:blipFill>
                    <p:spPr>
                      <a:xfrm>
                        <a:off x="1142304" y="2123966"/>
                        <a:ext cx="203200" cy="5588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05F0B891-17AC-4BFF-8DBE-C612C1BC7E17}"/>
              </a:ext>
            </a:extLst>
          </p:cNvPr>
          <p:cNvGraphicFramePr>
            <a:graphicFrameLocks noChangeAspect="1"/>
          </p:cNvGraphicFramePr>
          <p:nvPr/>
        </p:nvGraphicFramePr>
        <p:xfrm>
          <a:off x="2020192" y="2090628"/>
          <a:ext cx="368300" cy="558800"/>
        </p:xfrm>
        <a:graphic>
          <a:graphicData uri="http://schemas.openxmlformats.org/presentationml/2006/ole">
            <mc:AlternateContent xmlns:mc="http://schemas.openxmlformats.org/markup-compatibility/2006">
              <mc:Choice xmlns:v="urn:schemas-microsoft-com:vml" Requires="v">
                <p:oleObj name="Equation" r:id="rId6" imgW="368280" imgH="558720" progId="Equation.DSMT4">
                  <p:embed/>
                </p:oleObj>
              </mc:Choice>
              <mc:Fallback>
                <p:oleObj name="Equation" r:id="rId6" imgW="368280" imgH="558720" progId="Equation.DSMT4">
                  <p:embed/>
                  <p:pic>
                    <p:nvPicPr>
                      <p:cNvPr id="11" name="Object 10">
                        <a:extLst>
                          <a:ext uri="{FF2B5EF4-FFF2-40B4-BE49-F238E27FC236}">
                            <a16:creationId xmlns:a16="http://schemas.microsoft.com/office/drawing/2014/main" id="{05F0B891-17AC-4BFF-8DBE-C612C1BC7E17}"/>
                          </a:ext>
                        </a:extLst>
                      </p:cNvPr>
                      <p:cNvPicPr/>
                      <p:nvPr/>
                    </p:nvPicPr>
                    <p:blipFill>
                      <a:blip r:embed="rId7"/>
                      <a:stretch>
                        <a:fillRect/>
                      </a:stretch>
                    </p:blipFill>
                    <p:spPr>
                      <a:xfrm>
                        <a:off x="2020192" y="2090628"/>
                        <a:ext cx="368300" cy="55880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F7A761AE-D94A-4963-980E-85F649D7A6A4}"/>
              </a:ext>
            </a:extLst>
          </p:cNvPr>
          <p:cNvGraphicFramePr>
            <a:graphicFrameLocks noChangeAspect="1"/>
          </p:cNvGraphicFramePr>
          <p:nvPr/>
        </p:nvGraphicFramePr>
        <p:xfrm>
          <a:off x="3023492" y="2084278"/>
          <a:ext cx="482600" cy="558800"/>
        </p:xfrm>
        <a:graphic>
          <a:graphicData uri="http://schemas.openxmlformats.org/presentationml/2006/ole">
            <mc:AlternateContent xmlns:mc="http://schemas.openxmlformats.org/markup-compatibility/2006">
              <mc:Choice xmlns:v="urn:schemas-microsoft-com:vml" Requires="v">
                <p:oleObj name="Equation" r:id="rId8" imgW="482400" imgH="558720" progId="Equation.DSMT4">
                  <p:embed/>
                </p:oleObj>
              </mc:Choice>
              <mc:Fallback>
                <p:oleObj name="Equation" r:id="rId8" imgW="482400" imgH="558720" progId="Equation.DSMT4">
                  <p:embed/>
                  <p:pic>
                    <p:nvPicPr>
                      <p:cNvPr id="13" name="Object 12">
                        <a:extLst>
                          <a:ext uri="{FF2B5EF4-FFF2-40B4-BE49-F238E27FC236}">
                            <a16:creationId xmlns:a16="http://schemas.microsoft.com/office/drawing/2014/main" id="{F7A761AE-D94A-4963-980E-85F649D7A6A4}"/>
                          </a:ext>
                        </a:extLst>
                      </p:cNvPr>
                      <p:cNvPicPr/>
                      <p:nvPr/>
                    </p:nvPicPr>
                    <p:blipFill>
                      <a:blip r:embed="rId9"/>
                      <a:stretch>
                        <a:fillRect/>
                      </a:stretch>
                    </p:blipFill>
                    <p:spPr>
                      <a:xfrm>
                        <a:off x="3023492" y="2084278"/>
                        <a:ext cx="482600" cy="558800"/>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29A819F8-33EE-46EC-A4C7-823EC54F0214}"/>
              </a:ext>
            </a:extLst>
          </p:cNvPr>
          <p:cNvGraphicFramePr>
            <a:graphicFrameLocks noChangeAspect="1"/>
          </p:cNvGraphicFramePr>
          <p:nvPr/>
        </p:nvGraphicFramePr>
        <p:xfrm>
          <a:off x="4141092" y="2090628"/>
          <a:ext cx="381000" cy="558800"/>
        </p:xfrm>
        <a:graphic>
          <a:graphicData uri="http://schemas.openxmlformats.org/presentationml/2006/ole">
            <mc:AlternateContent xmlns:mc="http://schemas.openxmlformats.org/markup-compatibility/2006">
              <mc:Choice xmlns:v="urn:schemas-microsoft-com:vml" Requires="v">
                <p:oleObj name="Equation" r:id="rId10" imgW="380880" imgH="558720" progId="Equation.DSMT4">
                  <p:embed/>
                </p:oleObj>
              </mc:Choice>
              <mc:Fallback>
                <p:oleObj name="Equation" r:id="rId10" imgW="380880" imgH="558720" progId="Equation.DSMT4">
                  <p:embed/>
                  <p:pic>
                    <p:nvPicPr>
                      <p:cNvPr id="16" name="Object 15">
                        <a:extLst>
                          <a:ext uri="{FF2B5EF4-FFF2-40B4-BE49-F238E27FC236}">
                            <a16:creationId xmlns:a16="http://schemas.microsoft.com/office/drawing/2014/main" id="{29A819F8-33EE-46EC-A4C7-823EC54F0214}"/>
                          </a:ext>
                        </a:extLst>
                      </p:cNvPr>
                      <p:cNvPicPr/>
                      <p:nvPr/>
                    </p:nvPicPr>
                    <p:blipFill>
                      <a:blip r:embed="rId11"/>
                      <a:stretch>
                        <a:fillRect/>
                      </a:stretch>
                    </p:blipFill>
                    <p:spPr>
                      <a:xfrm>
                        <a:off x="4141092" y="2090628"/>
                        <a:ext cx="381000" cy="558800"/>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CD4C43DE-1061-4007-808B-6DE280804845}"/>
              </a:ext>
            </a:extLst>
          </p:cNvPr>
          <p:cNvGraphicFramePr>
            <a:graphicFrameLocks noChangeAspect="1"/>
          </p:cNvGraphicFramePr>
          <p:nvPr/>
        </p:nvGraphicFramePr>
        <p:xfrm>
          <a:off x="5144392" y="2130316"/>
          <a:ext cx="393700" cy="558800"/>
        </p:xfrm>
        <a:graphic>
          <a:graphicData uri="http://schemas.openxmlformats.org/presentationml/2006/ole">
            <mc:AlternateContent xmlns:mc="http://schemas.openxmlformats.org/markup-compatibility/2006">
              <mc:Choice xmlns:v="urn:schemas-microsoft-com:vml" Requires="v">
                <p:oleObj name="Equation" r:id="rId12" imgW="393480" imgH="558720" progId="Equation.DSMT4">
                  <p:embed/>
                </p:oleObj>
              </mc:Choice>
              <mc:Fallback>
                <p:oleObj name="Equation" r:id="rId12" imgW="393480" imgH="558720" progId="Equation.DSMT4">
                  <p:embed/>
                  <p:pic>
                    <p:nvPicPr>
                      <p:cNvPr id="18" name="Object 17">
                        <a:extLst>
                          <a:ext uri="{FF2B5EF4-FFF2-40B4-BE49-F238E27FC236}">
                            <a16:creationId xmlns:a16="http://schemas.microsoft.com/office/drawing/2014/main" id="{CD4C43DE-1061-4007-808B-6DE280804845}"/>
                          </a:ext>
                        </a:extLst>
                      </p:cNvPr>
                      <p:cNvPicPr/>
                      <p:nvPr/>
                    </p:nvPicPr>
                    <p:blipFill>
                      <a:blip r:embed="rId13"/>
                      <a:stretch>
                        <a:fillRect/>
                      </a:stretch>
                    </p:blipFill>
                    <p:spPr>
                      <a:xfrm>
                        <a:off x="5144392" y="2130316"/>
                        <a:ext cx="393700" cy="558800"/>
                      </a:xfrm>
                      <a:prstGeom prst="rect">
                        <a:avLst/>
                      </a:prstGeom>
                    </p:spPr>
                  </p:pic>
                </p:oleObj>
              </mc:Fallback>
            </mc:AlternateContent>
          </a:graphicData>
        </a:graphic>
      </p:graphicFrame>
      <p:sp>
        <p:nvSpPr>
          <p:cNvPr id="20" name="Rectangle 19">
            <a:extLst>
              <a:ext uri="{FF2B5EF4-FFF2-40B4-BE49-F238E27FC236}">
                <a16:creationId xmlns:a16="http://schemas.microsoft.com/office/drawing/2014/main" id="{872B8FF2-082A-45AB-A9EC-146C6096D21F}"/>
              </a:ext>
            </a:extLst>
          </p:cNvPr>
          <p:cNvSpPr/>
          <p:nvPr/>
        </p:nvSpPr>
        <p:spPr>
          <a:xfrm>
            <a:off x="5463751" y="2227498"/>
            <a:ext cx="444911" cy="769441"/>
          </a:xfrm>
          <a:prstGeom prst="rect">
            <a:avLst/>
          </a:prstGeom>
          <a:noFill/>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4400" b="0" i="0" u="none" strike="noStrike" kern="1200" cap="none" spc="0" normalizeH="0" baseline="0" noProof="0" dirty="0">
                <a:ln>
                  <a:noFill/>
                </a:ln>
                <a:solidFill>
                  <a:srgbClr val="008000"/>
                </a:solidFill>
                <a:effectLst/>
                <a:uLnTx/>
                <a:uFillTx/>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endParaRPr kumimoji="0" lang="en-GB" sz="4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1B279F16-F611-46EC-AD5A-9EEDBD94B61A}"/>
                  </a:ext>
                </a:extLst>
              </p:cNvPr>
              <p:cNvSpPr txBox="1"/>
              <p:nvPr/>
            </p:nvSpPr>
            <p:spPr>
              <a:xfrm>
                <a:off x="6487947" y="1626228"/>
                <a:ext cx="5242560" cy="4215513"/>
              </a:xfrm>
              <a:prstGeom prst="rect">
                <a:avLst/>
              </a:prstGeom>
              <a:noFill/>
            </p:spPr>
            <p:txBody>
              <a:bodyPr wrap="square" rtlCol="0">
                <a:spAutoFit/>
              </a:bodyPr>
              <a:lstStyle/>
              <a:p>
                <a:pPr marL="457200" marR="0" lvl="0" indent="-45720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Which of these fractions would be a suitable estimate for a?</a:t>
                </a:r>
              </a:p>
              <a:p>
                <a:pPr marL="457200" marR="0" lvl="0" indent="-45720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Which can you rule out first? Can you explain your reasoning? </a:t>
                </a:r>
              </a:p>
              <a:p>
                <a:pPr marL="457200" marR="0" lvl="0" indent="-45720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Why can’t it be </a:t>
                </a:r>
                <a14:m>
                  <m:oMath xmlns:m="http://schemas.openxmlformats.org/officeDocument/2006/math">
                    <m:f>
                      <m:fPr>
                        <m:ctrlPr>
                          <a:rPr kumimoji="0" lang="en-US"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4</m:t>
                        </m:r>
                      </m:num>
                      <m:den>
                        <m:r>
                          <a:rPr kumimoji="0" lang="en-US"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5</m:t>
                        </m:r>
                      </m:den>
                    </m:f>
                  </m:oMath>
                </a14:m>
                <a:r>
                  <a:rPr kumimoji="0" lang="en-US" sz="2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a:t>
                </a:r>
              </a:p>
              <a:p>
                <a:pPr marL="457200" marR="0" lvl="0" indent="-45720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What is the previous whole number? The next?</a:t>
                </a:r>
              </a:p>
              <a:p>
                <a:pPr marL="457200" marR="0" lvl="0" indent="-45720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Why can’t it be 3</a:t>
                </a:r>
                <a14:m>
                  <m:oMath xmlns:m="http://schemas.openxmlformats.org/officeDocument/2006/math">
                    <m:f>
                      <m:fPr>
                        <m:ctrlPr>
                          <a:rPr kumimoji="0" lang="en-US"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3</m:t>
                        </m:r>
                      </m:num>
                      <m:den>
                        <m:r>
                          <a:rPr kumimoji="0" lang="en-US"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4</m:t>
                        </m:r>
                      </m:den>
                    </m:f>
                  </m:oMath>
                </a14:m>
                <a:r>
                  <a:rPr kumimoji="0" lang="en-US" sz="2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a:t>
                </a:r>
              </a:p>
              <a:p>
                <a:pPr marL="457200" marR="0" lvl="0" indent="-45720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Repeat using similar examples.</a:t>
                </a:r>
              </a:p>
              <a:p>
                <a:pPr marL="457200" marR="0" lvl="0" indent="-45720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US" sz="2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a:p>
                <a:pPr marL="457200" marR="0" lvl="0" indent="-45720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mc:Choice>
        <mc:Fallback xmlns="">
          <p:sp>
            <p:nvSpPr>
              <p:cNvPr id="2" name="TextBox 1">
                <a:extLst>
                  <a:ext uri="{FF2B5EF4-FFF2-40B4-BE49-F238E27FC236}">
                    <a16:creationId xmlns:a16="http://schemas.microsoft.com/office/drawing/2014/main" id="{1B279F16-F611-46EC-AD5A-9EEDBD94B61A}"/>
                  </a:ext>
                </a:extLst>
              </p:cNvPr>
              <p:cNvSpPr txBox="1">
                <a:spLocks noRot="1" noChangeAspect="1" noMove="1" noResize="1" noEditPoints="1" noAdjustHandles="1" noChangeArrowheads="1" noChangeShapeType="1" noTextEdit="1"/>
              </p:cNvSpPr>
              <p:nvPr/>
            </p:nvSpPr>
            <p:spPr>
              <a:xfrm>
                <a:off x="6487947" y="1626228"/>
                <a:ext cx="5242560" cy="4215513"/>
              </a:xfrm>
              <a:prstGeom prst="rect">
                <a:avLst/>
              </a:prstGeom>
              <a:blipFill>
                <a:blip r:embed="rId15"/>
                <a:stretch>
                  <a:fillRect l="-1047" t="-724"/>
                </a:stretch>
              </a:blipFill>
            </p:spPr>
            <p:txBody>
              <a:bodyPr/>
              <a:lstStyle/>
              <a:p>
                <a:r>
                  <a:rPr lang="en-GB">
                    <a:noFill/>
                  </a:rPr>
                  <a:t> </a:t>
                </a:r>
              </a:p>
            </p:txBody>
          </p:sp>
        </mc:Fallback>
      </mc:AlternateContent>
    </p:spTree>
    <p:extLst>
      <p:ext uri="{BB962C8B-B14F-4D97-AF65-F5344CB8AC3E}">
        <p14:creationId xmlns:p14="http://schemas.microsoft.com/office/powerpoint/2010/main" val="79258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8482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318BEF09-7019-48B2-9AD9-C840302375DF}"/>
              </a:ext>
            </a:extLst>
          </p:cNvPr>
          <p:cNvSpPr>
            <a:spLocks noGrp="1"/>
          </p:cNvSpPr>
          <p:nvPr>
            <p:ph sz="half" idx="2"/>
          </p:nvPr>
        </p:nvSpPr>
        <p:spPr/>
        <p:txBody>
          <a:bodyPr>
            <a:normAutofit fontScale="92500"/>
          </a:bodyPr>
          <a:lstStyle/>
          <a:p>
            <a:pPr marL="342900" indent="-342900">
              <a:lnSpc>
                <a:spcPct val="120000"/>
              </a:lnSpc>
              <a:buClr>
                <a:srgbClr val="585858"/>
              </a:buClr>
              <a:buFont typeface="Arial" panose="020B0604020202020204" pitchFamily="34" charset="0"/>
              <a:buChar char="•"/>
            </a:pPr>
            <a:r>
              <a:rPr lang="en-GB" sz="2400" dirty="0"/>
              <a:t>Additional pedagogical subject knowledge support can be found in the Mastery Professional Development </a:t>
            </a:r>
            <a:r>
              <a:rPr lang="en-GB" sz="2400" dirty="0">
                <a:solidFill>
                  <a:schemeClr val="tx1"/>
                </a:solidFill>
              </a:rPr>
              <a:t>Ma</a:t>
            </a:r>
            <a:r>
              <a:rPr lang="en-GB" sz="2400" dirty="0"/>
              <a:t>terials:</a:t>
            </a:r>
          </a:p>
          <a:p>
            <a:pPr marL="342900" indent="-342900">
              <a:lnSpc>
                <a:spcPct val="120000"/>
              </a:lnSpc>
              <a:buClr>
                <a:srgbClr val="585858"/>
              </a:buClr>
              <a:buFont typeface="Arial" panose="020B0604020202020204" pitchFamily="34" charset="0"/>
              <a:buChar char="•"/>
            </a:pPr>
            <a:r>
              <a:rPr lang="en-GB" sz="2400" dirty="0">
                <a:hlinkClick r:id="rId3"/>
              </a:rPr>
              <a:t>3.5 Working across one whole: improper fractions and mixed numbers </a:t>
            </a:r>
            <a:endParaRPr lang="en-GB" sz="2400" dirty="0"/>
          </a:p>
          <a:p>
            <a:pPr marL="342900" indent="-342900">
              <a:lnSpc>
                <a:spcPct val="120000"/>
              </a:lnSpc>
              <a:buClr>
                <a:srgbClr val="585858"/>
              </a:buClr>
              <a:buFont typeface="Arial" panose="020B0604020202020204" pitchFamily="34" charset="0"/>
              <a:buChar char="•"/>
            </a:pPr>
            <a:r>
              <a:rPr lang="en-GB" sz="2400" dirty="0"/>
              <a:t>Several of the activity slides have been taken from these materials.</a:t>
            </a:r>
          </a:p>
          <a:p>
            <a:pPr marL="257175" indent="-257175">
              <a:lnSpc>
                <a:spcPct val="120000"/>
              </a:lnSpc>
              <a:buFont typeface="Arial" panose="020B0604020202020204" pitchFamily="34" charset="0"/>
              <a:buChar char="•"/>
            </a:pPr>
            <a:endParaRPr lang="en-GB" sz="1200" dirty="0">
              <a:solidFill>
                <a:srgbClr val="FF0000"/>
              </a:solidFill>
            </a:endParaRPr>
          </a:p>
        </p:txBody>
      </p:sp>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a:xfrm>
            <a:off x="908575" y="265845"/>
            <a:ext cx="10425325" cy="736588"/>
          </a:xfrm>
        </p:spPr>
        <p:txBody>
          <a:bodyPr/>
          <a:lstStyle/>
          <a:p>
            <a:r>
              <a:rPr lang="en-GB" sz="2400" dirty="0"/>
              <a:t>4F-1: Linked mastery PD materials</a:t>
            </a:r>
          </a:p>
        </p:txBody>
      </p:sp>
      <p:pic>
        <p:nvPicPr>
          <p:cNvPr id="3" name="Picture 2">
            <a:extLst>
              <a:ext uri="{FF2B5EF4-FFF2-40B4-BE49-F238E27FC236}">
                <a16:creationId xmlns:a16="http://schemas.microsoft.com/office/drawing/2014/main" id="{C56DC093-41BF-481E-B9D7-967770D1E6AC}"/>
              </a:ext>
            </a:extLst>
          </p:cNvPr>
          <p:cNvPicPr>
            <a:picLocks noChangeAspect="1"/>
          </p:cNvPicPr>
          <p:nvPr/>
        </p:nvPicPr>
        <p:blipFill>
          <a:blip r:embed="rId4"/>
          <a:stretch>
            <a:fillRect/>
          </a:stretch>
        </p:blipFill>
        <p:spPr>
          <a:xfrm>
            <a:off x="908575" y="1104761"/>
            <a:ext cx="3643404" cy="5161999"/>
          </a:xfrm>
          <a:prstGeom prst="rect">
            <a:avLst/>
          </a:prstGeom>
          <a:ln>
            <a:solidFill>
              <a:schemeClr val="accent1"/>
            </a:solidFill>
          </a:ln>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7084B135-39A4-4D7A-AC35-232D309A07C0}"/>
              </a:ext>
            </a:extLst>
          </p:cNvPr>
          <p:cNvSpPr>
            <a:spLocks noGrp="1"/>
          </p:cNvSpPr>
          <p:nvPr>
            <p:ph type="body" sz="quarter" idx="12"/>
          </p:nvPr>
        </p:nvSpPr>
        <p:spPr/>
        <p:txBody>
          <a:bodyPr/>
          <a:lstStyle/>
          <a:p>
            <a:r>
              <a:rPr lang="en-GB" dirty="0"/>
              <a:t>Mixed numbers in the linear number system</a:t>
            </a:r>
          </a:p>
        </p:txBody>
      </p:sp>
      <p:sp>
        <p:nvSpPr>
          <p:cNvPr id="4" name="Text Placeholder 3">
            <a:extLst>
              <a:ext uri="{FF2B5EF4-FFF2-40B4-BE49-F238E27FC236}">
                <a16:creationId xmlns:a16="http://schemas.microsoft.com/office/drawing/2014/main" id="{7FA04951-9539-4E2B-88AC-8F57C8FE57BC}"/>
              </a:ext>
            </a:extLst>
          </p:cNvPr>
          <p:cNvSpPr>
            <a:spLocks noGrp="1"/>
          </p:cNvSpPr>
          <p:nvPr>
            <p:ph type="body" sz="quarter" idx="13"/>
          </p:nvPr>
        </p:nvSpPr>
        <p:spPr>
          <a:xfrm>
            <a:off x="2400490" y="490628"/>
            <a:ext cx="1191720" cy="301224"/>
          </a:xfrm>
        </p:spPr>
        <p:txBody>
          <a:bodyPr/>
          <a:lstStyle/>
          <a:p>
            <a:r>
              <a:rPr lang="en-GB" dirty="0"/>
              <a:t>    4F-1 </a:t>
            </a:r>
          </a:p>
        </p:txBody>
      </p:sp>
    </p:spTree>
    <p:extLst>
      <p:ext uri="{BB962C8B-B14F-4D97-AF65-F5344CB8AC3E}">
        <p14:creationId xmlns:p14="http://schemas.microsoft.com/office/powerpoint/2010/main" val="34423277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EEBC35-F1A1-4969-B407-FDD63776A95B}"/>
              </a:ext>
            </a:extLst>
          </p:cNvPr>
          <p:cNvSpPr>
            <a:spLocks noGrp="1"/>
          </p:cNvSpPr>
          <p:nvPr>
            <p:ph idx="1"/>
          </p:nvPr>
        </p:nvSpPr>
        <p:spPr>
          <a:xfrm>
            <a:off x="662018" y="688985"/>
            <a:ext cx="10972800" cy="3888432"/>
          </a:xfrm>
        </p:spPr>
        <p:txBody>
          <a:bodyPr>
            <a:noAutofit/>
          </a:bodyPr>
          <a:lstStyle/>
          <a:p>
            <a:pPr marL="0" indent="0">
              <a:lnSpc>
                <a:spcPct val="120000"/>
              </a:lnSpc>
              <a:spcBef>
                <a:spcPts val="450"/>
              </a:spcBef>
              <a:spcAft>
                <a:spcPts val="450"/>
              </a:spcAft>
            </a:pPr>
            <a:r>
              <a:rPr lang="en-GB" dirty="0">
                <a:solidFill>
                  <a:schemeClr val="tx1"/>
                </a:solidFill>
              </a:rPr>
              <a:t>The following slides contain activities that can be used within the context of pre-teaching, intervention, or as supplementary material integrated into teaching. They do not represent complete lessons and should not be used as such. Also they should not be used all at once, but over the period of a teaching unit. It would be valuable to use many of the activities more than once to build fluency in understanding and application. Also many of them would benefit from the use of manipulatives to support interaction with the ideas. Ensure you engage in rich discussion with the children, asking them to reason and explain the ideas presented. Note that when working with a small group, pupils should also have access to the main teaching delivered by the class teacher and the focus should be directly linked so that the learning is connected and fluency is built.</a:t>
            </a:r>
          </a:p>
        </p:txBody>
      </p:sp>
    </p:spTree>
    <p:extLst>
      <p:ext uri="{BB962C8B-B14F-4D97-AF65-F5344CB8AC3E}">
        <p14:creationId xmlns:p14="http://schemas.microsoft.com/office/powerpoint/2010/main" val="5082182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420E-CA16-4E4B-988F-10F467793E4E}"/>
              </a:ext>
            </a:extLst>
          </p:cNvPr>
          <p:cNvSpPr>
            <a:spLocks noGrp="1"/>
          </p:cNvSpPr>
          <p:nvPr>
            <p:ph type="title"/>
          </p:nvPr>
        </p:nvSpPr>
        <p:spPr/>
        <p:txBody>
          <a:bodyPr/>
          <a:lstStyle/>
          <a:p>
            <a:r>
              <a:rPr lang="en-GB" sz="2400" dirty="0"/>
              <a:t>Guidance for working with a small pre-teaching or intervention group</a:t>
            </a:r>
          </a:p>
        </p:txBody>
      </p:sp>
      <p:sp>
        <p:nvSpPr>
          <p:cNvPr id="3" name="Content Placeholder 2">
            <a:extLst>
              <a:ext uri="{FF2B5EF4-FFF2-40B4-BE49-F238E27FC236}">
                <a16:creationId xmlns:a16="http://schemas.microsoft.com/office/drawing/2014/main" id="{02669792-3AA6-4C9E-8A29-6AC355504564}"/>
              </a:ext>
            </a:extLst>
          </p:cNvPr>
          <p:cNvSpPr>
            <a:spLocks noGrp="1"/>
          </p:cNvSpPr>
          <p:nvPr>
            <p:ph idx="1"/>
          </p:nvPr>
        </p:nvSpPr>
        <p:spPr>
          <a:xfrm>
            <a:off x="609600" y="1484784"/>
            <a:ext cx="10845338" cy="3888432"/>
          </a:xfrm>
        </p:spPr>
        <p:txBody>
          <a:bodyPr>
            <a:normAutofit/>
          </a:bodyPr>
          <a:lstStyle/>
          <a:p>
            <a:pPr marL="342900" indent="-342900">
              <a:buClr>
                <a:srgbClr val="585858"/>
              </a:buClr>
              <a:buFont typeface="Arial" panose="020B0604020202020204" pitchFamily="34" charset="0"/>
              <a:buChar char="•"/>
            </a:pPr>
            <a:r>
              <a:rPr lang="en-GB" dirty="0"/>
              <a:t>Take time to build understanding of the key idea</a:t>
            </a:r>
            <a:r>
              <a:rPr lang="en-GB" dirty="0">
                <a:solidFill>
                  <a:schemeClr val="tx1"/>
                </a:solidFill>
              </a:rPr>
              <a:t>.</a:t>
            </a:r>
            <a:r>
              <a:rPr lang="en-GB" dirty="0"/>
              <a:t> </a:t>
            </a:r>
            <a:r>
              <a:rPr lang="en-GB" dirty="0">
                <a:solidFill>
                  <a:schemeClr val="tx1"/>
                </a:solidFill>
              </a:rPr>
              <a:t>We </a:t>
            </a:r>
            <a:r>
              <a:rPr lang="en-GB" dirty="0"/>
              <a:t>would recommend no more than </a:t>
            </a:r>
            <a:r>
              <a:rPr lang="en-GB" dirty="0">
                <a:solidFill>
                  <a:schemeClr val="tx1"/>
                </a:solidFill>
              </a:rPr>
              <a:t>four </a:t>
            </a:r>
            <a:r>
              <a:rPr lang="en-GB" dirty="0"/>
              <a:t>slides in any one session, and probably fewer. </a:t>
            </a:r>
          </a:p>
          <a:p>
            <a:pPr marL="342900" indent="-342900">
              <a:buClr>
                <a:srgbClr val="585858"/>
              </a:buClr>
              <a:buFont typeface="Arial" panose="020B0604020202020204" pitchFamily="34" charset="0"/>
              <a:buChar char="•"/>
            </a:pPr>
            <a:r>
              <a:rPr lang="en-GB" dirty="0"/>
              <a:t>In subsequent sessions</a:t>
            </a:r>
            <a:r>
              <a:rPr lang="en-GB" dirty="0">
                <a:solidFill>
                  <a:schemeClr val="tx1"/>
                </a:solidFill>
              </a:rPr>
              <a:t>, </a:t>
            </a:r>
            <a:r>
              <a:rPr lang="en-GB" dirty="0"/>
              <a:t>review and </a:t>
            </a:r>
            <a:r>
              <a:rPr lang="en-GB" dirty="0">
                <a:solidFill>
                  <a:schemeClr val="tx1"/>
                </a:solidFill>
              </a:rPr>
              <a:t>practise </a:t>
            </a:r>
            <a:r>
              <a:rPr lang="en-GB" dirty="0"/>
              <a:t>previous learning before moving on</a:t>
            </a:r>
            <a:r>
              <a:rPr lang="en-GB" dirty="0">
                <a:solidFill>
                  <a:schemeClr val="tx1"/>
                </a:solidFill>
              </a:rPr>
              <a:t>.</a:t>
            </a:r>
          </a:p>
          <a:p>
            <a:pPr marL="342900" indent="-342900">
              <a:buClr>
                <a:srgbClr val="585858"/>
              </a:buClr>
              <a:buFont typeface="Arial" panose="020B0604020202020204" pitchFamily="34" charset="0"/>
              <a:buChar char="•"/>
            </a:pPr>
            <a:r>
              <a:rPr lang="en-GB" dirty="0"/>
              <a:t>Play the </a:t>
            </a:r>
            <a:r>
              <a:rPr lang="en-GB" dirty="0">
                <a:solidFill>
                  <a:schemeClr val="tx1"/>
                </a:solidFill>
              </a:rPr>
              <a:t>animation/observe </a:t>
            </a:r>
            <a:r>
              <a:rPr lang="en-GB" dirty="0"/>
              <a:t>the image and ask pupils “What do you notice?”.</a:t>
            </a:r>
          </a:p>
          <a:p>
            <a:pPr marL="342900" indent="-342900">
              <a:buClr>
                <a:srgbClr val="585858"/>
              </a:buClr>
              <a:buFont typeface="Arial" panose="020B0604020202020204" pitchFamily="34" charset="0"/>
              <a:buChar char="•"/>
            </a:pPr>
            <a:r>
              <a:rPr lang="en-GB" dirty="0"/>
              <a:t>Encourage pupils to explain what they see, what is happening and </a:t>
            </a:r>
            <a:r>
              <a:rPr lang="en-GB" dirty="0">
                <a:solidFill>
                  <a:schemeClr val="tx1"/>
                </a:solidFill>
              </a:rPr>
              <a:t>why.</a:t>
            </a:r>
          </a:p>
          <a:p>
            <a:pPr marL="342900" indent="-342900">
              <a:buClr>
                <a:srgbClr val="585858"/>
              </a:buClr>
              <a:buFont typeface="Arial" panose="020B0604020202020204" pitchFamily="34" charset="0"/>
              <a:buChar char="•"/>
            </a:pPr>
            <a:r>
              <a:rPr lang="en-GB" dirty="0"/>
              <a:t>Where there is a highlighted sentence, draw out the meaning of this from the image and repeat together and individually.</a:t>
            </a:r>
          </a:p>
        </p:txBody>
      </p:sp>
    </p:spTree>
    <p:extLst>
      <p:ext uri="{BB962C8B-B14F-4D97-AF65-F5344CB8AC3E}">
        <p14:creationId xmlns:p14="http://schemas.microsoft.com/office/powerpoint/2010/main" val="2819374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420E-CA16-4E4B-988F-10F467793E4E}"/>
              </a:ext>
            </a:extLst>
          </p:cNvPr>
          <p:cNvSpPr>
            <a:spLocks noGrp="1"/>
          </p:cNvSpPr>
          <p:nvPr>
            <p:ph type="title"/>
          </p:nvPr>
        </p:nvSpPr>
        <p:spPr/>
        <p:txBody>
          <a:bodyPr/>
          <a:lstStyle/>
          <a:p>
            <a:r>
              <a:rPr lang="en-GB" sz="2400" dirty="0"/>
              <a:t>Guidance for working with a small pre-teaching or intervention group</a:t>
            </a:r>
          </a:p>
        </p:txBody>
      </p:sp>
      <p:sp>
        <p:nvSpPr>
          <p:cNvPr id="3" name="Content Placeholder 2">
            <a:extLst>
              <a:ext uri="{FF2B5EF4-FFF2-40B4-BE49-F238E27FC236}">
                <a16:creationId xmlns:a16="http://schemas.microsoft.com/office/drawing/2014/main" id="{02669792-3AA6-4C9E-8A29-6AC355504564}"/>
              </a:ext>
            </a:extLst>
          </p:cNvPr>
          <p:cNvSpPr>
            <a:spLocks noGrp="1"/>
          </p:cNvSpPr>
          <p:nvPr>
            <p:ph idx="1"/>
          </p:nvPr>
        </p:nvSpPr>
        <p:spPr>
          <a:xfrm>
            <a:off x="609600" y="1484784"/>
            <a:ext cx="10964235" cy="3888432"/>
          </a:xfrm>
        </p:spPr>
        <p:txBody>
          <a:bodyPr/>
          <a:lstStyle/>
          <a:p>
            <a:pPr marL="342900" indent="-342900">
              <a:buClr>
                <a:srgbClr val="585858"/>
              </a:buClr>
              <a:buFont typeface="Arial" panose="020B0604020202020204" pitchFamily="34" charset="0"/>
              <a:buChar char="•"/>
            </a:pPr>
            <a:r>
              <a:rPr lang="en-GB" dirty="0"/>
              <a:t>Engage in the suggested activities, using manipulatives where appropriate, to enhance the interaction and stimulate discussion. </a:t>
            </a:r>
            <a:r>
              <a:rPr lang="en-GB" dirty="0">
                <a:solidFill>
                  <a:schemeClr val="tx1"/>
                </a:solidFill>
              </a:rPr>
              <a:t>However, </a:t>
            </a:r>
            <a:r>
              <a:rPr lang="en-GB" dirty="0"/>
              <a:t>note that the ultimate aim is to develop fluency in the mathematical ideas such that resources are no longer needed. </a:t>
            </a:r>
          </a:p>
          <a:p>
            <a:pPr marL="342900" indent="-342900">
              <a:buClr>
                <a:srgbClr val="585858"/>
              </a:buClr>
              <a:buFont typeface="Arial" panose="020B0604020202020204" pitchFamily="34" charset="0"/>
              <a:buChar char="•"/>
            </a:pPr>
            <a:r>
              <a:rPr lang="en-GB" dirty="0"/>
              <a:t>Repeat questions, using other numbers/examples where relevant.</a:t>
            </a:r>
          </a:p>
          <a:p>
            <a:pPr marL="342900" indent="-342900">
              <a:buClr>
                <a:srgbClr val="585858"/>
              </a:buClr>
              <a:buFont typeface="Arial" panose="020B0604020202020204" pitchFamily="34" charset="0"/>
              <a:buChar char="•"/>
            </a:pPr>
            <a:r>
              <a:rPr lang="en-GB" dirty="0"/>
              <a:t>Repeat the highlighted language structures wherever relevant to build fluency with the key idea and connect the learning. For example:</a:t>
            </a:r>
          </a:p>
          <a:p>
            <a:endParaRPr lang="en-GB" dirty="0"/>
          </a:p>
          <a:p>
            <a:pPr marL="0" indent="0"/>
            <a:endParaRPr lang="en-GB" dirty="0"/>
          </a:p>
        </p:txBody>
      </p:sp>
      <p:sp>
        <p:nvSpPr>
          <p:cNvPr id="5" name="TextBox 19">
            <a:extLst>
              <a:ext uri="{FF2B5EF4-FFF2-40B4-BE49-F238E27FC236}">
                <a16:creationId xmlns:a16="http://schemas.microsoft.com/office/drawing/2014/main" id="{9E99F201-5AC6-4933-B5C1-2B91B0DC1203}"/>
              </a:ext>
            </a:extLst>
          </p:cNvPr>
          <p:cNvSpPr txBox="1"/>
          <p:nvPr/>
        </p:nvSpPr>
        <p:spPr>
          <a:xfrm>
            <a:off x="2997523" y="4418337"/>
            <a:ext cx="5486401" cy="400110"/>
          </a:xfrm>
          <a:prstGeom prst="rect">
            <a:avLst/>
          </a:prstGeom>
          <a:solidFill>
            <a:schemeClr val="accent2"/>
          </a:solidFill>
          <a:ln w="12700">
            <a:noFill/>
          </a:ln>
        </p:spPr>
        <p:txBody>
          <a:bodyPr wrap="square" rtlCol="0" anchor="ctr" anchorCtr="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ts val="1200"/>
              </a:spcBef>
              <a:spcAft>
                <a:spcPts val="120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 hundreds are equivalent to 1,000.</a:t>
            </a:r>
          </a:p>
        </p:txBody>
      </p:sp>
    </p:spTree>
    <p:extLst>
      <p:ext uri="{BB962C8B-B14F-4D97-AF65-F5344CB8AC3E}">
        <p14:creationId xmlns:p14="http://schemas.microsoft.com/office/powerpoint/2010/main" val="17629846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D24704-EDE4-4CA5-ADAB-2B740C5F9CA2}"/>
              </a:ext>
            </a:extLst>
          </p:cNvPr>
          <p:cNvSpPr/>
          <p:nvPr/>
        </p:nvSpPr>
        <p:spPr bwMode="auto">
          <a:xfrm>
            <a:off x="0" y="3068960"/>
            <a:ext cx="12216680" cy="720080"/>
          </a:xfrm>
          <a:prstGeom prst="rect">
            <a:avLst/>
          </a:prstGeom>
          <a:solidFill>
            <a:schemeClr val="accent6">
              <a:lumMod val="50000"/>
            </a:schemeClr>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2" name="Title 3">
            <a:extLst>
              <a:ext uri="{FF2B5EF4-FFF2-40B4-BE49-F238E27FC236}">
                <a16:creationId xmlns:a16="http://schemas.microsoft.com/office/drawing/2014/main" id="{9FA756B9-D3A2-4838-BAE4-37F02EFEBA50}"/>
              </a:ext>
            </a:extLst>
          </p:cNvPr>
          <p:cNvSpPr txBox="1">
            <a:spLocks/>
          </p:cNvSpPr>
          <p:nvPr/>
        </p:nvSpPr>
        <p:spPr bwMode="auto">
          <a:xfrm>
            <a:off x="594008" y="3215915"/>
            <a:ext cx="11262632" cy="42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0">
                <a:solidFill>
                  <a:schemeClr val="bg1"/>
                </a:solidFill>
                <a:latin typeface="+mn-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Arial"/>
                <a:ea typeface="+mj-ea"/>
                <a:cs typeface="+mj-cs"/>
              </a:rPr>
              <a:t>4F-1 Mixed numbers in the linear number system</a:t>
            </a:r>
            <a:endParaRPr kumimoji="0" lang="en-GB" sz="2000" b="0" i="0" u="none" strike="noStrike" kern="0" cap="none" spc="0" normalizeH="0" baseline="0" noProof="0" dirty="0">
              <a:ln>
                <a:noFill/>
              </a:ln>
              <a:solidFill>
                <a:srgbClr val="FFFFFF"/>
              </a:solidFill>
              <a:effectLst/>
              <a:uLnTx/>
              <a:uFillTx/>
              <a:latin typeface="Arial"/>
              <a:ea typeface="+mj-ea"/>
              <a:cs typeface="+mj-cs"/>
            </a:endParaRPr>
          </a:p>
        </p:txBody>
      </p:sp>
    </p:spTree>
    <p:custDataLst>
      <p:tags r:id="rId1"/>
    </p:custDataLst>
    <p:extLst>
      <p:ext uri="{BB962C8B-B14F-4D97-AF65-F5344CB8AC3E}">
        <p14:creationId xmlns:p14="http://schemas.microsoft.com/office/powerpoint/2010/main" val="3452454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593344-E390-4417-BB30-EF705F667205}"/>
              </a:ext>
            </a:extLst>
          </p:cNvPr>
          <p:cNvSpPr>
            <a:spLocks noGrp="1"/>
          </p:cNvSpPr>
          <p:nvPr>
            <p:ph type="title"/>
          </p:nvPr>
        </p:nvSpPr>
        <p:spPr/>
        <p:txBody>
          <a:bodyPr/>
          <a:lstStyle/>
          <a:p>
            <a:r>
              <a:rPr lang="en-GB" dirty="0"/>
              <a:t>4F-1 Mixed numbers in the linear number system</a:t>
            </a:r>
          </a:p>
        </p:txBody>
      </p:sp>
      <p:pic>
        <p:nvPicPr>
          <p:cNvPr id="5" name="Picture 4">
            <a:extLst>
              <a:ext uri="{FF2B5EF4-FFF2-40B4-BE49-F238E27FC236}">
                <a16:creationId xmlns:a16="http://schemas.microsoft.com/office/drawing/2014/main" id="{3666DC62-91D7-4EDA-9297-FE3776E865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3626" y="1557338"/>
            <a:ext cx="3408382" cy="1388292"/>
          </a:xfrm>
          <a:prstGeom prst="rect">
            <a:avLst/>
          </a:prstGeom>
        </p:spPr>
      </p:pic>
      <p:pic>
        <p:nvPicPr>
          <p:cNvPr id="9" name="Picture 8">
            <a:extLst>
              <a:ext uri="{FF2B5EF4-FFF2-40B4-BE49-F238E27FC236}">
                <a16:creationId xmlns:a16="http://schemas.microsoft.com/office/drawing/2014/main" id="{7CC7A85E-EB46-4A56-AEE3-63DEEF029C7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854355" y="3273678"/>
            <a:ext cx="2712170" cy="2496198"/>
          </a:xfrm>
          <a:prstGeom prst="rect">
            <a:avLst/>
          </a:prstGeom>
        </p:spPr>
      </p:pic>
      <p:sp>
        <p:nvSpPr>
          <p:cNvPr id="2" name="TextBox 19">
            <a:extLst>
              <a:ext uri="{FF2B5EF4-FFF2-40B4-BE49-F238E27FC236}">
                <a16:creationId xmlns:a16="http://schemas.microsoft.com/office/drawing/2014/main" id="{1E4FF99F-680D-4FD6-BEB4-E5CA7C9C66AD}"/>
              </a:ext>
            </a:extLst>
          </p:cNvPr>
          <p:cNvSpPr txBox="1"/>
          <p:nvPr/>
        </p:nvSpPr>
        <p:spPr>
          <a:xfrm>
            <a:off x="5992928" y="3796189"/>
            <a:ext cx="5763493" cy="1015663"/>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There are 2 whole oranges. There is half an orange. There are 2 and a half oranges altogether.</a:t>
            </a:r>
            <a:endPar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
        <p:nvSpPr>
          <p:cNvPr id="4" name="Content Placeholder 2">
            <a:extLst>
              <a:ext uri="{FF2B5EF4-FFF2-40B4-BE49-F238E27FC236}">
                <a16:creationId xmlns:a16="http://schemas.microsoft.com/office/drawing/2014/main" id="{35DC713E-F074-4F46-B7B5-AE7B764D848F}"/>
              </a:ext>
            </a:extLst>
          </p:cNvPr>
          <p:cNvSpPr txBox="1">
            <a:spLocks/>
          </p:cNvSpPr>
          <p:nvPr/>
        </p:nvSpPr>
        <p:spPr>
          <a:xfrm flipH="1">
            <a:off x="5992928" y="1557338"/>
            <a:ext cx="5863709" cy="447770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H</a:t>
            </a:r>
            <a:r>
              <a:rPr kumimoji="0" lang="en-GB" sz="2000" b="0" i="0" u="none" strike="noStrike" kern="1200" cap="none" spc="0" normalizeH="0" baseline="0" noProof="0" dirty="0">
                <a:ln>
                  <a:noFill/>
                </a:ln>
                <a:solidFill>
                  <a:srgbClr val="585858"/>
                </a:solidFill>
                <a:effectLst/>
                <a:uLnTx/>
                <a:uFillTx/>
                <a:latin typeface="Arial"/>
                <a:ea typeface="+mn-ea"/>
                <a:cs typeface="+mn-cs"/>
              </a:rPr>
              <a:t>ow many oranges do Johnny and Ellen have altogether?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A</a:t>
            </a:r>
            <a:r>
              <a:rPr kumimoji="0" lang="en-GB" sz="2000" b="0" i="0" u="none" strike="noStrike" kern="1200" cap="none" spc="0" normalizeH="0" baseline="0" noProof="0" dirty="0">
                <a:ln>
                  <a:noFill/>
                </a:ln>
                <a:solidFill>
                  <a:srgbClr val="585858"/>
                </a:solidFill>
                <a:effectLst/>
                <a:uLnTx/>
                <a:uFillTx/>
                <a:latin typeface="Arial"/>
                <a:ea typeface="+mn-ea"/>
                <a:cs typeface="+mn-cs"/>
              </a:rPr>
              <a:t>re there more than 2 oranges? More than 3? How do you know?</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How do we write this number?</a:t>
            </a: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endParaRPr lang="en-GB" sz="2000" dirty="0">
              <a:latin typeface="Arial"/>
            </a:endParaRPr>
          </a:p>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endParaRPr kumimoji="0" lang="en-US"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R</a:t>
            </a:r>
            <a:r>
              <a:rPr kumimoji="0" lang="en-GB" sz="2000" b="0" i="0" u="none" strike="noStrike" kern="1200" cap="none" spc="0" normalizeH="0" baseline="0" noProof="0" dirty="0" err="1">
                <a:ln>
                  <a:noFill/>
                </a:ln>
                <a:solidFill>
                  <a:srgbClr val="585858"/>
                </a:solidFill>
                <a:effectLst/>
                <a:uLnTx/>
                <a:uFillTx/>
                <a:latin typeface="Arial"/>
                <a:ea typeface="+mn-ea"/>
                <a:cs typeface="+mn-cs"/>
              </a:rPr>
              <a:t>epeat</a:t>
            </a:r>
            <a:r>
              <a:rPr kumimoji="0" lang="en-GB" sz="2000" b="0" i="0" u="none" strike="noStrike" kern="1200" cap="none" spc="0" normalizeH="0" baseline="0" noProof="0" dirty="0">
                <a:ln>
                  <a:noFill/>
                </a:ln>
                <a:solidFill>
                  <a:srgbClr val="585858"/>
                </a:solidFill>
                <a:effectLst/>
                <a:uLnTx/>
                <a:uFillTx/>
                <a:latin typeface="Arial"/>
                <a:ea typeface="+mn-ea"/>
                <a:cs typeface="+mn-cs"/>
              </a:rPr>
              <a:t> with similar images or real-life concepts.</a:t>
            </a:r>
            <a:endParaRPr kumimoji="0" lang="en-US"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US"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grpSp>
        <p:nvGrpSpPr>
          <p:cNvPr id="13" name="Group 12">
            <a:extLst>
              <a:ext uri="{FF2B5EF4-FFF2-40B4-BE49-F238E27FC236}">
                <a16:creationId xmlns:a16="http://schemas.microsoft.com/office/drawing/2014/main" id="{87DC5C5B-5E8D-410E-A9FB-27CF1CC38850}"/>
              </a:ext>
            </a:extLst>
          </p:cNvPr>
          <p:cNvGrpSpPr/>
          <p:nvPr/>
        </p:nvGrpSpPr>
        <p:grpSpPr>
          <a:xfrm>
            <a:off x="2970521" y="3563232"/>
            <a:ext cx="479838" cy="383554"/>
            <a:chOff x="5782663" y="3025867"/>
            <a:chExt cx="992891" cy="793658"/>
          </a:xfrm>
        </p:grpSpPr>
        <p:pic>
          <p:nvPicPr>
            <p:cNvPr id="10" name="Picture 9">
              <a:extLst>
                <a:ext uri="{FF2B5EF4-FFF2-40B4-BE49-F238E27FC236}">
                  <a16:creationId xmlns:a16="http://schemas.microsoft.com/office/drawing/2014/main" id="{AFFA7320-3834-4A93-B7B8-B2B16908528F}"/>
                </a:ext>
              </a:extLst>
            </p:cNvPr>
            <p:cNvPicPr>
              <a:picLocks noChangeAspect="1"/>
            </p:cNvPicPr>
            <p:nvPr/>
          </p:nvPicPr>
          <p:blipFill>
            <a:blip r:embed="rId5"/>
            <a:stretch>
              <a:fillRect/>
            </a:stretch>
          </p:blipFill>
          <p:spPr>
            <a:xfrm>
              <a:off x="5782663" y="3038474"/>
              <a:ext cx="657225" cy="781051"/>
            </a:xfrm>
            <a:prstGeom prst="rect">
              <a:avLst/>
            </a:prstGeom>
          </p:spPr>
        </p:pic>
        <p:pic>
          <p:nvPicPr>
            <p:cNvPr id="11" name="Picture 10">
              <a:extLst>
                <a:ext uri="{FF2B5EF4-FFF2-40B4-BE49-F238E27FC236}">
                  <a16:creationId xmlns:a16="http://schemas.microsoft.com/office/drawing/2014/main" id="{3EB10C98-6482-4996-BBE8-D14473C7B612}"/>
                </a:ext>
              </a:extLst>
            </p:cNvPr>
            <p:cNvPicPr>
              <a:picLocks noChangeAspect="1"/>
            </p:cNvPicPr>
            <p:nvPr/>
          </p:nvPicPr>
          <p:blipFill>
            <a:blip r:embed="rId6"/>
            <a:stretch>
              <a:fillRect/>
            </a:stretch>
          </p:blipFill>
          <p:spPr>
            <a:xfrm>
              <a:off x="6424612" y="3025867"/>
              <a:ext cx="350942" cy="782099"/>
            </a:xfrm>
            <a:prstGeom prst="rect">
              <a:avLst/>
            </a:prstGeom>
          </p:spPr>
        </p:pic>
      </p:grpSp>
    </p:spTree>
    <p:extLst>
      <p:ext uri="{BB962C8B-B14F-4D97-AF65-F5344CB8AC3E}">
        <p14:creationId xmlns:p14="http://schemas.microsoft.com/office/powerpoint/2010/main" val="1047762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2|1.6"/>
</p:tagLst>
</file>

<file path=ppt/tags/tag2.xml><?xml version="1.0" encoding="utf-8"?>
<p:tagLst xmlns:a="http://schemas.openxmlformats.org/drawingml/2006/main" xmlns:r="http://schemas.openxmlformats.org/officeDocument/2006/relationships" xmlns:p="http://schemas.openxmlformats.org/presentationml/2006/main">
  <p:tag name="TIMING" val="|7.3|3.9|3.3"/>
</p:tagLst>
</file>

<file path=ppt/theme/theme1.xml><?xml version="1.0" encoding="utf-8"?>
<a:theme xmlns:a="http://schemas.openxmlformats.org/drawingml/2006/main" name="Custom Design">
  <a:themeElements>
    <a:clrScheme name="Custom 8">
      <a:dk1>
        <a:srgbClr val="585858"/>
      </a:dk1>
      <a:lt1>
        <a:srgbClr val="FFFFFF"/>
      </a:lt1>
      <a:dk2>
        <a:srgbClr val="585858"/>
      </a:dk2>
      <a:lt2>
        <a:srgbClr val="5F5F5F"/>
      </a:lt2>
      <a:accent1>
        <a:srgbClr val="585858"/>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ctem1">
  <a:themeElements>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66C4E9411A2B847AB3A2FDDFBD5392E" ma:contentTypeVersion="12" ma:contentTypeDescription="Create a new document." ma:contentTypeScope="" ma:versionID="434d7b626fa96a0718c1193846830b32">
  <xsd:schema xmlns:xsd="http://www.w3.org/2001/XMLSchema" xmlns:xs="http://www.w3.org/2001/XMLSchema" xmlns:p="http://schemas.microsoft.com/office/2006/metadata/properties" xmlns:ns2="dc9bd944-225f-43f1-96dc-d5ee43d55d1c" xmlns:ns3="6e8f39c4-649a-4727-b531-9584b06a2d5b" targetNamespace="http://schemas.microsoft.com/office/2006/metadata/properties" ma:root="true" ma:fieldsID="3b76194d8edd212a55ab64e907a72791" ns2:_="" ns3:_="">
    <xsd:import namespace="dc9bd944-225f-43f1-96dc-d5ee43d55d1c"/>
    <xsd:import namespace="6e8f39c4-649a-4727-b531-9584b06a2d5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e8f39c4-649a-4727-b531-9584b06a2d5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82AB53F-2365-4221-B52E-1FAB7194DECD}">
  <ds:schemaRefs>
    <ds:schemaRef ds:uri="http://schemas.microsoft.com/sharepoint/v3/contenttype/forms"/>
  </ds:schemaRefs>
</ds:datastoreItem>
</file>

<file path=customXml/itemProps2.xml><?xml version="1.0" encoding="utf-8"?>
<ds:datastoreItem xmlns:ds="http://schemas.openxmlformats.org/officeDocument/2006/customXml" ds:itemID="{F52F4355-41EF-4DA9-B998-C6511E367AD2}">
  <ds:schemaRefs>
    <ds:schemaRef ds:uri="http://purl.org/dc/elements/1.1/"/>
    <ds:schemaRef ds:uri="http://schemas.microsoft.com/office/2006/metadata/properties"/>
    <ds:schemaRef ds:uri="http://purl.org/dc/terms/"/>
    <ds:schemaRef ds:uri="92be446a-fb96-41da-bd3a-8b4d582e422e"/>
    <ds:schemaRef ds:uri="9a54f591-ca81-4d3f-b3c2-6f30af17eb50"/>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13DC549E-6C43-44F9-A983-B1FACDD4BD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bd944-225f-43f1-96dc-d5ee43d55d1c"/>
    <ds:schemaRef ds:uri="6e8f39c4-649a-4727-b531-9584b06a2d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1487</Words>
  <Application>Microsoft Office PowerPoint</Application>
  <PresentationFormat>Widescreen</PresentationFormat>
  <Paragraphs>169</Paragraphs>
  <Slides>23</Slides>
  <Notes>18</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23</vt:i4>
      </vt:variant>
    </vt:vector>
  </HeadingPairs>
  <TitlesOfParts>
    <vt:vector size="31" baseType="lpstr">
      <vt:lpstr>Arial</vt:lpstr>
      <vt:lpstr>Calibri</vt:lpstr>
      <vt:lpstr>Calibri Light</vt:lpstr>
      <vt:lpstr>Cambria Math</vt:lpstr>
      <vt:lpstr>Myriad Pro</vt:lpstr>
      <vt:lpstr>Custom Design</vt:lpstr>
      <vt:lpstr>nctem1</vt:lpstr>
      <vt:lpstr>Equation</vt:lpstr>
      <vt:lpstr>PowerPoint Presentation</vt:lpstr>
      <vt:lpstr>4F-1  Reason about the location of mixed numbers in the linear number system.</vt:lpstr>
      <vt:lpstr>4F-1: Linked mastery PD materials</vt:lpstr>
      <vt:lpstr>PowerPoint Presentation</vt:lpstr>
      <vt:lpstr>PowerPoint Presentation</vt:lpstr>
      <vt:lpstr>Guidance for working with a small pre-teaching or intervention group</vt:lpstr>
      <vt:lpstr>Guidance for working with a small pre-teaching or intervention group</vt:lpstr>
      <vt:lpstr>PowerPoint Presentation</vt:lpstr>
      <vt:lpstr>4F-1 Mixed numbers in the linear number system</vt:lpstr>
      <vt:lpstr>4F-1 Mixed numbers in the linear number system</vt:lpstr>
      <vt:lpstr>4F-1 Mixed numbers in the linear number system</vt:lpstr>
      <vt:lpstr>4F-1 Mixed numbers in the linear number system</vt:lpstr>
      <vt:lpstr>4F-1 Mixed numbers in the linear number system</vt:lpstr>
      <vt:lpstr>PowerPoint Presentation</vt:lpstr>
      <vt:lpstr>4F-1 Mixed numbers in the linear number system</vt:lpstr>
      <vt:lpstr>4F-1 Mixed numbers in the linear number system</vt:lpstr>
      <vt:lpstr>4F-1 Mixed numbers in the linear number system</vt:lpstr>
      <vt:lpstr>4F-1 Mixed numbers in the linear number system</vt:lpstr>
      <vt:lpstr>4F-1 Mixed numbers in the linear number system</vt:lpstr>
      <vt:lpstr>4F-1 Mixed numbers in the linear number system</vt:lpstr>
      <vt:lpstr>4F-1 Mixed numbers in the linear number system</vt:lpstr>
      <vt:lpstr>4F-1 Mixed numbers in the linear number system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Morgan</dc:creator>
  <cp:lastModifiedBy>Jayne Stevenson Headteacher</cp:lastModifiedBy>
  <cp:revision>13</cp:revision>
  <dcterms:created xsi:type="dcterms:W3CDTF">2020-08-07T06:29:50Z</dcterms:created>
  <dcterms:modified xsi:type="dcterms:W3CDTF">2022-11-10T14:45:57Z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0x010100E66C4E9411A2B847AB3A2FDDFBD5392E</vt:lpwstr>
  </property>
</Properties>
</file>