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ink/ink2.xml" ContentType="application/inkml+xml"/>
  <Override PartName="/ppt/tags/tag3.xml" ContentType="application/vnd.openxmlformats-officedocument.presentationml.tags+xml"/>
  <Override PartName="/ppt/notesSlides/notesSlide6.xml" ContentType="application/vnd.openxmlformats-officedocument.presentationml.notesSlide+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ink/ink5.xml" ContentType="application/inkml+xml"/>
  <Override PartName="/ppt/ink/ink6.xml" ContentType="application/inkml+xml"/>
  <Override PartName="/ppt/tags/tag5.xml" ContentType="application/vnd.openxmlformats-officedocument.presentationml.tags+xml"/>
  <Override PartName="/ppt/notesSlides/notesSlide10.xml" ContentType="application/vnd.openxmlformats-officedocument.presentationml.notesSlide+xml"/>
  <Override PartName="/ppt/ink/ink7.xml" ContentType="application/inkml+xml"/>
  <Override PartName="/ppt/ink/ink8.xml" ContentType="application/inkml+xml"/>
  <Override PartName="/ppt/tags/tag6.xml" ContentType="application/vnd.openxmlformats-officedocument.presentationml.tags+xml"/>
  <Override PartName="/ppt/notesSlides/notesSlide11.xml" ContentType="application/vnd.openxmlformats-officedocument.presentationml.notesSlide+xml"/>
  <Override PartName="/ppt/ink/ink9.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3"/>
  </p:notesMasterIdLst>
  <p:sldIdLst>
    <p:sldId id="257" r:id="rId6"/>
    <p:sldId id="263" r:id="rId7"/>
    <p:sldId id="478" r:id="rId8"/>
    <p:sldId id="298" r:id="rId9"/>
    <p:sldId id="267" r:id="rId10"/>
    <p:sldId id="469" r:id="rId11"/>
    <p:sldId id="470" r:id="rId12"/>
    <p:sldId id="351" r:id="rId13"/>
    <p:sldId id="475" r:id="rId14"/>
    <p:sldId id="476" r:id="rId15"/>
    <p:sldId id="479" r:id="rId16"/>
    <p:sldId id="480" r:id="rId17"/>
    <p:sldId id="310" r:id="rId18"/>
    <p:sldId id="481" r:id="rId19"/>
    <p:sldId id="482" r:id="rId20"/>
    <p:sldId id="485" r:id="rId21"/>
    <p:sldId id="4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E412C-5300-4F5B-BF99-C157FD42101F}" v="5" dt="2020-08-18T13:12:35.5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845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96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453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412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8565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315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01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6945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62133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7941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3382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64300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3633479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464932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155426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171353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11719811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255069052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8.png"/><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customXml" Target="../ink/ink4.xml"/><Relationship Id="rId5" Type="http://schemas.openxmlformats.org/officeDocument/2006/relationships/image" Target="../media/image1710.png"/><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8.png"/><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customXml" Target="../ink/ink6.xml"/><Relationship Id="rId5" Type="http://schemas.openxmlformats.org/officeDocument/2006/relationships/image" Target="../media/image1710.png"/><Relationship Id="rId4" Type="http://schemas.openxmlformats.org/officeDocument/2006/relationships/customXml" Target="../ink/ink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0.png"/><Relationship Id="rId2" Type="http://schemas.openxmlformats.org/officeDocument/2006/relationships/slideLayout" Target="../slideLayouts/slideLayout15.xml"/><Relationship Id="rId1" Type="http://schemas.openxmlformats.org/officeDocument/2006/relationships/tags" Target="../tags/tag5.xml"/><Relationship Id="rId6" Type="http://schemas.openxmlformats.org/officeDocument/2006/relationships/customXml" Target="../ink/ink8.xml"/><Relationship Id="rId5" Type="http://schemas.openxmlformats.org/officeDocument/2006/relationships/image" Target="../media/image1710.png"/><Relationship Id="rId4" Type="http://schemas.openxmlformats.org/officeDocument/2006/relationships/customXml" Target="../ink/ink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customXml" Target="../ink/ink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18-composition-and-calculation-three-digit-numb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88.pn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customXml" Target="../ink/ink2.xml"/><Relationship Id="rId5" Type="http://schemas.openxmlformats.org/officeDocument/2006/relationships/image" Target="../media/image1710.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Three-digit numbers in the linear number system</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3NPV-3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4435472"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grpSp>
        <p:nvGrpSpPr>
          <p:cNvPr id="7" name="Group 6">
            <a:extLst>
              <a:ext uri="{FF2B5EF4-FFF2-40B4-BE49-F238E27FC236}">
                <a16:creationId xmlns:a16="http://schemas.microsoft.com/office/drawing/2014/main" id="{A4252979-6F54-4CD1-B052-91F2562B8F83}"/>
              </a:ext>
            </a:extLst>
          </p:cNvPr>
          <p:cNvGrpSpPr/>
          <p:nvPr/>
        </p:nvGrpSpPr>
        <p:grpSpPr>
          <a:xfrm>
            <a:off x="5545927" y="2494322"/>
            <a:ext cx="1104424" cy="487374"/>
            <a:chOff x="5469235" y="2663364"/>
            <a:chExt cx="1104424" cy="487374"/>
          </a:xfrm>
        </p:grpSpPr>
        <p:sp>
          <p:nvSpPr>
            <p:cNvPr id="41" name="TextBox 40">
              <a:extLst>
                <a:ext uri="{FF2B5EF4-FFF2-40B4-BE49-F238E27FC236}">
                  <a16:creationId xmlns:a16="http://schemas.microsoft.com/office/drawing/2014/main" id="{A5EEF6DC-5BF2-4CFE-B07A-C2B3DB88D658}"/>
                </a:ext>
              </a:extLst>
            </p:cNvPr>
            <p:cNvSpPr txBox="1"/>
            <p:nvPr/>
          </p:nvSpPr>
          <p:spPr>
            <a:xfrm>
              <a:off x="5469235" y="2812184"/>
              <a:ext cx="1104424"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30890" y="2663364"/>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4C1199EE-CDBB-4839-A714-FF98ADC26669}"/>
              </a:ext>
            </a:extLst>
          </p:cNvPr>
          <p:cNvGrpSpPr/>
          <p:nvPr/>
        </p:nvGrpSpPr>
        <p:grpSpPr>
          <a:xfrm>
            <a:off x="498032" y="2492151"/>
            <a:ext cx="11756193" cy="489545"/>
            <a:chOff x="421340" y="2661193"/>
            <a:chExt cx="11756193" cy="489545"/>
          </a:xfrm>
        </p:grpSpPr>
        <p:sp>
          <p:nvSpPr>
            <p:cNvPr id="12" name="TextBox 11">
              <a:extLst>
                <a:ext uri="{FF2B5EF4-FFF2-40B4-BE49-F238E27FC236}">
                  <a16:creationId xmlns:a16="http://schemas.microsoft.com/office/drawing/2014/main" id="{2C1D9B05-1BC7-4586-AB5F-45C7A8D8D530}"/>
                </a:ext>
              </a:extLst>
            </p:cNvPr>
            <p:cNvSpPr txBox="1"/>
            <p:nvPr/>
          </p:nvSpPr>
          <p:spPr>
            <a:xfrm>
              <a:off x="10451038" y="2812184"/>
              <a:ext cx="172649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421340" y="2812184"/>
              <a:ext cx="67920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747493" y="2671760"/>
              <a:ext cx="10574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757695" y="2663217"/>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315439" y="2661193"/>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63D06CE4-A83D-4C97-A9DC-4134A0357A04}"/>
              </a:ext>
            </a:extLst>
          </p:cNvPr>
          <p:cNvCxnSpPr>
            <a:cxnSpLocks/>
          </p:cNvCxnSpPr>
          <p:nvPr/>
        </p:nvCxnSpPr>
        <p:spPr>
          <a:xfrm>
            <a:off x="8560083"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6E9C6E5B-A3FA-4F54-A565-DFFD061AFDE4}"/>
              </a:ext>
            </a:extLst>
          </p:cNvPr>
          <p:cNvCxnSpPr>
            <a:cxnSpLocks/>
          </p:cNvCxnSpPr>
          <p:nvPr/>
        </p:nvCxnSpPr>
        <p:spPr>
          <a:xfrm>
            <a:off x="11260114"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E3967FC3-1037-469A-8DB5-9B2BF3D9346E}"/>
              </a:ext>
            </a:extLst>
          </p:cNvPr>
          <p:cNvCxnSpPr>
            <a:cxnSpLocks/>
          </p:cNvCxnSpPr>
          <p:nvPr/>
        </p:nvCxnSpPr>
        <p:spPr>
          <a:xfrm>
            <a:off x="2382978"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9" name="Content Placeholder 2">
            <a:extLst>
              <a:ext uri="{FF2B5EF4-FFF2-40B4-BE49-F238E27FC236}">
                <a16:creationId xmlns:a16="http://schemas.microsoft.com/office/drawing/2014/main" id="{A901E7E8-38FA-4799-B6B6-810EB5C5167A}"/>
              </a:ext>
            </a:extLst>
          </p:cNvPr>
          <p:cNvSpPr txBox="1">
            <a:spLocks/>
          </p:cNvSpPr>
          <p:nvPr/>
        </p:nvSpPr>
        <p:spPr>
          <a:xfrm>
            <a:off x="628325" y="3063368"/>
            <a:ext cx="10905949" cy="316069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is different to the number line on the previous slide?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estimate what number the arrow is pointing to? Would 780 be a good estimate? Why not? What could you mark on the line to help you? What would this mid-point be? Reveal the mid-point.  How does this help you? Could you add any other landmarks to help you? What would a suitable estimate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for the other arrows discussing adding other landmarks to aid proportional reasoning.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Where do you think 281 would be on the line? Repeat for other numbers</a:t>
            </a:r>
            <a:endParaRPr kumimoji="0" lang="en-GB" sz="2000" b="0"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5645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F0CCD-6EE6-4D13-BC86-F945F687D3C1}"/>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pic>
        <p:nvPicPr>
          <p:cNvPr id="4" name="Picture 3" descr="A close up of a logo&#10;&#10;Description generated with high confidence">
            <a:extLst>
              <a:ext uri="{FF2B5EF4-FFF2-40B4-BE49-F238E27FC236}">
                <a16:creationId xmlns:a16="http://schemas.microsoft.com/office/drawing/2014/main" id="{484A1FBA-7568-4788-8E21-9E750CA8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7338"/>
            <a:ext cx="6459654" cy="4198777"/>
          </a:xfrm>
          <a:prstGeom prst="rect">
            <a:avLst/>
          </a:prstGeom>
        </p:spPr>
      </p:pic>
      <p:sp>
        <p:nvSpPr>
          <p:cNvPr id="2" name="Content Placeholder 2">
            <a:extLst>
              <a:ext uri="{FF2B5EF4-FFF2-40B4-BE49-F238E27FC236}">
                <a16:creationId xmlns:a16="http://schemas.microsoft.com/office/drawing/2014/main" id="{0B6F243B-0107-40E9-BD13-8D8D811E222E}"/>
              </a:ext>
            </a:extLst>
          </p:cNvPr>
          <p:cNvSpPr txBox="1">
            <a:spLocks/>
          </p:cNvSpPr>
          <p:nvPr/>
        </p:nvSpPr>
        <p:spPr>
          <a:xfrm>
            <a:off x="6192012" y="1557338"/>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What could you say about how much liquid is in the jug? Would 30ml be a reasonable estimate? How do you know it is more than 50ml?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Where would 50 be on the scale?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use this to make a reasonable estimate for the amount of liquid?</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C8FD02A7-3D9E-495C-A192-4568071AB064}"/>
              </a:ext>
            </a:extLst>
          </p:cNvPr>
          <p:cNvSpPr/>
          <p:nvPr/>
        </p:nvSpPr>
        <p:spPr bwMode="auto">
          <a:xfrm>
            <a:off x="3388328" y="1734836"/>
            <a:ext cx="1155623" cy="617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14508032-659B-4914-9AEE-27C1D3997D42}"/>
              </a:ext>
            </a:extLst>
          </p:cNvPr>
          <p:cNvSpPr txBox="1"/>
          <p:nvPr/>
        </p:nvSpPr>
        <p:spPr>
          <a:xfrm>
            <a:off x="3388328" y="1734836"/>
            <a:ext cx="1024639"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100ml</a:t>
            </a:r>
          </a:p>
        </p:txBody>
      </p:sp>
    </p:spTree>
    <p:extLst>
      <p:ext uri="{BB962C8B-B14F-4D97-AF65-F5344CB8AC3E}">
        <p14:creationId xmlns:p14="http://schemas.microsoft.com/office/powerpoint/2010/main" val="320111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EECE6B-BFDC-4FC9-8A1A-7AA8441B613B}"/>
              </a:ext>
            </a:extLst>
          </p:cNvPr>
          <p:cNvPicPr>
            <a:picLocks noChangeAspect="1"/>
          </p:cNvPicPr>
          <p:nvPr/>
        </p:nvPicPr>
        <p:blipFill rotWithShape="1">
          <a:blip r:embed="rId3">
            <a:extLst>
              <a:ext uri="{28A0092B-C50C-407E-A947-70E740481C1C}">
                <a14:useLocalDpi xmlns:a14="http://schemas.microsoft.com/office/drawing/2010/main" val="0"/>
              </a:ext>
            </a:extLst>
          </a:blip>
          <a:srcRect t="23180"/>
          <a:stretch/>
        </p:blipFill>
        <p:spPr>
          <a:xfrm>
            <a:off x="-808477" y="1175092"/>
            <a:ext cx="7897804" cy="5274490"/>
          </a:xfrm>
          <a:prstGeom prst="rect">
            <a:avLst/>
          </a:prstGeom>
        </p:spPr>
      </p:pic>
      <p:pic>
        <p:nvPicPr>
          <p:cNvPr id="9" name="Picture 8">
            <a:extLst>
              <a:ext uri="{FF2B5EF4-FFF2-40B4-BE49-F238E27FC236}">
                <a16:creationId xmlns:a16="http://schemas.microsoft.com/office/drawing/2014/main" id="{DF5F2370-404A-4544-9956-363FCE11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19057">
            <a:off x="592849" y="1340495"/>
            <a:ext cx="5120552" cy="5130197"/>
          </a:xfrm>
          <a:prstGeom prst="rect">
            <a:avLst/>
          </a:prstGeom>
        </p:spPr>
      </p:pic>
      <p:sp>
        <p:nvSpPr>
          <p:cNvPr id="3" name="Title 2">
            <a:extLst>
              <a:ext uri="{FF2B5EF4-FFF2-40B4-BE49-F238E27FC236}">
                <a16:creationId xmlns:a16="http://schemas.microsoft.com/office/drawing/2014/main" id="{C7C09C5F-AC74-418D-BECD-10BE8CEC2ADA}"/>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sp>
        <p:nvSpPr>
          <p:cNvPr id="2" name="Content Placeholder 2">
            <a:extLst>
              <a:ext uri="{FF2B5EF4-FFF2-40B4-BE49-F238E27FC236}">
                <a16:creationId xmlns:a16="http://schemas.microsoft.com/office/drawing/2014/main" id="{375AA713-FBAB-4010-A85A-AFEC5AF68CA9}"/>
              </a:ext>
            </a:extLst>
          </p:cNvPr>
          <p:cNvSpPr txBox="1">
            <a:spLocks/>
          </p:cNvSpPr>
          <p:nvPr/>
        </p:nvSpPr>
        <p:spPr>
          <a:xfrm>
            <a:off x="6192012" y="1557338"/>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different this time?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estimate where the arrow stops?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can you do to make your estimation more accurate? Is the arrow pointing to before or after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landmarks can you put on the scale?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now make a reasonable estimate?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lang="en-GB" sz="2000" dirty="0">
                <a:latin typeface="Arial"/>
              </a:rPr>
              <a:t>Mark other points on the scale, can you identify their value?</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Rectangle 4">
            <a:extLst>
              <a:ext uri="{FF2B5EF4-FFF2-40B4-BE49-F238E27FC236}">
                <a16:creationId xmlns:a16="http://schemas.microsoft.com/office/drawing/2014/main" id="{E60C7670-2568-41D6-B84E-B02BC67A2B54}"/>
              </a:ext>
            </a:extLst>
          </p:cNvPr>
          <p:cNvSpPr/>
          <p:nvPr/>
        </p:nvSpPr>
        <p:spPr bwMode="auto">
          <a:xfrm>
            <a:off x="3803454" y="4472426"/>
            <a:ext cx="1155623" cy="6170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TextBox 6">
            <a:extLst>
              <a:ext uri="{FF2B5EF4-FFF2-40B4-BE49-F238E27FC236}">
                <a16:creationId xmlns:a16="http://schemas.microsoft.com/office/drawing/2014/main" id="{F667E45B-6DD8-490C-B46C-713CC0D8EAD6}"/>
              </a:ext>
            </a:extLst>
          </p:cNvPr>
          <p:cNvSpPr txBox="1"/>
          <p:nvPr/>
        </p:nvSpPr>
        <p:spPr>
          <a:xfrm>
            <a:off x="4091532" y="4589555"/>
            <a:ext cx="86754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Tree>
    <p:extLst>
      <p:ext uri="{BB962C8B-B14F-4D97-AF65-F5344CB8AC3E}">
        <p14:creationId xmlns:p14="http://schemas.microsoft.com/office/powerpoint/2010/main" val="87124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8700000">
                                      <p:cBhvr>
                                        <p:cTn id="6" dur="1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F539E0-5A17-4D7A-9AE0-14F4BD1F9D82}"/>
              </a:ext>
            </a:extLst>
          </p:cNvPr>
          <p:cNvSpPr>
            <a:spLocks noGrp="1"/>
          </p:cNvSpPr>
          <p:nvPr>
            <p:ph type="title"/>
          </p:nvPr>
        </p:nvSpPr>
        <p:spPr/>
        <p:txBody>
          <a:bodyPr/>
          <a:lstStyle/>
          <a:p>
            <a:r>
              <a:rPr lang="en-US" altLang="en-US" dirty="0"/>
              <a:t>3NPV-3 Three-digit numbers in the linear number system</a:t>
            </a:r>
            <a:br>
              <a:rPr lang="en-GB" kern="0" dirty="0"/>
            </a:br>
            <a:endParaRPr lang="en-GB" dirty="0"/>
          </a:p>
        </p:txBody>
      </p:sp>
      <p:pic>
        <p:nvPicPr>
          <p:cNvPr id="4" name="Picture 3">
            <a:extLst>
              <a:ext uri="{FF2B5EF4-FFF2-40B4-BE49-F238E27FC236}">
                <a16:creationId xmlns:a16="http://schemas.microsoft.com/office/drawing/2014/main" id="{177F5C86-B741-434E-A6D3-4534EF487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541" y="1557338"/>
            <a:ext cx="3958870" cy="4547873"/>
          </a:xfrm>
          <a:prstGeom prst="rect">
            <a:avLst/>
          </a:prstGeom>
        </p:spPr>
      </p:pic>
      <p:sp>
        <p:nvSpPr>
          <p:cNvPr id="8" name="Content Placeholder 2">
            <a:extLst>
              <a:ext uri="{FF2B5EF4-FFF2-40B4-BE49-F238E27FC236}">
                <a16:creationId xmlns:a16="http://schemas.microsoft.com/office/drawing/2014/main" id="{DE0F4FF8-1D4A-454D-937F-5DAF6F92B0BA}"/>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What could you say about how much liquid is in the jug? Would 900ml be a reasonable estimate? How do you know it is more than 600ml?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put other landmarks on this scale to help you make a reasonable estimate for the amount of liquid shown?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31478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grpSp>
        <p:nvGrpSpPr>
          <p:cNvPr id="140" name="Group 139">
            <a:extLst>
              <a:ext uri="{FF2B5EF4-FFF2-40B4-BE49-F238E27FC236}">
                <a16:creationId xmlns:a16="http://schemas.microsoft.com/office/drawing/2014/main" id="{2988F596-099A-4E1A-8620-5C8100639A9A}"/>
              </a:ext>
            </a:extLst>
          </p:cNvPr>
          <p:cNvGrpSpPr/>
          <p:nvPr/>
        </p:nvGrpSpPr>
        <p:grpSpPr>
          <a:xfrm>
            <a:off x="480334" y="1987408"/>
            <a:ext cx="11756193" cy="489546"/>
            <a:chOff x="657117" y="3548362"/>
            <a:chExt cx="8232613" cy="388044"/>
          </a:xfrm>
        </p:grpSpPr>
        <p:grpSp>
          <p:nvGrpSpPr>
            <p:cNvPr id="141" name="Group 140">
              <a:extLst>
                <a:ext uri="{FF2B5EF4-FFF2-40B4-BE49-F238E27FC236}">
                  <a16:creationId xmlns:a16="http://schemas.microsoft.com/office/drawing/2014/main" id="{1A257934-5E6A-45F3-99CF-A1861AB7D88E}"/>
                </a:ext>
              </a:extLst>
            </p:cNvPr>
            <p:cNvGrpSpPr/>
            <p:nvPr/>
          </p:nvGrpSpPr>
          <p:grpSpPr>
            <a:xfrm>
              <a:off x="657117" y="3668046"/>
              <a:ext cx="8232613" cy="268360"/>
              <a:chOff x="657117" y="3668046"/>
              <a:chExt cx="8232613" cy="268360"/>
            </a:xfrm>
          </p:grpSpPr>
          <p:sp>
            <p:nvSpPr>
              <p:cNvPr id="155" name="TextBox 154">
                <a:extLst>
                  <a:ext uri="{FF2B5EF4-FFF2-40B4-BE49-F238E27FC236}">
                    <a16:creationId xmlns:a16="http://schemas.microsoft.com/office/drawing/2014/main" id="{07C183B6-1A83-4CDD-BB39-E5B658E15007}"/>
                  </a:ext>
                </a:extLst>
              </p:cNvPr>
              <p:cNvSpPr txBox="1"/>
              <p:nvPr/>
            </p:nvSpPr>
            <p:spPr>
              <a:xfrm>
                <a:off x="2716250" y="3668047"/>
                <a:ext cx="773405" cy="26835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156" name="TextBox 155">
                <a:extLst>
                  <a:ext uri="{FF2B5EF4-FFF2-40B4-BE49-F238E27FC236}">
                    <a16:creationId xmlns:a16="http://schemas.microsoft.com/office/drawing/2014/main" id="{BC0F94A7-E50E-4708-B538-A61BD73E452B}"/>
                  </a:ext>
                </a:extLst>
              </p:cNvPr>
              <p:cNvSpPr txBox="1"/>
              <p:nvPr/>
            </p:nvSpPr>
            <p:spPr>
              <a:xfrm>
                <a:off x="7680702" y="3668047"/>
                <a:ext cx="1209028"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157" name="TextBox 156">
                <a:extLst>
                  <a:ext uri="{FF2B5EF4-FFF2-40B4-BE49-F238E27FC236}">
                    <a16:creationId xmlns:a16="http://schemas.microsoft.com/office/drawing/2014/main" id="{2D64A752-065A-4EF3-9779-F0EEEB16E784}"/>
                  </a:ext>
                </a:extLst>
              </p:cNvPr>
              <p:cNvSpPr txBox="1"/>
              <p:nvPr/>
            </p:nvSpPr>
            <p:spPr>
              <a:xfrm>
                <a:off x="657117" y="3668047"/>
                <a:ext cx="475631"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158" name="TextBox 157">
                <a:extLst>
                  <a:ext uri="{FF2B5EF4-FFF2-40B4-BE49-F238E27FC236}">
                    <a16:creationId xmlns:a16="http://schemas.microsoft.com/office/drawing/2014/main" id="{9F6745E9-30FB-4D20-97B2-B6D154310D12}"/>
                  </a:ext>
                </a:extLst>
              </p:cNvPr>
              <p:cNvSpPr txBox="1"/>
              <p:nvPr/>
            </p:nvSpPr>
            <p:spPr>
              <a:xfrm>
                <a:off x="1246446"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159" name="TextBox 158">
                <a:extLst>
                  <a:ext uri="{FF2B5EF4-FFF2-40B4-BE49-F238E27FC236}">
                    <a16:creationId xmlns:a16="http://schemas.microsoft.com/office/drawing/2014/main" id="{229BF3B2-09F3-4737-9670-C417FCF736AD}"/>
                  </a:ext>
                </a:extLst>
              </p:cNvPr>
              <p:cNvSpPr txBox="1"/>
              <p:nvPr/>
            </p:nvSpPr>
            <p:spPr>
              <a:xfrm>
                <a:off x="1985647" y="3668046"/>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
            <p:nvSpPr>
              <p:cNvPr id="160" name="TextBox 159">
                <a:extLst>
                  <a:ext uri="{FF2B5EF4-FFF2-40B4-BE49-F238E27FC236}">
                    <a16:creationId xmlns:a16="http://schemas.microsoft.com/office/drawing/2014/main" id="{1A62B4FE-0B62-4F84-9F85-B9EAB09984FC}"/>
                  </a:ext>
                </a:extLst>
              </p:cNvPr>
              <p:cNvSpPr txBox="1"/>
              <p:nvPr/>
            </p:nvSpPr>
            <p:spPr>
              <a:xfrm>
                <a:off x="3458693"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161" name="TextBox 160">
                <a:extLst>
                  <a:ext uri="{FF2B5EF4-FFF2-40B4-BE49-F238E27FC236}">
                    <a16:creationId xmlns:a16="http://schemas.microsoft.com/office/drawing/2014/main" id="{5835249E-3C1E-42B7-9604-C453D4F791B6}"/>
                  </a:ext>
                </a:extLst>
              </p:cNvPr>
              <p:cNvSpPr txBox="1"/>
              <p:nvPr/>
            </p:nvSpPr>
            <p:spPr>
              <a:xfrm>
                <a:off x="4192051"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sp>
            <p:nvSpPr>
              <p:cNvPr id="162" name="TextBox 161">
                <a:extLst>
                  <a:ext uri="{FF2B5EF4-FFF2-40B4-BE49-F238E27FC236}">
                    <a16:creationId xmlns:a16="http://schemas.microsoft.com/office/drawing/2014/main" id="{78C65B31-7F7E-4D33-94EA-A3F28BB611A7}"/>
                  </a:ext>
                </a:extLst>
              </p:cNvPr>
              <p:cNvSpPr txBox="1"/>
              <p:nvPr/>
            </p:nvSpPr>
            <p:spPr>
              <a:xfrm>
                <a:off x="494038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sp>
            <p:nvSpPr>
              <p:cNvPr id="163" name="TextBox 162">
                <a:extLst>
                  <a:ext uri="{FF2B5EF4-FFF2-40B4-BE49-F238E27FC236}">
                    <a16:creationId xmlns:a16="http://schemas.microsoft.com/office/drawing/2014/main" id="{B8ABADA7-5FF6-44BE-BB5B-F7BCC26C5D37}"/>
                  </a:ext>
                </a:extLst>
              </p:cNvPr>
              <p:cNvSpPr txBox="1"/>
              <p:nvPr/>
            </p:nvSpPr>
            <p:spPr>
              <a:xfrm>
                <a:off x="5682489"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a:t>
                </a:r>
              </a:p>
            </p:txBody>
          </p:sp>
          <p:sp>
            <p:nvSpPr>
              <p:cNvPr id="164" name="TextBox 163">
                <a:extLst>
                  <a:ext uri="{FF2B5EF4-FFF2-40B4-BE49-F238E27FC236}">
                    <a16:creationId xmlns:a16="http://schemas.microsoft.com/office/drawing/2014/main" id="{E5109C67-F091-499F-9C9E-9F9A275D2560}"/>
                  </a:ext>
                </a:extLst>
              </p:cNvPr>
              <p:cNvSpPr txBox="1"/>
              <p:nvPr/>
            </p:nvSpPr>
            <p:spPr>
              <a:xfrm>
                <a:off x="6417560"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a:t>
                </a:r>
              </a:p>
            </p:txBody>
          </p:sp>
          <p:sp>
            <p:nvSpPr>
              <p:cNvPr id="165" name="TextBox 164">
                <a:extLst>
                  <a:ext uri="{FF2B5EF4-FFF2-40B4-BE49-F238E27FC236}">
                    <a16:creationId xmlns:a16="http://schemas.microsoft.com/office/drawing/2014/main" id="{4CAB8106-7020-4525-ACE3-544F1E8470F0}"/>
                  </a:ext>
                </a:extLst>
              </p:cNvPr>
              <p:cNvSpPr txBox="1"/>
              <p:nvPr/>
            </p:nvSpPr>
            <p:spPr>
              <a:xfrm>
                <a:off x="715831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t>
                </a:r>
              </a:p>
            </p:txBody>
          </p:sp>
        </p:grpSp>
        <p:grpSp>
          <p:nvGrpSpPr>
            <p:cNvPr id="142" name="Group 141">
              <a:extLst>
                <a:ext uri="{FF2B5EF4-FFF2-40B4-BE49-F238E27FC236}">
                  <a16:creationId xmlns:a16="http://schemas.microsoft.com/office/drawing/2014/main" id="{A04BFFB7-A7CC-4466-B748-7F6D7EFBA34D}"/>
                </a:ext>
              </a:extLst>
            </p:cNvPr>
            <p:cNvGrpSpPr/>
            <p:nvPr/>
          </p:nvGrpSpPr>
          <p:grpSpPr>
            <a:xfrm>
              <a:off x="885515" y="3548362"/>
              <a:ext cx="7405298" cy="119684"/>
              <a:chOff x="885515" y="3548362"/>
              <a:chExt cx="7405298" cy="119684"/>
            </a:xfrm>
          </p:grpSpPr>
          <p:cxnSp>
            <p:nvCxnSpPr>
              <p:cNvPr id="143" name="Straight Connector 142">
                <a:extLst>
                  <a:ext uri="{FF2B5EF4-FFF2-40B4-BE49-F238E27FC236}">
                    <a16:creationId xmlns:a16="http://schemas.microsoft.com/office/drawing/2014/main" id="{4C899A70-2476-4E78-8624-73AE486EAAD7}"/>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DBFDEFC-4423-44B8-9552-EFED0DD47340}"/>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B13CA7E-902A-4260-A020-70BF2C69B9CE}"/>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E8D1163-2FA6-42B9-9197-7F02BEA183B6}"/>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E553D20-4C27-481D-A19D-AFCB77A789D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3B82600-C2C5-4763-A53A-16A21FCF11D5}"/>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5D5B07E-9069-48C8-BC9F-310E6F45B94A}"/>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95AF537-6CF6-4A7F-AC24-03959C7A8BE0}"/>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9198423-7F90-4C23-B2A0-F0E1DD504C96}"/>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C4A8E49-12BB-43A7-AB0F-797167717D5A}"/>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71EFD7D-3D8C-4CFC-A769-3FA314DA7D50}"/>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3687069-DB11-4DD5-AA91-34426F2D0054}"/>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4" name="Straight Arrow Connector 33">
            <a:extLst>
              <a:ext uri="{FF2B5EF4-FFF2-40B4-BE49-F238E27FC236}">
                <a16:creationId xmlns:a16="http://schemas.microsoft.com/office/drawing/2014/main" id="{C2375616-D8FD-4699-8656-3734806A5D35}"/>
              </a:ext>
            </a:extLst>
          </p:cNvPr>
          <p:cNvCxnSpPr>
            <a:cxnSpLocks/>
          </p:cNvCxnSpPr>
          <p:nvPr/>
        </p:nvCxnSpPr>
        <p:spPr>
          <a:xfrm>
            <a:off x="5111889" y="1562760"/>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1DB725CD-0C70-46EA-AA3B-1281E40E83BA}"/>
              </a:ext>
            </a:extLst>
          </p:cNvPr>
          <p:cNvCxnSpPr>
            <a:cxnSpLocks/>
          </p:cNvCxnSpPr>
          <p:nvPr/>
        </p:nvCxnSpPr>
        <p:spPr>
          <a:xfrm>
            <a:off x="2422530" y="1562760"/>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10B2DE7A-C58A-4D09-AC49-226B9ECE3988}"/>
              </a:ext>
            </a:extLst>
          </p:cNvPr>
          <p:cNvCxnSpPr>
            <a:cxnSpLocks/>
          </p:cNvCxnSpPr>
          <p:nvPr/>
        </p:nvCxnSpPr>
        <p:spPr>
          <a:xfrm>
            <a:off x="9635891" y="1562760"/>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9473C78A-193B-4B1E-AEFC-81C0E55A15CC}"/>
              </a:ext>
            </a:extLst>
          </p:cNvPr>
          <p:cNvCxnSpPr>
            <a:cxnSpLocks/>
          </p:cNvCxnSpPr>
          <p:nvPr/>
        </p:nvCxnSpPr>
        <p:spPr>
          <a:xfrm>
            <a:off x="7052934" y="1562760"/>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7" name="Content Placeholder 2">
            <a:extLst>
              <a:ext uri="{FF2B5EF4-FFF2-40B4-BE49-F238E27FC236}">
                <a16:creationId xmlns:a16="http://schemas.microsoft.com/office/drawing/2014/main" id="{93079648-A4E0-4431-BDAB-6101238237CE}"/>
              </a:ext>
            </a:extLst>
          </p:cNvPr>
          <p:cNvSpPr txBox="1">
            <a:spLocks/>
          </p:cNvSpPr>
          <p:nvPr/>
        </p:nvSpPr>
        <p:spPr>
          <a:xfrm>
            <a:off x="609600" y="2719042"/>
            <a:ext cx="10958513" cy="225320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estimate what number the arrow is pointing 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Which two multiples of 100 is the number between? What would a suitable estimate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for the other arrows, discussing the corresponding multiples of 100 either side.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Where do you think 620 would be on the line? Repeat for other numbers.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205A37AA-9D00-4EC6-999C-5D7EA5E3CE6D}"/>
              </a:ext>
            </a:extLst>
          </p:cNvPr>
          <p:cNvSpPr txBox="1"/>
          <p:nvPr/>
        </p:nvSpPr>
        <p:spPr>
          <a:xfrm>
            <a:off x="623888" y="5880125"/>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previous multiple of 100 is ___. The next multiple of 100 is ___.</a:t>
            </a:r>
          </a:p>
        </p:txBody>
      </p:sp>
    </p:spTree>
    <p:custDataLst>
      <p:tags r:id="rId1"/>
    </p:custDataLst>
    <p:extLst>
      <p:ext uri="{BB962C8B-B14F-4D97-AF65-F5344CB8AC3E}">
        <p14:creationId xmlns:p14="http://schemas.microsoft.com/office/powerpoint/2010/main" val="162497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408908"/>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395408"/>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388839" y="1989279"/>
            <a:ext cx="11847687" cy="489546"/>
            <a:chOff x="593046" y="3548362"/>
            <a:chExt cx="8296684"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593046" y="3668047"/>
              <a:ext cx="8296684" cy="268359"/>
              <a:chOff x="593046" y="3668047"/>
              <a:chExt cx="8296684" cy="268359"/>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530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593046" y="3668047"/>
                <a:ext cx="603773"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510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520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540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550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560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570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580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590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56738"/>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Straight Arrow Connector 38">
            <a:extLst>
              <a:ext uri="{FF2B5EF4-FFF2-40B4-BE49-F238E27FC236}">
                <a16:creationId xmlns:a16="http://schemas.microsoft.com/office/drawing/2014/main" id="{F6646453-0864-4BA1-A1AA-013CF25AACD3}"/>
              </a:ext>
            </a:extLst>
          </p:cNvPr>
          <p:cNvCxnSpPr>
            <a:cxnSpLocks/>
          </p:cNvCxnSpPr>
          <p:nvPr/>
        </p:nvCxnSpPr>
        <p:spPr>
          <a:xfrm>
            <a:off x="8116053" y="156463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5852AC6C-C46C-4908-A1B4-CB218A15DCE4}"/>
              </a:ext>
            </a:extLst>
          </p:cNvPr>
          <p:cNvCxnSpPr>
            <a:cxnSpLocks/>
          </p:cNvCxnSpPr>
          <p:nvPr/>
        </p:nvCxnSpPr>
        <p:spPr>
          <a:xfrm>
            <a:off x="5645158" y="156463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18853E0E-F3E1-4F38-85E6-F3649C8327AB}"/>
              </a:ext>
            </a:extLst>
          </p:cNvPr>
          <p:cNvCxnSpPr>
            <a:cxnSpLocks/>
          </p:cNvCxnSpPr>
          <p:nvPr/>
        </p:nvCxnSpPr>
        <p:spPr>
          <a:xfrm>
            <a:off x="1353198" y="156463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04C21358-391D-4433-82B6-F7DFB64970C5}"/>
              </a:ext>
            </a:extLst>
          </p:cNvPr>
          <p:cNvCxnSpPr>
            <a:cxnSpLocks/>
          </p:cNvCxnSpPr>
          <p:nvPr/>
        </p:nvCxnSpPr>
        <p:spPr>
          <a:xfrm>
            <a:off x="9572246" y="156463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7" name="Content Placeholder 2">
            <a:extLst>
              <a:ext uri="{FF2B5EF4-FFF2-40B4-BE49-F238E27FC236}">
                <a16:creationId xmlns:a16="http://schemas.microsoft.com/office/drawing/2014/main" id="{07A91741-EF68-4CB5-9B24-39022551FD2E}"/>
              </a:ext>
            </a:extLst>
          </p:cNvPr>
          <p:cNvSpPr txBox="1">
            <a:spLocks/>
          </p:cNvSpPr>
          <p:nvPr/>
        </p:nvSpPr>
        <p:spPr>
          <a:xfrm>
            <a:off x="623889" y="2763839"/>
            <a:ext cx="10757382" cy="25284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estimate what number the arrow is pointing to? Would 578 be a good estimate? Why not? Which two multiples of 10 is the number between? What would a suitable estimate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for the other arrows, discussing the corresponding multiples of 10 either side.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Where do you think 521 would be on the line? Repeat for other numbers.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6" name="TextBox 19">
            <a:extLst>
              <a:ext uri="{FF2B5EF4-FFF2-40B4-BE49-F238E27FC236}">
                <a16:creationId xmlns:a16="http://schemas.microsoft.com/office/drawing/2014/main" id="{ABBAA8F7-B072-4AF8-A765-4803486DCDE3}"/>
              </a:ext>
            </a:extLst>
          </p:cNvPr>
          <p:cNvSpPr txBox="1"/>
          <p:nvPr/>
        </p:nvSpPr>
        <p:spPr>
          <a:xfrm>
            <a:off x="623888" y="5895835"/>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previous multiple of 10 is ___. The next multiple of 10 is ___.</a:t>
            </a:r>
          </a:p>
        </p:txBody>
      </p:sp>
    </p:spTree>
    <p:custDataLst>
      <p:tags r:id="rId1"/>
    </p:custDataLst>
    <p:extLst>
      <p:ext uri="{BB962C8B-B14F-4D97-AF65-F5344CB8AC3E}">
        <p14:creationId xmlns:p14="http://schemas.microsoft.com/office/powerpoint/2010/main" val="10420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5"/>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F1C4AFA6-DD96-4307-9CA7-8E4363FC10D8}"/>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sp>
        <p:nvSpPr>
          <p:cNvPr id="36" name="TextBox 35">
            <a:extLst>
              <a:ext uri="{FF2B5EF4-FFF2-40B4-BE49-F238E27FC236}">
                <a16:creationId xmlns:a16="http://schemas.microsoft.com/office/drawing/2014/main" id="{B970AEAE-5CE0-4635-946F-24E82EEA6485}"/>
              </a:ext>
            </a:extLst>
          </p:cNvPr>
          <p:cNvSpPr txBox="1"/>
          <p:nvPr/>
        </p:nvSpPr>
        <p:spPr>
          <a:xfrm>
            <a:off x="1472480" y="2767003"/>
            <a:ext cx="966496"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37" name="TextBox 36">
            <a:extLst>
              <a:ext uri="{FF2B5EF4-FFF2-40B4-BE49-F238E27FC236}">
                <a16:creationId xmlns:a16="http://schemas.microsoft.com/office/drawing/2014/main" id="{59576ECD-B853-4C1D-87AD-DFF66A5557E7}"/>
              </a:ext>
            </a:extLst>
          </p:cNvPr>
          <p:cNvSpPr txBox="1"/>
          <p:nvPr/>
        </p:nvSpPr>
        <p:spPr>
          <a:xfrm>
            <a:off x="4634518" y="2767003"/>
            <a:ext cx="966496"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40" name="TextBox 39">
            <a:extLst>
              <a:ext uri="{FF2B5EF4-FFF2-40B4-BE49-F238E27FC236}">
                <a16:creationId xmlns:a16="http://schemas.microsoft.com/office/drawing/2014/main" id="{A13E0977-1DC0-4942-8112-C3B7754D7CDC}"/>
              </a:ext>
            </a:extLst>
          </p:cNvPr>
          <p:cNvSpPr txBox="1"/>
          <p:nvPr/>
        </p:nvSpPr>
        <p:spPr>
          <a:xfrm>
            <a:off x="1266617" y="5197009"/>
            <a:ext cx="1378222"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340</a:t>
            </a:r>
          </a:p>
        </p:txBody>
      </p:sp>
      <p:sp>
        <p:nvSpPr>
          <p:cNvPr id="41" name="TextBox 40">
            <a:extLst>
              <a:ext uri="{FF2B5EF4-FFF2-40B4-BE49-F238E27FC236}">
                <a16:creationId xmlns:a16="http://schemas.microsoft.com/office/drawing/2014/main" id="{86784DB9-445E-4F65-B48A-411EFEC949B7}"/>
              </a:ext>
            </a:extLst>
          </p:cNvPr>
          <p:cNvSpPr txBox="1"/>
          <p:nvPr/>
        </p:nvSpPr>
        <p:spPr>
          <a:xfrm>
            <a:off x="4428655" y="5197009"/>
            <a:ext cx="1378222"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350</a:t>
            </a:r>
          </a:p>
        </p:txBody>
      </p:sp>
      <p:sp>
        <p:nvSpPr>
          <p:cNvPr id="39" name="TextBox 38">
            <a:extLst>
              <a:ext uri="{FF2B5EF4-FFF2-40B4-BE49-F238E27FC236}">
                <a16:creationId xmlns:a16="http://schemas.microsoft.com/office/drawing/2014/main" id="{DA728999-DAFF-4A71-A141-321439EFE6C9}"/>
              </a:ext>
            </a:extLst>
          </p:cNvPr>
          <p:cNvSpPr txBox="1"/>
          <p:nvPr/>
        </p:nvSpPr>
        <p:spPr>
          <a:xfrm>
            <a:off x="2978663" y="2767002"/>
            <a:ext cx="966496"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342</a:t>
            </a:r>
          </a:p>
        </p:txBody>
      </p:sp>
      <p:sp>
        <p:nvSpPr>
          <p:cNvPr id="42" name="TextBox 41">
            <a:extLst>
              <a:ext uri="{FF2B5EF4-FFF2-40B4-BE49-F238E27FC236}">
                <a16:creationId xmlns:a16="http://schemas.microsoft.com/office/drawing/2014/main" id="{BCD3D784-33C7-49A5-89F5-FF1C6473F051}"/>
              </a:ext>
            </a:extLst>
          </p:cNvPr>
          <p:cNvSpPr txBox="1"/>
          <p:nvPr/>
        </p:nvSpPr>
        <p:spPr>
          <a:xfrm>
            <a:off x="623888" y="1780510"/>
            <a:ext cx="2663682"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Previous multiple of 100</a:t>
            </a:r>
          </a:p>
        </p:txBody>
      </p:sp>
      <p:sp>
        <p:nvSpPr>
          <p:cNvPr id="43" name="TextBox 42">
            <a:extLst>
              <a:ext uri="{FF2B5EF4-FFF2-40B4-BE49-F238E27FC236}">
                <a16:creationId xmlns:a16="http://schemas.microsoft.com/office/drawing/2014/main" id="{E2A33759-3909-4C2B-972E-38ED3AC8FC5B}"/>
              </a:ext>
            </a:extLst>
          </p:cNvPr>
          <p:cNvSpPr txBox="1"/>
          <p:nvPr/>
        </p:nvSpPr>
        <p:spPr>
          <a:xfrm>
            <a:off x="4071399" y="1780510"/>
            <a:ext cx="2092736"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Next multiple of 100</a:t>
            </a:r>
          </a:p>
        </p:txBody>
      </p:sp>
      <p:sp>
        <p:nvSpPr>
          <p:cNvPr id="46" name="Rectangle: Rounded Corners 45">
            <a:extLst>
              <a:ext uri="{FF2B5EF4-FFF2-40B4-BE49-F238E27FC236}">
                <a16:creationId xmlns:a16="http://schemas.microsoft.com/office/drawing/2014/main" id="{26A75FD4-2E49-4775-BEBD-DA4C8FE8BDB8}"/>
              </a:ext>
            </a:extLst>
          </p:cNvPr>
          <p:cNvSpPr/>
          <p:nvPr/>
        </p:nvSpPr>
        <p:spPr>
          <a:xfrm rot="16200000">
            <a:off x="1680335" y="2434966"/>
            <a:ext cx="524280" cy="1094958"/>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Rounded Corners 46">
            <a:extLst>
              <a:ext uri="{FF2B5EF4-FFF2-40B4-BE49-F238E27FC236}">
                <a16:creationId xmlns:a16="http://schemas.microsoft.com/office/drawing/2014/main" id="{6F411F59-1928-4079-98F8-FAD0BE9B9032}"/>
              </a:ext>
            </a:extLst>
          </p:cNvPr>
          <p:cNvSpPr/>
          <p:nvPr/>
        </p:nvSpPr>
        <p:spPr>
          <a:xfrm rot="16200000">
            <a:off x="4842372" y="2434968"/>
            <a:ext cx="524280" cy="1094956"/>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D9CA7408-9D8F-4787-BB57-AB0DAB28C08C}"/>
              </a:ext>
            </a:extLst>
          </p:cNvPr>
          <p:cNvGrpSpPr/>
          <p:nvPr/>
        </p:nvGrpSpPr>
        <p:grpSpPr>
          <a:xfrm>
            <a:off x="623888" y="4204893"/>
            <a:ext cx="5540247" cy="1456132"/>
            <a:chOff x="623888" y="4204893"/>
            <a:chExt cx="5540247" cy="1456132"/>
          </a:xfrm>
        </p:grpSpPr>
        <p:sp>
          <p:nvSpPr>
            <p:cNvPr id="38" name="TextBox 37">
              <a:extLst>
                <a:ext uri="{FF2B5EF4-FFF2-40B4-BE49-F238E27FC236}">
                  <a16:creationId xmlns:a16="http://schemas.microsoft.com/office/drawing/2014/main" id="{E985F923-D0E7-4C62-A2EE-431EF7809121}"/>
                </a:ext>
              </a:extLst>
            </p:cNvPr>
            <p:cNvSpPr txBox="1"/>
            <p:nvPr/>
          </p:nvSpPr>
          <p:spPr>
            <a:xfrm>
              <a:off x="2978663" y="5197008"/>
              <a:ext cx="966496"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342</a:t>
              </a:r>
            </a:p>
          </p:txBody>
        </p:sp>
        <p:sp>
          <p:nvSpPr>
            <p:cNvPr id="44" name="TextBox 43">
              <a:extLst>
                <a:ext uri="{FF2B5EF4-FFF2-40B4-BE49-F238E27FC236}">
                  <a16:creationId xmlns:a16="http://schemas.microsoft.com/office/drawing/2014/main" id="{82D06A21-E389-46B5-86D5-B8019D95E697}"/>
                </a:ext>
              </a:extLst>
            </p:cNvPr>
            <p:cNvSpPr txBox="1"/>
            <p:nvPr/>
          </p:nvSpPr>
          <p:spPr>
            <a:xfrm>
              <a:off x="623888" y="4204893"/>
              <a:ext cx="2663682"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Previous multiple of 10</a:t>
              </a:r>
            </a:p>
          </p:txBody>
        </p:sp>
        <p:sp>
          <p:nvSpPr>
            <p:cNvPr id="45" name="TextBox 44">
              <a:extLst>
                <a:ext uri="{FF2B5EF4-FFF2-40B4-BE49-F238E27FC236}">
                  <a16:creationId xmlns:a16="http://schemas.microsoft.com/office/drawing/2014/main" id="{9853E8DC-B0F3-482D-9ED5-ECE0D2F76D49}"/>
                </a:ext>
              </a:extLst>
            </p:cNvPr>
            <p:cNvSpPr txBox="1"/>
            <p:nvPr/>
          </p:nvSpPr>
          <p:spPr>
            <a:xfrm>
              <a:off x="4071399" y="4204893"/>
              <a:ext cx="2092736"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Next multiple of 10</a:t>
              </a:r>
            </a:p>
          </p:txBody>
        </p:sp>
        <p:sp>
          <p:nvSpPr>
            <p:cNvPr id="77" name="Rectangle: Rounded Corners 76">
              <a:extLst>
                <a:ext uri="{FF2B5EF4-FFF2-40B4-BE49-F238E27FC236}">
                  <a16:creationId xmlns:a16="http://schemas.microsoft.com/office/drawing/2014/main" id="{F9E49676-1E0E-47B0-BB49-C0748246469F}"/>
                </a:ext>
              </a:extLst>
            </p:cNvPr>
            <p:cNvSpPr/>
            <p:nvPr/>
          </p:nvSpPr>
          <p:spPr>
            <a:xfrm rot="16200000">
              <a:off x="1680337" y="4851402"/>
              <a:ext cx="524280" cy="1094964"/>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Rounded Corners 77">
              <a:extLst>
                <a:ext uri="{FF2B5EF4-FFF2-40B4-BE49-F238E27FC236}">
                  <a16:creationId xmlns:a16="http://schemas.microsoft.com/office/drawing/2014/main" id="{563C873E-97BF-4858-B74F-0E6014C9FC13}"/>
                </a:ext>
              </a:extLst>
            </p:cNvPr>
            <p:cNvSpPr/>
            <p:nvPr/>
          </p:nvSpPr>
          <p:spPr>
            <a:xfrm rot="16200000">
              <a:off x="4842374" y="4851402"/>
              <a:ext cx="524280" cy="1094966"/>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8" name="Content Placeholder 2">
            <a:extLst>
              <a:ext uri="{FF2B5EF4-FFF2-40B4-BE49-F238E27FC236}">
                <a16:creationId xmlns:a16="http://schemas.microsoft.com/office/drawing/2014/main" id="{DA6D1B7B-2205-4C6D-BC5D-6382DE2EFDE5}"/>
              </a:ext>
            </a:extLst>
          </p:cNvPr>
          <p:cNvSpPr txBox="1">
            <a:spLocks/>
          </p:cNvSpPr>
          <p:nvPr/>
        </p:nvSpPr>
        <p:spPr>
          <a:xfrm>
            <a:off x="6192013" y="1557338"/>
            <a:ext cx="524600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3-digit number. Can you say the previous multiple of 100 and the next multiple of 100?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the same number, can you say the previous multiple of 10 and the next multiple of 10?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9">
            <a:extLst>
              <a:ext uri="{FF2B5EF4-FFF2-40B4-BE49-F238E27FC236}">
                <a16:creationId xmlns:a16="http://schemas.microsoft.com/office/drawing/2014/main" id="{C7E814AF-74FB-4FE1-83FB-B24F863DD945}"/>
              </a:ext>
            </a:extLst>
          </p:cNvPr>
          <p:cNvSpPr txBox="1"/>
          <p:nvPr/>
        </p:nvSpPr>
        <p:spPr>
          <a:xfrm>
            <a:off x="6549270" y="4269227"/>
            <a:ext cx="4420148"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previous multiple of 100 is ___. The next multiple of 100 is ___.</a:t>
            </a:r>
          </a:p>
        </p:txBody>
      </p:sp>
      <p:sp>
        <p:nvSpPr>
          <p:cNvPr id="6" name="TextBox 19">
            <a:extLst>
              <a:ext uri="{FF2B5EF4-FFF2-40B4-BE49-F238E27FC236}">
                <a16:creationId xmlns:a16="http://schemas.microsoft.com/office/drawing/2014/main" id="{2D29AE85-1C28-4A99-9DC7-E55C4B4D36DE}"/>
              </a:ext>
            </a:extLst>
          </p:cNvPr>
          <p:cNvSpPr txBox="1"/>
          <p:nvPr/>
        </p:nvSpPr>
        <p:spPr>
          <a:xfrm>
            <a:off x="6540005" y="5300662"/>
            <a:ext cx="4429413"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previous multiple of 10 is ___. The next multiple of 10 is ___.</a:t>
            </a:r>
          </a:p>
        </p:txBody>
      </p:sp>
    </p:spTree>
    <p:custDataLst>
      <p:tags r:id="rId1"/>
    </p:custDataLst>
    <p:extLst>
      <p:ext uri="{BB962C8B-B14F-4D97-AF65-F5344CB8AC3E}">
        <p14:creationId xmlns:p14="http://schemas.microsoft.com/office/powerpoint/2010/main" val="222101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3NPV-3  </a:t>
            </a:r>
            <a:br>
              <a:rPr lang="en-GB" sz="2400" dirty="0"/>
            </a:br>
            <a:r>
              <a:rPr lang="en-GB" sz="2400" i="1" dirty="0"/>
              <a:t>Reason about the location of any </a:t>
            </a:r>
            <a:r>
              <a:rPr lang="en-GB" sz="2400" dirty="0"/>
              <a:t>three</a:t>
            </a:r>
            <a:r>
              <a:rPr lang="en-GB" sz="2400" i="1" dirty="0"/>
              <a:t>-digit number in the linear number system, including identifying the previous and next multiple of 100 and 10.</a:t>
            </a: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301271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3NPV</a:t>
            </a:r>
            <a:r>
              <a:rPr lang="en-GB" kern="0" dirty="0">
                <a:latin typeface="Arial" panose="020B0604020202020204" pitchFamily="34" charset="0"/>
                <a:cs typeface="Arial" panose="020B0604020202020204" pitchFamily="34" charset="0"/>
              </a:rPr>
              <a:t>-</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a:t>
            </a:r>
            <a:r>
              <a:rPr lang="en-GB" kern="0" dirty="0">
                <a:latin typeface="Arial" panose="020B0604020202020204" pitchFamily="34" charset="0"/>
                <a:cs typeface="Arial" panose="020B0604020202020204" pitchFamily="34" charset="0"/>
              </a:rPr>
              <a:t>ear 3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1.18 Composition and calculation: three-digit numbers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normAutofit/>
          </a:bodyPr>
          <a:lstStyle/>
          <a:p>
            <a:r>
              <a:rPr lang="en-GB" sz="2400" dirty="0"/>
              <a:t>3NPV-3: Linked mastery PD materials</a:t>
            </a:r>
          </a:p>
        </p:txBody>
      </p:sp>
      <p:pic>
        <p:nvPicPr>
          <p:cNvPr id="7" name="Picture 6">
            <a:extLst>
              <a:ext uri="{FF2B5EF4-FFF2-40B4-BE49-F238E27FC236}">
                <a16:creationId xmlns:a16="http://schemas.microsoft.com/office/drawing/2014/main" id="{EF732E58-7DC6-4A2F-AEF5-CB3AAE565252}"/>
              </a:ext>
            </a:extLst>
          </p:cNvPr>
          <p:cNvPicPr>
            <a:picLocks noChangeAspect="1"/>
          </p:cNvPicPr>
          <p:nvPr/>
        </p:nvPicPr>
        <p:blipFill>
          <a:blip r:embed="rId4"/>
          <a:stretch>
            <a:fillRect/>
          </a:stretch>
        </p:blipFill>
        <p:spPr>
          <a:xfrm>
            <a:off x="1378589" y="1002055"/>
            <a:ext cx="3599979" cy="5155902"/>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Three-digit numbers in the linear number system</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3NPV-3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421"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uLnTx/>
                <a:uFillTx/>
                <a:latin typeface="Arial"/>
                <a:ea typeface="+mj-ea"/>
                <a:cs typeface="+mj-cs"/>
              </a:rPr>
              <a:t>3NPV-3 Three-digit numbers in the linear number system</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231411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6409746"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3NPV-3 Three-digit numbers in the linear number system</a:t>
            </a:r>
            <a:endParaRPr lang="en-GB" kern="0"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421340" y="2044515"/>
            <a:ext cx="11756193" cy="489546"/>
            <a:chOff x="657117" y="3548362"/>
            <a:chExt cx="8232613"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657117" y="3668046"/>
              <a:ext cx="8232613" cy="268360"/>
              <a:chOff x="657117" y="3668046"/>
              <a:chExt cx="8232613" cy="268360"/>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6"/>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700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0" name="Group 289">
            <a:extLst>
              <a:ext uri="{FF2B5EF4-FFF2-40B4-BE49-F238E27FC236}">
                <a16:creationId xmlns:a16="http://schemas.microsoft.com/office/drawing/2014/main" id="{62A1027D-CD2A-46F4-A898-8FB8A5E81B03}"/>
              </a:ext>
            </a:extLst>
          </p:cNvPr>
          <p:cNvGrpSpPr/>
          <p:nvPr/>
        </p:nvGrpSpPr>
        <p:grpSpPr>
          <a:xfrm>
            <a:off x="869720" y="2051678"/>
            <a:ext cx="10336163" cy="121688"/>
            <a:chOff x="966513" y="3549966"/>
            <a:chExt cx="7242561" cy="118080"/>
          </a:xfrm>
        </p:grpSpPr>
        <p:grpSp>
          <p:nvGrpSpPr>
            <p:cNvPr id="291" name="Group 290">
              <a:extLst>
                <a:ext uri="{FF2B5EF4-FFF2-40B4-BE49-F238E27FC236}">
                  <a16:creationId xmlns:a16="http://schemas.microsoft.com/office/drawing/2014/main" id="{EC244080-4ECF-4FE5-8109-1D2A539D1E4D}"/>
                </a:ext>
              </a:extLst>
            </p:cNvPr>
            <p:cNvGrpSpPr/>
            <p:nvPr/>
          </p:nvGrpSpPr>
          <p:grpSpPr>
            <a:xfrm>
              <a:off x="966513" y="3549966"/>
              <a:ext cx="590832" cy="118080"/>
              <a:chOff x="966513" y="3549966"/>
              <a:chExt cx="590832" cy="118080"/>
            </a:xfrm>
          </p:grpSpPr>
          <p:cxnSp>
            <p:nvCxnSpPr>
              <p:cNvPr id="382" name="Straight Connector 381">
                <a:extLst>
                  <a:ext uri="{FF2B5EF4-FFF2-40B4-BE49-F238E27FC236}">
                    <a16:creationId xmlns:a16="http://schemas.microsoft.com/office/drawing/2014/main" id="{9A645F04-7CBE-4E51-893C-4EDE094A3D88}"/>
                  </a:ext>
                </a:extLst>
              </p:cNvPr>
              <p:cNvCxnSpPr>
                <a:cxnSpLocks/>
              </p:cNvCxnSpPr>
              <p:nvPr/>
            </p:nvCxnSpPr>
            <p:spPr>
              <a:xfrm>
                <a:off x="96651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725D944-4D3C-4A53-821D-B6707C0870DA}"/>
                  </a:ext>
                </a:extLst>
              </p:cNvPr>
              <p:cNvCxnSpPr>
                <a:cxnSpLocks/>
              </p:cNvCxnSpPr>
              <p:nvPr/>
            </p:nvCxnSpPr>
            <p:spPr>
              <a:xfrm>
                <a:off x="104036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84829CC-7DA4-4F99-BE9E-DE6478442FFA}"/>
                  </a:ext>
                </a:extLst>
              </p:cNvPr>
              <p:cNvCxnSpPr>
                <a:cxnSpLocks/>
              </p:cNvCxnSpPr>
              <p:nvPr/>
            </p:nvCxnSpPr>
            <p:spPr>
              <a:xfrm>
                <a:off x="148349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43E3A10A-300B-4394-8A80-C28BBAACA589}"/>
                  </a:ext>
                </a:extLst>
              </p:cNvPr>
              <p:cNvCxnSpPr>
                <a:cxnSpLocks/>
              </p:cNvCxnSpPr>
              <p:nvPr/>
            </p:nvCxnSpPr>
            <p:spPr>
              <a:xfrm>
                <a:off x="155734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D54B789-D614-4860-B521-6EC026FB634E}"/>
                  </a:ext>
                </a:extLst>
              </p:cNvPr>
              <p:cNvCxnSpPr>
                <a:cxnSpLocks/>
              </p:cNvCxnSpPr>
              <p:nvPr/>
            </p:nvCxnSpPr>
            <p:spPr>
              <a:xfrm>
                <a:off x="111422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4892821-44AD-4A31-957B-DA0A4BC68D6B}"/>
                  </a:ext>
                </a:extLst>
              </p:cNvPr>
              <p:cNvCxnSpPr>
                <a:cxnSpLocks/>
              </p:cNvCxnSpPr>
              <p:nvPr/>
            </p:nvCxnSpPr>
            <p:spPr>
              <a:xfrm>
                <a:off x="118807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1766713-53A0-4D36-9521-892627190CF5}"/>
                  </a:ext>
                </a:extLst>
              </p:cNvPr>
              <p:cNvCxnSpPr>
                <a:cxnSpLocks/>
              </p:cNvCxnSpPr>
              <p:nvPr/>
            </p:nvCxnSpPr>
            <p:spPr>
              <a:xfrm>
                <a:off x="126192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CA81CF1-7BFB-4751-BD10-EC1D7E1E3B79}"/>
                  </a:ext>
                </a:extLst>
              </p:cNvPr>
              <p:cNvCxnSpPr>
                <a:cxnSpLocks/>
              </p:cNvCxnSpPr>
              <p:nvPr/>
            </p:nvCxnSpPr>
            <p:spPr>
              <a:xfrm>
                <a:off x="133578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08433B7-8759-4930-A651-DDF905E77D06}"/>
                  </a:ext>
                </a:extLst>
              </p:cNvPr>
              <p:cNvCxnSpPr>
                <a:cxnSpLocks/>
              </p:cNvCxnSpPr>
              <p:nvPr/>
            </p:nvCxnSpPr>
            <p:spPr>
              <a:xfrm>
                <a:off x="140963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70871FCB-30D1-47DE-A17B-3E6A14D9104B}"/>
                </a:ext>
              </a:extLst>
            </p:cNvPr>
            <p:cNvGrpSpPr/>
            <p:nvPr/>
          </p:nvGrpSpPr>
          <p:grpSpPr>
            <a:xfrm>
              <a:off x="1705053" y="3550614"/>
              <a:ext cx="590832" cy="117432"/>
              <a:chOff x="1705053" y="3550614"/>
              <a:chExt cx="590832" cy="117432"/>
            </a:xfrm>
          </p:grpSpPr>
          <p:cxnSp>
            <p:nvCxnSpPr>
              <p:cNvPr id="373" name="Straight Connector 372">
                <a:extLst>
                  <a:ext uri="{FF2B5EF4-FFF2-40B4-BE49-F238E27FC236}">
                    <a16:creationId xmlns:a16="http://schemas.microsoft.com/office/drawing/2014/main" id="{542DB3B7-D892-45D7-9B01-58C1E7C85B54}"/>
                  </a:ext>
                </a:extLst>
              </p:cNvPr>
              <p:cNvCxnSpPr>
                <a:cxnSpLocks/>
              </p:cNvCxnSpPr>
              <p:nvPr/>
            </p:nvCxnSpPr>
            <p:spPr>
              <a:xfrm>
                <a:off x="170505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054E0618-A85A-4A20-933D-52448D01B476}"/>
                  </a:ext>
                </a:extLst>
              </p:cNvPr>
              <p:cNvCxnSpPr>
                <a:cxnSpLocks/>
              </p:cNvCxnSpPr>
              <p:nvPr/>
            </p:nvCxnSpPr>
            <p:spPr>
              <a:xfrm>
                <a:off x="177890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CC744143-F40C-48B0-8532-44232AADE694}"/>
                  </a:ext>
                </a:extLst>
              </p:cNvPr>
              <p:cNvCxnSpPr>
                <a:cxnSpLocks/>
              </p:cNvCxnSpPr>
              <p:nvPr/>
            </p:nvCxnSpPr>
            <p:spPr>
              <a:xfrm>
                <a:off x="222203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C4097905-7714-4BE4-8926-D1E69AE422C4}"/>
                  </a:ext>
                </a:extLst>
              </p:cNvPr>
              <p:cNvCxnSpPr>
                <a:cxnSpLocks/>
              </p:cNvCxnSpPr>
              <p:nvPr/>
            </p:nvCxnSpPr>
            <p:spPr>
              <a:xfrm>
                <a:off x="229588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144C5DD-6D3D-4707-9977-CAC8017E7523}"/>
                  </a:ext>
                </a:extLst>
              </p:cNvPr>
              <p:cNvCxnSpPr>
                <a:cxnSpLocks/>
              </p:cNvCxnSpPr>
              <p:nvPr/>
            </p:nvCxnSpPr>
            <p:spPr>
              <a:xfrm>
                <a:off x="185276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0FD43E0-98EF-44FD-A577-FAFF6B14086E}"/>
                  </a:ext>
                </a:extLst>
              </p:cNvPr>
              <p:cNvCxnSpPr>
                <a:cxnSpLocks/>
              </p:cNvCxnSpPr>
              <p:nvPr/>
            </p:nvCxnSpPr>
            <p:spPr>
              <a:xfrm>
                <a:off x="192661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69375FA-9222-47FC-8F44-104CB4A4DFF3}"/>
                  </a:ext>
                </a:extLst>
              </p:cNvPr>
              <p:cNvCxnSpPr>
                <a:cxnSpLocks/>
              </p:cNvCxnSpPr>
              <p:nvPr/>
            </p:nvCxnSpPr>
            <p:spPr>
              <a:xfrm>
                <a:off x="200046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94EA61E-7A30-42A5-AD95-9C00D5B00027}"/>
                  </a:ext>
                </a:extLst>
              </p:cNvPr>
              <p:cNvCxnSpPr>
                <a:cxnSpLocks/>
              </p:cNvCxnSpPr>
              <p:nvPr/>
            </p:nvCxnSpPr>
            <p:spPr>
              <a:xfrm>
                <a:off x="207432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AE344F9-C0D2-43FF-B41F-BB79039CFC9F}"/>
                  </a:ext>
                </a:extLst>
              </p:cNvPr>
              <p:cNvCxnSpPr>
                <a:cxnSpLocks/>
              </p:cNvCxnSpPr>
              <p:nvPr/>
            </p:nvCxnSpPr>
            <p:spPr>
              <a:xfrm>
                <a:off x="214817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0FD6B9C5-3801-4886-A630-89873B96345B}"/>
                </a:ext>
              </a:extLst>
            </p:cNvPr>
            <p:cNvGrpSpPr/>
            <p:nvPr/>
          </p:nvGrpSpPr>
          <p:grpSpPr>
            <a:xfrm>
              <a:off x="2443593" y="3550614"/>
              <a:ext cx="590832" cy="117432"/>
              <a:chOff x="2443593" y="3550614"/>
              <a:chExt cx="590832" cy="117432"/>
            </a:xfrm>
          </p:grpSpPr>
          <p:cxnSp>
            <p:nvCxnSpPr>
              <p:cNvPr id="364" name="Straight Connector 363">
                <a:extLst>
                  <a:ext uri="{FF2B5EF4-FFF2-40B4-BE49-F238E27FC236}">
                    <a16:creationId xmlns:a16="http://schemas.microsoft.com/office/drawing/2014/main" id="{9E9A21F4-8D03-40DC-A80C-942CFB2FC4F9}"/>
                  </a:ext>
                </a:extLst>
              </p:cNvPr>
              <p:cNvCxnSpPr>
                <a:cxnSpLocks/>
              </p:cNvCxnSpPr>
              <p:nvPr/>
            </p:nvCxnSpPr>
            <p:spPr>
              <a:xfrm>
                <a:off x="244359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4C72D21-DDB3-4E2A-B1A6-E2187F2715CC}"/>
                  </a:ext>
                </a:extLst>
              </p:cNvPr>
              <p:cNvCxnSpPr>
                <a:cxnSpLocks/>
              </p:cNvCxnSpPr>
              <p:nvPr/>
            </p:nvCxnSpPr>
            <p:spPr>
              <a:xfrm>
                <a:off x="251744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A5230D79-8CEF-4025-85E0-1A489E1FA481}"/>
                  </a:ext>
                </a:extLst>
              </p:cNvPr>
              <p:cNvCxnSpPr>
                <a:cxnSpLocks/>
              </p:cNvCxnSpPr>
              <p:nvPr/>
            </p:nvCxnSpPr>
            <p:spPr>
              <a:xfrm>
                <a:off x="296057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58177931-5527-4E5F-8130-CA2211A2D2E8}"/>
                  </a:ext>
                </a:extLst>
              </p:cNvPr>
              <p:cNvCxnSpPr>
                <a:cxnSpLocks/>
              </p:cNvCxnSpPr>
              <p:nvPr/>
            </p:nvCxnSpPr>
            <p:spPr>
              <a:xfrm>
                <a:off x="303442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D1E3282-637C-497C-9541-D4DAD3FD9209}"/>
                  </a:ext>
                </a:extLst>
              </p:cNvPr>
              <p:cNvCxnSpPr>
                <a:cxnSpLocks/>
              </p:cNvCxnSpPr>
              <p:nvPr/>
            </p:nvCxnSpPr>
            <p:spPr>
              <a:xfrm>
                <a:off x="259130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FAF74BD9-A2FC-445E-821C-B123BFE4E7FF}"/>
                  </a:ext>
                </a:extLst>
              </p:cNvPr>
              <p:cNvCxnSpPr>
                <a:cxnSpLocks/>
              </p:cNvCxnSpPr>
              <p:nvPr/>
            </p:nvCxnSpPr>
            <p:spPr>
              <a:xfrm>
                <a:off x="266515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99AE83C-901D-4CD6-B5F1-DF33C9685341}"/>
                  </a:ext>
                </a:extLst>
              </p:cNvPr>
              <p:cNvCxnSpPr>
                <a:cxnSpLocks/>
              </p:cNvCxnSpPr>
              <p:nvPr/>
            </p:nvCxnSpPr>
            <p:spPr>
              <a:xfrm>
                <a:off x="273900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A0BA65D-ECC7-4E90-9D95-CFA98EA0B9C6}"/>
                  </a:ext>
                </a:extLst>
              </p:cNvPr>
              <p:cNvCxnSpPr>
                <a:cxnSpLocks/>
              </p:cNvCxnSpPr>
              <p:nvPr/>
            </p:nvCxnSpPr>
            <p:spPr>
              <a:xfrm>
                <a:off x="281286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C707E8D-52E6-4753-9C49-4E571AA55C59}"/>
                  </a:ext>
                </a:extLst>
              </p:cNvPr>
              <p:cNvCxnSpPr>
                <a:cxnSpLocks/>
              </p:cNvCxnSpPr>
              <p:nvPr/>
            </p:nvCxnSpPr>
            <p:spPr>
              <a:xfrm>
                <a:off x="288671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3BCEF937-6F2E-4AEF-ADB5-1CC0D3B33E35}"/>
                </a:ext>
              </a:extLst>
            </p:cNvPr>
            <p:cNvGrpSpPr/>
            <p:nvPr/>
          </p:nvGrpSpPr>
          <p:grpSpPr>
            <a:xfrm>
              <a:off x="3182133" y="3550614"/>
              <a:ext cx="590832" cy="117432"/>
              <a:chOff x="3182133" y="3550614"/>
              <a:chExt cx="590832" cy="117432"/>
            </a:xfrm>
          </p:grpSpPr>
          <p:cxnSp>
            <p:nvCxnSpPr>
              <p:cNvPr id="355" name="Straight Connector 354">
                <a:extLst>
                  <a:ext uri="{FF2B5EF4-FFF2-40B4-BE49-F238E27FC236}">
                    <a16:creationId xmlns:a16="http://schemas.microsoft.com/office/drawing/2014/main" id="{B53743F9-755F-47B4-9970-0A94BAEE6E95}"/>
                  </a:ext>
                </a:extLst>
              </p:cNvPr>
              <p:cNvCxnSpPr>
                <a:cxnSpLocks/>
              </p:cNvCxnSpPr>
              <p:nvPr/>
            </p:nvCxnSpPr>
            <p:spPr>
              <a:xfrm>
                <a:off x="318213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652A353-78C1-4F05-AA11-E3C31C555E6F}"/>
                  </a:ext>
                </a:extLst>
              </p:cNvPr>
              <p:cNvCxnSpPr>
                <a:cxnSpLocks/>
              </p:cNvCxnSpPr>
              <p:nvPr/>
            </p:nvCxnSpPr>
            <p:spPr>
              <a:xfrm>
                <a:off x="325598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65D2174-38EA-40B4-96A9-F9DF081320EB}"/>
                  </a:ext>
                </a:extLst>
              </p:cNvPr>
              <p:cNvCxnSpPr>
                <a:cxnSpLocks/>
              </p:cNvCxnSpPr>
              <p:nvPr/>
            </p:nvCxnSpPr>
            <p:spPr>
              <a:xfrm>
                <a:off x="369911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EEB3962-6927-4988-96AE-62995117429A}"/>
                  </a:ext>
                </a:extLst>
              </p:cNvPr>
              <p:cNvCxnSpPr>
                <a:cxnSpLocks/>
              </p:cNvCxnSpPr>
              <p:nvPr/>
            </p:nvCxnSpPr>
            <p:spPr>
              <a:xfrm>
                <a:off x="377296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9524456-E440-4FD2-AB27-BCF462FF9DC0}"/>
                  </a:ext>
                </a:extLst>
              </p:cNvPr>
              <p:cNvCxnSpPr>
                <a:cxnSpLocks/>
              </p:cNvCxnSpPr>
              <p:nvPr/>
            </p:nvCxnSpPr>
            <p:spPr>
              <a:xfrm>
                <a:off x="332984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6C30B2C-3138-4CD3-A4BC-8F8300373CA2}"/>
                  </a:ext>
                </a:extLst>
              </p:cNvPr>
              <p:cNvCxnSpPr>
                <a:cxnSpLocks/>
              </p:cNvCxnSpPr>
              <p:nvPr/>
            </p:nvCxnSpPr>
            <p:spPr>
              <a:xfrm>
                <a:off x="340369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B74B2ED-0B8F-4055-973C-9057AC90E05D}"/>
                  </a:ext>
                </a:extLst>
              </p:cNvPr>
              <p:cNvCxnSpPr>
                <a:cxnSpLocks/>
              </p:cNvCxnSpPr>
              <p:nvPr/>
            </p:nvCxnSpPr>
            <p:spPr>
              <a:xfrm>
                <a:off x="347754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E184C6E-441A-4257-90C2-C58F346BE060}"/>
                  </a:ext>
                </a:extLst>
              </p:cNvPr>
              <p:cNvCxnSpPr>
                <a:cxnSpLocks/>
              </p:cNvCxnSpPr>
              <p:nvPr/>
            </p:nvCxnSpPr>
            <p:spPr>
              <a:xfrm>
                <a:off x="355140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39F778A-D521-4307-9FEE-CC11CF143100}"/>
                  </a:ext>
                </a:extLst>
              </p:cNvPr>
              <p:cNvCxnSpPr>
                <a:cxnSpLocks/>
              </p:cNvCxnSpPr>
              <p:nvPr/>
            </p:nvCxnSpPr>
            <p:spPr>
              <a:xfrm>
                <a:off x="362525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B5DCEC68-FD36-4A0C-9083-B6E966B9C5A9}"/>
                </a:ext>
              </a:extLst>
            </p:cNvPr>
            <p:cNvGrpSpPr/>
            <p:nvPr/>
          </p:nvGrpSpPr>
          <p:grpSpPr>
            <a:xfrm>
              <a:off x="3920673" y="3550614"/>
              <a:ext cx="590832" cy="117432"/>
              <a:chOff x="3920673" y="3550614"/>
              <a:chExt cx="590832" cy="117432"/>
            </a:xfrm>
          </p:grpSpPr>
          <p:cxnSp>
            <p:nvCxnSpPr>
              <p:cNvPr id="346" name="Straight Connector 345">
                <a:extLst>
                  <a:ext uri="{FF2B5EF4-FFF2-40B4-BE49-F238E27FC236}">
                    <a16:creationId xmlns:a16="http://schemas.microsoft.com/office/drawing/2014/main" id="{9272518B-FF38-442A-AF9B-94B3FB15191E}"/>
                  </a:ext>
                </a:extLst>
              </p:cNvPr>
              <p:cNvCxnSpPr>
                <a:cxnSpLocks/>
              </p:cNvCxnSpPr>
              <p:nvPr/>
            </p:nvCxnSpPr>
            <p:spPr>
              <a:xfrm>
                <a:off x="392067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851BC53-32DF-4B7F-8D2A-8E191AE517D8}"/>
                  </a:ext>
                </a:extLst>
              </p:cNvPr>
              <p:cNvCxnSpPr>
                <a:cxnSpLocks/>
              </p:cNvCxnSpPr>
              <p:nvPr/>
            </p:nvCxnSpPr>
            <p:spPr>
              <a:xfrm>
                <a:off x="399452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555C7915-ECF7-4E5B-B945-F2F785EEA80F}"/>
                  </a:ext>
                </a:extLst>
              </p:cNvPr>
              <p:cNvCxnSpPr>
                <a:cxnSpLocks/>
              </p:cNvCxnSpPr>
              <p:nvPr/>
            </p:nvCxnSpPr>
            <p:spPr>
              <a:xfrm>
                <a:off x="443765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8FF99B1-DABD-41AD-A434-547127E98ACB}"/>
                  </a:ext>
                </a:extLst>
              </p:cNvPr>
              <p:cNvCxnSpPr>
                <a:cxnSpLocks/>
              </p:cNvCxnSpPr>
              <p:nvPr/>
            </p:nvCxnSpPr>
            <p:spPr>
              <a:xfrm>
                <a:off x="451150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FA342D8-2429-4888-8F36-4C4F51406D64}"/>
                  </a:ext>
                </a:extLst>
              </p:cNvPr>
              <p:cNvCxnSpPr>
                <a:cxnSpLocks/>
              </p:cNvCxnSpPr>
              <p:nvPr/>
            </p:nvCxnSpPr>
            <p:spPr>
              <a:xfrm>
                <a:off x="406838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3461A98-36DC-4D9A-9CFA-8B882832429C}"/>
                  </a:ext>
                </a:extLst>
              </p:cNvPr>
              <p:cNvCxnSpPr>
                <a:cxnSpLocks/>
              </p:cNvCxnSpPr>
              <p:nvPr/>
            </p:nvCxnSpPr>
            <p:spPr>
              <a:xfrm>
                <a:off x="414223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C54358A-1D8F-4EBD-A22C-9523C04F8285}"/>
                  </a:ext>
                </a:extLst>
              </p:cNvPr>
              <p:cNvCxnSpPr>
                <a:cxnSpLocks/>
              </p:cNvCxnSpPr>
              <p:nvPr/>
            </p:nvCxnSpPr>
            <p:spPr>
              <a:xfrm>
                <a:off x="421608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1402DC7-4D64-4F04-95F0-CBD958D182F0}"/>
                  </a:ext>
                </a:extLst>
              </p:cNvPr>
              <p:cNvCxnSpPr>
                <a:cxnSpLocks/>
              </p:cNvCxnSpPr>
              <p:nvPr/>
            </p:nvCxnSpPr>
            <p:spPr>
              <a:xfrm>
                <a:off x="428994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68CDBBE-24D7-4FCE-ACC3-9D2CE12E2C12}"/>
                  </a:ext>
                </a:extLst>
              </p:cNvPr>
              <p:cNvCxnSpPr>
                <a:cxnSpLocks/>
              </p:cNvCxnSpPr>
              <p:nvPr/>
            </p:nvCxnSpPr>
            <p:spPr>
              <a:xfrm>
                <a:off x="436379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25B503F3-7FCA-4521-AF93-872B29126133}"/>
                </a:ext>
              </a:extLst>
            </p:cNvPr>
            <p:cNvGrpSpPr/>
            <p:nvPr/>
          </p:nvGrpSpPr>
          <p:grpSpPr>
            <a:xfrm>
              <a:off x="4664082" y="3549966"/>
              <a:ext cx="590832" cy="118080"/>
              <a:chOff x="4664082" y="3549966"/>
              <a:chExt cx="590832" cy="118080"/>
            </a:xfrm>
          </p:grpSpPr>
          <p:cxnSp>
            <p:nvCxnSpPr>
              <p:cNvPr id="337" name="Straight Connector 336">
                <a:extLst>
                  <a:ext uri="{FF2B5EF4-FFF2-40B4-BE49-F238E27FC236}">
                    <a16:creationId xmlns:a16="http://schemas.microsoft.com/office/drawing/2014/main" id="{5A6E0F0A-CB80-4DA6-B547-4FAF0AD6BB45}"/>
                  </a:ext>
                </a:extLst>
              </p:cNvPr>
              <p:cNvCxnSpPr>
                <a:cxnSpLocks/>
              </p:cNvCxnSpPr>
              <p:nvPr/>
            </p:nvCxnSpPr>
            <p:spPr>
              <a:xfrm>
                <a:off x="466408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07CEF6-1443-47DB-8752-244BADD0D3EB}"/>
                  </a:ext>
                </a:extLst>
              </p:cNvPr>
              <p:cNvCxnSpPr>
                <a:cxnSpLocks/>
              </p:cNvCxnSpPr>
              <p:nvPr/>
            </p:nvCxnSpPr>
            <p:spPr>
              <a:xfrm>
                <a:off x="473793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951214A-3E22-440E-ACD7-61FB18E372EA}"/>
                  </a:ext>
                </a:extLst>
              </p:cNvPr>
              <p:cNvCxnSpPr>
                <a:cxnSpLocks/>
              </p:cNvCxnSpPr>
              <p:nvPr/>
            </p:nvCxnSpPr>
            <p:spPr>
              <a:xfrm>
                <a:off x="518106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FAFBFA0-0150-449F-B129-C377A1F1ADB3}"/>
                  </a:ext>
                </a:extLst>
              </p:cNvPr>
              <p:cNvCxnSpPr>
                <a:cxnSpLocks/>
              </p:cNvCxnSpPr>
              <p:nvPr/>
            </p:nvCxnSpPr>
            <p:spPr>
              <a:xfrm>
                <a:off x="525491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8FFF296-9243-4633-A12C-06C9F8453B56}"/>
                  </a:ext>
                </a:extLst>
              </p:cNvPr>
              <p:cNvCxnSpPr>
                <a:cxnSpLocks/>
              </p:cNvCxnSpPr>
              <p:nvPr/>
            </p:nvCxnSpPr>
            <p:spPr>
              <a:xfrm>
                <a:off x="481179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60A4873-2846-4301-A955-F6294AA04419}"/>
                  </a:ext>
                </a:extLst>
              </p:cNvPr>
              <p:cNvCxnSpPr>
                <a:cxnSpLocks/>
              </p:cNvCxnSpPr>
              <p:nvPr/>
            </p:nvCxnSpPr>
            <p:spPr>
              <a:xfrm>
                <a:off x="488564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203A50BC-0477-40F7-A7C4-7C64606CBD53}"/>
                  </a:ext>
                </a:extLst>
              </p:cNvPr>
              <p:cNvCxnSpPr>
                <a:cxnSpLocks/>
              </p:cNvCxnSpPr>
              <p:nvPr/>
            </p:nvCxnSpPr>
            <p:spPr>
              <a:xfrm>
                <a:off x="4959498"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876A05F-AEB4-4A8E-85A8-A39E7014C590}"/>
                  </a:ext>
                </a:extLst>
              </p:cNvPr>
              <p:cNvCxnSpPr>
                <a:cxnSpLocks/>
              </p:cNvCxnSpPr>
              <p:nvPr/>
            </p:nvCxnSpPr>
            <p:spPr>
              <a:xfrm>
                <a:off x="503335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E290CD5-9DBD-406F-A650-1192D74ABDBC}"/>
                  </a:ext>
                </a:extLst>
              </p:cNvPr>
              <p:cNvCxnSpPr>
                <a:cxnSpLocks/>
              </p:cNvCxnSpPr>
              <p:nvPr/>
            </p:nvCxnSpPr>
            <p:spPr>
              <a:xfrm>
                <a:off x="510720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296">
              <a:extLst>
                <a:ext uri="{FF2B5EF4-FFF2-40B4-BE49-F238E27FC236}">
                  <a16:creationId xmlns:a16="http://schemas.microsoft.com/office/drawing/2014/main" id="{42D95C85-A778-432C-8568-857C32997E50}"/>
                </a:ext>
              </a:extLst>
            </p:cNvPr>
            <p:cNvGrpSpPr/>
            <p:nvPr/>
          </p:nvGrpSpPr>
          <p:grpSpPr>
            <a:xfrm>
              <a:off x="5402622" y="3550614"/>
              <a:ext cx="590832" cy="117432"/>
              <a:chOff x="5402622" y="3550614"/>
              <a:chExt cx="590832" cy="117432"/>
            </a:xfrm>
          </p:grpSpPr>
          <p:cxnSp>
            <p:nvCxnSpPr>
              <p:cNvPr id="328" name="Straight Connector 327">
                <a:extLst>
                  <a:ext uri="{FF2B5EF4-FFF2-40B4-BE49-F238E27FC236}">
                    <a16:creationId xmlns:a16="http://schemas.microsoft.com/office/drawing/2014/main" id="{2D2C4974-185A-439D-B507-98178AA531A7}"/>
                  </a:ext>
                </a:extLst>
              </p:cNvPr>
              <p:cNvCxnSpPr>
                <a:cxnSpLocks/>
              </p:cNvCxnSpPr>
              <p:nvPr/>
            </p:nvCxnSpPr>
            <p:spPr>
              <a:xfrm>
                <a:off x="540262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9176C2F-D5FD-43B7-AF28-A0B4EE62F6BD}"/>
                  </a:ext>
                </a:extLst>
              </p:cNvPr>
              <p:cNvCxnSpPr>
                <a:cxnSpLocks/>
              </p:cNvCxnSpPr>
              <p:nvPr/>
            </p:nvCxnSpPr>
            <p:spPr>
              <a:xfrm>
                <a:off x="547647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4F2E932-3A0E-44AC-B567-35AB51A1C570}"/>
                  </a:ext>
                </a:extLst>
              </p:cNvPr>
              <p:cNvCxnSpPr>
                <a:cxnSpLocks/>
              </p:cNvCxnSpPr>
              <p:nvPr/>
            </p:nvCxnSpPr>
            <p:spPr>
              <a:xfrm>
                <a:off x="591960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5233B78-B797-45C3-A33B-9A2DA2736F29}"/>
                  </a:ext>
                </a:extLst>
              </p:cNvPr>
              <p:cNvCxnSpPr>
                <a:cxnSpLocks/>
              </p:cNvCxnSpPr>
              <p:nvPr/>
            </p:nvCxnSpPr>
            <p:spPr>
              <a:xfrm>
                <a:off x="599345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73BD22D-D6D3-48E0-8390-0F9A22E07EF9}"/>
                  </a:ext>
                </a:extLst>
              </p:cNvPr>
              <p:cNvCxnSpPr>
                <a:cxnSpLocks/>
              </p:cNvCxnSpPr>
              <p:nvPr/>
            </p:nvCxnSpPr>
            <p:spPr>
              <a:xfrm>
                <a:off x="555033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576E039-50EB-4BBF-B4ED-B2D93C23625D}"/>
                  </a:ext>
                </a:extLst>
              </p:cNvPr>
              <p:cNvCxnSpPr>
                <a:cxnSpLocks/>
              </p:cNvCxnSpPr>
              <p:nvPr/>
            </p:nvCxnSpPr>
            <p:spPr>
              <a:xfrm>
                <a:off x="562418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E4E8C0-AF1D-4B06-8469-37C4AA8952E8}"/>
                  </a:ext>
                </a:extLst>
              </p:cNvPr>
              <p:cNvCxnSpPr>
                <a:cxnSpLocks/>
              </p:cNvCxnSpPr>
              <p:nvPr/>
            </p:nvCxnSpPr>
            <p:spPr>
              <a:xfrm>
                <a:off x="569803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BCE5F2-14D7-44D7-BD23-A47F2D307736}"/>
                  </a:ext>
                </a:extLst>
              </p:cNvPr>
              <p:cNvCxnSpPr>
                <a:cxnSpLocks/>
              </p:cNvCxnSpPr>
              <p:nvPr/>
            </p:nvCxnSpPr>
            <p:spPr>
              <a:xfrm>
                <a:off x="577189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1AAC46D-6EF7-4DA0-8970-1ECE0D303095}"/>
                  </a:ext>
                </a:extLst>
              </p:cNvPr>
              <p:cNvCxnSpPr>
                <a:cxnSpLocks/>
              </p:cNvCxnSpPr>
              <p:nvPr/>
            </p:nvCxnSpPr>
            <p:spPr>
              <a:xfrm>
                <a:off x="584574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A183E02E-FD4A-49B4-B41E-43AFC38A3FF3}"/>
                </a:ext>
              </a:extLst>
            </p:cNvPr>
            <p:cNvGrpSpPr/>
            <p:nvPr/>
          </p:nvGrpSpPr>
          <p:grpSpPr>
            <a:xfrm>
              <a:off x="6141162" y="3550614"/>
              <a:ext cx="590832" cy="117432"/>
              <a:chOff x="6141162" y="3550614"/>
              <a:chExt cx="590832" cy="117432"/>
            </a:xfrm>
          </p:grpSpPr>
          <p:cxnSp>
            <p:nvCxnSpPr>
              <p:cNvPr id="319" name="Straight Connector 318">
                <a:extLst>
                  <a:ext uri="{FF2B5EF4-FFF2-40B4-BE49-F238E27FC236}">
                    <a16:creationId xmlns:a16="http://schemas.microsoft.com/office/drawing/2014/main" id="{124617AC-F817-453F-B380-98C020E967B4}"/>
                  </a:ext>
                </a:extLst>
              </p:cNvPr>
              <p:cNvCxnSpPr>
                <a:cxnSpLocks/>
              </p:cNvCxnSpPr>
              <p:nvPr/>
            </p:nvCxnSpPr>
            <p:spPr>
              <a:xfrm>
                <a:off x="614116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D183B5F-FD87-482F-9AD9-2DF890569C9E}"/>
                  </a:ext>
                </a:extLst>
              </p:cNvPr>
              <p:cNvCxnSpPr>
                <a:cxnSpLocks/>
              </p:cNvCxnSpPr>
              <p:nvPr/>
            </p:nvCxnSpPr>
            <p:spPr>
              <a:xfrm>
                <a:off x="621501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BE493D1-48E9-4B6D-BE42-30844E73AEEB}"/>
                  </a:ext>
                </a:extLst>
              </p:cNvPr>
              <p:cNvCxnSpPr>
                <a:cxnSpLocks/>
              </p:cNvCxnSpPr>
              <p:nvPr/>
            </p:nvCxnSpPr>
            <p:spPr>
              <a:xfrm>
                <a:off x="665814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A06DB38-2ED5-40CA-B4E4-C4F423A562DA}"/>
                  </a:ext>
                </a:extLst>
              </p:cNvPr>
              <p:cNvCxnSpPr>
                <a:cxnSpLocks/>
              </p:cNvCxnSpPr>
              <p:nvPr/>
            </p:nvCxnSpPr>
            <p:spPr>
              <a:xfrm>
                <a:off x="673199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815572E-8725-4BBD-970A-92F001685FBB}"/>
                  </a:ext>
                </a:extLst>
              </p:cNvPr>
              <p:cNvCxnSpPr>
                <a:cxnSpLocks/>
              </p:cNvCxnSpPr>
              <p:nvPr/>
            </p:nvCxnSpPr>
            <p:spPr>
              <a:xfrm>
                <a:off x="628887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B74937-9D21-4488-8147-5B1EC37DB322}"/>
                  </a:ext>
                </a:extLst>
              </p:cNvPr>
              <p:cNvCxnSpPr>
                <a:cxnSpLocks/>
              </p:cNvCxnSpPr>
              <p:nvPr/>
            </p:nvCxnSpPr>
            <p:spPr>
              <a:xfrm>
                <a:off x="636272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D1DB67F-ED80-438F-9F10-6F5A2EC575BC}"/>
                  </a:ext>
                </a:extLst>
              </p:cNvPr>
              <p:cNvCxnSpPr>
                <a:cxnSpLocks/>
              </p:cNvCxnSpPr>
              <p:nvPr/>
            </p:nvCxnSpPr>
            <p:spPr>
              <a:xfrm>
                <a:off x="643657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CDD1D49-1649-40B4-90E2-EA66D8339230}"/>
                  </a:ext>
                </a:extLst>
              </p:cNvPr>
              <p:cNvCxnSpPr>
                <a:cxnSpLocks/>
              </p:cNvCxnSpPr>
              <p:nvPr/>
            </p:nvCxnSpPr>
            <p:spPr>
              <a:xfrm>
                <a:off x="651043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32F52B0-35BF-4CDB-B194-ED7E7F90DD1A}"/>
                  </a:ext>
                </a:extLst>
              </p:cNvPr>
              <p:cNvCxnSpPr>
                <a:cxnSpLocks/>
              </p:cNvCxnSpPr>
              <p:nvPr/>
            </p:nvCxnSpPr>
            <p:spPr>
              <a:xfrm>
                <a:off x="658428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51DE595D-0241-4C28-B508-03CFA29CD651}"/>
                </a:ext>
              </a:extLst>
            </p:cNvPr>
            <p:cNvGrpSpPr/>
            <p:nvPr/>
          </p:nvGrpSpPr>
          <p:grpSpPr>
            <a:xfrm>
              <a:off x="6879702" y="3550614"/>
              <a:ext cx="590832" cy="117432"/>
              <a:chOff x="6879702" y="3550614"/>
              <a:chExt cx="590832" cy="117432"/>
            </a:xfrm>
          </p:grpSpPr>
          <p:cxnSp>
            <p:nvCxnSpPr>
              <p:cNvPr id="310" name="Straight Connector 309">
                <a:extLst>
                  <a:ext uri="{FF2B5EF4-FFF2-40B4-BE49-F238E27FC236}">
                    <a16:creationId xmlns:a16="http://schemas.microsoft.com/office/drawing/2014/main" id="{C44CBD5E-05B5-4E7E-A972-AD4C42EF780A}"/>
                  </a:ext>
                </a:extLst>
              </p:cNvPr>
              <p:cNvCxnSpPr>
                <a:cxnSpLocks/>
              </p:cNvCxnSpPr>
              <p:nvPr/>
            </p:nvCxnSpPr>
            <p:spPr>
              <a:xfrm>
                <a:off x="687970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A895DB0-4FCC-4FDA-8970-46B5A21D129D}"/>
                  </a:ext>
                </a:extLst>
              </p:cNvPr>
              <p:cNvCxnSpPr>
                <a:cxnSpLocks/>
              </p:cNvCxnSpPr>
              <p:nvPr/>
            </p:nvCxnSpPr>
            <p:spPr>
              <a:xfrm>
                <a:off x="695355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B2F9B14-07B3-4BA0-9077-F56F1F049FFD}"/>
                  </a:ext>
                </a:extLst>
              </p:cNvPr>
              <p:cNvCxnSpPr>
                <a:cxnSpLocks/>
              </p:cNvCxnSpPr>
              <p:nvPr/>
            </p:nvCxnSpPr>
            <p:spPr>
              <a:xfrm>
                <a:off x="739668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0A64CF6-2C89-4666-A2C4-C6CF36DDF091}"/>
                  </a:ext>
                </a:extLst>
              </p:cNvPr>
              <p:cNvCxnSpPr>
                <a:cxnSpLocks/>
              </p:cNvCxnSpPr>
              <p:nvPr/>
            </p:nvCxnSpPr>
            <p:spPr>
              <a:xfrm>
                <a:off x="747053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07D68D1-20C8-406A-AC08-E212F2874649}"/>
                  </a:ext>
                </a:extLst>
              </p:cNvPr>
              <p:cNvCxnSpPr>
                <a:cxnSpLocks/>
              </p:cNvCxnSpPr>
              <p:nvPr/>
            </p:nvCxnSpPr>
            <p:spPr>
              <a:xfrm>
                <a:off x="702741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FD083F1-8082-4E5A-95DC-D07D909C1B01}"/>
                  </a:ext>
                </a:extLst>
              </p:cNvPr>
              <p:cNvCxnSpPr>
                <a:cxnSpLocks/>
              </p:cNvCxnSpPr>
              <p:nvPr/>
            </p:nvCxnSpPr>
            <p:spPr>
              <a:xfrm>
                <a:off x="710126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8C50D39-FE62-4311-9216-5BFA1516E801}"/>
                  </a:ext>
                </a:extLst>
              </p:cNvPr>
              <p:cNvCxnSpPr>
                <a:cxnSpLocks/>
              </p:cNvCxnSpPr>
              <p:nvPr/>
            </p:nvCxnSpPr>
            <p:spPr>
              <a:xfrm>
                <a:off x="717511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1190C5F-092B-4C3C-AC56-0C620F0C652D}"/>
                  </a:ext>
                </a:extLst>
              </p:cNvPr>
              <p:cNvCxnSpPr>
                <a:cxnSpLocks/>
              </p:cNvCxnSpPr>
              <p:nvPr/>
            </p:nvCxnSpPr>
            <p:spPr>
              <a:xfrm>
                <a:off x="724897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2DE06DA-60F8-47CD-9B22-DA7832B0BE8C}"/>
                  </a:ext>
                </a:extLst>
              </p:cNvPr>
              <p:cNvCxnSpPr>
                <a:cxnSpLocks/>
              </p:cNvCxnSpPr>
              <p:nvPr/>
            </p:nvCxnSpPr>
            <p:spPr>
              <a:xfrm>
                <a:off x="732282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B1E49DB1-F4DB-4FFF-91DF-E379EBB91448}"/>
                </a:ext>
              </a:extLst>
            </p:cNvPr>
            <p:cNvGrpSpPr/>
            <p:nvPr/>
          </p:nvGrpSpPr>
          <p:grpSpPr>
            <a:xfrm>
              <a:off x="7618242" y="3550614"/>
              <a:ext cx="590832" cy="117432"/>
              <a:chOff x="7618242" y="3550614"/>
              <a:chExt cx="590832" cy="117432"/>
            </a:xfrm>
          </p:grpSpPr>
          <p:cxnSp>
            <p:nvCxnSpPr>
              <p:cNvPr id="301" name="Straight Connector 300">
                <a:extLst>
                  <a:ext uri="{FF2B5EF4-FFF2-40B4-BE49-F238E27FC236}">
                    <a16:creationId xmlns:a16="http://schemas.microsoft.com/office/drawing/2014/main" id="{D8131113-A7E1-49AD-AC96-E8AF8A684C2E}"/>
                  </a:ext>
                </a:extLst>
              </p:cNvPr>
              <p:cNvCxnSpPr>
                <a:cxnSpLocks/>
              </p:cNvCxnSpPr>
              <p:nvPr/>
            </p:nvCxnSpPr>
            <p:spPr>
              <a:xfrm>
                <a:off x="761824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5AFFA1B-A983-4F19-BAF8-A89C64BA71BA}"/>
                  </a:ext>
                </a:extLst>
              </p:cNvPr>
              <p:cNvCxnSpPr>
                <a:cxnSpLocks/>
              </p:cNvCxnSpPr>
              <p:nvPr/>
            </p:nvCxnSpPr>
            <p:spPr>
              <a:xfrm>
                <a:off x="769209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572E64-0D7C-4849-95B9-55AA1C7A0AD8}"/>
                  </a:ext>
                </a:extLst>
              </p:cNvPr>
              <p:cNvCxnSpPr>
                <a:cxnSpLocks/>
              </p:cNvCxnSpPr>
              <p:nvPr/>
            </p:nvCxnSpPr>
            <p:spPr>
              <a:xfrm>
                <a:off x="813522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4972C02-ADB3-4D5D-9BE5-BADFE524268D}"/>
                  </a:ext>
                </a:extLst>
              </p:cNvPr>
              <p:cNvCxnSpPr>
                <a:cxnSpLocks/>
              </p:cNvCxnSpPr>
              <p:nvPr/>
            </p:nvCxnSpPr>
            <p:spPr>
              <a:xfrm>
                <a:off x="820907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EFD0419-7549-4778-92A5-E087A725B121}"/>
                  </a:ext>
                </a:extLst>
              </p:cNvPr>
              <p:cNvCxnSpPr>
                <a:cxnSpLocks/>
              </p:cNvCxnSpPr>
              <p:nvPr/>
            </p:nvCxnSpPr>
            <p:spPr>
              <a:xfrm>
                <a:off x="776595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8ADDA35-5C2E-4EC9-9244-CA48E9F307FD}"/>
                  </a:ext>
                </a:extLst>
              </p:cNvPr>
              <p:cNvCxnSpPr>
                <a:cxnSpLocks/>
              </p:cNvCxnSpPr>
              <p:nvPr/>
            </p:nvCxnSpPr>
            <p:spPr>
              <a:xfrm>
                <a:off x="783980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5B1527A-4ADA-4451-91E2-1F1C5D884CE8}"/>
                  </a:ext>
                </a:extLst>
              </p:cNvPr>
              <p:cNvCxnSpPr>
                <a:cxnSpLocks/>
              </p:cNvCxnSpPr>
              <p:nvPr/>
            </p:nvCxnSpPr>
            <p:spPr>
              <a:xfrm>
                <a:off x="791365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2304DFA-6410-47BB-B527-8325EEEDE36D}"/>
                  </a:ext>
                </a:extLst>
              </p:cNvPr>
              <p:cNvCxnSpPr>
                <a:cxnSpLocks/>
              </p:cNvCxnSpPr>
              <p:nvPr/>
            </p:nvCxnSpPr>
            <p:spPr>
              <a:xfrm>
                <a:off x="798751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0EFD777-1220-4AFF-9BE0-9E0602AD9479}"/>
                  </a:ext>
                </a:extLst>
              </p:cNvPr>
              <p:cNvCxnSpPr>
                <a:cxnSpLocks/>
              </p:cNvCxnSpPr>
              <p:nvPr/>
            </p:nvCxnSpPr>
            <p:spPr>
              <a:xfrm>
                <a:off x="806136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Content Placeholder 2">
            <a:extLst>
              <a:ext uri="{FF2B5EF4-FFF2-40B4-BE49-F238E27FC236}">
                <a16:creationId xmlns:a16="http://schemas.microsoft.com/office/drawing/2014/main" id="{2E4176B0-715B-4253-8E0F-53D2F88AF0E1}"/>
              </a:ext>
            </a:extLst>
          </p:cNvPr>
          <p:cNvSpPr txBox="1">
            <a:spLocks/>
          </p:cNvSpPr>
          <p:nvPr/>
        </p:nvSpPr>
        <p:spPr>
          <a:xfrm>
            <a:off x="623888" y="2658800"/>
            <a:ext cx="10829095" cy="359355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estimate what number the arrow is pointing to? Would 590 be a good estimate? Why not? Which two multiples of a hundred is the number between? What is the mid-point between these two multiples? How can this help you? How do you know the number comes before 550? How many intervals between each hundred? What does this tell you? Which two multiples of 10 is the number between. What would a suitable estimate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Repeat for the other arrows, discussing the corresponding multiples either side.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Where do you think 825 would be on the line? 109? 737? Repeat for other numbers.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39" name="Straight Arrow Connector 138">
            <a:extLst>
              <a:ext uri="{FF2B5EF4-FFF2-40B4-BE49-F238E27FC236}">
                <a16:creationId xmlns:a16="http://schemas.microsoft.com/office/drawing/2014/main" id="{179588D8-4C88-489F-BD04-CE38F6DA3A71}"/>
              </a:ext>
            </a:extLst>
          </p:cNvPr>
          <p:cNvCxnSpPr>
            <a:cxnSpLocks/>
          </p:cNvCxnSpPr>
          <p:nvPr/>
        </p:nvCxnSpPr>
        <p:spPr>
          <a:xfrm>
            <a:off x="171292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0" name="Straight Arrow Connector 139">
            <a:extLst>
              <a:ext uri="{FF2B5EF4-FFF2-40B4-BE49-F238E27FC236}">
                <a16:creationId xmlns:a16="http://schemas.microsoft.com/office/drawing/2014/main" id="{0F2FCA68-36DA-46B2-9615-FC483B39F150}"/>
              </a:ext>
            </a:extLst>
          </p:cNvPr>
          <p:cNvCxnSpPr>
            <a:cxnSpLocks/>
          </p:cNvCxnSpPr>
          <p:nvPr/>
        </p:nvCxnSpPr>
        <p:spPr>
          <a:xfrm>
            <a:off x="973028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1" name="Straight Arrow Connector 140">
            <a:extLst>
              <a:ext uri="{FF2B5EF4-FFF2-40B4-BE49-F238E27FC236}">
                <a16:creationId xmlns:a16="http://schemas.microsoft.com/office/drawing/2014/main" id="{623150B3-18DA-442A-8576-D58A52380D00}"/>
              </a:ext>
            </a:extLst>
          </p:cNvPr>
          <p:cNvCxnSpPr>
            <a:cxnSpLocks/>
          </p:cNvCxnSpPr>
          <p:nvPr/>
        </p:nvCxnSpPr>
        <p:spPr>
          <a:xfrm>
            <a:off x="4073760"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138" name="TextBox 19">
            <a:extLst>
              <a:ext uri="{FF2B5EF4-FFF2-40B4-BE49-F238E27FC236}">
                <a16:creationId xmlns:a16="http://schemas.microsoft.com/office/drawing/2014/main" id="{85F35A80-92A6-4E8A-AD77-07B8F2156490}"/>
              </a:ext>
            </a:extLst>
          </p:cNvPr>
          <p:cNvSpPr txBox="1"/>
          <p:nvPr/>
        </p:nvSpPr>
        <p:spPr>
          <a:xfrm>
            <a:off x="608042" y="5777851"/>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 previous multiple of 100 is ___.The next multiple of 100 is ___.</a:t>
            </a:r>
          </a:p>
        </p:txBody>
      </p:sp>
    </p:spTree>
    <p:custDataLst>
      <p:tags r:id="rId1"/>
    </p:custDataLst>
    <p:extLst>
      <p:ext uri="{BB962C8B-B14F-4D97-AF65-F5344CB8AC3E}">
        <p14:creationId xmlns:p14="http://schemas.microsoft.com/office/powerpoint/2010/main" val="340110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1.5"/>
</p:tagLst>
</file>

<file path=ppt/tags/tag3.xml><?xml version="1.0" encoding="utf-8"?>
<p:tagLst xmlns:a="http://schemas.openxmlformats.org/drawingml/2006/main" xmlns:r="http://schemas.openxmlformats.org/officeDocument/2006/relationships" xmlns:p="http://schemas.openxmlformats.org/presentationml/2006/main">
  <p:tag name="TIMING" val="|11.5"/>
</p:tagLst>
</file>

<file path=ppt/tags/tag4.xml><?xml version="1.0" encoding="utf-8"?>
<p:tagLst xmlns:a="http://schemas.openxmlformats.org/drawingml/2006/main" xmlns:r="http://schemas.openxmlformats.org/officeDocument/2006/relationships" xmlns:p="http://schemas.openxmlformats.org/presentationml/2006/main">
  <p:tag name="TIMING" val="|11.5"/>
</p:tagLst>
</file>

<file path=ppt/tags/tag5.xml><?xml version="1.0" encoding="utf-8"?>
<p:tagLst xmlns:a="http://schemas.openxmlformats.org/drawingml/2006/main" xmlns:r="http://schemas.openxmlformats.org/officeDocument/2006/relationships" xmlns:p="http://schemas.openxmlformats.org/presentationml/2006/main">
  <p:tag name="TIMING" val="|11.5"/>
</p:tagLst>
</file>

<file path=ppt/tags/tag6.xml><?xml version="1.0" encoding="utf-8"?>
<p:tagLst xmlns:a="http://schemas.openxmlformats.org/drawingml/2006/main" xmlns:r="http://schemas.openxmlformats.org/officeDocument/2006/relationships" xmlns:p="http://schemas.openxmlformats.org/presentationml/2006/main">
  <p:tag name="TIMING" val="|3.3|1|1.1|1.1|0.7|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63B668-DFAE-4152-9A58-A7BB43576F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http://schemas.microsoft.com/office/2006/metadata/properties"/>
    <ds:schemaRef ds:uri="http://purl.org/dc/terms/"/>
    <ds:schemaRef ds:uri="http://schemas.microsoft.com/office/2006/documentManagement/types"/>
    <ds:schemaRef ds:uri="92be446a-fb96-41da-bd3a-8b4d582e422e"/>
    <ds:schemaRef ds:uri="9a54f591-ca81-4d3f-b3c2-6f30af17eb50"/>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1293</Words>
  <Application>Microsoft Office PowerPoint</Application>
  <PresentationFormat>Widescreen</PresentationFormat>
  <Paragraphs>140</Paragraphs>
  <Slides>17</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Myriad Pro</vt:lpstr>
      <vt:lpstr>Custom Design</vt:lpstr>
      <vt:lpstr>nctem1</vt:lpstr>
      <vt:lpstr>PowerPoint Presentation</vt:lpstr>
      <vt:lpstr>3NPV-3   Reason about the location of any three-digit number in the linear number system, including identifying the previous and next multiple of 100 and 10. </vt:lpstr>
      <vt:lpstr>3NPV-3: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3NPV-3 Three-digit numbers in the linear number system</vt:lpstr>
      <vt:lpstr>3NPV-3 Three-digit numbers in the linear number system</vt:lpstr>
      <vt:lpstr>3NPV-3 Three-digit numbers in the linear number system</vt:lpstr>
      <vt:lpstr>3NPV-3 Three-digit numbers in the linear number system</vt:lpstr>
      <vt:lpstr>3NPV-3 Three-digit numbers in the linear number system </vt:lpstr>
      <vt:lpstr>3NPV-3 Three-digit numbers in the linear number system</vt:lpstr>
      <vt:lpstr>3NPV-3 Three-digit numbers in the linear number system</vt:lpstr>
      <vt:lpstr>3NPV-3 Three-digit numbers in the linear number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14</cp:revision>
  <dcterms:created xsi:type="dcterms:W3CDTF">2020-08-07T06:29:50Z</dcterms:created>
  <dcterms:modified xsi:type="dcterms:W3CDTF">2022-11-10T14:32:35Z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