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Override1.xml" ContentType="application/vnd.openxmlformats-officedocument.themeOverrid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tags/tag1.xml" ContentType="application/vnd.openxmlformats-officedocument.presentationml.tags+xml"/>
  <Override PartName="/ppt/notesSlides/notesSlide4.xml" ContentType="application/vnd.openxmlformats-officedocument.presentationml.notesSlide+xml"/>
  <Override PartName="/ppt/tags/tag2.xml" ContentType="application/vnd.openxmlformats-officedocument.presentationml.tags+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69" r:id="rId5"/>
  </p:sldMasterIdLst>
  <p:notesMasterIdLst>
    <p:notesMasterId r:id="rId59"/>
  </p:notesMasterIdLst>
  <p:sldIdLst>
    <p:sldId id="257" r:id="rId6"/>
    <p:sldId id="263" r:id="rId7"/>
    <p:sldId id="261" r:id="rId8"/>
    <p:sldId id="298" r:id="rId9"/>
    <p:sldId id="267" r:id="rId10"/>
    <p:sldId id="469" r:id="rId11"/>
    <p:sldId id="470" r:id="rId12"/>
    <p:sldId id="323" r:id="rId13"/>
    <p:sldId id="563" r:id="rId14"/>
    <p:sldId id="564" r:id="rId15"/>
    <p:sldId id="603" r:id="rId16"/>
    <p:sldId id="605" r:id="rId17"/>
    <p:sldId id="590" r:id="rId18"/>
    <p:sldId id="606" r:id="rId19"/>
    <p:sldId id="607" r:id="rId20"/>
    <p:sldId id="570" r:id="rId21"/>
    <p:sldId id="587" r:id="rId22"/>
    <p:sldId id="608" r:id="rId23"/>
    <p:sldId id="591" r:id="rId24"/>
    <p:sldId id="597" r:id="rId25"/>
    <p:sldId id="609" r:id="rId26"/>
    <p:sldId id="610" r:id="rId27"/>
    <p:sldId id="589" r:id="rId28"/>
    <p:sldId id="611" r:id="rId29"/>
    <p:sldId id="581" r:id="rId30"/>
    <p:sldId id="576" r:id="rId31"/>
    <p:sldId id="575" r:id="rId32"/>
    <p:sldId id="579" r:id="rId33"/>
    <p:sldId id="559" r:id="rId34"/>
    <p:sldId id="583" r:id="rId35"/>
    <p:sldId id="580" r:id="rId36"/>
    <p:sldId id="574" r:id="rId37"/>
    <p:sldId id="604" r:id="rId38"/>
    <p:sldId id="582" r:id="rId39"/>
    <p:sldId id="584" r:id="rId40"/>
    <p:sldId id="569" r:id="rId41"/>
    <p:sldId id="585" r:id="rId42"/>
    <p:sldId id="572" r:id="rId43"/>
    <p:sldId id="573" r:id="rId44"/>
    <p:sldId id="594" r:id="rId45"/>
    <p:sldId id="578" r:id="rId46"/>
    <p:sldId id="595" r:id="rId47"/>
    <p:sldId id="612" r:id="rId48"/>
    <p:sldId id="598" r:id="rId49"/>
    <p:sldId id="599" r:id="rId50"/>
    <p:sldId id="596" r:id="rId51"/>
    <p:sldId id="577" r:id="rId52"/>
    <p:sldId id="600" r:id="rId53"/>
    <p:sldId id="571" r:id="rId54"/>
    <p:sldId id="601" r:id="rId55"/>
    <p:sldId id="602" r:id="rId56"/>
    <p:sldId id="456" r:id="rId57"/>
    <p:sldId id="477" r:id="rId5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85858"/>
    <a:srgbClr val="605E83"/>
    <a:srgbClr val="9866D6"/>
    <a:srgbClr val="FBF5D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017" autoAdjust="0"/>
    <p:restoredTop sz="94660"/>
  </p:normalViewPr>
  <p:slideViewPr>
    <p:cSldViewPr snapToGrid="0" showGuides="1">
      <p:cViewPr varScale="1">
        <p:scale>
          <a:sx n="83" d="100"/>
          <a:sy n="83" d="100"/>
        </p:scale>
        <p:origin x="826" y="77"/>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slide" Target="slides/slide42.xml"/><Relationship Id="rId50" Type="http://schemas.openxmlformats.org/officeDocument/2006/relationships/slide" Target="slides/slide45.xml"/><Relationship Id="rId55" Type="http://schemas.openxmlformats.org/officeDocument/2006/relationships/slide" Target="slides/slide50.xml"/><Relationship Id="rId63"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5" Type="http://schemas.openxmlformats.org/officeDocument/2006/relationships/slideMaster" Target="slideMasters/slideMaster2.xml"/><Relationship Id="rId61" Type="http://schemas.openxmlformats.org/officeDocument/2006/relationships/viewProps" Target="viewProps.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notesMaster" Target="notesMasters/notesMaster1.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D94EFC8-8799-4F4C-8315-F132E4ECEA7D}" type="datetimeFigureOut">
              <a:rPr lang="en-GB" smtClean="0"/>
              <a:t>10/11/2022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825CF7-397B-40E2-885F-DC75A9265B37}" type="slidenum">
              <a:rPr lang="en-GB" smtClean="0"/>
              <a:t>‹#›</a:t>
            </a:fld>
            <a:endParaRPr lang="en-GB"/>
          </a:p>
        </p:txBody>
      </p:sp>
    </p:spTree>
    <p:extLst>
      <p:ext uri="{BB962C8B-B14F-4D97-AF65-F5344CB8AC3E}">
        <p14:creationId xmlns:p14="http://schemas.microsoft.com/office/powerpoint/2010/main" val="32713128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345488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618847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40518317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2873445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67832320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8452951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75392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5086515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336876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9882868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142527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6</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70564314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5621754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67557967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40073019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470320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39967494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99137525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7878604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6398408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736885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9964834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5477B08E-F819-4255-AC4F-EF53476C5F78}"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38556359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0194449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6569677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90098535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9631831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84414610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6775225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2384097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8891576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20403352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0556575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FB300F5C-91D6-4213-B130-E9EA953F5C06}"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8</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8424228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12921551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7015496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46747659"/>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5685308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90487151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811384796"/>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421465047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868306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315555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i="0" dirty="0">
              <a:latin typeface="Myriad Pro"/>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fld id="{38B2033A-FB0F-7949-A9F0-CBC790DC54B4}"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base" latinLnBrk="0" hangingPunct="1">
                <a:lnSpc>
                  <a:spcPct val="100000"/>
                </a:lnSpc>
                <a:spcBef>
                  <a:spcPct val="20000"/>
                </a:spcBef>
                <a:spcAft>
                  <a:spcPct val="0"/>
                </a:spcAft>
                <a:buClr>
                  <a:srgbClr val="00628C"/>
                </a:buClr>
                <a:buSzTx/>
                <a:buFont typeface="Arial" panose="020B0604020202020204" pitchFamily="34" charset="0"/>
                <a:buChar char="●"/>
                <a:tabLst/>
                <a:defRPr/>
              </a:pPr>
              <a:t>10</a:t>
            </a:fld>
            <a:endParaRPr kumimoji="0" lang="en-US" sz="12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6632937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1207247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7655551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698750" y="509588"/>
            <a:ext cx="4530725" cy="2549525"/>
          </a:xfrm>
        </p:spPr>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6568873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hyperlink" Target="about:blank" TargetMode="External"/><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slideMaster" Target="../slideMasters/slideMaster2.xml"/><Relationship Id="rId1" Type="http://schemas.openxmlformats.org/officeDocument/2006/relationships/themeOverride" Target="../theme/themeOverride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7" name="Rectangle 5"/>
          <p:cNvSpPr>
            <a:spLocks noGrp="1" noChangeArrowheads="1"/>
          </p:cNvSpPr>
          <p:nvPr>
            <p:ph type="subTitle" idx="1"/>
          </p:nvPr>
        </p:nvSpPr>
        <p:spPr>
          <a:xfrm>
            <a:off x="609594" y="2538422"/>
            <a:ext cx="5486406" cy="3017426"/>
          </a:xfrm>
        </p:spPr>
        <p:txBody>
          <a:bodyPr/>
          <a:lstStyle>
            <a:lvl1pPr marL="0" indent="0">
              <a:defRPr sz="4000" b="0">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31179"/>
            <a:ext cx="3700387"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Ready-to-Progress Criterion</a:t>
            </a:r>
            <a:endParaRPr lang="en-GB" sz="2000" b="1" dirty="0">
              <a:solidFill>
                <a:schemeClr val="bg1"/>
              </a:solidFill>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32A2980B-E628-4A74-AB9C-C311E196B2D9}"/>
              </a:ext>
            </a:extLst>
          </p:cNvPr>
          <p:cNvSpPr>
            <a:spLocks noGrp="1"/>
          </p:cNvSpPr>
          <p:nvPr>
            <p:ph type="body" sz="quarter" idx="12" hasCustomPrompt="1"/>
          </p:nvPr>
        </p:nvSpPr>
        <p:spPr>
          <a:xfrm>
            <a:off x="4112499" y="2064359"/>
            <a:ext cx="2239760" cy="457200"/>
          </a:xfrm>
        </p:spPr>
        <p:txBody>
          <a:bodyPr>
            <a:normAutofit/>
          </a:bodyPr>
          <a:lstStyle>
            <a:lvl1pPr>
              <a:defRPr sz="2000" b="1">
                <a:solidFill>
                  <a:schemeClr val="bg1"/>
                </a:solidFill>
              </a:defRPr>
            </a:lvl1pPr>
            <a:lvl4pPr marL="1028674" indent="0">
              <a:buNone/>
              <a:defRPr/>
            </a:lvl4pPr>
            <a:lvl5pPr marL="1371566" indent="0" algn="l">
              <a:buNone/>
              <a:defRPr sz="2400" b="1">
                <a:solidFill>
                  <a:schemeClr val="bg1"/>
                </a:solidFill>
              </a:defRPr>
            </a:lvl5pPr>
          </a:lstStyle>
          <a:p>
            <a:pPr lvl="0"/>
            <a:r>
              <a:rPr lang="en-GB" dirty="0"/>
              <a:t>[e.g. 4NPV-1]</a:t>
            </a:r>
          </a:p>
        </p:txBody>
      </p:sp>
      <p:sp>
        <p:nvSpPr>
          <p:cNvPr id="15" name="TextBox 14">
            <a:extLst>
              <a:ext uri="{FF2B5EF4-FFF2-40B4-BE49-F238E27FC236}">
                <a16:creationId xmlns:a16="http://schemas.microsoft.com/office/drawing/2014/main" id="{932C9316-8FD4-4FD4-8E85-1A613ACCE808}"/>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6" name="Straight Connector 15">
            <a:extLst>
              <a:ext uri="{FF2B5EF4-FFF2-40B4-BE49-F238E27FC236}">
                <a16:creationId xmlns:a16="http://schemas.microsoft.com/office/drawing/2014/main" id="{79E55BB7-9C17-4F8C-93E6-62AA523F53CC}"/>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67645069"/>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347574"/>
              </a:buClr>
              <a:buFont typeface="Arial" panose="020B0604020202020204" pitchFamily="34" charset="0"/>
              <a:buChar char="•"/>
              <a:defRPr>
                <a:solidFill>
                  <a:srgbClr val="585858"/>
                </a:solidFill>
              </a:defRPr>
            </a:lvl2pPr>
            <a:lvl3pPr marL="857228" indent="-171446">
              <a:buClr>
                <a:srgbClr val="347574"/>
              </a:buClr>
              <a:buFont typeface="Arial" panose="020B0604020202020204" pitchFamily="34" charset="0"/>
              <a:buChar char="•"/>
              <a:defRPr>
                <a:solidFill>
                  <a:srgbClr val="585858"/>
                </a:solidFill>
              </a:defRPr>
            </a:lvl3pPr>
            <a:lvl4pPr marL="1200120" indent="-171446">
              <a:buClr>
                <a:srgbClr val="347574"/>
              </a:buClr>
              <a:buFont typeface="Arial" panose="020B0604020202020204" pitchFamily="34" charset="0"/>
              <a:buChar char="•"/>
              <a:defRPr>
                <a:solidFill>
                  <a:srgbClr val="585858"/>
                </a:solidFill>
              </a:defRPr>
            </a:lvl4pPr>
            <a:lvl5pPr marL="1543012" indent="-171446">
              <a:buClr>
                <a:srgbClr val="347574"/>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a:p>
        </p:txBody>
      </p:sp>
    </p:spTree>
    <p:extLst>
      <p:ext uri="{BB962C8B-B14F-4D97-AF65-F5344CB8AC3E}">
        <p14:creationId xmlns:p14="http://schemas.microsoft.com/office/powerpoint/2010/main" val="12426179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57BA41F-3A03-4A58-BA0C-00DB3E59E8F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3" name="Content Placeholder 2"/>
          <p:cNvSpPr>
            <a:spLocks noGrp="1"/>
          </p:cNvSpPr>
          <p:nvPr>
            <p:ph sz="half" idx="1"/>
          </p:nvPr>
        </p:nvSpPr>
        <p:spPr>
          <a:xfrm>
            <a:off x="609603" y="1556792"/>
            <a:ext cx="5390388"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solidFill>
                  <a:srgbClr val="347574"/>
                </a:solidFill>
              </a:defRPr>
            </a:lvl2pPr>
            <a:lvl3pPr marL="857228" indent="-171446">
              <a:buClr>
                <a:srgbClr val="347574"/>
              </a:buClr>
              <a:buFont typeface="Arial" panose="020B0604020202020204" pitchFamily="34" charset="0"/>
              <a:buChar char="•"/>
              <a:defRPr lang="en-US" dirty="0">
                <a:solidFill>
                  <a:srgbClr val="347574"/>
                </a:solidFill>
              </a:defRPr>
            </a:lvl3pPr>
            <a:lvl4pPr marL="1200120" indent="-171446">
              <a:buClr>
                <a:srgbClr val="347574"/>
              </a:buClr>
              <a:buFont typeface="Arial" panose="020B0604020202020204" pitchFamily="34" charset="0"/>
              <a:buChar char="•"/>
              <a:defRPr lang="en-US" dirty="0">
                <a:solidFill>
                  <a:srgbClr val="347574"/>
                </a:solidFill>
              </a:defRPr>
            </a:lvl4pPr>
            <a:lvl5pPr marL="1543012" indent="-171446">
              <a:buClr>
                <a:srgbClr val="347574"/>
              </a:buClr>
              <a:buFont typeface="Arial" panose="020B0604020202020204" pitchFamily="34" charset="0"/>
              <a:buChar char="•"/>
              <a:defRPr lang="en-GB" dirty="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Content Placeholder 3"/>
          <p:cNvSpPr>
            <a:spLocks noGrp="1"/>
          </p:cNvSpPr>
          <p:nvPr>
            <p:ph sz="half" idx="2"/>
          </p:nvPr>
        </p:nvSpPr>
        <p:spPr>
          <a:xfrm>
            <a:off x="6192012" y="1556792"/>
            <a:ext cx="5390389" cy="3888433"/>
          </a:xfrm>
        </p:spPr>
        <p:txBody>
          <a:bodyPr/>
          <a:lstStyle>
            <a:lvl1pPr>
              <a:defRPr lang="en-US" dirty="0">
                <a:solidFill>
                  <a:srgbClr val="347574"/>
                </a:solidFill>
              </a:defRPr>
            </a:lvl1pPr>
            <a:lvl2pPr marL="557199" indent="-214308">
              <a:buClr>
                <a:srgbClr val="347574"/>
              </a:buClr>
              <a:buFont typeface="Arial" panose="020B0604020202020204" pitchFamily="34" charset="0"/>
              <a:buChar char="•"/>
              <a:defRPr lang="en-US" dirty="0"/>
            </a:lvl2pPr>
            <a:lvl3pPr marL="857228" indent="-171446">
              <a:buClr>
                <a:srgbClr val="347574"/>
              </a:buClr>
              <a:buFont typeface="Arial" panose="020B0604020202020204" pitchFamily="34" charset="0"/>
              <a:buChar char="•"/>
              <a:defRPr lang="en-US" dirty="0"/>
            </a:lvl3pPr>
            <a:lvl4pPr marL="1200120" indent="-171446">
              <a:buClr>
                <a:srgbClr val="347574"/>
              </a:buClr>
              <a:buFont typeface="Arial" panose="020B0604020202020204" pitchFamily="34" charset="0"/>
              <a:buChar char="•"/>
              <a:defRPr lang="en-US" dirty="0"/>
            </a:lvl4pPr>
            <a:lvl5pPr marL="1543012" indent="-171446">
              <a:buClr>
                <a:srgbClr val="347574"/>
              </a:buClr>
              <a:buFont typeface="Arial" panose="020B0604020202020204" pitchFamily="34" charset="0"/>
              <a:buChar char="•"/>
              <a:defRPr lang="en-GB" dirty="0"/>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7" name="Date Placeholder 6">
            <a:extLst>
              <a:ext uri="{FF2B5EF4-FFF2-40B4-BE49-F238E27FC236}">
                <a16:creationId xmlns:a16="http://schemas.microsoft.com/office/drawing/2014/main" id="{FD709824-0D61-4F8A-8ED4-0590D481ECBD}"/>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7312D66A-6DD2-45B6-8DB6-1538C1B43C97}"/>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43F2A2D1-25EF-42F5-96D4-30359E443777}"/>
              </a:ext>
            </a:extLst>
          </p:cNvPr>
          <p:cNvSpPr>
            <a:spLocks noGrp="1" noChangeArrowheads="1"/>
          </p:cNvSpPr>
          <p:nvPr>
            <p:ph type="sldNum" sz="quarter" idx="12"/>
          </p:nvPr>
        </p:nvSpPr>
        <p:spPr/>
        <p:txBody>
          <a:bodyPr/>
          <a:lstStyle>
            <a:lvl1pPr>
              <a:defRPr/>
            </a:lvl1pPr>
          </a:lstStyle>
          <a:p>
            <a:fld id="{5028FB64-8E98-4372-891D-01B9A57CE849}" type="slidenum">
              <a:rPr lang="en-GB" altLang="en-US"/>
              <a:pPr/>
              <a:t>‹#›</a:t>
            </a:fld>
            <a:endParaRPr lang="en-GB" altLang="en-US"/>
          </a:p>
        </p:txBody>
      </p:sp>
      <p:sp>
        <p:nvSpPr>
          <p:cNvPr id="11" name="Title 1">
            <a:extLst>
              <a:ext uri="{FF2B5EF4-FFF2-40B4-BE49-F238E27FC236}">
                <a16:creationId xmlns:a16="http://schemas.microsoft.com/office/drawing/2014/main" id="{D22044D9-9B2D-4C31-8E1E-48C5DD1E1DEA}"/>
              </a:ext>
            </a:extLst>
          </p:cNvPr>
          <p:cNvSpPr>
            <a:spLocks noGrp="1"/>
          </p:cNvSpPr>
          <p:nvPr>
            <p:ph type="title"/>
          </p:nvPr>
        </p:nvSpPr>
        <p:spPr>
          <a:xfrm>
            <a:off x="601035" y="430660"/>
            <a:ext cx="10972800" cy="982117"/>
          </a:xfrm>
        </p:spPr>
        <p:txBody>
          <a:bodyPr anchor="t"/>
          <a:lstStyle>
            <a:lvl1pPr>
              <a:defRPr>
                <a:solidFill>
                  <a:srgbClr val="347574"/>
                </a:solidFill>
              </a:defRPr>
            </a:lvl1pPr>
          </a:lstStyle>
          <a:p>
            <a:r>
              <a:rPr lang="en-US" dirty="0"/>
              <a:t>Click to edit Master title style</a:t>
            </a:r>
            <a:endParaRPr lang="en-GB" dirty="0"/>
          </a:p>
        </p:txBody>
      </p:sp>
    </p:spTree>
    <p:extLst>
      <p:ext uri="{BB962C8B-B14F-4D97-AF65-F5344CB8AC3E}">
        <p14:creationId xmlns:p14="http://schemas.microsoft.com/office/powerpoint/2010/main" val="83569307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347574"/>
                </a:solidFill>
              </a:defRPr>
            </a:lvl2pPr>
            <a:lvl3pPr marL="857228" indent="-171446">
              <a:buClr>
                <a:srgbClr val="347574"/>
              </a:buClr>
              <a:buFont typeface="Arial" panose="020B0604020202020204" pitchFamily="34" charset="0"/>
              <a:buChar char="•"/>
              <a:defRPr sz="1500">
                <a:solidFill>
                  <a:srgbClr val="347574"/>
                </a:solidFill>
              </a:defRPr>
            </a:lvl3pPr>
            <a:lvl4pPr marL="1200120" indent="-171446">
              <a:buClr>
                <a:srgbClr val="347574"/>
              </a:buClr>
              <a:buFont typeface="Arial" panose="020B0604020202020204" pitchFamily="34" charset="0"/>
              <a:buChar char="•"/>
              <a:defRPr sz="1350">
                <a:solidFill>
                  <a:srgbClr val="347574"/>
                </a:solidFill>
              </a:defRPr>
            </a:lvl4pPr>
            <a:lvl5pPr marL="1543012" indent="-171446">
              <a:buClr>
                <a:srgbClr val="347574"/>
              </a:buClr>
              <a:buFont typeface="Arial" panose="020B0604020202020204" pitchFamily="34" charset="0"/>
              <a:buChar char="•"/>
              <a:defRPr sz="1350">
                <a:solidFill>
                  <a:srgbClr val="347574"/>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347574"/>
              </a:buClr>
              <a:buFont typeface="Arial" panose="020B0604020202020204" pitchFamily="34" charset="0"/>
              <a:buChar char="•"/>
              <a:defRPr sz="1800">
                <a:solidFill>
                  <a:srgbClr val="585858"/>
                </a:solidFill>
              </a:defRPr>
            </a:lvl2pPr>
            <a:lvl3pPr marL="857228" indent="-171446">
              <a:buClr>
                <a:srgbClr val="347574"/>
              </a:buClr>
              <a:buFont typeface="Arial" panose="020B0604020202020204" pitchFamily="34" charset="0"/>
              <a:buChar char="•"/>
              <a:defRPr sz="1500">
                <a:solidFill>
                  <a:srgbClr val="585858"/>
                </a:solidFill>
              </a:defRPr>
            </a:lvl3pPr>
            <a:lvl4pPr marL="1200120" indent="-171446">
              <a:buClr>
                <a:srgbClr val="347574"/>
              </a:buClr>
              <a:buFont typeface="Arial" panose="020B0604020202020204" pitchFamily="34" charset="0"/>
              <a:buChar char="•"/>
              <a:defRPr sz="1350">
                <a:solidFill>
                  <a:srgbClr val="585858"/>
                </a:solidFill>
              </a:defRPr>
            </a:lvl4pPr>
            <a:lvl5pPr marL="1543012" indent="-171446">
              <a:buClr>
                <a:srgbClr val="347574"/>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19882075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2263394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ACB76CD-2FBB-441F-8F24-50F7582353CF}"/>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9600" y="4149080"/>
            <a:ext cx="10972800" cy="426170"/>
          </a:xfrm>
        </p:spPr>
        <p:txBody>
          <a:bodyPr/>
          <a:lstStyle>
            <a:lvl1pPr algn="l">
              <a:defRPr sz="1500" b="1">
                <a:solidFill>
                  <a:srgbClr val="585858"/>
                </a:solidFill>
              </a:defRPr>
            </a:lvl1pPr>
          </a:lstStyle>
          <a:p>
            <a:r>
              <a:rPr lang="en-US" dirty="0"/>
              <a:t>Click to edit Master title style</a:t>
            </a:r>
            <a:endParaRPr lang="en-GB" dirty="0"/>
          </a:p>
        </p:txBody>
      </p:sp>
      <p:sp>
        <p:nvSpPr>
          <p:cNvPr id="3" name="Picture Placeholder 2"/>
          <p:cNvSpPr>
            <a:spLocks noGrp="1"/>
          </p:cNvSpPr>
          <p:nvPr>
            <p:ph type="pic" idx="1"/>
          </p:nvPr>
        </p:nvSpPr>
        <p:spPr>
          <a:xfrm>
            <a:off x="609600" y="444962"/>
            <a:ext cx="10972800" cy="3560111"/>
          </a:xfrm>
        </p:spPr>
        <p:txBody>
          <a:bodyPr/>
          <a:lstStyle>
            <a:lvl1pPr marL="0" indent="0">
              <a:buNone/>
              <a:defRPr sz="2400">
                <a:solidFill>
                  <a:srgbClr val="585858"/>
                </a:solidFill>
              </a:defRPr>
            </a:lvl1pPr>
            <a:lvl2pPr marL="342892" indent="0">
              <a:buNone/>
              <a:defRPr sz="2100"/>
            </a:lvl2pPr>
            <a:lvl3pPr marL="685783" indent="0">
              <a:buNone/>
              <a:defRPr sz="1800"/>
            </a:lvl3pPr>
            <a:lvl4pPr marL="1028675" indent="0">
              <a:buNone/>
              <a:defRPr sz="1500"/>
            </a:lvl4pPr>
            <a:lvl5pPr marL="1371566" indent="0">
              <a:buNone/>
              <a:defRPr sz="1500"/>
            </a:lvl5pPr>
            <a:lvl6pPr marL="1714457" indent="0">
              <a:buNone/>
              <a:defRPr sz="1500"/>
            </a:lvl6pPr>
            <a:lvl7pPr marL="2057348" indent="0">
              <a:buNone/>
              <a:defRPr sz="1500"/>
            </a:lvl7pPr>
            <a:lvl8pPr marL="2400240" indent="0">
              <a:buNone/>
              <a:defRPr sz="1500"/>
            </a:lvl8pPr>
            <a:lvl9pPr marL="2743132" indent="0">
              <a:buNone/>
              <a:defRPr sz="1500"/>
            </a:lvl9pPr>
          </a:lstStyle>
          <a:p>
            <a:pPr lvl="0"/>
            <a:endParaRPr lang="en-GB" noProof="0" dirty="0"/>
          </a:p>
        </p:txBody>
      </p:sp>
      <p:sp>
        <p:nvSpPr>
          <p:cNvPr id="4" name="Text Placeholder 3"/>
          <p:cNvSpPr>
            <a:spLocks noGrp="1"/>
          </p:cNvSpPr>
          <p:nvPr>
            <p:ph type="body" sz="half" idx="2"/>
          </p:nvPr>
        </p:nvSpPr>
        <p:spPr>
          <a:xfrm>
            <a:off x="609600" y="4725144"/>
            <a:ext cx="10972800" cy="720080"/>
          </a:xfrm>
        </p:spPr>
        <p:txBody>
          <a:bodyPr/>
          <a:lstStyle>
            <a:lvl1pPr marL="0" indent="0">
              <a:buNone/>
              <a:defRPr sz="1050">
                <a:solidFill>
                  <a:srgbClr val="585858"/>
                </a:solidFill>
              </a:defRPr>
            </a:lvl1pPr>
            <a:lvl2pPr marL="342892" indent="0">
              <a:buNone/>
              <a:defRPr sz="900"/>
            </a:lvl2pPr>
            <a:lvl3pPr marL="685783" indent="0">
              <a:buNone/>
              <a:defRPr sz="750"/>
            </a:lvl3pPr>
            <a:lvl4pPr marL="1028675" indent="0">
              <a:buNone/>
              <a:defRPr sz="675"/>
            </a:lvl4pPr>
            <a:lvl5pPr marL="1371566" indent="0">
              <a:buNone/>
              <a:defRPr sz="675"/>
            </a:lvl5pPr>
            <a:lvl6pPr marL="1714457" indent="0">
              <a:buNone/>
              <a:defRPr sz="675"/>
            </a:lvl6pPr>
            <a:lvl7pPr marL="2057348" indent="0">
              <a:buNone/>
              <a:defRPr sz="675"/>
            </a:lvl7pPr>
            <a:lvl8pPr marL="2400240" indent="0">
              <a:buNone/>
              <a:defRPr sz="675"/>
            </a:lvl8pPr>
            <a:lvl9pPr marL="2743132" indent="0">
              <a:buNone/>
              <a:defRPr sz="675"/>
            </a:lvl9pPr>
          </a:lstStyle>
          <a:p>
            <a:pPr lvl="0"/>
            <a:r>
              <a:rPr lang="en-US" dirty="0"/>
              <a:t>Click to edit Master text styles</a:t>
            </a:r>
          </a:p>
        </p:txBody>
      </p:sp>
      <p:sp>
        <p:nvSpPr>
          <p:cNvPr id="7" name="Date Placeholder 6">
            <a:extLst>
              <a:ext uri="{FF2B5EF4-FFF2-40B4-BE49-F238E27FC236}">
                <a16:creationId xmlns:a16="http://schemas.microsoft.com/office/drawing/2014/main" id="{5DAF0D3A-200E-48B8-9EF9-7859E1660C49}"/>
              </a:ext>
            </a:extLst>
          </p:cNvPr>
          <p:cNvSpPr>
            <a:spLocks noGrp="1" noChangeArrowheads="1"/>
          </p:cNvSpPr>
          <p:nvPr>
            <p:ph type="dt" sz="half" idx="10"/>
          </p:nvPr>
        </p:nvSpPr>
        <p:spPr/>
        <p:txBody>
          <a:bodyPr/>
          <a:lstStyle>
            <a:lvl1pPr>
              <a:defRPr/>
            </a:lvl1pPr>
          </a:lstStyle>
          <a:p>
            <a:pPr>
              <a:defRPr/>
            </a:pPr>
            <a:endParaRPr lang="en-GB"/>
          </a:p>
        </p:txBody>
      </p:sp>
      <p:sp>
        <p:nvSpPr>
          <p:cNvPr id="8" name="Footer Placeholder 7">
            <a:extLst>
              <a:ext uri="{FF2B5EF4-FFF2-40B4-BE49-F238E27FC236}">
                <a16:creationId xmlns:a16="http://schemas.microsoft.com/office/drawing/2014/main" id="{0CCEB8E3-53AE-439B-9428-72B81BD3B83C}"/>
              </a:ext>
            </a:extLst>
          </p:cNvPr>
          <p:cNvSpPr>
            <a:spLocks noGrp="1" noChangeArrowheads="1"/>
          </p:cNvSpPr>
          <p:nvPr>
            <p:ph type="ftr" sz="quarter" idx="11"/>
          </p:nvPr>
        </p:nvSpPr>
        <p:spPr/>
        <p:txBody>
          <a:bodyPr/>
          <a:lstStyle>
            <a:lvl1pPr>
              <a:defRPr/>
            </a:lvl1pPr>
          </a:lstStyle>
          <a:p>
            <a:pPr>
              <a:defRPr/>
            </a:pPr>
            <a:endParaRPr lang="en-GB"/>
          </a:p>
        </p:txBody>
      </p:sp>
      <p:sp>
        <p:nvSpPr>
          <p:cNvPr id="9" name="Slide Number Placeholder 8">
            <a:extLst>
              <a:ext uri="{FF2B5EF4-FFF2-40B4-BE49-F238E27FC236}">
                <a16:creationId xmlns:a16="http://schemas.microsoft.com/office/drawing/2014/main" id="{328C543D-1B00-4E11-9615-CDD988110A23}"/>
              </a:ext>
            </a:extLst>
          </p:cNvPr>
          <p:cNvSpPr>
            <a:spLocks noGrp="1" noChangeArrowheads="1"/>
          </p:cNvSpPr>
          <p:nvPr>
            <p:ph type="sldNum" sz="quarter" idx="12"/>
          </p:nvPr>
        </p:nvSpPr>
        <p:spPr/>
        <p:txBody>
          <a:bodyPr/>
          <a:lstStyle>
            <a:lvl1pPr>
              <a:defRPr/>
            </a:lvl1pPr>
          </a:lstStyle>
          <a:p>
            <a:fld id="{EC86FDD3-8659-4DF6-9C22-A70505F52DFB}" type="slidenum">
              <a:rPr lang="en-GB" altLang="en-US"/>
              <a:pPr/>
              <a:t>‹#›</a:t>
            </a:fld>
            <a:endParaRPr lang="en-GB" altLang="en-US"/>
          </a:p>
        </p:txBody>
      </p:sp>
    </p:spTree>
    <p:extLst>
      <p:ext uri="{BB962C8B-B14F-4D97-AF65-F5344CB8AC3E}">
        <p14:creationId xmlns:p14="http://schemas.microsoft.com/office/powerpoint/2010/main" val="3299183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p:spPr>
        <p:txBody>
          <a:bodyPr/>
          <a:lstStyle>
            <a:lvl1pPr algn="l">
              <a:defRPr sz="2000" b="0">
                <a:solidFill>
                  <a:schemeClr val="bg1"/>
                </a:solidFill>
                <a:latin typeface="+mn-lt"/>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40116072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Blank Canvas">
    <p:spTree>
      <p:nvGrpSpPr>
        <p:cNvPr id="1" name=""/>
        <p:cNvGrpSpPr/>
        <p:nvPr/>
      </p:nvGrpSpPr>
      <p:grpSpPr>
        <a:xfrm>
          <a:off x="0" y="0"/>
          <a:ext cx="0" cy="0"/>
          <a:chOff x="0" y="0"/>
          <a:chExt cx="0" cy="0"/>
        </a:xfrm>
      </p:grpSpPr>
      <p:sp>
        <p:nvSpPr>
          <p:cNvPr id="8" name="Rectangle 7"/>
          <p:cNvSpPr/>
          <p:nvPr userDrawn="1"/>
        </p:nvSpPr>
        <p:spPr>
          <a:xfrm>
            <a:off x="8016214" y="6500874"/>
            <a:ext cx="3748764" cy="323165"/>
          </a:xfrm>
          <a:prstGeom prst="rect">
            <a:avLst/>
          </a:prstGeom>
        </p:spPr>
        <p:txBody>
          <a:bodyPr wrap="square">
            <a:spAutoFit/>
          </a:bodyPr>
          <a:lstStyle/>
          <a:p>
            <a:pPr algn="r">
              <a:buFontTx/>
              <a:buNone/>
            </a:pPr>
            <a:r>
              <a:rPr lang="en-US" sz="1500" dirty="0">
                <a:solidFill>
                  <a:srgbClr val="00628C"/>
                </a:solidFill>
                <a:effectLst/>
                <a:latin typeface="Myriad Pro" charset="0"/>
              </a:rPr>
              <a:t>© Crown Copyright 2017 </a:t>
            </a:r>
          </a:p>
        </p:txBody>
      </p:sp>
      <p:sp>
        <p:nvSpPr>
          <p:cNvPr id="11" name="Rectangle 10"/>
          <p:cNvSpPr/>
          <p:nvPr userDrawn="1"/>
        </p:nvSpPr>
        <p:spPr>
          <a:xfrm>
            <a:off x="523034" y="6487841"/>
            <a:ext cx="3748764" cy="323165"/>
          </a:xfrm>
          <a:prstGeom prst="rect">
            <a:avLst/>
          </a:prstGeom>
        </p:spPr>
        <p:txBody>
          <a:bodyPr wrap="square">
            <a:spAutoFit/>
          </a:bodyPr>
          <a:lstStyle/>
          <a:p>
            <a:pPr algn="l">
              <a:buFontTx/>
              <a:buNone/>
            </a:pPr>
            <a:r>
              <a:rPr lang="en-US" sz="1500" dirty="0">
                <a:solidFill>
                  <a:srgbClr val="00628C"/>
                </a:solidFill>
                <a:effectLst/>
                <a:latin typeface="Myriad Pro" charset="0"/>
                <a:hlinkClick r:id="rId2"/>
              </a:rPr>
              <a:t>www.ncetm.org.uk/masterypd</a:t>
            </a:r>
            <a:r>
              <a:rPr lang="en-US" sz="1500" dirty="0">
                <a:solidFill>
                  <a:srgbClr val="00628C"/>
                </a:solidFill>
                <a:effectLst/>
                <a:latin typeface="Myriad Pro" charset="0"/>
              </a:rPr>
              <a:t> </a:t>
            </a:r>
          </a:p>
        </p:txBody>
      </p:sp>
      <p:sp>
        <p:nvSpPr>
          <p:cNvPr id="5" name="Text Placeholder 8"/>
          <p:cNvSpPr>
            <a:spLocks noGrp="1"/>
          </p:cNvSpPr>
          <p:nvPr>
            <p:ph type="body" sz="quarter" idx="11" hasCustomPrompt="1"/>
          </p:nvPr>
        </p:nvSpPr>
        <p:spPr>
          <a:xfrm>
            <a:off x="1" y="0"/>
            <a:ext cx="12192000" cy="630000"/>
          </a:xfrm>
          <a:solidFill>
            <a:srgbClr val="82CBDD"/>
          </a:solidFill>
        </p:spPr>
        <p:txBody>
          <a:bodyPr lIns="180000" rIns="180000" anchor="ctr" anchorCtr="0"/>
          <a:lstStyle>
            <a:lvl1pPr algn="r">
              <a:defRPr sz="2800">
                <a:latin typeface="Myriad Pro" charset="0"/>
                <a:ea typeface="Myriad Pro" charset="0"/>
                <a:cs typeface="Myriad Pro" charset="0"/>
              </a:defRPr>
            </a:lvl1pPr>
          </a:lstStyle>
          <a:p>
            <a:pPr lvl="0"/>
            <a:r>
              <a:rPr lang="en-US" dirty="0"/>
              <a:t>Short Segment Title – Steps</a:t>
            </a:r>
          </a:p>
        </p:txBody>
      </p:sp>
      <p:sp>
        <p:nvSpPr>
          <p:cNvPr id="6" name="Rectangle 5"/>
          <p:cNvSpPr/>
          <p:nvPr userDrawn="1"/>
        </p:nvSpPr>
        <p:spPr>
          <a:xfrm>
            <a:off x="4221617" y="6487840"/>
            <a:ext cx="3748764" cy="323165"/>
          </a:xfrm>
          <a:prstGeom prst="rect">
            <a:avLst/>
          </a:prstGeom>
        </p:spPr>
        <p:txBody>
          <a:bodyPr wrap="square">
            <a:spAutoFit/>
          </a:bodyPr>
          <a:lstStyle/>
          <a:p>
            <a:pPr algn="ctr">
              <a:buFontTx/>
              <a:buNone/>
            </a:pPr>
            <a:r>
              <a:rPr lang="en-US" sz="1500" dirty="0">
                <a:solidFill>
                  <a:schemeClr val="bg1">
                    <a:lumMod val="50000"/>
                  </a:schemeClr>
                </a:solidFill>
                <a:effectLst/>
                <a:latin typeface="Myriad Pro" charset="0"/>
              </a:rPr>
              <a:t>Autumn 2017 pilot</a:t>
            </a:r>
          </a:p>
        </p:txBody>
      </p:sp>
    </p:spTree>
    <p:extLst>
      <p:ext uri="{BB962C8B-B14F-4D97-AF65-F5344CB8AC3E}">
        <p14:creationId xmlns:p14="http://schemas.microsoft.com/office/powerpoint/2010/main" val="240145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breaker">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46A0D527-99F6-4C25-B867-E6C473316230}"/>
              </a:ext>
            </a:extLst>
          </p:cNvPr>
          <p:cNvSpPr txBox="1"/>
          <p:nvPr userDrawn="1"/>
        </p:nvSpPr>
        <p:spPr>
          <a:xfrm>
            <a:off x="609593" y="473825"/>
            <a:ext cx="5557355" cy="261610"/>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Ready-to-Progress Criterion</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707886"/>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Materials and activities to support review, practice and consolidation</a:t>
            </a:r>
            <a:endParaRPr lang="en-GB" sz="2000" b="1" dirty="0">
              <a:solidFill>
                <a:schemeClr val="bg1"/>
              </a:solidFill>
              <a:latin typeface="Arial" panose="020B0604020202020204" pitchFamily="34" charset="0"/>
              <a:cs typeface="Arial" panose="020B0604020202020204" pitchFamily="34" charset="0"/>
            </a:endParaRPr>
          </a:p>
        </p:txBody>
      </p:sp>
      <p:sp>
        <p:nvSpPr>
          <p:cNvPr id="10" name="Text Placeholder 9">
            <a:extLst>
              <a:ext uri="{FF2B5EF4-FFF2-40B4-BE49-F238E27FC236}">
                <a16:creationId xmlns:a16="http://schemas.microsoft.com/office/drawing/2014/main" id="{BADDF2D1-C1F7-4071-9225-898475DF0667}"/>
              </a:ext>
            </a:extLst>
          </p:cNvPr>
          <p:cNvSpPr>
            <a:spLocks noGrp="1"/>
          </p:cNvSpPr>
          <p:nvPr>
            <p:ph type="body" sz="quarter" idx="12" hasCustomPrompt="1"/>
          </p:nvPr>
        </p:nvSpPr>
        <p:spPr>
          <a:xfrm>
            <a:off x="609592" y="670119"/>
            <a:ext cx="6220976" cy="301224"/>
          </a:xfrm>
        </p:spPr>
        <p:txBody>
          <a:bodyPr>
            <a:normAutofit/>
          </a:bodyPr>
          <a:lstStyle>
            <a:lvl1pPr>
              <a:defRPr sz="1100">
                <a:solidFill>
                  <a:srgbClr val="FBF5D4"/>
                </a:solidFill>
              </a:defRPr>
            </a:lvl1pPr>
          </a:lstStyle>
          <a:p>
            <a:pPr lvl="0"/>
            <a:r>
              <a:rPr lang="en-US" dirty="0"/>
              <a:t>[Insert content title here]</a:t>
            </a:r>
            <a:endParaRPr lang="en-GB" dirty="0"/>
          </a:p>
        </p:txBody>
      </p:sp>
      <p:cxnSp>
        <p:nvCxnSpPr>
          <p:cNvPr id="15" name="Straight Connector 14">
            <a:extLst>
              <a:ext uri="{FF2B5EF4-FFF2-40B4-BE49-F238E27FC236}">
                <a16:creationId xmlns:a16="http://schemas.microsoft.com/office/drawing/2014/main" id="{33272041-2929-4B14-96A3-5B40E60B69AF}"/>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
        <p:nvSpPr>
          <p:cNvPr id="9" name="Text Placeholder 9">
            <a:extLst>
              <a:ext uri="{FF2B5EF4-FFF2-40B4-BE49-F238E27FC236}">
                <a16:creationId xmlns:a16="http://schemas.microsoft.com/office/drawing/2014/main" id="{6DC50AC4-FE1A-4E81-A2C9-D36E400A1EB8}"/>
              </a:ext>
            </a:extLst>
          </p:cNvPr>
          <p:cNvSpPr>
            <a:spLocks noGrp="1"/>
          </p:cNvSpPr>
          <p:nvPr>
            <p:ph type="body" sz="quarter" idx="13" hasCustomPrompt="1"/>
          </p:nvPr>
        </p:nvSpPr>
        <p:spPr>
          <a:xfrm>
            <a:off x="2522847" y="498629"/>
            <a:ext cx="1191720" cy="301224"/>
          </a:xfrm>
        </p:spPr>
        <p:txBody>
          <a:bodyPr>
            <a:noAutofit/>
          </a:bodyPr>
          <a:lstStyle>
            <a:lvl1pPr>
              <a:defRPr lang="en-GB" sz="1100" b="1" dirty="0">
                <a:solidFill>
                  <a:srgbClr val="FBF5D4"/>
                </a:solidFill>
              </a:defRPr>
            </a:lvl1pPr>
          </a:lstStyle>
          <a:p>
            <a:pPr lvl="0"/>
            <a:r>
              <a:rPr lang="en-US" dirty="0"/>
              <a:t>[e.g. 4NPV-1]</a:t>
            </a:r>
            <a:endParaRPr lang="en-GB" dirty="0"/>
          </a:p>
        </p:txBody>
      </p:sp>
    </p:spTree>
    <p:extLst>
      <p:ext uri="{BB962C8B-B14F-4D97-AF65-F5344CB8AC3E}">
        <p14:creationId xmlns:p14="http://schemas.microsoft.com/office/powerpoint/2010/main" val="3537209156"/>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1511F86-0498-45AC-91EB-811F623B6D95}"/>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2" name="Title 1"/>
          <p:cNvSpPr>
            <a:spLocks noGrp="1"/>
          </p:cNvSpPr>
          <p:nvPr>
            <p:ph type="title"/>
          </p:nvPr>
        </p:nvSpPr>
        <p:spPr>
          <a:xfrm>
            <a:off x="601035" y="430660"/>
            <a:ext cx="10972800" cy="982117"/>
          </a:xfrm>
          <a:prstGeom prst="rect">
            <a:avLst/>
          </a:prstGeom>
        </p:spPr>
        <p:txBody>
          <a:bodyPr anchor="t">
            <a:normAutofit/>
          </a:bodyPr>
          <a:lstStyle>
            <a:lvl1pPr>
              <a:defRPr sz="2700">
                <a:solidFill>
                  <a:srgbClr val="585858"/>
                </a:solidFill>
              </a:defRPr>
            </a:lvl1pPr>
          </a:lstStyle>
          <a:p>
            <a:r>
              <a:rPr lang="en-US" dirty="0"/>
              <a:t>Click to edit Master title style</a:t>
            </a:r>
            <a:endParaRPr lang="en-GB" dirty="0"/>
          </a:p>
        </p:txBody>
      </p:sp>
      <p:sp>
        <p:nvSpPr>
          <p:cNvPr id="3" name="Content Placeholder 2"/>
          <p:cNvSpPr>
            <a:spLocks noGrp="1"/>
          </p:cNvSpPr>
          <p:nvPr>
            <p:ph idx="1"/>
          </p:nvPr>
        </p:nvSpPr>
        <p:spPr>
          <a:xfrm>
            <a:off x="609600" y="1556792"/>
            <a:ext cx="10972800" cy="3888432"/>
          </a:xfrm>
        </p:spPr>
        <p:txBody>
          <a:bodyPr/>
          <a:lstStyle>
            <a:lvl1pPr>
              <a:defRPr>
                <a:solidFill>
                  <a:srgbClr val="585858"/>
                </a:solidFill>
              </a:defRPr>
            </a:lvl1pPr>
            <a:lvl2pPr marL="557199" indent="-214308">
              <a:buClr>
                <a:srgbClr val="000000"/>
              </a:buClr>
              <a:buFont typeface="Arial" panose="020B0604020202020204" pitchFamily="34" charset="0"/>
              <a:buChar char="•"/>
              <a:defRPr>
                <a:solidFill>
                  <a:srgbClr val="585858"/>
                </a:solidFill>
              </a:defRPr>
            </a:lvl2pPr>
            <a:lvl3pPr marL="857228" indent="-171446">
              <a:buClr>
                <a:srgbClr val="000000"/>
              </a:buClr>
              <a:buFont typeface="Arial" panose="020B0604020202020204" pitchFamily="34" charset="0"/>
              <a:buChar char="•"/>
              <a:defRPr>
                <a:solidFill>
                  <a:srgbClr val="585858"/>
                </a:solidFill>
              </a:defRPr>
            </a:lvl3pPr>
            <a:lvl4pPr marL="1200120" indent="-171446">
              <a:buClr>
                <a:srgbClr val="000000"/>
              </a:buClr>
              <a:buFont typeface="Arial" panose="020B0604020202020204" pitchFamily="34" charset="0"/>
              <a:buChar char="•"/>
              <a:defRPr>
                <a:solidFill>
                  <a:srgbClr val="585858"/>
                </a:solidFill>
              </a:defRPr>
            </a:lvl4pPr>
            <a:lvl5pPr marL="1543012" indent="-171446">
              <a:buClr>
                <a:srgbClr val="000000"/>
              </a:buClr>
              <a:buFont typeface="Arial" panose="020B0604020202020204" pitchFamily="34" charset="0"/>
              <a:buChar char="•"/>
              <a:defRPr>
                <a:solidFill>
                  <a:srgbClr val="585858"/>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Rectangle 6">
            <a:extLst>
              <a:ext uri="{FF2B5EF4-FFF2-40B4-BE49-F238E27FC236}">
                <a16:creationId xmlns:a16="http://schemas.microsoft.com/office/drawing/2014/main" id="{1F4B3B01-5D20-46B9-B2C9-7FD7F2BEA99B}"/>
              </a:ext>
            </a:extLst>
          </p:cNvPr>
          <p:cNvSpPr>
            <a:spLocks noGrp="1" noChangeArrowheads="1"/>
          </p:cNvSpPr>
          <p:nvPr>
            <p:ph type="dt" sz="half" idx="10"/>
          </p:nvPr>
        </p:nvSpPr>
        <p:spPr/>
        <p:txBody>
          <a:bodyPr/>
          <a:lstStyle>
            <a:lvl1pPr>
              <a:defRPr/>
            </a:lvl1pPr>
          </a:lstStyle>
          <a:p>
            <a:pPr>
              <a:defRPr/>
            </a:pPr>
            <a:endParaRPr lang="en-GB" dirty="0"/>
          </a:p>
        </p:txBody>
      </p:sp>
      <p:sp>
        <p:nvSpPr>
          <p:cNvPr id="7" name="Rectangle 7">
            <a:extLst>
              <a:ext uri="{FF2B5EF4-FFF2-40B4-BE49-F238E27FC236}">
                <a16:creationId xmlns:a16="http://schemas.microsoft.com/office/drawing/2014/main" id="{81515C61-0F49-4F5A-803B-A05DF82E1CB6}"/>
              </a:ext>
            </a:extLst>
          </p:cNvPr>
          <p:cNvSpPr>
            <a:spLocks noGrp="1" noChangeArrowheads="1"/>
          </p:cNvSpPr>
          <p:nvPr>
            <p:ph type="ftr" sz="quarter" idx="11"/>
          </p:nvPr>
        </p:nvSpPr>
        <p:spPr/>
        <p:txBody>
          <a:bodyPr/>
          <a:lstStyle>
            <a:lvl1pPr>
              <a:defRPr/>
            </a:lvl1pPr>
          </a:lstStyle>
          <a:p>
            <a:pPr>
              <a:defRPr/>
            </a:pPr>
            <a:endParaRPr lang="en-GB" dirty="0"/>
          </a:p>
        </p:txBody>
      </p:sp>
      <p:sp>
        <p:nvSpPr>
          <p:cNvPr id="8" name="Rectangle 8">
            <a:extLst>
              <a:ext uri="{FF2B5EF4-FFF2-40B4-BE49-F238E27FC236}">
                <a16:creationId xmlns:a16="http://schemas.microsoft.com/office/drawing/2014/main" id="{F229D3AA-4483-4C24-8D12-A457557489A3}"/>
              </a:ext>
            </a:extLst>
          </p:cNvPr>
          <p:cNvSpPr>
            <a:spLocks noGrp="1" noChangeArrowheads="1"/>
          </p:cNvSpPr>
          <p:nvPr>
            <p:ph type="sldNum" sz="quarter" idx="12"/>
          </p:nvPr>
        </p:nvSpPr>
        <p:spPr/>
        <p:txBody>
          <a:bodyPr/>
          <a:lstStyle>
            <a:lvl1pPr>
              <a:defRPr/>
            </a:lvl1pPr>
          </a:lstStyle>
          <a:p>
            <a:fld id="{4DB3256F-83C8-4422-BB4B-79DB90083B87}" type="slidenum">
              <a:rPr lang="en-GB" altLang="en-US"/>
              <a:pPr/>
              <a:t>‹#›</a:t>
            </a:fld>
            <a:endParaRPr lang="en-GB" altLang="en-US" dirty="0"/>
          </a:p>
        </p:txBody>
      </p:sp>
    </p:spTree>
    <p:extLst>
      <p:ext uri="{BB962C8B-B14F-4D97-AF65-F5344CB8AC3E}">
        <p14:creationId xmlns:p14="http://schemas.microsoft.com/office/powerpoint/2010/main" val="106445789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1864549A-AAF5-4D96-B13B-95315D2FA89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5" name="Rectangle 6">
            <a:extLst>
              <a:ext uri="{FF2B5EF4-FFF2-40B4-BE49-F238E27FC236}">
                <a16:creationId xmlns:a16="http://schemas.microsoft.com/office/drawing/2014/main" id="{729FEB22-335A-41BD-B17B-784C9EEF9ACD}"/>
              </a:ext>
            </a:extLst>
          </p:cNvPr>
          <p:cNvSpPr>
            <a:spLocks noGrp="1" noChangeArrowheads="1"/>
          </p:cNvSpPr>
          <p:nvPr>
            <p:ph type="dt" sz="half" idx="10"/>
          </p:nvPr>
        </p:nvSpPr>
        <p:spPr/>
        <p:txBody>
          <a:bodyPr/>
          <a:lstStyle>
            <a:lvl1pPr>
              <a:defRPr/>
            </a:lvl1pPr>
          </a:lstStyle>
          <a:p>
            <a:pPr>
              <a:defRPr/>
            </a:pPr>
            <a:endParaRPr lang="en-GB" dirty="0"/>
          </a:p>
        </p:txBody>
      </p:sp>
      <p:sp>
        <p:nvSpPr>
          <p:cNvPr id="6" name="Rectangle 7">
            <a:extLst>
              <a:ext uri="{FF2B5EF4-FFF2-40B4-BE49-F238E27FC236}">
                <a16:creationId xmlns:a16="http://schemas.microsoft.com/office/drawing/2014/main" id="{0785812D-06FB-4137-82DA-4C8636188B3A}"/>
              </a:ext>
            </a:extLst>
          </p:cNvPr>
          <p:cNvSpPr>
            <a:spLocks noGrp="1" noChangeArrowheads="1"/>
          </p:cNvSpPr>
          <p:nvPr>
            <p:ph type="ftr" sz="quarter" idx="11"/>
          </p:nvPr>
        </p:nvSpPr>
        <p:spPr/>
        <p:txBody>
          <a:bodyPr/>
          <a:lstStyle>
            <a:lvl1pPr>
              <a:defRPr/>
            </a:lvl1pPr>
          </a:lstStyle>
          <a:p>
            <a:pPr>
              <a:defRPr/>
            </a:pPr>
            <a:endParaRPr lang="en-GB" dirty="0"/>
          </a:p>
        </p:txBody>
      </p:sp>
      <p:sp>
        <p:nvSpPr>
          <p:cNvPr id="7" name="Rectangle 8">
            <a:extLst>
              <a:ext uri="{FF2B5EF4-FFF2-40B4-BE49-F238E27FC236}">
                <a16:creationId xmlns:a16="http://schemas.microsoft.com/office/drawing/2014/main" id="{335DD14D-38EC-424C-AF0C-03BA91A64CBD}"/>
              </a:ext>
            </a:extLst>
          </p:cNvPr>
          <p:cNvSpPr>
            <a:spLocks noGrp="1" noChangeArrowheads="1"/>
          </p:cNvSpPr>
          <p:nvPr>
            <p:ph type="sldNum" sz="quarter" idx="12"/>
          </p:nvPr>
        </p:nvSpPr>
        <p:spPr/>
        <p:txBody>
          <a:bodyPr/>
          <a:lstStyle>
            <a:lvl1pPr>
              <a:defRPr/>
            </a:lvl1pPr>
          </a:lstStyle>
          <a:p>
            <a:fld id="{225A271E-C960-4C09-B05F-FB20100B09A9}" type="slidenum">
              <a:rPr lang="en-GB" altLang="en-US"/>
              <a:pPr/>
              <a:t>‹#›</a:t>
            </a:fld>
            <a:endParaRPr lang="en-GB" altLang="en-US" dirty="0"/>
          </a:p>
        </p:txBody>
      </p:sp>
      <p:sp>
        <p:nvSpPr>
          <p:cNvPr id="11" name="Title 1">
            <a:extLst>
              <a:ext uri="{FF2B5EF4-FFF2-40B4-BE49-F238E27FC236}">
                <a16:creationId xmlns:a16="http://schemas.microsoft.com/office/drawing/2014/main" id="{EDD91F02-38ED-4B06-B867-E4F68C54EE80}"/>
              </a:ext>
            </a:extLst>
          </p:cNvPr>
          <p:cNvSpPr>
            <a:spLocks noGrp="1"/>
          </p:cNvSpPr>
          <p:nvPr>
            <p:ph type="title"/>
          </p:nvPr>
        </p:nvSpPr>
        <p:spPr>
          <a:xfrm>
            <a:off x="601035" y="430660"/>
            <a:ext cx="10972800" cy="982117"/>
          </a:xfrm>
          <a:prstGeom prst="rect">
            <a:avLst/>
          </a:prstGeo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231218186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mage bank">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spTree>
    <p:extLst>
      <p:ext uri="{BB962C8B-B14F-4D97-AF65-F5344CB8AC3E}">
        <p14:creationId xmlns:p14="http://schemas.microsoft.com/office/powerpoint/2010/main" val="18829403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NRICH Slide">
    <p:spTree>
      <p:nvGrpSpPr>
        <p:cNvPr id="1" name=""/>
        <p:cNvGrpSpPr/>
        <p:nvPr/>
      </p:nvGrpSpPr>
      <p:grpSpPr>
        <a:xfrm>
          <a:off x="0" y="0"/>
          <a:ext cx="0" cy="0"/>
          <a:chOff x="0" y="0"/>
          <a:chExt cx="0" cy="0"/>
        </a:xfrm>
      </p:grpSpPr>
      <p:pic>
        <p:nvPicPr>
          <p:cNvPr id="3" name="Picture 2" descr="A picture containing object, lamp, light&#10;&#10;Description automatically generated">
            <a:extLst>
              <a:ext uri="{FF2B5EF4-FFF2-40B4-BE49-F238E27FC236}">
                <a16:creationId xmlns:a16="http://schemas.microsoft.com/office/drawing/2014/main" id="{226FBF21-7918-4116-9D2A-4FFEF62A7A3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084400" y="5842800"/>
            <a:ext cx="649771" cy="594000"/>
          </a:xfrm>
          <a:prstGeom prst="rect">
            <a:avLst/>
          </a:prstGeom>
        </p:spPr>
      </p:pic>
      <p:sp>
        <p:nvSpPr>
          <p:cNvPr id="2" name="Text Placeholder 1">
            <a:extLst>
              <a:ext uri="{FF2B5EF4-FFF2-40B4-BE49-F238E27FC236}">
                <a16:creationId xmlns:a16="http://schemas.microsoft.com/office/drawing/2014/main" id="{C0177A9D-1362-4B64-BB76-7E5E3FF9A06F}"/>
              </a:ext>
            </a:extLst>
          </p:cNvPr>
          <p:cNvSpPr txBox="1">
            <a:spLocks/>
          </p:cNvSpPr>
          <p:nvPr userDrawn="1"/>
        </p:nvSpPr>
        <p:spPr bwMode="auto">
          <a:xfrm>
            <a:off x="1" y="360000"/>
            <a:ext cx="12192000" cy="594000"/>
          </a:xfrm>
          <a:prstGeom prst="rect">
            <a:avLst/>
          </a:prstGeom>
          <a:solidFill>
            <a:srgbClr val="347574"/>
          </a:solidFill>
          <a:ln>
            <a:noFill/>
          </a:ln>
        </p:spPr>
        <p:txBody>
          <a:bodyPr vert="horz" wrap="square" lIns="180000" tIns="45720" rIns="180000" bIns="45720" numCol="1" anchor="ctr" anchorCtr="0" compatLnSpc="1">
            <a:prstTxWarp prst="textNoShape">
              <a:avLst/>
            </a:prstTxWarp>
          </a:bodyPr>
          <a:lstStyle>
            <a:defPPr>
              <a:defRPr lang="en-GB"/>
            </a:defPPr>
            <a:lvl1pPr marL="0" indent="0" algn="ctr" eaLnBrk="0" hangingPunct="0">
              <a:buClr>
                <a:schemeClr val="tx2"/>
              </a:buClr>
              <a:defRPr sz="2400">
                <a:solidFill>
                  <a:srgbClr val="585858"/>
                </a:solidFill>
                <a:latin typeface="+mj-lt"/>
                <a:ea typeface="Myriad Pro" charset="0"/>
                <a:cs typeface="Myriad Pro" charset="0"/>
              </a:defRPr>
            </a:lvl1pPr>
            <a:lvl2pPr marL="557199" indent="-214308" eaLnBrk="0" hangingPunct="0">
              <a:defRPr sz="2100">
                <a:solidFill>
                  <a:srgbClr val="585858"/>
                </a:solidFill>
                <a:latin typeface="+mn-lt"/>
              </a:defRPr>
            </a:lvl2pPr>
            <a:lvl3pPr marL="857228" indent="-171446" eaLnBrk="0" hangingPunct="0">
              <a:buChar char="–"/>
              <a:defRPr sz="1800">
                <a:solidFill>
                  <a:srgbClr val="585858"/>
                </a:solidFill>
                <a:latin typeface="+mn-lt"/>
              </a:defRPr>
            </a:lvl3pPr>
            <a:lvl4pPr marL="1200120" indent="-171446" eaLnBrk="0" hangingPunct="0">
              <a:buClr>
                <a:schemeClr val="accent2"/>
              </a:buClr>
              <a:defRPr sz="1425">
                <a:latin typeface="+mn-lt"/>
              </a:defRPr>
            </a:lvl4pPr>
            <a:lvl5pPr marL="1543012" indent="-171446" eaLnBrk="0" hangingPunct="0">
              <a:buClr>
                <a:schemeClr val="tx2"/>
              </a:buClr>
              <a:defRPr sz="1425">
                <a:latin typeface="+mn-lt"/>
              </a:defRPr>
            </a:lvl5pPr>
            <a:lvl6pPr marL="1885903" indent="-171446" fontAlgn="base">
              <a:spcBef>
                <a:spcPct val="20000"/>
              </a:spcBef>
              <a:spcAft>
                <a:spcPct val="0"/>
              </a:spcAft>
              <a:buClr>
                <a:schemeClr val="tx2"/>
              </a:buClr>
              <a:buFont typeface="Arial" charset="0"/>
              <a:buChar char="●"/>
              <a:defRPr sz="1425">
                <a:latin typeface="+mn-lt"/>
              </a:defRPr>
            </a:lvl6pPr>
            <a:lvl7pPr marL="2228795" indent="-171446" fontAlgn="base">
              <a:spcBef>
                <a:spcPct val="20000"/>
              </a:spcBef>
              <a:spcAft>
                <a:spcPct val="0"/>
              </a:spcAft>
              <a:buClr>
                <a:schemeClr val="tx2"/>
              </a:buClr>
              <a:buFont typeface="Arial" charset="0"/>
              <a:buChar char="●"/>
              <a:defRPr sz="1425">
                <a:latin typeface="+mn-lt"/>
              </a:defRPr>
            </a:lvl7pPr>
            <a:lvl8pPr marL="2571686" indent="-171446" fontAlgn="base">
              <a:spcBef>
                <a:spcPct val="20000"/>
              </a:spcBef>
              <a:spcAft>
                <a:spcPct val="0"/>
              </a:spcAft>
              <a:buClr>
                <a:schemeClr val="tx2"/>
              </a:buClr>
              <a:buFont typeface="Arial" charset="0"/>
              <a:buChar char="●"/>
              <a:defRPr sz="1425">
                <a:latin typeface="+mn-lt"/>
              </a:defRPr>
            </a:lvl8pPr>
            <a:lvl9pPr marL="2914577" indent="-171446" fontAlgn="base">
              <a:spcBef>
                <a:spcPct val="20000"/>
              </a:spcBef>
              <a:spcAft>
                <a:spcPct val="0"/>
              </a:spcAft>
              <a:buClr>
                <a:schemeClr val="tx2"/>
              </a:buClr>
              <a:buFont typeface="Arial" charset="0"/>
              <a:buChar char="●"/>
              <a:defRPr sz="1425">
                <a:latin typeface="+mn-lt"/>
              </a:defRPr>
            </a:lvl9pPr>
          </a:lstStyle>
          <a:p>
            <a:pPr>
              <a:buNone/>
            </a:pPr>
            <a:endParaRPr lang="en-GB" dirty="0"/>
          </a:p>
        </p:txBody>
      </p:sp>
      <p:sp>
        <p:nvSpPr>
          <p:cNvPr id="6" name="Title 1">
            <a:extLst>
              <a:ext uri="{FF2B5EF4-FFF2-40B4-BE49-F238E27FC236}">
                <a16:creationId xmlns:a16="http://schemas.microsoft.com/office/drawing/2014/main" id="{4CB3B952-8705-4EAE-94B9-4C0C32F57985}"/>
              </a:ext>
            </a:extLst>
          </p:cNvPr>
          <p:cNvSpPr>
            <a:spLocks noGrp="1"/>
          </p:cNvSpPr>
          <p:nvPr>
            <p:ph type="title"/>
          </p:nvPr>
        </p:nvSpPr>
        <p:spPr>
          <a:xfrm>
            <a:off x="594008" y="464400"/>
            <a:ext cx="11262632" cy="426170"/>
          </a:xfrm>
          <a:prstGeom prst="rect">
            <a:avLst/>
          </a:prstGeom>
        </p:spPr>
        <p:txBody>
          <a:bodyPr/>
          <a:lstStyle>
            <a:lvl1pPr algn="l">
              <a:defRPr sz="2000" b="0">
                <a:solidFill>
                  <a:schemeClr val="bg1"/>
                </a:solidFill>
                <a:latin typeface="Arial" panose="020B0604020202020204" pitchFamily="34" charset="0"/>
                <a:cs typeface="Arial" panose="020B0604020202020204" pitchFamily="34" charset="0"/>
              </a:defRPr>
            </a:lvl1pPr>
          </a:lstStyle>
          <a:p>
            <a:r>
              <a:rPr lang="en-US" dirty="0"/>
              <a:t>Click to edit Master title style</a:t>
            </a:r>
            <a:endParaRPr lang="en-GB" dirty="0"/>
          </a:p>
        </p:txBody>
      </p:sp>
      <p:sp>
        <p:nvSpPr>
          <p:cNvPr id="11" name="Rectangle 10">
            <a:extLst>
              <a:ext uri="{FF2B5EF4-FFF2-40B4-BE49-F238E27FC236}">
                <a16:creationId xmlns:a16="http://schemas.microsoft.com/office/drawing/2014/main" id="{89E41693-E21B-4D54-8C80-1CC464351945}"/>
              </a:ext>
            </a:extLst>
          </p:cNvPr>
          <p:cNvSpPr/>
          <p:nvPr userDrawn="1"/>
        </p:nvSpPr>
        <p:spPr>
          <a:xfrm>
            <a:off x="10102788" y="0"/>
            <a:ext cx="2089211" cy="6843740"/>
          </a:xfrm>
          <a:prstGeom prst="rect">
            <a:avLst/>
          </a:prstGeom>
          <a:solidFill>
            <a:srgbClr val="605E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Oval 9">
            <a:extLst>
              <a:ext uri="{FF2B5EF4-FFF2-40B4-BE49-F238E27FC236}">
                <a16:creationId xmlns:a16="http://schemas.microsoft.com/office/drawing/2014/main" id="{438C8D22-8E9E-46F4-837A-B932422962DF}"/>
              </a:ext>
            </a:extLst>
          </p:cNvPr>
          <p:cNvSpPr/>
          <p:nvPr userDrawn="1"/>
        </p:nvSpPr>
        <p:spPr>
          <a:xfrm>
            <a:off x="8929041" y="2370808"/>
            <a:ext cx="2137603" cy="2137603"/>
          </a:xfrm>
          <a:prstGeom prst="ellipse">
            <a:avLst/>
          </a:prstGeom>
          <a:solidFill>
            <a:schemeClr val="bg1"/>
          </a:solidFill>
          <a:ln w="28575">
            <a:solidFill>
              <a:srgbClr val="9866D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Box 6">
            <a:extLst>
              <a:ext uri="{FF2B5EF4-FFF2-40B4-BE49-F238E27FC236}">
                <a16:creationId xmlns:a16="http://schemas.microsoft.com/office/drawing/2014/main" id="{03E643C2-77DC-49BD-8737-F5C5488BCCF7}"/>
              </a:ext>
            </a:extLst>
          </p:cNvPr>
          <p:cNvSpPr txBox="1"/>
          <p:nvPr userDrawn="1"/>
        </p:nvSpPr>
        <p:spPr>
          <a:xfrm>
            <a:off x="522000" y="6237312"/>
            <a:ext cx="1109504" cy="246221"/>
          </a:xfrm>
          <a:prstGeom prst="rect">
            <a:avLst/>
          </a:prstGeom>
          <a:noFill/>
        </p:spPr>
        <p:txBody>
          <a:bodyPr wrap="square" rtlCol="0">
            <a:spAutoFit/>
          </a:bodyPr>
          <a:lstStyle/>
          <a:p>
            <a:pPr>
              <a:buNone/>
            </a:pPr>
            <a:r>
              <a:rPr lang="en-GB" sz="1000" b="1" dirty="0">
                <a:solidFill>
                  <a:srgbClr val="585858"/>
                </a:solidFill>
              </a:rPr>
              <a:t>ncetm.org.uk</a:t>
            </a:r>
          </a:p>
        </p:txBody>
      </p:sp>
      <p:pic>
        <p:nvPicPr>
          <p:cNvPr id="9" name="Picture 8">
            <a:extLst>
              <a:ext uri="{FF2B5EF4-FFF2-40B4-BE49-F238E27FC236}">
                <a16:creationId xmlns:a16="http://schemas.microsoft.com/office/drawing/2014/main" id="{F57101DC-70F8-4A60-B06C-BFDFF17E4B21}"/>
              </a:ext>
            </a:extLst>
          </p:cNvPr>
          <p:cNvPicPr>
            <a:picLocks noChangeAspect="1"/>
          </p:cNvPicPr>
          <p:nvPr userDrawn="1"/>
        </p:nvPicPr>
        <p:blipFill>
          <a:blip r:embed="rId3"/>
          <a:stretch>
            <a:fillRect/>
          </a:stretch>
        </p:blipFill>
        <p:spPr>
          <a:xfrm>
            <a:off x="9489798" y="2857501"/>
            <a:ext cx="991375" cy="1142998"/>
          </a:xfrm>
          <a:prstGeom prst="rect">
            <a:avLst/>
          </a:prstGeom>
        </p:spPr>
      </p:pic>
      <p:sp>
        <p:nvSpPr>
          <p:cNvPr id="12" name="Title 1">
            <a:extLst>
              <a:ext uri="{FF2B5EF4-FFF2-40B4-BE49-F238E27FC236}">
                <a16:creationId xmlns:a16="http://schemas.microsoft.com/office/drawing/2014/main" id="{9AF1F1B0-A18C-45F2-AC38-B258B92EB3FD}"/>
              </a:ext>
            </a:extLst>
          </p:cNvPr>
          <p:cNvSpPr txBox="1">
            <a:spLocks/>
          </p:cNvSpPr>
          <p:nvPr userDrawn="1"/>
        </p:nvSpPr>
        <p:spPr>
          <a:xfrm>
            <a:off x="580702" y="1058401"/>
            <a:ext cx="7487478" cy="88580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a:lstStyle>
          <a:p>
            <a:r>
              <a:rPr lang="en-US" sz="2000" b="0" dirty="0">
                <a:solidFill>
                  <a:schemeClr val="tx1"/>
                </a:solidFill>
              </a:rPr>
              <a:t>Follow-up NRICH activity</a:t>
            </a:r>
          </a:p>
        </p:txBody>
      </p:sp>
      <p:sp>
        <p:nvSpPr>
          <p:cNvPr id="13" name="TextBox 12">
            <a:extLst>
              <a:ext uri="{FF2B5EF4-FFF2-40B4-BE49-F238E27FC236}">
                <a16:creationId xmlns:a16="http://schemas.microsoft.com/office/drawing/2014/main" id="{97A24071-2609-43AF-A462-22B6A1202038}"/>
              </a:ext>
            </a:extLst>
          </p:cNvPr>
          <p:cNvSpPr txBox="1"/>
          <p:nvPr userDrawn="1"/>
        </p:nvSpPr>
        <p:spPr>
          <a:xfrm>
            <a:off x="580702" y="5708192"/>
            <a:ext cx="9508178" cy="369332"/>
          </a:xfrm>
          <a:prstGeom prst="rect">
            <a:avLst/>
          </a:prstGeom>
          <a:noFill/>
        </p:spPr>
        <p:txBody>
          <a:bodyPr wrap="squar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800" b="0" i="0" u="none" strike="noStrike" kern="1200" cap="none" spc="0" normalizeH="0" baseline="0" noProof="0" dirty="0">
                <a:ln>
                  <a:noFill/>
                </a:ln>
                <a:solidFill>
                  <a:srgbClr val="585858"/>
                </a:solidFill>
                <a:effectLst/>
                <a:uLnTx/>
                <a:uFillTx/>
                <a:latin typeface="Arial" panose="020B0604020202020204" pitchFamily="34" charset="0"/>
                <a:ea typeface="Calibri" panose="020F0502020204030204" pitchFamily="34" charset="0"/>
                <a:cs typeface="+mn-cs"/>
              </a:rPr>
              <a:t>Reproduced with permission of NRICH, University of Cambridge, all rights reserved.</a:t>
            </a:r>
            <a:endParaRPr kumimoji="0" lang="en-GB" sz="2800" b="0" i="0" u="none" strike="noStrike" kern="1200" cap="none" spc="0" normalizeH="0" baseline="0" noProof="0" dirty="0">
              <a:ln>
                <a:noFill/>
              </a:ln>
              <a:solidFill>
                <a:srgbClr val="585858"/>
              </a:solidFill>
              <a:effectLst/>
              <a:uLnTx/>
              <a:uFillTx/>
              <a:latin typeface="Arial" panose="020B0604020202020204" pitchFamily="34" charset="0"/>
              <a:ea typeface="+mn-ea"/>
              <a:cs typeface="+mn-cs"/>
            </a:endParaRPr>
          </a:p>
        </p:txBody>
      </p:sp>
      <p:sp>
        <p:nvSpPr>
          <p:cNvPr id="15" name="Text Placeholder 14">
            <a:extLst>
              <a:ext uri="{FF2B5EF4-FFF2-40B4-BE49-F238E27FC236}">
                <a16:creationId xmlns:a16="http://schemas.microsoft.com/office/drawing/2014/main" id="{35A1C8FD-060D-45A9-A073-DAF8BB9D2A6C}"/>
              </a:ext>
            </a:extLst>
          </p:cNvPr>
          <p:cNvSpPr>
            <a:spLocks noGrp="1"/>
          </p:cNvSpPr>
          <p:nvPr>
            <p:ph type="body" sz="quarter" idx="10"/>
          </p:nvPr>
        </p:nvSpPr>
        <p:spPr>
          <a:xfrm>
            <a:off x="593725" y="1556068"/>
            <a:ext cx="7902575" cy="3146425"/>
          </a:xfrm>
        </p:spPr>
        <p:txBody>
          <a:bodyPr>
            <a:normAutofit/>
          </a:bodyPr>
          <a:lstStyle>
            <a:lvl1pPr marL="342900" indent="-342900">
              <a:buFont typeface="Arial" panose="020B0604020202020204" pitchFamily="34" charset="0"/>
              <a:buChar char="•"/>
              <a:defRPr sz="2000" b="0"/>
            </a:lvl1pPr>
            <a:lvl2pPr>
              <a:defRPr sz="1800"/>
            </a:lvl2pPr>
            <a:lvl3pPr>
              <a:defRPr sz="16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6680347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Comparison">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0A432AEB-F25C-4460-BB20-2469A8CF05F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2000" cy="6858000"/>
          </a:xfrm>
          <a:prstGeom prst="rect">
            <a:avLst/>
          </a:prstGeom>
        </p:spPr>
      </p:pic>
      <p:sp>
        <p:nvSpPr>
          <p:cNvPr id="17" name="Content Placeholder 2">
            <a:extLst>
              <a:ext uri="{FF2B5EF4-FFF2-40B4-BE49-F238E27FC236}">
                <a16:creationId xmlns:a16="http://schemas.microsoft.com/office/drawing/2014/main" id="{73E31430-B412-41EA-BA55-D58E71499B25}"/>
              </a:ext>
            </a:extLst>
          </p:cNvPr>
          <p:cNvSpPr>
            <a:spLocks noGrp="1"/>
          </p:cNvSpPr>
          <p:nvPr>
            <p:ph sz="half" idx="1"/>
          </p:nvPr>
        </p:nvSpPr>
        <p:spPr>
          <a:xfrm>
            <a:off x="609603" y="1556792"/>
            <a:ext cx="5390388"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Content Placeholder 3">
            <a:extLst>
              <a:ext uri="{FF2B5EF4-FFF2-40B4-BE49-F238E27FC236}">
                <a16:creationId xmlns:a16="http://schemas.microsoft.com/office/drawing/2014/main" id="{3090DB9E-A500-4BA4-8B74-89F3EF7ADD45}"/>
              </a:ext>
            </a:extLst>
          </p:cNvPr>
          <p:cNvSpPr>
            <a:spLocks noGrp="1"/>
          </p:cNvSpPr>
          <p:nvPr>
            <p:ph sz="half" idx="2"/>
          </p:nvPr>
        </p:nvSpPr>
        <p:spPr>
          <a:xfrm>
            <a:off x="6192012" y="1556792"/>
            <a:ext cx="5390389" cy="3888433"/>
          </a:xfrm>
        </p:spPr>
        <p:txBody>
          <a:bodyPr/>
          <a:lstStyle>
            <a:lvl1pPr>
              <a:defRPr sz="2100">
                <a:solidFill>
                  <a:srgbClr val="585858"/>
                </a:solidFill>
              </a:defRPr>
            </a:lvl1pPr>
            <a:lvl2pPr marL="557199" indent="-214308">
              <a:buClr>
                <a:srgbClr val="585858"/>
              </a:buClr>
              <a:buFont typeface="Arial" panose="020B0604020202020204" pitchFamily="34" charset="0"/>
              <a:buChar char="•"/>
              <a:defRPr sz="1800">
                <a:solidFill>
                  <a:srgbClr val="585858"/>
                </a:solidFill>
              </a:defRPr>
            </a:lvl2pPr>
            <a:lvl3pPr marL="857228" indent="-171446">
              <a:buClr>
                <a:srgbClr val="585858"/>
              </a:buClr>
              <a:buFont typeface="Arial" panose="020B0604020202020204" pitchFamily="34" charset="0"/>
              <a:buChar char="•"/>
              <a:defRPr sz="1500">
                <a:solidFill>
                  <a:srgbClr val="585858"/>
                </a:solidFill>
              </a:defRPr>
            </a:lvl3pPr>
            <a:lvl4pPr marL="1200120" indent="-171446">
              <a:buClr>
                <a:srgbClr val="585858"/>
              </a:buClr>
              <a:buFont typeface="Arial" panose="020B0604020202020204" pitchFamily="34" charset="0"/>
              <a:buChar char="•"/>
              <a:defRPr sz="1350">
                <a:solidFill>
                  <a:srgbClr val="585858"/>
                </a:solidFill>
              </a:defRPr>
            </a:lvl4pPr>
            <a:lvl5pPr marL="1543012" indent="-171446">
              <a:buClr>
                <a:srgbClr val="585858"/>
              </a:buClr>
              <a:buFont typeface="Arial" panose="020B0604020202020204" pitchFamily="34" charset="0"/>
              <a:buChar char="•"/>
              <a:defRPr sz="1350">
                <a:solidFill>
                  <a:srgbClr val="585858"/>
                </a:solidFill>
              </a:defRPr>
            </a:lvl5pPr>
            <a:lvl6pPr>
              <a:defRPr sz="1350"/>
            </a:lvl6pPr>
            <a:lvl7pPr>
              <a:defRPr sz="1350"/>
            </a:lvl7pPr>
            <a:lvl8pPr>
              <a:defRPr sz="1350"/>
            </a:lvl8pPr>
            <a:lvl9pPr>
              <a:defRPr sz="13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 name="Date Placeholder 8">
            <a:extLst>
              <a:ext uri="{FF2B5EF4-FFF2-40B4-BE49-F238E27FC236}">
                <a16:creationId xmlns:a16="http://schemas.microsoft.com/office/drawing/2014/main" id="{CF435181-C807-4F0D-B9A5-7C9C469DF1BA}"/>
              </a:ext>
            </a:extLst>
          </p:cNvPr>
          <p:cNvSpPr>
            <a:spLocks noGrp="1" noChangeArrowheads="1"/>
          </p:cNvSpPr>
          <p:nvPr>
            <p:ph type="dt" sz="half" idx="10"/>
          </p:nvPr>
        </p:nvSpPr>
        <p:spPr/>
        <p:txBody>
          <a:bodyPr/>
          <a:lstStyle>
            <a:lvl1pPr>
              <a:defRPr/>
            </a:lvl1pPr>
          </a:lstStyle>
          <a:p>
            <a:pPr>
              <a:defRPr/>
            </a:pPr>
            <a:endParaRPr lang="en-GB" dirty="0"/>
          </a:p>
        </p:txBody>
      </p:sp>
      <p:sp>
        <p:nvSpPr>
          <p:cNvPr id="10" name="Footer Placeholder 9">
            <a:extLst>
              <a:ext uri="{FF2B5EF4-FFF2-40B4-BE49-F238E27FC236}">
                <a16:creationId xmlns:a16="http://schemas.microsoft.com/office/drawing/2014/main" id="{14C98FF4-E4A7-4DB9-B82D-0C11BE18EDDA}"/>
              </a:ext>
            </a:extLst>
          </p:cNvPr>
          <p:cNvSpPr>
            <a:spLocks noGrp="1" noChangeArrowheads="1"/>
          </p:cNvSpPr>
          <p:nvPr>
            <p:ph type="ftr" sz="quarter" idx="11"/>
          </p:nvPr>
        </p:nvSpPr>
        <p:spPr/>
        <p:txBody>
          <a:bodyPr/>
          <a:lstStyle>
            <a:lvl1pPr>
              <a:defRPr/>
            </a:lvl1pPr>
          </a:lstStyle>
          <a:p>
            <a:pPr>
              <a:defRPr/>
            </a:pPr>
            <a:endParaRPr lang="en-GB" dirty="0"/>
          </a:p>
        </p:txBody>
      </p:sp>
      <p:sp>
        <p:nvSpPr>
          <p:cNvPr id="11" name="Slide Number Placeholder 10">
            <a:extLst>
              <a:ext uri="{FF2B5EF4-FFF2-40B4-BE49-F238E27FC236}">
                <a16:creationId xmlns:a16="http://schemas.microsoft.com/office/drawing/2014/main" id="{3AD83AB7-F679-4E3E-B374-A32C747C6C65}"/>
              </a:ext>
            </a:extLst>
          </p:cNvPr>
          <p:cNvSpPr>
            <a:spLocks noGrp="1" noChangeArrowheads="1"/>
          </p:cNvSpPr>
          <p:nvPr>
            <p:ph type="sldNum" sz="quarter" idx="12"/>
          </p:nvPr>
        </p:nvSpPr>
        <p:spPr/>
        <p:txBody>
          <a:bodyPr/>
          <a:lstStyle>
            <a:lvl1pPr>
              <a:defRPr/>
            </a:lvl1pPr>
          </a:lstStyle>
          <a:p>
            <a:fld id="{9EC5C1D8-5F3C-45E3-A862-3FEB8F838978}" type="slidenum">
              <a:rPr lang="en-GB" altLang="en-US"/>
              <a:pPr/>
              <a:t>‹#›</a:t>
            </a:fld>
            <a:endParaRPr lang="en-GB" altLang="en-US" dirty="0"/>
          </a:p>
        </p:txBody>
      </p:sp>
      <p:sp>
        <p:nvSpPr>
          <p:cNvPr id="20" name="Title 1">
            <a:extLst>
              <a:ext uri="{FF2B5EF4-FFF2-40B4-BE49-F238E27FC236}">
                <a16:creationId xmlns:a16="http://schemas.microsoft.com/office/drawing/2014/main" id="{26B17004-3771-46EE-9F97-BB5E8F3EF573}"/>
              </a:ext>
            </a:extLst>
          </p:cNvPr>
          <p:cNvSpPr>
            <a:spLocks noGrp="1"/>
          </p:cNvSpPr>
          <p:nvPr>
            <p:ph type="title"/>
          </p:nvPr>
        </p:nvSpPr>
        <p:spPr>
          <a:xfrm>
            <a:off x="601035" y="430660"/>
            <a:ext cx="10972800" cy="982117"/>
          </a:xfrm>
        </p:spPr>
        <p:txBody>
          <a:bodyPr anchor="t"/>
          <a:lstStyle>
            <a:lvl1pPr>
              <a:defRPr>
                <a:solidFill>
                  <a:srgbClr val="585858"/>
                </a:solidFill>
              </a:defRPr>
            </a:lvl1pPr>
          </a:lstStyle>
          <a:p>
            <a:r>
              <a:rPr lang="en-US" dirty="0"/>
              <a:t>Click to edit Master title style</a:t>
            </a:r>
            <a:endParaRPr lang="en-GB" dirty="0"/>
          </a:p>
        </p:txBody>
      </p:sp>
    </p:spTree>
    <p:extLst>
      <p:ext uri="{BB962C8B-B14F-4D97-AF65-F5344CB8AC3E}">
        <p14:creationId xmlns:p14="http://schemas.microsoft.com/office/powerpoint/2010/main" val="391551440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p:blipFill>
        <p:spPr bwMode="auto">
          <a:xfrm>
            <a:off x="0" y="8771"/>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dirty="0"/>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dirty="0"/>
          </a:p>
        </p:txBody>
      </p:sp>
      <p:sp>
        <p:nvSpPr>
          <p:cNvPr id="12" name="TextBox 11">
            <a:extLst>
              <a:ext uri="{FF2B5EF4-FFF2-40B4-BE49-F238E27FC236}">
                <a16:creationId xmlns:a16="http://schemas.microsoft.com/office/drawing/2014/main" id="{61B5174B-DF74-462C-8BBD-BCEA0088BA35}"/>
              </a:ext>
            </a:extLst>
          </p:cNvPr>
          <p:cNvSpPr txBox="1"/>
          <p:nvPr userDrawn="1"/>
        </p:nvSpPr>
        <p:spPr>
          <a:xfrm>
            <a:off x="609592" y="2076899"/>
            <a:ext cx="6220976" cy="400110"/>
          </a:xfrm>
          <a:prstGeom prst="rect">
            <a:avLst/>
          </a:prstGeom>
          <a:noFill/>
        </p:spPr>
        <p:txBody>
          <a:bodyPr wrap="square" rtlCol="0">
            <a:spAutoFit/>
          </a:bodyPr>
          <a:lstStyle/>
          <a:p>
            <a:pPr>
              <a:buNone/>
            </a:pPr>
            <a:r>
              <a:rPr lang="en-GB" sz="2000" b="1" noProof="0" dirty="0">
                <a:solidFill>
                  <a:schemeClr val="bg1"/>
                </a:solidFill>
                <a:latin typeface="Arial" panose="020B0604020202020204" pitchFamily="34" charset="0"/>
                <a:cs typeface="Arial" panose="020B0604020202020204" pitchFamily="34" charset="0"/>
              </a:rPr>
              <a:t>ncetm.org.uk</a:t>
            </a:r>
            <a:endParaRPr lang="en-GB" sz="2000" b="1" dirty="0">
              <a:solidFill>
                <a:schemeClr val="bg1"/>
              </a:solidFill>
              <a:latin typeface="Arial" panose="020B0604020202020204" pitchFamily="34" charset="0"/>
              <a:cs typeface="Arial" panose="020B0604020202020204" pitchFamily="34" charset="0"/>
            </a:endParaRPr>
          </a:p>
        </p:txBody>
      </p:sp>
      <p:sp>
        <p:nvSpPr>
          <p:cNvPr id="3" name="TextBox 2">
            <a:extLst>
              <a:ext uri="{FF2B5EF4-FFF2-40B4-BE49-F238E27FC236}">
                <a16:creationId xmlns:a16="http://schemas.microsoft.com/office/drawing/2014/main" id="{3885556C-F2BD-4760-85FB-6597078D93A5}"/>
              </a:ext>
            </a:extLst>
          </p:cNvPr>
          <p:cNvSpPr txBox="1"/>
          <p:nvPr userDrawn="1"/>
        </p:nvSpPr>
        <p:spPr>
          <a:xfrm>
            <a:off x="609592" y="5928092"/>
            <a:ext cx="3882509" cy="261610"/>
          </a:xfrm>
          <a:prstGeom prst="rect">
            <a:avLst/>
          </a:prstGeom>
          <a:noFill/>
        </p:spPr>
        <p:txBody>
          <a:bodyPr wrap="square" rtlCol="0">
            <a:spAutoFit/>
          </a:bodyPr>
          <a:lstStyle/>
          <a:p>
            <a:r>
              <a:rPr lang="en-GB" sz="1100" b="1" dirty="0">
                <a:solidFill>
                  <a:srgbClr val="FBF5D4"/>
                </a:solidFill>
                <a:latin typeface="Arial" panose="020B0604020202020204" pitchFamily="34" charset="0"/>
                <a:cs typeface="Arial" panose="020B0604020202020204" pitchFamily="34" charset="0"/>
              </a:rPr>
              <a:t>August 2020</a:t>
            </a:r>
          </a:p>
        </p:txBody>
      </p:sp>
      <p:sp>
        <p:nvSpPr>
          <p:cNvPr id="11" name="TextBox 10">
            <a:extLst>
              <a:ext uri="{FF2B5EF4-FFF2-40B4-BE49-F238E27FC236}">
                <a16:creationId xmlns:a16="http://schemas.microsoft.com/office/drawing/2014/main" id="{3D6A68C6-FE53-45EF-B9FF-9ED7BD263423}"/>
              </a:ext>
            </a:extLst>
          </p:cNvPr>
          <p:cNvSpPr txBox="1"/>
          <p:nvPr userDrawn="1"/>
        </p:nvSpPr>
        <p:spPr>
          <a:xfrm>
            <a:off x="609593" y="473825"/>
            <a:ext cx="5557355" cy="430887"/>
          </a:xfrm>
          <a:prstGeom prst="rect">
            <a:avLst/>
          </a:prstGeom>
          <a:noFill/>
        </p:spPr>
        <p:txBody>
          <a:bodyPr wrap="square" rtlCol="0">
            <a:spAutoFit/>
          </a:bodyPr>
          <a:lstStyle/>
          <a:p>
            <a:pPr>
              <a:buNone/>
            </a:pPr>
            <a:r>
              <a:rPr lang="en-GB" sz="1100" b="1" dirty="0">
                <a:solidFill>
                  <a:srgbClr val="FBF5D4"/>
                </a:solidFill>
                <a:latin typeface="Arial" panose="020B0604020202020204" pitchFamily="34" charset="0"/>
                <a:cs typeface="Arial" panose="020B0604020202020204" pitchFamily="34" charset="0"/>
              </a:rPr>
              <a:t>DfE Primary National Curriculum Guidance 2020                                   </a:t>
            </a:r>
          </a:p>
          <a:p>
            <a:pPr>
              <a:buNone/>
            </a:pPr>
            <a:r>
              <a:rPr lang="en-GB" sz="1100" b="0" dirty="0">
                <a:solidFill>
                  <a:srgbClr val="FBF5D4"/>
                </a:solidFill>
                <a:latin typeface="Arial" panose="020B0604020202020204" pitchFamily="34" charset="0"/>
                <a:cs typeface="Arial" panose="020B0604020202020204" pitchFamily="34" charset="0"/>
              </a:rPr>
              <a:t>Supporting Materials for the Ready-to-Progress Criteria</a:t>
            </a:r>
          </a:p>
        </p:txBody>
      </p:sp>
      <p:cxnSp>
        <p:nvCxnSpPr>
          <p:cNvPr id="13" name="Straight Connector 12">
            <a:extLst>
              <a:ext uri="{FF2B5EF4-FFF2-40B4-BE49-F238E27FC236}">
                <a16:creationId xmlns:a16="http://schemas.microsoft.com/office/drawing/2014/main" id="{A1D84B4A-C7A8-4C81-8723-7E7EF3B3129A}"/>
              </a:ext>
            </a:extLst>
          </p:cNvPr>
          <p:cNvCxnSpPr>
            <a:cxnSpLocks/>
          </p:cNvCxnSpPr>
          <p:nvPr userDrawn="1"/>
        </p:nvCxnSpPr>
        <p:spPr bwMode="auto">
          <a:xfrm rot="5400000">
            <a:off x="1285150" y="436965"/>
            <a:ext cx="0" cy="1170432"/>
          </a:xfrm>
          <a:prstGeom prst="line">
            <a:avLst/>
          </a:prstGeom>
          <a:ln w="25400">
            <a:solidFill>
              <a:srgbClr val="FBF5D4"/>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436592731"/>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2">
            <a:extLst>
              <a:ext uri="{FF2B5EF4-FFF2-40B4-BE49-F238E27FC236}">
                <a16:creationId xmlns:a16="http://schemas.microsoft.com/office/drawing/2014/main" id="{E87F3B16-21C0-4F4C-A604-A71D44B1F5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p:blipFill>
        <p:spPr bwMode="auto">
          <a:xfrm>
            <a:off x="0" y="0"/>
            <a:ext cx="12228689" cy="6878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p:cNvSpPr>
            <a:spLocks noGrp="1" noChangeArrowheads="1"/>
          </p:cNvSpPr>
          <p:nvPr>
            <p:ph type="ctrTitle"/>
          </p:nvPr>
        </p:nvSpPr>
        <p:spPr>
          <a:xfrm>
            <a:off x="622301" y="476681"/>
            <a:ext cx="5545707" cy="576055"/>
          </a:xfrm>
        </p:spPr>
        <p:txBody>
          <a:bodyPr anchor="t"/>
          <a:lstStyle>
            <a:lvl1pPr>
              <a:defRPr>
                <a:solidFill>
                  <a:schemeClr val="bg1"/>
                </a:solidFill>
              </a:defRPr>
            </a:lvl1pPr>
          </a:lstStyle>
          <a:p>
            <a:pPr lvl="0"/>
            <a:r>
              <a:rPr lang="en-GB" noProof="0" dirty="0"/>
              <a:t>Click to edit Master title style</a:t>
            </a:r>
          </a:p>
        </p:txBody>
      </p:sp>
      <p:sp>
        <p:nvSpPr>
          <p:cNvPr id="44037" name="Rectangle 5"/>
          <p:cNvSpPr>
            <a:spLocks noGrp="1" noChangeArrowheads="1"/>
          </p:cNvSpPr>
          <p:nvPr>
            <p:ph type="subTitle" idx="1"/>
          </p:nvPr>
        </p:nvSpPr>
        <p:spPr>
          <a:xfrm>
            <a:off x="609607" y="1196750"/>
            <a:ext cx="5557348" cy="1152130"/>
          </a:xfrm>
        </p:spPr>
        <p:txBody>
          <a:bodyPr/>
          <a:lstStyle>
            <a:lvl1pPr marL="0" indent="0">
              <a:defRPr sz="2625">
                <a:solidFill>
                  <a:schemeClr val="bg1"/>
                </a:solidFill>
              </a:defRPr>
            </a:lvl1pPr>
          </a:lstStyle>
          <a:p>
            <a:pPr lvl="0"/>
            <a:r>
              <a:rPr lang="en-GB" noProof="0" dirty="0"/>
              <a:t>Click to edit Master subtitle style</a:t>
            </a:r>
          </a:p>
        </p:txBody>
      </p:sp>
      <p:sp>
        <p:nvSpPr>
          <p:cNvPr id="7" name="Date Placeholder 6">
            <a:extLst>
              <a:ext uri="{FF2B5EF4-FFF2-40B4-BE49-F238E27FC236}">
                <a16:creationId xmlns:a16="http://schemas.microsoft.com/office/drawing/2014/main" id="{FF959467-41A6-455E-929A-E40D1059C340}"/>
              </a:ext>
            </a:extLst>
          </p:cNvPr>
          <p:cNvSpPr>
            <a:spLocks noGrp="1" noChangeArrowheads="1"/>
          </p:cNvSpPr>
          <p:nvPr>
            <p:ph type="dt" sz="half" idx="10"/>
          </p:nvPr>
        </p:nvSpPr>
        <p:spPr/>
        <p:txBody>
          <a:bodyPr/>
          <a:lstStyle>
            <a:lvl1pPr>
              <a:defRPr>
                <a:solidFill>
                  <a:schemeClr val="accent2"/>
                </a:solidFill>
              </a:defRPr>
            </a:lvl1pPr>
          </a:lstStyle>
          <a:p>
            <a:pPr>
              <a:defRPr/>
            </a:pPr>
            <a:endParaRPr lang="en-GB"/>
          </a:p>
        </p:txBody>
      </p:sp>
      <p:sp>
        <p:nvSpPr>
          <p:cNvPr id="8" name="Footer Placeholder 7">
            <a:extLst>
              <a:ext uri="{FF2B5EF4-FFF2-40B4-BE49-F238E27FC236}">
                <a16:creationId xmlns:a16="http://schemas.microsoft.com/office/drawing/2014/main" id="{80EA04C3-E93E-45FB-8B42-78A38976AF52}"/>
              </a:ext>
            </a:extLst>
          </p:cNvPr>
          <p:cNvSpPr>
            <a:spLocks noGrp="1" noChangeArrowheads="1"/>
          </p:cNvSpPr>
          <p:nvPr>
            <p:ph type="ftr" sz="quarter" idx="11"/>
          </p:nvPr>
        </p:nvSpPr>
        <p:spPr>
          <a:xfrm>
            <a:off x="3503090" y="6248400"/>
            <a:ext cx="8544983" cy="457200"/>
          </a:xfrm>
        </p:spPr>
        <p:txBody>
          <a:bodyPr/>
          <a:lstStyle>
            <a:lvl1pPr>
              <a:defRPr>
                <a:solidFill>
                  <a:schemeClr val="accent2"/>
                </a:solidFill>
              </a:defRPr>
            </a:lvl1pPr>
          </a:lstStyle>
          <a:p>
            <a:pPr>
              <a:defRPr/>
            </a:pPr>
            <a:endParaRPr lang="en-GB"/>
          </a:p>
        </p:txBody>
      </p:sp>
    </p:spTree>
    <p:extLst>
      <p:ext uri="{BB962C8B-B14F-4D97-AF65-F5344CB8AC3E}">
        <p14:creationId xmlns:p14="http://schemas.microsoft.com/office/powerpoint/2010/main" val="163290811"/>
      </p:ext>
    </p:extLst>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D359243-BC76-47BD-8772-C08CAEE510C4}"/>
              </a:ext>
            </a:extLst>
          </p:cNvPr>
          <p:cNvSpPr>
            <a:spLocks noGrp="1"/>
          </p:cNvSpPr>
          <p:nvPr>
            <p:ph type="title"/>
          </p:nvPr>
        </p:nvSpPr>
        <p:spPr>
          <a:xfrm>
            <a:off x="609437" y="301625"/>
            <a:ext cx="10744363" cy="1143000"/>
          </a:xfrm>
          <a:prstGeom prst="rect">
            <a:avLst/>
          </a:prstGeom>
        </p:spPr>
        <p:txBody>
          <a:bodyPr vert="horz" lIns="91440" tIns="45720" rIns="91440" bIns="45720" rtlCol="0" anchor="t">
            <a:normAutofit/>
          </a:bodyPr>
          <a:lstStyle/>
          <a:p>
            <a:r>
              <a:rPr lang="en-US" dirty="0"/>
              <a:t>Click to edit Master title style</a:t>
            </a:r>
            <a:endParaRPr lang="en-GB" dirty="0"/>
          </a:p>
        </p:txBody>
      </p:sp>
      <p:sp>
        <p:nvSpPr>
          <p:cNvPr id="3" name="Text Placeholder 2">
            <a:extLst>
              <a:ext uri="{FF2B5EF4-FFF2-40B4-BE49-F238E27FC236}">
                <a16:creationId xmlns:a16="http://schemas.microsoft.com/office/drawing/2014/main" id="{97E1ECB2-930A-4226-90F7-B3EB6759DCBA}"/>
              </a:ext>
            </a:extLst>
          </p:cNvPr>
          <p:cNvSpPr>
            <a:spLocks noGrp="1"/>
          </p:cNvSpPr>
          <p:nvPr>
            <p:ph type="body" idx="1"/>
          </p:nvPr>
        </p:nvSpPr>
        <p:spPr>
          <a:xfrm>
            <a:off x="609437" y="1556795"/>
            <a:ext cx="10744363" cy="449739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ED82B39C-1C43-48B4-A6E3-24BFE8E1AEE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buNone/>
              <a:defRPr sz="1200">
                <a:solidFill>
                  <a:schemeClr val="tx1">
                    <a:tint val="75000"/>
                  </a:schemeClr>
                </a:solidFill>
              </a:defRPr>
            </a:lvl1pPr>
          </a:lstStyle>
          <a:p>
            <a:endParaRPr lang="en-GB" dirty="0"/>
          </a:p>
        </p:txBody>
      </p:sp>
      <p:sp>
        <p:nvSpPr>
          <p:cNvPr id="5" name="Footer Placeholder 4">
            <a:extLst>
              <a:ext uri="{FF2B5EF4-FFF2-40B4-BE49-F238E27FC236}">
                <a16:creationId xmlns:a16="http://schemas.microsoft.com/office/drawing/2014/main" id="{1C22EAE8-1007-48BC-A80E-FDEE657EAAC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buNone/>
              <a:defRPr sz="12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4967EEF3-42C6-4F03-A302-69EF6E72BCF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buFont typeface="Arial" panose="020B0604020202020204" pitchFamily="34" charset="0"/>
              <a:buNone/>
            </a:pPr>
            <a:endParaRPr lang="en-GB" dirty="0"/>
          </a:p>
        </p:txBody>
      </p:sp>
    </p:spTree>
    <p:extLst>
      <p:ext uri="{BB962C8B-B14F-4D97-AF65-F5344CB8AC3E}">
        <p14:creationId xmlns:p14="http://schemas.microsoft.com/office/powerpoint/2010/main" val="249339020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8" r:id="rId6"/>
    <p:sldLayoutId id="2147483666" r:id="rId7"/>
    <p:sldLayoutId id="2147483667" r:id="rId8"/>
  </p:sldLayoutIdLst>
  <p:txStyles>
    <p:titleStyle>
      <a:lvl1pPr algn="l" defTabSz="914400" rtl="0" eaLnBrk="1" latinLnBrk="0" hangingPunct="1">
        <a:lnSpc>
          <a:spcPct val="90000"/>
        </a:lnSpc>
        <a:spcBef>
          <a:spcPct val="0"/>
        </a:spcBef>
        <a:buNone/>
        <a:defRPr sz="2700" b="1" kern="1200">
          <a:solidFill>
            <a:srgbClr val="585858"/>
          </a:solidFill>
          <a:latin typeface="Arial" panose="020B0604020202020204" pitchFamily="34" charset="0"/>
          <a:ea typeface="+mj-ea"/>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400" kern="1200">
          <a:solidFill>
            <a:srgbClr val="585858"/>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rgbClr val="585858"/>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rgbClr val="585858"/>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rgbClr val="585858"/>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4">
            <a:extLst>
              <a:ext uri="{FF2B5EF4-FFF2-40B4-BE49-F238E27FC236}">
                <a16:creationId xmlns:a16="http://schemas.microsoft.com/office/drawing/2014/main" id="{8813D3F6-AFE0-4E9D-851A-B5716B58BE8D}"/>
              </a:ext>
            </a:extLst>
          </p:cNvPr>
          <p:cNvSpPr>
            <a:spLocks noGrp="1" noChangeArrowheads="1"/>
          </p:cNvSpPr>
          <p:nvPr>
            <p:ph type="title"/>
          </p:nvPr>
        </p:nvSpPr>
        <p:spPr bwMode="auto">
          <a:xfrm>
            <a:off x="609437" y="301625"/>
            <a:ext cx="10972963"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title style</a:t>
            </a:r>
          </a:p>
        </p:txBody>
      </p:sp>
      <p:sp>
        <p:nvSpPr>
          <p:cNvPr id="1027" name="Rectangle 5">
            <a:extLst>
              <a:ext uri="{FF2B5EF4-FFF2-40B4-BE49-F238E27FC236}">
                <a16:creationId xmlns:a16="http://schemas.microsoft.com/office/drawing/2014/main" id="{F919EB2E-C910-4BD3-AA6E-D874436CD585}"/>
              </a:ext>
            </a:extLst>
          </p:cNvPr>
          <p:cNvSpPr>
            <a:spLocks noGrp="1" noChangeArrowheads="1"/>
          </p:cNvSpPr>
          <p:nvPr>
            <p:ph type="body" idx="1"/>
          </p:nvPr>
        </p:nvSpPr>
        <p:spPr bwMode="auto">
          <a:xfrm>
            <a:off x="609606" y="1556794"/>
            <a:ext cx="10968567" cy="4385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dirty="0"/>
              <a:t>Click to edit Master text styles</a:t>
            </a:r>
          </a:p>
          <a:p>
            <a:pPr lvl="1"/>
            <a:r>
              <a:rPr lang="en-GB" altLang="en-US" dirty="0"/>
              <a:t>Second level</a:t>
            </a:r>
          </a:p>
          <a:p>
            <a:pPr lvl="2"/>
            <a:r>
              <a:rPr lang="en-GB" altLang="en-US" dirty="0"/>
              <a:t>Third level</a:t>
            </a:r>
          </a:p>
        </p:txBody>
      </p:sp>
      <p:sp>
        <p:nvSpPr>
          <p:cNvPr id="43014" name="Rectangle 6">
            <a:extLst>
              <a:ext uri="{FF2B5EF4-FFF2-40B4-BE49-F238E27FC236}">
                <a16:creationId xmlns:a16="http://schemas.microsoft.com/office/drawing/2014/main" id="{BBF75FAD-1C64-49A9-AABE-8F0A65128F17}"/>
              </a:ext>
            </a:extLst>
          </p:cNvPr>
          <p:cNvSpPr>
            <a:spLocks noGrp="1" noChangeArrowheads="1"/>
          </p:cNvSpPr>
          <p:nvPr>
            <p:ph type="dt" sz="half" idx="2"/>
          </p:nvPr>
        </p:nvSpPr>
        <p:spPr bwMode="auto">
          <a:xfrm>
            <a:off x="609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spcBef>
                <a:spcPct val="0"/>
              </a:spcBef>
              <a:buClrTx/>
              <a:buFontTx/>
              <a:buNone/>
              <a:defRPr sz="900">
                <a:latin typeface="Arial" charset="0"/>
              </a:defRPr>
            </a:lvl1pPr>
          </a:lstStyle>
          <a:p>
            <a:pPr>
              <a:defRPr/>
            </a:pPr>
            <a:endParaRPr lang="en-GB"/>
          </a:p>
        </p:txBody>
      </p:sp>
      <p:sp>
        <p:nvSpPr>
          <p:cNvPr id="43015" name="Rectangle 7">
            <a:extLst>
              <a:ext uri="{FF2B5EF4-FFF2-40B4-BE49-F238E27FC236}">
                <a16:creationId xmlns:a16="http://schemas.microsoft.com/office/drawing/2014/main" id="{86566B38-4A46-43A1-8FF2-24E49E84A109}"/>
              </a:ext>
            </a:extLst>
          </p:cNvPr>
          <p:cNvSpPr>
            <a:spLocks noGrp="1" noChangeArrowheads="1"/>
          </p:cNvSpPr>
          <p:nvPr>
            <p:ph type="ftr" sz="quarter" idx="3"/>
          </p:nvPr>
        </p:nvSpPr>
        <p:spPr bwMode="auto">
          <a:xfrm>
            <a:off x="4165600" y="6248400"/>
            <a:ext cx="3860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ctr">
              <a:spcBef>
                <a:spcPct val="0"/>
              </a:spcBef>
              <a:buClrTx/>
              <a:buFontTx/>
              <a:buNone/>
              <a:defRPr sz="900">
                <a:latin typeface="Arial" charset="0"/>
              </a:defRPr>
            </a:lvl1pPr>
          </a:lstStyle>
          <a:p>
            <a:pPr>
              <a:defRPr/>
            </a:pPr>
            <a:endParaRPr lang="en-GB"/>
          </a:p>
        </p:txBody>
      </p:sp>
      <p:sp>
        <p:nvSpPr>
          <p:cNvPr id="43016" name="Rectangle 8">
            <a:extLst>
              <a:ext uri="{FF2B5EF4-FFF2-40B4-BE49-F238E27FC236}">
                <a16:creationId xmlns:a16="http://schemas.microsoft.com/office/drawing/2014/main" id="{956C52DF-8098-4560-A757-D09AC7C69060}"/>
              </a:ext>
            </a:extLst>
          </p:cNvPr>
          <p:cNvSpPr>
            <a:spLocks noGrp="1" noChangeArrowheads="1"/>
          </p:cNvSpPr>
          <p:nvPr>
            <p:ph type="sldNum" sz="quarter" idx="4"/>
          </p:nvPr>
        </p:nvSpPr>
        <p:spPr bwMode="auto">
          <a:xfrm>
            <a:off x="8737600" y="6248400"/>
            <a:ext cx="2844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a:spcBef>
                <a:spcPct val="0"/>
              </a:spcBef>
              <a:buClrTx/>
              <a:buFontTx/>
              <a:buNone/>
              <a:defRPr sz="900"/>
            </a:lvl1pPr>
          </a:lstStyle>
          <a:p>
            <a:fld id="{AE284E3E-0734-4C1C-8A10-2A7D3F5CEAFB}" type="slidenum">
              <a:rPr lang="en-GB" altLang="en-US"/>
              <a:pPr/>
              <a:t>‹#›</a:t>
            </a:fld>
            <a:endParaRPr lang="en-GB" altLang="en-US"/>
          </a:p>
        </p:txBody>
      </p:sp>
    </p:spTree>
    <p:extLst>
      <p:ext uri="{BB962C8B-B14F-4D97-AF65-F5344CB8AC3E}">
        <p14:creationId xmlns:p14="http://schemas.microsoft.com/office/powerpoint/2010/main" val="1339811017"/>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Lst>
  <p:txStyles>
    <p:titleStyle>
      <a:lvl1pPr algn="l" rtl="0" eaLnBrk="0" fontAlgn="base" hangingPunct="0">
        <a:spcBef>
          <a:spcPct val="0"/>
        </a:spcBef>
        <a:spcAft>
          <a:spcPct val="0"/>
        </a:spcAft>
        <a:defRPr sz="2700" b="1">
          <a:solidFill>
            <a:srgbClr val="585858"/>
          </a:solidFill>
          <a:latin typeface="+mj-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p:titleStyle>
    <p:body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5.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hyperlink" Target="https://www.youtube.com/playlist?list=PL6gGtLyXoeq-FMWk00AlcIPo3fhGmi03D" TargetMode="External"/><Relationship Id="rId2" Type="http://schemas.openxmlformats.org/officeDocument/2006/relationships/hyperlink" Target="https://www.gov.uk/government/publications/teaching-mathematics-in-primary-schools" TargetMode="Externa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5.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5.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5.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5.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5.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5.xml"/></Relationships>
</file>

<file path=ppt/slides/_rels/slide3.xml.rels><?xml version="1.0" encoding="UTF-8" standalone="yes"?>
<Relationships xmlns="http://schemas.openxmlformats.org/package/2006/relationships"><Relationship Id="rId3" Type="http://schemas.openxmlformats.org/officeDocument/2006/relationships/hyperlink" Target="https://www.ncetm.org.uk/classroom-resources/primm-1-11-addition-and-subtraction-bridging-10/" TargetMode="External"/><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5.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5.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5.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5.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5.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5.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5.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5.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5.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5.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5.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5.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15.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15.xml"/></Relationships>
</file>

<file path=ppt/slides/_rels/slide52.xml.rels><?xml version="1.0" encoding="UTF-8" standalone="yes"?>
<Relationships xmlns="http://schemas.openxmlformats.org/package/2006/relationships"><Relationship Id="rId2" Type="http://schemas.openxmlformats.org/officeDocument/2006/relationships/hyperlink" Target="https://nrich.maths.org/2006" TargetMode="External"/><Relationship Id="rId1" Type="http://schemas.openxmlformats.org/officeDocument/2006/relationships/slideLayout" Target="../slideLayouts/slideLayout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5.xml"/><Relationship Id="rId1" Type="http://schemas.openxmlformats.org/officeDocument/2006/relationships/tags" Target="../tags/tag1.xm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5.xml"/><Relationship Id="rId1" Type="http://schemas.openxmlformats.org/officeDocument/2006/relationships/tags" Target="../tags/ta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ubtitle 5">
            <a:extLst>
              <a:ext uri="{FF2B5EF4-FFF2-40B4-BE49-F238E27FC236}">
                <a16:creationId xmlns:a16="http://schemas.microsoft.com/office/drawing/2014/main" id="{F74FBDFE-5B30-4618-A02E-23001F05B5E9}"/>
              </a:ext>
            </a:extLst>
          </p:cNvPr>
          <p:cNvSpPr>
            <a:spLocks noGrp="1"/>
          </p:cNvSpPr>
          <p:nvPr>
            <p:ph type="subTitle" idx="1"/>
          </p:nvPr>
        </p:nvSpPr>
        <p:spPr/>
        <p:txBody>
          <a:bodyPr>
            <a:normAutofit/>
          </a:bodyPr>
          <a:lstStyle/>
          <a:p>
            <a:r>
              <a:rPr lang="en-GB" b="0" dirty="0"/>
              <a:t>Fluently add and subtract within and across 10</a:t>
            </a:r>
          </a:p>
        </p:txBody>
      </p:sp>
      <p:sp>
        <p:nvSpPr>
          <p:cNvPr id="7" name="Text Placeholder 6">
            <a:extLst>
              <a:ext uri="{FF2B5EF4-FFF2-40B4-BE49-F238E27FC236}">
                <a16:creationId xmlns:a16="http://schemas.microsoft.com/office/drawing/2014/main" id="{DD63683B-151B-4390-A922-277AFEC04473}"/>
              </a:ext>
            </a:extLst>
          </p:cNvPr>
          <p:cNvSpPr>
            <a:spLocks noGrp="1"/>
          </p:cNvSpPr>
          <p:nvPr>
            <p:ph type="body" sz="quarter" idx="12"/>
          </p:nvPr>
        </p:nvSpPr>
        <p:spPr/>
        <p:txBody>
          <a:bodyPr/>
          <a:lstStyle/>
          <a:p>
            <a:r>
              <a:rPr lang="en-GB" dirty="0"/>
              <a:t>3NF-1 </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9273F8F0-09B6-4FEB-8DAE-A9E4E52C3EB8}"/>
              </a:ext>
            </a:extLst>
          </p:cNvPr>
          <p:cNvSpPr>
            <a:spLocks noGrp="1"/>
          </p:cNvSpPr>
          <p:nvPr>
            <p:ph type="title"/>
          </p:nvPr>
        </p:nvSpPr>
        <p:spPr/>
        <p:txBody>
          <a:bodyPr/>
          <a:lstStyle/>
          <a:p>
            <a:r>
              <a:rPr lang="en-GB" dirty="0"/>
              <a:t>3NF-1 Fluently add and subtract within and across 10</a:t>
            </a:r>
          </a:p>
        </p:txBody>
      </p:sp>
      <p:sp>
        <p:nvSpPr>
          <p:cNvPr id="8" name="Content Placeholder 2">
            <a:extLst>
              <a:ext uri="{FF2B5EF4-FFF2-40B4-BE49-F238E27FC236}">
                <a16:creationId xmlns:a16="http://schemas.microsoft.com/office/drawing/2014/main" id="{44248845-D733-4C27-B5F0-15795D13AE0C}"/>
              </a:ext>
            </a:extLst>
          </p:cNvPr>
          <p:cNvSpPr txBox="1">
            <a:spLocks/>
          </p:cNvSpPr>
          <p:nvPr/>
        </p:nvSpPr>
        <p:spPr>
          <a:xfrm>
            <a:off x="7064298" y="1557338"/>
            <a:ext cx="4518104" cy="4101962"/>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This grid shows the addition facts within 10 and across 10 that children need to be fluent in.</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2000" b="0" i="0" u="none" strike="noStrike" kern="1200" cap="none" spc="0" normalizeH="0" baseline="0" noProof="0" dirty="0">
                <a:ln>
                  <a:noFill/>
                </a:ln>
                <a:solidFill>
                  <a:srgbClr val="585858"/>
                </a:solidFill>
                <a:effectLst/>
                <a:uLnTx/>
                <a:uFillTx/>
                <a:latin typeface="Arial"/>
                <a:ea typeface="+mn-ea"/>
                <a:cs typeface="+mn-cs"/>
              </a:rPr>
              <a:t>Children should also practise the corresponding subtractions to fluency.</a:t>
            </a: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pic>
        <p:nvPicPr>
          <p:cNvPr id="3" name="Picture 2">
            <a:extLst>
              <a:ext uri="{FF2B5EF4-FFF2-40B4-BE49-F238E27FC236}">
                <a16:creationId xmlns:a16="http://schemas.microsoft.com/office/drawing/2014/main" id="{B62861A9-C9E1-41D5-B327-0C0F1C6C0020}"/>
              </a:ext>
            </a:extLst>
          </p:cNvPr>
          <p:cNvPicPr>
            <a:picLocks noChangeAspect="1"/>
          </p:cNvPicPr>
          <p:nvPr/>
        </p:nvPicPr>
        <p:blipFill>
          <a:blip r:embed="rId3"/>
          <a:stretch>
            <a:fillRect/>
          </a:stretch>
        </p:blipFill>
        <p:spPr>
          <a:xfrm>
            <a:off x="741557" y="1557338"/>
            <a:ext cx="5742877" cy="4236304"/>
          </a:xfrm>
          <a:prstGeom prst="rect">
            <a:avLst/>
          </a:prstGeom>
        </p:spPr>
      </p:pic>
    </p:spTree>
    <p:extLst>
      <p:ext uri="{BB962C8B-B14F-4D97-AF65-F5344CB8AC3E}">
        <p14:creationId xmlns:p14="http://schemas.microsoft.com/office/powerpoint/2010/main" val="2414701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6850073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a:t>
            </a:r>
          </a:p>
        </p:txBody>
      </p:sp>
    </p:spTree>
    <p:extLst>
      <p:ext uri="{BB962C8B-B14F-4D97-AF65-F5344CB8AC3E}">
        <p14:creationId xmlns:p14="http://schemas.microsoft.com/office/powerpoint/2010/main" val="1063918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23454625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Tree>
    <p:extLst>
      <p:ext uri="{BB962C8B-B14F-4D97-AF65-F5344CB8AC3E}">
        <p14:creationId xmlns:p14="http://schemas.microsoft.com/office/powerpoint/2010/main" val="265341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71668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Tree>
    <p:extLst>
      <p:ext uri="{BB962C8B-B14F-4D97-AF65-F5344CB8AC3E}">
        <p14:creationId xmlns:p14="http://schemas.microsoft.com/office/powerpoint/2010/main" val="37476600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Tree>
    <p:extLst>
      <p:ext uri="{BB962C8B-B14F-4D97-AF65-F5344CB8AC3E}">
        <p14:creationId xmlns:p14="http://schemas.microsoft.com/office/powerpoint/2010/main" val="97557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8423483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a:t>
            </a:r>
          </a:p>
        </p:txBody>
      </p:sp>
    </p:spTree>
    <p:extLst>
      <p:ext uri="{BB962C8B-B14F-4D97-AF65-F5344CB8AC3E}">
        <p14:creationId xmlns:p14="http://schemas.microsoft.com/office/powerpoint/2010/main" val="1985013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159386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B6ED8F-715F-482C-A9F6-228FC08B635A}"/>
              </a:ext>
            </a:extLst>
          </p:cNvPr>
          <p:cNvSpPr>
            <a:spLocks noGrp="1"/>
          </p:cNvSpPr>
          <p:nvPr>
            <p:ph type="title"/>
          </p:nvPr>
        </p:nvSpPr>
        <p:spPr>
          <a:xfrm>
            <a:off x="911424" y="332656"/>
            <a:ext cx="10297144" cy="1800200"/>
          </a:xfrm>
          <a:ln>
            <a:solidFill>
              <a:schemeClr val="accent1">
                <a:lumMod val="50000"/>
              </a:schemeClr>
            </a:solidFill>
          </a:ln>
        </p:spPr>
        <p:txBody>
          <a:bodyPr>
            <a:noAutofit/>
          </a:bodyPr>
          <a:lstStyle/>
          <a:p>
            <a:pPr>
              <a:lnSpc>
                <a:spcPct val="120000"/>
              </a:lnSpc>
            </a:pPr>
            <a:r>
              <a:rPr lang="en-GB" sz="2400" dirty="0"/>
              <a:t>3NF-1 </a:t>
            </a:r>
            <a:br>
              <a:rPr lang="en-GB" sz="2400" dirty="0"/>
            </a:br>
            <a:r>
              <a:rPr lang="en-GB" sz="2400" i="1" dirty="0"/>
              <a:t>Secure fluency in addition and subtraction facts that bridge 10, through continued practice.</a:t>
            </a:r>
          </a:p>
        </p:txBody>
      </p:sp>
      <p:sp>
        <p:nvSpPr>
          <p:cNvPr id="6" name="Content Placeholder 10">
            <a:extLst>
              <a:ext uri="{FF2B5EF4-FFF2-40B4-BE49-F238E27FC236}">
                <a16:creationId xmlns:a16="http://schemas.microsoft.com/office/drawing/2014/main" id="{6B3DC813-0F66-4EE3-8EA3-390547BADAA4}"/>
              </a:ext>
            </a:extLst>
          </p:cNvPr>
          <p:cNvSpPr txBox="1">
            <a:spLocks/>
          </p:cNvSpPr>
          <p:nvPr/>
        </p:nvSpPr>
        <p:spPr>
          <a:xfrm>
            <a:off x="911424" y="2650150"/>
            <a:ext cx="10295896" cy="2268253"/>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The materials in this pack have been collated and written to support the teaching of 3NF-1. Before planning and teaching the content, read the teaching guidance and example assessment questions in the non-statutory guidance itself, which 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2"/>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a:p>
            <a:pPr marL="0" marR="0" lvl="0" indent="0" algn="l" defTabSz="914400" rtl="0" eaLnBrk="0" fontAlgn="base" latinLnBrk="0" hangingPunct="0">
              <a:lnSpc>
                <a:spcPct val="120000"/>
              </a:lnSpc>
              <a:spcBef>
                <a:spcPts val="450"/>
              </a:spcBef>
              <a:spcAft>
                <a:spcPts val="450"/>
              </a:spcAft>
              <a:buClr>
                <a:srgbClr val="585858"/>
              </a:buClr>
              <a:buSzTx/>
              <a:buFont typeface="Arial" panose="020B0604020202020204" pitchFamily="34" charset="0"/>
              <a:buNone/>
              <a:tabLst/>
              <a:defRPr/>
            </a:pP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 video summarising all of the ready-to-progress criteria for Year 3</a:t>
            </a:r>
            <a:r>
              <a:rPr lang="en-GB" kern="0" dirty="0">
                <a:latin typeface="Arial" panose="020B0604020202020204" pitchFamily="34" charset="0"/>
                <a:cs typeface="Arial" panose="020B0604020202020204" pitchFamily="34" charset="0"/>
              </a:rPr>
              <a:t>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can be found </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hlinkClick r:id="rId3"/>
              </a:rPr>
              <a:t>here</a:t>
            </a:r>
            <a:r>
              <a:rPr kumimoji="0" lang="en-GB" sz="2400" b="0" i="0" u="none" strike="noStrike" kern="0" cap="none" spc="0" normalizeH="0" baseline="0" noProof="0" dirty="0">
                <a:ln>
                  <a:noFill/>
                </a:ln>
                <a:solidFill>
                  <a:srgbClr val="585858"/>
                </a:solidFill>
                <a:effectLst/>
                <a:uLnTx/>
                <a:uFillTx/>
                <a:latin typeface="Arial" panose="020B0604020202020204" pitchFamily="34" charset="0"/>
                <a:ea typeface="+mn-ea"/>
                <a:cs typeface="Arial" panose="020B0604020202020204" pitchFamily="34" charset="0"/>
              </a:rPr>
              <a:t>.</a:t>
            </a:r>
          </a:p>
        </p:txBody>
      </p:sp>
    </p:spTree>
    <p:extLst>
      <p:ext uri="{BB962C8B-B14F-4D97-AF65-F5344CB8AC3E}">
        <p14:creationId xmlns:p14="http://schemas.microsoft.com/office/powerpoint/2010/main" val="298571592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191942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spTree>
    <p:extLst>
      <p:ext uri="{BB962C8B-B14F-4D97-AF65-F5344CB8AC3E}">
        <p14:creationId xmlns:p14="http://schemas.microsoft.com/office/powerpoint/2010/main" val="6598437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71668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Tree>
    <p:extLst>
      <p:ext uri="{BB962C8B-B14F-4D97-AF65-F5344CB8AC3E}">
        <p14:creationId xmlns:p14="http://schemas.microsoft.com/office/powerpoint/2010/main" val="23882058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1259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9697737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12009781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5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716688"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a:t>
            </a:r>
          </a:p>
        </p:txBody>
      </p:sp>
    </p:spTree>
    <p:extLst>
      <p:ext uri="{BB962C8B-B14F-4D97-AF65-F5344CB8AC3E}">
        <p14:creationId xmlns:p14="http://schemas.microsoft.com/office/powerpoint/2010/main" val="3161947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3512952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17</a:t>
            </a:r>
          </a:p>
        </p:txBody>
      </p:sp>
    </p:spTree>
    <p:extLst>
      <p:ext uri="{BB962C8B-B14F-4D97-AF65-F5344CB8AC3E}">
        <p14:creationId xmlns:p14="http://schemas.microsoft.com/office/powerpoint/2010/main" val="2716737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17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193466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318BEF09-7019-48B2-9AD9-C840302375DF}"/>
              </a:ext>
            </a:extLst>
          </p:cNvPr>
          <p:cNvSpPr>
            <a:spLocks noGrp="1"/>
          </p:cNvSpPr>
          <p:nvPr>
            <p:ph sz="half" idx="2"/>
          </p:nvPr>
        </p:nvSpPr>
        <p:spPr/>
        <p:txBody>
          <a:bodyPr/>
          <a:lstStyle/>
          <a:p>
            <a:pPr marL="342900" indent="-342900">
              <a:lnSpc>
                <a:spcPct val="120000"/>
              </a:lnSpc>
              <a:buClr>
                <a:srgbClr val="585858"/>
              </a:buClr>
              <a:buFont typeface="Arial" panose="020B0604020202020204" pitchFamily="34" charset="0"/>
              <a:buChar char="•"/>
            </a:pPr>
            <a:r>
              <a:rPr lang="en-GB" sz="2400" dirty="0"/>
              <a:t>Additional pedagogical subject knowledge support can be found in the Mastery Professional Development </a:t>
            </a:r>
            <a:r>
              <a:rPr lang="en-GB" sz="2400" dirty="0">
                <a:solidFill>
                  <a:schemeClr val="tx1"/>
                </a:solidFill>
              </a:rPr>
              <a:t>Ma</a:t>
            </a:r>
            <a:r>
              <a:rPr lang="en-GB" sz="2400" dirty="0"/>
              <a:t>terials:</a:t>
            </a:r>
          </a:p>
          <a:p>
            <a:pPr marL="342900" indent="-342900">
              <a:lnSpc>
                <a:spcPct val="120000"/>
              </a:lnSpc>
              <a:buClr>
                <a:srgbClr val="585858"/>
              </a:buClr>
              <a:buFont typeface="Arial" panose="020B0604020202020204" pitchFamily="34" charset="0"/>
              <a:buChar char="•"/>
            </a:pPr>
            <a:r>
              <a:rPr lang="en-GB" sz="2400" dirty="0">
                <a:hlinkClick r:id="rId3"/>
              </a:rPr>
              <a:t>1.11 Addition and subtraction: bridging 10 </a:t>
            </a:r>
            <a:endParaRPr lang="en-GB" sz="2400" dirty="0"/>
          </a:p>
          <a:p>
            <a:pPr marL="342900" indent="-342900">
              <a:lnSpc>
                <a:spcPct val="120000"/>
              </a:lnSpc>
              <a:buClr>
                <a:srgbClr val="585858"/>
              </a:buClr>
              <a:buFont typeface="Arial" panose="020B0604020202020204" pitchFamily="34" charset="0"/>
              <a:buChar char="•"/>
            </a:pPr>
            <a:r>
              <a:rPr lang="en-GB" sz="2400" dirty="0"/>
              <a:t>Several of the activity slides have been taken from these materials.</a:t>
            </a:r>
          </a:p>
          <a:p>
            <a:pPr marL="257175" indent="-257175">
              <a:lnSpc>
                <a:spcPct val="120000"/>
              </a:lnSpc>
              <a:buFont typeface="Arial" panose="020B0604020202020204" pitchFamily="34" charset="0"/>
              <a:buChar char="•"/>
            </a:pPr>
            <a:endParaRPr lang="en-GB" sz="1200" dirty="0">
              <a:solidFill>
                <a:srgbClr val="FF0000"/>
              </a:solidFill>
            </a:endParaRPr>
          </a:p>
        </p:txBody>
      </p:sp>
      <p:sp>
        <p:nvSpPr>
          <p:cNvPr id="5" name="Title 1">
            <a:extLst>
              <a:ext uri="{FF2B5EF4-FFF2-40B4-BE49-F238E27FC236}">
                <a16:creationId xmlns:a16="http://schemas.microsoft.com/office/drawing/2014/main" id="{DEFEC091-CFB1-4B3E-9A93-3CEE3D8156AB}"/>
              </a:ext>
            </a:extLst>
          </p:cNvPr>
          <p:cNvSpPr>
            <a:spLocks noGrp="1"/>
          </p:cNvSpPr>
          <p:nvPr>
            <p:ph type="title"/>
          </p:nvPr>
        </p:nvSpPr>
        <p:spPr>
          <a:xfrm>
            <a:off x="908575" y="265845"/>
            <a:ext cx="10425325" cy="736588"/>
          </a:xfrm>
        </p:spPr>
        <p:txBody>
          <a:bodyPr/>
          <a:lstStyle/>
          <a:p>
            <a:r>
              <a:rPr lang="en-GB" sz="2400" dirty="0"/>
              <a:t>3NF-1: Linked mastery PD materials</a:t>
            </a:r>
          </a:p>
        </p:txBody>
      </p:sp>
      <p:pic>
        <p:nvPicPr>
          <p:cNvPr id="3" name="Picture 2">
            <a:extLst>
              <a:ext uri="{FF2B5EF4-FFF2-40B4-BE49-F238E27FC236}">
                <a16:creationId xmlns:a16="http://schemas.microsoft.com/office/drawing/2014/main" id="{4925A232-8915-4F17-80CA-3E4DFDC2EA75}"/>
              </a:ext>
            </a:extLst>
          </p:cNvPr>
          <p:cNvPicPr>
            <a:picLocks noChangeAspect="1"/>
          </p:cNvPicPr>
          <p:nvPr/>
        </p:nvPicPr>
        <p:blipFill>
          <a:blip r:embed="rId4"/>
          <a:stretch>
            <a:fillRect/>
          </a:stretch>
        </p:blipFill>
        <p:spPr>
          <a:xfrm>
            <a:off x="949343" y="1180596"/>
            <a:ext cx="3670281" cy="5144511"/>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2641547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41761933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157232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152837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180180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7496766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14</a:t>
            </a:r>
          </a:p>
        </p:txBody>
      </p:sp>
    </p:spTree>
    <p:extLst>
      <p:ext uri="{BB962C8B-B14F-4D97-AF65-F5344CB8AC3E}">
        <p14:creationId xmlns:p14="http://schemas.microsoft.com/office/powerpoint/2010/main" val="15260726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6</a:t>
            </a:r>
          </a:p>
        </p:txBody>
      </p:sp>
    </p:spTree>
    <p:extLst>
      <p:ext uri="{BB962C8B-B14F-4D97-AF65-F5344CB8AC3E}">
        <p14:creationId xmlns:p14="http://schemas.microsoft.com/office/powerpoint/2010/main" val="2468958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3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a:t>
            </a:r>
          </a:p>
        </p:txBody>
      </p:sp>
    </p:spTree>
    <p:extLst>
      <p:ext uri="{BB962C8B-B14F-4D97-AF65-F5344CB8AC3E}">
        <p14:creationId xmlns:p14="http://schemas.microsoft.com/office/powerpoint/2010/main" val="26879046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2278869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Subtitle 8">
            <a:extLst>
              <a:ext uri="{FF2B5EF4-FFF2-40B4-BE49-F238E27FC236}">
                <a16:creationId xmlns:a16="http://schemas.microsoft.com/office/drawing/2014/main" id="{7084B135-39A4-4D7A-AC35-232D309A07C0}"/>
              </a:ext>
            </a:extLst>
          </p:cNvPr>
          <p:cNvSpPr>
            <a:spLocks noGrp="1"/>
          </p:cNvSpPr>
          <p:nvPr>
            <p:ph type="body" sz="quarter" idx="12"/>
          </p:nvPr>
        </p:nvSpPr>
        <p:spPr/>
        <p:txBody>
          <a:bodyPr/>
          <a:lstStyle/>
          <a:p>
            <a:r>
              <a:rPr lang="en-GB" dirty="0"/>
              <a:t>Fluently add and subtract within and across 10</a:t>
            </a:r>
          </a:p>
        </p:txBody>
      </p:sp>
      <p:sp>
        <p:nvSpPr>
          <p:cNvPr id="4" name="Text Placeholder 3">
            <a:extLst>
              <a:ext uri="{FF2B5EF4-FFF2-40B4-BE49-F238E27FC236}">
                <a16:creationId xmlns:a16="http://schemas.microsoft.com/office/drawing/2014/main" id="{7FA04951-9539-4E2B-88AC-8F57C8FE57BC}"/>
              </a:ext>
            </a:extLst>
          </p:cNvPr>
          <p:cNvSpPr>
            <a:spLocks noGrp="1"/>
          </p:cNvSpPr>
          <p:nvPr>
            <p:ph type="body" sz="quarter" idx="13"/>
          </p:nvPr>
        </p:nvSpPr>
        <p:spPr>
          <a:xfrm>
            <a:off x="2400490" y="490628"/>
            <a:ext cx="1191720" cy="301224"/>
          </a:xfrm>
        </p:spPr>
        <p:txBody>
          <a:bodyPr/>
          <a:lstStyle/>
          <a:p>
            <a:r>
              <a:rPr lang="en-GB" dirty="0"/>
              <a:t>   3NF-1 </a:t>
            </a:r>
          </a:p>
        </p:txBody>
      </p:sp>
    </p:spTree>
    <p:extLst>
      <p:ext uri="{BB962C8B-B14F-4D97-AF65-F5344CB8AC3E}">
        <p14:creationId xmlns:p14="http://schemas.microsoft.com/office/powerpoint/2010/main" val="344232775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 – 5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15453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15</a:t>
            </a:r>
          </a:p>
        </p:txBody>
      </p:sp>
    </p:spTree>
    <p:extLst>
      <p:ext uri="{BB962C8B-B14F-4D97-AF65-F5344CB8AC3E}">
        <p14:creationId xmlns:p14="http://schemas.microsoft.com/office/powerpoint/2010/main" val="2807363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a:t>
            </a:r>
          </a:p>
        </p:txBody>
      </p:sp>
    </p:spTree>
    <p:extLst>
      <p:ext uri="{BB962C8B-B14F-4D97-AF65-F5344CB8AC3E}">
        <p14:creationId xmlns:p14="http://schemas.microsoft.com/office/powerpoint/2010/main" val="3038999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16</a:t>
            </a:r>
          </a:p>
        </p:txBody>
      </p:sp>
    </p:spTree>
    <p:extLst>
      <p:ext uri="{BB962C8B-B14F-4D97-AF65-F5344CB8AC3E}">
        <p14:creationId xmlns:p14="http://schemas.microsoft.com/office/powerpoint/2010/main" val="42466928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2545224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2</a:t>
            </a:r>
          </a:p>
        </p:txBody>
      </p:sp>
    </p:spTree>
    <p:extLst>
      <p:ext uri="{BB962C8B-B14F-4D97-AF65-F5344CB8AC3E}">
        <p14:creationId xmlns:p14="http://schemas.microsoft.com/office/powerpoint/2010/main" val="4704223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12 – 8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27342452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 + 6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13</a:t>
            </a:r>
          </a:p>
        </p:txBody>
      </p:sp>
    </p:spTree>
    <p:extLst>
      <p:ext uri="{BB962C8B-B14F-4D97-AF65-F5344CB8AC3E}">
        <p14:creationId xmlns:p14="http://schemas.microsoft.com/office/powerpoint/2010/main" val="23110879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 – 7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4</a:t>
            </a:r>
          </a:p>
        </p:txBody>
      </p:sp>
    </p:spTree>
    <p:extLst>
      <p:ext uri="{BB962C8B-B14F-4D97-AF65-F5344CB8AC3E}">
        <p14:creationId xmlns:p14="http://schemas.microsoft.com/office/powerpoint/2010/main" val="6908429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1892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9 + 9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7395028" y="2496456"/>
            <a:ext cx="1826141"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18</a:t>
            </a:r>
          </a:p>
        </p:txBody>
      </p:sp>
    </p:spTree>
    <p:extLst>
      <p:ext uri="{BB962C8B-B14F-4D97-AF65-F5344CB8AC3E}">
        <p14:creationId xmlns:p14="http://schemas.microsoft.com/office/powerpoint/2010/main" val="25508742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7EEBC35-F1A1-4969-B407-FDD63776A95B}"/>
              </a:ext>
            </a:extLst>
          </p:cNvPr>
          <p:cNvSpPr>
            <a:spLocks noGrp="1"/>
          </p:cNvSpPr>
          <p:nvPr>
            <p:ph idx="1"/>
          </p:nvPr>
        </p:nvSpPr>
        <p:spPr>
          <a:xfrm>
            <a:off x="662018" y="688985"/>
            <a:ext cx="10972800" cy="3888432"/>
          </a:xfrm>
        </p:spPr>
        <p:txBody>
          <a:bodyPr>
            <a:noAutofit/>
          </a:bodyPr>
          <a:lstStyle/>
          <a:p>
            <a:pPr marL="0" indent="0">
              <a:lnSpc>
                <a:spcPct val="120000"/>
              </a:lnSpc>
              <a:spcBef>
                <a:spcPts val="450"/>
              </a:spcBef>
              <a:spcAft>
                <a:spcPts val="450"/>
              </a:spcAft>
            </a:pPr>
            <a:r>
              <a:rPr lang="en-GB" dirty="0">
                <a:solidFill>
                  <a:schemeClr val="tx1"/>
                </a:solidFill>
              </a:rPr>
              <a:t>The following slides contain activities that can be used within the context of pre-teaching, intervention, or as supplementary material integrated into teaching. They do not represent complete lessons and should not be used as such. Also they should not be used all at once, but over the period of a teaching unit. It would be valuable to use many of the activities more than once to build fluency in understanding and application. Also many of them would benefit from the use of manipulatives to support interaction with the ideas. Ensure you engage in rich discussion with the children, asking them to reason and explain the ideas presented. Note that when working with a small group, pupils should also have access to the main teaching delivered by the class teacher and the focus should be directly linked so that the learning is connected and fluency is built.</a:t>
            </a:r>
          </a:p>
        </p:txBody>
      </p:sp>
    </p:spTree>
    <p:extLst>
      <p:ext uri="{BB962C8B-B14F-4D97-AF65-F5344CB8AC3E}">
        <p14:creationId xmlns:p14="http://schemas.microsoft.com/office/powerpoint/2010/main" val="508218222"/>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 – 4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7</a:t>
            </a:r>
          </a:p>
        </p:txBody>
      </p:sp>
    </p:spTree>
    <p:extLst>
      <p:ext uri="{BB962C8B-B14F-4D97-AF65-F5344CB8AC3E}">
        <p14:creationId xmlns:p14="http://schemas.microsoft.com/office/powerpoint/2010/main" val="39643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0BA911-1A35-48AE-8C56-ADD53976041B}"/>
              </a:ext>
            </a:extLst>
          </p:cNvPr>
          <p:cNvSpPr>
            <a:spLocks noGrp="1"/>
          </p:cNvSpPr>
          <p:nvPr>
            <p:ph type="title"/>
          </p:nvPr>
        </p:nvSpPr>
        <p:spPr/>
        <p:txBody>
          <a:bodyPr/>
          <a:lstStyle/>
          <a:p>
            <a:r>
              <a:rPr lang="en-GB" dirty="0"/>
              <a:t>3NF-1 Fluently add and subtract within and across 10</a:t>
            </a:r>
          </a:p>
        </p:txBody>
      </p:sp>
      <p:sp>
        <p:nvSpPr>
          <p:cNvPr id="8" name="TextBox 7">
            <a:extLst>
              <a:ext uri="{FF2B5EF4-FFF2-40B4-BE49-F238E27FC236}">
                <a16:creationId xmlns:a16="http://schemas.microsoft.com/office/drawing/2014/main" id="{3C77C7C2-7E9D-4C2D-81B5-C15824F233FC}"/>
              </a:ext>
            </a:extLst>
          </p:cNvPr>
          <p:cNvSpPr txBox="1"/>
          <p:nvPr/>
        </p:nvSpPr>
        <p:spPr>
          <a:xfrm>
            <a:off x="2438400" y="2496456"/>
            <a:ext cx="5969904"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11 – 3 = </a:t>
            </a:r>
          </a:p>
        </p:txBody>
      </p:sp>
      <p:sp>
        <p:nvSpPr>
          <p:cNvPr id="17" name="TextBox 16">
            <a:extLst>
              <a:ext uri="{FF2B5EF4-FFF2-40B4-BE49-F238E27FC236}">
                <a16:creationId xmlns:a16="http://schemas.microsoft.com/office/drawing/2014/main" id="{DC98BB95-1167-4652-9B5C-9E6E26FBB60E}"/>
              </a:ext>
            </a:extLst>
          </p:cNvPr>
          <p:cNvSpPr txBox="1"/>
          <p:nvPr/>
        </p:nvSpPr>
        <p:spPr>
          <a:xfrm>
            <a:off x="8203491" y="2496456"/>
            <a:ext cx="1005403" cy="1862048"/>
          </a:xfrm>
          <a:prstGeom prst="rect">
            <a:avLst/>
          </a:prstGeom>
          <a:noFill/>
        </p:spPr>
        <p:txBody>
          <a:bodyPr wrap="none" rtlCol="0">
            <a:spAutoFit/>
          </a:bodyPr>
          <a:lstStyle/>
          <a:p>
            <a:pPr marL="0" marR="0" lvl="0" indent="0" algn="l" defTabSz="914400" rtl="0" eaLnBrk="1" fontAlgn="base" latinLnBrk="0" hangingPunct="1">
              <a:lnSpc>
                <a:spcPct val="100000"/>
              </a:lnSpc>
              <a:spcBef>
                <a:spcPct val="20000"/>
              </a:spcBef>
              <a:spcAft>
                <a:spcPct val="0"/>
              </a:spcAft>
              <a:buClr>
                <a:srgbClr val="00628C"/>
              </a:buClr>
              <a:buSzTx/>
              <a:buFont typeface="Arial" panose="020B0604020202020204" pitchFamily="34" charset="0"/>
              <a:buNone/>
              <a:tabLst/>
              <a:defRPr/>
            </a:pPr>
            <a:r>
              <a:rPr kumimoji="0" lang="en-GB" sz="115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8</a:t>
            </a:r>
          </a:p>
        </p:txBody>
      </p:sp>
    </p:spTree>
    <p:extLst>
      <p:ext uri="{BB962C8B-B14F-4D97-AF65-F5344CB8AC3E}">
        <p14:creationId xmlns:p14="http://schemas.microsoft.com/office/powerpoint/2010/main" val="956501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7" grpId="0"/>
    </p:bldLst>
  </p:timing>
</p:sld>
</file>

<file path=ppt/slides/slide5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58B2AA47-91D9-4362-A4B9-5F0D3651E57F}"/>
              </a:ext>
            </a:extLst>
          </p:cNvPr>
          <p:cNvSpPr>
            <a:spLocks noGrp="1"/>
          </p:cNvSpPr>
          <p:nvPr>
            <p:ph type="title"/>
          </p:nvPr>
        </p:nvSpPr>
        <p:spPr/>
        <p:txBody>
          <a:bodyPr>
            <a:noAutofit/>
          </a:bodyPr>
          <a:lstStyle/>
          <a:p>
            <a:r>
              <a:rPr kumimoji="0" lang="en-GB" altLang="en-US"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3NF-1 Fluently add and subtract within and across 10</a:t>
            </a:r>
            <a:br>
              <a:rPr kumimoji="0" lang="en-GB" b="0"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br>
            <a:endParaRPr lang="en-GB" dirty="0"/>
          </a:p>
        </p:txBody>
      </p:sp>
      <p:sp>
        <p:nvSpPr>
          <p:cNvPr id="16" name="Text Placeholder 15">
            <a:extLst>
              <a:ext uri="{FF2B5EF4-FFF2-40B4-BE49-F238E27FC236}">
                <a16:creationId xmlns:a16="http://schemas.microsoft.com/office/drawing/2014/main" id="{1AA717CF-5DDC-4B20-AA3C-DAD7C6849D33}"/>
              </a:ext>
            </a:extLst>
          </p:cNvPr>
          <p:cNvSpPr>
            <a:spLocks noGrp="1"/>
          </p:cNvSpPr>
          <p:nvPr>
            <p:ph type="body" sz="quarter" idx="10"/>
          </p:nvPr>
        </p:nvSpPr>
        <p:spPr/>
        <p:txBody>
          <a:bodyPr/>
          <a:lstStyle/>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kumimoji="0" lang="en-US" sz="2000" b="1" i="0" u="none" strike="noStrike" kern="1200" cap="none" spc="0" normalizeH="0" baseline="0" noProof="0" dirty="0">
              <a:ln>
                <a:noFill/>
              </a:ln>
              <a:solidFill>
                <a:srgbClr val="585858"/>
              </a:solidFill>
              <a:effectLst/>
              <a:uLnTx/>
              <a:uFillTx/>
            </a:endParaRP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endParaRPr lang="en-US" b="1" dirty="0"/>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b="1" i="0" u="none" strike="noStrike" kern="1200" cap="none" spc="0" normalizeH="0" baseline="0" noProof="0" dirty="0">
                <a:ln>
                  <a:noFill/>
                </a:ln>
                <a:solidFill>
                  <a:srgbClr val="585858"/>
                </a:solidFill>
                <a:effectLst/>
                <a:uLnTx/>
                <a:uFillTx/>
              </a:rPr>
              <a:t>The Deca Tree</a:t>
            </a:r>
          </a:p>
          <a:p>
            <a:pPr marL="0" marR="0" lvl="0" indent="-228600" algn="l" defTabSz="914400" rtl="0" eaLnBrk="1" fontAlgn="base" latinLnBrk="0" hangingPunct="1">
              <a:lnSpc>
                <a:spcPct val="90000"/>
              </a:lnSpc>
              <a:spcBef>
                <a:spcPct val="20000"/>
              </a:spcBef>
              <a:spcAft>
                <a:spcPct val="0"/>
              </a:spcAft>
              <a:buClr>
                <a:srgbClr val="585858"/>
              </a:buClr>
              <a:buSzTx/>
              <a:buFont typeface="Arial" panose="020B0604020202020204" pitchFamily="34" charset="0"/>
              <a:buChar char="•"/>
              <a:tabLst/>
              <a:defRPr/>
            </a:pPr>
            <a:r>
              <a:rPr kumimoji="0" lang="en-US" sz="2000" i="0" u="none" strike="noStrike" kern="1200" cap="none" spc="0" normalizeH="0" baseline="0" noProof="0" dirty="0">
                <a:ln>
                  <a:noFill/>
                </a:ln>
                <a:solidFill>
                  <a:srgbClr val="585858"/>
                </a:solidFill>
                <a:effectLst/>
                <a:uLnTx/>
                <a:uFillTx/>
                <a:hlinkClick r:id="rId2"/>
              </a:rPr>
              <a:t>https://nrich.maths.org/2006</a:t>
            </a:r>
            <a:endParaRPr kumimoji="0" lang="en-US" sz="2000" b="1" i="0" u="none" strike="noStrike" kern="1200" cap="none" spc="0" normalizeH="0" baseline="0" noProof="0" dirty="0">
              <a:ln>
                <a:noFill/>
              </a:ln>
              <a:solidFill>
                <a:srgbClr val="585858"/>
              </a:solidFill>
              <a:effectLst/>
              <a:uLnTx/>
              <a:uFillTx/>
            </a:endParaRPr>
          </a:p>
        </p:txBody>
      </p:sp>
    </p:spTree>
    <p:extLst>
      <p:ext uri="{BB962C8B-B14F-4D97-AF65-F5344CB8AC3E}">
        <p14:creationId xmlns:p14="http://schemas.microsoft.com/office/powerpoint/2010/main" val="914288015"/>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284825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1" y="1484784"/>
            <a:ext cx="10246822" cy="3888432"/>
          </a:xfrm>
        </p:spPr>
        <p:txBody>
          <a:bodyPr>
            <a:normAutofit/>
          </a:bodyPr>
          <a:lstStyle/>
          <a:p>
            <a:pPr marL="342900" indent="-342900">
              <a:buClr>
                <a:srgbClr val="585858"/>
              </a:buClr>
              <a:buFont typeface="Arial" panose="020B0604020202020204" pitchFamily="34" charset="0"/>
              <a:buChar char="•"/>
            </a:pPr>
            <a:r>
              <a:rPr lang="en-GB" dirty="0"/>
              <a:t>These slides are designed to build fluency in key facts. </a:t>
            </a:r>
            <a:r>
              <a:rPr kumimoji="0" lang="en-GB" sz="2400" b="0" i="0" u="none" strike="noStrike" kern="1200" cap="none" spc="0" normalizeH="0" baseline="0" noProof="0" dirty="0">
                <a:ln>
                  <a:noFill/>
                </a:ln>
                <a:solidFill>
                  <a:srgbClr val="585858"/>
                </a:solidFill>
                <a:effectLst/>
                <a:uLnTx/>
                <a:uFillTx/>
                <a:latin typeface="Arial"/>
                <a:ea typeface="+mn-ea"/>
                <a:cs typeface="+mn-cs"/>
              </a:rPr>
              <a:t>If children are not fluent in addition and subtraction facts within 10, the PowerPoint for 1NF-1 should be used to help children learn these.</a:t>
            </a:r>
          </a:p>
          <a:p>
            <a:pPr marL="342900" indent="-342900">
              <a:buClr>
                <a:srgbClr val="585858"/>
              </a:buClr>
              <a:buFont typeface="Arial" panose="020B0604020202020204" pitchFamily="34" charset="0"/>
              <a:buChar char="•"/>
            </a:pPr>
            <a:r>
              <a:rPr kumimoji="0" lang="en-GB" sz="2400" b="0" i="0" u="none" strike="noStrike" kern="1200" cap="none" spc="0" normalizeH="0" baseline="0" noProof="0" dirty="0">
                <a:ln>
                  <a:noFill/>
                </a:ln>
                <a:solidFill>
                  <a:srgbClr val="585858"/>
                </a:solidFill>
                <a:effectLst/>
                <a:uLnTx/>
                <a:uFillTx/>
                <a:latin typeface="Arial"/>
                <a:ea typeface="+mn-ea"/>
                <a:cs typeface="+mn-cs"/>
              </a:rPr>
              <a:t>Where children do not already have strategies for these addition and subtraction facts across 10 use the PowerPoint for 2AS-1 to help children learn addition and subtraction facts across 10.</a:t>
            </a:r>
          </a:p>
          <a:p>
            <a:pPr marL="342900" indent="-342900">
              <a:buClr>
                <a:srgbClr val="585858"/>
              </a:buClr>
              <a:buFont typeface="Arial" panose="020B0604020202020204" pitchFamily="34" charset="0"/>
              <a:buChar char="•"/>
            </a:pPr>
            <a:r>
              <a:rPr lang="en-GB" dirty="0"/>
              <a:t>Use the retrieval slides once children have built some recall, to provide regular practice to build fluency. </a:t>
            </a:r>
          </a:p>
        </p:txBody>
      </p:sp>
    </p:spTree>
    <p:extLst>
      <p:ext uri="{BB962C8B-B14F-4D97-AF65-F5344CB8AC3E}">
        <p14:creationId xmlns:p14="http://schemas.microsoft.com/office/powerpoint/2010/main" val="28193744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B0420E-CA16-4E4B-988F-10F467793E4E}"/>
              </a:ext>
            </a:extLst>
          </p:cNvPr>
          <p:cNvSpPr>
            <a:spLocks noGrp="1"/>
          </p:cNvSpPr>
          <p:nvPr>
            <p:ph type="title"/>
          </p:nvPr>
        </p:nvSpPr>
        <p:spPr/>
        <p:txBody>
          <a:bodyPr/>
          <a:lstStyle/>
          <a:p>
            <a:r>
              <a:rPr lang="en-GB" sz="2400" dirty="0"/>
              <a:t>Guidance for working with a small pre-teaching or intervention group</a:t>
            </a:r>
          </a:p>
        </p:txBody>
      </p:sp>
      <p:sp>
        <p:nvSpPr>
          <p:cNvPr id="3" name="Content Placeholder 2">
            <a:extLst>
              <a:ext uri="{FF2B5EF4-FFF2-40B4-BE49-F238E27FC236}">
                <a16:creationId xmlns:a16="http://schemas.microsoft.com/office/drawing/2014/main" id="{02669792-3AA6-4C9E-8A29-6AC355504564}"/>
              </a:ext>
            </a:extLst>
          </p:cNvPr>
          <p:cNvSpPr>
            <a:spLocks noGrp="1"/>
          </p:cNvSpPr>
          <p:nvPr>
            <p:ph idx="1"/>
          </p:nvPr>
        </p:nvSpPr>
        <p:spPr>
          <a:xfrm>
            <a:off x="609600" y="1484784"/>
            <a:ext cx="10964235" cy="3888432"/>
          </a:xfrm>
        </p:spPr>
        <p:txBody>
          <a:bodyPr/>
          <a:lstStyle/>
          <a:p>
            <a:pPr marL="342900" indent="-342900">
              <a:buClr>
                <a:srgbClr val="585858"/>
              </a:buClr>
              <a:buFont typeface="Arial" panose="020B0604020202020204" pitchFamily="34" charset="0"/>
              <a:buChar char="•"/>
            </a:pPr>
            <a:r>
              <a:rPr lang="en-GB" dirty="0"/>
              <a:t>Engage in the suggested activities, using manipulatives where appropriate, to enhance the interaction and stimulate discussion. </a:t>
            </a:r>
            <a:r>
              <a:rPr lang="en-GB" dirty="0">
                <a:solidFill>
                  <a:schemeClr val="tx1"/>
                </a:solidFill>
              </a:rPr>
              <a:t>However, </a:t>
            </a:r>
            <a:r>
              <a:rPr lang="en-GB" dirty="0"/>
              <a:t>note that the ultimate aim is to develop fluency in the mathematical ideas such that resources are no longer needed. </a:t>
            </a:r>
          </a:p>
          <a:p>
            <a:pPr marL="342900" indent="-342900">
              <a:buClr>
                <a:srgbClr val="585858"/>
              </a:buClr>
              <a:buFont typeface="Arial" panose="020B0604020202020204" pitchFamily="34" charset="0"/>
              <a:buChar char="•"/>
            </a:pPr>
            <a:r>
              <a:rPr lang="en-GB" dirty="0"/>
              <a:t>Repeat questions, using other numbers/examples where relevant.</a:t>
            </a:r>
          </a:p>
          <a:p>
            <a:pPr marL="342900" indent="-342900">
              <a:buClr>
                <a:srgbClr val="585858"/>
              </a:buClr>
              <a:buFont typeface="Arial" panose="020B0604020202020204" pitchFamily="34" charset="0"/>
              <a:buChar char="•"/>
            </a:pPr>
            <a:r>
              <a:rPr lang="en-GB" dirty="0"/>
              <a:t>Repeat the highlighted language structures wherever relevant to build fluency with the key idea and connect the learning. For example:</a:t>
            </a:r>
          </a:p>
          <a:p>
            <a:endParaRPr lang="en-GB" dirty="0"/>
          </a:p>
          <a:p>
            <a:pPr marL="0" indent="0"/>
            <a:endParaRPr lang="en-GB" dirty="0"/>
          </a:p>
        </p:txBody>
      </p:sp>
      <p:sp>
        <p:nvSpPr>
          <p:cNvPr id="5" name="TextBox 19">
            <a:extLst>
              <a:ext uri="{FF2B5EF4-FFF2-40B4-BE49-F238E27FC236}">
                <a16:creationId xmlns:a16="http://schemas.microsoft.com/office/drawing/2014/main" id="{9E99F201-5AC6-4933-B5C1-2B91B0DC1203}"/>
              </a:ext>
            </a:extLst>
          </p:cNvPr>
          <p:cNvSpPr txBox="1"/>
          <p:nvPr/>
        </p:nvSpPr>
        <p:spPr>
          <a:xfrm>
            <a:off x="2997523" y="4418337"/>
            <a:ext cx="5486401" cy="400110"/>
          </a:xfrm>
          <a:prstGeom prst="rect">
            <a:avLst/>
          </a:prstGeom>
          <a:solidFill>
            <a:schemeClr val="accent2"/>
          </a:solidFill>
          <a:ln w="12700">
            <a:noFill/>
          </a:ln>
        </p:spPr>
        <p:txBody>
          <a:bodyPr wrap="square" rtlCol="0" anchor="ctr" anchorCtr="0">
            <a:spAutoFit/>
          </a:bodyPr>
          <a:lstStyle>
            <a:defPPr>
              <a:defRPr lang="en-GB"/>
            </a:defPPr>
            <a:lvl1pPr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buClr>
                <a:srgbClr val="00628C"/>
              </a:buClr>
              <a:buFont typeface="Arial" panose="020B0604020202020204" pitchFamily="34" charset="0"/>
              <a:buChar char="●"/>
              <a:defRPr sz="2800" kern="1200">
                <a:solidFill>
                  <a:schemeClr val="tx1"/>
                </a:solidFill>
                <a:latin typeface="Arial" panose="020B0604020202020204" pitchFamily="34" charset="0"/>
                <a:ea typeface="+mn-ea"/>
                <a:cs typeface="+mn-cs"/>
              </a:defRPr>
            </a:lvl5pPr>
            <a:lvl6pPr marL="2286000" algn="l" defTabSz="914400" rtl="0" eaLnBrk="1" latinLnBrk="0" hangingPunct="1">
              <a:defRPr sz="2800" kern="1200">
                <a:solidFill>
                  <a:schemeClr val="tx1"/>
                </a:solidFill>
                <a:latin typeface="Arial" panose="020B0604020202020204" pitchFamily="34" charset="0"/>
                <a:ea typeface="+mn-ea"/>
                <a:cs typeface="+mn-cs"/>
              </a:defRPr>
            </a:lvl6pPr>
            <a:lvl7pPr marL="2743200" algn="l" defTabSz="914400" rtl="0" eaLnBrk="1" latinLnBrk="0" hangingPunct="1">
              <a:defRPr sz="2800" kern="1200">
                <a:solidFill>
                  <a:schemeClr val="tx1"/>
                </a:solidFill>
                <a:latin typeface="Arial" panose="020B0604020202020204" pitchFamily="34" charset="0"/>
                <a:ea typeface="+mn-ea"/>
                <a:cs typeface="+mn-cs"/>
              </a:defRPr>
            </a:lvl7pPr>
            <a:lvl8pPr marL="3200400" algn="l" defTabSz="914400" rtl="0" eaLnBrk="1" latinLnBrk="0" hangingPunct="1">
              <a:defRPr sz="2800" kern="1200">
                <a:solidFill>
                  <a:schemeClr val="tx1"/>
                </a:solidFill>
                <a:latin typeface="Arial" panose="020B0604020202020204" pitchFamily="34" charset="0"/>
                <a:ea typeface="+mn-ea"/>
                <a:cs typeface="+mn-cs"/>
              </a:defRPr>
            </a:lvl8pPr>
            <a:lvl9pPr marL="3657600" algn="l" defTabSz="914400" rtl="0" eaLnBrk="1" latinLnBrk="0" hangingPunct="1">
              <a:defRPr sz="2800" kern="1200">
                <a:solidFill>
                  <a:schemeClr val="tx1"/>
                </a:solidFill>
                <a:latin typeface="Arial" panose="020B0604020202020204" pitchFamily="34" charset="0"/>
                <a:ea typeface="+mn-ea"/>
                <a:cs typeface="+mn-cs"/>
              </a:defRPr>
            </a:lvl9pPr>
          </a:lstStyle>
          <a:p>
            <a:pPr marL="0" marR="0" lvl="0" indent="0" algn="ctr" defTabSz="914400" rtl="0" eaLnBrk="1" fontAlgn="base" latinLnBrk="0" hangingPunct="1">
              <a:lnSpc>
                <a:spcPct val="100000"/>
              </a:lnSpc>
              <a:spcBef>
                <a:spcPts val="1200"/>
              </a:spcBef>
              <a:spcAft>
                <a:spcPts val="1200"/>
              </a:spcAft>
              <a:buClr>
                <a:srgbClr val="00628C"/>
              </a:buClr>
              <a:buSzTx/>
              <a:buFont typeface="Arial" panose="020B0604020202020204" pitchFamily="34" charset="0"/>
              <a:buNone/>
              <a:tabLst/>
              <a:defRPr/>
            </a:pPr>
            <a:r>
              <a:rPr kumimoji="0" lang="en-GB" sz="2000" b="0" i="1" u="none" strike="noStrike" kern="1200" cap="none" spc="0" normalizeH="0" baseline="0" noProof="0" dirty="0">
                <a:ln>
                  <a:noFill/>
                </a:ln>
                <a:solidFill>
                  <a:srgbClr val="585858"/>
                </a:solidFill>
                <a:effectLst/>
                <a:uLnTx/>
                <a:uFillTx/>
                <a:latin typeface="Arial" panose="020B0604020202020204" pitchFamily="34" charset="0"/>
                <a:ea typeface="+mn-ea"/>
                <a:cs typeface="+mn-cs"/>
              </a:rPr>
              <a:t>10 hundreds are equivalent to 1,000.</a:t>
            </a:r>
          </a:p>
        </p:txBody>
      </p:sp>
    </p:spTree>
    <p:extLst>
      <p:ext uri="{BB962C8B-B14F-4D97-AF65-F5344CB8AC3E}">
        <p14:creationId xmlns:p14="http://schemas.microsoft.com/office/powerpoint/2010/main" val="176298460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2D24704-EDE4-4CA5-ADAB-2B740C5F9CA2}"/>
              </a:ext>
            </a:extLst>
          </p:cNvPr>
          <p:cNvSpPr/>
          <p:nvPr/>
        </p:nvSpPr>
        <p:spPr bwMode="auto">
          <a:xfrm>
            <a:off x="0" y="3068960"/>
            <a:ext cx="12216680" cy="720080"/>
          </a:xfrm>
          <a:prstGeom prst="rect">
            <a:avLst/>
          </a:prstGeom>
          <a:solidFill>
            <a:schemeClr val="accent6">
              <a:lumMod val="50000"/>
            </a:schemeClr>
          </a:solidFill>
          <a:ln>
            <a:noFill/>
          </a:ln>
          <a:effectLst/>
        </p:spPr>
        <p:txBody>
          <a:bodyPr vert="horz" wrap="square" lIns="91440" tIns="45720" rIns="91440" bIns="45720" numCol="1" rtlCol="0" anchor="t" anchorCtr="0" compatLnSpc="1">
            <a:prstTxWarp prst="textNoShape">
              <a:avLst/>
            </a:prstTxWarp>
          </a:bodyPr>
          <a:lstStyle/>
          <a:p>
            <a:pPr marL="742950" marR="0" lvl="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a:pPr>
            <a:endParaRPr kumimoji="0" lang="en-GB" sz="2800" b="0" i="0" u="none" strike="noStrike" kern="1200" cap="none" spc="0" normalizeH="0" baseline="0" noProof="0">
              <a:ln>
                <a:noFill/>
              </a:ln>
              <a:solidFill>
                <a:srgbClr val="000000"/>
              </a:solidFill>
              <a:effectLst/>
              <a:uLnTx/>
              <a:uFillTx/>
              <a:latin typeface="Arial" charset="0"/>
              <a:ea typeface="+mn-ea"/>
              <a:cs typeface="+mn-cs"/>
            </a:endParaRPr>
          </a:p>
        </p:txBody>
      </p:sp>
      <p:sp>
        <p:nvSpPr>
          <p:cNvPr id="42" name="Title 3">
            <a:extLst>
              <a:ext uri="{FF2B5EF4-FFF2-40B4-BE49-F238E27FC236}">
                <a16:creationId xmlns:a16="http://schemas.microsoft.com/office/drawing/2014/main" id="{9FA756B9-D3A2-4838-BAE4-37F02EFEBA50}"/>
              </a:ext>
            </a:extLst>
          </p:cNvPr>
          <p:cNvSpPr txBox="1">
            <a:spLocks/>
          </p:cNvSpPr>
          <p:nvPr/>
        </p:nvSpPr>
        <p:spPr bwMode="auto">
          <a:xfrm>
            <a:off x="594008" y="3215915"/>
            <a:ext cx="11262632" cy="4261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algn="l" rtl="0" eaLnBrk="0" fontAlgn="base" hangingPunct="0">
              <a:spcBef>
                <a:spcPct val="0"/>
              </a:spcBef>
              <a:spcAft>
                <a:spcPct val="0"/>
              </a:spcAft>
              <a:defRPr sz="2000" b="0">
                <a:solidFill>
                  <a:schemeClr val="bg1"/>
                </a:solidFill>
                <a:latin typeface="+mn-lt"/>
                <a:ea typeface="+mj-ea"/>
                <a:cs typeface="+mj-cs"/>
              </a:defRPr>
            </a:lvl1pPr>
            <a:lvl2pPr algn="l" rtl="0" eaLnBrk="0" fontAlgn="base" hangingPunct="0">
              <a:spcBef>
                <a:spcPct val="0"/>
              </a:spcBef>
              <a:spcAft>
                <a:spcPct val="0"/>
              </a:spcAft>
              <a:defRPr sz="2700" b="1">
                <a:solidFill>
                  <a:srgbClr val="00628C"/>
                </a:solidFill>
                <a:latin typeface="Arial" charset="0"/>
              </a:defRPr>
            </a:lvl2pPr>
            <a:lvl3pPr algn="l" rtl="0" eaLnBrk="0" fontAlgn="base" hangingPunct="0">
              <a:spcBef>
                <a:spcPct val="0"/>
              </a:spcBef>
              <a:spcAft>
                <a:spcPct val="0"/>
              </a:spcAft>
              <a:defRPr sz="2700" b="1">
                <a:solidFill>
                  <a:srgbClr val="00628C"/>
                </a:solidFill>
                <a:latin typeface="Arial" charset="0"/>
              </a:defRPr>
            </a:lvl3pPr>
            <a:lvl4pPr algn="l" rtl="0" eaLnBrk="0" fontAlgn="base" hangingPunct="0">
              <a:spcBef>
                <a:spcPct val="0"/>
              </a:spcBef>
              <a:spcAft>
                <a:spcPct val="0"/>
              </a:spcAft>
              <a:defRPr sz="2700" b="1">
                <a:solidFill>
                  <a:srgbClr val="00628C"/>
                </a:solidFill>
                <a:latin typeface="Arial" charset="0"/>
              </a:defRPr>
            </a:lvl4pPr>
            <a:lvl5pPr algn="l" rtl="0" eaLnBrk="0" fontAlgn="base" hangingPunct="0">
              <a:spcBef>
                <a:spcPct val="0"/>
              </a:spcBef>
              <a:spcAft>
                <a:spcPct val="0"/>
              </a:spcAft>
              <a:defRPr sz="2700" b="1">
                <a:solidFill>
                  <a:srgbClr val="00628C"/>
                </a:solidFill>
                <a:latin typeface="Arial" charset="0"/>
              </a:defRPr>
            </a:lvl5pPr>
            <a:lvl6pPr marL="342892" algn="l" rtl="0" fontAlgn="base">
              <a:spcBef>
                <a:spcPct val="0"/>
              </a:spcBef>
              <a:spcAft>
                <a:spcPct val="0"/>
              </a:spcAft>
              <a:defRPr sz="2700" b="1">
                <a:solidFill>
                  <a:srgbClr val="00628C"/>
                </a:solidFill>
                <a:latin typeface="Arial" charset="0"/>
              </a:defRPr>
            </a:lvl6pPr>
            <a:lvl7pPr marL="685783" algn="l" rtl="0" fontAlgn="base">
              <a:spcBef>
                <a:spcPct val="0"/>
              </a:spcBef>
              <a:spcAft>
                <a:spcPct val="0"/>
              </a:spcAft>
              <a:defRPr sz="2700" b="1">
                <a:solidFill>
                  <a:srgbClr val="00628C"/>
                </a:solidFill>
                <a:latin typeface="Arial" charset="0"/>
              </a:defRPr>
            </a:lvl7pPr>
            <a:lvl8pPr marL="1028675" algn="l" rtl="0" fontAlgn="base">
              <a:spcBef>
                <a:spcPct val="0"/>
              </a:spcBef>
              <a:spcAft>
                <a:spcPct val="0"/>
              </a:spcAft>
              <a:defRPr sz="2700" b="1">
                <a:solidFill>
                  <a:srgbClr val="00628C"/>
                </a:solidFill>
                <a:latin typeface="Arial" charset="0"/>
              </a:defRPr>
            </a:lvl8pPr>
            <a:lvl9pPr marL="1371566" algn="l" rtl="0" fontAlgn="base">
              <a:spcBef>
                <a:spcPct val="0"/>
              </a:spcBef>
              <a:spcAft>
                <a:spcPct val="0"/>
              </a:spcAft>
              <a:defRPr sz="2700" b="1">
                <a:solidFill>
                  <a:srgbClr val="00628C"/>
                </a:solidFill>
                <a:latin typeface="Arial" charset="0"/>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FFFFFF"/>
                </a:solidFill>
                <a:effectLst/>
                <a:uLnTx/>
                <a:uFillTx/>
                <a:latin typeface="Arial"/>
                <a:ea typeface="+mj-ea"/>
                <a:cs typeface="+mj-cs"/>
              </a:rPr>
              <a:t>3NF-1 Fluently add and subtract within and across 10</a:t>
            </a:r>
            <a:endParaRPr kumimoji="0" lang="en-GB" sz="2000" b="0" i="0" u="none" strike="noStrike" kern="0" cap="none" spc="0" normalizeH="0" baseline="0" noProof="0" dirty="0">
              <a:ln>
                <a:noFill/>
              </a:ln>
              <a:solidFill>
                <a:srgbClr val="FFFFFF"/>
              </a:solidFill>
              <a:effectLst/>
              <a:uLnTx/>
              <a:uFillTx/>
              <a:latin typeface="Arial"/>
              <a:ea typeface="+mj-ea"/>
              <a:cs typeface="+mj-cs"/>
            </a:endParaRPr>
          </a:p>
        </p:txBody>
      </p:sp>
    </p:spTree>
    <p:custDataLst>
      <p:tags r:id="rId1"/>
    </p:custDataLst>
    <p:extLst>
      <p:ext uri="{BB962C8B-B14F-4D97-AF65-F5344CB8AC3E}">
        <p14:creationId xmlns:p14="http://schemas.microsoft.com/office/powerpoint/2010/main" val="40707488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0768B2-2D22-46F4-8A96-1513D7C23BEF}"/>
              </a:ext>
            </a:extLst>
          </p:cNvPr>
          <p:cNvSpPr>
            <a:spLocks noGrp="1"/>
          </p:cNvSpPr>
          <p:nvPr>
            <p:ph type="title"/>
          </p:nvPr>
        </p:nvSpPr>
        <p:spPr/>
        <p:txBody>
          <a:bodyPr/>
          <a:lstStyle/>
          <a:p>
            <a:pPr>
              <a:buClrTx/>
              <a:buFontTx/>
              <a:buNone/>
            </a:pPr>
            <a:r>
              <a:rPr lang="en-GB" dirty="0"/>
              <a:t>3NF-1 Fluently add and subtract within and across 10</a:t>
            </a:r>
            <a:endParaRPr lang="en-GB" kern="0" dirty="0"/>
          </a:p>
        </p:txBody>
      </p:sp>
      <p:sp>
        <p:nvSpPr>
          <p:cNvPr id="27" name="Content Placeholder 2">
            <a:extLst>
              <a:ext uri="{FF2B5EF4-FFF2-40B4-BE49-F238E27FC236}">
                <a16:creationId xmlns:a16="http://schemas.microsoft.com/office/drawing/2014/main" id="{D9F0E3DA-A123-406F-9A26-40FB66E38C52}"/>
              </a:ext>
            </a:extLst>
          </p:cNvPr>
          <p:cNvSpPr txBox="1">
            <a:spLocks/>
          </p:cNvSpPr>
          <p:nvPr/>
        </p:nvSpPr>
        <p:spPr>
          <a:xfrm>
            <a:off x="366021" y="1442555"/>
            <a:ext cx="10490401" cy="4857884"/>
          </a:xfrm>
          <a:prstGeom prst="rect">
            <a:avLst/>
          </a:prstGeom>
        </p:spPr>
        <p:txBody>
          <a:bodyPr/>
          <a:lstStyle>
            <a:lvl1pPr marL="257168" indent="-257168" algn="l" rtl="0" eaLnBrk="0" fontAlgn="base" hangingPunct="0">
              <a:spcBef>
                <a:spcPct val="20000"/>
              </a:spcBef>
              <a:spcAft>
                <a:spcPct val="0"/>
              </a:spcAft>
              <a:buClr>
                <a:schemeClr val="tx2"/>
              </a:buClr>
              <a:buFont typeface="Arial" panose="020B0604020202020204" pitchFamily="34" charset="0"/>
              <a:defRPr sz="2400">
                <a:solidFill>
                  <a:srgbClr val="585858"/>
                </a:solidFill>
                <a:latin typeface="+mn-lt"/>
                <a:ea typeface="+mn-ea"/>
                <a:cs typeface="+mn-cs"/>
              </a:defRPr>
            </a:lvl1pPr>
            <a:lvl2pPr marL="557199" indent="-214308" algn="l" rtl="0" eaLnBrk="0" fontAlgn="base" hangingPunct="0">
              <a:spcBef>
                <a:spcPct val="20000"/>
              </a:spcBef>
              <a:spcAft>
                <a:spcPct val="0"/>
              </a:spcAft>
              <a:buClr>
                <a:srgbClr val="00628C"/>
              </a:buClr>
              <a:buFont typeface="Arial" panose="020B0604020202020204" pitchFamily="34" charset="0"/>
              <a:buChar char="●"/>
              <a:defRPr sz="2100">
                <a:solidFill>
                  <a:srgbClr val="585858"/>
                </a:solidFill>
                <a:latin typeface="+mn-lt"/>
              </a:defRPr>
            </a:lvl2pPr>
            <a:lvl3pPr marL="857228" indent="-171446" algn="l" rtl="0" eaLnBrk="0" fontAlgn="base" hangingPunct="0">
              <a:spcBef>
                <a:spcPct val="20000"/>
              </a:spcBef>
              <a:spcAft>
                <a:spcPct val="0"/>
              </a:spcAft>
              <a:buClr>
                <a:srgbClr val="00628C"/>
              </a:buClr>
              <a:buFont typeface="Arial" panose="020B0604020202020204" pitchFamily="34" charset="0"/>
              <a:buChar char="–"/>
              <a:defRPr sz="1800">
                <a:solidFill>
                  <a:srgbClr val="585858"/>
                </a:solidFill>
                <a:latin typeface="+mn-lt"/>
              </a:defRPr>
            </a:lvl3pPr>
            <a:lvl4pPr marL="1200120" indent="-171446" algn="l" rtl="0" eaLnBrk="0" fontAlgn="base" hangingPunct="0">
              <a:spcBef>
                <a:spcPct val="20000"/>
              </a:spcBef>
              <a:spcAft>
                <a:spcPct val="0"/>
              </a:spcAft>
              <a:buClr>
                <a:schemeClr val="accent2"/>
              </a:buClr>
              <a:buFont typeface="Arial" panose="020B0604020202020204" pitchFamily="34" charset="0"/>
              <a:buChar char="●"/>
              <a:defRPr sz="1425">
                <a:solidFill>
                  <a:schemeClr val="tx1"/>
                </a:solidFill>
                <a:latin typeface="+mn-lt"/>
              </a:defRPr>
            </a:lvl4pPr>
            <a:lvl5pPr marL="1543012" indent="-171446" algn="l" rtl="0" eaLnBrk="0" fontAlgn="base" hangingPunct="0">
              <a:spcBef>
                <a:spcPct val="20000"/>
              </a:spcBef>
              <a:spcAft>
                <a:spcPct val="0"/>
              </a:spcAft>
              <a:buClr>
                <a:schemeClr val="tx2"/>
              </a:buClr>
              <a:buFont typeface="Arial" panose="020B0604020202020204" pitchFamily="34" charset="0"/>
              <a:buChar char="●"/>
              <a:defRPr sz="1425">
                <a:solidFill>
                  <a:schemeClr val="tx1"/>
                </a:solidFill>
                <a:latin typeface="+mn-lt"/>
              </a:defRPr>
            </a:lvl5pPr>
            <a:lvl6pPr marL="1885903" indent="-171446" algn="l" rtl="0" fontAlgn="base">
              <a:spcBef>
                <a:spcPct val="20000"/>
              </a:spcBef>
              <a:spcAft>
                <a:spcPct val="0"/>
              </a:spcAft>
              <a:buClr>
                <a:schemeClr val="tx2"/>
              </a:buClr>
              <a:buFont typeface="Arial" charset="0"/>
              <a:buChar char="●"/>
              <a:defRPr sz="1425">
                <a:solidFill>
                  <a:schemeClr val="tx1"/>
                </a:solidFill>
                <a:latin typeface="+mn-lt"/>
              </a:defRPr>
            </a:lvl6pPr>
            <a:lvl7pPr marL="2228795" indent="-171446" algn="l" rtl="0" fontAlgn="base">
              <a:spcBef>
                <a:spcPct val="20000"/>
              </a:spcBef>
              <a:spcAft>
                <a:spcPct val="0"/>
              </a:spcAft>
              <a:buClr>
                <a:schemeClr val="tx2"/>
              </a:buClr>
              <a:buFont typeface="Arial" charset="0"/>
              <a:buChar char="●"/>
              <a:defRPr sz="1425">
                <a:solidFill>
                  <a:schemeClr val="tx1"/>
                </a:solidFill>
                <a:latin typeface="+mn-lt"/>
              </a:defRPr>
            </a:lvl7pPr>
            <a:lvl8pPr marL="2571686" indent="-171446" algn="l" rtl="0" fontAlgn="base">
              <a:spcBef>
                <a:spcPct val="20000"/>
              </a:spcBef>
              <a:spcAft>
                <a:spcPct val="0"/>
              </a:spcAft>
              <a:buClr>
                <a:schemeClr val="tx2"/>
              </a:buClr>
              <a:buFont typeface="Arial" charset="0"/>
              <a:buChar char="●"/>
              <a:defRPr sz="1425">
                <a:solidFill>
                  <a:schemeClr val="tx1"/>
                </a:solidFill>
                <a:latin typeface="+mn-lt"/>
              </a:defRPr>
            </a:lvl8pPr>
            <a:lvl9pPr marL="2914577" indent="-171446" algn="l" rtl="0" fontAlgn="base">
              <a:spcBef>
                <a:spcPct val="20000"/>
              </a:spcBef>
              <a:spcAft>
                <a:spcPct val="0"/>
              </a:spcAft>
              <a:buClr>
                <a:schemeClr val="tx2"/>
              </a:buClr>
              <a:buFont typeface="Arial" charset="0"/>
              <a:buChar char="●"/>
              <a:defRPr sz="1425">
                <a:solidFill>
                  <a:schemeClr val="tx1"/>
                </a:solidFill>
                <a:latin typeface="+mn-lt"/>
              </a:defRPr>
            </a:lvl9pPr>
          </a:lstStyle>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Year 2 ready-to-progress criterion 2AS-1 is </a:t>
            </a:r>
            <a:r>
              <a:rPr kumimoji="0" lang="en-GB" sz="1800" b="0" i="1" u="none" strike="noStrike" kern="1200" cap="none" spc="0" normalizeH="0" baseline="0" noProof="0" dirty="0">
                <a:ln>
                  <a:noFill/>
                </a:ln>
                <a:solidFill>
                  <a:srgbClr val="585858"/>
                </a:solidFill>
                <a:effectLst/>
                <a:uLnTx/>
                <a:uFillTx/>
                <a:latin typeface="Arial"/>
                <a:ea typeface="+mn-ea"/>
                <a:cs typeface="+mn-cs"/>
              </a:rPr>
              <a:t>Add and subtract across 10</a:t>
            </a:r>
            <a:r>
              <a:rPr kumimoji="0" lang="en-GB" sz="1800" b="0" i="0" u="none" strike="noStrike" kern="1200" cap="none" spc="0" normalizeH="0" baseline="0" noProof="0" dirty="0">
                <a:ln>
                  <a:noFill/>
                </a:ln>
                <a:solidFill>
                  <a:srgbClr val="585858"/>
                </a:solidFill>
                <a:effectLst/>
                <a:uLnTx/>
                <a:uFillTx/>
                <a:latin typeface="Arial"/>
                <a:ea typeface="+mn-ea"/>
                <a:cs typeface="+mn-cs"/>
              </a:rPr>
              <a:t>.  </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Year 3 ready-to-progress criterion 3NF-1 is </a:t>
            </a:r>
            <a:r>
              <a:rPr kumimoji="0" lang="en-GB" sz="1800" b="0" i="1" u="none" strike="noStrike" kern="1200" cap="none" spc="0" normalizeH="0" baseline="0" noProof="0" dirty="0">
                <a:ln>
                  <a:noFill/>
                </a:ln>
                <a:solidFill>
                  <a:srgbClr val="585858"/>
                </a:solidFill>
                <a:effectLst/>
                <a:uLnTx/>
                <a:uFillTx/>
                <a:latin typeface="Arial"/>
                <a:ea typeface="+mn-ea"/>
                <a:cs typeface="+mn-cs"/>
              </a:rPr>
              <a:t>Secure fluency in addition and subtraction facts that bridge 10, through continued practice</a:t>
            </a:r>
            <a:r>
              <a:rPr kumimoji="0" lang="en-GB" sz="1800" b="0" i="0" u="none" strike="noStrike" kern="1200" cap="none" spc="0" normalizeH="0" baseline="0" noProof="0" dirty="0">
                <a:ln>
                  <a:noFill/>
                </a:ln>
                <a:solidFill>
                  <a:srgbClr val="585858"/>
                </a:solidFill>
                <a:effectLst/>
                <a:uLnTx/>
                <a:uFillTx/>
                <a:latin typeface="Arial"/>
                <a:ea typeface="+mn-ea"/>
                <a:cs typeface="+mn-cs"/>
              </a:rPr>
              <a:t>. It assumes that children will start Year 3 able to add and subtract across 10, but will need ongoing practice to maintain and improve fluency.</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The slides in this PowerPoint show just the addition and subtraction facts within and across 10 that children need to be fluent in. Where children do not already have strategies for these addition and subtraction facts, the PowerPoint for 2AS-1 should be used to help children learn addition and subtraction facts across 10.</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r>
              <a:rPr kumimoji="0" lang="en-GB" sz="1800" b="0" i="0" u="none" strike="noStrike" kern="1200" cap="none" spc="0" normalizeH="0" baseline="0" noProof="0" dirty="0">
                <a:ln>
                  <a:noFill/>
                </a:ln>
                <a:solidFill>
                  <a:srgbClr val="585858"/>
                </a:solidFill>
                <a:effectLst/>
                <a:uLnTx/>
                <a:uFillTx/>
                <a:latin typeface="Arial"/>
                <a:ea typeface="+mn-ea"/>
                <a:cs typeface="+mn-cs"/>
              </a:rPr>
              <a:t>If children are not fluent in addition and subtraction facts within 10, the PowerPoint for 1NF-1 should be used to help children learn these.</a:t>
            </a: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None/>
              <a:tabLst/>
              <a:defRPr/>
            </a:pPr>
            <a:endParaRPr kumimoji="0" lang="en-GB" sz="18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585858"/>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1200" cap="none" spc="0" normalizeH="0" baseline="0" noProof="0" dirty="0">
              <a:ln>
                <a:noFill/>
              </a:ln>
              <a:solidFill>
                <a:srgbClr val="585858"/>
              </a:solidFill>
              <a:effectLst/>
              <a:uLnTx/>
              <a:uFillTx/>
              <a:latin typeface="Arial"/>
              <a:ea typeface="+mn-ea"/>
              <a:cs typeface="+mn-cs"/>
            </a:endParaRPr>
          </a:p>
          <a:p>
            <a:pPr marL="0" marR="0" lvl="0" indent="0"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None/>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a:p>
            <a:pPr marL="257168" marR="0" lvl="0" indent="-257168" algn="l" defTabSz="914400" rtl="0" eaLnBrk="0" fontAlgn="base" latinLnBrk="0" hangingPunct="0">
              <a:lnSpc>
                <a:spcPct val="120000"/>
              </a:lnSpc>
              <a:spcBef>
                <a:spcPts val="600"/>
              </a:spcBef>
              <a:spcAft>
                <a:spcPts val="600"/>
              </a:spcAft>
              <a:buClr>
                <a:srgbClr val="00628C"/>
              </a:buClr>
              <a:buSzTx/>
              <a:buFont typeface="Arial" panose="020B0604020202020204" pitchFamily="34" charset="0"/>
              <a:buChar char="•"/>
              <a:tabLst/>
              <a:defRPr/>
            </a:pPr>
            <a:endParaRPr kumimoji="0" lang="en-GB" sz="2000" b="0" i="0" u="none" strike="noStrike" kern="0" cap="none" spc="0" normalizeH="0" baseline="0" noProof="0" dirty="0">
              <a:ln>
                <a:noFill/>
              </a:ln>
              <a:solidFill>
                <a:srgbClr val="000000"/>
              </a:solidFill>
              <a:effectLst/>
              <a:uLnTx/>
              <a:uFillTx/>
              <a:latin typeface="Arial"/>
              <a:ea typeface="+mn-ea"/>
              <a:cs typeface="+mn-cs"/>
            </a:endParaRPr>
          </a:p>
        </p:txBody>
      </p:sp>
    </p:spTree>
    <p:custDataLst>
      <p:tags r:id="rId1"/>
    </p:custDataLst>
    <p:extLst>
      <p:ext uri="{BB962C8B-B14F-4D97-AF65-F5344CB8AC3E}">
        <p14:creationId xmlns:p14="http://schemas.microsoft.com/office/powerpoint/2010/main" val="4105307497"/>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TIMING" val="|2.2|1.6"/>
</p:tagLst>
</file>

<file path=ppt/tags/tag2.xml><?xml version="1.0" encoding="utf-8"?>
<p:tagLst xmlns:a="http://schemas.openxmlformats.org/drawingml/2006/main" xmlns:r="http://schemas.openxmlformats.org/officeDocument/2006/relationships" xmlns:p="http://schemas.openxmlformats.org/presentationml/2006/main">
  <p:tag name="TIMING" val="|8|1.8|2.1"/>
</p:tagLst>
</file>

<file path=ppt/theme/theme1.xml><?xml version="1.0" encoding="utf-8"?>
<a:theme xmlns:a="http://schemas.openxmlformats.org/drawingml/2006/main" name="Custom Design">
  <a:themeElements>
    <a:clrScheme name="Custom 8">
      <a:dk1>
        <a:srgbClr val="585858"/>
      </a:dk1>
      <a:lt1>
        <a:srgbClr val="FFFFFF"/>
      </a:lt1>
      <a:dk2>
        <a:srgbClr val="585858"/>
      </a:dk2>
      <a:lt2>
        <a:srgbClr val="5F5F5F"/>
      </a:lt2>
      <a:accent1>
        <a:srgbClr val="585858"/>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ctem1">
  <a:themeElements>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fontScheme name="nctem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742950" marR="0" indent="-285750" algn="l" defTabSz="914400" rtl="0" eaLnBrk="1" fontAlgn="base" latinLnBrk="0" hangingPunct="1">
          <a:lnSpc>
            <a:spcPct val="100000"/>
          </a:lnSpc>
          <a:spcBef>
            <a:spcPct val="20000"/>
          </a:spcBef>
          <a:spcAft>
            <a:spcPct val="0"/>
          </a:spcAft>
          <a:buClr>
            <a:srgbClr val="00628C"/>
          </a:buClr>
          <a:buSzTx/>
          <a:buFont typeface="Arial" charset="0"/>
          <a:buChar char="●"/>
          <a:tabLst/>
          <a:defRPr kumimoji="0" lang="en-GB" sz="2800" b="0" i="0" u="none" strike="noStrike" cap="none" normalizeH="0" baseline="0" smtClean="0">
            <a:ln>
              <a:noFill/>
            </a:ln>
            <a:solidFill>
              <a:schemeClr val="tx1"/>
            </a:solidFill>
            <a:effectLst/>
            <a:latin typeface="Arial" charset="0"/>
          </a:defRPr>
        </a:defPPr>
      </a:lstStyle>
    </a:lnDef>
  </a:objectDefaults>
  <a:extraClrSchemeLst>
    <a:extraClrScheme>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clrMap bg1="lt1" tx1="dk1" bg2="lt2" tx2="dk2" accent1="accent1" accent2="accent2" accent3="accent3" accent4="accent4" accent5="accent5" accent6="accent6" hlink="hlink" folHlink="folHlink"/>
    </a:extraClrScheme>
    <a:extraClrScheme>
      <a:clrScheme name="nctem1 2">
        <a:dk1>
          <a:srgbClr val="000000"/>
        </a:dk1>
        <a:lt1>
          <a:srgbClr val="FFFFFF"/>
        </a:lt1>
        <a:dk2>
          <a:srgbClr val="333366"/>
        </a:dk2>
        <a:lt2>
          <a:srgbClr val="5F5F5F"/>
        </a:lt2>
        <a:accent1>
          <a:srgbClr val="CC99FF"/>
        </a:accent1>
        <a:accent2>
          <a:srgbClr val="99CCCC"/>
        </a:accent2>
        <a:accent3>
          <a:srgbClr val="FFFFFF"/>
        </a:accent3>
        <a:accent4>
          <a:srgbClr val="000000"/>
        </a:accent4>
        <a:accent5>
          <a:srgbClr val="E2CAFF"/>
        </a:accent5>
        <a:accent6>
          <a:srgbClr val="8AB9B9"/>
        </a:accent6>
        <a:hlink>
          <a:srgbClr val="666699"/>
        </a:hlink>
        <a:folHlink>
          <a:srgbClr val="660066"/>
        </a:folHlink>
      </a:clrScheme>
      <a:clrMap bg1="lt1" tx1="dk1" bg2="lt2" tx2="dk2" accent1="accent1" accent2="accent2" accent3="accent3" accent4="accent4" accent5="accent5" accent6="accent6" hlink="hlink" folHlink="folHlink"/>
    </a:extraClrScheme>
    <a:extraClrScheme>
      <a:clrScheme name="nctem1 3">
        <a:dk1>
          <a:srgbClr val="000000"/>
        </a:dk1>
        <a:lt1>
          <a:srgbClr val="FFFFFF"/>
        </a:lt1>
        <a:dk2>
          <a:srgbClr val="0000CC"/>
        </a:dk2>
        <a:lt2>
          <a:srgbClr val="434343"/>
        </a:lt2>
        <a:accent1>
          <a:srgbClr val="99CC00"/>
        </a:accent1>
        <a:accent2>
          <a:srgbClr val="FFCC00"/>
        </a:accent2>
        <a:accent3>
          <a:srgbClr val="FFFFFF"/>
        </a:accent3>
        <a:accent4>
          <a:srgbClr val="000000"/>
        </a:accent4>
        <a:accent5>
          <a:srgbClr val="CAE2AA"/>
        </a:accent5>
        <a:accent6>
          <a:srgbClr val="E7B900"/>
        </a:accent6>
        <a:hlink>
          <a:srgbClr val="FF0000"/>
        </a:hlink>
        <a:folHlink>
          <a:srgbClr val="808080"/>
        </a:folHlink>
      </a:clrScheme>
      <a:clrMap bg1="lt1" tx1="dk1" bg2="lt2" tx2="dk2" accent1="accent1" accent2="accent2" accent3="accent3" accent4="accent4" accent5="accent5" accent6="accent6" hlink="hlink" folHlink="folHlink"/>
    </a:extraClrScheme>
    <a:extraClrScheme>
      <a:clrScheme name="nctem1 4">
        <a:dk1>
          <a:srgbClr val="000000"/>
        </a:dk1>
        <a:lt1>
          <a:srgbClr val="64AAAE"/>
        </a:lt1>
        <a:dk2>
          <a:srgbClr val="FFFFCC"/>
        </a:dk2>
        <a:lt2>
          <a:srgbClr val="5F5F5F"/>
        </a:lt2>
        <a:accent1>
          <a:srgbClr val="B4B1DB"/>
        </a:accent1>
        <a:accent2>
          <a:srgbClr val="61C1D7"/>
        </a:accent2>
        <a:accent3>
          <a:srgbClr val="B8D2D3"/>
        </a:accent3>
        <a:accent4>
          <a:srgbClr val="000000"/>
        </a:accent4>
        <a:accent5>
          <a:srgbClr val="D6D5EA"/>
        </a:accent5>
        <a:accent6>
          <a:srgbClr val="57AFC3"/>
        </a:accent6>
        <a:hlink>
          <a:srgbClr val="257177"/>
        </a:hlink>
        <a:folHlink>
          <a:srgbClr val="CCCCCC"/>
        </a:folHlink>
      </a:clrScheme>
      <a:clrMap bg1="lt1" tx1="dk1" bg2="lt2" tx2="dk2" accent1="accent1" accent2="accent2" accent3="accent3" accent4="accent4" accent5="accent5" accent6="accent6" hlink="hlink" folHlink="folHlink"/>
    </a:extraClrScheme>
    <a:extraClrScheme>
      <a:clrScheme name="nctem1 5">
        <a:dk1>
          <a:srgbClr val="5F5F5F"/>
        </a:dk1>
        <a:lt1>
          <a:srgbClr val="F8F8F8"/>
        </a:lt1>
        <a:dk2>
          <a:srgbClr val="2A285A"/>
        </a:dk2>
        <a:lt2>
          <a:srgbClr val="FFFFFF"/>
        </a:lt2>
        <a:accent1>
          <a:srgbClr val="999966"/>
        </a:accent1>
        <a:accent2>
          <a:srgbClr val="8C8B9D"/>
        </a:accent2>
        <a:accent3>
          <a:srgbClr val="ACACB5"/>
        </a:accent3>
        <a:accent4>
          <a:srgbClr val="D4D4D4"/>
        </a:accent4>
        <a:accent5>
          <a:srgbClr val="CACAB8"/>
        </a:accent5>
        <a:accent6>
          <a:srgbClr val="7E7D8E"/>
        </a:accent6>
        <a:hlink>
          <a:srgbClr val="465174"/>
        </a:hlink>
        <a:folHlink>
          <a:srgbClr val="C0C0C0"/>
        </a:folHlink>
      </a:clrScheme>
      <a:clrMap bg1="dk2" tx1="lt1" bg2="dk1" tx2="lt2" accent1="accent1" accent2="accent2" accent3="accent3" accent4="accent4" accent5="accent5" accent6="accent6" hlink="hlink" folHlink="folHlink"/>
    </a:extraClrScheme>
    <a:extraClrScheme>
      <a:clrScheme name="nctem1 6">
        <a:dk1>
          <a:srgbClr val="434343"/>
        </a:dk1>
        <a:lt1>
          <a:srgbClr val="FFFFFF"/>
        </a:lt1>
        <a:dk2>
          <a:srgbClr val="360404"/>
        </a:dk2>
        <a:lt2>
          <a:srgbClr val="FFFFFF"/>
        </a:lt2>
        <a:accent1>
          <a:srgbClr val="669900"/>
        </a:accent1>
        <a:accent2>
          <a:srgbClr val="CC6600"/>
        </a:accent2>
        <a:accent3>
          <a:srgbClr val="AEAAAA"/>
        </a:accent3>
        <a:accent4>
          <a:srgbClr val="DADADA"/>
        </a:accent4>
        <a:accent5>
          <a:srgbClr val="B8CAAA"/>
        </a:accent5>
        <a:accent6>
          <a:srgbClr val="B95C00"/>
        </a:accent6>
        <a:hlink>
          <a:srgbClr val="CC3300"/>
        </a:hlink>
        <a:folHlink>
          <a:srgbClr val="808080"/>
        </a:folHlink>
      </a:clrScheme>
      <a:clrMap bg1="dk2" tx1="lt1" bg2="dk1" tx2="lt2" accent1="accent1" accent2="accent2" accent3="accent3" accent4="accent4" accent5="accent5" accent6="accent6" hlink="hlink" folHlink="folHlink"/>
    </a:extraClrScheme>
    <a:extraClrScheme>
      <a:clrScheme name="nctem1 7">
        <a:dk1>
          <a:srgbClr val="434343"/>
        </a:dk1>
        <a:lt1>
          <a:srgbClr val="FFFFFF"/>
        </a:lt1>
        <a:dk2>
          <a:srgbClr val="000000"/>
        </a:dk2>
        <a:lt2>
          <a:srgbClr val="8285FE"/>
        </a:lt2>
        <a:accent1>
          <a:srgbClr val="669900"/>
        </a:accent1>
        <a:accent2>
          <a:srgbClr val="9900FF"/>
        </a:accent2>
        <a:accent3>
          <a:srgbClr val="AAAAAA"/>
        </a:accent3>
        <a:accent4>
          <a:srgbClr val="DADADA"/>
        </a:accent4>
        <a:accent5>
          <a:srgbClr val="B8CAAA"/>
        </a:accent5>
        <a:accent6>
          <a:srgbClr val="8A00E7"/>
        </a:accent6>
        <a:hlink>
          <a:srgbClr val="6600CC"/>
        </a:hlink>
        <a:folHlink>
          <a:srgbClr val="808080"/>
        </a:folHlink>
      </a:clrScheme>
      <a:clrMap bg1="dk2" tx1="lt1" bg2="dk1" tx2="lt2" accent1="accent1" accent2="accent2" accent3="accent3" accent4="accent4" accent5="accent5" accent6="accent6" hlink="hlink" folHlink="folHlink"/>
    </a:extraClrScheme>
    <a:extraClrScheme>
      <a:clrScheme name="nctem1 8">
        <a:dk1>
          <a:srgbClr val="434343"/>
        </a:dk1>
        <a:lt1>
          <a:srgbClr val="FFFFFF"/>
        </a:lt1>
        <a:dk2>
          <a:srgbClr val="000000"/>
        </a:dk2>
        <a:lt2>
          <a:srgbClr val="0066FF"/>
        </a:lt2>
        <a:accent1>
          <a:srgbClr val="339966"/>
        </a:accent1>
        <a:accent2>
          <a:srgbClr val="FFCC00"/>
        </a:accent2>
        <a:accent3>
          <a:srgbClr val="AAAAAA"/>
        </a:accent3>
        <a:accent4>
          <a:srgbClr val="DADADA"/>
        </a:accent4>
        <a:accent5>
          <a:srgbClr val="ADCAB8"/>
        </a:accent5>
        <a:accent6>
          <a:srgbClr val="E7B900"/>
        </a:accent6>
        <a:hlink>
          <a:srgbClr val="CC0000"/>
        </a:hlink>
        <a:folHlink>
          <a:srgbClr val="808080"/>
        </a:folHlink>
      </a:clrScheme>
      <a:clrMap bg1="dk2" tx1="lt1" bg2="dk1" tx2="lt2" accent1="accent1" accent2="accent2" accent3="accent3" accent4="accent4" accent5="accent5" accent6="accent6" hlink="hlink" folHlink="folHlink"/>
    </a:extraClrScheme>
    <a:extraClrScheme>
      <a:clrScheme name="nctem1 9">
        <a:dk1>
          <a:srgbClr val="333300"/>
        </a:dk1>
        <a:lt1>
          <a:srgbClr val="FFFFFF"/>
        </a:lt1>
        <a:dk2>
          <a:srgbClr val="669900"/>
        </a:dk2>
        <a:lt2>
          <a:srgbClr val="FFFFCC"/>
        </a:lt2>
        <a:accent1>
          <a:srgbClr val="CCCC00"/>
        </a:accent1>
        <a:accent2>
          <a:srgbClr val="99CC00"/>
        </a:accent2>
        <a:accent3>
          <a:srgbClr val="B8CAAA"/>
        </a:accent3>
        <a:accent4>
          <a:srgbClr val="DADADA"/>
        </a:accent4>
        <a:accent5>
          <a:srgbClr val="E2E2AA"/>
        </a:accent5>
        <a:accent6>
          <a:srgbClr val="8AB900"/>
        </a:accent6>
        <a:hlink>
          <a:srgbClr val="336600"/>
        </a:hlink>
        <a:folHlink>
          <a:srgbClr val="FFFF66"/>
        </a:folHlink>
      </a:clrScheme>
      <a:clrMap bg1="dk2" tx1="lt1" bg2="dk1" tx2="lt2" accent1="accent1" accent2="accent2" accent3="accent3" accent4="accent4" accent5="accent5" accent6="accent6" hlink="hlink" folHlink="folHlink"/>
    </a:extraClrScheme>
    <a:extraClrScheme>
      <a:clrScheme name="nctem1 10">
        <a:dk1>
          <a:srgbClr val="333333"/>
        </a:dk1>
        <a:lt1>
          <a:srgbClr val="FFFFCC"/>
        </a:lt1>
        <a:dk2>
          <a:srgbClr val="660000"/>
        </a:dk2>
        <a:lt2>
          <a:srgbClr val="CCCCCC"/>
        </a:lt2>
        <a:accent1>
          <a:srgbClr val="FF6600"/>
        </a:accent1>
        <a:accent2>
          <a:srgbClr val="CC3300"/>
        </a:accent2>
        <a:accent3>
          <a:srgbClr val="B8AAAA"/>
        </a:accent3>
        <a:accent4>
          <a:srgbClr val="DADAAE"/>
        </a:accent4>
        <a:accent5>
          <a:srgbClr val="FFB8AA"/>
        </a:accent5>
        <a:accent6>
          <a:srgbClr val="B92D00"/>
        </a:accent6>
        <a:hlink>
          <a:srgbClr val="990000"/>
        </a:hlink>
        <a:folHlink>
          <a:srgbClr val="CC9900"/>
        </a:folHlink>
      </a:clrScheme>
      <a:clrMap bg1="dk2" tx1="lt1" bg2="dk1" tx2="lt2" accent1="accent1" accent2="accent2" accent3="accent3" accent4="accent4" accent5="accent5" accent6="accent6" hlink="hlink" folHlink="folHlink"/>
    </a:extraClrScheme>
    <a:extraClrScheme>
      <a:clrScheme name="nctem1 11">
        <a:dk1>
          <a:srgbClr val="000000"/>
        </a:dk1>
        <a:lt1>
          <a:srgbClr val="FFFFFF"/>
        </a:lt1>
        <a:dk2>
          <a:srgbClr val="00628C"/>
        </a:dk2>
        <a:lt2>
          <a:srgbClr val="5F5F5F"/>
        </a:lt2>
        <a:accent1>
          <a:srgbClr val="82E6DD"/>
        </a:accent1>
        <a:accent2>
          <a:srgbClr val="C8E2E8"/>
        </a:accent2>
        <a:accent3>
          <a:srgbClr val="FFFFFF"/>
        </a:accent3>
        <a:accent4>
          <a:srgbClr val="000000"/>
        </a:accent4>
        <a:accent5>
          <a:srgbClr val="C1F0EB"/>
        </a:accent5>
        <a:accent6>
          <a:srgbClr val="B5CDD2"/>
        </a:accent6>
        <a:hlink>
          <a:srgbClr val="00628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nctem1 1">
    <a:dk1>
      <a:srgbClr val="000000"/>
    </a:dk1>
    <a:lt1>
      <a:srgbClr val="FFFFFF"/>
    </a:lt1>
    <a:dk2>
      <a:srgbClr val="006666"/>
    </a:dk2>
    <a:lt2>
      <a:srgbClr val="5F5F5F"/>
    </a:lt2>
    <a:accent1>
      <a:srgbClr val="33CCCC"/>
    </a:accent1>
    <a:accent2>
      <a:srgbClr val="99CCCC"/>
    </a:accent2>
    <a:accent3>
      <a:srgbClr val="FFFFFF"/>
    </a:accent3>
    <a:accent4>
      <a:srgbClr val="000000"/>
    </a:accent4>
    <a:accent5>
      <a:srgbClr val="ADE2E2"/>
    </a:accent5>
    <a:accent6>
      <a:srgbClr val="8AB9B9"/>
    </a:accent6>
    <a:hlink>
      <a:srgbClr val="006666"/>
    </a:hlink>
    <a:folHlink>
      <a:srgbClr val="B2B2B2"/>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66C4E9411A2B847AB3A2FDDFBD5392E" ma:contentTypeVersion="12" ma:contentTypeDescription="Create a new document." ma:contentTypeScope="" ma:versionID="434d7b626fa96a0718c1193846830b32">
  <xsd:schema xmlns:xsd="http://www.w3.org/2001/XMLSchema" xmlns:xs="http://www.w3.org/2001/XMLSchema" xmlns:p="http://schemas.microsoft.com/office/2006/metadata/properties" xmlns:ns2="dc9bd944-225f-43f1-96dc-d5ee43d55d1c" xmlns:ns3="6e8f39c4-649a-4727-b531-9584b06a2d5b" targetNamespace="http://schemas.microsoft.com/office/2006/metadata/properties" ma:root="true" ma:fieldsID="3b76194d8edd212a55ab64e907a72791" ns2:_="" ns3:_="">
    <xsd:import namespace="dc9bd944-225f-43f1-96dc-d5ee43d55d1c"/>
    <xsd:import namespace="6e8f39c4-649a-4727-b531-9584b06a2d5b"/>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c9bd944-225f-43f1-96dc-d5ee43d55d1c"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e8f39c4-649a-4727-b531-9584b06a2d5b"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11F5F87-6AE9-4131-866D-41FFA31A0FA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c9bd944-225f-43f1-96dc-d5ee43d55d1c"/>
    <ds:schemaRef ds:uri="6e8f39c4-649a-4727-b531-9584b06a2d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52F4355-41EF-4DA9-B998-C6511E367AD2}">
  <ds:schemaRefs>
    <ds:schemaRef ds:uri="http://purl.org/dc/terms/"/>
    <ds:schemaRef ds:uri="92be446a-fb96-41da-bd3a-8b4d582e422e"/>
    <ds:schemaRef ds:uri="9a54f591-ca81-4d3f-b3c2-6f30af17eb5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382AB53F-2365-4221-B52E-1FAB7194DEC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1284</Words>
  <Application>Microsoft Office PowerPoint</Application>
  <PresentationFormat>Widescreen</PresentationFormat>
  <Paragraphs>173</Paragraphs>
  <Slides>53</Slides>
  <Notes>47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53</vt:i4>
      </vt:variant>
    </vt:vector>
  </HeadingPairs>
  <TitlesOfParts>
    <vt:vector size="59" baseType="lpstr">
      <vt:lpstr>Arial</vt:lpstr>
      <vt:lpstr>Calibri</vt:lpstr>
      <vt:lpstr>Calibri Light</vt:lpstr>
      <vt:lpstr>Myriad Pro</vt:lpstr>
      <vt:lpstr>Custom Design</vt:lpstr>
      <vt:lpstr>nctem1</vt:lpstr>
      <vt:lpstr>PowerPoint Presentation</vt:lpstr>
      <vt:lpstr>3NF-1  Secure fluency in addition and subtraction facts that bridge 10, through continued practice.</vt:lpstr>
      <vt:lpstr>3NF-1: Linked mastery PD materials</vt:lpstr>
      <vt:lpstr>PowerPoint Presentation</vt:lpstr>
      <vt:lpstr>PowerPoint Presentation</vt:lpstr>
      <vt:lpstr>Guidance for working with a small pre-teaching or intervention group</vt:lpstr>
      <vt:lpstr>Guidance for working with a small pre-teaching or intervention group</vt:lpstr>
      <vt:lpstr>PowerPoint Presentation</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vt:lpstr>
      <vt:lpstr>3NF-1 Fluently add and subtract within and across 10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Debbie Morgan</dc:creator>
  <cp:lastModifiedBy>Jayne Stevenson Headteacher</cp:lastModifiedBy>
  <cp:revision>14</cp:revision>
  <dcterms:created xsi:type="dcterms:W3CDTF">2020-08-07T06:29:50Z</dcterms:created>
  <dcterms:modified xsi:type="dcterms:W3CDTF">2022-11-10T14:33:38Z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0x010100E66C4E9411A2B847AB3A2FDDFBD5392E</vt:lpwstr>
  </property>
</Properties>
</file>