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4"/>
  </p:notesMasterIdLst>
  <p:sldIdLst>
    <p:sldId id="257" r:id="rId6"/>
    <p:sldId id="263" r:id="rId7"/>
    <p:sldId id="474" r:id="rId8"/>
    <p:sldId id="298" r:id="rId9"/>
    <p:sldId id="267" r:id="rId10"/>
    <p:sldId id="469" r:id="rId11"/>
    <p:sldId id="470" r:id="rId12"/>
    <p:sldId id="484" r:id="rId13"/>
    <p:sldId id="485" r:id="rId14"/>
    <p:sldId id="494" r:id="rId15"/>
    <p:sldId id="490" r:id="rId16"/>
    <p:sldId id="495" r:id="rId17"/>
    <p:sldId id="496" r:id="rId18"/>
    <p:sldId id="497" r:id="rId19"/>
    <p:sldId id="492" r:id="rId20"/>
    <p:sldId id="493" r:id="rId21"/>
    <p:sldId id="456" r:id="rId22"/>
    <p:sldId id="4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4173A-59CD-411D-AFAE-97792DD90B04}" v="17" dt="2020-08-24T15:22:58.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discussed, the array shows that 5 groups of 4 is equivalent to 4 groups of 5.  This means the same array also shows children that known division facts can be applied to two different division structures: quotative and partitive contexts.  Knowing that 20 </a:t>
                </a:r>
                <a:r>
                  <a:rPr lang="en-GB"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5 = 4 allows us to efficiently solve quotative problems (20, divided into groups of 5, give 4 groups). It also allows us to efficiently solve partitive problems (20, shared between 5 groups, gives groups with 4 in each).</a:t>
                </a:r>
              </a:p>
              <a:p>
                <a:r>
                  <a:rPr lang="en-GB" sz="1200" kern="1200" dirty="0">
                    <a:solidFill>
                      <a:schemeClr val="tx1"/>
                    </a:solidFill>
                    <a:effectLst/>
                    <a:latin typeface="+mn-lt"/>
                    <a:ea typeface="+mn-ea"/>
                    <a:cs typeface="+mn-cs"/>
                  </a:rPr>
                  <a:t>Children should be taught to fluently apply known facts.  Restrict to dividing by numbers for which children know their times tables.</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732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discussed, the array shows that 5 groups of 4 is equivalent to 4 groups of 5.  This means the same array also shows children that known division facts can be applied to two different division structures: quotative and partitive contexts.  Knowing that 20 </a:t>
                </a:r>
                <a:r>
                  <a:rPr lang="en-GB"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5 = 4 allows us to efficiently solve quotative problems (20, divided into groups of 5, give 4 groups). It also allows us to efficiently solve partitive problems (20, shared between 5 groups, gives groups with 4 in each).</a:t>
                </a:r>
              </a:p>
              <a:p>
                <a:r>
                  <a:rPr lang="en-GB" sz="1200" kern="1200" dirty="0">
                    <a:solidFill>
                      <a:schemeClr val="tx1"/>
                    </a:solidFill>
                    <a:effectLst/>
                    <a:latin typeface="+mn-lt"/>
                    <a:ea typeface="+mn-ea"/>
                    <a:cs typeface="+mn-cs"/>
                  </a:rPr>
                  <a:t>Children should be taught to fluently apply known facts.  Restrict to dividing by numbers for which children know their times tables.</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847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925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667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168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955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236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discussed, the array shows that 5 groups of 4 is equivalent to 4 groups of 5.  This means the same array also shows children that known division facts can be applied to two different division structures: quotative and partitive contexts.  Knowing that 20 </a:t>
                </a:r>
                <a:r>
                  <a:rPr lang="en-GB"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5 = 4 allows us to efficiently solve quotative problems (20, divided into groups of 5, give 4 groups). It also allows us to efficiently solve partitive problems (20, shared between 5 groups, gives groups with 4 in each).</a:t>
                </a:r>
              </a:p>
              <a:p>
                <a:r>
                  <a:rPr lang="en-GB" sz="1200" kern="1200" dirty="0">
                    <a:solidFill>
                      <a:schemeClr val="tx1"/>
                    </a:solidFill>
                    <a:effectLst/>
                    <a:latin typeface="+mn-lt"/>
                    <a:ea typeface="+mn-ea"/>
                    <a:cs typeface="+mn-cs"/>
                  </a:rPr>
                  <a:t>Children should be taught to fluently apply known facts.  Restrict to dividing by numbers for which children know their times tables.</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1162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577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9645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3552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84881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14916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48806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50365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4396609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 id="2147483669"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4651142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hyperlink" Target="https://nrich.maths.org/14052"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06-structures-quotitive-and-partitive-divisio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hyperlink" Target="https://www.ncetm.org.uk/classroom-resources/primm-2-05-commutativity-part-2-doubling-and-halving/"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Multiplication and division structure</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3MD-1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4D5AE783-2F11-421B-9316-1EBA57DF5400}"/>
              </a:ext>
            </a:extLst>
          </p:cNvPr>
          <p:cNvSpPr txBox="1"/>
          <p:nvPr/>
        </p:nvSpPr>
        <p:spPr>
          <a:xfrm>
            <a:off x="784158" y="1876120"/>
            <a:ext cx="53118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groups of 8 is 24      8 groups of 3 is 24</a:t>
            </a:r>
          </a:p>
        </p:txBody>
      </p:sp>
      <p:sp>
        <p:nvSpPr>
          <p:cNvPr id="4" name="Title 3">
            <a:extLst>
              <a:ext uri="{FF2B5EF4-FFF2-40B4-BE49-F238E27FC236}">
                <a16:creationId xmlns:a16="http://schemas.microsoft.com/office/drawing/2014/main" id="{68BF6412-FDD3-4C2A-A81D-3F0B4DB6C898}"/>
              </a:ext>
            </a:extLst>
          </p:cNvPr>
          <p:cNvSpPr>
            <a:spLocks noGrp="1"/>
          </p:cNvSpPr>
          <p:nvPr>
            <p:ph type="title"/>
          </p:nvPr>
        </p:nvSpPr>
        <p:spPr/>
        <p:txBody>
          <a:bodyPr/>
          <a:lstStyle/>
          <a:p>
            <a:r>
              <a:rPr lang="en-GB" dirty="0"/>
              <a:t>3MD-1 Multiplication and division structures</a:t>
            </a:r>
          </a:p>
        </p:txBody>
      </p:sp>
      <p:sp>
        <p:nvSpPr>
          <p:cNvPr id="2" name="TextBox 19">
            <a:extLst>
              <a:ext uri="{FF2B5EF4-FFF2-40B4-BE49-F238E27FC236}">
                <a16:creationId xmlns:a16="http://schemas.microsoft.com/office/drawing/2014/main" id="{3E1F3A7A-F4D7-40B7-B100-FC9900BD47A3}"/>
              </a:ext>
            </a:extLst>
          </p:cNvPr>
          <p:cNvSpPr txBox="1"/>
          <p:nvPr/>
        </p:nvSpPr>
        <p:spPr>
          <a:xfrm>
            <a:off x="2971995" y="5875409"/>
            <a:ext cx="644003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Factor times factor is equal to product.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order of the factors does not affect the product.</a:t>
            </a:r>
          </a:p>
        </p:txBody>
      </p:sp>
      <p:sp>
        <p:nvSpPr>
          <p:cNvPr id="3" name="Content Placeholder 2">
            <a:extLst>
              <a:ext uri="{FF2B5EF4-FFF2-40B4-BE49-F238E27FC236}">
                <a16:creationId xmlns:a16="http://schemas.microsoft.com/office/drawing/2014/main" id="{55591FA0-E9BE-4B56-855D-9BD328B19E74}"/>
              </a:ext>
            </a:extLst>
          </p:cNvPr>
          <p:cNvSpPr txBox="1">
            <a:spLocks/>
          </p:cNvSpPr>
          <p:nvPr/>
        </p:nvSpPr>
        <p:spPr>
          <a:xfrm>
            <a:off x="6192012" y="1557338"/>
            <a:ext cx="5390389" cy="18716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fill in the gaps as you move through these slides.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set some challenges like this for your partner?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7" name="TextBox 36">
            <a:extLst>
              <a:ext uri="{FF2B5EF4-FFF2-40B4-BE49-F238E27FC236}">
                <a16:creationId xmlns:a16="http://schemas.microsoft.com/office/drawing/2014/main" id="{16394864-2422-40C2-9016-EC4F6D7AA06E}"/>
              </a:ext>
            </a:extLst>
          </p:cNvPr>
          <p:cNvSpPr txBox="1"/>
          <p:nvPr/>
        </p:nvSpPr>
        <p:spPr>
          <a:xfrm>
            <a:off x="784158" y="2345903"/>
            <a:ext cx="53118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x 8 = 8 x 3</a:t>
            </a:r>
          </a:p>
        </p:txBody>
      </p:sp>
      <p:sp>
        <p:nvSpPr>
          <p:cNvPr id="38" name="TextBox 37">
            <a:extLst>
              <a:ext uri="{FF2B5EF4-FFF2-40B4-BE49-F238E27FC236}">
                <a16:creationId xmlns:a16="http://schemas.microsoft.com/office/drawing/2014/main" id="{0023CB45-89E8-416F-8BC6-7D4AC718A2F5}"/>
              </a:ext>
            </a:extLst>
          </p:cNvPr>
          <p:cNvSpPr txBox="1"/>
          <p:nvPr/>
        </p:nvSpPr>
        <p:spPr>
          <a:xfrm>
            <a:off x="784158" y="3292100"/>
            <a:ext cx="53118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groups of 5 is 35      5 groups of 7 is 35</a:t>
            </a:r>
          </a:p>
        </p:txBody>
      </p:sp>
      <p:sp>
        <p:nvSpPr>
          <p:cNvPr id="39" name="TextBox 38">
            <a:extLst>
              <a:ext uri="{FF2B5EF4-FFF2-40B4-BE49-F238E27FC236}">
                <a16:creationId xmlns:a16="http://schemas.microsoft.com/office/drawing/2014/main" id="{75BADE23-F6C8-4471-B908-E28D97632DF3}"/>
              </a:ext>
            </a:extLst>
          </p:cNvPr>
          <p:cNvSpPr txBox="1"/>
          <p:nvPr/>
        </p:nvSpPr>
        <p:spPr>
          <a:xfrm>
            <a:off x="784158" y="3761883"/>
            <a:ext cx="53118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x 5 = 5 x 7</a:t>
            </a:r>
          </a:p>
        </p:txBody>
      </p:sp>
      <p:sp>
        <p:nvSpPr>
          <p:cNvPr id="40" name="TextBox 39">
            <a:extLst>
              <a:ext uri="{FF2B5EF4-FFF2-40B4-BE49-F238E27FC236}">
                <a16:creationId xmlns:a16="http://schemas.microsoft.com/office/drawing/2014/main" id="{A6837A45-579C-455C-A429-71D9079CD2C5}"/>
              </a:ext>
            </a:extLst>
          </p:cNvPr>
          <p:cNvSpPr txBox="1"/>
          <p:nvPr/>
        </p:nvSpPr>
        <p:spPr>
          <a:xfrm>
            <a:off x="784158" y="4638406"/>
            <a:ext cx="53118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groups of 4 is 24      4 groups of 6 is 24</a:t>
            </a:r>
          </a:p>
        </p:txBody>
      </p:sp>
      <p:sp>
        <p:nvSpPr>
          <p:cNvPr id="41" name="TextBox 40">
            <a:extLst>
              <a:ext uri="{FF2B5EF4-FFF2-40B4-BE49-F238E27FC236}">
                <a16:creationId xmlns:a16="http://schemas.microsoft.com/office/drawing/2014/main" id="{DFA1BD33-614A-4AA8-A1C5-05091991104B}"/>
              </a:ext>
            </a:extLst>
          </p:cNvPr>
          <p:cNvSpPr txBox="1"/>
          <p:nvPr/>
        </p:nvSpPr>
        <p:spPr>
          <a:xfrm>
            <a:off x="784158" y="5108189"/>
            <a:ext cx="531184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x 4 = 4 x 6</a:t>
            </a:r>
          </a:p>
        </p:txBody>
      </p:sp>
      <p:sp>
        <p:nvSpPr>
          <p:cNvPr id="5" name="Rectangle 4">
            <a:extLst>
              <a:ext uri="{FF2B5EF4-FFF2-40B4-BE49-F238E27FC236}">
                <a16:creationId xmlns:a16="http://schemas.microsoft.com/office/drawing/2014/main" id="{26B572E2-B49C-41EA-B42D-FBE58CB782CB}"/>
              </a:ext>
            </a:extLst>
          </p:cNvPr>
          <p:cNvSpPr/>
          <p:nvPr/>
        </p:nvSpPr>
        <p:spPr bwMode="auto">
          <a:xfrm>
            <a:off x="5426747" y="1830132"/>
            <a:ext cx="416185" cy="479428"/>
          </a:xfrm>
          <a:prstGeom prst="rect">
            <a:avLst/>
          </a:prstGeom>
          <a:solidFill>
            <a:schemeClr val="bg1"/>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Rectangle 42">
            <a:extLst>
              <a:ext uri="{FF2B5EF4-FFF2-40B4-BE49-F238E27FC236}">
                <a16:creationId xmlns:a16="http://schemas.microsoft.com/office/drawing/2014/main" id="{ECB9C60B-5CBB-4299-B38A-73341F8C75A2}"/>
              </a:ext>
            </a:extLst>
          </p:cNvPr>
          <p:cNvSpPr/>
          <p:nvPr/>
        </p:nvSpPr>
        <p:spPr bwMode="auto">
          <a:xfrm>
            <a:off x="3569983" y="1780298"/>
            <a:ext cx="2430006" cy="620585"/>
          </a:xfrm>
          <a:prstGeom prst="rect">
            <a:avLst/>
          </a:prstGeom>
          <a:solidFill>
            <a:schemeClr val="bg1"/>
          </a:solidFill>
          <a:ln w="19050">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Rectangle 44">
            <a:extLst>
              <a:ext uri="{FF2B5EF4-FFF2-40B4-BE49-F238E27FC236}">
                <a16:creationId xmlns:a16="http://schemas.microsoft.com/office/drawing/2014/main" id="{0B7072A7-4D62-4422-AC57-CA95C3D38E79}"/>
              </a:ext>
            </a:extLst>
          </p:cNvPr>
          <p:cNvSpPr/>
          <p:nvPr/>
        </p:nvSpPr>
        <p:spPr bwMode="auto">
          <a:xfrm>
            <a:off x="3569983" y="2363634"/>
            <a:ext cx="779709" cy="486663"/>
          </a:xfrm>
          <a:prstGeom prst="rect">
            <a:avLst/>
          </a:prstGeom>
          <a:solidFill>
            <a:schemeClr val="bg1"/>
          </a:solidFill>
          <a:ln w="19050">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Rectangle 45">
            <a:extLst>
              <a:ext uri="{FF2B5EF4-FFF2-40B4-BE49-F238E27FC236}">
                <a16:creationId xmlns:a16="http://schemas.microsoft.com/office/drawing/2014/main" id="{695C916E-3AE3-46E7-A6AC-6EB0EE315B66}"/>
              </a:ext>
            </a:extLst>
          </p:cNvPr>
          <p:cNvSpPr/>
          <p:nvPr/>
        </p:nvSpPr>
        <p:spPr bwMode="auto">
          <a:xfrm>
            <a:off x="5426747" y="3272260"/>
            <a:ext cx="416185" cy="479428"/>
          </a:xfrm>
          <a:prstGeom prst="rect">
            <a:avLst/>
          </a:prstGeom>
          <a:solidFill>
            <a:schemeClr val="bg1"/>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Rectangle 46">
            <a:extLst>
              <a:ext uri="{FF2B5EF4-FFF2-40B4-BE49-F238E27FC236}">
                <a16:creationId xmlns:a16="http://schemas.microsoft.com/office/drawing/2014/main" id="{85DB9B50-E980-42CA-980E-1943EAD89A10}"/>
              </a:ext>
            </a:extLst>
          </p:cNvPr>
          <p:cNvSpPr/>
          <p:nvPr/>
        </p:nvSpPr>
        <p:spPr bwMode="auto">
          <a:xfrm>
            <a:off x="3569983" y="3222426"/>
            <a:ext cx="2430006" cy="620585"/>
          </a:xfrm>
          <a:prstGeom prst="rect">
            <a:avLst/>
          </a:prstGeom>
          <a:solidFill>
            <a:schemeClr val="bg1"/>
          </a:solidFill>
          <a:ln w="19050">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Rectangle 47">
            <a:extLst>
              <a:ext uri="{FF2B5EF4-FFF2-40B4-BE49-F238E27FC236}">
                <a16:creationId xmlns:a16="http://schemas.microsoft.com/office/drawing/2014/main" id="{568A5737-40AC-4C36-B759-E5349573499C}"/>
              </a:ext>
            </a:extLst>
          </p:cNvPr>
          <p:cNvSpPr/>
          <p:nvPr/>
        </p:nvSpPr>
        <p:spPr bwMode="auto">
          <a:xfrm>
            <a:off x="3569983" y="3805762"/>
            <a:ext cx="779709" cy="486663"/>
          </a:xfrm>
          <a:prstGeom prst="rect">
            <a:avLst/>
          </a:prstGeom>
          <a:solidFill>
            <a:schemeClr val="bg1"/>
          </a:solidFill>
          <a:ln w="19050">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Rectangle 48">
            <a:extLst>
              <a:ext uri="{FF2B5EF4-FFF2-40B4-BE49-F238E27FC236}">
                <a16:creationId xmlns:a16="http://schemas.microsoft.com/office/drawing/2014/main" id="{C617372E-FE60-4FEF-918F-6809CF6AE988}"/>
              </a:ext>
            </a:extLst>
          </p:cNvPr>
          <p:cNvSpPr/>
          <p:nvPr/>
        </p:nvSpPr>
        <p:spPr bwMode="auto">
          <a:xfrm>
            <a:off x="5426747" y="4639135"/>
            <a:ext cx="416185" cy="479428"/>
          </a:xfrm>
          <a:prstGeom prst="rect">
            <a:avLst/>
          </a:prstGeom>
          <a:solidFill>
            <a:schemeClr val="bg1"/>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D6204ABA-A927-4650-B5CC-BE50F56B4AAC}"/>
              </a:ext>
            </a:extLst>
          </p:cNvPr>
          <p:cNvSpPr/>
          <p:nvPr/>
        </p:nvSpPr>
        <p:spPr bwMode="auto">
          <a:xfrm>
            <a:off x="3569983" y="4589301"/>
            <a:ext cx="2430006" cy="620585"/>
          </a:xfrm>
          <a:prstGeom prst="rect">
            <a:avLst/>
          </a:prstGeom>
          <a:solidFill>
            <a:schemeClr val="bg1"/>
          </a:solidFill>
          <a:ln w="19050">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Rectangle 50">
            <a:extLst>
              <a:ext uri="{FF2B5EF4-FFF2-40B4-BE49-F238E27FC236}">
                <a16:creationId xmlns:a16="http://schemas.microsoft.com/office/drawing/2014/main" id="{10B9F94B-A37E-4B1C-9E65-CFC30485AE2D}"/>
              </a:ext>
            </a:extLst>
          </p:cNvPr>
          <p:cNvSpPr/>
          <p:nvPr/>
        </p:nvSpPr>
        <p:spPr bwMode="auto">
          <a:xfrm>
            <a:off x="3569983" y="5172637"/>
            <a:ext cx="779709" cy="486663"/>
          </a:xfrm>
          <a:prstGeom prst="rect">
            <a:avLst/>
          </a:prstGeom>
          <a:solidFill>
            <a:schemeClr val="bg1"/>
          </a:solidFill>
          <a:ln w="19050">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2451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3"/>
                                        </p:tgtEl>
                                      </p:cBhvr>
                                    </p:animEffect>
                                    <p:set>
                                      <p:cBhvr>
                                        <p:cTn id="11" dur="1" fill="hold">
                                          <p:stCondLst>
                                            <p:cond delay="499"/>
                                          </p:stCondLst>
                                        </p:cTn>
                                        <p:tgtEl>
                                          <p:spTgt spid="43"/>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5"/>
                                        </p:tgtEl>
                                      </p:cBhvr>
                                    </p:animEffect>
                                    <p:set>
                                      <p:cBhvr>
                                        <p:cTn id="27" dur="1" fill="hold">
                                          <p:stCondLst>
                                            <p:cond delay="499"/>
                                          </p:stCondLst>
                                        </p:cTn>
                                        <p:tgtEl>
                                          <p:spTgt spid="4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47"/>
                                        </p:tgtEl>
                                      </p:cBhvr>
                                    </p:animEffect>
                                    <p:set>
                                      <p:cBhvr>
                                        <p:cTn id="36" dur="1" fill="hold">
                                          <p:stCondLst>
                                            <p:cond delay="499"/>
                                          </p:stCondLst>
                                        </p:cTn>
                                        <p:tgtEl>
                                          <p:spTgt spid="4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46"/>
                                        </p:tgtEl>
                                      </p:cBhvr>
                                    </p:animEffect>
                                    <p:set>
                                      <p:cBhvr>
                                        <p:cTn id="43" dur="1" fill="hold">
                                          <p:stCondLst>
                                            <p:cond delay="499"/>
                                          </p:stCondLst>
                                        </p:cTn>
                                        <p:tgtEl>
                                          <p:spTgt spid="4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1"/>
                                        </p:tgtEl>
                                      </p:cBhvr>
                                    </p:animEffect>
                                    <p:set>
                                      <p:cBhvr>
                                        <p:cTn id="77"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7" grpId="0"/>
      <p:bldP spid="38" grpId="0"/>
      <p:bldP spid="39" grpId="0"/>
      <p:bldP spid="40" grpId="0"/>
      <p:bldP spid="41" grpId="0"/>
      <p:bldP spid="5" grpId="0" animBg="1"/>
      <p:bldP spid="5" grpId="1" animBg="1"/>
      <p:bldP spid="43" grpId="0" animBg="1"/>
      <p:bldP spid="45" grpId="0" animBg="1"/>
      <p:bldP spid="46" grpId="0" animBg="1"/>
      <p:bldP spid="46" grpId="1" animBg="1"/>
      <p:bldP spid="47" grpId="0" animBg="1"/>
      <p:bldP spid="48" grpId="0" animBg="1"/>
      <p:bldP spid="49" grpId="0" animBg="1"/>
      <p:bldP spid="49" grpId="1"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9747C-CBD1-4D21-89A2-70E7F0EEDD46}"/>
              </a:ext>
            </a:extLst>
          </p:cNvPr>
          <p:cNvSpPr>
            <a:spLocks noGrp="1"/>
          </p:cNvSpPr>
          <p:nvPr>
            <p:ph type="title"/>
          </p:nvPr>
        </p:nvSpPr>
        <p:spPr/>
        <p:txBody>
          <a:bodyPr/>
          <a:lstStyle/>
          <a:p>
            <a:r>
              <a:rPr lang="en-GB" dirty="0"/>
              <a:t>3MD-1 Multiplication and division structures</a:t>
            </a:r>
          </a:p>
        </p:txBody>
      </p:sp>
      <p:pic>
        <p:nvPicPr>
          <p:cNvPr id="6" name="Picture 5">
            <a:extLst>
              <a:ext uri="{FF2B5EF4-FFF2-40B4-BE49-F238E27FC236}">
                <a16:creationId xmlns:a16="http://schemas.microsoft.com/office/drawing/2014/main" id="{C727B51C-C679-4776-8E27-FC130A58C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989" y="2917410"/>
            <a:ext cx="440704" cy="328366"/>
          </a:xfrm>
          <a:prstGeom prst="rect">
            <a:avLst/>
          </a:prstGeom>
        </p:spPr>
      </p:pic>
      <p:pic>
        <p:nvPicPr>
          <p:cNvPr id="7" name="Picture 6">
            <a:extLst>
              <a:ext uri="{FF2B5EF4-FFF2-40B4-BE49-F238E27FC236}">
                <a16:creationId xmlns:a16="http://schemas.microsoft.com/office/drawing/2014/main" id="{B57755CF-3C1B-468C-BA44-746123E7B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576" y="3328376"/>
            <a:ext cx="440704" cy="328366"/>
          </a:xfrm>
          <a:prstGeom prst="rect">
            <a:avLst/>
          </a:prstGeom>
        </p:spPr>
      </p:pic>
      <p:pic>
        <p:nvPicPr>
          <p:cNvPr id="8" name="Picture 7">
            <a:extLst>
              <a:ext uri="{FF2B5EF4-FFF2-40B4-BE49-F238E27FC236}">
                <a16:creationId xmlns:a16="http://schemas.microsoft.com/office/drawing/2014/main" id="{260D9991-AA1B-4836-838E-C57C971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127" y="3173593"/>
            <a:ext cx="440704" cy="328366"/>
          </a:xfrm>
          <a:prstGeom prst="rect">
            <a:avLst/>
          </a:prstGeom>
        </p:spPr>
      </p:pic>
      <p:pic>
        <p:nvPicPr>
          <p:cNvPr id="9" name="Picture 8">
            <a:extLst>
              <a:ext uri="{FF2B5EF4-FFF2-40B4-BE49-F238E27FC236}">
                <a16:creationId xmlns:a16="http://schemas.microsoft.com/office/drawing/2014/main" id="{C18C8BAC-66E3-45D4-8356-8AAE62C02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407" y="3891053"/>
            <a:ext cx="440704" cy="328366"/>
          </a:xfrm>
          <a:prstGeom prst="rect">
            <a:avLst/>
          </a:prstGeom>
        </p:spPr>
      </p:pic>
      <p:pic>
        <p:nvPicPr>
          <p:cNvPr id="10" name="Picture 9">
            <a:extLst>
              <a:ext uri="{FF2B5EF4-FFF2-40B4-BE49-F238E27FC236}">
                <a16:creationId xmlns:a16="http://schemas.microsoft.com/office/drawing/2014/main" id="{2948AC7C-3AF8-4244-BFBA-CF065BAE0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508" y="3699158"/>
            <a:ext cx="440704" cy="328366"/>
          </a:xfrm>
          <a:prstGeom prst="rect">
            <a:avLst/>
          </a:prstGeom>
        </p:spPr>
      </p:pic>
      <p:pic>
        <p:nvPicPr>
          <p:cNvPr id="11" name="Picture 10">
            <a:extLst>
              <a:ext uri="{FF2B5EF4-FFF2-40B4-BE49-F238E27FC236}">
                <a16:creationId xmlns:a16="http://schemas.microsoft.com/office/drawing/2014/main" id="{D4D132B3-0606-40BC-AECF-0B6CC51EA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057" y="3809922"/>
            <a:ext cx="440704" cy="328366"/>
          </a:xfrm>
          <a:prstGeom prst="rect">
            <a:avLst/>
          </a:prstGeom>
        </p:spPr>
      </p:pic>
      <p:pic>
        <p:nvPicPr>
          <p:cNvPr id="12" name="Picture 11">
            <a:extLst>
              <a:ext uri="{FF2B5EF4-FFF2-40B4-BE49-F238E27FC236}">
                <a16:creationId xmlns:a16="http://schemas.microsoft.com/office/drawing/2014/main" id="{6E3E6151-8009-4D77-8B46-E99EC240A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080" y="4201597"/>
            <a:ext cx="440704" cy="328366"/>
          </a:xfrm>
          <a:prstGeom prst="rect">
            <a:avLst/>
          </a:prstGeom>
        </p:spPr>
      </p:pic>
      <p:pic>
        <p:nvPicPr>
          <p:cNvPr id="13" name="Picture 12">
            <a:extLst>
              <a:ext uri="{FF2B5EF4-FFF2-40B4-BE49-F238E27FC236}">
                <a16:creationId xmlns:a16="http://schemas.microsoft.com/office/drawing/2014/main" id="{715D58B4-C754-4269-A1C9-65048201A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031" y="4740054"/>
            <a:ext cx="440704" cy="328366"/>
          </a:xfrm>
          <a:prstGeom prst="rect">
            <a:avLst/>
          </a:prstGeom>
        </p:spPr>
      </p:pic>
      <p:pic>
        <p:nvPicPr>
          <p:cNvPr id="14" name="Picture 13">
            <a:extLst>
              <a:ext uri="{FF2B5EF4-FFF2-40B4-BE49-F238E27FC236}">
                <a16:creationId xmlns:a16="http://schemas.microsoft.com/office/drawing/2014/main" id="{6A64F13B-FA14-4863-9A25-79A002D25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895" y="4731398"/>
            <a:ext cx="440704" cy="328366"/>
          </a:xfrm>
          <a:prstGeom prst="rect">
            <a:avLst/>
          </a:prstGeom>
        </p:spPr>
      </p:pic>
      <p:pic>
        <p:nvPicPr>
          <p:cNvPr id="15" name="Picture 14">
            <a:extLst>
              <a:ext uri="{FF2B5EF4-FFF2-40B4-BE49-F238E27FC236}">
                <a16:creationId xmlns:a16="http://schemas.microsoft.com/office/drawing/2014/main" id="{A3A8A390-D124-4292-9BDC-241191946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19" y="3390803"/>
            <a:ext cx="440704" cy="328366"/>
          </a:xfrm>
          <a:prstGeom prst="rect">
            <a:avLst/>
          </a:prstGeom>
        </p:spPr>
      </p:pic>
      <p:pic>
        <p:nvPicPr>
          <p:cNvPr id="16" name="Picture 15">
            <a:extLst>
              <a:ext uri="{FF2B5EF4-FFF2-40B4-BE49-F238E27FC236}">
                <a16:creationId xmlns:a16="http://schemas.microsoft.com/office/drawing/2014/main" id="{C3CD7A76-7094-4E43-B971-509736244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505" y="4629320"/>
            <a:ext cx="440704" cy="328366"/>
          </a:xfrm>
          <a:prstGeom prst="rect">
            <a:avLst/>
          </a:prstGeom>
        </p:spPr>
      </p:pic>
      <p:pic>
        <p:nvPicPr>
          <p:cNvPr id="17" name="Picture 16">
            <a:extLst>
              <a:ext uri="{FF2B5EF4-FFF2-40B4-BE49-F238E27FC236}">
                <a16:creationId xmlns:a16="http://schemas.microsoft.com/office/drawing/2014/main" id="{3C3CA3E1-A0F6-4BE9-857B-44CED73FC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771" y="4354376"/>
            <a:ext cx="440704" cy="328366"/>
          </a:xfrm>
          <a:prstGeom prst="rect">
            <a:avLst/>
          </a:prstGeom>
        </p:spPr>
      </p:pic>
      <p:pic>
        <p:nvPicPr>
          <p:cNvPr id="18" name="Picture 17">
            <a:extLst>
              <a:ext uri="{FF2B5EF4-FFF2-40B4-BE49-F238E27FC236}">
                <a16:creationId xmlns:a16="http://schemas.microsoft.com/office/drawing/2014/main" id="{855B8602-D11B-4E35-9D10-D0D81CCE9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528" y="4925035"/>
            <a:ext cx="440704" cy="328366"/>
          </a:xfrm>
          <a:prstGeom prst="rect">
            <a:avLst/>
          </a:prstGeom>
        </p:spPr>
      </p:pic>
      <p:pic>
        <p:nvPicPr>
          <p:cNvPr id="19" name="Picture 18">
            <a:extLst>
              <a:ext uri="{FF2B5EF4-FFF2-40B4-BE49-F238E27FC236}">
                <a16:creationId xmlns:a16="http://schemas.microsoft.com/office/drawing/2014/main" id="{4C600412-BA54-44CB-9865-27114394C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61" y="5227968"/>
            <a:ext cx="440704" cy="328366"/>
          </a:xfrm>
          <a:prstGeom prst="rect">
            <a:avLst/>
          </a:prstGeom>
        </p:spPr>
      </p:pic>
      <p:pic>
        <p:nvPicPr>
          <p:cNvPr id="20" name="Picture 19">
            <a:extLst>
              <a:ext uri="{FF2B5EF4-FFF2-40B4-BE49-F238E27FC236}">
                <a16:creationId xmlns:a16="http://schemas.microsoft.com/office/drawing/2014/main" id="{B4379C49-2D44-43C3-ACC2-16FC103E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91" y="4567215"/>
            <a:ext cx="440704" cy="328366"/>
          </a:xfrm>
          <a:prstGeom prst="rect">
            <a:avLst/>
          </a:prstGeom>
        </p:spPr>
      </p:pic>
      <p:pic>
        <p:nvPicPr>
          <p:cNvPr id="21" name="Picture 20">
            <a:extLst>
              <a:ext uri="{FF2B5EF4-FFF2-40B4-BE49-F238E27FC236}">
                <a16:creationId xmlns:a16="http://schemas.microsoft.com/office/drawing/2014/main" id="{6FDBF71F-C7BE-4178-9718-3967CEB6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5490333"/>
            <a:ext cx="440704" cy="328366"/>
          </a:xfrm>
          <a:prstGeom prst="rect">
            <a:avLst/>
          </a:prstGeom>
        </p:spPr>
      </p:pic>
      <p:pic>
        <p:nvPicPr>
          <p:cNvPr id="22" name="Picture 21">
            <a:extLst>
              <a:ext uri="{FF2B5EF4-FFF2-40B4-BE49-F238E27FC236}">
                <a16:creationId xmlns:a16="http://schemas.microsoft.com/office/drawing/2014/main" id="{C86A3130-5C07-4B60-A76B-55C69713B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381" y="5490333"/>
            <a:ext cx="440704" cy="328366"/>
          </a:xfrm>
          <a:prstGeom prst="rect">
            <a:avLst/>
          </a:prstGeom>
        </p:spPr>
      </p:pic>
      <p:pic>
        <p:nvPicPr>
          <p:cNvPr id="23" name="Picture 22">
            <a:extLst>
              <a:ext uri="{FF2B5EF4-FFF2-40B4-BE49-F238E27FC236}">
                <a16:creationId xmlns:a16="http://schemas.microsoft.com/office/drawing/2014/main" id="{16CE6CEA-3DF8-4A8D-8DF0-E32FC0255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237" y="5055129"/>
            <a:ext cx="440704" cy="328366"/>
          </a:xfrm>
          <a:prstGeom prst="rect">
            <a:avLst/>
          </a:prstGeom>
        </p:spPr>
      </p:pic>
      <p:pic>
        <p:nvPicPr>
          <p:cNvPr id="24" name="Picture 23">
            <a:extLst>
              <a:ext uri="{FF2B5EF4-FFF2-40B4-BE49-F238E27FC236}">
                <a16:creationId xmlns:a16="http://schemas.microsoft.com/office/drawing/2014/main" id="{0C9C7EFE-3E64-46DE-97A9-1504309FD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735" y="5555183"/>
            <a:ext cx="440704" cy="328366"/>
          </a:xfrm>
          <a:prstGeom prst="rect">
            <a:avLst/>
          </a:prstGeom>
        </p:spPr>
      </p:pic>
      <p:pic>
        <p:nvPicPr>
          <p:cNvPr id="25" name="Picture 24">
            <a:extLst>
              <a:ext uri="{FF2B5EF4-FFF2-40B4-BE49-F238E27FC236}">
                <a16:creationId xmlns:a16="http://schemas.microsoft.com/office/drawing/2014/main" id="{D24020A5-B450-4D95-BB35-39DEB4EE8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600" y="2917410"/>
            <a:ext cx="440704" cy="328366"/>
          </a:xfrm>
          <a:prstGeom prst="rect">
            <a:avLst/>
          </a:prstGeom>
        </p:spPr>
      </p:pic>
      <p:grpSp>
        <p:nvGrpSpPr>
          <p:cNvPr id="2" name="Group 1">
            <a:extLst>
              <a:ext uri="{FF2B5EF4-FFF2-40B4-BE49-F238E27FC236}">
                <a16:creationId xmlns:a16="http://schemas.microsoft.com/office/drawing/2014/main" id="{DFE119ED-227C-4DB9-8CE0-9CACB524262B}"/>
              </a:ext>
            </a:extLst>
          </p:cNvPr>
          <p:cNvGrpSpPr/>
          <p:nvPr/>
        </p:nvGrpSpPr>
        <p:grpSpPr>
          <a:xfrm>
            <a:off x="2270776" y="1865551"/>
            <a:ext cx="3622497" cy="328366"/>
            <a:chOff x="2326971" y="1455138"/>
            <a:chExt cx="3622497" cy="328366"/>
          </a:xfrm>
        </p:grpSpPr>
        <p:pic>
          <p:nvPicPr>
            <p:cNvPr id="29" name="Picture 28">
              <a:extLst>
                <a:ext uri="{FF2B5EF4-FFF2-40B4-BE49-F238E27FC236}">
                  <a16:creationId xmlns:a16="http://schemas.microsoft.com/office/drawing/2014/main" id="{155E90F3-B256-42D6-B9AF-8B0EDC507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971" y="1455138"/>
              <a:ext cx="440704" cy="328366"/>
            </a:xfrm>
            <a:prstGeom prst="rect">
              <a:avLst/>
            </a:prstGeom>
          </p:spPr>
        </p:pic>
        <p:pic>
          <p:nvPicPr>
            <p:cNvPr id="30" name="Picture 29">
              <a:extLst>
                <a:ext uri="{FF2B5EF4-FFF2-40B4-BE49-F238E27FC236}">
                  <a16:creationId xmlns:a16="http://schemas.microsoft.com/office/drawing/2014/main" id="{EB3DB85D-624A-4C53-84D4-FA6EE2A4D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19" y="1455138"/>
              <a:ext cx="440704" cy="328366"/>
            </a:xfrm>
            <a:prstGeom prst="rect">
              <a:avLst/>
            </a:prstGeom>
          </p:spPr>
        </p:pic>
        <p:pic>
          <p:nvPicPr>
            <p:cNvPr id="31" name="Picture 30">
              <a:extLst>
                <a:ext uri="{FF2B5EF4-FFF2-40B4-BE49-F238E27FC236}">
                  <a16:creationId xmlns:a16="http://schemas.microsoft.com/office/drawing/2014/main" id="{2FC47D50-FB95-4B02-B023-201BEB5B5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867" y="1455138"/>
              <a:ext cx="440704" cy="328366"/>
            </a:xfrm>
            <a:prstGeom prst="rect">
              <a:avLst/>
            </a:prstGeom>
          </p:spPr>
        </p:pic>
        <p:pic>
          <p:nvPicPr>
            <p:cNvPr id="32" name="Picture 31">
              <a:extLst>
                <a:ext uri="{FF2B5EF4-FFF2-40B4-BE49-F238E27FC236}">
                  <a16:creationId xmlns:a16="http://schemas.microsoft.com/office/drawing/2014/main" id="{87CFB26C-E495-45F6-A087-68FB21EC1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315" y="1455138"/>
              <a:ext cx="440704" cy="328366"/>
            </a:xfrm>
            <a:prstGeom prst="rect">
              <a:avLst/>
            </a:prstGeom>
          </p:spPr>
        </p:pic>
        <p:pic>
          <p:nvPicPr>
            <p:cNvPr id="33" name="Picture 32">
              <a:extLst>
                <a:ext uri="{FF2B5EF4-FFF2-40B4-BE49-F238E27FC236}">
                  <a16:creationId xmlns:a16="http://schemas.microsoft.com/office/drawing/2014/main" id="{BF5B3C7E-2DB0-4A16-BCE3-51E1A8759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64" y="1455138"/>
              <a:ext cx="440704" cy="328366"/>
            </a:xfrm>
            <a:prstGeom prst="rect">
              <a:avLst/>
            </a:prstGeom>
          </p:spPr>
        </p:pic>
      </p:grpSp>
      <p:grpSp>
        <p:nvGrpSpPr>
          <p:cNvPr id="35" name="Group 34">
            <a:extLst>
              <a:ext uri="{FF2B5EF4-FFF2-40B4-BE49-F238E27FC236}">
                <a16:creationId xmlns:a16="http://schemas.microsoft.com/office/drawing/2014/main" id="{F467FDA2-6892-4CB4-A116-FE8974A2ECC4}"/>
              </a:ext>
            </a:extLst>
          </p:cNvPr>
          <p:cNvGrpSpPr/>
          <p:nvPr/>
        </p:nvGrpSpPr>
        <p:grpSpPr>
          <a:xfrm>
            <a:off x="2270776" y="2698791"/>
            <a:ext cx="3622497" cy="328366"/>
            <a:chOff x="2326971" y="1455138"/>
            <a:chExt cx="3622497" cy="328366"/>
          </a:xfrm>
        </p:grpSpPr>
        <p:pic>
          <p:nvPicPr>
            <p:cNvPr id="36" name="Picture 35">
              <a:extLst>
                <a:ext uri="{FF2B5EF4-FFF2-40B4-BE49-F238E27FC236}">
                  <a16:creationId xmlns:a16="http://schemas.microsoft.com/office/drawing/2014/main" id="{B7D2AFE4-54B9-48F9-B684-8DAE44A2B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971" y="1455138"/>
              <a:ext cx="440704" cy="328366"/>
            </a:xfrm>
            <a:prstGeom prst="rect">
              <a:avLst/>
            </a:prstGeom>
          </p:spPr>
        </p:pic>
        <p:pic>
          <p:nvPicPr>
            <p:cNvPr id="37" name="Picture 36">
              <a:extLst>
                <a:ext uri="{FF2B5EF4-FFF2-40B4-BE49-F238E27FC236}">
                  <a16:creationId xmlns:a16="http://schemas.microsoft.com/office/drawing/2014/main" id="{0BA3F577-B7DC-4766-80F9-642C7D31A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19" y="1455138"/>
              <a:ext cx="440704" cy="328366"/>
            </a:xfrm>
            <a:prstGeom prst="rect">
              <a:avLst/>
            </a:prstGeom>
          </p:spPr>
        </p:pic>
        <p:pic>
          <p:nvPicPr>
            <p:cNvPr id="38" name="Picture 37">
              <a:extLst>
                <a:ext uri="{FF2B5EF4-FFF2-40B4-BE49-F238E27FC236}">
                  <a16:creationId xmlns:a16="http://schemas.microsoft.com/office/drawing/2014/main" id="{E258C683-57CE-4196-8265-1812CEC1F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867" y="1455138"/>
              <a:ext cx="440704" cy="328366"/>
            </a:xfrm>
            <a:prstGeom prst="rect">
              <a:avLst/>
            </a:prstGeom>
          </p:spPr>
        </p:pic>
        <p:pic>
          <p:nvPicPr>
            <p:cNvPr id="39" name="Picture 38">
              <a:extLst>
                <a:ext uri="{FF2B5EF4-FFF2-40B4-BE49-F238E27FC236}">
                  <a16:creationId xmlns:a16="http://schemas.microsoft.com/office/drawing/2014/main" id="{40DEC9B7-7999-4B27-830B-97565DA17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315" y="1455138"/>
              <a:ext cx="440704" cy="328366"/>
            </a:xfrm>
            <a:prstGeom prst="rect">
              <a:avLst/>
            </a:prstGeom>
          </p:spPr>
        </p:pic>
        <p:pic>
          <p:nvPicPr>
            <p:cNvPr id="43" name="Picture 42">
              <a:extLst>
                <a:ext uri="{FF2B5EF4-FFF2-40B4-BE49-F238E27FC236}">
                  <a16:creationId xmlns:a16="http://schemas.microsoft.com/office/drawing/2014/main" id="{E534B634-350E-451A-8F14-5843C8ACA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64" y="1455138"/>
              <a:ext cx="440704" cy="328366"/>
            </a:xfrm>
            <a:prstGeom prst="rect">
              <a:avLst/>
            </a:prstGeom>
          </p:spPr>
        </p:pic>
      </p:grpSp>
      <p:grpSp>
        <p:nvGrpSpPr>
          <p:cNvPr id="44" name="Group 43">
            <a:extLst>
              <a:ext uri="{FF2B5EF4-FFF2-40B4-BE49-F238E27FC236}">
                <a16:creationId xmlns:a16="http://schemas.microsoft.com/office/drawing/2014/main" id="{F4A648A2-9788-45C0-A832-D30C4C921C51}"/>
              </a:ext>
            </a:extLst>
          </p:cNvPr>
          <p:cNvGrpSpPr/>
          <p:nvPr/>
        </p:nvGrpSpPr>
        <p:grpSpPr>
          <a:xfrm>
            <a:off x="2270776" y="3532031"/>
            <a:ext cx="3622497" cy="328366"/>
            <a:chOff x="2326971" y="1455138"/>
            <a:chExt cx="3622497" cy="328366"/>
          </a:xfrm>
        </p:grpSpPr>
        <p:pic>
          <p:nvPicPr>
            <p:cNvPr id="45" name="Picture 44">
              <a:extLst>
                <a:ext uri="{FF2B5EF4-FFF2-40B4-BE49-F238E27FC236}">
                  <a16:creationId xmlns:a16="http://schemas.microsoft.com/office/drawing/2014/main" id="{83BEB814-7241-4BDF-A4AA-39D4D409E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971" y="1455138"/>
              <a:ext cx="440704" cy="328366"/>
            </a:xfrm>
            <a:prstGeom prst="rect">
              <a:avLst/>
            </a:prstGeom>
          </p:spPr>
        </p:pic>
        <p:pic>
          <p:nvPicPr>
            <p:cNvPr id="46" name="Picture 45">
              <a:extLst>
                <a:ext uri="{FF2B5EF4-FFF2-40B4-BE49-F238E27FC236}">
                  <a16:creationId xmlns:a16="http://schemas.microsoft.com/office/drawing/2014/main" id="{724CC363-9118-4319-A1E3-77C43A596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19" y="1455138"/>
              <a:ext cx="440704" cy="328366"/>
            </a:xfrm>
            <a:prstGeom prst="rect">
              <a:avLst/>
            </a:prstGeom>
          </p:spPr>
        </p:pic>
        <p:pic>
          <p:nvPicPr>
            <p:cNvPr id="47" name="Picture 46">
              <a:extLst>
                <a:ext uri="{FF2B5EF4-FFF2-40B4-BE49-F238E27FC236}">
                  <a16:creationId xmlns:a16="http://schemas.microsoft.com/office/drawing/2014/main" id="{7F3C05AA-FF83-4FAC-B720-2D5A9FC7F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867" y="1455138"/>
              <a:ext cx="440704" cy="328366"/>
            </a:xfrm>
            <a:prstGeom prst="rect">
              <a:avLst/>
            </a:prstGeom>
          </p:spPr>
        </p:pic>
        <p:pic>
          <p:nvPicPr>
            <p:cNvPr id="48" name="Picture 47">
              <a:extLst>
                <a:ext uri="{FF2B5EF4-FFF2-40B4-BE49-F238E27FC236}">
                  <a16:creationId xmlns:a16="http://schemas.microsoft.com/office/drawing/2014/main" id="{B135E8B9-35E7-4063-9628-8745A3E06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315" y="1455138"/>
              <a:ext cx="440704" cy="328366"/>
            </a:xfrm>
            <a:prstGeom prst="rect">
              <a:avLst/>
            </a:prstGeom>
          </p:spPr>
        </p:pic>
        <p:pic>
          <p:nvPicPr>
            <p:cNvPr id="49" name="Picture 48">
              <a:extLst>
                <a:ext uri="{FF2B5EF4-FFF2-40B4-BE49-F238E27FC236}">
                  <a16:creationId xmlns:a16="http://schemas.microsoft.com/office/drawing/2014/main" id="{E5F7E7D6-1893-42F9-8748-FDFE5A709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64" y="1455138"/>
              <a:ext cx="440704" cy="328366"/>
            </a:xfrm>
            <a:prstGeom prst="rect">
              <a:avLst/>
            </a:prstGeom>
          </p:spPr>
        </p:pic>
      </p:grpSp>
      <p:grpSp>
        <p:nvGrpSpPr>
          <p:cNvPr id="50" name="Group 49">
            <a:extLst>
              <a:ext uri="{FF2B5EF4-FFF2-40B4-BE49-F238E27FC236}">
                <a16:creationId xmlns:a16="http://schemas.microsoft.com/office/drawing/2014/main" id="{4ED4CB65-45EF-4AFF-A9E0-8394363F5B11}"/>
              </a:ext>
            </a:extLst>
          </p:cNvPr>
          <p:cNvGrpSpPr/>
          <p:nvPr/>
        </p:nvGrpSpPr>
        <p:grpSpPr>
          <a:xfrm>
            <a:off x="2270776" y="4365271"/>
            <a:ext cx="3622497" cy="328366"/>
            <a:chOff x="2326971" y="1455138"/>
            <a:chExt cx="3622497" cy="328366"/>
          </a:xfrm>
        </p:grpSpPr>
        <p:pic>
          <p:nvPicPr>
            <p:cNvPr id="51" name="Picture 50">
              <a:extLst>
                <a:ext uri="{FF2B5EF4-FFF2-40B4-BE49-F238E27FC236}">
                  <a16:creationId xmlns:a16="http://schemas.microsoft.com/office/drawing/2014/main" id="{276F6B62-BE90-434C-93AE-F06A94096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971" y="1455138"/>
              <a:ext cx="440704" cy="328366"/>
            </a:xfrm>
            <a:prstGeom prst="rect">
              <a:avLst/>
            </a:prstGeom>
          </p:spPr>
        </p:pic>
        <p:pic>
          <p:nvPicPr>
            <p:cNvPr id="53" name="Picture 52">
              <a:extLst>
                <a:ext uri="{FF2B5EF4-FFF2-40B4-BE49-F238E27FC236}">
                  <a16:creationId xmlns:a16="http://schemas.microsoft.com/office/drawing/2014/main" id="{C6B5D858-FADA-4C1D-BAE6-FF2EF68DF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19" y="1455138"/>
              <a:ext cx="440704" cy="328366"/>
            </a:xfrm>
            <a:prstGeom prst="rect">
              <a:avLst/>
            </a:prstGeom>
          </p:spPr>
        </p:pic>
        <p:pic>
          <p:nvPicPr>
            <p:cNvPr id="54" name="Picture 53">
              <a:extLst>
                <a:ext uri="{FF2B5EF4-FFF2-40B4-BE49-F238E27FC236}">
                  <a16:creationId xmlns:a16="http://schemas.microsoft.com/office/drawing/2014/main" id="{C4079623-8980-4B57-A47C-3D64C6B28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867" y="1455138"/>
              <a:ext cx="440704" cy="328366"/>
            </a:xfrm>
            <a:prstGeom prst="rect">
              <a:avLst/>
            </a:prstGeom>
          </p:spPr>
        </p:pic>
        <p:pic>
          <p:nvPicPr>
            <p:cNvPr id="55" name="Picture 54">
              <a:extLst>
                <a:ext uri="{FF2B5EF4-FFF2-40B4-BE49-F238E27FC236}">
                  <a16:creationId xmlns:a16="http://schemas.microsoft.com/office/drawing/2014/main" id="{A9017869-4D34-4563-944F-479774294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315" y="1455138"/>
              <a:ext cx="440704" cy="328366"/>
            </a:xfrm>
            <a:prstGeom prst="rect">
              <a:avLst/>
            </a:prstGeom>
          </p:spPr>
        </p:pic>
        <p:pic>
          <p:nvPicPr>
            <p:cNvPr id="56" name="Picture 55">
              <a:extLst>
                <a:ext uri="{FF2B5EF4-FFF2-40B4-BE49-F238E27FC236}">
                  <a16:creationId xmlns:a16="http://schemas.microsoft.com/office/drawing/2014/main" id="{145A8519-315D-4BD5-B173-F6DB836BC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64" y="1455138"/>
              <a:ext cx="440704" cy="328366"/>
            </a:xfrm>
            <a:prstGeom prst="rect">
              <a:avLst/>
            </a:prstGeom>
          </p:spPr>
        </p:pic>
      </p:grpSp>
      <p:grpSp>
        <p:nvGrpSpPr>
          <p:cNvPr id="26" name="Group 25">
            <a:extLst>
              <a:ext uri="{FF2B5EF4-FFF2-40B4-BE49-F238E27FC236}">
                <a16:creationId xmlns:a16="http://schemas.microsoft.com/office/drawing/2014/main" id="{8786BCE6-AF8B-4B53-BC59-197947043CB2}"/>
              </a:ext>
            </a:extLst>
          </p:cNvPr>
          <p:cNvGrpSpPr/>
          <p:nvPr/>
        </p:nvGrpSpPr>
        <p:grpSpPr>
          <a:xfrm>
            <a:off x="1151054" y="1557338"/>
            <a:ext cx="786215" cy="4290816"/>
            <a:chOff x="1153167" y="1557338"/>
            <a:chExt cx="786215" cy="4290816"/>
          </a:xfrm>
        </p:grpSpPr>
        <p:pic>
          <p:nvPicPr>
            <p:cNvPr id="5" name="Picture 4">
              <a:extLst>
                <a:ext uri="{FF2B5EF4-FFF2-40B4-BE49-F238E27FC236}">
                  <a16:creationId xmlns:a16="http://schemas.microsoft.com/office/drawing/2014/main" id="{33E9DF48-6487-4A41-9BB0-9BC6B8B8B0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26917" y="1557338"/>
              <a:ext cx="712465" cy="4290816"/>
            </a:xfrm>
            <a:prstGeom prst="rect">
              <a:avLst/>
            </a:prstGeom>
          </p:spPr>
        </p:pic>
        <p:sp>
          <p:nvSpPr>
            <p:cNvPr id="3" name="Rectangle 2">
              <a:extLst>
                <a:ext uri="{FF2B5EF4-FFF2-40B4-BE49-F238E27FC236}">
                  <a16:creationId xmlns:a16="http://schemas.microsoft.com/office/drawing/2014/main" id="{343D360E-41B6-4DBC-AF9A-DF58F99C6A63}"/>
                </a:ext>
              </a:extLst>
            </p:cNvPr>
            <p:cNvSpPr/>
            <p:nvPr/>
          </p:nvSpPr>
          <p:spPr bwMode="auto">
            <a:xfrm>
              <a:off x="1153167" y="4925035"/>
              <a:ext cx="721382" cy="84453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58" name="TextBox 57">
            <a:extLst>
              <a:ext uri="{FF2B5EF4-FFF2-40B4-BE49-F238E27FC236}">
                <a16:creationId xmlns:a16="http://schemas.microsoft.com/office/drawing/2014/main" id="{B62BCC01-5C19-4D3D-A617-70FF96BAC8F1}"/>
              </a:ext>
            </a:extLst>
          </p:cNvPr>
          <p:cNvSpPr txBox="1"/>
          <p:nvPr/>
        </p:nvSpPr>
        <p:spPr>
          <a:xfrm>
            <a:off x="2642396" y="5742357"/>
            <a:ext cx="201472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4</a:t>
            </a:r>
          </a:p>
        </p:txBody>
      </p:sp>
      <p:sp>
        <p:nvSpPr>
          <p:cNvPr id="61" name="Content Placeholder 2">
            <a:extLst>
              <a:ext uri="{FF2B5EF4-FFF2-40B4-BE49-F238E27FC236}">
                <a16:creationId xmlns:a16="http://schemas.microsoft.com/office/drawing/2014/main" id="{C2A33573-E1E8-42A6-9BE1-61C133445395}"/>
              </a:ext>
            </a:extLst>
          </p:cNvPr>
          <p:cNvSpPr txBox="1">
            <a:spLocks/>
          </p:cNvSpPr>
          <p:nvPr/>
        </p:nvSpPr>
        <p:spPr>
          <a:xfrm>
            <a:off x="6373482" y="137773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conkers are there?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children can get 5 conkers each?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multiplication fact can you use to help you work out the answer to this division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each number represent in the division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counters to model what happens if 40 counters are divided into groups of 5. How many groups will there be? What multiplication fact can you use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4" name="TextBox 19">
            <a:extLst>
              <a:ext uri="{FF2B5EF4-FFF2-40B4-BE49-F238E27FC236}">
                <a16:creationId xmlns:a16="http://schemas.microsoft.com/office/drawing/2014/main" id="{C32AD441-3008-4DDD-B16C-5AB04B9968E1}"/>
              </a:ext>
            </a:extLst>
          </p:cNvPr>
          <p:cNvSpPr txBox="1"/>
          <p:nvPr/>
        </p:nvSpPr>
        <p:spPr>
          <a:xfrm>
            <a:off x="6325475" y="400154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20 divided into groups of 5 is equal to 4.  </a:t>
            </a:r>
          </a:p>
        </p:txBody>
      </p:sp>
      <p:sp>
        <p:nvSpPr>
          <p:cNvPr id="57" name="TextBox 56">
            <a:extLst>
              <a:ext uri="{FF2B5EF4-FFF2-40B4-BE49-F238E27FC236}">
                <a16:creationId xmlns:a16="http://schemas.microsoft.com/office/drawing/2014/main" id="{4E693354-E955-4600-ACBC-2C88ACA9DE82}"/>
              </a:ext>
            </a:extLst>
          </p:cNvPr>
          <p:cNvSpPr txBox="1"/>
          <p:nvPr/>
        </p:nvSpPr>
        <p:spPr>
          <a:xfrm>
            <a:off x="2664014" y="5285786"/>
            <a:ext cx="2065803"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x 5 = 20</a:t>
            </a:r>
          </a:p>
        </p:txBody>
      </p:sp>
    </p:spTree>
    <p:extLst>
      <p:ext uri="{BB962C8B-B14F-4D97-AF65-F5344CB8AC3E}">
        <p14:creationId xmlns:p14="http://schemas.microsoft.com/office/powerpoint/2010/main" val="15445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45833E-6 4.44444E-6 L 0.00573 -0.15394 " pathEditMode="relative" rAng="0" ptsTypes="AA">
                                      <p:cBhvr>
                                        <p:cTn id="10" dur="2000" fill="hold"/>
                                        <p:tgtEl>
                                          <p:spTgt spid="6"/>
                                        </p:tgtEl>
                                        <p:attrNameLst>
                                          <p:attrName>ppt_x</p:attrName>
                                          <p:attrName>ppt_y</p:attrName>
                                        </p:attrNameLst>
                                      </p:cBhvr>
                                      <p:rCtr x="286" y="-7708"/>
                                    </p:animMotion>
                                  </p:childTnLst>
                                </p:cTn>
                              </p:par>
                              <p:par>
                                <p:cTn id="11" presetID="42" presetClass="path" presetSubtype="0" accel="50000" decel="50000" fill="hold" nodeType="withEffect">
                                  <p:stCondLst>
                                    <p:cond delay="0"/>
                                  </p:stCondLst>
                                  <p:childTnLst>
                                    <p:animMotion origin="layout" path="M 8.33333E-7 7.40741E-7 L 0.02292 -0.21458 " pathEditMode="relative" rAng="0" ptsTypes="AA">
                                      <p:cBhvr>
                                        <p:cTn id="12" dur="2000" fill="hold"/>
                                        <p:tgtEl>
                                          <p:spTgt spid="7"/>
                                        </p:tgtEl>
                                        <p:attrNameLst>
                                          <p:attrName>ppt_x</p:attrName>
                                          <p:attrName>ppt_y</p:attrName>
                                        </p:attrNameLst>
                                      </p:cBhvr>
                                      <p:rCtr x="1146" y="-10741"/>
                                    </p:animMotion>
                                  </p:childTnLst>
                                </p:cTn>
                              </p:par>
                              <p:par>
                                <p:cTn id="13" presetID="42" presetClass="path" presetSubtype="0" accel="50000" decel="50000" fill="hold" nodeType="withEffect">
                                  <p:stCondLst>
                                    <p:cond delay="0"/>
                                  </p:stCondLst>
                                  <p:childTnLst>
                                    <p:animMotion origin="layout" path="M -2.08333E-7 -4.07407E-6 L 0.01641 -0.19074 " pathEditMode="relative" rAng="0" ptsTypes="AA">
                                      <p:cBhvr>
                                        <p:cTn id="14" dur="2000" fill="hold"/>
                                        <p:tgtEl>
                                          <p:spTgt spid="8"/>
                                        </p:tgtEl>
                                        <p:attrNameLst>
                                          <p:attrName>ppt_x</p:attrName>
                                          <p:attrName>ppt_y</p:attrName>
                                        </p:attrNameLst>
                                      </p:cBhvr>
                                      <p:rCtr x="820" y="-9537"/>
                                    </p:animMotion>
                                  </p:childTnLst>
                                </p:cTn>
                              </p:par>
                              <p:par>
                                <p:cTn id="15" presetID="42" presetClass="path" presetSubtype="0" accel="50000" decel="50000" fill="hold" nodeType="withEffect">
                                  <p:stCondLst>
                                    <p:cond delay="0"/>
                                  </p:stCondLst>
                                  <p:childTnLst>
                                    <p:animMotion origin="layout" path="M -3.95833E-6 2.96296E-6 L 0.01888 -0.22084 " pathEditMode="relative" rAng="0" ptsTypes="AA">
                                      <p:cBhvr>
                                        <p:cTn id="16" dur="2000" fill="hold"/>
                                        <p:tgtEl>
                                          <p:spTgt spid="15"/>
                                        </p:tgtEl>
                                        <p:attrNameLst>
                                          <p:attrName>ppt_x</p:attrName>
                                          <p:attrName>ppt_y</p:attrName>
                                        </p:attrNameLst>
                                      </p:cBhvr>
                                      <p:rCtr x="938" y="-11042"/>
                                    </p:animMotion>
                                  </p:childTnLst>
                                </p:cTn>
                              </p:par>
                              <p:par>
                                <p:cTn id="17" presetID="42" presetClass="path" presetSubtype="0" accel="50000" decel="50000" fill="hold" nodeType="withEffect">
                                  <p:stCondLst>
                                    <p:cond delay="0"/>
                                  </p:stCondLst>
                                  <p:childTnLst>
                                    <p:animMotion origin="layout" path="M -1.875E-6 4.44444E-6 L -0.00026 -0.15371 " pathEditMode="relative" rAng="0" ptsTypes="AA">
                                      <p:cBhvr>
                                        <p:cTn id="18" dur="2000" fill="hold"/>
                                        <p:tgtEl>
                                          <p:spTgt spid="25"/>
                                        </p:tgtEl>
                                        <p:attrNameLst>
                                          <p:attrName>ppt_x</p:attrName>
                                          <p:attrName>ppt_y</p:attrName>
                                        </p:attrNameLst>
                                      </p:cBhvr>
                                      <p:rCtr x="-13" y="-7685"/>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
                                        </p:tgtEl>
                                      </p:cBhvr>
                                    </p:animEffect>
                                    <p:animScale>
                                      <p:cBhvr>
                                        <p:cTn id="42" dur="250" autoRev="1" fill="hold"/>
                                        <p:tgtEl>
                                          <p:spTgt spid="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04167E-6 -4.44444E-6 L 0.02214 -0.14699 " pathEditMode="relative" rAng="0" ptsTypes="AA">
                                      <p:cBhvr>
                                        <p:cTn id="46" dur="2000" fill="hold"/>
                                        <p:tgtEl>
                                          <p:spTgt spid="10"/>
                                        </p:tgtEl>
                                        <p:attrNameLst>
                                          <p:attrName>ppt_x</p:attrName>
                                          <p:attrName>ppt_y</p:attrName>
                                        </p:attrNameLst>
                                      </p:cBhvr>
                                      <p:rCtr x="1107" y="-7361"/>
                                    </p:animMotion>
                                  </p:childTnLst>
                                </p:cTn>
                              </p:par>
                              <p:par>
                                <p:cTn id="47" presetID="42" presetClass="path" presetSubtype="0" accel="50000" decel="50000" fill="hold" nodeType="withEffect">
                                  <p:stCondLst>
                                    <p:cond delay="0"/>
                                  </p:stCondLst>
                                  <p:childTnLst>
                                    <p:animMotion origin="layout" path="M -1.66667E-6 -3.7037E-6 L 0.01927 -0.17338 " pathEditMode="relative" rAng="0" ptsTypes="AA">
                                      <p:cBhvr>
                                        <p:cTn id="48" dur="2000" fill="hold"/>
                                        <p:tgtEl>
                                          <p:spTgt spid="9"/>
                                        </p:tgtEl>
                                        <p:attrNameLst>
                                          <p:attrName>ppt_x</p:attrName>
                                          <p:attrName>ppt_y</p:attrName>
                                        </p:attrNameLst>
                                      </p:cBhvr>
                                      <p:rCtr x="964" y="-8681"/>
                                    </p:animMotion>
                                  </p:childTnLst>
                                </p:cTn>
                              </p:par>
                              <p:par>
                                <p:cTn id="49" presetID="42" presetClass="path" presetSubtype="0" accel="50000" decel="50000" fill="hold" nodeType="withEffect">
                                  <p:stCondLst>
                                    <p:cond delay="0"/>
                                  </p:stCondLst>
                                  <p:childTnLst>
                                    <p:animMotion origin="layout" path="M -2.5E-6 1.85185E-6 L 0.0043 -0.16273 " pathEditMode="relative" rAng="0" ptsTypes="AA">
                                      <p:cBhvr>
                                        <p:cTn id="50" dur="2000" fill="hold"/>
                                        <p:tgtEl>
                                          <p:spTgt spid="11"/>
                                        </p:tgtEl>
                                        <p:attrNameLst>
                                          <p:attrName>ppt_x</p:attrName>
                                          <p:attrName>ppt_y</p:attrName>
                                        </p:attrNameLst>
                                      </p:cBhvr>
                                      <p:rCtr x="208" y="-8148"/>
                                    </p:animMotion>
                                  </p:childTnLst>
                                </p:cTn>
                              </p:par>
                              <p:par>
                                <p:cTn id="51" presetID="42" presetClass="path" presetSubtype="0" accel="50000" decel="50000" fill="hold" nodeType="withEffect">
                                  <p:stCondLst>
                                    <p:cond delay="0"/>
                                  </p:stCondLst>
                                  <p:childTnLst>
                                    <p:animMotion origin="layout" path="M -2.91667E-6 3.7037E-6 L 0.00052 -0.24167 " pathEditMode="relative" rAng="0" ptsTypes="AA">
                                      <p:cBhvr>
                                        <p:cTn id="52" dur="2000" fill="hold"/>
                                        <p:tgtEl>
                                          <p:spTgt spid="17"/>
                                        </p:tgtEl>
                                        <p:attrNameLst>
                                          <p:attrName>ppt_x</p:attrName>
                                          <p:attrName>ppt_y</p:attrName>
                                        </p:attrNameLst>
                                      </p:cBhvr>
                                      <p:rCtr x="26" y="-12083"/>
                                    </p:animMotion>
                                  </p:childTnLst>
                                </p:cTn>
                              </p:par>
                              <p:par>
                                <p:cTn id="53" presetID="42" presetClass="path" presetSubtype="0" accel="50000" decel="50000" fill="hold" nodeType="withEffect">
                                  <p:stCondLst>
                                    <p:cond delay="0"/>
                                  </p:stCondLst>
                                  <p:childTnLst>
                                    <p:animMotion origin="layout" path="M -2.08333E-7 -4.07407E-6 L -0.00898 -0.21875 " pathEditMode="relative" rAng="0" ptsTypes="AA">
                                      <p:cBhvr>
                                        <p:cTn id="54" dur="2000" fill="hold"/>
                                        <p:tgtEl>
                                          <p:spTgt spid="12"/>
                                        </p:tgtEl>
                                        <p:attrNameLst>
                                          <p:attrName>ppt_x</p:attrName>
                                          <p:attrName>ppt_y</p:attrName>
                                        </p:attrNameLst>
                                      </p:cBhvr>
                                      <p:rCtr x="-456" y="-10949"/>
                                    </p:animMotion>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xit" presetSubtype="0" fill="hold" nodeType="with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35"/>
                                        </p:tgtEl>
                                      </p:cBhvr>
                                    </p:animEffect>
                                    <p:animScale>
                                      <p:cBhvr>
                                        <p:cTn id="78" dur="250" autoRev="1" fill="hold"/>
                                        <p:tgtEl>
                                          <p:spTgt spid="35"/>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0.00013 2.59259E-6 L 0.02591 -0.17431 " pathEditMode="relative" rAng="0" ptsTypes="AA">
                                      <p:cBhvr>
                                        <p:cTn id="82" dur="2000" fill="hold"/>
                                        <p:tgtEl>
                                          <p:spTgt spid="14"/>
                                        </p:tgtEl>
                                        <p:attrNameLst>
                                          <p:attrName>ppt_x</p:attrName>
                                          <p:attrName>ppt_y</p:attrName>
                                        </p:attrNameLst>
                                      </p:cBhvr>
                                      <p:rCtr x="1302" y="-8727"/>
                                    </p:animMotion>
                                  </p:childTnLst>
                                </p:cTn>
                              </p:par>
                              <p:par>
                                <p:cTn id="83" presetID="42" presetClass="path" presetSubtype="0" accel="50000" decel="50000" fill="hold" nodeType="withEffect">
                                  <p:stCondLst>
                                    <p:cond delay="100"/>
                                  </p:stCondLst>
                                  <p:childTnLst>
                                    <p:animMotion origin="layout" path="M -3.33333E-6 -2.59259E-6 L 0.00378 -0.15949 " pathEditMode="relative" rAng="0" ptsTypes="AA">
                                      <p:cBhvr>
                                        <p:cTn id="84" dur="2000" fill="hold"/>
                                        <p:tgtEl>
                                          <p:spTgt spid="16"/>
                                        </p:tgtEl>
                                        <p:attrNameLst>
                                          <p:attrName>ppt_x</p:attrName>
                                          <p:attrName>ppt_y</p:attrName>
                                        </p:attrNameLst>
                                      </p:cBhvr>
                                      <p:rCtr x="182" y="-7986"/>
                                    </p:animMotion>
                                  </p:childTnLst>
                                </p:cTn>
                              </p:par>
                              <p:par>
                                <p:cTn id="85" presetID="42" presetClass="path" presetSubtype="0" accel="50000" decel="50000" fill="hold" nodeType="withEffect">
                                  <p:stCondLst>
                                    <p:cond delay="100"/>
                                  </p:stCondLst>
                                  <p:childTnLst>
                                    <p:animMotion origin="layout" path="M 2.08333E-6 -4.81481E-6 L 0.03398 -0.15046 " pathEditMode="relative" rAng="0" ptsTypes="AA">
                                      <p:cBhvr>
                                        <p:cTn id="86" dur="2000" fill="hold"/>
                                        <p:tgtEl>
                                          <p:spTgt spid="20"/>
                                        </p:tgtEl>
                                        <p:attrNameLst>
                                          <p:attrName>ppt_x</p:attrName>
                                          <p:attrName>ppt_y</p:attrName>
                                        </p:attrNameLst>
                                      </p:cBhvr>
                                      <p:rCtr x="1693" y="-7523"/>
                                    </p:animMotion>
                                  </p:childTnLst>
                                </p:cTn>
                              </p:par>
                              <p:par>
                                <p:cTn id="87" presetID="42" presetClass="path" presetSubtype="0" accel="50000" decel="50000" fill="hold" nodeType="withEffect">
                                  <p:stCondLst>
                                    <p:cond delay="100"/>
                                  </p:stCondLst>
                                  <p:childTnLst>
                                    <p:animMotion origin="layout" path="M -4.375E-6 1.85185E-6 L 0.01276 -0.20255 " pathEditMode="relative" rAng="0" ptsTypes="AA">
                                      <p:cBhvr>
                                        <p:cTn id="88" dur="2000" fill="hold"/>
                                        <p:tgtEl>
                                          <p:spTgt spid="18"/>
                                        </p:tgtEl>
                                        <p:attrNameLst>
                                          <p:attrName>ppt_x</p:attrName>
                                          <p:attrName>ppt_y</p:attrName>
                                        </p:attrNameLst>
                                      </p:cBhvr>
                                      <p:rCtr x="638" y="-10139"/>
                                    </p:animMotion>
                                  </p:childTnLst>
                                </p:cTn>
                              </p:par>
                              <p:par>
                                <p:cTn id="89" presetID="42" presetClass="path" presetSubtype="0" accel="50000" decel="50000" fill="hold" nodeType="withEffect">
                                  <p:stCondLst>
                                    <p:cond delay="100"/>
                                  </p:stCondLst>
                                  <p:childTnLst>
                                    <p:animMotion origin="layout" path="M -2.08333E-6 3.7037E-6 L 0.01029 -0.1757 " pathEditMode="relative" rAng="0" ptsTypes="AA">
                                      <p:cBhvr>
                                        <p:cTn id="90" dur="2000" fill="hold"/>
                                        <p:tgtEl>
                                          <p:spTgt spid="13"/>
                                        </p:tgtEl>
                                        <p:attrNameLst>
                                          <p:attrName>ppt_x</p:attrName>
                                          <p:attrName>ppt_y</p:attrName>
                                        </p:attrNameLst>
                                      </p:cBhvr>
                                      <p:rCtr x="508" y="-8796"/>
                                    </p:animMotion>
                                  </p:childTnLst>
                                </p:cTn>
                              </p:par>
                            </p:childTnLst>
                          </p:cTn>
                        </p:par>
                        <p:par>
                          <p:cTn id="91" fill="hold">
                            <p:stCondLst>
                              <p:cond delay="2100"/>
                            </p:stCondLst>
                            <p:childTnLst>
                              <p:par>
                                <p:cTn id="92" presetID="10"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par>
                                <p:cTn id="95" presetID="10" presetClass="exit" presetSubtype="0" fill="hold"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0"/>
                                        </p:tgtEl>
                                      </p:cBhvr>
                                    </p:animEffect>
                                    <p:set>
                                      <p:cBhvr>
                                        <p:cTn id="100" dur="1" fill="hold">
                                          <p:stCondLst>
                                            <p:cond delay="499"/>
                                          </p:stCondLst>
                                        </p:cTn>
                                        <p:tgtEl>
                                          <p:spTgt spid="20"/>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3"/>
                                        </p:tgtEl>
                                      </p:cBhvr>
                                    </p:animEffect>
                                    <p:set>
                                      <p:cBhvr>
                                        <p:cTn id="109" dur="1" fill="hold">
                                          <p:stCondLst>
                                            <p:cond delay="499"/>
                                          </p:stCondLst>
                                        </p:cTn>
                                        <p:tgtEl>
                                          <p:spTgt spid="1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6" presetClass="emph" presetSubtype="0" fill="hold" nodeType="clickEffect">
                                  <p:stCondLst>
                                    <p:cond delay="0"/>
                                  </p:stCondLst>
                                  <p:childTnLst>
                                    <p:animEffect transition="out" filter="fade">
                                      <p:cBhvr>
                                        <p:cTn id="113" dur="500" tmFilter="0, 0; .2, .5; .8, .5; 1, 0"/>
                                        <p:tgtEl>
                                          <p:spTgt spid="44"/>
                                        </p:tgtEl>
                                      </p:cBhvr>
                                    </p:animEffect>
                                    <p:animScale>
                                      <p:cBhvr>
                                        <p:cTn id="114" dur="250" autoRev="1" fill="hold"/>
                                        <p:tgtEl>
                                          <p:spTgt spid="44"/>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42" presetClass="path" presetSubtype="0" accel="50000" decel="50000" fill="hold" nodeType="clickEffect">
                                  <p:stCondLst>
                                    <p:cond delay="0"/>
                                  </p:stCondLst>
                                  <p:childTnLst>
                                    <p:animMotion origin="layout" path="M 1.875E-6 -1.11111E-6 L 0.03906 -0.12546 " pathEditMode="relative" rAng="0" ptsTypes="AA">
                                      <p:cBhvr>
                                        <p:cTn id="118" dur="2000" fill="hold"/>
                                        <p:tgtEl>
                                          <p:spTgt spid="19"/>
                                        </p:tgtEl>
                                        <p:attrNameLst>
                                          <p:attrName>ppt_x</p:attrName>
                                          <p:attrName>ppt_y</p:attrName>
                                        </p:attrNameLst>
                                      </p:cBhvr>
                                      <p:rCtr x="1953" y="-6273"/>
                                    </p:animMotion>
                                  </p:childTnLst>
                                </p:cTn>
                              </p:par>
                              <p:par>
                                <p:cTn id="119" presetID="42" presetClass="path" presetSubtype="0" accel="50000" decel="50000" fill="hold" nodeType="withEffect">
                                  <p:stCondLst>
                                    <p:cond delay="0"/>
                                  </p:stCondLst>
                                  <p:childTnLst>
                                    <p:animMotion origin="layout" path="M 6.25E-7 3.7037E-6 L 0.0112 -0.17547 " pathEditMode="relative" rAng="0" ptsTypes="AA">
                                      <p:cBhvr>
                                        <p:cTn id="120" dur="2000" fill="hold"/>
                                        <p:tgtEl>
                                          <p:spTgt spid="24"/>
                                        </p:tgtEl>
                                        <p:attrNameLst>
                                          <p:attrName>ppt_x</p:attrName>
                                          <p:attrName>ppt_y</p:attrName>
                                        </p:attrNameLst>
                                      </p:cBhvr>
                                      <p:rCtr x="560" y="-8773"/>
                                    </p:animMotion>
                                  </p:childTnLst>
                                </p:cTn>
                              </p:par>
                              <p:par>
                                <p:cTn id="121" presetID="42" presetClass="path" presetSubtype="0" accel="50000" decel="50000" fill="hold" nodeType="withEffect">
                                  <p:stCondLst>
                                    <p:cond delay="0"/>
                                  </p:stCondLst>
                                  <p:childTnLst>
                                    <p:animMotion origin="layout" path="M -3.125E-6 4.44444E-6 L 0.04623 -0.16366 " pathEditMode="relative" rAng="0" ptsTypes="AA">
                                      <p:cBhvr>
                                        <p:cTn id="122" dur="2000" fill="hold"/>
                                        <p:tgtEl>
                                          <p:spTgt spid="22"/>
                                        </p:tgtEl>
                                        <p:attrNameLst>
                                          <p:attrName>ppt_x</p:attrName>
                                          <p:attrName>ppt_y</p:attrName>
                                        </p:attrNameLst>
                                      </p:cBhvr>
                                      <p:rCtr x="2305" y="-8194"/>
                                    </p:animMotion>
                                  </p:childTnLst>
                                </p:cTn>
                              </p:par>
                              <p:par>
                                <p:cTn id="123" presetID="42" presetClass="path" presetSubtype="0" accel="50000" decel="50000" fill="hold" nodeType="withEffect">
                                  <p:stCondLst>
                                    <p:cond delay="0"/>
                                  </p:stCondLst>
                                  <p:childTnLst>
                                    <p:animMotion origin="layout" path="M -1.45833E-6 4.44444E-6 L -0.00534 -0.16551 " pathEditMode="relative" rAng="0" ptsTypes="AA">
                                      <p:cBhvr>
                                        <p:cTn id="124" dur="2000" fill="hold"/>
                                        <p:tgtEl>
                                          <p:spTgt spid="21"/>
                                        </p:tgtEl>
                                        <p:attrNameLst>
                                          <p:attrName>ppt_x</p:attrName>
                                          <p:attrName>ppt_y</p:attrName>
                                        </p:attrNameLst>
                                      </p:cBhvr>
                                      <p:rCtr x="-273" y="-8194"/>
                                    </p:animMotion>
                                  </p:childTnLst>
                                </p:cTn>
                              </p:par>
                              <p:par>
                                <p:cTn id="125" presetID="42" presetClass="path" presetSubtype="0" accel="50000" decel="50000" fill="hold" nodeType="withEffect">
                                  <p:stCondLst>
                                    <p:cond delay="0"/>
                                  </p:stCondLst>
                                  <p:childTnLst>
                                    <p:animMotion origin="layout" path="M 4.58333E-6 3.7037E-7 L 0.02799 -0.10023 " pathEditMode="relative" rAng="0" ptsTypes="AA">
                                      <p:cBhvr>
                                        <p:cTn id="126" dur="2000" fill="hold"/>
                                        <p:tgtEl>
                                          <p:spTgt spid="23"/>
                                        </p:tgtEl>
                                        <p:attrNameLst>
                                          <p:attrName>ppt_x</p:attrName>
                                          <p:attrName>ppt_y</p:attrName>
                                        </p:attrNameLst>
                                      </p:cBhvr>
                                      <p:rCtr x="1393" y="-5023"/>
                                    </p:animMotion>
                                  </p:childTnLst>
                                </p:cTn>
                              </p:par>
                            </p:childTnLst>
                          </p:cTn>
                        </p:par>
                        <p:par>
                          <p:cTn id="127" fill="hold">
                            <p:stCondLst>
                              <p:cond delay="2000"/>
                            </p:stCondLst>
                            <p:childTnLst>
                              <p:par>
                                <p:cTn id="128" presetID="10" presetClass="entr" presetSubtype="0" fill="hold"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fade">
                                      <p:cBhvr>
                                        <p:cTn id="130" dur="500"/>
                                        <p:tgtEl>
                                          <p:spTgt spid="50"/>
                                        </p:tgtEl>
                                      </p:cBhvr>
                                    </p:animEffect>
                                  </p:childTnLst>
                                </p:cTn>
                              </p:par>
                              <p:par>
                                <p:cTn id="131" presetID="10" presetClass="exit" presetSubtype="0" fill="hold" nodeType="withEffect">
                                  <p:stCondLst>
                                    <p:cond delay="0"/>
                                  </p:stCondLst>
                                  <p:childTnLst>
                                    <p:animEffect transition="out" filter="fade">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24"/>
                                        </p:tgtEl>
                                      </p:cBhvr>
                                    </p:animEffect>
                                    <p:set>
                                      <p:cBhvr>
                                        <p:cTn id="136" dur="1" fill="hold">
                                          <p:stCondLst>
                                            <p:cond delay="499"/>
                                          </p:stCondLst>
                                        </p:cTn>
                                        <p:tgtEl>
                                          <p:spTgt spid="24"/>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22"/>
                                        </p:tgtEl>
                                      </p:cBhvr>
                                    </p:animEffect>
                                    <p:set>
                                      <p:cBhvr>
                                        <p:cTn id="139" dur="1" fill="hold">
                                          <p:stCondLst>
                                            <p:cond delay="499"/>
                                          </p:stCondLst>
                                        </p:cTn>
                                        <p:tgtEl>
                                          <p:spTgt spid="22"/>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3"/>
                                        </p:tgtEl>
                                      </p:cBhvr>
                                    </p:animEffect>
                                    <p:set>
                                      <p:cBhvr>
                                        <p:cTn id="142" dur="1" fill="hold">
                                          <p:stCondLst>
                                            <p:cond delay="499"/>
                                          </p:stCondLst>
                                        </p:cTn>
                                        <p:tgtEl>
                                          <p:spTgt spid="2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6" presetClass="emph" presetSubtype="0" fill="hold" nodeType="clickEffect">
                                  <p:stCondLst>
                                    <p:cond delay="0"/>
                                  </p:stCondLst>
                                  <p:childTnLst>
                                    <p:animEffect transition="out" filter="fade">
                                      <p:cBhvr>
                                        <p:cTn id="149" dur="500" tmFilter="0, 0; .2, .5; .8, .5; 1, 0"/>
                                        <p:tgtEl>
                                          <p:spTgt spid="50"/>
                                        </p:tgtEl>
                                      </p:cBhvr>
                                    </p:animEffect>
                                    <p:animScale>
                                      <p:cBhvr>
                                        <p:cTn id="150" dur="250" autoRev="1" fill="hold"/>
                                        <p:tgtEl>
                                          <p:spTgt spid="50"/>
                                        </p:tgtEl>
                                      </p:cBhvr>
                                      <p:by x="105000" y="105000"/>
                                    </p:animScale>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7"/>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3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4" grpId="0" animBg="1"/>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58B151E-0BB9-47F2-9A94-45B69DCED9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49930" y="1703127"/>
            <a:ext cx="758278" cy="4000252"/>
          </a:xfrm>
          <a:prstGeom prst="rect">
            <a:avLst/>
          </a:prstGeom>
        </p:spPr>
      </p:pic>
      <p:pic>
        <p:nvPicPr>
          <p:cNvPr id="5" name="Picture 4">
            <a:extLst>
              <a:ext uri="{FF2B5EF4-FFF2-40B4-BE49-F238E27FC236}">
                <a16:creationId xmlns:a16="http://schemas.microsoft.com/office/drawing/2014/main" id="{33E9DF48-6487-4A41-9BB0-9BC6B8B8B0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26917" y="1557338"/>
            <a:ext cx="712465" cy="4290816"/>
          </a:xfrm>
          <a:prstGeom prst="rect">
            <a:avLst/>
          </a:prstGeom>
        </p:spPr>
      </p:pic>
      <p:pic>
        <p:nvPicPr>
          <p:cNvPr id="40" name="Picture 39">
            <a:extLst>
              <a:ext uri="{FF2B5EF4-FFF2-40B4-BE49-F238E27FC236}">
                <a16:creationId xmlns:a16="http://schemas.microsoft.com/office/drawing/2014/main" id="{5CC5678D-D596-446C-AB4E-337296922C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12323" y="1701123"/>
            <a:ext cx="760695" cy="4012925"/>
          </a:xfrm>
          <a:prstGeom prst="rect">
            <a:avLst/>
          </a:prstGeom>
        </p:spPr>
      </p:pic>
      <p:pic>
        <p:nvPicPr>
          <p:cNvPr id="41" name="Picture 40">
            <a:extLst>
              <a:ext uri="{FF2B5EF4-FFF2-40B4-BE49-F238E27FC236}">
                <a16:creationId xmlns:a16="http://schemas.microsoft.com/office/drawing/2014/main" id="{5377C15D-5DA6-4189-AC35-340240DC60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31127" y="1701123"/>
            <a:ext cx="760695" cy="4012925"/>
          </a:xfrm>
          <a:prstGeom prst="rect">
            <a:avLst/>
          </a:prstGeom>
        </p:spPr>
      </p:pic>
      <p:pic>
        <p:nvPicPr>
          <p:cNvPr id="52" name="Picture 51">
            <a:extLst>
              <a:ext uri="{FF2B5EF4-FFF2-40B4-BE49-F238E27FC236}">
                <a16:creationId xmlns:a16="http://schemas.microsoft.com/office/drawing/2014/main" id="{A90E3607-767C-48F9-86D5-F98731A00F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3519" y="1690454"/>
            <a:ext cx="760695" cy="4012925"/>
          </a:xfrm>
          <a:prstGeom prst="rect">
            <a:avLst/>
          </a:prstGeom>
        </p:spPr>
      </p:pic>
      <p:sp>
        <p:nvSpPr>
          <p:cNvPr id="4" name="Title 3">
            <a:extLst>
              <a:ext uri="{FF2B5EF4-FFF2-40B4-BE49-F238E27FC236}">
                <a16:creationId xmlns:a16="http://schemas.microsoft.com/office/drawing/2014/main" id="{9DB9747C-CBD1-4D21-89A2-70E7F0EEDD46}"/>
              </a:ext>
            </a:extLst>
          </p:cNvPr>
          <p:cNvSpPr>
            <a:spLocks noGrp="1"/>
          </p:cNvSpPr>
          <p:nvPr>
            <p:ph type="title"/>
          </p:nvPr>
        </p:nvSpPr>
        <p:spPr/>
        <p:txBody>
          <a:bodyPr/>
          <a:lstStyle/>
          <a:p>
            <a:r>
              <a:rPr lang="en-GB" dirty="0"/>
              <a:t>3MD-1 Multiplication and division structures</a:t>
            </a:r>
          </a:p>
        </p:txBody>
      </p:sp>
      <p:pic>
        <p:nvPicPr>
          <p:cNvPr id="6" name="Picture 5">
            <a:extLst>
              <a:ext uri="{FF2B5EF4-FFF2-40B4-BE49-F238E27FC236}">
                <a16:creationId xmlns:a16="http://schemas.microsoft.com/office/drawing/2014/main" id="{C727B51C-C679-4776-8E27-FC130A58C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5859" y="2095065"/>
            <a:ext cx="440704" cy="328366"/>
          </a:xfrm>
          <a:prstGeom prst="rect">
            <a:avLst/>
          </a:prstGeom>
        </p:spPr>
      </p:pic>
      <p:pic>
        <p:nvPicPr>
          <p:cNvPr id="7" name="Picture 6">
            <a:extLst>
              <a:ext uri="{FF2B5EF4-FFF2-40B4-BE49-F238E27FC236}">
                <a16:creationId xmlns:a16="http://schemas.microsoft.com/office/drawing/2014/main" id="{B57755CF-3C1B-468C-BA44-746123E7B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587" y="3917511"/>
            <a:ext cx="440704" cy="328366"/>
          </a:xfrm>
          <a:prstGeom prst="rect">
            <a:avLst/>
          </a:prstGeom>
        </p:spPr>
      </p:pic>
      <p:pic>
        <p:nvPicPr>
          <p:cNvPr id="8" name="Picture 7">
            <a:extLst>
              <a:ext uri="{FF2B5EF4-FFF2-40B4-BE49-F238E27FC236}">
                <a16:creationId xmlns:a16="http://schemas.microsoft.com/office/drawing/2014/main" id="{260D9991-AA1B-4836-838E-C57C9711A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657" y="3024489"/>
            <a:ext cx="440704" cy="328366"/>
          </a:xfrm>
          <a:prstGeom prst="rect">
            <a:avLst/>
          </a:prstGeom>
        </p:spPr>
      </p:pic>
      <p:pic>
        <p:nvPicPr>
          <p:cNvPr id="9" name="Picture 8">
            <a:extLst>
              <a:ext uri="{FF2B5EF4-FFF2-40B4-BE49-F238E27FC236}">
                <a16:creationId xmlns:a16="http://schemas.microsoft.com/office/drawing/2014/main" id="{C18C8BAC-66E3-45D4-8356-8AAE62C02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7009" y="3625547"/>
            <a:ext cx="440704" cy="328366"/>
          </a:xfrm>
          <a:prstGeom prst="rect">
            <a:avLst/>
          </a:prstGeom>
        </p:spPr>
      </p:pic>
      <p:pic>
        <p:nvPicPr>
          <p:cNvPr id="10" name="Picture 9">
            <a:extLst>
              <a:ext uri="{FF2B5EF4-FFF2-40B4-BE49-F238E27FC236}">
                <a16:creationId xmlns:a16="http://schemas.microsoft.com/office/drawing/2014/main" id="{2948AC7C-3AF8-4244-BFBA-CF065BAE09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767" y="2974363"/>
            <a:ext cx="440704" cy="328366"/>
          </a:xfrm>
          <a:prstGeom prst="rect">
            <a:avLst/>
          </a:prstGeom>
        </p:spPr>
      </p:pic>
      <p:pic>
        <p:nvPicPr>
          <p:cNvPr id="11" name="Picture 10">
            <a:extLst>
              <a:ext uri="{FF2B5EF4-FFF2-40B4-BE49-F238E27FC236}">
                <a16:creationId xmlns:a16="http://schemas.microsoft.com/office/drawing/2014/main" id="{D4D132B3-0606-40BC-AECF-0B6CC51EA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728" y="3910037"/>
            <a:ext cx="440704" cy="328366"/>
          </a:xfrm>
          <a:prstGeom prst="rect">
            <a:avLst/>
          </a:prstGeom>
        </p:spPr>
      </p:pic>
      <p:pic>
        <p:nvPicPr>
          <p:cNvPr id="12" name="Picture 11">
            <a:extLst>
              <a:ext uri="{FF2B5EF4-FFF2-40B4-BE49-F238E27FC236}">
                <a16:creationId xmlns:a16="http://schemas.microsoft.com/office/drawing/2014/main" id="{6E3E6151-8009-4D77-8B46-E99EC240A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0427" y="2351248"/>
            <a:ext cx="440704" cy="328366"/>
          </a:xfrm>
          <a:prstGeom prst="rect">
            <a:avLst/>
          </a:prstGeom>
        </p:spPr>
      </p:pic>
      <p:pic>
        <p:nvPicPr>
          <p:cNvPr id="13" name="Picture 12">
            <a:extLst>
              <a:ext uri="{FF2B5EF4-FFF2-40B4-BE49-F238E27FC236}">
                <a16:creationId xmlns:a16="http://schemas.microsoft.com/office/drawing/2014/main" id="{715D58B4-C754-4269-A1C9-65048201A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5936" y="3527853"/>
            <a:ext cx="440704" cy="328366"/>
          </a:xfrm>
          <a:prstGeom prst="rect">
            <a:avLst/>
          </a:prstGeom>
        </p:spPr>
      </p:pic>
      <p:pic>
        <p:nvPicPr>
          <p:cNvPr id="14" name="Picture 13">
            <a:extLst>
              <a:ext uri="{FF2B5EF4-FFF2-40B4-BE49-F238E27FC236}">
                <a16:creationId xmlns:a16="http://schemas.microsoft.com/office/drawing/2014/main" id="{6A64F13B-FA14-4863-9A25-79A002D25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118" y="4574712"/>
            <a:ext cx="440704" cy="328366"/>
          </a:xfrm>
          <a:prstGeom prst="rect">
            <a:avLst/>
          </a:prstGeom>
        </p:spPr>
      </p:pic>
      <p:pic>
        <p:nvPicPr>
          <p:cNvPr id="15" name="Picture 14">
            <a:extLst>
              <a:ext uri="{FF2B5EF4-FFF2-40B4-BE49-F238E27FC236}">
                <a16:creationId xmlns:a16="http://schemas.microsoft.com/office/drawing/2014/main" id="{A3A8A390-D124-4292-9BDC-241191946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7690" y="4246346"/>
            <a:ext cx="440704" cy="328366"/>
          </a:xfrm>
          <a:prstGeom prst="rect">
            <a:avLst/>
          </a:prstGeom>
        </p:spPr>
      </p:pic>
      <p:pic>
        <p:nvPicPr>
          <p:cNvPr id="16" name="Picture 15">
            <a:extLst>
              <a:ext uri="{FF2B5EF4-FFF2-40B4-BE49-F238E27FC236}">
                <a16:creationId xmlns:a16="http://schemas.microsoft.com/office/drawing/2014/main" id="{C3CD7A76-7094-4E43-B971-509736244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7368" y="4925036"/>
            <a:ext cx="440704" cy="328366"/>
          </a:xfrm>
          <a:prstGeom prst="rect">
            <a:avLst/>
          </a:prstGeom>
        </p:spPr>
      </p:pic>
      <p:pic>
        <p:nvPicPr>
          <p:cNvPr id="17" name="Picture 16">
            <a:extLst>
              <a:ext uri="{FF2B5EF4-FFF2-40B4-BE49-F238E27FC236}">
                <a16:creationId xmlns:a16="http://schemas.microsoft.com/office/drawing/2014/main" id="{3C3CA3E1-A0F6-4BE9-857B-44CED73FC1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3502" y="4856226"/>
            <a:ext cx="440704" cy="328366"/>
          </a:xfrm>
          <a:prstGeom prst="rect">
            <a:avLst/>
          </a:prstGeom>
        </p:spPr>
      </p:pic>
      <p:pic>
        <p:nvPicPr>
          <p:cNvPr id="18" name="Picture 17">
            <a:extLst>
              <a:ext uri="{FF2B5EF4-FFF2-40B4-BE49-F238E27FC236}">
                <a16:creationId xmlns:a16="http://schemas.microsoft.com/office/drawing/2014/main" id="{855B8602-D11B-4E35-9D10-D0D81CCE92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9598" y="4521210"/>
            <a:ext cx="440704" cy="328366"/>
          </a:xfrm>
          <a:prstGeom prst="rect">
            <a:avLst/>
          </a:prstGeom>
        </p:spPr>
      </p:pic>
      <p:pic>
        <p:nvPicPr>
          <p:cNvPr id="19" name="Picture 18">
            <a:extLst>
              <a:ext uri="{FF2B5EF4-FFF2-40B4-BE49-F238E27FC236}">
                <a16:creationId xmlns:a16="http://schemas.microsoft.com/office/drawing/2014/main" id="{4C600412-BA54-44CB-9865-27114394C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894" y="3890645"/>
            <a:ext cx="440704" cy="328366"/>
          </a:xfrm>
          <a:prstGeom prst="rect">
            <a:avLst/>
          </a:prstGeom>
        </p:spPr>
      </p:pic>
      <p:pic>
        <p:nvPicPr>
          <p:cNvPr id="20" name="Picture 19">
            <a:extLst>
              <a:ext uri="{FF2B5EF4-FFF2-40B4-BE49-F238E27FC236}">
                <a16:creationId xmlns:a16="http://schemas.microsoft.com/office/drawing/2014/main" id="{B4379C49-2D44-43C3-ACC2-16FC103E1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851" y="3627927"/>
            <a:ext cx="440704" cy="328366"/>
          </a:xfrm>
          <a:prstGeom prst="rect">
            <a:avLst/>
          </a:prstGeom>
        </p:spPr>
      </p:pic>
      <p:pic>
        <p:nvPicPr>
          <p:cNvPr id="21" name="Picture 20">
            <a:extLst>
              <a:ext uri="{FF2B5EF4-FFF2-40B4-BE49-F238E27FC236}">
                <a16:creationId xmlns:a16="http://schemas.microsoft.com/office/drawing/2014/main" id="{6FDBF71F-C7BE-4178-9718-3967CEB63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282" y="5184592"/>
            <a:ext cx="440704" cy="328366"/>
          </a:xfrm>
          <a:prstGeom prst="rect">
            <a:avLst/>
          </a:prstGeom>
        </p:spPr>
      </p:pic>
      <p:pic>
        <p:nvPicPr>
          <p:cNvPr id="22" name="Picture 21">
            <a:extLst>
              <a:ext uri="{FF2B5EF4-FFF2-40B4-BE49-F238E27FC236}">
                <a16:creationId xmlns:a16="http://schemas.microsoft.com/office/drawing/2014/main" id="{C86A3130-5C07-4B60-A76B-55C69713BB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268" y="2220783"/>
            <a:ext cx="440704" cy="328366"/>
          </a:xfrm>
          <a:prstGeom prst="rect">
            <a:avLst/>
          </a:prstGeom>
        </p:spPr>
      </p:pic>
      <p:pic>
        <p:nvPicPr>
          <p:cNvPr id="23" name="Picture 22">
            <a:extLst>
              <a:ext uri="{FF2B5EF4-FFF2-40B4-BE49-F238E27FC236}">
                <a16:creationId xmlns:a16="http://schemas.microsoft.com/office/drawing/2014/main" id="{16CE6CEA-3DF8-4A8D-8DF0-E32FC0255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011" y="3026814"/>
            <a:ext cx="440704" cy="328366"/>
          </a:xfrm>
          <a:prstGeom prst="rect">
            <a:avLst/>
          </a:prstGeom>
        </p:spPr>
      </p:pic>
      <p:pic>
        <p:nvPicPr>
          <p:cNvPr id="24" name="Picture 23">
            <a:extLst>
              <a:ext uri="{FF2B5EF4-FFF2-40B4-BE49-F238E27FC236}">
                <a16:creationId xmlns:a16="http://schemas.microsoft.com/office/drawing/2014/main" id="{0C9C7EFE-3E64-46DE-97A9-1504309FD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9246" y="3055714"/>
            <a:ext cx="440704" cy="328366"/>
          </a:xfrm>
          <a:prstGeom prst="rect">
            <a:avLst/>
          </a:prstGeom>
        </p:spPr>
      </p:pic>
      <p:pic>
        <p:nvPicPr>
          <p:cNvPr id="25" name="Picture 24">
            <a:extLst>
              <a:ext uri="{FF2B5EF4-FFF2-40B4-BE49-F238E27FC236}">
                <a16:creationId xmlns:a16="http://schemas.microsoft.com/office/drawing/2014/main" id="{D24020A5-B450-4D95-BB35-39DEB4EE8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821" y="4839180"/>
            <a:ext cx="440704" cy="328366"/>
          </a:xfrm>
          <a:prstGeom prst="rect">
            <a:avLst/>
          </a:prstGeom>
        </p:spPr>
      </p:pic>
      <p:sp>
        <p:nvSpPr>
          <p:cNvPr id="26" name="TextBox 25">
            <a:extLst>
              <a:ext uri="{FF2B5EF4-FFF2-40B4-BE49-F238E27FC236}">
                <a16:creationId xmlns:a16="http://schemas.microsoft.com/office/drawing/2014/main" id="{DC6DCC76-AFCE-42ED-9640-0FF5D5BA1A4C}"/>
              </a:ext>
            </a:extLst>
          </p:cNvPr>
          <p:cNvSpPr txBox="1"/>
          <p:nvPr/>
        </p:nvSpPr>
        <p:spPr>
          <a:xfrm>
            <a:off x="2632544" y="6241314"/>
            <a:ext cx="201472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4</a:t>
            </a:r>
          </a:p>
        </p:txBody>
      </p:sp>
      <p:sp>
        <p:nvSpPr>
          <p:cNvPr id="28" name="Content Placeholder 2">
            <a:extLst>
              <a:ext uri="{FF2B5EF4-FFF2-40B4-BE49-F238E27FC236}">
                <a16:creationId xmlns:a16="http://schemas.microsoft.com/office/drawing/2014/main" id="{588C8411-EAF9-4AB9-9A9C-2A1A9317F329}"/>
              </a:ext>
            </a:extLst>
          </p:cNvPr>
          <p:cNvSpPr txBox="1">
            <a:spLocks/>
          </p:cNvSpPr>
          <p:nvPr/>
        </p:nvSpPr>
        <p:spPr>
          <a:xfrm>
            <a:off x="5718156" y="1120608"/>
            <a:ext cx="5486401" cy="406398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conkers are there?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There are 5 children. If the conkers are shared equally between the 5 children, how many will each child get?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multiplication fact can you use to help you to work out the answer to this division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each number represent in the division equation?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counters to model what happens if 45 counters are shared equally between 5 children. What multiplication fact can you use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7" name="TextBox 19">
            <a:extLst>
              <a:ext uri="{FF2B5EF4-FFF2-40B4-BE49-F238E27FC236}">
                <a16:creationId xmlns:a16="http://schemas.microsoft.com/office/drawing/2014/main" id="{67831495-07E3-4F3C-A587-CDA15D59EF49}"/>
              </a:ext>
            </a:extLst>
          </p:cNvPr>
          <p:cNvSpPr txBox="1"/>
          <p:nvPr/>
        </p:nvSpPr>
        <p:spPr>
          <a:xfrm>
            <a:off x="6129717" y="4649521"/>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20 divided by 5 is equal to 4 each.  </a:t>
            </a:r>
          </a:p>
        </p:txBody>
      </p:sp>
      <p:sp>
        <p:nvSpPr>
          <p:cNvPr id="31" name="TextBox 30">
            <a:extLst>
              <a:ext uri="{FF2B5EF4-FFF2-40B4-BE49-F238E27FC236}">
                <a16:creationId xmlns:a16="http://schemas.microsoft.com/office/drawing/2014/main" id="{137F34C6-4D75-4A2C-B28B-B5A03D7A21B8}"/>
              </a:ext>
            </a:extLst>
          </p:cNvPr>
          <p:cNvSpPr txBox="1"/>
          <p:nvPr/>
        </p:nvSpPr>
        <p:spPr>
          <a:xfrm>
            <a:off x="2662249" y="5695485"/>
            <a:ext cx="2065803"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x 4 = 20</a:t>
            </a:r>
          </a:p>
        </p:txBody>
      </p:sp>
      <p:sp>
        <p:nvSpPr>
          <p:cNvPr id="33" name="TextBox 32">
            <a:extLst>
              <a:ext uri="{FF2B5EF4-FFF2-40B4-BE49-F238E27FC236}">
                <a16:creationId xmlns:a16="http://schemas.microsoft.com/office/drawing/2014/main" id="{61398B0E-9E77-459F-9BFB-2CD07C13D57F}"/>
              </a:ext>
            </a:extLst>
          </p:cNvPr>
          <p:cNvSpPr txBox="1"/>
          <p:nvPr/>
        </p:nvSpPr>
        <p:spPr>
          <a:xfrm flipH="1">
            <a:off x="9140427" y="3330059"/>
            <a:ext cx="254563"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38442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16667E-6 1.85185E-6 L 0.00066 -0.02963 " pathEditMode="relative" rAng="0" ptsTypes="AA">
                                      <p:cBhvr>
                                        <p:cTn id="10" dur="2000" fill="hold"/>
                                        <p:tgtEl>
                                          <p:spTgt spid="6"/>
                                        </p:tgtEl>
                                        <p:attrNameLst>
                                          <p:attrName>ppt_x</p:attrName>
                                          <p:attrName>ppt_y</p:attrName>
                                        </p:attrNameLst>
                                      </p:cBhvr>
                                      <p:rCtr x="26" y="-1481"/>
                                    </p:animMotion>
                                  </p:childTnLst>
                                </p:cTn>
                              </p:par>
                              <p:par>
                                <p:cTn id="11" presetID="42" presetClass="path" presetSubtype="0" accel="50000" decel="50000" fill="hold" nodeType="withEffect">
                                  <p:stCondLst>
                                    <p:cond delay="0"/>
                                  </p:stCondLst>
                                  <p:childTnLst>
                                    <p:animMotion origin="layout" path="M -6.25E-7 1.11111E-6 L 0.02109 -0.06204 " pathEditMode="relative" rAng="0" ptsTypes="AA">
                                      <p:cBhvr>
                                        <p:cTn id="12" dur="2000" fill="hold"/>
                                        <p:tgtEl>
                                          <p:spTgt spid="7"/>
                                        </p:tgtEl>
                                        <p:attrNameLst>
                                          <p:attrName>ppt_x</p:attrName>
                                          <p:attrName>ppt_y</p:attrName>
                                        </p:attrNameLst>
                                      </p:cBhvr>
                                      <p:rCtr x="1055" y="-3102"/>
                                    </p:animMotion>
                                  </p:childTnLst>
                                </p:cTn>
                              </p:par>
                              <p:par>
                                <p:cTn id="13" presetID="42" presetClass="path" presetSubtype="0" accel="50000" decel="50000" fill="hold" nodeType="withEffect">
                                  <p:stCondLst>
                                    <p:cond delay="0"/>
                                  </p:stCondLst>
                                  <p:childTnLst>
                                    <p:animMotion origin="layout" path="M 2.91667E-6 -4.81481E-6 L -0.01888 -0.05046 " pathEditMode="relative" rAng="0" ptsTypes="AA">
                                      <p:cBhvr>
                                        <p:cTn id="14" dur="2000" fill="hold"/>
                                        <p:tgtEl>
                                          <p:spTgt spid="8"/>
                                        </p:tgtEl>
                                        <p:attrNameLst>
                                          <p:attrName>ppt_x</p:attrName>
                                          <p:attrName>ppt_y</p:attrName>
                                        </p:attrNameLst>
                                      </p:cBhvr>
                                      <p:rCtr x="-951" y="-2523"/>
                                    </p:animMotion>
                                  </p:childTnLst>
                                </p:cTn>
                              </p:par>
                              <p:par>
                                <p:cTn id="15" presetID="42" presetClass="path" presetSubtype="0" accel="50000" decel="50000" fill="hold" nodeType="withEffect">
                                  <p:stCondLst>
                                    <p:cond delay="0"/>
                                  </p:stCondLst>
                                  <p:childTnLst>
                                    <p:animMotion origin="layout" path="M 4.16667E-6 4.44444E-6 L -0.01901 0.00347 " pathEditMode="relative" rAng="0" ptsTypes="AA">
                                      <p:cBhvr>
                                        <p:cTn id="16" dur="2000" fill="hold"/>
                                        <p:tgtEl>
                                          <p:spTgt spid="15"/>
                                        </p:tgtEl>
                                        <p:attrNameLst>
                                          <p:attrName>ppt_x</p:attrName>
                                          <p:attrName>ppt_y</p:attrName>
                                        </p:attrNameLst>
                                      </p:cBhvr>
                                      <p:rCtr x="-951" y="162"/>
                                    </p:animMotion>
                                  </p:childTnLst>
                                </p:cTn>
                              </p:par>
                              <p:par>
                                <p:cTn id="17" presetID="42" presetClass="path" presetSubtype="0" accel="50000" decel="50000" fill="hold" nodeType="withEffect">
                                  <p:stCondLst>
                                    <p:cond delay="0"/>
                                  </p:stCondLst>
                                  <p:childTnLst>
                                    <p:animMotion origin="layout" path="M 4.79167E-6 1.85185E-6 L 0.00625 0.03356 " pathEditMode="relative" rAng="0" ptsTypes="AA">
                                      <p:cBhvr>
                                        <p:cTn id="18" dur="2000" fill="hold"/>
                                        <p:tgtEl>
                                          <p:spTgt spid="25"/>
                                        </p:tgtEl>
                                        <p:attrNameLst>
                                          <p:attrName>ppt_x</p:attrName>
                                          <p:attrName>ppt_y</p:attrName>
                                        </p:attrNameLst>
                                      </p:cBhvr>
                                      <p:rCtr x="313" y="1667"/>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52"/>
                                        </p:tgtEl>
                                      </p:cBhvr>
                                    </p:animEffect>
                                    <p:animScale>
                                      <p:cBhvr>
                                        <p:cTn id="42" dur="250" autoRev="1" fill="hold"/>
                                        <p:tgtEl>
                                          <p:spTgt spid="52"/>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4.16667E-6 1.11111E-6 L -0.00494 -0.04051 " pathEditMode="relative" rAng="0" ptsTypes="AA">
                                      <p:cBhvr>
                                        <p:cTn id="46" dur="2000" fill="hold"/>
                                        <p:tgtEl>
                                          <p:spTgt spid="10"/>
                                        </p:tgtEl>
                                        <p:attrNameLst>
                                          <p:attrName>ppt_x</p:attrName>
                                          <p:attrName>ppt_y</p:attrName>
                                        </p:attrNameLst>
                                      </p:cBhvr>
                                      <p:rCtr x="-247" y="-2037"/>
                                    </p:animMotion>
                                  </p:childTnLst>
                                </p:cTn>
                              </p:par>
                              <p:par>
                                <p:cTn id="47" presetID="42" presetClass="path" presetSubtype="0" accel="50000" decel="50000" fill="hold" nodeType="withEffect">
                                  <p:stCondLst>
                                    <p:cond delay="0"/>
                                  </p:stCondLst>
                                  <p:childTnLst>
                                    <p:animMotion origin="layout" path="M 3.95833E-6 3.7037E-6 L 0.03828 -0.01968 " pathEditMode="relative" rAng="0" ptsTypes="AA">
                                      <p:cBhvr>
                                        <p:cTn id="48" dur="2000" fill="hold"/>
                                        <p:tgtEl>
                                          <p:spTgt spid="9"/>
                                        </p:tgtEl>
                                        <p:attrNameLst>
                                          <p:attrName>ppt_x</p:attrName>
                                          <p:attrName>ppt_y</p:attrName>
                                        </p:attrNameLst>
                                      </p:cBhvr>
                                      <p:rCtr x="1914" y="-995"/>
                                    </p:animMotion>
                                  </p:childTnLst>
                                </p:cTn>
                              </p:par>
                              <p:par>
                                <p:cTn id="49" presetID="42" presetClass="path" presetSubtype="0" accel="50000" decel="50000" fill="hold" nodeType="withEffect">
                                  <p:stCondLst>
                                    <p:cond delay="0"/>
                                  </p:stCondLst>
                                  <p:childTnLst>
                                    <p:animMotion origin="layout" path="M -1.25E-6 -1.48148E-6 L -0.0039 0.05579 " pathEditMode="relative" rAng="0" ptsTypes="AA">
                                      <p:cBhvr>
                                        <p:cTn id="50" dur="2000" fill="hold"/>
                                        <p:tgtEl>
                                          <p:spTgt spid="11"/>
                                        </p:tgtEl>
                                        <p:attrNameLst>
                                          <p:attrName>ppt_x</p:attrName>
                                          <p:attrName>ppt_y</p:attrName>
                                        </p:attrNameLst>
                                      </p:cBhvr>
                                      <p:rCtr x="-195" y="2778"/>
                                    </p:animMotion>
                                  </p:childTnLst>
                                </p:cTn>
                              </p:par>
                              <p:par>
                                <p:cTn id="51" presetID="42" presetClass="path" presetSubtype="0" accel="50000" decel="50000" fill="hold" nodeType="withEffect">
                                  <p:stCondLst>
                                    <p:cond delay="0"/>
                                  </p:stCondLst>
                                  <p:childTnLst>
                                    <p:animMotion origin="layout" path="M 5E-6 -4.44444E-6 L -0.00599 0.03403 " pathEditMode="relative" rAng="0" ptsTypes="AA">
                                      <p:cBhvr>
                                        <p:cTn id="52" dur="2000" fill="hold"/>
                                        <p:tgtEl>
                                          <p:spTgt spid="17"/>
                                        </p:tgtEl>
                                        <p:attrNameLst>
                                          <p:attrName>ppt_x</p:attrName>
                                          <p:attrName>ppt_y</p:attrName>
                                        </p:attrNameLst>
                                      </p:cBhvr>
                                      <p:rCtr x="-299" y="1690"/>
                                    </p:animMotion>
                                  </p:childTnLst>
                                </p:cTn>
                              </p:par>
                              <p:par>
                                <p:cTn id="53" presetID="42" presetClass="path" presetSubtype="0" accel="50000" decel="50000" fill="hold" nodeType="withEffect">
                                  <p:stCondLst>
                                    <p:cond delay="0"/>
                                  </p:stCondLst>
                                  <p:childTnLst>
                                    <p:animMotion origin="layout" path="M -2.91667E-6 3.33333E-6 L -0.04817 -0.06736 " pathEditMode="relative" rAng="0" ptsTypes="AA">
                                      <p:cBhvr>
                                        <p:cTn id="54" dur="2000" fill="hold"/>
                                        <p:tgtEl>
                                          <p:spTgt spid="12"/>
                                        </p:tgtEl>
                                        <p:attrNameLst>
                                          <p:attrName>ppt_x</p:attrName>
                                          <p:attrName>ppt_y</p:attrName>
                                        </p:attrNameLst>
                                      </p:cBhvr>
                                      <p:rCtr x="-2409" y="-3380"/>
                                    </p:animMotion>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2500"/>
                            </p:stCondLst>
                            <p:childTnLst>
                              <p:par>
                                <p:cTn id="60" presetID="10" presetClass="exit" presetSubtype="0" fill="hold" nodeType="after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40"/>
                                        </p:tgtEl>
                                      </p:cBhvr>
                                    </p:animEffect>
                                    <p:animScale>
                                      <p:cBhvr>
                                        <p:cTn id="79" dur="250" autoRev="1" fill="hold"/>
                                        <p:tgtEl>
                                          <p:spTgt spid="40"/>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52"/>
                                        </p:tgtEl>
                                      </p:cBhvr>
                                    </p:animEffect>
                                    <p:animScale>
                                      <p:cBhvr>
                                        <p:cTn id="82" dur="250" autoRev="1" fill="hold"/>
                                        <p:tgtEl>
                                          <p:spTgt spid="52"/>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00013 -2.22222E-6 L 0.03216 -0.04213 " pathEditMode="relative" rAng="0" ptsTypes="AA">
                                      <p:cBhvr>
                                        <p:cTn id="86" dur="2000" fill="hold"/>
                                        <p:tgtEl>
                                          <p:spTgt spid="14"/>
                                        </p:tgtEl>
                                        <p:attrNameLst>
                                          <p:attrName>ppt_x</p:attrName>
                                          <p:attrName>ppt_y</p:attrName>
                                        </p:attrNameLst>
                                      </p:cBhvr>
                                      <p:rCtr x="1615" y="-2106"/>
                                    </p:animMotion>
                                  </p:childTnLst>
                                </p:cTn>
                              </p:par>
                              <p:par>
                                <p:cTn id="87" presetID="42" presetClass="path" presetSubtype="0" accel="50000" decel="50000" fill="hold" nodeType="withEffect">
                                  <p:stCondLst>
                                    <p:cond delay="100"/>
                                  </p:stCondLst>
                                  <p:childTnLst>
                                    <p:animMotion origin="layout" path="M -2.08333E-7 1.85185E-6 L -0.00937 0.02268 " pathEditMode="relative" rAng="0" ptsTypes="AA">
                                      <p:cBhvr>
                                        <p:cTn id="88" dur="2000" fill="hold"/>
                                        <p:tgtEl>
                                          <p:spTgt spid="16"/>
                                        </p:tgtEl>
                                        <p:attrNameLst>
                                          <p:attrName>ppt_x</p:attrName>
                                          <p:attrName>ppt_y</p:attrName>
                                        </p:attrNameLst>
                                      </p:cBhvr>
                                      <p:rCtr x="-469" y="1134"/>
                                    </p:animMotion>
                                  </p:childTnLst>
                                </p:cTn>
                              </p:par>
                              <p:par>
                                <p:cTn id="89" presetID="42" presetClass="path" presetSubtype="0" accel="50000" decel="50000" fill="hold" nodeType="withEffect">
                                  <p:stCondLst>
                                    <p:cond delay="100"/>
                                  </p:stCondLst>
                                  <p:childTnLst>
                                    <p:animMotion origin="layout" path="M 1.66667E-6 2.22222E-6 L -0.04505 -0.13658 " pathEditMode="relative" rAng="0" ptsTypes="AA">
                                      <p:cBhvr>
                                        <p:cTn id="90" dur="2000" fill="hold"/>
                                        <p:tgtEl>
                                          <p:spTgt spid="20"/>
                                        </p:tgtEl>
                                        <p:attrNameLst>
                                          <p:attrName>ppt_x</p:attrName>
                                          <p:attrName>ppt_y</p:attrName>
                                        </p:attrNameLst>
                                      </p:cBhvr>
                                      <p:rCtr x="-2253" y="-6829"/>
                                    </p:animMotion>
                                  </p:childTnLst>
                                </p:cTn>
                              </p:par>
                              <p:par>
                                <p:cTn id="91" presetID="42" presetClass="path" presetSubtype="0" accel="50000" decel="50000" fill="hold" nodeType="withEffect">
                                  <p:stCondLst>
                                    <p:cond delay="100"/>
                                  </p:stCondLst>
                                  <p:childTnLst>
                                    <p:animMotion origin="layout" path="M -2.08333E-6 -1.85185E-6 L -0.04752 -0.15069 " pathEditMode="relative" rAng="0" ptsTypes="AA">
                                      <p:cBhvr>
                                        <p:cTn id="92" dur="2000" fill="hold"/>
                                        <p:tgtEl>
                                          <p:spTgt spid="18"/>
                                        </p:tgtEl>
                                        <p:attrNameLst>
                                          <p:attrName>ppt_x</p:attrName>
                                          <p:attrName>ppt_y</p:attrName>
                                        </p:attrNameLst>
                                      </p:cBhvr>
                                      <p:rCtr x="-2383" y="-7546"/>
                                    </p:animMotion>
                                  </p:childTnLst>
                                </p:cTn>
                              </p:par>
                              <p:par>
                                <p:cTn id="93" presetID="42" presetClass="path" presetSubtype="0" accel="50000" decel="50000" fill="hold" nodeType="withEffect">
                                  <p:stCondLst>
                                    <p:cond delay="100"/>
                                  </p:stCondLst>
                                  <p:childTnLst>
                                    <p:animMotion origin="layout" path="M -4.16667E-7 -4.44444E-6 L 0.03555 -0.23842 " pathEditMode="relative" rAng="0" ptsTypes="AA">
                                      <p:cBhvr>
                                        <p:cTn id="94" dur="2000" fill="hold"/>
                                        <p:tgtEl>
                                          <p:spTgt spid="13"/>
                                        </p:tgtEl>
                                        <p:attrNameLst>
                                          <p:attrName>ppt_x</p:attrName>
                                          <p:attrName>ppt_y</p:attrName>
                                        </p:attrNameLst>
                                      </p:cBhvr>
                                      <p:rCtr x="1771" y="-11921"/>
                                    </p:animMotion>
                                  </p:childTnLst>
                                </p:cTn>
                              </p:par>
                            </p:childTnLst>
                          </p:cTn>
                        </p:par>
                        <p:par>
                          <p:cTn id="95" fill="hold">
                            <p:stCondLst>
                              <p:cond delay="2100"/>
                            </p:stCondLst>
                            <p:childTnLst>
                              <p:par>
                                <p:cTn id="96" presetID="10" presetClass="entr" presetSubtype="0" fill="hold" nodeType="after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500"/>
                                        <p:tgtEl>
                                          <p:spTgt spid="41"/>
                                        </p:tgtEl>
                                      </p:cBhvr>
                                    </p:animEffect>
                                  </p:childTnLst>
                                </p:cTn>
                              </p:par>
                            </p:childTnLst>
                          </p:cTn>
                        </p:par>
                        <p:par>
                          <p:cTn id="99" fill="hold">
                            <p:stCondLst>
                              <p:cond delay="2600"/>
                            </p:stCondLst>
                            <p:childTnLst>
                              <p:par>
                                <p:cTn id="100" presetID="10" presetClass="exit" presetSubtype="0" fill="hold" nodeType="after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6" presetClass="emph" presetSubtype="0" fill="hold" nodeType="clickEffect">
                                  <p:stCondLst>
                                    <p:cond delay="0"/>
                                  </p:stCondLst>
                                  <p:childTnLst>
                                    <p:animEffect transition="out" filter="fade">
                                      <p:cBhvr>
                                        <p:cTn id="118" dur="500" tmFilter="0, 0; .2, .5; .8, .5; 1, 0"/>
                                        <p:tgtEl>
                                          <p:spTgt spid="41"/>
                                        </p:tgtEl>
                                      </p:cBhvr>
                                    </p:animEffect>
                                    <p:animScale>
                                      <p:cBhvr>
                                        <p:cTn id="119" dur="250" autoRev="1" fill="hold"/>
                                        <p:tgtEl>
                                          <p:spTgt spid="41"/>
                                        </p:tgtEl>
                                      </p:cBhvr>
                                      <p:by x="105000" y="105000"/>
                                    </p:animScale>
                                  </p:childTnLst>
                                </p:cTn>
                              </p:par>
                              <p:par>
                                <p:cTn id="120" presetID="26" presetClass="emph" presetSubtype="0" fill="hold" nodeType="withEffect">
                                  <p:stCondLst>
                                    <p:cond delay="0"/>
                                  </p:stCondLst>
                                  <p:childTnLst>
                                    <p:animEffect transition="out" filter="fade">
                                      <p:cBhvr>
                                        <p:cTn id="121" dur="500" tmFilter="0, 0; .2, .5; .8, .5; 1, 0"/>
                                        <p:tgtEl>
                                          <p:spTgt spid="40"/>
                                        </p:tgtEl>
                                      </p:cBhvr>
                                    </p:animEffect>
                                    <p:animScale>
                                      <p:cBhvr>
                                        <p:cTn id="122" dur="250" autoRev="1" fill="hold"/>
                                        <p:tgtEl>
                                          <p:spTgt spid="40"/>
                                        </p:tgtEl>
                                      </p:cBhvr>
                                      <p:by x="105000" y="105000"/>
                                    </p:animScale>
                                  </p:childTnLst>
                                </p:cTn>
                              </p:par>
                              <p:par>
                                <p:cTn id="123" presetID="26" presetClass="emph" presetSubtype="0" fill="hold" nodeType="withEffect">
                                  <p:stCondLst>
                                    <p:cond delay="0"/>
                                  </p:stCondLst>
                                  <p:childTnLst>
                                    <p:animEffect transition="out" filter="fade">
                                      <p:cBhvr>
                                        <p:cTn id="124" dur="500" tmFilter="0, 0; .2, .5; .8, .5; 1, 0"/>
                                        <p:tgtEl>
                                          <p:spTgt spid="52"/>
                                        </p:tgtEl>
                                      </p:cBhvr>
                                    </p:animEffect>
                                    <p:animScale>
                                      <p:cBhvr>
                                        <p:cTn id="125" dur="250" autoRev="1" fill="hold"/>
                                        <p:tgtEl>
                                          <p:spTgt spid="52"/>
                                        </p:tgtEl>
                                      </p:cBhvr>
                                      <p:by x="105000" y="105000"/>
                                    </p:animScale>
                                  </p:childTnLst>
                                </p:cTn>
                              </p:par>
                            </p:childTnLst>
                          </p:cTn>
                        </p:par>
                      </p:childTnLst>
                    </p:cTn>
                  </p:par>
                  <p:par>
                    <p:cTn id="126" fill="hold">
                      <p:stCondLst>
                        <p:cond delay="indefinite"/>
                      </p:stCondLst>
                      <p:childTnLst>
                        <p:par>
                          <p:cTn id="127" fill="hold">
                            <p:stCondLst>
                              <p:cond delay="0"/>
                            </p:stCondLst>
                            <p:childTnLst>
                              <p:par>
                                <p:cTn id="128" presetID="42" presetClass="path" presetSubtype="0" accel="50000" decel="50000" fill="hold" nodeType="clickEffect">
                                  <p:stCondLst>
                                    <p:cond delay="0"/>
                                  </p:stCondLst>
                                  <p:childTnLst>
                                    <p:animMotion origin="layout" path="M -4.375E-6 -3.7037E-6 L 0.06381 0.05695 " pathEditMode="relative" rAng="0" ptsTypes="AA">
                                      <p:cBhvr>
                                        <p:cTn id="129" dur="2000" fill="hold"/>
                                        <p:tgtEl>
                                          <p:spTgt spid="19"/>
                                        </p:tgtEl>
                                        <p:attrNameLst>
                                          <p:attrName>ppt_x</p:attrName>
                                          <p:attrName>ppt_y</p:attrName>
                                        </p:attrNameLst>
                                      </p:cBhvr>
                                      <p:rCtr x="3190" y="2847"/>
                                    </p:animMotion>
                                  </p:childTnLst>
                                </p:cTn>
                              </p:par>
                              <p:par>
                                <p:cTn id="130" presetID="42" presetClass="path" presetSubtype="0" accel="50000" decel="50000" fill="hold" nodeType="withEffect">
                                  <p:stCondLst>
                                    <p:cond delay="0"/>
                                  </p:stCondLst>
                                  <p:childTnLst>
                                    <p:animMotion origin="layout" path="M -3.33333E-6 -4.44444E-6 L 0.0474 -0.0537 " pathEditMode="relative" rAng="0" ptsTypes="AA">
                                      <p:cBhvr>
                                        <p:cTn id="131" dur="2000" fill="hold"/>
                                        <p:tgtEl>
                                          <p:spTgt spid="24"/>
                                        </p:tgtEl>
                                        <p:attrNameLst>
                                          <p:attrName>ppt_x</p:attrName>
                                          <p:attrName>ppt_y</p:attrName>
                                        </p:attrNameLst>
                                      </p:cBhvr>
                                      <p:rCtr x="2370" y="-2685"/>
                                    </p:animMotion>
                                  </p:childTnLst>
                                </p:cTn>
                              </p:par>
                              <p:par>
                                <p:cTn id="132" presetID="42" presetClass="path" presetSubtype="0" accel="50000" decel="50000" fill="hold" nodeType="withEffect">
                                  <p:stCondLst>
                                    <p:cond delay="0"/>
                                  </p:stCondLst>
                                  <p:childTnLst>
                                    <p:animMotion origin="layout" path="M 1.25E-6 4.81481E-6 L 0.0362 -0.04792 " pathEditMode="relative" rAng="0" ptsTypes="AA">
                                      <p:cBhvr>
                                        <p:cTn id="133" dur="2000" fill="hold"/>
                                        <p:tgtEl>
                                          <p:spTgt spid="22"/>
                                        </p:tgtEl>
                                        <p:attrNameLst>
                                          <p:attrName>ppt_x</p:attrName>
                                          <p:attrName>ppt_y</p:attrName>
                                        </p:attrNameLst>
                                      </p:cBhvr>
                                      <p:rCtr x="1810" y="-2407"/>
                                    </p:animMotion>
                                  </p:childTnLst>
                                </p:cTn>
                              </p:par>
                              <p:par>
                                <p:cTn id="134" presetID="42" presetClass="path" presetSubtype="0" accel="50000" decel="50000" fill="hold" nodeType="withEffect">
                                  <p:stCondLst>
                                    <p:cond delay="0"/>
                                  </p:stCondLst>
                                  <p:childTnLst>
                                    <p:animMotion origin="layout" path="M -3.33333E-6 -1.11111E-6 L 0.00886 -0.01643 " pathEditMode="relative" rAng="0" ptsTypes="AA">
                                      <p:cBhvr>
                                        <p:cTn id="135" dur="2000" fill="hold"/>
                                        <p:tgtEl>
                                          <p:spTgt spid="21"/>
                                        </p:tgtEl>
                                        <p:attrNameLst>
                                          <p:attrName>ppt_x</p:attrName>
                                          <p:attrName>ppt_y</p:attrName>
                                        </p:attrNameLst>
                                      </p:cBhvr>
                                      <p:rCtr x="443" y="-833"/>
                                    </p:animMotion>
                                  </p:childTnLst>
                                </p:cTn>
                              </p:par>
                              <p:par>
                                <p:cTn id="136" presetID="42" presetClass="path" presetSubtype="0" accel="50000" decel="50000" fill="hold" nodeType="withEffect">
                                  <p:stCondLst>
                                    <p:cond delay="0"/>
                                  </p:stCondLst>
                                  <p:childTnLst>
                                    <p:animMotion origin="layout" path="M 3.75E-6 2.22222E-6 L -0.00508 0.06666 " pathEditMode="relative" rAng="0" ptsTypes="AA">
                                      <p:cBhvr>
                                        <p:cTn id="137" dur="2000" fill="hold"/>
                                        <p:tgtEl>
                                          <p:spTgt spid="23"/>
                                        </p:tgtEl>
                                        <p:attrNameLst>
                                          <p:attrName>ppt_x</p:attrName>
                                          <p:attrName>ppt_y</p:attrName>
                                        </p:attrNameLst>
                                      </p:cBhvr>
                                      <p:rCtr x="-260" y="3333"/>
                                    </p:animMotion>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childTnLst>
                                </p:cTn>
                              </p:par>
                            </p:childTnLst>
                          </p:cTn>
                        </p:par>
                        <p:par>
                          <p:cTn id="146" fill="hold">
                            <p:stCondLst>
                              <p:cond delay="0"/>
                            </p:stCondLst>
                            <p:childTnLst>
                              <p:par>
                                <p:cTn id="147" presetID="10" presetClass="entr" presetSubtype="0" fill="hold"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fade">
                                      <p:cBhvr>
                                        <p:cTn id="149" dur="500"/>
                                        <p:tgtEl>
                                          <p:spTgt spid="42"/>
                                        </p:tgtEl>
                                      </p:cBhvr>
                                    </p:animEffect>
                                  </p:childTnLst>
                                </p:cTn>
                              </p:par>
                            </p:childTnLst>
                          </p:cTn>
                        </p:par>
                        <p:par>
                          <p:cTn id="150" fill="hold">
                            <p:stCondLst>
                              <p:cond delay="500"/>
                            </p:stCondLst>
                            <p:childTnLst>
                              <p:par>
                                <p:cTn id="151" presetID="10" presetClass="exit" presetSubtype="0" fill="hold" nodeType="afterEffect">
                                  <p:stCondLst>
                                    <p:cond delay="0"/>
                                  </p:stCondLst>
                                  <p:childTnLst>
                                    <p:animEffect transition="out" filter="fade">
                                      <p:cBhvr>
                                        <p:cTn id="152" dur="500"/>
                                        <p:tgtEl>
                                          <p:spTgt spid="19"/>
                                        </p:tgtEl>
                                      </p:cBhvr>
                                    </p:animEffect>
                                    <p:set>
                                      <p:cBhvr>
                                        <p:cTn id="153" dur="1" fill="hold">
                                          <p:stCondLst>
                                            <p:cond delay="499"/>
                                          </p:stCondLst>
                                        </p:cTn>
                                        <p:tgtEl>
                                          <p:spTgt spid="19"/>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24"/>
                                        </p:tgtEl>
                                      </p:cBhvr>
                                    </p:animEffect>
                                    <p:set>
                                      <p:cBhvr>
                                        <p:cTn id="156" dur="1" fill="hold">
                                          <p:stCondLst>
                                            <p:cond delay="499"/>
                                          </p:stCondLst>
                                        </p:cTn>
                                        <p:tgtEl>
                                          <p:spTgt spid="2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22"/>
                                        </p:tgtEl>
                                      </p:cBhvr>
                                    </p:animEffect>
                                    <p:set>
                                      <p:cBhvr>
                                        <p:cTn id="159" dur="1" fill="hold">
                                          <p:stCondLst>
                                            <p:cond delay="499"/>
                                          </p:stCondLst>
                                        </p:cTn>
                                        <p:tgtEl>
                                          <p:spTgt spid="22"/>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23"/>
                                        </p:tgtEl>
                                      </p:cBhvr>
                                    </p:animEffect>
                                    <p:set>
                                      <p:cBhvr>
                                        <p:cTn id="162" dur="1" fill="hold">
                                          <p:stCondLst>
                                            <p:cond delay="499"/>
                                          </p:stCondLst>
                                        </p:cTn>
                                        <p:tgtEl>
                                          <p:spTgt spid="23"/>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21"/>
                                        </p:tgtEl>
                                      </p:cBhvr>
                                    </p:animEffect>
                                    <p:set>
                                      <p:cBhvr>
                                        <p:cTn id="165" dur="1" fill="hold">
                                          <p:stCondLst>
                                            <p:cond delay="499"/>
                                          </p:stCondLst>
                                        </p:cTn>
                                        <p:tgtEl>
                                          <p:spTgt spid="21"/>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6" presetClass="emph" presetSubtype="0" fill="hold" nodeType="clickEffect">
                                  <p:stCondLst>
                                    <p:cond delay="0"/>
                                  </p:stCondLst>
                                  <p:childTnLst>
                                    <p:animEffect transition="out" filter="fade">
                                      <p:cBhvr>
                                        <p:cTn id="169" dur="500" tmFilter="0, 0; .2, .5; .8, .5; 1, 0"/>
                                        <p:tgtEl>
                                          <p:spTgt spid="52"/>
                                        </p:tgtEl>
                                      </p:cBhvr>
                                    </p:animEffect>
                                    <p:animScale>
                                      <p:cBhvr>
                                        <p:cTn id="170" dur="250" autoRev="1" fill="hold"/>
                                        <p:tgtEl>
                                          <p:spTgt spid="52"/>
                                        </p:tgtEl>
                                      </p:cBhvr>
                                      <p:by x="105000" y="105000"/>
                                    </p:animScale>
                                  </p:childTnLst>
                                </p:cTn>
                              </p:par>
                              <p:par>
                                <p:cTn id="171" presetID="26" presetClass="emph" presetSubtype="0" fill="hold" nodeType="withEffect">
                                  <p:stCondLst>
                                    <p:cond delay="0"/>
                                  </p:stCondLst>
                                  <p:childTnLst>
                                    <p:animEffect transition="out" filter="fade">
                                      <p:cBhvr>
                                        <p:cTn id="172" dur="500" tmFilter="0, 0; .2, .5; .8, .5; 1, 0"/>
                                        <p:tgtEl>
                                          <p:spTgt spid="40"/>
                                        </p:tgtEl>
                                      </p:cBhvr>
                                    </p:animEffect>
                                    <p:animScale>
                                      <p:cBhvr>
                                        <p:cTn id="173" dur="250" autoRev="1" fill="hold"/>
                                        <p:tgtEl>
                                          <p:spTgt spid="40"/>
                                        </p:tgtEl>
                                      </p:cBhvr>
                                      <p:by x="105000" y="105000"/>
                                    </p:animScale>
                                  </p:childTnLst>
                                </p:cTn>
                              </p:par>
                              <p:par>
                                <p:cTn id="174" presetID="26" presetClass="emph" presetSubtype="0" fill="hold" nodeType="withEffect">
                                  <p:stCondLst>
                                    <p:cond delay="0"/>
                                  </p:stCondLst>
                                  <p:childTnLst>
                                    <p:animEffect transition="out" filter="fade">
                                      <p:cBhvr>
                                        <p:cTn id="175" dur="500" tmFilter="0, 0; .2, .5; .8, .5; 1, 0"/>
                                        <p:tgtEl>
                                          <p:spTgt spid="41"/>
                                        </p:tgtEl>
                                      </p:cBhvr>
                                    </p:animEffect>
                                    <p:animScale>
                                      <p:cBhvr>
                                        <p:cTn id="176" dur="250" autoRev="1" fill="hold"/>
                                        <p:tgtEl>
                                          <p:spTgt spid="41"/>
                                        </p:tgtEl>
                                      </p:cBhvr>
                                      <p:by x="105000" y="105000"/>
                                    </p:animScale>
                                  </p:childTnLst>
                                </p:cTn>
                              </p:par>
                              <p:par>
                                <p:cTn id="177" presetID="26" presetClass="emph" presetSubtype="0" fill="hold" nodeType="withEffect">
                                  <p:stCondLst>
                                    <p:cond delay="0"/>
                                  </p:stCondLst>
                                  <p:childTnLst>
                                    <p:animEffect transition="out" filter="fade">
                                      <p:cBhvr>
                                        <p:cTn id="178" dur="500" tmFilter="0, 0; .2, .5; .8, .5; 1, 0"/>
                                        <p:tgtEl>
                                          <p:spTgt spid="42"/>
                                        </p:tgtEl>
                                      </p:cBhvr>
                                    </p:animEffect>
                                    <p:animScale>
                                      <p:cBhvr>
                                        <p:cTn id="179" dur="250" autoRev="1" fill="hold"/>
                                        <p:tgtEl>
                                          <p:spTgt spid="42"/>
                                        </p:tgtEl>
                                      </p:cBhvr>
                                      <p:by x="105000" y="105000"/>
                                    </p:animScale>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6"/>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nodeType="clickEffect">
                                  <p:stCondLst>
                                    <p:cond delay="0"/>
                                  </p:stCondLst>
                                  <p:childTnLst>
                                    <p:set>
                                      <p:cBhvr>
                                        <p:cTn id="187"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27"/>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nodeType="clickEffect">
                                  <p:stCondLst>
                                    <p:cond delay="0"/>
                                  </p:stCondLst>
                                  <p:childTnLst>
                                    <p:set>
                                      <p:cBhvr>
                                        <p:cTn id="195"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37F9-6EF3-4569-A007-8238F4D7B3AF}"/>
              </a:ext>
            </a:extLst>
          </p:cNvPr>
          <p:cNvSpPr>
            <a:spLocks noGrp="1"/>
          </p:cNvSpPr>
          <p:nvPr>
            <p:ph type="title"/>
          </p:nvPr>
        </p:nvSpPr>
        <p:spPr/>
        <p:txBody>
          <a:bodyPr/>
          <a:lstStyle/>
          <a:p>
            <a:r>
              <a:rPr lang="en-GB" dirty="0"/>
              <a:t>3MD-1 Multiplication and division structures</a:t>
            </a:r>
          </a:p>
        </p:txBody>
      </p:sp>
      <p:sp>
        <p:nvSpPr>
          <p:cNvPr id="3" name="TextBox 2">
            <a:extLst>
              <a:ext uri="{FF2B5EF4-FFF2-40B4-BE49-F238E27FC236}">
                <a16:creationId xmlns:a16="http://schemas.microsoft.com/office/drawing/2014/main" id="{83E0F5ED-E485-400B-AC6D-7B0C0DB467F6}"/>
              </a:ext>
            </a:extLst>
          </p:cNvPr>
          <p:cNvSpPr txBox="1"/>
          <p:nvPr/>
        </p:nvSpPr>
        <p:spPr>
          <a:xfrm>
            <a:off x="603533" y="1387796"/>
            <a:ext cx="8620125" cy="3416320"/>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Go back to the previous slide and note that for every 5 each child gets 1 each. Repeat the animation, saying:</a:t>
            </a:r>
          </a:p>
          <a:p>
            <a:pPr marR="0" lvl="0" algn="l" defTabSz="914400" rtl="0" eaLnBrk="1" fontAlgn="base" latinLnBrk="0" hangingPunct="1">
              <a:lnSpc>
                <a:spcPct val="100000"/>
              </a:lnSpc>
              <a:spcBef>
                <a:spcPct val="20000"/>
              </a:spcBef>
              <a:spcAft>
                <a:spcPct val="0"/>
              </a:spcAft>
              <a:buClr>
                <a:srgbClr val="585858"/>
              </a:buClr>
              <a:buSzTx/>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One 5, one each, two </a:t>
            </a:r>
            <a:r>
              <a:rPr lang="en-GB" sz="2000" i="1" dirty="0">
                <a:solidFill>
                  <a:srgbClr val="585858"/>
                </a:solidFill>
                <a:latin typeface="Arial" panose="020B0604020202020204" pitchFamily="34" charset="0"/>
              </a:rPr>
              <a:t>5s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two each, three </a:t>
            </a:r>
            <a:r>
              <a:rPr lang="en-GB" sz="2000" i="1" dirty="0">
                <a:solidFill>
                  <a:srgbClr val="585858"/>
                </a:solidFill>
                <a:latin typeface="Arial" panose="020B0604020202020204" pitchFamily="34" charset="0"/>
              </a:rPr>
              <a:t>5s</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three each…</a:t>
            </a:r>
          </a:p>
          <a:p>
            <a:pPr marL="457200" marR="0" lvl="0" indent="-457200" algn="l" defTabSz="914400" rtl="0" eaLnBrk="1" fontAlgn="base" latinLnBrk="0" hangingPunct="1">
              <a:lnSpc>
                <a:spcPct val="100000"/>
              </a:lnSpc>
              <a:spcBef>
                <a:spcPct val="20000"/>
              </a:spcBef>
              <a:spcAft>
                <a:spcPct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Then look back at the two slides and note the difference in the structure of the problems.</a:t>
            </a:r>
          </a:p>
          <a:p>
            <a:pPr marL="457200" marR="0" lvl="0" indent="-457200" algn="l" defTabSz="914400" rtl="0" eaLnBrk="1" fontAlgn="base" latinLnBrk="0" hangingPunct="1">
              <a:lnSpc>
                <a:spcPct val="100000"/>
              </a:lnSpc>
              <a:spcBef>
                <a:spcPct val="20000"/>
              </a:spcBef>
              <a:spcAft>
                <a:spcPct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first problem was division with grouping (quotative division). We grouped the conkers into groups of 5 and gave each child a group of 5.</a:t>
            </a:r>
          </a:p>
          <a:p>
            <a:pPr marL="457200" marR="0" lvl="0" indent="-457200" algn="l" defTabSz="914400" rtl="0" eaLnBrk="1" fontAlgn="base" latinLnBrk="0" hangingPunct="1">
              <a:lnSpc>
                <a:spcPct val="100000"/>
              </a:lnSpc>
              <a:spcBef>
                <a:spcPct val="20000"/>
              </a:spcBef>
              <a:spcAft>
                <a:spcPct val="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second problem was division by sharing (partitive division). We shared the conkers by taking 5 each time. For every 5 each child received 1 conker each.</a:t>
            </a:r>
          </a:p>
        </p:txBody>
      </p:sp>
    </p:spTree>
    <p:extLst>
      <p:ext uri="{BB962C8B-B14F-4D97-AF65-F5344CB8AC3E}">
        <p14:creationId xmlns:p14="http://schemas.microsoft.com/office/powerpoint/2010/main" val="170178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A6D5F86-6E46-4B82-9B39-58F77607D98B}"/>
              </a:ext>
            </a:extLst>
          </p:cNvPr>
          <p:cNvSpPr txBox="1"/>
          <p:nvPr/>
        </p:nvSpPr>
        <p:spPr>
          <a:xfrm>
            <a:off x="3737508" y="1716337"/>
            <a:ext cx="3052100" cy="1009507"/>
          </a:xfrm>
          <a:prstGeom prst="rect">
            <a:avLst/>
          </a:prstGeom>
          <a:noFill/>
        </p:spPr>
        <p:txBody>
          <a:bodyPr wrap="square" rtlCol="0">
            <a:spAutoFit/>
          </a:bodyPr>
          <a:lstStyle/>
          <a:p>
            <a:pPr marL="0" marR="0" lvl="0" indent="0" algn="l" defTabSz="914400" rtl="0" eaLnBrk="1" fontAlgn="base" latinLnBrk="0" hangingPunct="1">
              <a:lnSpc>
                <a:spcPct val="114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 need 20 pens.  </a:t>
            </a:r>
          </a:p>
          <a:p>
            <a:pPr marL="0" marR="0" lvl="0" indent="0" algn="l" defTabSz="914400" rtl="0" eaLnBrk="1" fontAlgn="base" latinLnBrk="0" hangingPunct="1">
              <a:lnSpc>
                <a:spcPct val="114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There are 5 pens in a pack.  </a:t>
            </a:r>
          </a:p>
          <a:p>
            <a:pPr marL="0" marR="0" lvl="0" indent="0" algn="l" defTabSz="914400" rtl="0" eaLnBrk="1" fontAlgn="base" latinLnBrk="0" hangingPunct="1">
              <a:lnSpc>
                <a:spcPct val="114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many packs do I need?</a:t>
            </a: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Rectangle 2">
            <a:extLst>
              <a:ext uri="{FF2B5EF4-FFF2-40B4-BE49-F238E27FC236}">
                <a16:creationId xmlns:a16="http://schemas.microsoft.com/office/drawing/2014/main" id="{11890BE7-913A-4162-ACCB-90D5BF939498}"/>
              </a:ext>
            </a:extLst>
          </p:cNvPr>
          <p:cNvSpPr>
            <a:spLocks noChangeArrowheads="1"/>
          </p:cNvSpPr>
          <p:nvPr/>
        </p:nvSpPr>
        <p:spPr bwMode="auto">
          <a:xfrm>
            <a:off x="1524000" y="85557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TextBox 21">
            <a:extLst>
              <a:ext uri="{FF2B5EF4-FFF2-40B4-BE49-F238E27FC236}">
                <a16:creationId xmlns:a16="http://schemas.microsoft.com/office/drawing/2014/main" id="{12B2BD5A-E738-4ACC-9244-1189B1F464F3}"/>
              </a:ext>
            </a:extLst>
          </p:cNvPr>
          <p:cNvSpPr txBox="1"/>
          <p:nvPr/>
        </p:nvSpPr>
        <p:spPr>
          <a:xfrm>
            <a:off x="2342804" y="3323205"/>
            <a:ext cx="201472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ts val="90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 4</a:t>
            </a:r>
          </a:p>
        </p:txBody>
      </p:sp>
      <p:sp>
        <p:nvSpPr>
          <p:cNvPr id="18" name="Rectangle 17">
            <a:extLst>
              <a:ext uri="{FF2B5EF4-FFF2-40B4-BE49-F238E27FC236}">
                <a16:creationId xmlns:a16="http://schemas.microsoft.com/office/drawing/2014/main" id="{554BFADE-0603-4189-BD14-7A72B00AE4CF}"/>
              </a:ext>
            </a:extLst>
          </p:cNvPr>
          <p:cNvSpPr/>
          <p:nvPr/>
        </p:nvSpPr>
        <p:spPr>
          <a:xfrm>
            <a:off x="3737508" y="4754604"/>
            <a:ext cx="3595121" cy="1009507"/>
          </a:xfrm>
          <a:prstGeom prst="rect">
            <a:avLst/>
          </a:prstGeom>
          <a:noFill/>
        </p:spPr>
        <p:txBody>
          <a:bodyPr wrap="square" rtlCol="0">
            <a:spAutoFit/>
          </a:bodyPr>
          <a:lstStyle/>
          <a:p>
            <a:pPr marL="0" marR="0" lvl="0" indent="0" algn="l" defTabSz="914400" rtl="0" eaLnBrk="1" fontAlgn="base" latinLnBrk="0" hangingPunct="1">
              <a:lnSpc>
                <a:spcPct val="114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children earn £20 between them.  </a:t>
            </a:r>
          </a:p>
          <a:p>
            <a:pPr marL="0" marR="0" lvl="0" indent="0" algn="l" defTabSz="914400" rtl="0" eaLnBrk="1" fontAlgn="base" latinLnBrk="0" hangingPunct="1">
              <a:lnSpc>
                <a:spcPct val="114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They share the money equally.</a:t>
            </a:r>
          </a:p>
          <a:p>
            <a:pPr marL="0" marR="0" lvl="0" indent="0" algn="l" defTabSz="914400" rtl="0" eaLnBrk="1" fontAlgn="base" latinLnBrk="0" hangingPunct="1">
              <a:lnSpc>
                <a:spcPct val="114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much money do they each get?</a:t>
            </a:r>
          </a:p>
        </p:txBody>
      </p:sp>
      <p:sp>
        <p:nvSpPr>
          <p:cNvPr id="3" name="Title 2">
            <a:extLst>
              <a:ext uri="{FF2B5EF4-FFF2-40B4-BE49-F238E27FC236}">
                <a16:creationId xmlns:a16="http://schemas.microsoft.com/office/drawing/2014/main" id="{492586BC-685D-4B2B-9839-61B73C7DD337}"/>
              </a:ext>
            </a:extLst>
          </p:cNvPr>
          <p:cNvSpPr>
            <a:spLocks noGrp="1"/>
          </p:cNvSpPr>
          <p:nvPr>
            <p:ph type="title"/>
          </p:nvPr>
        </p:nvSpPr>
        <p:spPr/>
        <p:txBody>
          <a:bodyPr/>
          <a:lstStyle/>
          <a:p>
            <a:r>
              <a:rPr lang="en-GB" dirty="0"/>
              <a:t>3MD-1 Multiplication and division structures</a:t>
            </a:r>
          </a:p>
        </p:txBody>
      </p:sp>
      <p:grpSp>
        <p:nvGrpSpPr>
          <p:cNvPr id="11" name="Group 10">
            <a:extLst>
              <a:ext uri="{FF2B5EF4-FFF2-40B4-BE49-F238E27FC236}">
                <a16:creationId xmlns:a16="http://schemas.microsoft.com/office/drawing/2014/main" id="{4075D0D5-52FE-4EC9-A7B6-ACD345AAF8EF}"/>
              </a:ext>
            </a:extLst>
          </p:cNvPr>
          <p:cNvGrpSpPr/>
          <p:nvPr/>
        </p:nvGrpSpPr>
        <p:grpSpPr>
          <a:xfrm>
            <a:off x="623889" y="1572572"/>
            <a:ext cx="2735696" cy="1061648"/>
            <a:chOff x="1095154" y="3247652"/>
            <a:chExt cx="2971795" cy="1153272"/>
          </a:xfrm>
        </p:grpSpPr>
        <p:sp>
          <p:nvSpPr>
            <p:cNvPr id="19" name="TextBox 18">
              <a:extLst>
                <a:ext uri="{FF2B5EF4-FFF2-40B4-BE49-F238E27FC236}">
                  <a16:creationId xmlns:a16="http://schemas.microsoft.com/office/drawing/2014/main" id="{D899B562-4563-4855-94F8-F731F6EB728D}"/>
                </a:ext>
              </a:extLst>
            </p:cNvPr>
            <p:cNvSpPr txBox="1"/>
            <p:nvPr/>
          </p:nvSpPr>
          <p:spPr>
            <a:xfrm>
              <a:off x="2251437" y="3320573"/>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27" name="Rectangle 26">
              <a:extLst>
                <a:ext uri="{FF2B5EF4-FFF2-40B4-BE49-F238E27FC236}">
                  <a16:creationId xmlns:a16="http://schemas.microsoft.com/office/drawing/2014/main" id="{AE61E763-A04A-4677-94FC-91A5FCBA776B}"/>
                </a:ext>
              </a:extLst>
            </p:cNvPr>
            <p:cNvSpPr/>
            <p:nvPr/>
          </p:nvSpPr>
          <p:spPr>
            <a:xfrm>
              <a:off x="1095154" y="3247652"/>
              <a:ext cx="2971795" cy="1153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0" name="Straight Connector 29">
              <a:extLst>
                <a:ext uri="{FF2B5EF4-FFF2-40B4-BE49-F238E27FC236}">
                  <a16:creationId xmlns:a16="http://schemas.microsoft.com/office/drawing/2014/main" id="{8B1E9702-D722-45D2-88DC-FC8A409C9A48}"/>
                </a:ext>
              </a:extLst>
            </p:cNvPr>
            <p:cNvCxnSpPr>
              <a:cxnSpLocks/>
              <a:endCxn id="27" idx="3"/>
            </p:cNvCxnSpPr>
            <p:nvPr/>
          </p:nvCxnSpPr>
          <p:spPr>
            <a:xfrm>
              <a:off x="1095154" y="3824288"/>
              <a:ext cx="2971795"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id="{D5A59B27-4DD0-4096-89BB-BAE491AB25CB}"/>
                </a:ext>
              </a:extLst>
            </p:cNvPr>
            <p:cNvSpPr txBox="1"/>
            <p:nvPr/>
          </p:nvSpPr>
          <p:spPr>
            <a:xfrm>
              <a:off x="1170538"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cxnSp>
          <p:nvCxnSpPr>
            <p:cNvPr id="32" name="Straight Connector 31">
              <a:extLst>
                <a:ext uri="{FF2B5EF4-FFF2-40B4-BE49-F238E27FC236}">
                  <a16:creationId xmlns:a16="http://schemas.microsoft.com/office/drawing/2014/main" id="{8EA757D4-8893-4AB4-B007-0A5EF9C92F9E}"/>
                </a:ext>
              </a:extLst>
            </p:cNvPr>
            <p:cNvCxnSpPr>
              <a:cxnSpLocks/>
            </p:cNvCxnSpPr>
            <p:nvPr/>
          </p:nvCxnSpPr>
          <p:spPr>
            <a:xfrm>
              <a:off x="1838103"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5DE26467-D54B-495F-AEC5-2FBC02E50968}"/>
                </a:ext>
              </a:extLst>
            </p:cNvPr>
            <p:cNvCxnSpPr>
              <a:cxnSpLocks/>
            </p:cNvCxnSpPr>
            <p:nvPr/>
          </p:nvCxnSpPr>
          <p:spPr>
            <a:xfrm>
              <a:off x="2581052"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6FDC62D1-C350-44F2-A561-CA554BAAB49C}"/>
                </a:ext>
              </a:extLst>
            </p:cNvPr>
            <p:cNvCxnSpPr>
              <a:cxnSpLocks/>
            </p:cNvCxnSpPr>
            <p:nvPr/>
          </p:nvCxnSpPr>
          <p:spPr>
            <a:xfrm>
              <a:off x="3324001"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6" name="TextBox 45">
              <a:extLst>
                <a:ext uri="{FF2B5EF4-FFF2-40B4-BE49-F238E27FC236}">
                  <a16:creationId xmlns:a16="http://schemas.microsoft.com/office/drawing/2014/main" id="{3D918224-AA3A-4910-80B7-655CF5A70561}"/>
                </a:ext>
              </a:extLst>
            </p:cNvPr>
            <p:cNvSpPr txBox="1"/>
            <p:nvPr/>
          </p:nvSpPr>
          <p:spPr>
            <a:xfrm>
              <a:off x="1913486"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47" name="TextBox 46">
              <a:extLst>
                <a:ext uri="{FF2B5EF4-FFF2-40B4-BE49-F238E27FC236}">
                  <a16:creationId xmlns:a16="http://schemas.microsoft.com/office/drawing/2014/main" id="{7A6DC35C-E349-4676-8449-3861FB06141D}"/>
                </a:ext>
              </a:extLst>
            </p:cNvPr>
            <p:cNvSpPr txBox="1"/>
            <p:nvPr/>
          </p:nvSpPr>
          <p:spPr>
            <a:xfrm>
              <a:off x="2662756"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48" name="TextBox 47">
              <a:extLst>
                <a:ext uri="{FF2B5EF4-FFF2-40B4-BE49-F238E27FC236}">
                  <a16:creationId xmlns:a16="http://schemas.microsoft.com/office/drawing/2014/main" id="{8ABFE685-0D44-4556-BB60-B48152C57E13}"/>
                </a:ext>
              </a:extLst>
            </p:cNvPr>
            <p:cNvSpPr txBox="1"/>
            <p:nvPr/>
          </p:nvSpPr>
          <p:spPr>
            <a:xfrm>
              <a:off x="3405704"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2" name="Group 11">
            <a:extLst>
              <a:ext uri="{FF2B5EF4-FFF2-40B4-BE49-F238E27FC236}">
                <a16:creationId xmlns:a16="http://schemas.microsoft.com/office/drawing/2014/main" id="{5E4B0415-4751-4FD8-8F7B-D9346E8C10BB}"/>
              </a:ext>
            </a:extLst>
          </p:cNvPr>
          <p:cNvGrpSpPr/>
          <p:nvPr/>
        </p:nvGrpSpPr>
        <p:grpSpPr>
          <a:xfrm>
            <a:off x="618431" y="4610839"/>
            <a:ext cx="2740719" cy="1061648"/>
            <a:chOff x="5071594" y="3247652"/>
            <a:chExt cx="2977252" cy="1153272"/>
          </a:xfrm>
        </p:grpSpPr>
        <p:sp>
          <p:nvSpPr>
            <p:cNvPr id="37" name="TextBox 36">
              <a:extLst>
                <a:ext uri="{FF2B5EF4-FFF2-40B4-BE49-F238E27FC236}">
                  <a16:creationId xmlns:a16="http://schemas.microsoft.com/office/drawing/2014/main" id="{F3848902-7F1A-49C8-9508-CFA3E3BAE661}"/>
                </a:ext>
              </a:extLst>
            </p:cNvPr>
            <p:cNvSpPr txBox="1"/>
            <p:nvPr/>
          </p:nvSpPr>
          <p:spPr>
            <a:xfrm>
              <a:off x="6233334" y="3320573"/>
              <a:ext cx="675168"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p>
          </p:txBody>
        </p:sp>
        <p:sp>
          <p:nvSpPr>
            <p:cNvPr id="38" name="Rectangle 37">
              <a:extLst>
                <a:ext uri="{FF2B5EF4-FFF2-40B4-BE49-F238E27FC236}">
                  <a16:creationId xmlns:a16="http://schemas.microsoft.com/office/drawing/2014/main" id="{B701D609-AE30-4953-8701-638D902163C6}"/>
                </a:ext>
              </a:extLst>
            </p:cNvPr>
            <p:cNvSpPr/>
            <p:nvPr/>
          </p:nvSpPr>
          <p:spPr>
            <a:xfrm>
              <a:off x="5077051" y="3247652"/>
              <a:ext cx="2971795" cy="11532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cxnSp>
          <p:nvCxnSpPr>
            <p:cNvPr id="39" name="Straight Connector 38">
              <a:extLst>
                <a:ext uri="{FF2B5EF4-FFF2-40B4-BE49-F238E27FC236}">
                  <a16:creationId xmlns:a16="http://schemas.microsoft.com/office/drawing/2014/main" id="{8DC396E0-14B4-4EE7-A23A-D6D2F7C7BDAC}"/>
                </a:ext>
              </a:extLst>
            </p:cNvPr>
            <p:cNvCxnSpPr>
              <a:cxnSpLocks/>
            </p:cNvCxnSpPr>
            <p:nvPr/>
          </p:nvCxnSpPr>
          <p:spPr>
            <a:xfrm>
              <a:off x="5671410"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46BD88F5-A55E-46B2-BA2F-09449DA83252}"/>
                </a:ext>
              </a:extLst>
            </p:cNvPr>
            <p:cNvCxnSpPr>
              <a:cxnSpLocks/>
              <a:endCxn id="38" idx="3"/>
            </p:cNvCxnSpPr>
            <p:nvPr/>
          </p:nvCxnSpPr>
          <p:spPr>
            <a:xfrm>
              <a:off x="5077051" y="3824288"/>
              <a:ext cx="2971795" cy="0"/>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id="{FDC64AC0-62D6-4AC6-B798-BA670D494841}"/>
                </a:ext>
              </a:extLst>
            </p:cNvPr>
            <p:cNvCxnSpPr>
              <a:cxnSpLocks/>
            </p:cNvCxnSpPr>
            <p:nvPr/>
          </p:nvCxnSpPr>
          <p:spPr>
            <a:xfrm>
              <a:off x="6265769"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id="{89A5EA39-A2E6-44BB-8074-75E2C1FA6020}"/>
                </a:ext>
              </a:extLst>
            </p:cNvPr>
            <p:cNvCxnSpPr>
              <a:cxnSpLocks/>
            </p:cNvCxnSpPr>
            <p:nvPr/>
          </p:nvCxnSpPr>
          <p:spPr>
            <a:xfrm>
              <a:off x="6860128"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id="{6190079E-08D0-41CB-9271-33155489C556}"/>
                </a:ext>
              </a:extLst>
            </p:cNvPr>
            <p:cNvCxnSpPr>
              <a:cxnSpLocks/>
            </p:cNvCxnSpPr>
            <p:nvPr/>
          </p:nvCxnSpPr>
          <p:spPr>
            <a:xfrm>
              <a:off x="7454487" y="3824288"/>
              <a:ext cx="0" cy="576636"/>
            </a:xfrm>
            <a:prstGeom prst="lin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a16="http://schemas.microsoft.com/office/drawing/2014/main" id="{948C644C-89DA-4F02-9F8E-99A15D4483BD}"/>
                </a:ext>
              </a:extLst>
            </p:cNvPr>
            <p:cNvSpPr txBox="1"/>
            <p:nvPr/>
          </p:nvSpPr>
          <p:spPr>
            <a:xfrm>
              <a:off x="5071594"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4" name="TextBox 53">
              <a:extLst>
                <a:ext uri="{FF2B5EF4-FFF2-40B4-BE49-F238E27FC236}">
                  <a16:creationId xmlns:a16="http://schemas.microsoft.com/office/drawing/2014/main" id="{7D400F26-DC0C-4616-A327-30458B27EE9C}"/>
                </a:ext>
              </a:extLst>
            </p:cNvPr>
            <p:cNvSpPr txBox="1"/>
            <p:nvPr/>
          </p:nvSpPr>
          <p:spPr>
            <a:xfrm>
              <a:off x="5679045"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5" name="TextBox 54">
              <a:extLst>
                <a:ext uri="{FF2B5EF4-FFF2-40B4-BE49-F238E27FC236}">
                  <a16:creationId xmlns:a16="http://schemas.microsoft.com/office/drawing/2014/main" id="{179F80D0-E660-4534-A0BC-282C91E9042E}"/>
                </a:ext>
              </a:extLst>
            </p:cNvPr>
            <p:cNvSpPr txBox="1"/>
            <p:nvPr/>
          </p:nvSpPr>
          <p:spPr>
            <a:xfrm>
              <a:off x="6258309"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6" name="TextBox 55">
              <a:extLst>
                <a:ext uri="{FF2B5EF4-FFF2-40B4-BE49-F238E27FC236}">
                  <a16:creationId xmlns:a16="http://schemas.microsoft.com/office/drawing/2014/main" id="{E6479080-28F9-40C9-9CA8-358D729CB2AE}"/>
                </a:ext>
              </a:extLst>
            </p:cNvPr>
            <p:cNvSpPr txBox="1"/>
            <p:nvPr/>
          </p:nvSpPr>
          <p:spPr>
            <a:xfrm>
              <a:off x="6865585"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
          <p:nvSpPr>
            <p:cNvPr id="57" name="TextBox 56">
              <a:extLst>
                <a:ext uri="{FF2B5EF4-FFF2-40B4-BE49-F238E27FC236}">
                  <a16:creationId xmlns:a16="http://schemas.microsoft.com/office/drawing/2014/main" id="{3E1FA62D-4898-4CBD-819C-34605F1369F6}"/>
                </a:ext>
              </a:extLst>
            </p:cNvPr>
            <p:cNvSpPr txBox="1"/>
            <p:nvPr/>
          </p:nvSpPr>
          <p:spPr>
            <a:xfrm>
              <a:off x="7444849" y="3867825"/>
              <a:ext cx="592182" cy="441503"/>
            </a:xfrm>
            <a:prstGeom prst="rect">
              <a:avLst/>
            </a:prstGeom>
            <a:noFill/>
            <a:ln w="19050">
              <a:noFill/>
            </a:ln>
          </p:spPr>
          <p:txBody>
            <a:bodyPr wrap="square" rtlCol="0" anchor="ctr" anchorCtr="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sp>
        <p:nvSpPr>
          <p:cNvPr id="4" name="Content Placeholder 2">
            <a:extLst>
              <a:ext uri="{FF2B5EF4-FFF2-40B4-BE49-F238E27FC236}">
                <a16:creationId xmlns:a16="http://schemas.microsoft.com/office/drawing/2014/main" id="{31B441F0-70B0-483E-A562-19FFAFBD1DC1}"/>
              </a:ext>
            </a:extLst>
          </p:cNvPr>
          <p:cNvSpPr txBox="1">
            <a:spLocks/>
          </p:cNvSpPr>
          <p:nvPr/>
        </p:nvSpPr>
        <p:spPr>
          <a:xfrm>
            <a:off x="7391452" y="1716337"/>
            <a:ext cx="424977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this question is division with grouping or sharing?  Can you explain your thinking?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multiplication fact can you use to help you work out the answer?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each story, what does each number in the equation represent?</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8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2"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2"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22" grpId="0"/>
      <p:bldP spid="22" grpId="1"/>
      <p:bldP spid="22" grpId="2"/>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6513FA-ED96-4A1B-B3B3-56E08B79443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6254" y="1889744"/>
            <a:ext cx="4698776" cy="3487597"/>
          </a:xfrm>
          <a:prstGeom prst="rect">
            <a:avLst/>
          </a:prstGeom>
          <a:noFill/>
          <a:ln>
            <a:noFill/>
          </a:ln>
        </p:spPr>
      </p:pic>
      <p:sp>
        <p:nvSpPr>
          <p:cNvPr id="8" name="Rectangle 2">
            <a:extLst>
              <a:ext uri="{FF2B5EF4-FFF2-40B4-BE49-F238E27FC236}">
                <a16:creationId xmlns:a16="http://schemas.microsoft.com/office/drawing/2014/main" id="{11890BE7-913A-4162-ACCB-90D5BF939498}"/>
              </a:ext>
            </a:extLst>
          </p:cNvPr>
          <p:cNvSpPr>
            <a:spLocks noChangeArrowheads="1"/>
          </p:cNvSpPr>
          <p:nvPr/>
        </p:nvSpPr>
        <p:spPr bwMode="auto">
          <a:xfrm>
            <a:off x="1524000" y="85557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492586BC-685D-4B2B-9839-61B73C7DD337}"/>
              </a:ext>
            </a:extLst>
          </p:cNvPr>
          <p:cNvSpPr>
            <a:spLocks noGrp="1"/>
          </p:cNvSpPr>
          <p:nvPr>
            <p:ph type="title"/>
          </p:nvPr>
        </p:nvSpPr>
        <p:spPr/>
        <p:txBody>
          <a:bodyPr/>
          <a:lstStyle/>
          <a:p>
            <a:r>
              <a:rPr lang="en-GB" dirty="0"/>
              <a:t>3MD-1 Multiplication and division structures</a:t>
            </a:r>
          </a:p>
        </p:txBody>
      </p:sp>
      <p:sp>
        <p:nvSpPr>
          <p:cNvPr id="6" name="Content Placeholder 2">
            <a:extLst>
              <a:ext uri="{FF2B5EF4-FFF2-40B4-BE49-F238E27FC236}">
                <a16:creationId xmlns:a16="http://schemas.microsoft.com/office/drawing/2014/main" id="{33CBB385-B1AD-4E24-9FD3-9932217D59D4}"/>
              </a:ext>
            </a:extLst>
          </p:cNvPr>
          <p:cNvSpPr txBox="1">
            <a:spLocks/>
          </p:cNvSpPr>
          <p:nvPr/>
        </p:nvSpPr>
        <p:spPr>
          <a:xfrm>
            <a:off x="6158813" y="1692344"/>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£14 is shared between 2 children. How much money does each child get?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counters and draw a bar model to represent the following story.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£24 is shared between 4 children.  How           much money does each child get?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multiplication fact did you use to help you answer the question?</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9E95FED5-0F9C-45E4-B9A1-9C7746B0C4C2}"/>
              </a:ext>
            </a:extLst>
          </p:cNvPr>
          <p:cNvSpPr txBox="1"/>
          <p:nvPr/>
        </p:nvSpPr>
        <p:spPr>
          <a:xfrm>
            <a:off x="6110808" y="2659559"/>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times 2 is 14, so 14 divided by 2 is 7.</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 shared between 2 is equal to £7 each.</a:t>
            </a:r>
          </a:p>
        </p:txBody>
      </p:sp>
    </p:spTree>
    <p:custDataLst>
      <p:tags r:id="rId1"/>
    </p:custDataLst>
    <p:extLst>
      <p:ext uri="{BB962C8B-B14F-4D97-AF65-F5344CB8AC3E}">
        <p14:creationId xmlns:p14="http://schemas.microsoft.com/office/powerpoint/2010/main" val="33323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A4C359-DE99-49FF-A951-67B21DC54B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8716" y="1863328"/>
            <a:ext cx="4726993" cy="3514015"/>
          </a:xfrm>
          <a:prstGeom prst="rect">
            <a:avLst/>
          </a:prstGeom>
          <a:noFill/>
          <a:ln>
            <a:noFill/>
          </a:ln>
        </p:spPr>
      </p:pic>
      <p:sp>
        <p:nvSpPr>
          <p:cNvPr id="8" name="Rectangle 2">
            <a:extLst>
              <a:ext uri="{FF2B5EF4-FFF2-40B4-BE49-F238E27FC236}">
                <a16:creationId xmlns:a16="http://schemas.microsoft.com/office/drawing/2014/main" id="{11890BE7-913A-4162-ACCB-90D5BF939498}"/>
              </a:ext>
            </a:extLst>
          </p:cNvPr>
          <p:cNvSpPr>
            <a:spLocks noChangeArrowheads="1"/>
          </p:cNvSpPr>
          <p:nvPr/>
        </p:nvSpPr>
        <p:spPr bwMode="auto">
          <a:xfrm>
            <a:off x="1524000" y="85557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itle 2">
            <a:extLst>
              <a:ext uri="{FF2B5EF4-FFF2-40B4-BE49-F238E27FC236}">
                <a16:creationId xmlns:a16="http://schemas.microsoft.com/office/drawing/2014/main" id="{492586BC-685D-4B2B-9839-61B73C7DD337}"/>
              </a:ext>
            </a:extLst>
          </p:cNvPr>
          <p:cNvSpPr>
            <a:spLocks noGrp="1"/>
          </p:cNvSpPr>
          <p:nvPr>
            <p:ph type="title"/>
          </p:nvPr>
        </p:nvSpPr>
        <p:spPr/>
        <p:txBody>
          <a:bodyPr/>
          <a:lstStyle/>
          <a:p>
            <a:r>
              <a:rPr lang="en-GB" dirty="0"/>
              <a:t>3MD-1 Multiplication and division structures</a:t>
            </a:r>
          </a:p>
        </p:txBody>
      </p:sp>
      <p:sp>
        <p:nvSpPr>
          <p:cNvPr id="12" name="Content Placeholder 2">
            <a:extLst>
              <a:ext uri="{FF2B5EF4-FFF2-40B4-BE49-F238E27FC236}">
                <a16:creationId xmlns:a16="http://schemas.microsoft.com/office/drawing/2014/main" id="{CC901B2E-340D-40C7-A3E3-D2CFF298DFDE}"/>
              </a:ext>
            </a:extLst>
          </p:cNvPr>
          <p:cNvSpPr txBox="1">
            <a:spLocks/>
          </p:cNvSpPr>
          <p:nvPr/>
        </p:nvSpPr>
        <p:spPr>
          <a:xfrm>
            <a:off x="6225324" y="1378019"/>
            <a:ext cx="531897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 need 14 ping-pong balls. There are 2 ping-pong balls in a pack.  How many packs do I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counters and draw a bar model to represent the following story.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 need 16 oranges. There are 4 oranges in a pack. How many packs do I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multiplication fact did you use to help you answer the question?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TextBox 19">
            <a:extLst>
              <a:ext uri="{FF2B5EF4-FFF2-40B4-BE49-F238E27FC236}">
                <a16:creationId xmlns:a16="http://schemas.microsoft.com/office/drawing/2014/main" id="{10ECBC67-EAC6-4732-8377-C6248EF576E2}"/>
              </a:ext>
            </a:extLst>
          </p:cNvPr>
          <p:cNvSpPr txBox="1"/>
          <p:nvPr/>
        </p:nvSpPr>
        <p:spPr>
          <a:xfrm>
            <a:off x="6225324" y="2659559"/>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7 times 2 is 14, so 14 divided by 2 is 7.</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14 divided into groups of 2 is equal to 7.</a:t>
            </a:r>
          </a:p>
        </p:txBody>
      </p:sp>
    </p:spTree>
    <p:custDataLst>
      <p:tags r:id="rId1"/>
    </p:custDataLst>
    <p:extLst>
      <p:ext uri="{BB962C8B-B14F-4D97-AF65-F5344CB8AC3E}">
        <p14:creationId xmlns:p14="http://schemas.microsoft.com/office/powerpoint/2010/main" val="8354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3</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MD-1 Multiplication and division structure</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Birthday Sharing</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https://nrich.maths.org/14052</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228600" fontAlgn="base">
              <a:spcBef>
                <a:spcPct val="20000"/>
              </a:spcBef>
              <a:spcAft>
                <a:spcPct val="0"/>
              </a:spcAft>
              <a:buClr>
                <a:srgbClr val="585858"/>
              </a:buClr>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111252" cy="1800200"/>
          </a:xfrm>
          <a:ln>
            <a:solidFill>
              <a:schemeClr val="accent1">
                <a:lumMod val="50000"/>
              </a:schemeClr>
            </a:solidFill>
          </a:ln>
        </p:spPr>
        <p:txBody>
          <a:bodyPr>
            <a:noAutofit/>
          </a:bodyPr>
          <a:lstStyle/>
          <a:p>
            <a:pPr>
              <a:lnSpc>
                <a:spcPct val="120000"/>
              </a:lnSpc>
            </a:pPr>
            <a:r>
              <a:rPr lang="en-GB" sz="2400" dirty="0"/>
              <a:t>3MD-1</a:t>
            </a:r>
            <a:br>
              <a:rPr lang="en-GB" sz="2400" dirty="0"/>
            </a:br>
            <a:r>
              <a:rPr lang="en-GB" sz="2400" i="1" dirty="0"/>
              <a:t>Apply known multiplication and division facts to solve contextual problems with different structures, including quotitive and partitive division.</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3MD-1.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3</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3"/>
            <a:extLst>
              <a:ext uri="{FF2B5EF4-FFF2-40B4-BE49-F238E27FC236}">
                <a16:creationId xmlns:a16="http://schemas.microsoft.com/office/drawing/2014/main" id="{65EACC3D-A79B-43E9-BC10-45FEEF637AFE}"/>
              </a:ext>
            </a:extLst>
          </p:cNvPr>
          <p:cNvPicPr>
            <a:picLocks noChangeAspect="1"/>
          </p:cNvPicPr>
          <p:nvPr/>
        </p:nvPicPr>
        <p:blipFill>
          <a:blip r:embed="rId4"/>
          <a:stretch>
            <a:fillRect/>
          </a:stretch>
        </p:blipFill>
        <p:spPr>
          <a:xfrm>
            <a:off x="3480782" y="1675685"/>
            <a:ext cx="2455240" cy="3469462"/>
          </a:xfrm>
          <a:prstGeom prst="rect">
            <a:avLst/>
          </a:prstGeom>
        </p:spPr>
      </p:pic>
      <p:pic>
        <p:nvPicPr>
          <p:cNvPr id="5" name="Picture 4">
            <a:hlinkClick r:id="rId5"/>
            <a:extLst>
              <a:ext uri="{FF2B5EF4-FFF2-40B4-BE49-F238E27FC236}">
                <a16:creationId xmlns:a16="http://schemas.microsoft.com/office/drawing/2014/main" id="{BB1D47B0-1800-4196-B023-9F45A484BED5}"/>
              </a:ext>
            </a:extLst>
          </p:cNvPr>
          <p:cNvPicPr>
            <a:picLocks noChangeAspect="1"/>
          </p:cNvPicPr>
          <p:nvPr/>
        </p:nvPicPr>
        <p:blipFill>
          <a:blip r:embed="rId6"/>
          <a:stretch>
            <a:fillRect/>
          </a:stretch>
        </p:blipFill>
        <p:spPr>
          <a:xfrm>
            <a:off x="671907" y="1675686"/>
            <a:ext cx="2455240" cy="3460282"/>
          </a:xfrm>
          <a:prstGeom prst="rect">
            <a:avLst/>
          </a:prstGeom>
        </p:spPr>
      </p:pic>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3MD-1: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5"/>
              </a:rPr>
              <a:t>2.5 Commutativity (part 2), doubling and halving </a:t>
            </a:r>
            <a:endParaRPr lang="en-GB" sz="1600" dirty="0"/>
          </a:p>
          <a:p>
            <a:pPr marL="585781" lvl="1" indent="-285750">
              <a:lnSpc>
                <a:spcPct val="120000"/>
              </a:lnSpc>
            </a:pPr>
            <a:r>
              <a:rPr lang="fr-FR" sz="1600" dirty="0">
                <a:solidFill>
                  <a:schemeClr val="tx2"/>
                </a:solidFill>
                <a:hlinkClick r:id="rId3"/>
              </a:rPr>
              <a:t>2.6 Structures: quotitive and partitive division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spTree>
    <p:extLst>
      <p:ext uri="{BB962C8B-B14F-4D97-AF65-F5344CB8AC3E}">
        <p14:creationId xmlns:p14="http://schemas.microsoft.com/office/powerpoint/2010/main" val="351711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Multiplication and division structure</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3MD-1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3MD-1 Multiplication and division structures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15659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9C46A0D-B399-477F-88E6-7020AC4C3046}"/>
              </a:ext>
            </a:extLst>
          </p:cNvPr>
          <p:cNvGrpSpPr/>
          <p:nvPr/>
        </p:nvGrpSpPr>
        <p:grpSpPr>
          <a:xfrm>
            <a:off x="1325861" y="1775597"/>
            <a:ext cx="4068323" cy="3164462"/>
            <a:chOff x="2692310" y="1775597"/>
            <a:chExt cx="4068323" cy="3164462"/>
          </a:xfrm>
        </p:grpSpPr>
        <p:sp>
          <p:nvSpPr>
            <p:cNvPr id="97" name="Rectangle: Rounded Corners 96">
              <a:extLst>
                <a:ext uri="{FF2B5EF4-FFF2-40B4-BE49-F238E27FC236}">
                  <a16:creationId xmlns:a16="http://schemas.microsoft.com/office/drawing/2014/main" id="{65FAC831-8303-4367-912E-0BCA619445B3}"/>
                </a:ext>
              </a:extLst>
            </p:cNvPr>
            <p:cNvSpPr/>
            <p:nvPr/>
          </p:nvSpPr>
          <p:spPr>
            <a:xfrm>
              <a:off x="2692310" y="1780829"/>
              <a:ext cx="735467" cy="315923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Rectangle: Rounded Corners 97">
              <a:extLst>
                <a:ext uri="{FF2B5EF4-FFF2-40B4-BE49-F238E27FC236}">
                  <a16:creationId xmlns:a16="http://schemas.microsoft.com/office/drawing/2014/main" id="{439DF0CB-AD5F-4BC7-9783-62BEBBD14759}"/>
                </a:ext>
              </a:extLst>
            </p:cNvPr>
            <p:cNvSpPr/>
            <p:nvPr/>
          </p:nvSpPr>
          <p:spPr>
            <a:xfrm>
              <a:off x="3545135" y="1775597"/>
              <a:ext cx="699245" cy="3164462"/>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9" name="Rectangle: Rounded Corners 98">
              <a:extLst>
                <a:ext uri="{FF2B5EF4-FFF2-40B4-BE49-F238E27FC236}">
                  <a16:creationId xmlns:a16="http://schemas.microsoft.com/office/drawing/2014/main" id="{E5CEBFDA-AA7E-4D77-8683-DE65A8E60ECA}"/>
                </a:ext>
              </a:extLst>
            </p:cNvPr>
            <p:cNvSpPr/>
            <p:nvPr/>
          </p:nvSpPr>
          <p:spPr>
            <a:xfrm>
              <a:off x="4361739" y="1776857"/>
              <a:ext cx="733905" cy="3163201"/>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5" name="Rectangle: Rounded Corners 194">
              <a:extLst>
                <a:ext uri="{FF2B5EF4-FFF2-40B4-BE49-F238E27FC236}">
                  <a16:creationId xmlns:a16="http://schemas.microsoft.com/office/drawing/2014/main" id="{F09B31AD-DED5-41B5-96C2-03A335DD9284}"/>
                </a:ext>
              </a:extLst>
            </p:cNvPr>
            <p:cNvSpPr/>
            <p:nvPr/>
          </p:nvSpPr>
          <p:spPr>
            <a:xfrm>
              <a:off x="6025166" y="1780829"/>
              <a:ext cx="735467" cy="315923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6" name="Rectangle: Rounded Corners 195">
              <a:extLst>
                <a:ext uri="{FF2B5EF4-FFF2-40B4-BE49-F238E27FC236}">
                  <a16:creationId xmlns:a16="http://schemas.microsoft.com/office/drawing/2014/main" id="{1136DA2B-3082-4171-855F-35ED575484DF}"/>
                </a:ext>
              </a:extLst>
            </p:cNvPr>
            <p:cNvSpPr/>
            <p:nvPr/>
          </p:nvSpPr>
          <p:spPr>
            <a:xfrm>
              <a:off x="5190137" y="1776857"/>
              <a:ext cx="733905" cy="3163201"/>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9" name="Group 188">
            <a:extLst>
              <a:ext uri="{FF2B5EF4-FFF2-40B4-BE49-F238E27FC236}">
                <a16:creationId xmlns:a16="http://schemas.microsoft.com/office/drawing/2014/main" id="{4E4CD8BA-0E35-4580-A25F-653B8CCFC6C4}"/>
              </a:ext>
            </a:extLst>
          </p:cNvPr>
          <p:cNvGrpSpPr/>
          <p:nvPr/>
        </p:nvGrpSpPr>
        <p:grpSpPr>
          <a:xfrm>
            <a:off x="1323980" y="1779569"/>
            <a:ext cx="4070339" cy="3160491"/>
            <a:chOff x="2692309" y="1780829"/>
            <a:chExt cx="3759381" cy="3160491"/>
          </a:xfrm>
        </p:grpSpPr>
        <p:sp>
          <p:nvSpPr>
            <p:cNvPr id="190" name="Rectangle: Rounded Corners 189">
              <a:extLst>
                <a:ext uri="{FF2B5EF4-FFF2-40B4-BE49-F238E27FC236}">
                  <a16:creationId xmlns:a16="http://schemas.microsoft.com/office/drawing/2014/main" id="{FC62EE3C-5578-44E4-A653-C78D0720E82C}"/>
                </a:ext>
              </a:extLst>
            </p:cNvPr>
            <p:cNvSpPr/>
            <p:nvPr/>
          </p:nvSpPr>
          <p:spPr>
            <a:xfrm>
              <a:off x="2692310" y="1780829"/>
              <a:ext cx="3759380" cy="694267"/>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1" name="Rectangle: Rounded Corners 190">
              <a:extLst>
                <a:ext uri="{FF2B5EF4-FFF2-40B4-BE49-F238E27FC236}">
                  <a16:creationId xmlns:a16="http://schemas.microsoft.com/office/drawing/2014/main" id="{9750BA7E-28D3-4695-BFE4-311BAF3DC37A}"/>
                </a:ext>
              </a:extLst>
            </p:cNvPr>
            <p:cNvSpPr/>
            <p:nvPr/>
          </p:nvSpPr>
          <p:spPr>
            <a:xfrm>
              <a:off x="2692309" y="2593148"/>
              <a:ext cx="3759381" cy="687242"/>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2" name="Rectangle: Rounded Corners 191">
              <a:extLst>
                <a:ext uri="{FF2B5EF4-FFF2-40B4-BE49-F238E27FC236}">
                  <a16:creationId xmlns:a16="http://schemas.microsoft.com/office/drawing/2014/main" id="{01FB5692-4D7F-43DD-AFC0-60E67AE2AF4A}"/>
                </a:ext>
              </a:extLst>
            </p:cNvPr>
            <p:cNvSpPr/>
            <p:nvPr/>
          </p:nvSpPr>
          <p:spPr>
            <a:xfrm>
              <a:off x="2692309" y="3382434"/>
              <a:ext cx="3759381" cy="728421"/>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3" name="Rectangle: Rounded Corners 192">
              <a:extLst>
                <a:ext uri="{FF2B5EF4-FFF2-40B4-BE49-F238E27FC236}">
                  <a16:creationId xmlns:a16="http://schemas.microsoft.com/office/drawing/2014/main" id="{6298B892-87CA-4752-9555-B0F2155E8E2B}"/>
                </a:ext>
              </a:extLst>
            </p:cNvPr>
            <p:cNvSpPr/>
            <p:nvPr/>
          </p:nvSpPr>
          <p:spPr>
            <a:xfrm>
              <a:off x="2692309" y="4212899"/>
              <a:ext cx="3759381" cy="728421"/>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63" name="TextBox 62">
            <a:extLst>
              <a:ext uri="{FF2B5EF4-FFF2-40B4-BE49-F238E27FC236}">
                <a16:creationId xmlns:a16="http://schemas.microsoft.com/office/drawing/2014/main" id="{4D5AE783-2F11-421B-9316-1EBA57DF5400}"/>
              </a:ext>
            </a:extLst>
          </p:cNvPr>
          <p:cNvSpPr txBox="1"/>
          <p:nvPr/>
        </p:nvSpPr>
        <p:spPr>
          <a:xfrm>
            <a:off x="1906898" y="5175946"/>
            <a:ext cx="25909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 = 5 </a:t>
            </a: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4</a:t>
            </a:r>
          </a:p>
        </p:txBody>
      </p:sp>
      <p:sp>
        <p:nvSpPr>
          <p:cNvPr id="4" name="Title 3">
            <a:extLst>
              <a:ext uri="{FF2B5EF4-FFF2-40B4-BE49-F238E27FC236}">
                <a16:creationId xmlns:a16="http://schemas.microsoft.com/office/drawing/2014/main" id="{68BF6412-FDD3-4C2A-A81D-3F0B4DB6C898}"/>
              </a:ext>
            </a:extLst>
          </p:cNvPr>
          <p:cNvSpPr>
            <a:spLocks noGrp="1"/>
          </p:cNvSpPr>
          <p:nvPr>
            <p:ph type="title"/>
          </p:nvPr>
        </p:nvSpPr>
        <p:spPr/>
        <p:txBody>
          <a:bodyPr/>
          <a:lstStyle/>
          <a:p>
            <a:r>
              <a:rPr lang="en-GB" dirty="0"/>
              <a:t>3MD-1 Multiplication and division structures</a:t>
            </a:r>
          </a:p>
        </p:txBody>
      </p:sp>
      <p:sp>
        <p:nvSpPr>
          <p:cNvPr id="157" name="Oval 156">
            <a:extLst>
              <a:ext uri="{FF2B5EF4-FFF2-40B4-BE49-F238E27FC236}">
                <a16:creationId xmlns:a16="http://schemas.microsoft.com/office/drawing/2014/main" id="{183A0F6E-EE08-471F-B1C8-EEC7B59ABEEC}"/>
              </a:ext>
            </a:extLst>
          </p:cNvPr>
          <p:cNvSpPr/>
          <p:nvPr/>
        </p:nvSpPr>
        <p:spPr>
          <a:xfrm>
            <a:off x="1408247" y="3477776"/>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8" name="Oval 157">
            <a:extLst>
              <a:ext uri="{FF2B5EF4-FFF2-40B4-BE49-F238E27FC236}">
                <a16:creationId xmlns:a16="http://schemas.microsoft.com/office/drawing/2014/main" id="{DB152DD2-3ACB-4880-84F3-F7B7666E5C4E}"/>
              </a:ext>
            </a:extLst>
          </p:cNvPr>
          <p:cNvSpPr/>
          <p:nvPr/>
        </p:nvSpPr>
        <p:spPr>
          <a:xfrm>
            <a:off x="2257938" y="3477776"/>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9" name="Oval 158">
            <a:extLst>
              <a:ext uri="{FF2B5EF4-FFF2-40B4-BE49-F238E27FC236}">
                <a16:creationId xmlns:a16="http://schemas.microsoft.com/office/drawing/2014/main" id="{AB10B1F7-5704-4ED0-A54E-B8873EA91A10}"/>
              </a:ext>
            </a:extLst>
          </p:cNvPr>
          <p:cNvSpPr/>
          <p:nvPr/>
        </p:nvSpPr>
        <p:spPr>
          <a:xfrm>
            <a:off x="3084892" y="3477776"/>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0" name="Oval 159">
            <a:extLst>
              <a:ext uri="{FF2B5EF4-FFF2-40B4-BE49-F238E27FC236}">
                <a16:creationId xmlns:a16="http://schemas.microsoft.com/office/drawing/2014/main" id="{5635233E-E75E-40BF-869A-ABA0B181AFCE}"/>
              </a:ext>
            </a:extLst>
          </p:cNvPr>
          <p:cNvSpPr/>
          <p:nvPr/>
        </p:nvSpPr>
        <p:spPr>
          <a:xfrm>
            <a:off x="4758598" y="3477776"/>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1" name="Oval 160">
            <a:extLst>
              <a:ext uri="{FF2B5EF4-FFF2-40B4-BE49-F238E27FC236}">
                <a16:creationId xmlns:a16="http://schemas.microsoft.com/office/drawing/2014/main" id="{9619A692-4FA4-4D2A-9518-933965F0B96E}"/>
              </a:ext>
            </a:extLst>
          </p:cNvPr>
          <p:cNvSpPr/>
          <p:nvPr/>
        </p:nvSpPr>
        <p:spPr>
          <a:xfrm>
            <a:off x="3897945" y="3477776"/>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4" name="Oval 163">
            <a:extLst>
              <a:ext uri="{FF2B5EF4-FFF2-40B4-BE49-F238E27FC236}">
                <a16:creationId xmlns:a16="http://schemas.microsoft.com/office/drawing/2014/main" id="{4DAB1003-9C90-4456-B684-3F4ADF3EE7BE}"/>
              </a:ext>
            </a:extLst>
          </p:cNvPr>
          <p:cNvSpPr/>
          <p:nvPr/>
        </p:nvSpPr>
        <p:spPr>
          <a:xfrm>
            <a:off x="1408247" y="4308241"/>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5" name="Oval 164">
            <a:extLst>
              <a:ext uri="{FF2B5EF4-FFF2-40B4-BE49-F238E27FC236}">
                <a16:creationId xmlns:a16="http://schemas.microsoft.com/office/drawing/2014/main" id="{8D516D2C-DFAC-4960-941B-C6002598527D}"/>
              </a:ext>
            </a:extLst>
          </p:cNvPr>
          <p:cNvSpPr/>
          <p:nvPr/>
        </p:nvSpPr>
        <p:spPr>
          <a:xfrm>
            <a:off x="2257938" y="4308241"/>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6" name="Oval 165">
            <a:extLst>
              <a:ext uri="{FF2B5EF4-FFF2-40B4-BE49-F238E27FC236}">
                <a16:creationId xmlns:a16="http://schemas.microsoft.com/office/drawing/2014/main" id="{16935FA5-AA20-45F7-A29C-E01183EF26A1}"/>
              </a:ext>
            </a:extLst>
          </p:cNvPr>
          <p:cNvSpPr/>
          <p:nvPr/>
        </p:nvSpPr>
        <p:spPr>
          <a:xfrm>
            <a:off x="3084892" y="4308241"/>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7" name="Oval 166">
            <a:extLst>
              <a:ext uri="{FF2B5EF4-FFF2-40B4-BE49-F238E27FC236}">
                <a16:creationId xmlns:a16="http://schemas.microsoft.com/office/drawing/2014/main" id="{1C27D1EF-2BF5-4947-9F08-8AABFD696D1D}"/>
              </a:ext>
            </a:extLst>
          </p:cNvPr>
          <p:cNvSpPr/>
          <p:nvPr/>
        </p:nvSpPr>
        <p:spPr>
          <a:xfrm>
            <a:off x="4758598" y="4308241"/>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8" name="Oval 167">
            <a:extLst>
              <a:ext uri="{FF2B5EF4-FFF2-40B4-BE49-F238E27FC236}">
                <a16:creationId xmlns:a16="http://schemas.microsoft.com/office/drawing/2014/main" id="{30049602-56F6-4DD5-B962-2F36FE98E99F}"/>
              </a:ext>
            </a:extLst>
          </p:cNvPr>
          <p:cNvSpPr/>
          <p:nvPr/>
        </p:nvSpPr>
        <p:spPr>
          <a:xfrm>
            <a:off x="3897945" y="4308241"/>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1" name="Oval 150">
            <a:extLst>
              <a:ext uri="{FF2B5EF4-FFF2-40B4-BE49-F238E27FC236}">
                <a16:creationId xmlns:a16="http://schemas.microsoft.com/office/drawing/2014/main" id="{0DD56B13-0FC1-4443-AD14-1D8662E91B54}"/>
              </a:ext>
            </a:extLst>
          </p:cNvPr>
          <p:cNvSpPr/>
          <p:nvPr/>
        </p:nvSpPr>
        <p:spPr>
          <a:xfrm>
            <a:off x="1408247" y="2662512"/>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2" name="Oval 151">
            <a:extLst>
              <a:ext uri="{FF2B5EF4-FFF2-40B4-BE49-F238E27FC236}">
                <a16:creationId xmlns:a16="http://schemas.microsoft.com/office/drawing/2014/main" id="{190D3134-2B31-48BA-824E-E84286247F81}"/>
              </a:ext>
            </a:extLst>
          </p:cNvPr>
          <p:cNvSpPr/>
          <p:nvPr/>
        </p:nvSpPr>
        <p:spPr>
          <a:xfrm>
            <a:off x="2257938" y="2662512"/>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3" name="Oval 152">
            <a:extLst>
              <a:ext uri="{FF2B5EF4-FFF2-40B4-BE49-F238E27FC236}">
                <a16:creationId xmlns:a16="http://schemas.microsoft.com/office/drawing/2014/main" id="{EF8516F6-7B11-465A-B696-86CA36011A69}"/>
              </a:ext>
            </a:extLst>
          </p:cNvPr>
          <p:cNvSpPr/>
          <p:nvPr/>
        </p:nvSpPr>
        <p:spPr>
          <a:xfrm>
            <a:off x="3084892" y="2662512"/>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4" name="Oval 153">
            <a:extLst>
              <a:ext uri="{FF2B5EF4-FFF2-40B4-BE49-F238E27FC236}">
                <a16:creationId xmlns:a16="http://schemas.microsoft.com/office/drawing/2014/main" id="{F42E71BA-B1AA-47F1-A7F3-5F0206294AD7}"/>
              </a:ext>
            </a:extLst>
          </p:cNvPr>
          <p:cNvSpPr/>
          <p:nvPr/>
        </p:nvSpPr>
        <p:spPr>
          <a:xfrm>
            <a:off x="4758598" y="2662512"/>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5" name="Oval 154">
            <a:extLst>
              <a:ext uri="{FF2B5EF4-FFF2-40B4-BE49-F238E27FC236}">
                <a16:creationId xmlns:a16="http://schemas.microsoft.com/office/drawing/2014/main" id="{309C8BF3-1F64-4B81-8E60-3B4B467724CE}"/>
              </a:ext>
            </a:extLst>
          </p:cNvPr>
          <p:cNvSpPr/>
          <p:nvPr/>
        </p:nvSpPr>
        <p:spPr>
          <a:xfrm>
            <a:off x="3897945" y="2662512"/>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1" name="Oval 170">
            <a:extLst>
              <a:ext uri="{FF2B5EF4-FFF2-40B4-BE49-F238E27FC236}">
                <a16:creationId xmlns:a16="http://schemas.microsoft.com/office/drawing/2014/main" id="{722F69CE-7438-4789-9B5B-FFFDE825447D}"/>
              </a:ext>
            </a:extLst>
          </p:cNvPr>
          <p:cNvSpPr/>
          <p:nvPr/>
        </p:nvSpPr>
        <p:spPr>
          <a:xfrm>
            <a:off x="1408247" y="1860410"/>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2" name="Oval 171">
            <a:extLst>
              <a:ext uri="{FF2B5EF4-FFF2-40B4-BE49-F238E27FC236}">
                <a16:creationId xmlns:a16="http://schemas.microsoft.com/office/drawing/2014/main" id="{7B434ED2-2A9F-4667-ACD6-59C6C664A826}"/>
              </a:ext>
            </a:extLst>
          </p:cNvPr>
          <p:cNvSpPr/>
          <p:nvPr/>
        </p:nvSpPr>
        <p:spPr>
          <a:xfrm>
            <a:off x="2257938" y="1860410"/>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3" name="Oval 172">
            <a:extLst>
              <a:ext uri="{FF2B5EF4-FFF2-40B4-BE49-F238E27FC236}">
                <a16:creationId xmlns:a16="http://schemas.microsoft.com/office/drawing/2014/main" id="{5FF2BD10-4298-46FF-9FD1-5B8F824CDE17}"/>
              </a:ext>
            </a:extLst>
          </p:cNvPr>
          <p:cNvSpPr/>
          <p:nvPr/>
        </p:nvSpPr>
        <p:spPr>
          <a:xfrm>
            <a:off x="3084892" y="1860410"/>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4" name="Oval 173">
            <a:extLst>
              <a:ext uri="{FF2B5EF4-FFF2-40B4-BE49-F238E27FC236}">
                <a16:creationId xmlns:a16="http://schemas.microsoft.com/office/drawing/2014/main" id="{60B46522-4654-49F6-9063-0957BE45A1AF}"/>
              </a:ext>
            </a:extLst>
          </p:cNvPr>
          <p:cNvSpPr/>
          <p:nvPr/>
        </p:nvSpPr>
        <p:spPr>
          <a:xfrm>
            <a:off x="4758598" y="1860410"/>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5" name="Oval 174">
            <a:extLst>
              <a:ext uri="{FF2B5EF4-FFF2-40B4-BE49-F238E27FC236}">
                <a16:creationId xmlns:a16="http://schemas.microsoft.com/office/drawing/2014/main" id="{F874E9F8-4B2B-4E67-9596-3D891F8F47EB}"/>
              </a:ext>
            </a:extLst>
          </p:cNvPr>
          <p:cNvSpPr/>
          <p:nvPr/>
        </p:nvSpPr>
        <p:spPr>
          <a:xfrm>
            <a:off x="3897945" y="1860410"/>
            <a:ext cx="548514" cy="548514"/>
          </a:xfrm>
          <a:prstGeom prst="ellipse">
            <a:avLst/>
          </a:prstGeom>
          <a:solidFill>
            <a:srgbClr val="9EC6E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55591FA0-E9BE-4B56-855D-9BD328B19E74}"/>
              </a:ext>
            </a:extLst>
          </p:cNvPr>
          <p:cNvSpPr txBox="1">
            <a:spLocks/>
          </p:cNvSpPr>
          <p:nvPr/>
        </p:nvSpPr>
        <p:spPr>
          <a:xfrm>
            <a:off x="5943600" y="1378019"/>
            <a:ext cx="591304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counters can you see?  Can you describe how they are arranged?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20 counters and arrange them as an array as shown in the representation.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how many groups you can see.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how many counters are in each group.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these groupings with your own set of counters.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why 4 x 5 and 5 x 4 are equal?</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6469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8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7.3|1.7|0.8|2|0.9"/>
</p:tagLst>
</file>

<file path=ppt/tags/tag3.xml><?xml version="1.0" encoding="utf-8"?>
<p:tagLst xmlns:a="http://schemas.openxmlformats.org/drawingml/2006/main" xmlns:r="http://schemas.openxmlformats.org/officeDocument/2006/relationships" xmlns:p="http://schemas.openxmlformats.org/presentationml/2006/main">
  <p:tag name="TIMING" val="|7.3|1.7|0.8|2|0.9"/>
</p:tagLst>
</file>

<file path=ppt/tags/tag4.xml><?xml version="1.0" encoding="utf-8"?>
<p:tagLst xmlns:a="http://schemas.openxmlformats.org/drawingml/2006/main" xmlns:r="http://schemas.openxmlformats.org/officeDocument/2006/relationships" xmlns:p="http://schemas.openxmlformats.org/presentationml/2006/main">
  <p:tag name="TIMING" val="|6.1|1.7"/>
</p:tagLst>
</file>

<file path=ppt/tags/tag5.xml><?xml version="1.0" encoding="utf-8"?>
<p:tagLst xmlns:a="http://schemas.openxmlformats.org/drawingml/2006/main" xmlns:r="http://schemas.openxmlformats.org/officeDocument/2006/relationships" xmlns:p="http://schemas.openxmlformats.org/presentationml/2006/main">
  <p:tag name="TIMING" val="|6.1|1.7"/>
</p:tagLst>
</file>

<file path=ppt/tags/tag6.xml><?xml version="1.0" encoding="utf-8"?>
<p:tagLst xmlns:a="http://schemas.openxmlformats.org/drawingml/2006/main" xmlns:r="http://schemas.openxmlformats.org/officeDocument/2006/relationships" xmlns:p="http://schemas.openxmlformats.org/presentationml/2006/main">
  <p:tag name="TIMING" val="|6.1|1.7"/>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7F86918B-B023-43E4-AF20-77A258ACB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1347</Words>
  <Application>Microsoft Office PowerPoint</Application>
  <PresentationFormat>Widescreen</PresentationFormat>
  <Paragraphs>149</Paragraphs>
  <Slides>18</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Custom Design</vt:lpstr>
      <vt:lpstr>nctem1</vt:lpstr>
      <vt:lpstr>PowerPoint Presentation</vt:lpstr>
      <vt:lpstr>3MD-1 Apply known multiplication and division facts to solve contextual problems with different structures, including quotitive and partitive division.</vt:lpstr>
      <vt:lpstr>3MD-1: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3MD-1 Multiplication and division structures</vt:lpstr>
      <vt:lpstr>3MD-1 Multiplication and division structures</vt:lpstr>
      <vt:lpstr>3MD-1 Multiplication and division structures</vt:lpstr>
      <vt:lpstr>3MD-1 Multiplication and division structures</vt:lpstr>
      <vt:lpstr>3MD-1 Multiplication and division structures</vt:lpstr>
      <vt:lpstr>3MD-1 Multiplication and division structures</vt:lpstr>
      <vt:lpstr>3MD-1 Multiplication and division structures</vt:lpstr>
      <vt:lpstr>3MD-1 Multiplication and division structures</vt:lpstr>
      <vt:lpstr>3MD-1 Multiplication and division structure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17</cp:revision>
  <dcterms:created xsi:type="dcterms:W3CDTF">2020-08-07T06:29:50Z</dcterms:created>
  <dcterms:modified xsi:type="dcterms:W3CDTF">2022-11-10T14:36:36Z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