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0"/>
  </p:notesMasterIdLst>
  <p:sldIdLst>
    <p:sldId id="257" r:id="rId6"/>
    <p:sldId id="263" r:id="rId7"/>
    <p:sldId id="298" r:id="rId8"/>
    <p:sldId id="267" r:id="rId9"/>
    <p:sldId id="469" r:id="rId10"/>
    <p:sldId id="470" r:id="rId11"/>
    <p:sldId id="489" r:id="rId12"/>
    <p:sldId id="475" r:id="rId13"/>
    <p:sldId id="491" r:id="rId14"/>
    <p:sldId id="393" r:id="rId15"/>
    <p:sldId id="493" r:id="rId16"/>
    <p:sldId id="492" r:id="rId17"/>
    <p:sldId id="456" r:id="rId18"/>
    <p:sldId id="4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BC9A5-E5DF-45F6-B71D-ABB3625E2921}" v="4" dt="2020-08-29T16:52:52.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59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772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123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949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852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3364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3850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49172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844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685774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6823238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87644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5625298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hyperlink" Target="https://nrich.maths.org/13125"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Recognise right angles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3G-1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9F0F1-7210-42D3-A7E3-95446C6699C2}"/>
              </a:ext>
            </a:extLst>
          </p:cNvPr>
          <p:cNvSpPr>
            <a:spLocks noGrp="1"/>
          </p:cNvSpPr>
          <p:nvPr>
            <p:ph type="title"/>
          </p:nvPr>
        </p:nvSpPr>
        <p:spPr/>
        <p:txBody>
          <a:bodyPr/>
          <a:lstStyle/>
          <a:p>
            <a:r>
              <a:rPr lang="en-GB" dirty="0"/>
              <a:t>3G-1 Recognise right angles</a:t>
            </a:r>
          </a:p>
        </p:txBody>
      </p:sp>
      <p:pic>
        <p:nvPicPr>
          <p:cNvPr id="4" name="Picture 3" descr="A picture containing clock&#10;&#10;Description automatically generated">
            <a:extLst>
              <a:ext uri="{FF2B5EF4-FFF2-40B4-BE49-F238E27FC236}">
                <a16:creationId xmlns:a16="http://schemas.microsoft.com/office/drawing/2014/main" id="{46DD0D02-69E1-4D02-8782-D5BA4CE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00" y="2216148"/>
            <a:ext cx="11930182" cy="2425704"/>
          </a:xfrm>
          <a:prstGeom prst="rect">
            <a:avLst/>
          </a:prstGeom>
        </p:spPr>
      </p:pic>
      <p:sp>
        <p:nvSpPr>
          <p:cNvPr id="7" name="Content Placeholder 2">
            <a:extLst>
              <a:ext uri="{FF2B5EF4-FFF2-40B4-BE49-F238E27FC236}">
                <a16:creationId xmlns:a16="http://schemas.microsoft.com/office/drawing/2014/main" id="{9E346320-2DD6-4FEB-98C3-7D833B0C0813}"/>
              </a:ext>
            </a:extLst>
          </p:cNvPr>
          <p:cNvSpPr txBox="1">
            <a:spLocks/>
          </p:cNvSpPr>
          <p:nvPr/>
        </p:nvSpPr>
        <p:spPr>
          <a:xfrm>
            <a:off x="4304489" y="1116526"/>
            <a:ext cx="7139799" cy="52770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this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sides has the shape got?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vertices?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Do you think there are any right angles in the shape? Use a    right-angle checker to help you. This could be a card circle with a quarter cut out or a piece of paper folded in half and then half again to create a right angle.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Is it a regular shape or an irregular shape?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name the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squared or dotty paper. Can you draw an irregular pentagon with only two right angles? What about only one right 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Repeat this activity with other polygons.</a:t>
            </a: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4331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3G-1 Recognise right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557338"/>
            <a:ext cx="9763125"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be able to identify right angles in polygons.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 will be useful to provide pupils with an assortment of 2D shapes for them to select from, handle, compare and sort. Put shapes into a feely bag and see if children can pick out shapes which have right angles. This helps children to feel and visualise right angles.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Images of shapes should also be used and presented in a variety of orientations. Children should identify, check and mark right angles on images using the standard convention as shown on the previous slide.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use 2D shapes and images and state whether angles are </a:t>
            </a:r>
            <a:r>
              <a:rPr kumimoji="0" lang="en-GB" sz="2000" b="0" i="1" u="none" strike="noStrike" kern="1200" cap="none" spc="0" normalizeH="0" baseline="0" noProof="0" dirty="0">
                <a:ln>
                  <a:noFill/>
                </a:ln>
                <a:solidFill>
                  <a:srgbClr val="585858"/>
                </a:solidFill>
                <a:effectLst/>
                <a:uLnTx/>
                <a:uFillTx/>
                <a:latin typeface="Arial"/>
                <a:ea typeface="+mn-ea"/>
                <a:cs typeface="+mn-cs"/>
              </a:rPr>
              <a:t>bigger than </a:t>
            </a:r>
            <a:r>
              <a:rPr kumimoji="0" lang="en-GB" sz="2000" b="0" i="0" u="none" strike="noStrike" kern="1200" cap="none" spc="0" normalizeH="0" baseline="0" noProof="0" dirty="0">
                <a:ln>
                  <a:noFill/>
                </a:ln>
                <a:solidFill>
                  <a:srgbClr val="585858"/>
                </a:solidFill>
                <a:effectLst/>
                <a:uLnTx/>
                <a:uFillTx/>
                <a:latin typeface="Arial"/>
                <a:ea typeface="+mn-ea"/>
                <a:cs typeface="+mn-cs"/>
              </a:rPr>
              <a:t>or </a:t>
            </a:r>
            <a:r>
              <a:rPr kumimoji="0" lang="en-GB" sz="2000" b="0" i="1" u="none" strike="noStrike" kern="1200" cap="none" spc="0" normalizeH="0" baseline="0" noProof="0" dirty="0">
                <a:ln>
                  <a:noFill/>
                </a:ln>
                <a:solidFill>
                  <a:srgbClr val="585858"/>
                </a:solidFill>
                <a:effectLst/>
                <a:uLnTx/>
                <a:uFillTx/>
                <a:latin typeface="Arial"/>
                <a:ea typeface="+mn-ea"/>
                <a:cs typeface="+mn-cs"/>
              </a:rPr>
              <a:t>smaller than </a:t>
            </a:r>
            <a:r>
              <a:rPr kumimoji="0" lang="en-GB" sz="2000" b="0" i="0" u="none" strike="noStrike" kern="1200" cap="none" spc="0" normalizeH="0" baseline="0" noProof="0" dirty="0">
                <a:ln>
                  <a:noFill/>
                </a:ln>
                <a:solidFill>
                  <a:srgbClr val="585858"/>
                </a:solidFill>
                <a:effectLst/>
                <a:uLnTx/>
                <a:uFillTx/>
                <a:latin typeface="Arial"/>
                <a:ea typeface="+mn-ea"/>
                <a:cs typeface="+mn-cs"/>
              </a:rPr>
              <a:t>right angles.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13346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3G-1 Recognise right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94008" y="1270558"/>
            <a:ext cx="9677400" cy="45587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should recognise right angles when they look </a:t>
            </a:r>
            <a:r>
              <a:rPr kumimoji="0" lang="en-GB" sz="1800" b="0" i="1" u="none" strike="noStrike" kern="1200" cap="none" spc="0" normalizeH="0" baseline="0" noProof="0" dirty="0">
                <a:ln>
                  <a:noFill/>
                </a:ln>
                <a:solidFill>
                  <a:srgbClr val="585858"/>
                </a:solidFill>
                <a:effectLst/>
                <a:uLnTx/>
                <a:uFillTx/>
                <a:latin typeface="Arial"/>
                <a:ea typeface="+mn-ea"/>
                <a:cs typeface="+mn-cs"/>
              </a:rPr>
              <a:t>peculiar</a:t>
            </a:r>
            <a:r>
              <a:rPr kumimoji="0" lang="en-GB" sz="1800" b="0" i="0" u="none" strike="noStrike" kern="1200" cap="none" spc="0" normalizeH="0" baseline="0" noProof="0" dirty="0">
                <a:ln>
                  <a:noFill/>
                </a:ln>
                <a:solidFill>
                  <a:srgbClr val="585858"/>
                </a:solidFill>
                <a:effectLst/>
                <a:uLnTx/>
                <a:uFillTx/>
                <a:latin typeface="Arial"/>
                <a:ea typeface="+mn-ea"/>
                <a:cs typeface="+mn-cs"/>
              </a:rPr>
              <a:t>.  The </a:t>
            </a:r>
            <a:r>
              <a:rPr kumimoji="0" lang="en-GB" sz="1800" b="0" i="0" u="none" strike="noStrike" kern="1200" cap="none" spc="0" normalizeH="0" baseline="0" noProof="0" dirty="0">
                <a:ln>
                  <a:noFill/>
                </a:ln>
                <a:solidFill>
                  <a:srgbClr val="FF0000"/>
                </a:solidFill>
                <a:effectLst/>
                <a:uLnTx/>
                <a:uFillTx/>
                <a:latin typeface="Arial"/>
                <a:ea typeface="+mn-ea"/>
                <a:cs typeface="+mn-cs"/>
              </a:rPr>
              <a:t>POG</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FF0000"/>
                </a:solidFill>
                <a:effectLst/>
                <a:uLnTx/>
                <a:uFillTx/>
                <a:latin typeface="Arial"/>
                <a:ea typeface="+mn-ea"/>
                <a:cs typeface="+mn-cs"/>
              </a:rPr>
              <a:t>P</a:t>
            </a:r>
            <a:r>
              <a:rPr kumimoji="0" lang="en-GB" sz="1800" b="0" i="0" u="none" strike="noStrike" kern="1200" cap="none" spc="0" normalizeH="0" baseline="0" noProof="0" dirty="0">
                <a:ln>
                  <a:noFill/>
                </a:ln>
                <a:solidFill>
                  <a:srgbClr val="585858"/>
                </a:solidFill>
                <a:effectLst/>
                <a:uLnTx/>
                <a:uFillTx/>
                <a:latin typeface="Arial"/>
                <a:ea typeface="+mn-ea"/>
                <a:cs typeface="+mn-cs"/>
              </a:rPr>
              <a:t>eculiar, </a:t>
            </a:r>
            <a:r>
              <a:rPr kumimoji="0" lang="en-GB" sz="1800" b="0" i="0" u="none" strike="noStrike" kern="1200" cap="none" spc="0" normalizeH="0" baseline="0" noProof="0" dirty="0">
                <a:ln>
                  <a:noFill/>
                </a:ln>
                <a:solidFill>
                  <a:srgbClr val="FF0000"/>
                </a:solidFill>
                <a:effectLst/>
                <a:uLnTx/>
                <a:uFillTx/>
                <a:latin typeface="Arial"/>
                <a:ea typeface="+mn-ea"/>
                <a:cs typeface="+mn-cs"/>
              </a:rPr>
              <a:t>O</a:t>
            </a:r>
            <a:r>
              <a:rPr kumimoji="0" lang="en-GB" sz="1800" b="0" i="0" u="none" strike="noStrike" kern="1200" cap="none" spc="0" normalizeH="0" baseline="0" noProof="0" dirty="0">
                <a:ln>
                  <a:noFill/>
                </a:ln>
                <a:solidFill>
                  <a:srgbClr val="585858"/>
                </a:solidFill>
                <a:effectLst/>
                <a:uLnTx/>
                <a:uFillTx/>
                <a:latin typeface="Arial"/>
                <a:ea typeface="+mn-ea"/>
                <a:cs typeface="+mn-cs"/>
              </a:rPr>
              <a:t>rdinary, </a:t>
            </a:r>
            <a:r>
              <a:rPr kumimoji="0" lang="en-GB" sz="1800" b="0" i="0" u="none" strike="noStrike" kern="1200" cap="none" spc="0" normalizeH="0" baseline="0" noProof="0" dirty="0">
                <a:ln>
                  <a:noFill/>
                </a:ln>
                <a:solidFill>
                  <a:srgbClr val="FF0000"/>
                </a:solidFill>
                <a:effectLst/>
                <a:uLnTx/>
                <a:uFillTx/>
                <a:latin typeface="Arial"/>
                <a:ea typeface="+mn-ea"/>
                <a:cs typeface="+mn-cs"/>
              </a:rPr>
              <a:t>G</a:t>
            </a:r>
            <a:r>
              <a:rPr kumimoji="0" lang="en-GB" sz="1800" b="0" i="0" u="none" strike="noStrike" kern="1200" cap="none" spc="0" normalizeH="0" baseline="0" noProof="0" dirty="0">
                <a:ln>
                  <a:noFill/>
                </a:ln>
                <a:solidFill>
                  <a:srgbClr val="585858"/>
                </a:solidFill>
                <a:effectLst/>
                <a:uLnTx/>
                <a:uFillTx/>
                <a:latin typeface="Arial"/>
                <a:ea typeface="+mn-ea"/>
                <a:cs typeface="+mn-cs"/>
              </a:rPr>
              <a:t>eneral’ activity can be used to encourage children to think about drawing right angles with different length lines and in different orientations. Start by drawing an </a:t>
            </a:r>
            <a:r>
              <a:rPr kumimoji="0" lang="en-GB" sz="1800" b="0" i="1" u="none" strike="noStrike" kern="1200" cap="none" spc="0" normalizeH="0" baseline="0" noProof="0" dirty="0">
                <a:ln>
                  <a:noFill/>
                </a:ln>
                <a:solidFill>
                  <a:srgbClr val="FF0000"/>
                </a:solidFill>
                <a:effectLst/>
                <a:uLnTx/>
                <a:uFillTx/>
                <a:latin typeface="Arial"/>
                <a:ea typeface="+mn-ea"/>
                <a:cs typeface="+mn-cs"/>
              </a:rPr>
              <a:t>o</a:t>
            </a:r>
            <a:r>
              <a:rPr kumimoji="0" lang="en-GB" sz="1800" b="0" i="1" u="none" strike="noStrike" kern="1200" cap="none" spc="0" normalizeH="0" baseline="0" noProof="0" dirty="0">
                <a:ln>
                  <a:noFill/>
                </a:ln>
                <a:solidFill>
                  <a:srgbClr val="585858"/>
                </a:solidFill>
                <a:effectLst/>
                <a:uLnTx/>
                <a:uFillTx/>
                <a:latin typeface="Arial"/>
                <a:ea typeface="+mn-ea"/>
                <a:cs typeface="+mn-cs"/>
              </a:rPr>
              <a:t>rdinary</a:t>
            </a:r>
            <a:r>
              <a:rPr kumimoji="0" lang="en-GB" sz="1800" b="0" i="0" u="none" strike="noStrike" kern="1200" cap="none" spc="0" normalizeH="0" baseline="0" noProof="0" dirty="0">
                <a:ln>
                  <a:noFill/>
                </a:ln>
                <a:solidFill>
                  <a:srgbClr val="585858"/>
                </a:solidFill>
                <a:effectLst/>
                <a:uLnTx/>
                <a:uFillTx/>
                <a:latin typeface="Arial"/>
                <a:ea typeface="+mn-ea"/>
                <a:cs typeface="+mn-cs"/>
              </a:rPr>
              <a:t> right angle and move to drawing </a:t>
            </a:r>
            <a:r>
              <a:rPr kumimoji="0" lang="en-GB" sz="1800" b="0" i="1" u="none" strike="noStrike" kern="1200" cap="none" spc="0" normalizeH="0" baseline="0" noProof="0" dirty="0">
                <a:ln>
                  <a:noFill/>
                </a:ln>
                <a:solidFill>
                  <a:srgbClr val="FF0000"/>
                </a:solidFill>
                <a:effectLst/>
                <a:uLnTx/>
                <a:uFillTx/>
                <a:latin typeface="Arial"/>
                <a:ea typeface="+mn-ea"/>
                <a:cs typeface="+mn-cs"/>
              </a:rPr>
              <a:t>p</a:t>
            </a:r>
            <a:r>
              <a:rPr kumimoji="0" lang="en-GB" sz="1800" b="0" i="1" u="none" strike="noStrike" kern="1200" cap="none" spc="0" normalizeH="0" baseline="0" noProof="0" dirty="0">
                <a:ln>
                  <a:noFill/>
                </a:ln>
                <a:solidFill>
                  <a:srgbClr val="585858"/>
                </a:solidFill>
                <a:effectLst/>
                <a:uLnTx/>
                <a:uFillTx/>
                <a:latin typeface="Arial"/>
                <a:ea typeface="+mn-ea"/>
                <a:cs typeface="+mn-cs"/>
              </a:rPr>
              <a:t>eculiar</a:t>
            </a:r>
            <a:r>
              <a:rPr kumimoji="0" lang="en-GB" sz="1800" b="0" i="0" u="none" strike="noStrike" kern="1200" cap="none" spc="0" normalizeH="0" baseline="0" noProof="0" dirty="0">
                <a:ln>
                  <a:noFill/>
                </a:ln>
                <a:solidFill>
                  <a:srgbClr val="585858"/>
                </a:solidFill>
                <a:effectLst/>
                <a:uLnTx/>
                <a:uFillTx/>
                <a:latin typeface="Arial"/>
                <a:ea typeface="+mn-ea"/>
                <a:cs typeface="+mn-cs"/>
              </a:rPr>
              <a:t> right angles. Children should focus on what the </a:t>
            </a:r>
            <a:r>
              <a:rPr kumimoji="0" lang="en-GB" sz="1800" b="0" i="1" u="none" strike="noStrike" kern="1200" cap="none" spc="0" normalizeH="0" baseline="0" noProof="0" dirty="0">
                <a:ln>
                  <a:noFill/>
                </a:ln>
                <a:solidFill>
                  <a:srgbClr val="585858"/>
                </a:solidFill>
                <a:effectLst/>
                <a:uLnTx/>
                <a:uFillTx/>
                <a:latin typeface="Arial"/>
                <a:ea typeface="+mn-ea"/>
                <a:cs typeface="+mn-cs"/>
              </a:rPr>
              <a:t>essential features </a:t>
            </a:r>
            <a:r>
              <a:rPr kumimoji="0" lang="en-GB" sz="1800" b="0" i="0" u="none" strike="noStrike" kern="1200" cap="none" spc="0" normalizeH="0" baseline="0" noProof="0" dirty="0">
                <a:ln>
                  <a:noFill/>
                </a:ln>
                <a:solidFill>
                  <a:srgbClr val="585858"/>
                </a:solidFill>
                <a:effectLst/>
                <a:uLnTx/>
                <a:uFillTx/>
                <a:latin typeface="Arial"/>
                <a:ea typeface="+mn-ea"/>
                <a:cs typeface="+mn-cs"/>
              </a:rPr>
              <a:t>of a right angle are – the 90⁰ turn between two lines and that one line is perpendicular to the other, creating a </a:t>
            </a:r>
            <a:r>
              <a:rPr kumimoji="0" lang="en-GB" sz="1800" b="0" i="1" u="none" strike="noStrike" kern="1200" cap="none" spc="0" normalizeH="0" baseline="0" noProof="0" dirty="0">
                <a:ln>
                  <a:noFill/>
                </a:ln>
                <a:solidFill>
                  <a:srgbClr val="585858"/>
                </a:solidFill>
                <a:effectLst/>
                <a:uLnTx/>
                <a:uFillTx/>
                <a:latin typeface="Arial"/>
                <a:ea typeface="+mn-ea"/>
                <a:cs typeface="+mn-cs"/>
              </a:rPr>
              <a:t>square corner</a:t>
            </a:r>
            <a:r>
              <a:rPr kumimoji="0" lang="en-GB" sz="1800" b="0" i="0" u="none" strike="noStrike" kern="1200" cap="none" spc="0" normalizeH="0" baseline="0" noProof="0" dirty="0">
                <a:ln>
                  <a:noFill/>
                </a:ln>
                <a:solidFill>
                  <a:srgbClr val="585858"/>
                </a:solidFill>
                <a:effectLst/>
                <a:uLnTx/>
                <a:uFillTx/>
                <a:latin typeface="Arial"/>
                <a:ea typeface="+mn-ea"/>
                <a:cs typeface="+mn-cs"/>
              </a:rPr>
              <a:t>. Look at all the </a:t>
            </a:r>
            <a:r>
              <a:rPr kumimoji="0" lang="en-GB" sz="1800" b="0" i="1" u="none" strike="noStrike" kern="1200" cap="none" spc="0" normalizeH="0" baseline="0" noProof="0" dirty="0">
                <a:ln>
                  <a:noFill/>
                </a:ln>
                <a:solidFill>
                  <a:srgbClr val="585858"/>
                </a:solidFill>
                <a:effectLst/>
                <a:uLnTx/>
                <a:uFillTx/>
                <a:latin typeface="Arial"/>
                <a:ea typeface="+mn-ea"/>
                <a:cs typeface="+mn-cs"/>
              </a:rPr>
              <a:t>peculiar</a:t>
            </a:r>
            <a:r>
              <a:rPr kumimoji="0" lang="en-GB" sz="1800" b="0" i="0" u="none" strike="noStrike" kern="1200" cap="none" spc="0" normalizeH="0" baseline="0" noProof="0" dirty="0">
                <a:ln>
                  <a:noFill/>
                </a:ln>
                <a:solidFill>
                  <a:srgbClr val="585858"/>
                </a:solidFill>
                <a:effectLst/>
                <a:uLnTx/>
                <a:uFillTx/>
                <a:latin typeface="Arial"/>
                <a:ea typeface="+mn-ea"/>
                <a:cs typeface="+mn-cs"/>
              </a:rPr>
              <a:t> right angles and discuss what is the same or </a:t>
            </a:r>
            <a:r>
              <a:rPr kumimoji="0" lang="en-GB" sz="1800" b="0" i="1" u="none" strike="noStrike" kern="1200" cap="none" spc="0" normalizeH="0" baseline="0" noProof="0" dirty="0">
                <a:ln>
                  <a:noFill/>
                </a:ln>
                <a:solidFill>
                  <a:srgbClr val="FF0000"/>
                </a:solidFill>
                <a:effectLst/>
                <a:uLnTx/>
                <a:uFillTx/>
                <a:latin typeface="Arial"/>
                <a:ea typeface="+mn-ea"/>
                <a:cs typeface="+mn-cs"/>
              </a:rPr>
              <a:t>g</a:t>
            </a:r>
            <a:r>
              <a:rPr kumimoji="0" lang="en-GB" sz="1800" b="0" i="1" u="none" strike="noStrike" kern="1200" cap="none" spc="0" normalizeH="0" baseline="0" noProof="0" dirty="0">
                <a:ln>
                  <a:noFill/>
                </a:ln>
                <a:solidFill>
                  <a:srgbClr val="585858"/>
                </a:solidFill>
                <a:effectLst/>
                <a:uLnTx/>
                <a:uFillTx/>
                <a:latin typeface="Arial"/>
                <a:ea typeface="+mn-ea"/>
                <a:cs typeface="+mn-cs"/>
              </a:rPr>
              <a:t>eneral</a:t>
            </a:r>
            <a:r>
              <a:rPr kumimoji="0" lang="en-GB" sz="1800" b="0" i="0" u="none" strike="noStrike" kern="1200" cap="none" spc="0" normalizeH="0" baseline="0" noProof="0" dirty="0">
                <a:ln>
                  <a:noFill/>
                </a:ln>
                <a:solidFill>
                  <a:srgbClr val="585858"/>
                </a:solidFill>
                <a:effectLst/>
                <a:uLnTx/>
                <a:uFillTx/>
                <a:latin typeface="Arial"/>
                <a:ea typeface="+mn-ea"/>
                <a:cs typeface="+mn-cs"/>
              </a:rPr>
              <a:t> about them all.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Walk around the school environment and practise identifying right angles, e.g. the corner of a book, hands on a clock at 3 o’clock, corners of bricks and paving slabs etc.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Work in pairs. Child A holds a piece of string out straight. Child B uses their finger to move the string to make a right angle</a:t>
            </a:r>
            <a:r>
              <a:rPr lang="en-GB" sz="1800" dirty="0">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Does your finger always have to be in the same place on the string to make a right angle? Can you shift your finger and the string so the angle is not a right angle any more? Can you make the angle more than 90⁰? Can you it less than 90⁰?</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86065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3</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G-1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Recognise right angles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Seeing Squares</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sz="20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https://nrich.maths.org/13125</a:t>
            </a:r>
            <a:endParaRPr lang="en-GB" sz="3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3G-1</a:t>
            </a:r>
            <a:br>
              <a:rPr lang="en-GB" sz="2400" dirty="0"/>
            </a:br>
            <a:r>
              <a:rPr lang="en-GB" sz="2400" i="1" dirty="0"/>
              <a:t>Recognise right angles as a property of shape or a description of a turn, and identify right angles in 2D shapes presented in different orientations.</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3G-1.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Recognise right angles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3G-1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632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3G-1 Recognise right angles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78123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3G-1 Recognise right angles</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3"/>
                <a:ext cx="9648824"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Fold a circle into 4 equal parts and ask children to show you one-, two- and three-quarters of a circle.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Mark a circle out on the playground which has been divided into quarters. Ask children to stand on the circle and make a quarter-turn clockwise/anti-clockwise. The angle created by the quarter turn is called a right angle. Move onto following instructions involving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turn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turns, clockwise and anticlockwise. Connect this movement with the hands of a clock turning.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programmable robots and geo-strips to practise turning in units of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turns.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sure children understand that a right angle is a quarter turn.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27" name="Content Placeholder 2">
                <a:extLst>
                  <a:ext uri="{FF2B5EF4-FFF2-40B4-BE49-F238E27FC236}">
                    <a16:creationId xmlns:a16="http://schemas.microsoft.com/office/drawing/2014/main" id="{D9F0E3DA-A123-406F-9A26-40FB66E38C52}"/>
                  </a:ext>
                </a:extLst>
              </p:cNvPr>
              <p:cNvSpPr txBox="1">
                <a:spLocks noRot="1" noChangeAspect="1" noMove="1" noResize="1" noEditPoints="1" noAdjustHandles="1" noChangeArrowheads="1" noChangeShapeType="1" noTextEdit="1"/>
              </p:cNvSpPr>
              <p:nvPr/>
            </p:nvSpPr>
            <p:spPr>
              <a:xfrm>
                <a:off x="623889" y="1565733"/>
                <a:ext cx="9648824" cy="3695182"/>
              </a:xfrm>
              <a:prstGeom prst="rect">
                <a:avLst/>
              </a:prstGeom>
              <a:blipFill>
                <a:blip r:embed="rId4"/>
                <a:stretch>
                  <a:fillRect l="-569" t="-165" r="-1074" b="-14356"/>
                </a:stretch>
              </a:blipFill>
            </p:spPr>
            <p:txBody>
              <a:bodyPr/>
              <a:lstStyle/>
              <a:p>
                <a:r>
                  <a:rPr lang="en-GB">
                    <a:noFill/>
                  </a:rPr>
                  <a:t> </a:t>
                </a:r>
              </a:p>
            </p:txBody>
          </p:sp>
        </mc:Fallback>
      </mc:AlternateContent>
      <p:sp>
        <p:nvSpPr>
          <p:cNvPr id="3" name="TextBox 19">
            <a:extLst>
              <a:ext uri="{FF2B5EF4-FFF2-40B4-BE49-F238E27FC236}">
                <a16:creationId xmlns:a16="http://schemas.microsoft.com/office/drawing/2014/main" id="{4F0ADF52-E07F-4705-8FC9-9FED5B2B676F}"/>
              </a:ext>
            </a:extLst>
          </p:cNvPr>
          <p:cNvSpPr txBox="1"/>
          <p:nvPr/>
        </p:nvSpPr>
        <p:spPr>
          <a:xfrm>
            <a:off x="791786" y="5736023"/>
            <a:ext cx="1023816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 right angle is the </a:t>
            </a: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amount of turn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between two lines that creates a quarter of a full turn.</a:t>
            </a: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9F0F1-7210-42D3-A7E3-95446C6699C2}"/>
              </a:ext>
            </a:extLst>
          </p:cNvPr>
          <p:cNvSpPr>
            <a:spLocks noGrp="1"/>
          </p:cNvSpPr>
          <p:nvPr>
            <p:ph type="title"/>
          </p:nvPr>
        </p:nvSpPr>
        <p:spPr/>
        <p:txBody>
          <a:bodyPr/>
          <a:lstStyle/>
          <a:p>
            <a:r>
              <a:rPr lang="en-GB" dirty="0"/>
              <a:t>3G-1 Recognise right angles</a:t>
            </a:r>
          </a:p>
        </p:txBody>
      </p:sp>
      <p:sp>
        <p:nvSpPr>
          <p:cNvPr id="7" name="Content Placeholder 2">
            <a:extLst>
              <a:ext uri="{FF2B5EF4-FFF2-40B4-BE49-F238E27FC236}">
                <a16:creationId xmlns:a16="http://schemas.microsoft.com/office/drawing/2014/main" id="{9E346320-2DD6-4FEB-98C3-7D833B0C0813}"/>
              </a:ext>
            </a:extLst>
          </p:cNvPr>
          <p:cNvSpPr txBox="1">
            <a:spLocks/>
          </p:cNvSpPr>
          <p:nvPr/>
        </p:nvSpPr>
        <p:spPr>
          <a:xfrm>
            <a:off x="5674824" y="1414601"/>
            <a:ext cx="634207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Give children a copy of the treasure island map shown. Children need to use their finger and start at the camp, facing north.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1600" dirty="0">
                <a:latin typeface="Arial"/>
              </a:rPr>
              <a:t>Ask c</a:t>
            </a:r>
            <a:r>
              <a:rPr kumimoji="0" lang="en-GB" sz="1600" b="0" i="0" u="none" strike="noStrike" kern="1200" cap="none" spc="0" normalizeH="0" baseline="0" noProof="0" dirty="0" err="1">
                <a:ln>
                  <a:noFill/>
                </a:ln>
                <a:solidFill>
                  <a:srgbClr val="585858"/>
                </a:solidFill>
                <a:effectLst/>
                <a:uLnTx/>
                <a:uFillTx/>
                <a:latin typeface="Arial"/>
                <a:ea typeface="+mn-ea"/>
                <a:cs typeface="+mn-cs"/>
              </a:rPr>
              <a:t>hildren</a:t>
            </a:r>
            <a:r>
              <a:rPr kumimoji="0" lang="en-GB" sz="1600" b="0" i="0" u="none" strike="noStrike" kern="1200" cap="none" spc="0" normalizeH="0" baseline="0" noProof="0" dirty="0">
                <a:ln>
                  <a:noFill/>
                </a:ln>
                <a:solidFill>
                  <a:srgbClr val="585858"/>
                </a:solidFill>
                <a:effectLst/>
                <a:uLnTx/>
                <a:uFillTx/>
                <a:latin typeface="Arial"/>
                <a:ea typeface="+mn-ea"/>
                <a:cs typeface="+mn-cs"/>
              </a:rPr>
              <a:t> to follow a range of instructions, for example:</a:t>
            </a:r>
          </a:p>
          <a:p>
            <a:pPr marL="0" marR="0" lvl="0" indent="0" algn="l" defTabSz="914400" rtl="0" eaLnBrk="0" fontAlgn="base" latinLnBrk="0" hangingPunct="0">
              <a:lnSpc>
                <a:spcPct val="120000"/>
              </a:lnSpc>
              <a:spcBef>
                <a:spcPts val="600"/>
              </a:spcBef>
              <a:spcAft>
                <a:spcPts val="600"/>
              </a:spcAft>
              <a:buClr>
                <a:srgbClr val="585858"/>
              </a:buClr>
              <a:buSzTx/>
              <a:tabLst/>
              <a:defRPr/>
            </a:pPr>
            <a:r>
              <a:rPr lang="en-GB" sz="1600" i="1" dirty="0">
                <a:latin typeface="Arial"/>
              </a:rPr>
              <a:t>	- </a:t>
            </a:r>
            <a:r>
              <a:rPr kumimoji="0" lang="en-GB" sz="1600" b="0" i="1" u="none" strike="noStrike" kern="1200" cap="none" spc="0" normalizeH="0" baseline="0" noProof="0" dirty="0">
                <a:ln>
                  <a:noFill/>
                </a:ln>
                <a:solidFill>
                  <a:srgbClr val="585858"/>
                </a:solidFill>
                <a:effectLst/>
                <a:uLnTx/>
                <a:uFillTx/>
                <a:latin typeface="Arial"/>
                <a:ea typeface="+mn-ea"/>
                <a:cs typeface="+mn-cs"/>
              </a:rPr>
              <a:t>Go forwards 4 squares. Make a quarter turn                     	anti-clockwise. Go forwards 2 squares. Where are you? </a:t>
            </a:r>
          </a:p>
          <a:p>
            <a:pPr marL="0" marR="0" lvl="0" indent="0" algn="l" defTabSz="914400" rtl="0" eaLnBrk="0" fontAlgn="base" latinLnBrk="0" hangingPunct="0">
              <a:lnSpc>
                <a:spcPct val="120000"/>
              </a:lnSpc>
              <a:spcBef>
                <a:spcPts val="600"/>
              </a:spcBef>
              <a:spcAft>
                <a:spcPts val="600"/>
              </a:spcAft>
              <a:buClr>
                <a:srgbClr val="585858"/>
              </a:buClr>
              <a:buSzTx/>
              <a:tabLst/>
              <a:defRPr/>
            </a:pPr>
            <a:r>
              <a:rPr kumimoji="0" lang="en-GB" sz="1600" b="0" i="1" u="none" strike="noStrike" kern="1200" cap="none" spc="0" normalizeH="0" baseline="0" noProof="0" dirty="0">
                <a:ln>
                  <a:noFill/>
                </a:ln>
                <a:solidFill>
                  <a:srgbClr val="585858"/>
                </a:solidFill>
                <a:effectLst/>
                <a:uLnTx/>
                <a:uFillTx/>
                <a:latin typeface="Arial"/>
                <a:ea typeface="+mn-ea"/>
                <a:cs typeface="+mn-cs"/>
              </a:rPr>
              <a:t>	- Make a three-quarter turn clockwise. Go forward 2 	squares.  Mark the point and draw a lake</a:t>
            </a:r>
            <a:r>
              <a:rPr kumimoji="0" lang="en-GB" sz="16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Draw another feature on the map and write instructions on how to get there from the camp.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Use squared paper and design a map of your own like this. Can you write instructions for someone to find features on your map?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descr="A picture containing building, cage&#10;&#10;Description automatically generated">
            <a:extLst>
              <a:ext uri="{FF2B5EF4-FFF2-40B4-BE49-F238E27FC236}">
                <a16:creationId xmlns:a16="http://schemas.microsoft.com/office/drawing/2014/main" id="{5DF87E22-CA3E-438A-AAE4-2EF300895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5310" y="1565833"/>
            <a:ext cx="3870718" cy="4149688"/>
          </a:xfrm>
          <a:prstGeom prst="rect">
            <a:avLst/>
          </a:prstGeom>
        </p:spPr>
      </p:pic>
    </p:spTree>
    <p:custDataLst>
      <p:tags r:id="rId1"/>
    </p:custDataLst>
    <p:extLst>
      <p:ext uri="{BB962C8B-B14F-4D97-AF65-F5344CB8AC3E}">
        <p14:creationId xmlns:p14="http://schemas.microsoft.com/office/powerpoint/2010/main" val="2220778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12.2|1.5|0.9|1|5.7|1.3|1.2"/>
</p:tagLst>
</file>

<file path=ppt/tags/tag4.xml><?xml version="1.0" encoding="utf-8"?>
<p:tagLst xmlns:a="http://schemas.openxmlformats.org/drawingml/2006/main" xmlns:r="http://schemas.openxmlformats.org/officeDocument/2006/relationships" xmlns:p="http://schemas.openxmlformats.org/presentationml/2006/main">
  <p:tag name="TIMING" val="|12.2|1.5|0.9|1|5.7|1.3|1.2"/>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871909D1-3C86-475C-B8C0-CBFB077F0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Widescreen</PresentationFormat>
  <Paragraphs>75</Paragraphs>
  <Slides>14</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 Math</vt:lpstr>
      <vt:lpstr>Custom Design</vt:lpstr>
      <vt:lpstr>nctem1</vt:lpstr>
      <vt:lpstr>PowerPoint Presentation</vt:lpstr>
      <vt:lpstr>3G-1 Recognise right angles as a property of shape or a description of a turn, and identify right angles in 2D shapes presented in different orientations. </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3G-1 Recognise right angles</vt:lpstr>
      <vt:lpstr>3G-1 Recognise right angles</vt:lpstr>
      <vt:lpstr>3G-1 Recognise right angles</vt:lpstr>
      <vt:lpstr>3G-1 Recognise right angles</vt:lpstr>
      <vt:lpstr>3G-1 Recognise right angles</vt:lpstr>
      <vt:lpstr>3G-1 Recognise right angles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19</cp:revision>
  <dcterms:created xsi:type="dcterms:W3CDTF">2020-08-07T06:29:50Z</dcterms:created>
  <dcterms:modified xsi:type="dcterms:W3CDTF">2022-11-10T14:39:30Z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