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7" r:id="rId5"/>
    <p:sldId id="263" r:id="rId6"/>
    <p:sldId id="474" r:id="rId7"/>
    <p:sldId id="472" r:id="rId8"/>
    <p:sldId id="298" r:id="rId9"/>
    <p:sldId id="267" r:id="rId10"/>
    <p:sldId id="469" r:id="rId11"/>
    <p:sldId id="470" r:id="rId12"/>
    <p:sldId id="325" r:id="rId13"/>
    <p:sldId id="542" r:id="rId14"/>
    <p:sldId id="543" r:id="rId15"/>
    <p:sldId id="536" r:id="rId16"/>
    <p:sldId id="541" r:id="rId17"/>
    <p:sldId id="538" r:id="rId18"/>
    <p:sldId id="384" r:id="rId19"/>
    <p:sldId id="303" r:id="rId20"/>
    <p:sldId id="343" r:id="rId21"/>
    <p:sldId id="301" r:id="rId22"/>
    <p:sldId id="568" r:id="rId23"/>
    <p:sldId id="571" r:id="rId24"/>
    <p:sldId id="570" r:id="rId25"/>
    <p:sldId id="4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AA0511-193D-4A2C-8AB7-BC3647F2B04C}" v="327" dt="2020-08-29T12:54:13.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4250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753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9430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3874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928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7211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6A7C8E8A-85C7-47BD-AFEA-C0DF946DDB8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9703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When comparing unit fractions, the greater the denominator,</a:t>
                </a:r>
                <a:r>
                  <a:rPr lang="en-GB" sz="1200" i="1" kern="1200" baseline="0" dirty="0">
                    <a:solidFill>
                      <a:schemeClr val="tx1"/>
                    </a:solidFill>
                    <a:effectLst/>
                    <a:latin typeface="+mn-lt"/>
                    <a:ea typeface="+mn-ea"/>
                    <a:cs typeface="+mn-cs"/>
                  </a:rPr>
                  <a:t> the smaller the fraction.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a:solidFill>
                      <a:schemeClr val="tx1"/>
                    </a:solidFill>
                    <a:effectLst/>
                    <a:latin typeface="+mn-lt"/>
                    <a:ea typeface="+mn-ea"/>
                    <a:cs typeface="+mn-cs"/>
                  </a:rPr>
                  <a:t>Where might</a:t>
                </a:r>
                <a:r>
                  <a:rPr lang="en-GB" sz="1200" i="1" kern="1200" dirty="0">
                    <a:solidFill>
                      <a:schemeClr val="tx1"/>
                    </a:solidFill>
                    <a:effectLst/>
                    <a:latin typeface="+mn-lt"/>
                    <a:ea typeface="+mn-ea"/>
                    <a:cs typeface="+mn-cs"/>
                  </a:rPr>
                  <a: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20</m:t>
                        </m:r>
                      </m:den>
                    </m:f>
                  </m:oMath>
                </a14:m>
                <a:r>
                  <a:rPr lang="en-GB" sz="1200" i="1" kern="1200" dirty="0">
                    <a:solidFill>
                      <a:schemeClr val="tx1"/>
                    </a:solidFill>
                    <a:effectLst/>
                    <a:latin typeface="+mn-lt"/>
                    <a:ea typeface="+mn-ea"/>
                    <a:cs typeface="+mn-cs"/>
                  </a:rPr>
                  <a:t> go? And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100</m:t>
                        </m:r>
                      </m:den>
                    </m:f>
                    <m:r>
                      <a:rPr lang="en-GB" sz="1200" b="0" i="1" kern="1200" smtClean="0">
                        <a:solidFill>
                          <a:schemeClr val="tx1"/>
                        </a:solidFill>
                        <a:effectLst/>
                        <a:latin typeface="Cambria Math" panose="02040503050406030204" pitchFamily="18" charset="0"/>
                        <a:ea typeface="+mn-ea"/>
                        <a:cs typeface="+mn-cs"/>
                      </a:rPr>
                      <m:t> </m:t>
                    </m:r>
                  </m:oMath>
                </a14:m>
                <a:r>
                  <a:rPr lang="en-GB" sz="1200" i="1" kern="1200" dirty="0">
                    <a:solidFill>
                      <a:schemeClr val="tx1"/>
                    </a:solidFill>
                    <a:effectLst/>
                    <a:latin typeface="+mn-lt"/>
                    <a:ea typeface="+mn-ea"/>
                    <a:cs typeface="+mn-cs"/>
                  </a:rPr>
                  <a:t>? What about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1000</m:t>
                        </m:r>
                      </m:den>
                    </m:f>
                    <m:r>
                      <a:rPr lang="en-GB" sz="1200" b="0" i="1" kern="1200" smtClean="0">
                        <a:solidFill>
                          <a:schemeClr val="tx1"/>
                        </a:solidFill>
                        <a:effectLst/>
                        <a:latin typeface="Cambria Math" panose="02040503050406030204" pitchFamily="18" charset="0"/>
                        <a:ea typeface="+mn-ea"/>
                        <a:cs typeface="+mn-cs"/>
                      </a:rPr>
                      <m:t> </m:t>
                    </m:r>
                  </m:oMath>
                </a14:m>
                <a:r>
                  <a:rPr lang="en-GB" sz="1200" i="1" kern="1200" dirty="0">
                    <a:solidFill>
                      <a:schemeClr val="tx1"/>
                    </a:solidFill>
                    <a:effectLst/>
                    <a:latin typeface="+mn-lt"/>
                    <a:ea typeface="+mn-ea"/>
                    <a:cs typeface="+mn-cs"/>
                  </a:rPr>
                  <a:t>?</a:t>
                </a: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When comparing unit fractions, the greater the denominator,</a:t>
                </a:r>
                <a:r>
                  <a:rPr lang="en-GB" sz="1200" i="1" kern="1200" baseline="0" dirty="0">
                    <a:solidFill>
                      <a:schemeClr val="tx1"/>
                    </a:solidFill>
                    <a:effectLst/>
                    <a:latin typeface="+mn-lt"/>
                    <a:ea typeface="+mn-ea"/>
                    <a:cs typeface="+mn-cs"/>
                  </a:rPr>
                  <a:t> the smaller the fraction.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a:solidFill>
                      <a:schemeClr val="tx1"/>
                    </a:solidFill>
                    <a:effectLst/>
                    <a:latin typeface="+mn-lt"/>
                    <a:ea typeface="+mn-ea"/>
                    <a:cs typeface="+mn-cs"/>
                  </a:rPr>
                  <a:t>Where might</a:t>
                </a:r>
                <a:r>
                  <a:rPr lang="en-GB" sz="1200" i="1"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1/20</a:t>
                </a:r>
                <a:r>
                  <a:rPr lang="en-GB" sz="1200" i="1" kern="1200" dirty="0">
                    <a:solidFill>
                      <a:schemeClr val="tx1"/>
                    </a:solidFill>
                    <a:effectLst/>
                    <a:latin typeface="+mn-lt"/>
                    <a:ea typeface="+mn-ea"/>
                    <a:cs typeface="+mn-cs"/>
                  </a:rPr>
                  <a:t> go? And </a:t>
                </a:r>
                <a:r>
                  <a:rPr lang="en-GB" sz="1200" b="0" i="0" kern="1200">
                    <a:solidFill>
                      <a:schemeClr val="tx1"/>
                    </a:solidFill>
                    <a:effectLst/>
                    <a:latin typeface="Cambria Math" panose="02040503050406030204" pitchFamily="18" charset="0"/>
                    <a:ea typeface="+mn-ea"/>
                    <a:cs typeface="+mn-cs"/>
                  </a:rPr>
                  <a:t>1/100  </a:t>
                </a:r>
                <a:r>
                  <a:rPr lang="en-GB" sz="1200" i="1" kern="1200" dirty="0">
                    <a:solidFill>
                      <a:schemeClr val="tx1"/>
                    </a:solidFill>
                    <a:effectLst/>
                    <a:latin typeface="+mn-lt"/>
                    <a:ea typeface="+mn-ea"/>
                    <a:cs typeface="+mn-cs"/>
                  </a:rPr>
                  <a:t>? What about </a:t>
                </a:r>
                <a:r>
                  <a:rPr lang="en-GB" sz="1200" b="0" i="0" kern="1200">
                    <a:solidFill>
                      <a:schemeClr val="tx1"/>
                    </a:solidFill>
                    <a:effectLst/>
                    <a:latin typeface="Cambria Math" panose="02040503050406030204" pitchFamily="18" charset="0"/>
                    <a:ea typeface="+mn-ea"/>
                    <a:cs typeface="+mn-cs"/>
                  </a:rPr>
                  <a:t>1/1000  </a:t>
                </a:r>
                <a:r>
                  <a:rPr lang="en-GB" sz="1200" i="1" kern="1200" dirty="0">
                    <a:solidFill>
                      <a:schemeClr val="tx1"/>
                    </a:solidFill>
                    <a:effectLst/>
                    <a:latin typeface="+mn-lt"/>
                    <a:ea typeface="+mn-ea"/>
                    <a:cs typeface="+mn-cs"/>
                  </a:rPr>
                  <a:t>?</a:t>
                </a:r>
                <a:endParaRPr lang="en-GB" dirty="0"/>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6A7C8E8A-85C7-47BD-AFEA-C0DF946DDB8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358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4</a:t>
            </a:fld>
            <a:endParaRPr lang="en-GB" dirty="0"/>
          </a:p>
        </p:txBody>
      </p:sp>
    </p:spTree>
    <p:extLst>
      <p:ext uri="{BB962C8B-B14F-4D97-AF65-F5344CB8AC3E}">
        <p14:creationId xmlns:p14="http://schemas.microsoft.com/office/powerpoint/2010/main" val="288805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9</a:t>
            </a:fld>
            <a:endParaRPr lang="en-GB" dirty="0"/>
          </a:p>
        </p:txBody>
      </p:sp>
    </p:spTree>
    <p:extLst>
      <p:ext uri="{BB962C8B-B14F-4D97-AF65-F5344CB8AC3E}">
        <p14:creationId xmlns:p14="http://schemas.microsoft.com/office/powerpoint/2010/main" val="118200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5911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561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783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2923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7.xml"/><Relationship Id="rId16"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9.xml"/><Relationship Id="rId16" Type="http://schemas.openxmlformats.org/officeDocument/2006/relationships/image" Target="../media/image65.png"/><Relationship Id="rId1" Type="http://schemas.openxmlformats.org/officeDocument/2006/relationships/slideLayout" Target="../slideLayouts/slideLayout5.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75.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3-02-unit-fractions-identifying-representing-and-compari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ncetm.org.uk/classroom-resources/primm-3-03-non-unit-fractions-identifying-representing-and-comparin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classroom-resources/vl-lower-key-stage-2-fractions-3-video-lessons/" TargetMode="External"/><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Fractions within 1 in the linear number system</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3F-3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162B46-8A7C-4773-BFB8-DE589433DF60}"/>
              </a:ext>
            </a:extLst>
          </p:cNvPr>
          <p:cNvSpPr>
            <a:spLocks noGrp="1"/>
          </p:cNvSpPr>
          <p:nvPr>
            <p:ph type="title"/>
          </p:nvPr>
        </p:nvSpPr>
        <p:spPr/>
        <p:txBody>
          <a:bodyPr/>
          <a:lstStyle/>
          <a:p>
            <a:r>
              <a:rPr lang="en-GB" dirty="0"/>
              <a:t>3F-3 Fractions within 1 in the linear number system</a:t>
            </a:r>
          </a:p>
        </p:txBody>
      </p:sp>
      <p:pic>
        <p:nvPicPr>
          <p:cNvPr id="4" name="Picture 3">
            <a:extLst>
              <a:ext uri="{FF2B5EF4-FFF2-40B4-BE49-F238E27FC236}">
                <a16:creationId xmlns:a16="http://schemas.microsoft.com/office/drawing/2014/main" id="{43567412-6FF8-4FDD-BA40-D37C4101E0A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5279" y="1506019"/>
            <a:ext cx="5311799" cy="1450334"/>
          </a:xfrm>
          <a:prstGeom prst="rect">
            <a:avLst/>
          </a:prstGeom>
        </p:spPr>
      </p:pic>
      <p:sp>
        <p:nvSpPr>
          <p:cNvPr id="16" name="Rectangle 15">
            <a:extLst>
              <a:ext uri="{FF2B5EF4-FFF2-40B4-BE49-F238E27FC236}">
                <a16:creationId xmlns:a16="http://schemas.microsoft.com/office/drawing/2014/main" id="{E087564F-800E-4E2B-B7CE-1487A6ABE1C5}"/>
              </a:ext>
            </a:extLst>
          </p:cNvPr>
          <p:cNvSpPr/>
          <p:nvPr/>
        </p:nvSpPr>
        <p:spPr>
          <a:xfrm>
            <a:off x="8854170" y="1016001"/>
            <a:ext cx="562881" cy="2137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32B7DF9C-8CEA-4483-92A9-8128AD52DC75}"/>
              </a:ext>
            </a:extLst>
          </p:cNvPr>
          <p:cNvSpPr/>
          <p:nvPr/>
        </p:nvSpPr>
        <p:spPr>
          <a:xfrm>
            <a:off x="261258" y="3838241"/>
            <a:ext cx="1248229"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 name="Picture 9">
            <a:extLst>
              <a:ext uri="{FF2B5EF4-FFF2-40B4-BE49-F238E27FC236}">
                <a16:creationId xmlns:a16="http://schemas.microsoft.com/office/drawing/2014/main" id="{21F7323C-79A1-4460-A5C3-BD557F1C6825}"/>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a:off x="1270001" y="1460415"/>
            <a:ext cx="558800" cy="844550"/>
          </a:xfrm>
          <a:prstGeom prst="rect">
            <a:avLst/>
          </a:prstGeom>
        </p:spPr>
      </p:pic>
      <p:sp>
        <p:nvSpPr>
          <p:cNvPr id="13" name="Rectangle 12">
            <a:extLst>
              <a:ext uri="{FF2B5EF4-FFF2-40B4-BE49-F238E27FC236}">
                <a16:creationId xmlns:a16="http://schemas.microsoft.com/office/drawing/2014/main" id="{2A36FF43-E503-4260-8A3D-F2CD453ECFA2}"/>
              </a:ext>
            </a:extLst>
          </p:cNvPr>
          <p:cNvSpPr/>
          <p:nvPr/>
        </p:nvSpPr>
        <p:spPr>
          <a:xfrm>
            <a:off x="4074060" y="1785212"/>
            <a:ext cx="658131"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81" name="Picture 80">
            <a:extLst>
              <a:ext uri="{FF2B5EF4-FFF2-40B4-BE49-F238E27FC236}">
                <a16:creationId xmlns:a16="http://schemas.microsoft.com/office/drawing/2014/main" id="{F9418F5A-9980-4564-B7FC-37CB6000DE3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199924" y="1991457"/>
            <a:ext cx="369230" cy="819411"/>
          </a:xfrm>
          <a:prstGeom prst="rect">
            <a:avLst/>
          </a:prstGeom>
        </p:spPr>
      </p:pic>
      <p:pic>
        <p:nvPicPr>
          <p:cNvPr id="97" name="Picture 96">
            <a:extLst>
              <a:ext uri="{FF2B5EF4-FFF2-40B4-BE49-F238E27FC236}">
                <a16:creationId xmlns:a16="http://schemas.microsoft.com/office/drawing/2014/main" id="{C3283CC4-657C-4811-9154-187110083583}"/>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rot="2496391">
            <a:off x="1472043" y="1704346"/>
            <a:ext cx="558800" cy="844550"/>
          </a:xfrm>
          <a:prstGeom prst="rect">
            <a:avLst/>
          </a:prstGeom>
        </p:spPr>
      </p:pic>
      <p:pic>
        <p:nvPicPr>
          <p:cNvPr id="99" name="Picture 98">
            <a:extLst>
              <a:ext uri="{FF2B5EF4-FFF2-40B4-BE49-F238E27FC236}">
                <a16:creationId xmlns:a16="http://schemas.microsoft.com/office/drawing/2014/main" id="{6A26174A-6D8A-43A4-92C1-AB3E872CC29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14537" y="3835066"/>
            <a:ext cx="1063131" cy="587375"/>
          </a:xfrm>
          <a:prstGeom prst="rect">
            <a:avLst/>
          </a:prstGeom>
        </p:spPr>
      </p:pic>
      <p:pic>
        <p:nvPicPr>
          <p:cNvPr id="110" name="Picture 109">
            <a:extLst>
              <a:ext uri="{FF2B5EF4-FFF2-40B4-BE49-F238E27FC236}">
                <a16:creationId xmlns:a16="http://schemas.microsoft.com/office/drawing/2014/main" id="{7E7205C1-B8CC-47B5-B3BE-50FC804955B6}"/>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rot="4848468">
            <a:off x="1472043" y="2021937"/>
            <a:ext cx="558800" cy="844550"/>
          </a:xfrm>
          <a:prstGeom prst="rect">
            <a:avLst/>
          </a:prstGeom>
        </p:spPr>
      </p:pic>
      <p:pic>
        <p:nvPicPr>
          <p:cNvPr id="118" name="Picture 117">
            <a:extLst>
              <a:ext uri="{FF2B5EF4-FFF2-40B4-BE49-F238E27FC236}">
                <a16:creationId xmlns:a16="http://schemas.microsoft.com/office/drawing/2014/main" id="{D1E96091-CCE0-4B93-A0AD-B81F37D525B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630621" y="3833242"/>
            <a:ext cx="1039174" cy="587375"/>
          </a:xfrm>
          <a:prstGeom prst="rect">
            <a:avLst/>
          </a:prstGeom>
        </p:spPr>
      </p:pic>
      <p:pic>
        <p:nvPicPr>
          <p:cNvPr id="119" name="Picture 118">
            <a:extLst>
              <a:ext uri="{FF2B5EF4-FFF2-40B4-BE49-F238E27FC236}">
                <a16:creationId xmlns:a16="http://schemas.microsoft.com/office/drawing/2014/main" id="{D433873D-4285-430B-8861-64672351CE25}"/>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rot="7236210">
            <a:off x="1271394" y="2269812"/>
            <a:ext cx="558800" cy="844550"/>
          </a:xfrm>
          <a:prstGeom prst="rect">
            <a:avLst/>
          </a:prstGeom>
        </p:spPr>
      </p:pic>
      <p:sp>
        <p:nvSpPr>
          <p:cNvPr id="14" name="Rectangle 13">
            <a:extLst>
              <a:ext uri="{FF2B5EF4-FFF2-40B4-BE49-F238E27FC236}">
                <a16:creationId xmlns:a16="http://schemas.microsoft.com/office/drawing/2014/main" id="{10E6A87D-4AC6-4B26-9458-2F21C1C0770E}"/>
              </a:ext>
            </a:extLst>
          </p:cNvPr>
          <p:cNvSpPr/>
          <p:nvPr/>
        </p:nvSpPr>
        <p:spPr>
          <a:xfrm>
            <a:off x="4199924" y="1854379"/>
            <a:ext cx="437016" cy="956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16" name="Picture 115">
            <a:extLst>
              <a:ext uri="{FF2B5EF4-FFF2-40B4-BE49-F238E27FC236}">
                <a16:creationId xmlns:a16="http://schemas.microsoft.com/office/drawing/2014/main" id="{25908B5C-86EC-4DF0-951F-4571FB140A9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278165" y="1991456"/>
            <a:ext cx="227716" cy="819411"/>
          </a:xfrm>
          <a:prstGeom prst="rect">
            <a:avLst/>
          </a:prstGeom>
        </p:spPr>
      </p:pic>
      <p:sp>
        <p:nvSpPr>
          <p:cNvPr id="124" name="Rectangle 123">
            <a:extLst>
              <a:ext uri="{FF2B5EF4-FFF2-40B4-BE49-F238E27FC236}">
                <a16:creationId xmlns:a16="http://schemas.microsoft.com/office/drawing/2014/main" id="{772D2BA1-E00C-4531-B6CC-86958FDA9EEE}"/>
              </a:ext>
            </a:extLst>
          </p:cNvPr>
          <p:cNvSpPr/>
          <p:nvPr/>
        </p:nvSpPr>
        <p:spPr>
          <a:xfrm>
            <a:off x="4145973" y="1513211"/>
            <a:ext cx="437016"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22" name="Picture 121">
            <a:extLst>
              <a:ext uri="{FF2B5EF4-FFF2-40B4-BE49-F238E27FC236}">
                <a16:creationId xmlns:a16="http://schemas.microsoft.com/office/drawing/2014/main" id="{F2667940-7703-4707-BA1D-3177A438A90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258004" y="1991455"/>
            <a:ext cx="292100" cy="819411"/>
          </a:xfrm>
          <a:prstGeom prst="rect">
            <a:avLst/>
          </a:prstGeom>
        </p:spPr>
      </p:pic>
      <p:pic>
        <p:nvPicPr>
          <p:cNvPr id="126" name="Picture 125">
            <a:extLst>
              <a:ext uri="{FF2B5EF4-FFF2-40B4-BE49-F238E27FC236}">
                <a16:creationId xmlns:a16="http://schemas.microsoft.com/office/drawing/2014/main" id="{744D2F8B-B646-4A7F-843A-A3646E5E947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329177" y="3840245"/>
            <a:ext cx="1039174" cy="587375"/>
          </a:xfrm>
          <a:prstGeom prst="rect">
            <a:avLst/>
          </a:prstGeom>
        </p:spPr>
      </p:pic>
      <p:pic>
        <p:nvPicPr>
          <p:cNvPr id="127" name="Picture 126">
            <a:extLst>
              <a:ext uri="{FF2B5EF4-FFF2-40B4-BE49-F238E27FC236}">
                <a16:creationId xmlns:a16="http://schemas.microsoft.com/office/drawing/2014/main" id="{372326BC-A657-4B8F-A665-0C5332B28354}"/>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rot="9547788">
            <a:off x="955699" y="2327107"/>
            <a:ext cx="558800" cy="844550"/>
          </a:xfrm>
          <a:prstGeom prst="rect">
            <a:avLst/>
          </a:prstGeom>
        </p:spPr>
      </p:pic>
      <p:sp>
        <p:nvSpPr>
          <p:cNvPr id="132" name="Rectangle 131">
            <a:extLst>
              <a:ext uri="{FF2B5EF4-FFF2-40B4-BE49-F238E27FC236}">
                <a16:creationId xmlns:a16="http://schemas.microsoft.com/office/drawing/2014/main" id="{B3528A42-E040-4EE9-B2C9-3B29DA8F8C1D}"/>
              </a:ext>
            </a:extLst>
          </p:cNvPr>
          <p:cNvSpPr/>
          <p:nvPr/>
        </p:nvSpPr>
        <p:spPr>
          <a:xfrm>
            <a:off x="4186239" y="1676580"/>
            <a:ext cx="437016"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33" name="Picture 132">
            <a:extLst>
              <a:ext uri="{FF2B5EF4-FFF2-40B4-BE49-F238E27FC236}">
                <a16:creationId xmlns:a16="http://schemas.microsoft.com/office/drawing/2014/main" id="{65B0C898-BDDA-4AA5-B91E-A2C3B60ED03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155473" y="1991455"/>
            <a:ext cx="437016" cy="819411"/>
          </a:xfrm>
          <a:prstGeom prst="rect">
            <a:avLst/>
          </a:prstGeom>
        </p:spPr>
      </p:pic>
      <p:pic>
        <p:nvPicPr>
          <p:cNvPr id="136" name="Picture 135">
            <a:extLst>
              <a:ext uri="{FF2B5EF4-FFF2-40B4-BE49-F238E27FC236}">
                <a16:creationId xmlns:a16="http://schemas.microsoft.com/office/drawing/2014/main" id="{4A573A2B-98A8-4DE4-AB45-B6794AFD8AE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021305" y="3843582"/>
            <a:ext cx="1056666" cy="587375"/>
          </a:xfrm>
          <a:prstGeom prst="rect">
            <a:avLst/>
          </a:prstGeom>
        </p:spPr>
      </p:pic>
      <p:pic>
        <p:nvPicPr>
          <p:cNvPr id="137" name="Picture 136">
            <a:extLst>
              <a:ext uri="{FF2B5EF4-FFF2-40B4-BE49-F238E27FC236}">
                <a16:creationId xmlns:a16="http://schemas.microsoft.com/office/drawing/2014/main" id="{8DD19B97-BD55-48EE-ACAC-706A1EC805FE}"/>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rot="11940000">
            <a:off x="669275" y="2166893"/>
            <a:ext cx="558800" cy="844550"/>
          </a:xfrm>
          <a:prstGeom prst="rect">
            <a:avLst/>
          </a:prstGeom>
        </p:spPr>
      </p:pic>
      <p:pic>
        <p:nvPicPr>
          <p:cNvPr id="163" name="Picture 162">
            <a:extLst>
              <a:ext uri="{FF2B5EF4-FFF2-40B4-BE49-F238E27FC236}">
                <a16:creationId xmlns:a16="http://schemas.microsoft.com/office/drawing/2014/main" id="{134131B2-3276-4C63-943F-8D876A78C2A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732191" y="3849932"/>
            <a:ext cx="1039174" cy="587375"/>
          </a:xfrm>
          <a:prstGeom prst="rect">
            <a:avLst/>
          </a:prstGeom>
        </p:spPr>
      </p:pic>
      <p:pic>
        <p:nvPicPr>
          <p:cNvPr id="164" name="Picture 163">
            <a:extLst>
              <a:ext uri="{FF2B5EF4-FFF2-40B4-BE49-F238E27FC236}">
                <a16:creationId xmlns:a16="http://schemas.microsoft.com/office/drawing/2014/main" id="{AC059884-7D69-4008-9670-34571958F126}"/>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rot="14340000">
            <a:off x="565536" y="1856329"/>
            <a:ext cx="558800" cy="844550"/>
          </a:xfrm>
          <a:prstGeom prst="rect">
            <a:avLst/>
          </a:prstGeom>
        </p:spPr>
      </p:pic>
      <p:pic>
        <p:nvPicPr>
          <p:cNvPr id="169" name="Picture 168">
            <a:extLst>
              <a:ext uri="{FF2B5EF4-FFF2-40B4-BE49-F238E27FC236}">
                <a16:creationId xmlns:a16="http://schemas.microsoft.com/office/drawing/2014/main" id="{0A004475-8E08-47B7-8BF7-282E421E3F2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431517" y="3841415"/>
            <a:ext cx="1056666" cy="587375"/>
          </a:xfrm>
          <a:prstGeom prst="rect">
            <a:avLst/>
          </a:prstGeom>
        </p:spPr>
      </p:pic>
      <p:pic>
        <p:nvPicPr>
          <p:cNvPr id="170" name="Picture 169">
            <a:extLst>
              <a:ext uri="{FF2B5EF4-FFF2-40B4-BE49-F238E27FC236}">
                <a16:creationId xmlns:a16="http://schemas.microsoft.com/office/drawing/2014/main" id="{FE868D26-1495-4D54-BC4D-6E6AE1D46785}"/>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rot="16781127">
            <a:off x="681975" y="1557377"/>
            <a:ext cx="558800" cy="844550"/>
          </a:xfrm>
          <a:prstGeom prst="rect">
            <a:avLst/>
          </a:prstGeom>
        </p:spPr>
      </p:pic>
      <p:sp>
        <p:nvSpPr>
          <p:cNvPr id="173" name="Rectangle 172">
            <a:extLst>
              <a:ext uri="{FF2B5EF4-FFF2-40B4-BE49-F238E27FC236}">
                <a16:creationId xmlns:a16="http://schemas.microsoft.com/office/drawing/2014/main" id="{B101F906-BCEA-48F7-9BD1-D3C75D5EDCE3}"/>
              </a:ext>
            </a:extLst>
          </p:cNvPr>
          <p:cNvSpPr/>
          <p:nvPr/>
        </p:nvSpPr>
        <p:spPr>
          <a:xfrm>
            <a:off x="4176739" y="1684922"/>
            <a:ext cx="437016"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74" name="Picture 173">
            <a:extLst>
              <a:ext uri="{FF2B5EF4-FFF2-40B4-BE49-F238E27FC236}">
                <a16:creationId xmlns:a16="http://schemas.microsoft.com/office/drawing/2014/main" id="{3DF90AB8-0D0F-4B7B-9AAD-3942F335D95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210863" y="1992008"/>
            <a:ext cx="362321" cy="819411"/>
          </a:xfrm>
          <a:prstGeom prst="rect">
            <a:avLst/>
          </a:prstGeom>
        </p:spPr>
      </p:pic>
      <p:sp>
        <p:nvSpPr>
          <p:cNvPr id="179" name="Rectangle 178">
            <a:extLst>
              <a:ext uri="{FF2B5EF4-FFF2-40B4-BE49-F238E27FC236}">
                <a16:creationId xmlns:a16="http://schemas.microsoft.com/office/drawing/2014/main" id="{A78AF269-C417-4D19-BC56-090679D86C7E}"/>
              </a:ext>
            </a:extLst>
          </p:cNvPr>
          <p:cNvSpPr/>
          <p:nvPr/>
        </p:nvSpPr>
        <p:spPr>
          <a:xfrm>
            <a:off x="4214691" y="1716671"/>
            <a:ext cx="437016"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80" name="Picture 179">
            <a:extLst>
              <a:ext uri="{FF2B5EF4-FFF2-40B4-BE49-F238E27FC236}">
                <a16:creationId xmlns:a16="http://schemas.microsoft.com/office/drawing/2014/main" id="{7243D71E-1C21-4B30-94DA-8BC9E381584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183443" y="1993072"/>
            <a:ext cx="437016" cy="819411"/>
          </a:xfrm>
          <a:prstGeom prst="rect">
            <a:avLst/>
          </a:prstGeom>
        </p:spPr>
      </p:pic>
      <p:sp>
        <p:nvSpPr>
          <p:cNvPr id="186" name="Rectangle 185">
            <a:extLst>
              <a:ext uri="{FF2B5EF4-FFF2-40B4-BE49-F238E27FC236}">
                <a16:creationId xmlns:a16="http://schemas.microsoft.com/office/drawing/2014/main" id="{07A6E051-51EB-4418-98F4-C9E0C96B6887}"/>
              </a:ext>
            </a:extLst>
          </p:cNvPr>
          <p:cNvSpPr/>
          <p:nvPr/>
        </p:nvSpPr>
        <p:spPr>
          <a:xfrm>
            <a:off x="4144567" y="1757309"/>
            <a:ext cx="437016"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87" name="Picture 186">
            <a:extLst>
              <a:ext uri="{FF2B5EF4-FFF2-40B4-BE49-F238E27FC236}">
                <a16:creationId xmlns:a16="http://schemas.microsoft.com/office/drawing/2014/main" id="{CA4472C8-D4A0-4334-8E9A-F7897A3A75F1}"/>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237709" y="1996169"/>
            <a:ext cx="321327" cy="819411"/>
          </a:xfrm>
          <a:prstGeom prst="rect">
            <a:avLst/>
          </a:prstGeom>
        </p:spPr>
      </p:pic>
      <p:pic>
        <p:nvPicPr>
          <p:cNvPr id="190" name="Picture 189">
            <a:extLst>
              <a:ext uri="{FF2B5EF4-FFF2-40B4-BE49-F238E27FC236}">
                <a16:creationId xmlns:a16="http://schemas.microsoft.com/office/drawing/2014/main" id="{44540F13-B798-4AE7-A0EE-D497505EECA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34133" y="3834804"/>
            <a:ext cx="1039174" cy="587375"/>
          </a:xfrm>
          <a:prstGeom prst="rect">
            <a:avLst/>
          </a:prstGeom>
        </p:spPr>
      </p:pic>
      <p:pic>
        <p:nvPicPr>
          <p:cNvPr id="191" name="Picture 190">
            <a:extLst>
              <a:ext uri="{FF2B5EF4-FFF2-40B4-BE49-F238E27FC236}">
                <a16:creationId xmlns:a16="http://schemas.microsoft.com/office/drawing/2014/main" id="{B0232FA0-7225-443B-9D4F-4ADD9692A5BB}"/>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rot="19121148">
            <a:off x="954428" y="1402522"/>
            <a:ext cx="558800" cy="844550"/>
          </a:xfrm>
          <a:prstGeom prst="rect">
            <a:avLst/>
          </a:prstGeom>
        </p:spPr>
      </p:pic>
      <p:sp>
        <p:nvSpPr>
          <p:cNvPr id="196" name="Rectangle 195">
            <a:extLst>
              <a:ext uri="{FF2B5EF4-FFF2-40B4-BE49-F238E27FC236}">
                <a16:creationId xmlns:a16="http://schemas.microsoft.com/office/drawing/2014/main" id="{0475DD3B-0D84-4B68-8534-CC66252C3807}"/>
              </a:ext>
            </a:extLst>
          </p:cNvPr>
          <p:cNvSpPr/>
          <p:nvPr/>
        </p:nvSpPr>
        <p:spPr>
          <a:xfrm>
            <a:off x="4225597" y="1736990"/>
            <a:ext cx="437016"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97" name="Picture 196">
            <a:extLst>
              <a:ext uri="{FF2B5EF4-FFF2-40B4-BE49-F238E27FC236}">
                <a16:creationId xmlns:a16="http://schemas.microsoft.com/office/drawing/2014/main" id="{ECCB5CAB-B54B-4A0C-B8F9-B885524D45C1}"/>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170890" y="1997133"/>
            <a:ext cx="318057" cy="819411"/>
          </a:xfrm>
          <a:prstGeom prst="rect">
            <a:avLst/>
          </a:prstGeom>
        </p:spPr>
      </p:pic>
      <p:pic>
        <p:nvPicPr>
          <p:cNvPr id="200" name="Picture 199">
            <a:extLst>
              <a:ext uri="{FF2B5EF4-FFF2-40B4-BE49-F238E27FC236}">
                <a16:creationId xmlns:a16="http://schemas.microsoft.com/office/drawing/2014/main" id="{1A424A46-B341-4423-9F90-441B8A41C105}"/>
              </a:ext>
            </a:extLst>
          </p:cNvPr>
          <p:cNvPicPr>
            <a:picLocks noChangeAspect="1"/>
          </p:cNvPicPr>
          <p:nvPr/>
        </p:nvPicPr>
        <p:blipFill rotWithShape="1">
          <a:blip r:embed="rId14">
            <a:extLst>
              <a:ext uri="{28A0092B-C50C-407E-A947-70E740481C1C}">
                <a14:useLocalDpi xmlns:a14="http://schemas.microsoft.com/office/drawing/2010/main" val="0"/>
              </a:ext>
            </a:extLst>
          </a:blip>
          <a:srcRect l="-299"/>
          <a:stretch/>
        </p:blipFill>
        <p:spPr>
          <a:xfrm>
            <a:off x="511154" y="1513211"/>
            <a:ext cx="1908105" cy="1569627"/>
          </a:xfrm>
          <a:prstGeom prst="rect">
            <a:avLst/>
          </a:prstGeom>
        </p:spPr>
      </p:pic>
      <p:pic>
        <p:nvPicPr>
          <p:cNvPr id="202" name="Picture 201">
            <a:extLst>
              <a:ext uri="{FF2B5EF4-FFF2-40B4-BE49-F238E27FC236}">
                <a16:creationId xmlns:a16="http://schemas.microsoft.com/office/drawing/2014/main" id="{4E46A131-53CE-4962-88FB-84D2307798F3}"/>
              </a:ext>
            </a:extLst>
          </p:cNvPr>
          <p:cNvPicPr>
            <a:picLocks noChangeAspect="1"/>
          </p:cNvPicPr>
          <p:nvPr/>
        </p:nvPicPr>
        <p:blipFill rotWithShape="1">
          <a:blip r:embed="rId15">
            <a:extLst>
              <a:ext uri="{28A0092B-C50C-407E-A947-70E740481C1C}">
                <a14:useLocalDpi xmlns:a14="http://schemas.microsoft.com/office/drawing/2010/main" val="0"/>
              </a:ext>
            </a:extLst>
          </a:blip>
          <a:srcRect l="-84"/>
          <a:stretch/>
        </p:blipFill>
        <p:spPr>
          <a:xfrm>
            <a:off x="517503" y="4422440"/>
            <a:ext cx="6680301" cy="1191346"/>
          </a:xfrm>
          <a:prstGeom prst="rect">
            <a:avLst/>
          </a:prstGeom>
        </p:spPr>
      </p:pic>
      <p:sp>
        <p:nvSpPr>
          <p:cNvPr id="3" name="Rectangle 2">
            <a:extLst>
              <a:ext uri="{FF2B5EF4-FFF2-40B4-BE49-F238E27FC236}">
                <a16:creationId xmlns:a16="http://schemas.microsoft.com/office/drawing/2014/main" id="{99C6B0F4-880D-4837-9D02-CB3EEA0542D9}"/>
              </a:ext>
            </a:extLst>
          </p:cNvPr>
          <p:cNvSpPr/>
          <p:nvPr/>
        </p:nvSpPr>
        <p:spPr>
          <a:xfrm>
            <a:off x="413706" y="4073192"/>
            <a:ext cx="936627" cy="386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5" name="Picture 74">
            <a:extLst>
              <a:ext uri="{FF2B5EF4-FFF2-40B4-BE49-F238E27FC236}">
                <a16:creationId xmlns:a16="http://schemas.microsoft.com/office/drawing/2014/main" id="{A3CCDF1B-F42E-497C-B777-3E5A212C170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23852" y="3838242"/>
            <a:ext cx="1039175" cy="587375"/>
          </a:xfrm>
          <a:prstGeom prst="rect">
            <a:avLst/>
          </a:prstGeom>
        </p:spPr>
      </p:pic>
      <p:pic>
        <p:nvPicPr>
          <p:cNvPr id="92" name="Picture 91">
            <a:extLst>
              <a:ext uri="{FF2B5EF4-FFF2-40B4-BE49-F238E27FC236}">
                <a16:creationId xmlns:a16="http://schemas.microsoft.com/office/drawing/2014/main" id="{065DD62D-9FBB-4840-A1B3-EDDB2F0A89B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220525" y="3838241"/>
            <a:ext cx="1039174" cy="587375"/>
          </a:xfrm>
          <a:prstGeom prst="rect">
            <a:avLst/>
          </a:prstGeom>
        </p:spPr>
      </p:pic>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D3950DC-943F-4140-8EE4-F64524AC0147}"/>
                  </a:ext>
                </a:extLst>
              </p:cNvPr>
              <p:cNvSpPr txBox="1">
                <a:spLocks/>
              </p:cNvSpPr>
              <p:nvPr/>
            </p:nvSpPr>
            <p:spPr>
              <a:xfrm>
                <a:off x="7370220" y="2775366"/>
                <a:ext cx="4382318" cy="26719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Count in steps of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9</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up to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9</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9</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steps did you count?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Animate the slide,</a:t>
                </a:r>
                <a:r>
                  <a:rPr kumimoji="0" lang="en-GB" sz="2000" b="0" i="0" u="none" strike="noStrike" kern="1200" cap="none" spc="0" normalizeH="0" noProof="0" dirty="0">
                    <a:ln>
                      <a:noFill/>
                    </a:ln>
                    <a:solidFill>
                      <a:srgbClr val="585858"/>
                    </a:solidFill>
                    <a:effectLst/>
                    <a:uLnTx/>
                    <a:uFillTx/>
                    <a:latin typeface="Arial"/>
                    <a:ea typeface="+mn-ea"/>
                    <a:cs typeface="+mn-cs"/>
                  </a:rPr>
                  <a:t> stopping at different points. Describe the fraction in two different </a:t>
                </a:r>
                <a:r>
                  <a:rPr lang="en-GB" sz="2000" dirty="0">
                    <a:latin typeface="Arial"/>
                  </a:rPr>
                  <a:t>ways, e.g. </a:t>
                </a:r>
                <a:r>
                  <a:rPr kumimoji="0" lang="en-GB" sz="2000" b="0" i="1" u="none" strike="noStrike" kern="1200" cap="none" spc="0" normalizeH="0" baseline="0" noProof="0" dirty="0">
                    <a:ln>
                      <a:noFill/>
                    </a:ln>
                    <a:solidFill>
                      <a:srgbClr val="585858"/>
                    </a:solidFill>
                    <a:effectLst/>
                    <a:uLnTx/>
                    <a:uFillTx/>
                    <a:latin typeface="Arial"/>
                    <a:ea typeface="+mn-ea"/>
                    <a:cs typeface="+mn-cs"/>
                  </a:rPr>
                  <a:t>We have stopped at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9</m:t>
                        </m:r>
                      </m:den>
                    </m:f>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GB" sz="2000" b="0" i="1" u="none" strike="noStrike" kern="1200" cap="none" spc="0" normalizeH="0" baseline="0" noProof="0" dirty="0">
                    <a:ln>
                      <a:noFill/>
                    </a:ln>
                    <a:solidFill>
                      <a:srgbClr val="585858"/>
                    </a:solidFill>
                    <a:effectLst/>
                    <a:uLnTx/>
                    <a:uFillTx/>
                    <a:latin typeface="Arial"/>
                    <a:ea typeface="+mn-ea"/>
                    <a:cs typeface="+mn-cs"/>
                  </a:rPr>
                  <a:t> This is 4 one-ninths.</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8" name="Content Placeholder 2">
                <a:extLst>
                  <a:ext uri="{FF2B5EF4-FFF2-40B4-BE49-F238E27FC236}">
                    <a16:creationId xmlns:a16="http://schemas.microsoft.com/office/drawing/2014/main" id="{AD3950DC-943F-4140-8EE4-F64524AC0147}"/>
                  </a:ext>
                </a:extLst>
              </p:cNvPr>
              <p:cNvSpPr txBox="1">
                <a:spLocks noRot="1" noChangeAspect="1" noMove="1" noResize="1" noEditPoints="1" noAdjustHandles="1" noChangeArrowheads="1" noChangeShapeType="1" noTextEdit="1"/>
              </p:cNvSpPr>
              <p:nvPr/>
            </p:nvSpPr>
            <p:spPr>
              <a:xfrm>
                <a:off x="7370220" y="2775366"/>
                <a:ext cx="4382318" cy="2671992"/>
              </a:xfrm>
              <a:prstGeom prst="rect">
                <a:avLst/>
              </a:prstGeom>
              <a:blipFill>
                <a:blip r:embed="rId16"/>
                <a:stretch>
                  <a:fillRect l="-1252" b="-24829"/>
                </a:stretch>
              </a:blipFill>
            </p:spPr>
            <p:txBody>
              <a:bodyPr/>
              <a:lstStyle/>
              <a:p>
                <a:r>
                  <a:rPr lang="en-GB">
                    <a:noFill/>
                  </a:rPr>
                  <a:t> </a:t>
                </a:r>
              </a:p>
            </p:txBody>
          </p:sp>
        </mc:Fallback>
      </mc:AlternateContent>
      <p:sp>
        <p:nvSpPr>
          <p:cNvPr id="7" name="TextBox 19">
            <a:extLst>
              <a:ext uri="{FF2B5EF4-FFF2-40B4-BE49-F238E27FC236}">
                <a16:creationId xmlns:a16="http://schemas.microsoft.com/office/drawing/2014/main" id="{7D6BB9B3-1101-4158-A87D-D72C7FB6496C}"/>
              </a:ext>
            </a:extLst>
          </p:cNvPr>
          <p:cNvSpPr txBox="1"/>
          <p:nvPr/>
        </p:nvSpPr>
        <p:spPr>
          <a:xfrm>
            <a:off x="7395976" y="1730851"/>
            <a:ext cx="4624229"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whole is divided into 9 equal parts. Each part is one-ninth of the whole.</a:t>
            </a:r>
          </a:p>
        </p:txBody>
      </p:sp>
    </p:spTree>
    <p:extLst>
      <p:ext uri="{BB962C8B-B14F-4D97-AF65-F5344CB8AC3E}">
        <p14:creationId xmlns:p14="http://schemas.microsoft.com/office/powerpoint/2010/main" val="2481108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left)">
                                      <p:cBhvr>
                                        <p:cTn id="10" dur="500"/>
                                        <p:tgtEl>
                                          <p:spTgt spid="75"/>
                                        </p:tgtEl>
                                      </p:cBhvr>
                                    </p:animEffec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par>
                                <p:cTn id="18" presetID="22" presetClass="entr" presetSubtype="8" fill="hold" nodeType="with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wipe(left)">
                                      <p:cBhvr>
                                        <p:cTn id="20" dur="500"/>
                                        <p:tgtEl>
                                          <p:spTgt spid="92"/>
                                        </p:tgtEl>
                                      </p:cBhvr>
                                    </p:animEffect>
                                  </p:childTnLst>
                                </p:cTn>
                              </p:par>
                              <p:par>
                                <p:cTn id="21" presetID="10" presetClass="entr" presetSubtype="0" fill="hold"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500"/>
                                        <p:tgtEl>
                                          <p:spTgt spid="97"/>
                                        </p:tgtEl>
                                      </p:cBhvr>
                                    </p:animEffect>
                                  </p:childTnLst>
                                </p:cTn>
                              </p:par>
                              <p:par>
                                <p:cTn id="24" presetID="10" presetClass="entr" presetSubtype="0"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500"/>
                                        <p:tgtEl>
                                          <p:spTgt spid="8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wipe(left)">
                                      <p:cBhvr>
                                        <p:cTn id="34" dur="500"/>
                                        <p:tgtEl>
                                          <p:spTgt spid="99"/>
                                        </p:tgtEl>
                                      </p:cBhvr>
                                    </p:animEffect>
                                  </p:childTnLst>
                                </p:cTn>
                              </p:par>
                              <p:par>
                                <p:cTn id="35" presetID="10" presetClass="entr" presetSubtype="0" fill="hold" nodeType="with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500"/>
                                        <p:tgtEl>
                                          <p:spTgt spid="110"/>
                                        </p:tgtEl>
                                      </p:cBhvr>
                                    </p:animEffect>
                                  </p:childTnLst>
                                </p:cTn>
                              </p:par>
                              <p:par>
                                <p:cTn id="38" presetID="10" presetClass="entr" presetSubtype="0" fill="hold" nodeType="with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fade">
                                      <p:cBhvr>
                                        <p:cTn id="40" dur="500"/>
                                        <p:tgtEl>
                                          <p:spTgt spid="1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18"/>
                                        </p:tgtEl>
                                        <p:attrNameLst>
                                          <p:attrName>style.visibility</p:attrName>
                                        </p:attrNameLst>
                                      </p:cBhvr>
                                      <p:to>
                                        <p:strVal val="visible"/>
                                      </p:to>
                                    </p:set>
                                    <p:animEffect transition="in" filter="wipe(left)">
                                      <p:cBhvr>
                                        <p:cTn id="48" dur="500"/>
                                        <p:tgtEl>
                                          <p:spTgt spid="118"/>
                                        </p:tgtEl>
                                      </p:cBhvr>
                                    </p:animEffect>
                                  </p:childTnLst>
                                </p:cTn>
                              </p:par>
                              <p:par>
                                <p:cTn id="49" presetID="10" presetClass="entr" presetSubtype="0" fill="hold" nodeType="withEffect">
                                  <p:stCondLst>
                                    <p:cond delay="0"/>
                                  </p:stCondLst>
                                  <p:childTnLst>
                                    <p:set>
                                      <p:cBhvr>
                                        <p:cTn id="50" dur="1" fill="hold">
                                          <p:stCondLst>
                                            <p:cond delay="0"/>
                                          </p:stCondLst>
                                        </p:cTn>
                                        <p:tgtEl>
                                          <p:spTgt spid="119"/>
                                        </p:tgtEl>
                                        <p:attrNameLst>
                                          <p:attrName>style.visibility</p:attrName>
                                        </p:attrNameLst>
                                      </p:cBhvr>
                                      <p:to>
                                        <p:strVal val="visible"/>
                                      </p:to>
                                    </p:set>
                                    <p:animEffect transition="in" filter="fade">
                                      <p:cBhvr>
                                        <p:cTn id="51" dur="500"/>
                                        <p:tgtEl>
                                          <p:spTgt spid="119"/>
                                        </p:tgtEl>
                                      </p:cBhvr>
                                    </p:animEffect>
                                  </p:childTnLst>
                                </p:cTn>
                              </p:par>
                              <p:par>
                                <p:cTn id="52" presetID="10" presetClass="entr" presetSubtype="0" fill="hold" nodeType="withEffect">
                                  <p:stCondLst>
                                    <p:cond delay="0"/>
                                  </p:stCondLst>
                                  <p:childTnLst>
                                    <p:set>
                                      <p:cBhvr>
                                        <p:cTn id="53" dur="1" fill="hold">
                                          <p:stCondLst>
                                            <p:cond delay="0"/>
                                          </p:stCondLst>
                                        </p:cTn>
                                        <p:tgtEl>
                                          <p:spTgt spid="122"/>
                                        </p:tgtEl>
                                        <p:attrNameLst>
                                          <p:attrName>style.visibility</p:attrName>
                                        </p:attrNameLst>
                                      </p:cBhvr>
                                      <p:to>
                                        <p:strVal val="visible"/>
                                      </p:to>
                                    </p:set>
                                    <p:animEffect transition="in" filter="fade">
                                      <p:cBhvr>
                                        <p:cTn id="54" dur="500"/>
                                        <p:tgtEl>
                                          <p:spTgt spid="1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4"/>
                                        </p:tgtEl>
                                        <p:attrNameLst>
                                          <p:attrName>style.visibility</p:attrName>
                                        </p:attrNameLst>
                                      </p:cBhvr>
                                      <p:to>
                                        <p:strVal val="visible"/>
                                      </p:to>
                                    </p:set>
                                    <p:animEffect transition="in" filter="fade">
                                      <p:cBhvr>
                                        <p:cTn id="57" dur="500"/>
                                        <p:tgtEl>
                                          <p:spTgt spid="1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26"/>
                                        </p:tgtEl>
                                        <p:attrNameLst>
                                          <p:attrName>style.visibility</p:attrName>
                                        </p:attrNameLst>
                                      </p:cBhvr>
                                      <p:to>
                                        <p:strVal val="visible"/>
                                      </p:to>
                                    </p:set>
                                    <p:animEffect transition="in" filter="wipe(left)">
                                      <p:cBhvr>
                                        <p:cTn id="62" dur="500"/>
                                        <p:tgtEl>
                                          <p:spTgt spid="126"/>
                                        </p:tgtEl>
                                      </p:cBhvr>
                                    </p:animEffect>
                                  </p:childTnLst>
                                </p:cTn>
                              </p:par>
                              <p:par>
                                <p:cTn id="63" presetID="10" presetClass="entr" presetSubtype="0" fill="hold" nodeType="withEffect">
                                  <p:stCondLst>
                                    <p:cond delay="0"/>
                                  </p:stCondLst>
                                  <p:childTnLst>
                                    <p:set>
                                      <p:cBhvr>
                                        <p:cTn id="64" dur="1" fill="hold">
                                          <p:stCondLst>
                                            <p:cond delay="0"/>
                                          </p:stCondLst>
                                        </p:cTn>
                                        <p:tgtEl>
                                          <p:spTgt spid="127"/>
                                        </p:tgtEl>
                                        <p:attrNameLst>
                                          <p:attrName>style.visibility</p:attrName>
                                        </p:attrNameLst>
                                      </p:cBhvr>
                                      <p:to>
                                        <p:strVal val="visible"/>
                                      </p:to>
                                    </p:set>
                                    <p:animEffect transition="in" filter="fade">
                                      <p:cBhvr>
                                        <p:cTn id="65" dur="500"/>
                                        <p:tgtEl>
                                          <p:spTgt spid="127"/>
                                        </p:tgtEl>
                                      </p:cBhvr>
                                    </p:animEffect>
                                  </p:childTnLst>
                                </p:cTn>
                              </p:par>
                              <p:par>
                                <p:cTn id="66" presetID="10" presetClass="entr" presetSubtype="0" fill="hold" nodeType="withEffect">
                                  <p:stCondLst>
                                    <p:cond delay="0"/>
                                  </p:stCondLst>
                                  <p:childTnLst>
                                    <p:set>
                                      <p:cBhvr>
                                        <p:cTn id="67" dur="1" fill="hold">
                                          <p:stCondLst>
                                            <p:cond delay="0"/>
                                          </p:stCondLst>
                                        </p:cTn>
                                        <p:tgtEl>
                                          <p:spTgt spid="133"/>
                                        </p:tgtEl>
                                        <p:attrNameLst>
                                          <p:attrName>style.visibility</p:attrName>
                                        </p:attrNameLst>
                                      </p:cBhvr>
                                      <p:to>
                                        <p:strVal val="visible"/>
                                      </p:to>
                                    </p:set>
                                    <p:animEffect transition="in" filter="fade">
                                      <p:cBhvr>
                                        <p:cTn id="68" dur="500"/>
                                        <p:tgtEl>
                                          <p:spTgt spid="1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Effect transition="in" filter="fade">
                                      <p:cBhvr>
                                        <p:cTn id="71" dur="500"/>
                                        <p:tgtEl>
                                          <p:spTgt spid="13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36"/>
                                        </p:tgtEl>
                                        <p:attrNameLst>
                                          <p:attrName>style.visibility</p:attrName>
                                        </p:attrNameLst>
                                      </p:cBhvr>
                                      <p:to>
                                        <p:strVal val="visible"/>
                                      </p:to>
                                    </p:set>
                                    <p:animEffect transition="in" filter="wipe(left)">
                                      <p:cBhvr>
                                        <p:cTn id="76" dur="500"/>
                                        <p:tgtEl>
                                          <p:spTgt spid="136"/>
                                        </p:tgtEl>
                                      </p:cBhvr>
                                    </p:animEffect>
                                  </p:childTnLst>
                                </p:cTn>
                              </p:par>
                              <p:par>
                                <p:cTn id="77" presetID="10" presetClass="entr" presetSubtype="0" fill="hold" nodeType="withEffect">
                                  <p:stCondLst>
                                    <p:cond delay="0"/>
                                  </p:stCondLst>
                                  <p:childTnLst>
                                    <p:set>
                                      <p:cBhvr>
                                        <p:cTn id="78" dur="1" fill="hold">
                                          <p:stCondLst>
                                            <p:cond delay="0"/>
                                          </p:stCondLst>
                                        </p:cTn>
                                        <p:tgtEl>
                                          <p:spTgt spid="137"/>
                                        </p:tgtEl>
                                        <p:attrNameLst>
                                          <p:attrName>style.visibility</p:attrName>
                                        </p:attrNameLst>
                                      </p:cBhvr>
                                      <p:to>
                                        <p:strVal val="visible"/>
                                      </p:to>
                                    </p:set>
                                    <p:animEffect transition="in" filter="fade">
                                      <p:cBhvr>
                                        <p:cTn id="79" dur="500"/>
                                        <p:tgtEl>
                                          <p:spTgt spid="137"/>
                                        </p:tgtEl>
                                      </p:cBhvr>
                                    </p:animEffect>
                                  </p:childTnLst>
                                </p:cTn>
                              </p:par>
                              <p:par>
                                <p:cTn id="80" presetID="10" presetClass="entr" presetSubtype="0" fill="hold" nodeType="withEffect">
                                  <p:stCondLst>
                                    <p:cond delay="0"/>
                                  </p:stCondLst>
                                  <p:childTnLst>
                                    <p:set>
                                      <p:cBhvr>
                                        <p:cTn id="81" dur="1" fill="hold">
                                          <p:stCondLst>
                                            <p:cond delay="0"/>
                                          </p:stCondLst>
                                        </p:cTn>
                                        <p:tgtEl>
                                          <p:spTgt spid="174"/>
                                        </p:tgtEl>
                                        <p:attrNameLst>
                                          <p:attrName>style.visibility</p:attrName>
                                        </p:attrNameLst>
                                      </p:cBhvr>
                                      <p:to>
                                        <p:strVal val="visible"/>
                                      </p:to>
                                    </p:set>
                                    <p:animEffect transition="in" filter="fade">
                                      <p:cBhvr>
                                        <p:cTn id="82" dur="500"/>
                                        <p:tgtEl>
                                          <p:spTgt spid="17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3"/>
                                        </p:tgtEl>
                                        <p:attrNameLst>
                                          <p:attrName>style.visibility</p:attrName>
                                        </p:attrNameLst>
                                      </p:cBhvr>
                                      <p:to>
                                        <p:strVal val="visible"/>
                                      </p:to>
                                    </p:set>
                                    <p:animEffect transition="in" filter="fade">
                                      <p:cBhvr>
                                        <p:cTn id="85" dur="500"/>
                                        <p:tgtEl>
                                          <p:spTgt spid="17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163"/>
                                        </p:tgtEl>
                                        <p:attrNameLst>
                                          <p:attrName>style.visibility</p:attrName>
                                        </p:attrNameLst>
                                      </p:cBhvr>
                                      <p:to>
                                        <p:strVal val="visible"/>
                                      </p:to>
                                    </p:set>
                                    <p:animEffect transition="in" filter="wipe(left)">
                                      <p:cBhvr>
                                        <p:cTn id="90" dur="500"/>
                                        <p:tgtEl>
                                          <p:spTgt spid="163"/>
                                        </p:tgtEl>
                                      </p:cBhvr>
                                    </p:animEffect>
                                  </p:childTnLst>
                                </p:cTn>
                              </p:par>
                              <p:par>
                                <p:cTn id="91" presetID="10" presetClass="entr" presetSubtype="0" fill="hold" nodeType="withEffect">
                                  <p:stCondLst>
                                    <p:cond delay="0"/>
                                  </p:stCondLst>
                                  <p:childTnLst>
                                    <p:set>
                                      <p:cBhvr>
                                        <p:cTn id="92" dur="1" fill="hold">
                                          <p:stCondLst>
                                            <p:cond delay="0"/>
                                          </p:stCondLst>
                                        </p:cTn>
                                        <p:tgtEl>
                                          <p:spTgt spid="164"/>
                                        </p:tgtEl>
                                        <p:attrNameLst>
                                          <p:attrName>style.visibility</p:attrName>
                                        </p:attrNameLst>
                                      </p:cBhvr>
                                      <p:to>
                                        <p:strVal val="visible"/>
                                      </p:to>
                                    </p:set>
                                    <p:animEffect transition="in" filter="fade">
                                      <p:cBhvr>
                                        <p:cTn id="93" dur="500"/>
                                        <p:tgtEl>
                                          <p:spTgt spid="164"/>
                                        </p:tgtEl>
                                      </p:cBhvr>
                                    </p:animEffect>
                                  </p:childTnLst>
                                </p:cTn>
                              </p:par>
                              <p:par>
                                <p:cTn id="94" presetID="10" presetClass="entr" presetSubtype="0" fill="hold" nodeType="withEffect">
                                  <p:stCondLst>
                                    <p:cond delay="0"/>
                                  </p:stCondLst>
                                  <p:childTnLst>
                                    <p:set>
                                      <p:cBhvr>
                                        <p:cTn id="95" dur="1" fill="hold">
                                          <p:stCondLst>
                                            <p:cond delay="0"/>
                                          </p:stCondLst>
                                        </p:cTn>
                                        <p:tgtEl>
                                          <p:spTgt spid="180"/>
                                        </p:tgtEl>
                                        <p:attrNameLst>
                                          <p:attrName>style.visibility</p:attrName>
                                        </p:attrNameLst>
                                      </p:cBhvr>
                                      <p:to>
                                        <p:strVal val="visible"/>
                                      </p:to>
                                    </p:set>
                                    <p:animEffect transition="in" filter="fade">
                                      <p:cBhvr>
                                        <p:cTn id="96" dur="500"/>
                                        <p:tgtEl>
                                          <p:spTgt spid="18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9"/>
                                        </p:tgtEl>
                                        <p:attrNameLst>
                                          <p:attrName>style.visibility</p:attrName>
                                        </p:attrNameLst>
                                      </p:cBhvr>
                                      <p:to>
                                        <p:strVal val="visible"/>
                                      </p:to>
                                    </p:set>
                                    <p:animEffect transition="in" filter="fade">
                                      <p:cBhvr>
                                        <p:cTn id="99" dur="500"/>
                                        <p:tgtEl>
                                          <p:spTgt spid="17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169"/>
                                        </p:tgtEl>
                                        <p:attrNameLst>
                                          <p:attrName>style.visibility</p:attrName>
                                        </p:attrNameLst>
                                      </p:cBhvr>
                                      <p:to>
                                        <p:strVal val="visible"/>
                                      </p:to>
                                    </p:set>
                                    <p:animEffect transition="in" filter="wipe(left)">
                                      <p:cBhvr>
                                        <p:cTn id="104" dur="500"/>
                                        <p:tgtEl>
                                          <p:spTgt spid="169"/>
                                        </p:tgtEl>
                                      </p:cBhvr>
                                    </p:animEffect>
                                  </p:childTnLst>
                                </p:cTn>
                              </p:par>
                              <p:par>
                                <p:cTn id="105" presetID="10" presetClass="entr" presetSubtype="0" fill="hold" nodeType="withEffect">
                                  <p:stCondLst>
                                    <p:cond delay="0"/>
                                  </p:stCondLst>
                                  <p:childTnLst>
                                    <p:set>
                                      <p:cBhvr>
                                        <p:cTn id="106" dur="1" fill="hold">
                                          <p:stCondLst>
                                            <p:cond delay="0"/>
                                          </p:stCondLst>
                                        </p:cTn>
                                        <p:tgtEl>
                                          <p:spTgt spid="170"/>
                                        </p:tgtEl>
                                        <p:attrNameLst>
                                          <p:attrName>style.visibility</p:attrName>
                                        </p:attrNameLst>
                                      </p:cBhvr>
                                      <p:to>
                                        <p:strVal val="visible"/>
                                      </p:to>
                                    </p:set>
                                    <p:animEffect transition="in" filter="fade">
                                      <p:cBhvr>
                                        <p:cTn id="107" dur="500"/>
                                        <p:tgtEl>
                                          <p:spTgt spid="170"/>
                                        </p:tgtEl>
                                      </p:cBhvr>
                                    </p:animEffect>
                                  </p:childTnLst>
                                </p:cTn>
                              </p:par>
                              <p:par>
                                <p:cTn id="108" presetID="10" presetClass="entr" presetSubtype="0" fill="hold" nodeType="withEffect">
                                  <p:stCondLst>
                                    <p:cond delay="0"/>
                                  </p:stCondLst>
                                  <p:childTnLst>
                                    <p:set>
                                      <p:cBhvr>
                                        <p:cTn id="109" dur="1" fill="hold">
                                          <p:stCondLst>
                                            <p:cond delay="0"/>
                                          </p:stCondLst>
                                        </p:cTn>
                                        <p:tgtEl>
                                          <p:spTgt spid="187"/>
                                        </p:tgtEl>
                                        <p:attrNameLst>
                                          <p:attrName>style.visibility</p:attrName>
                                        </p:attrNameLst>
                                      </p:cBhvr>
                                      <p:to>
                                        <p:strVal val="visible"/>
                                      </p:to>
                                    </p:set>
                                    <p:animEffect transition="in" filter="fade">
                                      <p:cBhvr>
                                        <p:cTn id="110" dur="500"/>
                                        <p:tgtEl>
                                          <p:spTgt spid="18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86"/>
                                        </p:tgtEl>
                                        <p:attrNameLst>
                                          <p:attrName>style.visibility</p:attrName>
                                        </p:attrNameLst>
                                      </p:cBhvr>
                                      <p:to>
                                        <p:strVal val="visible"/>
                                      </p:to>
                                    </p:set>
                                    <p:animEffect transition="in" filter="fade">
                                      <p:cBhvr>
                                        <p:cTn id="113" dur="500"/>
                                        <p:tgtEl>
                                          <p:spTgt spid="186"/>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190"/>
                                        </p:tgtEl>
                                        <p:attrNameLst>
                                          <p:attrName>style.visibility</p:attrName>
                                        </p:attrNameLst>
                                      </p:cBhvr>
                                      <p:to>
                                        <p:strVal val="visible"/>
                                      </p:to>
                                    </p:set>
                                    <p:animEffect transition="in" filter="wipe(left)">
                                      <p:cBhvr>
                                        <p:cTn id="118" dur="500"/>
                                        <p:tgtEl>
                                          <p:spTgt spid="190"/>
                                        </p:tgtEl>
                                      </p:cBhvr>
                                    </p:animEffect>
                                  </p:childTnLst>
                                </p:cTn>
                              </p:par>
                              <p:par>
                                <p:cTn id="119" presetID="10" presetClass="entr" presetSubtype="0" fill="hold" nodeType="withEffect">
                                  <p:stCondLst>
                                    <p:cond delay="0"/>
                                  </p:stCondLst>
                                  <p:childTnLst>
                                    <p:set>
                                      <p:cBhvr>
                                        <p:cTn id="120" dur="1" fill="hold">
                                          <p:stCondLst>
                                            <p:cond delay="0"/>
                                          </p:stCondLst>
                                        </p:cTn>
                                        <p:tgtEl>
                                          <p:spTgt spid="191"/>
                                        </p:tgtEl>
                                        <p:attrNameLst>
                                          <p:attrName>style.visibility</p:attrName>
                                        </p:attrNameLst>
                                      </p:cBhvr>
                                      <p:to>
                                        <p:strVal val="visible"/>
                                      </p:to>
                                    </p:set>
                                    <p:animEffect transition="in" filter="fade">
                                      <p:cBhvr>
                                        <p:cTn id="121" dur="500"/>
                                        <p:tgtEl>
                                          <p:spTgt spid="191"/>
                                        </p:tgtEl>
                                      </p:cBhvr>
                                    </p:animEffect>
                                  </p:childTnLst>
                                </p:cTn>
                              </p:par>
                              <p:par>
                                <p:cTn id="122" presetID="10" presetClass="entr" presetSubtype="0" fill="hold" nodeType="withEffect">
                                  <p:stCondLst>
                                    <p:cond delay="0"/>
                                  </p:stCondLst>
                                  <p:childTnLst>
                                    <p:set>
                                      <p:cBhvr>
                                        <p:cTn id="123" dur="1" fill="hold">
                                          <p:stCondLst>
                                            <p:cond delay="0"/>
                                          </p:stCondLst>
                                        </p:cTn>
                                        <p:tgtEl>
                                          <p:spTgt spid="197"/>
                                        </p:tgtEl>
                                        <p:attrNameLst>
                                          <p:attrName>style.visibility</p:attrName>
                                        </p:attrNameLst>
                                      </p:cBhvr>
                                      <p:to>
                                        <p:strVal val="visible"/>
                                      </p:to>
                                    </p:set>
                                    <p:animEffect transition="in" filter="fade">
                                      <p:cBhvr>
                                        <p:cTn id="124" dur="500"/>
                                        <p:tgtEl>
                                          <p:spTgt spid="19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96"/>
                                        </p:tgtEl>
                                        <p:attrNameLst>
                                          <p:attrName>style.visibility</p:attrName>
                                        </p:attrNameLst>
                                      </p:cBhvr>
                                      <p:to>
                                        <p:strVal val="visible"/>
                                      </p:to>
                                    </p:set>
                                    <p:animEffect transition="in" filter="fade">
                                      <p:cBhvr>
                                        <p:cTn id="127"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4" grpId="0" animBg="1"/>
      <p:bldP spid="124" grpId="0" animBg="1"/>
      <p:bldP spid="132" grpId="0" animBg="1"/>
      <p:bldP spid="173" grpId="0" animBg="1"/>
      <p:bldP spid="179" grpId="0" animBg="1"/>
      <p:bldP spid="186" grpId="0" animBg="1"/>
      <p:bldP spid="1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C9C137-A8D4-426E-834B-84544511AC6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26954" y="2975220"/>
            <a:ext cx="7905797" cy="2759399"/>
          </a:xfrm>
          <a:prstGeom prst="rect">
            <a:avLst/>
          </a:prstGeom>
        </p:spPr>
      </p:pic>
      <p:sp>
        <p:nvSpPr>
          <p:cNvPr id="3" name="Title 2">
            <a:extLst>
              <a:ext uri="{FF2B5EF4-FFF2-40B4-BE49-F238E27FC236}">
                <a16:creationId xmlns:a16="http://schemas.microsoft.com/office/drawing/2014/main" id="{2DFF5256-AAD4-47A6-B5B5-FD110CEAA4CC}"/>
              </a:ext>
            </a:extLst>
          </p:cNvPr>
          <p:cNvSpPr>
            <a:spLocks noGrp="1"/>
          </p:cNvSpPr>
          <p:nvPr>
            <p:ph type="title"/>
          </p:nvPr>
        </p:nvSpPr>
        <p:spPr/>
        <p:txBody>
          <a:bodyPr/>
          <a:lstStyle/>
          <a:p>
            <a:r>
              <a:rPr lang="en-GB" dirty="0"/>
              <a:t>3F-3 Fractions within 1 in the linear number system</a:t>
            </a:r>
          </a:p>
        </p:txBody>
      </p:sp>
      <p:sp>
        <p:nvSpPr>
          <p:cNvPr id="9" name="Rectangle 8">
            <a:extLst>
              <a:ext uri="{FF2B5EF4-FFF2-40B4-BE49-F238E27FC236}">
                <a16:creationId xmlns:a16="http://schemas.microsoft.com/office/drawing/2014/main" id="{4EF31F44-DA7D-43AD-88A3-2AD919BB17C9}"/>
              </a:ext>
            </a:extLst>
          </p:cNvPr>
          <p:cNvSpPr/>
          <p:nvPr/>
        </p:nvSpPr>
        <p:spPr>
          <a:xfrm>
            <a:off x="479351" y="4115443"/>
            <a:ext cx="106680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FAFE78C9-671A-47EE-8B20-9160AF51909F}"/>
              </a:ext>
            </a:extLst>
          </p:cNvPr>
          <p:cNvSpPr/>
          <p:nvPr/>
        </p:nvSpPr>
        <p:spPr>
          <a:xfrm>
            <a:off x="7374181" y="2960886"/>
            <a:ext cx="490220"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1" name="Picture 50">
            <a:extLst>
              <a:ext uri="{FF2B5EF4-FFF2-40B4-BE49-F238E27FC236}">
                <a16:creationId xmlns:a16="http://schemas.microsoft.com/office/drawing/2014/main" id="{73EC36DB-0A94-4393-9769-A7DC717C2B7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26953" y="4115443"/>
            <a:ext cx="871045" cy="630000"/>
          </a:xfrm>
          <a:prstGeom prst="rect">
            <a:avLst/>
          </a:prstGeom>
        </p:spPr>
      </p:pic>
      <p:pic>
        <p:nvPicPr>
          <p:cNvPr id="58" name="Picture 57">
            <a:extLst>
              <a:ext uri="{FF2B5EF4-FFF2-40B4-BE49-F238E27FC236}">
                <a16:creationId xmlns:a16="http://schemas.microsoft.com/office/drawing/2014/main" id="{3CA9FE24-0151-4BDA-8A4B-424532EBC8B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6923" y="4115443"/>
            <a:ext cx="867968" cy="630000"/>
          </a:xfrm>
          <a:prstGeom prst="rect">
            <a:avLst/>
          </a:prstGeom>
        </p:spPr>
      </p:pic>
      <p:pic>
        <p:nvPicPr>
          <p:cNvPr id="67" name="Picture 66">
            <a:extLst>
              <a:ext uri="{FF2B5EF4-FFF2-40B4-BE49-F238E27FC236}">
                <a16:creationId xmlns:a16="http://schemas.microsoft.com/office/drawing/2014/main" id="{5DA499B9-F4E9-4EEE-91AD-FB47B9AC892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50582" y="4113901"/>
            <a:ext cx="898087" cy="630000"/>
          </a:xfrm>
          <a:prstGeom prst="rect">
            <a:avLst/>
          </a:prstGeom>
        </p:spPr>
      </p:pic>
      <p:pic>
        <p:nvPicPr>
          <p:cNvPr id="77" name="Picture 76">
            <a:extLst>
              <a:ext uri="{FF2B5EF4-FFF2-40B4-BE49-F238E27FC236}">
                <a16:creationId xmlns:a16="http://schemas.microsoft.com/office/drawing/2014/main" id="{346CC6D1-228F-4FA8-A840-75D623A19C2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45919" y="4115443"/>
            <a:ext cx="845734" cy="630000"/>
          </a:xfrm>
          <a:prstGeom prst="rect">
            <a:avLst/>
          </a:prstGeom>
        </p:spPr>
      </p:pic>
      <p:pic>
        <p:nvPicPr>
          <p:cNvPr id="86" name="Picture 85">
            <a:extLst>
              <a:ext uri="{FF2B5EF4-FFF2-40B4-BE49-F238E27FC236}">
                <a16:creationId xmlns:a16="http://schemas.microsoft.com/office/drawing/2014/main" id="{5C3A9717-8362-4FBF-80D4-BCD037457B0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02812" y="4116713"/>
            <a:ext cx="852690" cy="630000"/>
          </a:xfrm>
          <a:prstGeom prst="rect">
            <a:avLst/>
          </a:prstGeom>
        </p:spPr>
      </p:pic>
      <p:sp>
        <p:nvSpPr>
          <p:cNvPr id="62" name="Rectangle 61">
            <a:extLst>
              <a:ext uri="{FF2B5EF4-FFF2-40B4-BE49-F238E27FC236}">
                <a16:creationId xmlns:a16="http://schemas.microsoft.com/office/drawing/2014/main" id="{E074477B-E132-4397-9D66-A1A066CEBF4B}"/>
              </a:ext>
            </a:extLst>
          </p:cNvPr>
          <p:cNvSpPr/>
          <p:nvPr/>
        </p:nvSpPr>
        <p:spPr>
          <a:xfrm>
            <a:off x="7516013" y="2932038"/>
            <a:ext cx="28903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0" name="Picture 59">
            <a:extLst>
              <a:ext uri="{FF2B5EF4-FFF2-40B4-BE49-F238E27FC236}">
                <a16:creationId xmlns:a16="http://schemas.microsoft.com/office/drawing/2014/main" id="{C3102AF5-8A59-43D2-B36D-76F71B21B69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567858" y="3025155"/>
            <a:ext cx="230352" cy="434343"/>
          </a:xfrm>
          <a:prstGeom prst="rect">
            <a:avLst/>
          </a:prstGeom>
        </p:spPr>
      </p:pic>
      <p:sp>
        <p:nvSpPr>
          <p:cNvPr id="72" name="Rectangle 71">
            <a:extLst>
              <a:ext uri="{FF2B5EF4-FFF2-40B4-BE49-F238E27FC236}">
                <a16:creationId xmlns:a16="http://schemas.microsoft.com/office/drawing/2014/main" id="{9A1ED6E6-01DC-45B3-AC16-E1D0ADD36079}"/>
              </a:ext>
            </a:extLst>
          </p:cNvPr>
          <p:cNvSpPr/>
          <p:nvPr/>
        </p:nvSpPr>
        <p:spPr>
          <a:xfrm>
            <a:off x="7549108" y="2868345"/>
            <a:ext cx="264671" cy="570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1" name="Picture 70">
            <a:extLst>
              <a:ext uri="{FF2B5EF4-FFF2-40B4-BE49-F238E27FC236}">
                <a16:creationId xmlns:a16="http://schemas.microsoft.com/office/drawing/2014/main" id="{D3FABD98-2BF5-4A72-9F6A-512CFA45E09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441473" y="3097282"/>
            <a:ext cx="471681" cy="324233"/>
          </a:xfrm>
          <a:prstGeom prst="rect">
            <a:avLst/>
          </a:prstGeom>
        </p:spPr>
      </p:pic>
      <p:sp>
        <p:nvSpPr>
          <p:cNvPr id="82" name="Rectangle 81">
            <a:extLst>
              <a:ext uri="{FF2B5EF4-FFF2-40B4-BE49-F238E27FC236}">
                <a16:creationId xmlns:a16="http://schemas.microsoft.com/office/drawing/2014/main" id="{B7BE7BF7-B979-4C42-BAA5-97C88DC1A9BC}"/>
              </a:ext>
            </a:extLst>
          </p:cNvPr>
          <p:cNvSpPr/>
          <p:nvPr/>
        </p:nvSpPr>
        <p:spPr>
          <a:xfrm>
            <a:off x="7550714" y="2898033"/>
            <a:ext cx="264671" cy="5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80" name="Picture 79">
            <a:extLst>
              <a:ext uri="{FF2B5EF4-FFF2-40B4-BE49-F238E27FC236}">
                <a16:creationId xmlns:a16="http://schemas.microsoft.com/office/drawing/2014/main" id="{F7954A4C-BA86-407F-8182-8AC256980B2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523146" y="3119031"/>
            <a:ext cx="333807" cy="304915"/>
          </a:xfrm>
          <a:prstGeom prst="rect">
            <a:avLst/>
          </a:prstGeom>
        </p:spPr>
      </p:pic>
      <p:sp>
        <p:nvSpPr>
          <p:cNvPr id="95" name="Rectangle 94">
            <a:extLst>
              <a:ext uri="{FF2B5EF4-FFF2-40B4-BE49-F238E27FC236}">
                <a16:creationId xmlns:a16="http://schemas.microsoft.com/office/drawing/2014/main" id="{EAEA1520-4080-4F9E-A03E-A90DE1CEB9DE}"/>
              </a:ext>
            </a:extLst>
          </p:cNvPr>
          <p:cNvSpPr/>
          <p:nvPr/>
        </p:nvSpPr>
        <p:spPr>
          <a:xfrm>
            <a:off x="7398997" y="2931892"/>
            <a:ext cx="51300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4" name="Picture 93">
            <a:extLst>
              <a:ext uri="{FF2B5EF4-FFF2-40B4-BE49-F238E27FC236}">
                <a16:creationId xmlns:a16="http://schemas.microsoft.com/office/drawing/2014/main" id="{B1C375ED-744F-45EF-AA24-CB4DC905DDE6}"/>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543912" y="3115006"/>
            <a:ext cx="309831" cy="313004"/>
          </a:xfrm>
          <a:prstGeom prst="rect">
            <a:avLst/>
          </a:prstGeom>
        </p:spPr>
      </p:pic>
      <p:pic>
        <p:nvPicPr>
          <p:cNvPr id="103" name="Picture 102">
            <a:extLst>
              <a:ext uri="{FF2B5EF4-FFF2-40B4-BE49-F238E27FC236}">
                <a16:creationId xmlns:a16="http://schemas.microsoft.com/office/drawing/2014/main" id="{4780F7C3-0905-44AA-BA93-B243D73D119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356412" y="4112268"/>
            <a:ext cx="877309" cy="630000"/>
          </a:xfrm>
          <a:prstGeom prst="rect">
            <a:avLst/>
          </a:prstGeom>
        </p:spPr>
      </p:pic>
      <p:sp>
        <p:nvSpPr>
          <p:cNvPr id="106" name="Rectangle 105">
            <a:extLst>
              <a:ext uri="{FF2B5EF4-FFF2-40B4-BE49-F238E27FC236}">
                <a16:creationId xmlns:a16="http://schemas.microsoft.com/office/drawing/2014/main" id="{3EBF0ADF-D037-4BD7-BF92-B777F32E525E}"/>
              </a:ext>
            </a:extLst>
          </p:cNvPr>
          <p:cNvSpPr/>
          <p:nvPr/>
        </p:nvSpPr>
        <p:spPr>
          <a:xfrm>
            <a:off x="7449727" y="2950408"/>
            <a:ext cx="51300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7" name="Picture 106">
            <a:extLst>
              <a:ext uri="{FF2B5EF4-FFF2-40B4-BE49-F238E27FC236}">
                <a16:creationId xmlns:a16="http://schemas.microsoft.com/office/drawing/2014/main" id="{7F267942-E973-4287-A4D1-1367ECDE23D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504898" y="3090785"/>
            <a:ext cx="325779" cy="355340"/>
          </a:xfrm>
          <a:prstGeom prst="rect">
            <a:avLst/>
          </a:prstGeom>
        </p:spPr>
      </p:pic>
      <p:pic>
        <p:nvPicPr>
          <p:cNvPr id="112" name="Picture 111">
            <a:extLst>
              <a:ext uri="{FF2B5EF4-FFF2-40B4-BE49-F238E27FC236}">
                <a16:creationId xmlns:a16="http://schemas.microsoft.com/office/drawing/2014/main" id="{C0F4ADDA-1AC8-4B52-B98C-F7E8AB71445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08087" y="4102743"/>
            <a:ext cx="884907" cy="630000"/>
          </a:xfrm>
          <a:prstGeom prst="rect">
            <a:avLst/>
          </a:prstGeom>
        </p:spPr>
      </p:pic>
      <p:sp>
        <p:nvSpPr>
          <p:cNvPr id="115" name="Rectangle 114">
            <a:extLst>
              <a:ext uri="{FF2B5EF4-FFF2-40B4-BE49-F238E27FC236}">
                <a16:creationId xmlns:a16="http://schemas.microsoft.com/office/drawing/2014/main" id="{A6DC5A1D-012D-4DD2-BDE6-A22698D481AA}"/>
              </a:ext>
            </a:extLst>
          </p:cNvPr>
          <p:cNvSpPr/>
          <p:nvPr/>
        </p:nvSpPr>
        <p:spPr>
          <a:xfrm>
            <a:off x="7449727" y="2952919"/>
            <a:ext cx="51300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17" name="Picture 116">
            <a:extLst>
              <a:ext uri="{FF2B5EF4-FFF2-40B4-BE49-F238E27FC236}">
                <a16:creationId xmlns:a16="http://schemas.microsoft.com/office/drawing/2014/main" id="{A09223B8-7D14-4461-91A0-74910CEFB39D}"/>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7511577" y="3089538"/>
            <a:ext cx="277495" cy="376803"/>
          </a:xfrm>
          <a:prstGeom prst="rect">
            <a:avLst/>
          </a:prstGeom>
        </p:spPr>
      </p:pic>
      <p:pic>
        <p:nvPicPr>
          <p:cNvPr id="125" name="Picture 124">
            <a:extLst>
              <a:ext uri="{FF2B5EF4-FFF2-40B4-BE49-F238E27FC236}">
                <a16:creationId xmlns:a16="http://schemas.microsoft.com/office/drawing/2014/main" id="{7A06D5F7-663D-4CBC-AEE8-9F6E0336281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486305" y="4116713"/>
            <a:ext cx="878673" cy="630000"/>
          </a:xfrm>
          <a:prstGeom prst="rect">
            <a:avLst/>
          </a:prstGeom>
        </p:spPr>
      </p:pic>
      <p:sp>
        <p:nvSpPr>
          <p:cNvPr id="130" name="Rectangle 129">
            <a:extLst>
              <a:ext uri="{FF2B5EF4-FFF2-40B4-BE49-F238E27FC236}">
                <a16:creationId xmlns:a16="http://schemas.microsoft.com/office/drawing/2014/main" id="{B713B168-89B4-4B42-8B62-A9478B6DAADC}"/>
              </a:ext>
            </a:extLst>
          </p:cNvPr>
          <p:cNvSpPr/>
          <p:nvPr/>
        </p:nvSpPr>
        <p:spPr>
          <a:xfrm>
            <a:off x="7441472" y="2931473"/>
            <a:ext cx="51300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38" name="Picture 137">
            <a:extLst>
              <a:ext uri="{FF2B5EF4-FFF2-40B4-BE49-F238E27FC236}">
                <a16:creationId xmlns:a16="http://schemas.microsoft.com/office/drawing/2014/main" id="{FD5DD9B2-F6C3-4E65-9810-4759A5141198}"/>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549554" y="3082695"/>
            <a:ext cx="264671" cy="376803"/>
          </a:xfrm>
          <a:prstGeom prst="rect">
            <a:avLst/>
          </a:prstGeom>
        </p:spPr>
      </p:pic>
      <p:pic>
        <p:nvPicPr>
          <p:cNvPr id="140" name="Picture 139">
            <a:extLst>
              <a:ext uri="{FF2B5EF4-FFF2-40B4-BE49-F238E27FC236}">
                <a16:creationId xmlns:a16="http://schemas.microsoft.com/office/drawing/2014/main" id="{75E99B83-AB6F-4D52-B289-E40769AA5E2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051251" y="4116713"/>
            <a:ext cx="875957" cy="630000"/>
          </a:xfrm>
          <a:prstGeom prst="rect">
            <a:avLst/>
          </a:prstGeom>
        </p:spPr>
      </p:pic>
      <p:sp>
        <p:nvSpPr>
          <p:cNvPr id="143" name="Rectangle 142">
            <a:extLst>
              <a:ext uri="{FF2B5EF4-FFF2-40B4-BE49-F238E27FC236}">
                <a16:creationId xmlns:a16="http://schemas.microsoft.com/office/drawing/2014/main" id="{B9B10EB3-4753-479F-8CA6-E42403ED9B20}"/>
              </a:ext>
            </a:extLst>
          </p:cNvPr>
          <p:cNvSpPr/>
          <p:nvPr/>
        </p:nvSpPr>
        <p:spPr>
          <a:xfrm>
            <a:off x="7397847" y="2918518"/>
            <a:ext cx="51300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44" name="Picture 143">
            <a:extLst>
              <a:ext uri="{FF2B5EF4-FFF2-40B4-BE49-F238E27FC236}">
                <a16:creationId xmlns:a16="http://schemas.microsoft.com/office/drawing/2014/main" id="{A332BCC3-78F0-4783-98AA-8E58AD1668D7}"/>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7508857" y="3149828"/>
            <a:ext cx="359909" cy="285610"/>
          </a:xfrm>
          <a:prstGeom prst="rect">
            <a:avLst/>
          </a:prstGeom>
        </p:spPr>
      </p:pic>
      <p:pic>
        <p:nvPicPr>
          <p:cNvPr id="148" name="Picture 147">
            <a:extLst>
              <a:ext uri="{FF2B5EF4-FFF2-40B4-BE49-F238E27FC236}">
                <a16:creationId xmlns:a16="http://schemas.microsoft.com/office/drawing/2014/main" id="{3D7B6492-DC7F-4B84-BE29-10A3FB005BC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629469" y="4115443"/>
            <a:ext cx="862685" cy="630000"/>
          </a:xfrm>
          <a:prstGeom prst="rect">
            <a:avLst/>
          </a:prstGeom>
        </p:spPr>
      </p:pic>
      <p:sp>
        <p:nvSpPr>
          <p:cNvPr id="151" name="Rectangle 150">
            <a:extLst>
              <a:ext uri="{FF2B5EF4-FFF2-40B4-BE49-F238E27FC236}">
                <a16:creationId xmlns:a16="http://schemas.microsoft.com/office/drawing/2014/main" id="{D053E478-7496-403B-9F1E-DEF0FA149873}"/>
              </a:ext>
            </a:extLst>
          </p:cNvPr>
          <p:cNvSpPr/>
          <p:nvPr/>
        </p:nvSpPr>
        <p:spPr>
          <a:xfrm>
            <a:off x="7449496" y="2929944"/>
            <a:ext cx="51300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52" name="Picture 151">
            <a:extLst>
              <a:ext uri="{FF2B5EF4-FFF2-40B4-BE49-F238E27FC236}">
                <a16:creationId xmlns:a16="http://schemas.microsoft.com/office/drawing/2014/main" id="{5506ED37-A660-4D52-A024-A72BB48DA1B6}"/>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7448210" y="3148813"/>
            <a:ext cx="490221" cy="285610"/>
          </a:xfrm>
          <a:prstGeom prst="rect">
            <a:avLst/>
          </a:prstGeom>
        </p:spPr>
      </p:pic>
      <p:pic>
        <p:nvPicPr>
          <p:cNvPr id="156" name="Picture 155">
            <a:extLst>
              <a:ext uri="{FF2B5EF4-FFF2-40B4-BE49-F238E27FC236}">
                <a16:creationId xmlns:a16="http://schemas.microsoft.com/office/drawing/2014/main" id="{55A67D89-01B0-474F-B31B-30CC0D3D1CA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93317" y="4120534"/>
            <a:ext cx="875956" cy="630000"/>
          </a:xfrm>
          <a:prstGeom prst="rect">
            <a:avLst/>
          </a:prstGeom>
        </p:spPr>
      </p:pic>
      <p:sp>
        <p:nvSpPr>
          <p:cNvPr id="159" name="Rectangle 158">
            <a:extLst>
              <a:ext uri="{FF2B5EF4-FFF2-40B4-BE49-F238E27FC236}">
                <a16:creationId xmlns:a16="http://schemas.microsoft.com/office/drawing/2014/main" id="{4A235953-8394-49D4-8681-67D4643E7A4A}"/>
              </a:ext>
            </a:extLst>
          </p:cNvPr>
          <p:cNvSpPr/>
          <p:nvPr/>
        </p:nvSpPr>
        <p:spPr>
          <a:xfrm>
            <a:off x="7436520" y="2932184"/>
            <a:ext cx="51300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60" name="Picture 159">
            <a:extLst>
              <a:ext uri="{FF2B5EF4-FFF2-40B4-BE49-F238E27FC236}">
                <a16:creationId xmlns:a16="http://schemas.microsoft.com/office/drawing/2014/main" id="{6209AFCB-98CE-4085-A2CD-EA0A7AF6BAD0}"/>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7370034" y="3072337"/>
            <a:ext cx="571469" cy="363511"/>
          </a:xfrm>
          <a:prstGeom prst="rect">
            <a:avLst/>
          </a:prstGeom>
        </p:spPr>
      </p:pic>
      <p:pic>
        <p:nvPicPr>
          <p:cNvPr id="166" name="Picture 165">
            <a:extLst>
              <a:ext uri="{FF2B5EF4-FFF2-40B4-BE49-F238E27FC236}">
                <a16:creationId xmlns:a16="http://schemas.microsoft.com/office/drawing/2014/main" id="{A28A22E2-F6C3-49F1-A62C-A41BFEF7382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755548" y="4115246"/>
            <a:ext cx="865401" cy="630000"/>
          </a:xfrm>
          <a:prstGeom prst="rect">
            <a:avLst/>
          </a:prstGeom>
        </p:spPr>
      </p:pic>
      <p:sp>
        <p:nvSpPr>
          <p:cNvPr id="175" name="Rectangle 174">
            <a:extLst>
              <a:ext uri="{FF2B5EF4-FFF2-40B4-BE49-F238E27FC236}">
                <a16:creationId xmlns:a16="http://schemas.microsoft.com/office/drawing/2014/main" id="{387B9521-E34F-4CA5-B1CC-32588E46CC70}"/>
              </a:ext>
            </a:extLst>
          </p:cNvPr>
          <p:cNvSpPr/>
          <p:nvPr/>
        </p:nvSpPr>
        <p:spPr>
          <a:xfrm>
            <a:off x="7485097" y="2931950"/>
            <a:ext cx="51300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76" name="Picture 175">
            <a:extLst>
              <a:ext uri="{FF2B5EF4-FFF2-40B4-BE49-F238E27FC236}">
                <a16:creationId xmlns:a16="http://schemas.microsoft.com/office/drawing/2014/main" id="{B6890C8A-6B1E-41CD-A763-23F2E1B13809}"/>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7411723" y="3064140"/>
            <a:ext cx="582650" cy="376716"/>
          </a:xfrm>
          <a:prstGeom prst="rect">
            <a:avLst/>
          </a:prstGeom>
        </p:spPr>
      </p:pic>
      <p:sp>
        <p:nvSpPr>
          <p:cNvPr id="5" name="Rectangle 4">
            <a:extLst>
              <a:ext uri="{FF2B5EF4-FFF2-40B4-BE49-F238E27FC236}">
                <a16:creationId xmlns:a16="http://schemas.microsoft.com/office/drawing/2014/main" id="{6273A221-CAA0-46D3-AEA2-7AA782EDCC2F}"/>
              </a:ext>
            </a:extLst>
          </p:cNvPr>
          <p:cNvSpPr/>
          <p:nvPr/>
        </p:nvSpPr>
        <p:spPr bwMode="auto">
          <a:xfrm>
            <a:off x="532465" y="2935812"/>
            <a:ext cx="3375622" cy="114324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4" name="Picture 3">
            <a:extLst>
              <a:ext uri="{FF2B5EF4-FFF2-40B4-BE49-F238E27FC236}">
                <a16:creationId xmlns:a16="http://schemas.microsoft.com/office/drawing/2014/main" id="{9436BC4B-7A9E-4238-9A3E-EAB20B75CC1B}"/>
              </a:ext>
            </a:extLst>
          </p:cNvPr>
          <p:cNvPicPr>
            <a:picLocks noChangeAspect="1"/>
          </p:cNvPicPr>
          <p:nvPr/>
        </p:nvPicPr>
        <p:blipFill>
          <a:blip r:embed="rId16"/>
          <a:stretch>
            <a:fillRect/>
          </a:stretch>
        </p:blipFill>
        <p:spPr>
          <a:xfrm>
            <a:off x="553988" y="2101619"/>
            <a:ext cx="2837129" cy="1143243"/>
          </a:xfrm>
          <a:prstGeom prst="rect">
            <a:avLst/>
          </a:prstGeom>
        </p:spPr>
      </p:pic>
      <p:pic>
        <p:nvPicPr>
          <p:cNvPr id="55" name="Picture 54">
            <a:extLst>
              <a:ext uri="{FF2B5EF4-FFF2-40B4-BE49-F238E27FC236}">
                <a16:creationId xmlns:a16="http://schemas.microsoft.com/office/drawing/2014/main" id="{E5467077-93ED-4E5B-A6EF-F20A24EE7AEB}"/>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22210" y="2169286"/>
            <a:ext cx="720297" cy="508672"/>
          </a:xfrm>
          <a:prstGeom prst="rect">
            <a:avLst/>
          </a:prstGeom>
        </p:spPr>
      </p:pic>
      <p:pic>
        <p:nvPicPr>
          <p:cNvPr id="56" name="Picture 55">
            <a:extLst>
              <a:ext uri="{FF2B5EF4-FFF2-40B4-BE49-F238E27FC236}">
                <a16:creationId xmlns:a16="http://schemas.microsoft.com/office/drawing/2014/main" id="{3FA64D27-3CE2-4912-B75C-628D1CEE6E9A}"/>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22210" y="2620737"/>
            <a:ext cx="720297" cy="508672"/>
          </a:xfrm>
          <a:prstGeom prst="rect">
            <a:avLst/>
          </a:prstGeom>
        </p:spPr>
      </p:pic>
      <p:pic>
        <p:nvPicPr>
          <p:cNvPr id="66" name="Picture 65">
            <a:extLst>
              <a:ext uri="{FF2B5EF4-FFF2-40B4-BE49-F238E27FC236}">
                <a16:creationId xmlns:a16="http://schemas.microsoft.com/office/drawing/2014/main" id="{3D649034-B1DF-4B60-9411-44AC87F322DD}"/>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959687" y="2164569"/>
            <a:ext cx="720297" cy="508672"/>
          </a:xfrm>
          <a:prstGeom prst="rect">
            <a:avLst/>
          </a:prstGeom>
        </p:spPr>
      </p:pic>
      <p:pic>
        <p:nvPicPr>
          <p:cNvPr id="76" name="Picture 75">
            <a:extLst>
              <a:ext uri="{FF2B5EF4-FFF2-40B4-BE49-F238E27FC236}">
                <a16:creationId xmlns:a16="http://schemas.microsoft.com/office/drawing/2014/main" id="{38215591-D4C2-4AEA-9B1D-5CD0DF6E23A8}"/>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964450" y="2620737"/>
            <a:ext cx="720297" cy="508672"/>
          </a:xfrm>
          <a:prstGeom prst="rect">
            <a:avLst/>
          </a:prstGeom>
        </p:spPr>
      </p:pic>
      <p:pic>
        <p:nvPicPr>
          <p:cNvPr id="85" name="Picture 84">
            <a:extLst>
              <a:ext uri="{FF2B5EF4-FFF2-40B4-BE49-F238E27FC236}">
                <a16:creationId xmlns:a16="http://schemas.microsoft.com/office/drawing/2014/main" id="{6DC33CA2-AEF0-4D57-A3CB-1818E67E4915}"/>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1391648" y="2164569"/>
            <a:ext cx="720297" cy="508672"/>
          </a:xfrm>
          <a:prstGeom prst="rect">
            <a:avLst/>
          </a:prstGeom>
        </p:spPr>
      </p:pic>
      <p:pic>
        <p:nvPicPr>
          <p:cNvPr id="102" name="Picture 101">
            <a:extLst>
              <a:ext uri="{FF2B5EF4-FFF2-40B4-BE49-F238E27FC236}">
                <a16:creationId xmlns:a16="http://schemas.microsoft.com/office/drawing/2014/main" id="{C949B9EC-6B48-43E2-923F-4BC29728CCBE}"/>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1397998" y="2623376"/>
            <a:ext cx="720297" cy="508672"/>
          </a:xfrm>
          <a:prstGeom prst="rect">
            <a:avLst/>
          </a:prstGeom>
        </p:spPr>
      </p:pic>
      <p:pic>
        <p:nvPicPr>
          <p:cNvPr id="111" name="Picture 110">
            <a:extLst>
              <a:ext uri="{FF2B5EF4-FFF2-40B4-BE49-F238E27FC236}">
                <a16:creationId xmlns:a16="http://schemas.microsoft.com/office/drawing/2014/main" id="{F3B3DFC1-C904-42BE-92CE-80F132E0E6C2}"/>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1828372" y="2164569"/>
            <a:ext cx="720297" cy="508672"/>
          </a:xfrm>
          <a:prstGeom prst="rect">
            <a:avLst/>
          </a:prstGeom>
        </p:spPr>
      </p:pic>
      <p:pic>
        <p:nvPicPr>
          <p:cNvPr id="123" name="Picture 122">
            <a:extLst>
              <a:ext uri="{FF2B5EF4-FFF2-40B4-BE49-F238E27FC236}">
                <a16:creationId xmlns:a16="http://schemas.microsoft.com/office/drawing/2014/main" id="{48B77F50-9CDC-4FBE-A4D4-1B568CE84A30}"/>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1833527" y="2620737"/>
            <a:ext cx="720297" cy="508672"/>
          </a:xfrm>
          <a:prstGeom prst="rect">
            <a:avLst/>
          </a:prstGeom>
        </p:spPr>
      </p:pic>
      <p:pic>
        <p:nvPicPr>
          <p:cNvPr id="139" name="Picture 138">
            <a:extLst>
              <a:ext uri="{FF2B5EF4-FFF2-40B4-BE49-F238E27FC236}">
                <a16:creationId xmlns:a16="http://schemas.microsoft.com/office/drawing/2014/main" id="{06723644-D77F-469F-B337-192E501AA147}"/>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2266922" y="2164569"/>
            <a:ext cx="720297" cy="508672"/>
          </a:xfrm>
          <a:prstGeom prst="rect">
            <a:avLst/>
          </a:prstGeom>
        </p:spPr>
      </p:pic>
      <p:pic>
        <p:nvPicPr>
          <p:cNvPr id="147" name="Picture 146">
            <a:extLst>
              <a:ext uri="{FF2B5EF4-FFF2-40B4-BE49-F238E27FC236}">
                <a16:creationId xmlns:a16="http://schemas.microsoft.com/office/drawing/2014/main" id="{586AC9B3-15FC-47AA-A01A-72F4B135C83C}"/>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2260806" y="2620737"/>
            <a:ext cx="720297" cy="508672"/>
          </a:xfrm>
          <a:prstGeom prst="rect">
            <a:avLst/>
          </a:prstGeom>
        </p:spPr>
      </p:pic>
      <p:pic>
        <p:nvPicPr>
          <p:cNvPr id="155" name="Picture 154">
            <a:extLst>
              <a:ext uri="{FF2B5EF4-FFF2-40B4-BE49-F238E27FC236}">
                <a16:creationId xmlns:a16="http://schemas.microsoft.com/office/drawing/2014/main" id="{ABEB70B5-119A-41C0-8BDF-D43529D9F9A6}"/>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2708933" y="2166808"/>
            <a:ext cx="720297" cy="508672"/>
          </a:xfrm>
          <a:prstGeom prst="rect">
            <a:avLst/>
          </a:prstGeom>
        </p:spPr>
      </p:pic>
      <p:pic>
        <p:nvPicPr>
          <p:cNvPr id="171" name="Picture 170">
            <a:extLst>
              <a:ext uri="{FF2B5EF4-FFF2-40B4-BE49-F238E27FC236}">
                <a16:creationId xmlns:a16="http://schemas.microsoft.com/office/drawing/2014/main" id="{9EBE7222-4845-4BF5-9E6F-A9D78E0BAAD0}"/>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2696335" y="2622023"/>
            <a:ext cx="720297" cy="508672"/>
          </a:xfrm>
          <a:prstGeom prst="rect">
            <a:avLst/>
          </a:prstGeom>
        </p:spPr>
      </p:pic>
      <mc:AlternateContent xmlns:mc="http://schemas.openxmlformats.org/markup-compatibility/2006" xmlns:a14="http://schemas.microsoft.com/office/drawing/2010/main">
        <mc:Choice Requires="a14">
          <p:sp>
            <p:nvSpPr>
              <p:cNvPr id="6" name="TextBox 19">
                <a:extLst>
                  <a:ext uri="{FF2B5EF4-FFF2-40B4-BE49-F238E27FC236}">
                    <a16:creationId xmlns:a16="http://schemas.microsoft.com/office/drawing/2014/main" id="{DFC60965-5DEB-4992-B365-9EF941074E22}"/>
                  </a:ext>
                </a:extLst>
              </p:cNvPr>
              <p:cNvSpPr txBox="1"/>
              <p:nvPr/>
            </p:nvSpPr>
            <p:spPr>
              <a:xfrm>
                <a:off x="8070306" y="1361649"/>
                <a:ext cx="3786333" cy="114249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ea typeface="+mn-ea"/>
                    <a:cs typeface="+mn-cs"/>
                  </a:rPr>
                  <a:t>The whole is divided into 12 equal parts. Each part is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12</m:t>
                        </m:r>
                      </m:den>
                    </m:f>
                  </m:oMath>
                </a14:m>
                <a:r>
                  <a:rPr kumimoji="0" lang="en-GB" sz="2000" b="0" i="1" u="none" strike="noStrike" kern="1200" cap="none" spc="0" normalizeH="0" baseline="0" noProof="0" dirty="0">
                    <a:ln>
                      <a:noFill/>
                    </a:ln>
                    <a:solidFill>
                      <a:srgbClr val="585858"/>
                    </a:solidFill>
                    <a:effectLst/>
                    <a:uLnTx/>
                    <a:uFillTx/>
                    <a:ea typeface="+mn-ea"/>
                    <a:cs typeface="+mn-cs"/>
                  </a:rPr>
                  <a:t> of the whole.</a:t>
                </a:r>
              </a:p>
            </p:txBody>
          </p:sp>
        </mc:Choice>
        <mc:Fallback xmlns="">
          <p:sp>
            <p:nvSpPr>
              <p:cNvPr id="6" name="TextBox 19">
                <a:extLst>
                  <a:ext uri="{FF2B5EF4-FFF2-40B4-BE49-F238E27FC236}">
                    <a16:creationId xmlns:a16="http://schemas.microsoft.com/office/drawing/2014/main" id="{DFC60965-5DEB-4992-B365-9EF941074E22}"/>
                  </a:ext>
                </a:extLst>
              </p:cNvPr>
              <p:cNvSpPr txBox="1">
                <a:spLocks noRot="1" noChangeAspect="1" noMove="1" noResize="1" noEditPoints="1" noAdjustHandles="1" noChangeArrowheads="1" noChangeShapeType="1" noTextEdit="1"/>
              </p:cNvSpPr>
              <p:nvPr/>
            </p:nvSpPr>
            <p:spPr>
              <a:xfrm>
                <a:off x="8070306" y="1361649"/>
                <a:ext cx="3786333" cy="1142492"/>
              </a:xfrm>
              <a:prstGeom prst="rect">
                <a:avLst/>
              </a:prstGeom>
              <a:blipFill>
                <a:blip r:embed="rId18"/>
                <a:stretch>
                  <a:fillRect t="-2128" b="-8511"/>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879ABC06-6560-4D5A-944E-B4CB758B579A}"/>
                  </a:ext>
                </a:extLst>
              </p:cNvPr>
              <p:cNvSpPr txBox="1">
                <a:spLocks/>
              </p:cNvSpPr>
              <p:nvPr/>
            </p:nvSpPr>
            <p:spPr>
              <a:xfrm>
                <a:off x="8088909" y="2673240"/>
                <a:ext cx="4069607" cy="327153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Count in steps of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12</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up to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12</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12</m:t>
                        </m:r>
                      </m:den>
                    </m:f>
                  </m:oMath>
                </a14:m>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steps did you count?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Animate the slide,</a:t>
                </a:r>
                <a:r>
                  <a:rPr kumimoji="0" lang="en-GB" sz="2000" b="0" i="0" u="none" strike="noStrike" kern="1200" cap="none" spc="0" normalizeH="0" noProof="0" dirty="0">
                    <a:ln>
                      <a:noFill/>
                    </a:ln>
                    <a:solidFill>
                      <a:srgbClr val="585858"/>
                    </a:solidFill>
                    <a:effectLst/>
                    <a:uLnTx/>
                    <a:uFillTx/>
                    <a:latin typeface="Arial"/>
                    <a:ea typeface="+mn-ea"/>
                    <a:cs typeface="+mn-cs"/>
                  </a:rPr>
                  <a:t> stopping at different points and </a:t>
                </a:r>
                <a:r>
                  <a:rPr lang="en-GB" sz="2000" dirty="0">
                    <a:latin typeface="Arial"/>
                  </a:rPr>
                  <a:t>describe the fraction in two different ways, e.g. </a:t>
                </a:r>
                <a:r>
                  <a:rPr kumimoji="0" lang="en-GB" sz="2000" b="0" i="1" u="none" strike="noStrike" kern="1200" cap="none" spc="0" normalizeH="0" baseline="0" noProof="0" dirty="0">
                    <a:ln>
                      <a:noFill/>
                    </a:ln>
                    <a:solidFill>
                      <a:srgbClr val="585858"/>
                    </a:solidFill>
                    <a:effectLst/>
                    <a:uLnTx/>
                    <a:uFillTx/>
                    <a:latin typeface="Arial"/>
                    <a:ea typeface="+mn-ea"/>
                    <a:cs typeface="+mn-cs"/>
                  </a:rPr>
                  <a:t>We have stopped at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7</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12</m:t>
                        </m:r>
                      </m:den>
                    </m:f>
                  </m:oMath>
                </a14:m>
                <a:r>
                  <a:rPr kumimoji="0" lang="en-GB" sz="2000" b="0" i="1" u="none" strike="noStrike" kern="1200" cap="none" spc="0" normalizeH="0" baseline="0" noProof="0" dirty="0">
                    <a:ln>
                      <a:noFill/>
                    </a:ln>
                    <a:solidFill>
                      <a:srgbClr val="585858"/>
                    </a:solidFill>
                    <a:effectLst/>
                    <a:uLnTx/>
                    <a:uFillTx/>
                    <a:latin typeface="Arial"/>
                    <a:ea typeface="+mn-ea"/>
                    <a:cs typeface="+mn-cs"/>
                  </a:rPr>
                  <a:t>.</a:t>
                </a:r>
                <a:r>
                  <a:rPr kumimoji="0" lang="en-GB" sz="2000" b="0" i="1" u="none" strike="noStrike" kern="1200" cap="none" spc="0" normalizeH="0" noProof="0" dirty="0">
                    <a:ln>
                      <a:noFill/>
                    </a:ln>
                    <a:solidFill>
                      <a:srgbClr val="585858"/>
                    </a:solidFill>
                    <a:effectLst/>
                    <a:uLnTx/>
                    <a:uFillTx/>
                    <a:latin typeface="Arial"/>
                    <a:ea typeface="+mn-ea"/>
                    <a:cs typeface="+mn-cs"/>
                  </a:rPr>
                  <a:t> T</a:t>
                </a:r>
                <a:r>
                  <a:rPr kumimoji="0" lang="en-GB" sz="2000" b="0" i="1" u="none" strike="noStrike" kern="1200" cap="none" spc="0" normalizeH="0" baseline="0" noProof="0" dirty="0">
                    <a:ln>
                      <a:noFill/>
                    </a:ln>
                    <a:solidFill>
                      <a:srgbClr val="585858"/>
                    </a:solidFill>
                    <a:effectLst/>
                    <a:uLnTx/>
                    <a:uFillTx/>
                    <a:latin typeface="Arial"/>
                    <a:ea typeface="+mn-ea"/>
                    <a:cs typeface="+mn-cs"/>
                  </a:rPr>
                  <a:t>his is 7 one- twelfths.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p:txBody>
          </p:sp>
        </mc:Choice>
        <mc:Fallback xmlns="">
          <p:sp>
            <p:nvSpPr>
              <p:cNvPr id="7" name="Content Placeholder 2">
                <a:extLst>
                  <a:ext uri="{FF2B5EF4-FFF2-40B4-BE49-F238E27FC236}">
                    <a16:creationId xmlns:a16="http://schemas.microsoft.com/office/drawing/2014/main" id="{879ABC06-6560-4D5A-944E-B4CB758B579A}"/>
                  </a:ext>
                </a:extLst>
              </p:cNvPr>
              <p:cNvSpPr txBox="1">
                <a:spLocks noRot="1" noChangeAspect="1" noMove="1" noResize="1" noEditPoints="1" noAdjustHandles="1" noChangeArrowheads="1" noChangeShapeType="1" noTextEdit="1"/>
              </p:cNvSpPr>
              <p:nvPr/>
            </p:nvSpPr>
            <p:spPr>
              <a:xfrm>
                <a:off x="8088909" y="2673240"/>
                <a:ext cx="4069607" cy="3271536"/>
              </a:xfrm>
              <a:prstGeom prst="rect">
                <a:avLst/>
              </a:prstGeom>
              <a:blipFill>
                <a:blip r:embed="rId19"/>
                <a:stretch>
                  <a:fillRect l="-1347" r="-2545" b="-2052"/>
                </a:stretch>
              </a:blipFill>
            </p:spPr>
            <p:txBody>
              <a:bodyPr/>
              <a:lstStyle/>
              <a:p>
                <a:r>
                  <a:rPr lang="en-GB">
                    <a:noFill/>
                  </a:rPr>
                  <a:t> </a:t>
                </a:r>
              </a:p>
            </p:txBody>
          </p:sp>
        </mc:Fallback>
      </mc:AlternateContent>
    </p:spTree>
    <p:extLst>
      <p:ext uri="{BB962C8B-B14F-4D97-AF65-F5344CB8AC3E}">
        <p14:creationId xmlns:p14="http://schemas.microsoft.com/office/powerpoint/2010/main" val="2885897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47"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anim calcmode="lin" valueType="num">
                                      <p:cBhvr>
                                        <p:cTn id="11" dur="500" fill="hold"/>
                                        <p:tgtEl>
                                          <p:spTgt spid="55"/>
                                        </p:tgtEl>
                                        <p:attrNameLst>
                                          <p:attrName>ppt_x</p:attrName>
                                        </p:attrNameLst>
                                      </p:cBhvr>
                                      <p:tavLst>
                                        <p:tav tm="0">
                                          <p:val>
                                            <p:strVal val="#ppt_x"/>
                                          </p:val>
                                        </p:tav>
                                        <p:tav tm="100000">
                                          <p:val>
                                            <p:strVal val="#ppt_x"/>
                                          </p:val>
                                        </p:tav>
                                      </p:tavLst>
                                    </p:anim>
                                    <p:anim calcmode="lin" valueType="num">
                                      <p:cBhvr>
                                        <p:cTn id="12" dur="500" fill="hold"/>
                                        <p:tgtEl>
                                          <p:spTgt spid="55"/>
                                        </p:tgtEl>
                                        <p:attrNameLst>
                                          <p:attrName>ppt_y</p:attrName>
                                        </p:attrNameLst>
                                      </p:cBhvr>
                                      <p:tavLst>
                                        <p:tav tm="0">
                                          <p:val>
                                            <p:strVal val="#ppt_y-.1"/>
                                          </p:val>
                                        </p:tav>
                                        <p:tav tm="100000">
                                          <p:val>
                                            <p:strVal val="#ppt_y"/>
                                          </p:val>
                                        </p:tav>
                                      </p:tavLst>
                                    </p:anim>
                                  </p:childTnLst>
                                </p:cTn>
                              </p:par>
                              <p:par>
                                <p:cTn id="13" presetID="10" presetClass="exit" presetSubtype="0" fill="hold" grpId="0" nodeType="withEffect">
                                  <p:stCondLst>
                                    <p:cond delay="0"/>
                                  </p:stCondLst>
                                  <p:childTnLst>
                                    <p:animEffect transition="out" filter="fade">
                                      <p:cBhvr>
                                        <p:cTn id="14" dur="500"/>
                                        <p:tgtEl>
                                          <p:spTgt spid="49"/>
                                        </p:tgtEl>
                                      </p:cBhvr>
                                    </p:animEffect>
                                    <p:set>
                                      <p:cBhvr>
                                        <p:cTn id="15" dur="1" fill="hold">
                                          <p:stCondLst>
                                            <p:cond delay="499"/>
                                          </p:stCondLst>
                                        </p:cTn>
                                        <p:tgtEl>
                                          <p:spTgt spid="4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left)">
                                      <p:cBhvr>
                                        <p:cTn id="20" dur="500"/>
                                        <p:tgtEl>
                                          <p:spTgt spid="58"/>
                                        </p:tgtEl>
                                      </p:cBhvr>
                                    </p:animEffect>
                                  </p:childTnLst>
                                </p:cTn>
                              </p:par>
                              <p:par>
                                <p:cTn id="21" presetID="47"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anim calcmode="lin" valueType="num">
                                      <p:cBhvr>
                                        <p:cTn id="24" dur="500" fill="hold"/>
                                        <p:tgtEl>
                                          <p:spTgt spid="56"/>
                                        </p:tgtEl>
                                        <p:attrNameLst>
                                          <p:attrName>ppt_x</p:attrName>
                                        </p:attrNameLst>
                                      </p:cBhvr>
                                      <p:tavLst>
                                        <p:tav tm="0">
                                          <p:val>
                                            <p:strVal val="#ppt_x"/>
                                          </p:val>
                                        </p:tav>
                                        <p:tav tm="100000">
                                          <p:val>
                                            <p:strVal val="#ppt_x"/>
                                          </p:val>
                                        </p:tav>
                                      </p:tavLst>
                                    </p:anim>
                                    <p:anim calcmode="lin" valueType="num">
                                      <p:cBhvr>
                                        <p:cTn id="25" dur="500" fill="hold"/>
                                        <p:tgtEl>
                                          <p:spTgt spid="56"/>
                                        </p:tgtEl>
                                        <p:attrNameLst>
                                          <p:attrName>ppt_y</p:attrName>
                                        </p:attrNameLst>
                                      </p:cBhvr>
                                      <p:tavLst>
                                        <p:tav tm="0">
                                          <p:val>
                                            <p:strVal val="#ppt_y-.1"/>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left)">
                                      <p:cBhvr>
                                        <p:cTn id="36" dur="500"/>
                                        <p:tgtEl>
                                          <p:spTgt spid="67"/>
                                        </p:tgtEl>
                                      </p:cBhvr>
                                    </p:animEffect>
                                  </p:childTnLst>
                                </p:cTn>
                              </p:par>
                              <p:par>
                                <p:cTn id="37" presetID="47"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anim calcmode="lin" valueType="num">
                                      <p:cBhvr>
                                        <p:cTn id="40" dur="500" fill="hold"/>
                                        <p:tgtEl>
                                          <p:spTgt spid="66"/>
                                        </p:tgtEl>
                                        <p:attrNameLst>
                                          <p:attrName>ppt_x</p:attrName>
                                        </p:attrNameLst>
                                      </p:cBhvr>
                                      <p:tavLst>
                                        <p:tav tm="0">
                                          <p:val>
                                            <p:strVal val="#ppt_x"/>
                                          </p:val>
                                        </p:tav>
                                        <p:tav tm="100000">
                                          <p:val>
                                            <p:strVal val="#ppt_x"/>
                                          </p:val>
                                        </p:tav>
                                      </p:tavLst>
                                    </p:anim>
                                    <p:anim calcmode="lin" valueType="num">
                                      <p:cBhvr>
                                        <p:cTn id="41" dur="500" fill="hold"/>
                                        <p:tgtEl>
                                          <p:spTgt spid="66"/>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500"/>
                                        <p:tgtEl>
                                          <p:spTgt spid="72"/>
                                        </p:tgtEl>
                                      </p:cBhvr>
                                    </p:animEffect>
                                  </p:childTnLst>
                                </p:cTn>
                              </p:par>
                              <p:par>
                                <p:cTn id="45" presetID="10"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wipe(left)">
                                      <p:cBhvr>
                                        <p:cTn id="52" dur="500"/>
                                        <p:tgtEl>
                                          <p:spTgt spid="77"/>
                                        </p:tgtEl>
                                      </p:cBhvr>
                                    </p:animEffect>
                                  </p:childTnLst>
                                </p:cTn>
                              </p:par>
                              <p:par>
                                <p:cTn id="53" presetID="47" presetClass="entr" presetSubtype="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500"/>
                                        <p:tgtEl>
                                          <p:spTgt spid="76"/>
                                        </p:tgtEl>
                                      </p:cBhvr>
                                    </p:animEffect>
                                    <p:anim calcmode="lin" valueType="num">
                                      <p:cBhvr>
                                        <p:cTn id="56" dur="500" fill="hold"/>
                                        <p:tgtEl>
                                          <p:spTgt spid="76"/>
                                        </p:tgtEl>
                                        <p:attrNameLst>
                                          <p:attrName>ppt_x</p:attrName>
                                        </p:attrNameLst>
                                      </p:cBhvr>
                                      <p:tavLst>
                                        <p:tav tm="0">
                                          <p:val>
                                            <p:strVal val="#ppt_x"/>
                                          </p:val>
                                        </p:tav>
                                        <p:tav tm="100000">
                                          <p:val>
                                            <p:strVal val="#ppt_x"/>
                                          </p:val>
                                        </p:tav>
                                      </p:tavLst>
                                    </p:anim>
                                    <p:anim calcmode="lin" valueType="num">
                                      <p:cBhvr>
                                        <p:cTn id="57" dur="500" fill="hold"/>
                                        <p:tgtEl>
                                          <p:spTgt spid="76"/>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500"/>
                                        <p:tgtEl>
                                          <p:spTgt spid="82"/>
                                        </p:tgtEl>
                                      </p:cBhvr>
                                    </p:animEffect>
                                  </p:childTnLst>
                                </p:cTn>
                              </p:par>
                              <p:par>
                                <p:cTn id="61" presetID="10"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500"/>
                                        <p:tgtEl>
                                          <p:spTgt spid="8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wipe(left)">
                                      <p:cBhvr>
                                        <p:cTn id="68" dur="500"/>
                                        <p:tgtEl>
                                          <p:spTgt spid="86"/>
                                        </p:tgtEl>
                                      </p:cBhvr>
                                    </p:animEffect>
                                  </p:childTnLst>
                                </p:cTn>
                              </p:par>
                              <p:par>
                                <p:cTn id="69" presetID="47" presetClass="entr" presetSubtype="0" fill="hold" nodeType="with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fade">
                                      <p:cBhvr>
                                        <p:cTn id="71" dur="500"/>
                                        <p:tgtEl>
                                          <p:spTgt spid="85"/>
                                        </p:tgtEl>
                                      </p:cBhvr>
                                    </p:animEffect>
                                    <p:anim calcmode="lin" valueType="num">
                                      <p:cBhvr>
                                        <p:cTn id="72" dur="500" fill="hold"/>
                                        <p:tgtEl>
                                          <p:spTgt spid="85"/>
                                        </p:tgtEl>
                                        <p:attrNameLst>
                                          <p:attrName>ppt_x</p:attrName>
                                        </p:attrNameLst>
                                      </p:cBhvr>
                                      <p:tavLst>
                                        <p:tav tm="0">
                                          <p:val>
                                            <p:strVal val="#ppt_x"/>
                                          </p:val>
                                        </p:tav>
                                        <p:tav tm="100000">
                                          <p:val>
                                            <p:strVal val="#ppt_x"/>
                                          </p:val>
                                        </p:tav>
                                      </p:tavLst>
                                    </p:anim>
                                    <p:anim calcmode="lin" valueType="num">
                                      <p:cBhvr>
                                        <p:cTn id="73" dur="500" fill="hold"/>
                                        <p:tgtEl>
                                          <p:spTgt spid="85"/>
                                        </p:tgtEl>
                                        <p:attrNameLst>
                                          <p:attrName>ppt_y</p:attrName>
                                        </p:attrNameLst>
                                      </p:cBhvr>
                                      <p:tavLst>
                                        <p:tav tm="0">
                                          <p:val>
                                            <p:strVal val="#ppt_y-.1"/>
                                          </p:val>
                                        </p:tav>
                                        <p:tav tm="100000">
                                          <p:val>
                                            <p:strVal val="#ppt_y"/>
                                          </p:val>
                                        </p:tav>
                                      </p:tavLst>
                                    </p:anim>
                                  </p:childTnLst>
                                </p:cTn>
                              </p:par>
                              <p:par>
                                <p:cTn id="74" presetID="10" presetClass="entr" presetSubtype="0" fill="hold" grpId="0" nodeType="with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500"/>
                                        <p:tgtEl>
                                          <p:spTgt spid="95"/>
                                        </p:tgtEl>
                                      </p:cBhvr>
                                    </p:animEffect>
                                  </p:childTnLst>
                                </p:cTn>
                              </p:par>
                              <p:par>
                                <p:cTn id="77" presetID="10" presetClass="entr" presetSubtype="0" fill="hold" nodeType="with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500"/>
                                        <p:tgtEl>
                                          <p:spTgt spid="9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par>
                                <p:cTn id="85" presetID="47" presetClass="entr" presetSubtype="0" fill="hold" nodeType="withEffect">
                                  <p:stCondLst>
                                    <p:cond delay="0"/>
                                  </p:stCondLst>
                                  <p:childTnLst>
                                    <p:set>
                                      <p:cBhvr>
                                        <p:cTn id="86" dur="1" fill="hold">
                                          <p:stCondLst>
                                            <p:cond delay="0"/>
                                          </p:stCondLst>
                                        </p:cTn>
                                        <p:tgtEl>
                                          <p:spTgt spid="102"/>
                                        </p:tgtEl>
                                        <p:attrNameLst>
                                          <p:attrName>style.visibility</p:attrName>
                                        </p:attrNameLst>
                                      </p:cBhvr>
                                      <p:to>
                                        <p:strVal val="visible"/>
                                      </p:to>
                                    </p:set>
                                    <p:animEffect transition="in" filter="fade">
                                      <p:cBhvr>
                                        <p:cTn id="87" dur="500"/>
                                        <p:tgtEl>
                                          <p:spTgt spid="102"/>
                                        </p:tgtEl>
                                      </p:cBhvr>
                                    </p:animEffect>
                                    <p:anim calcmode="lin" valueType="num">
                                      <p:cBhvr>
                                        <p:cTn id="88" dur="500" fill="hold"/>
                                        <p:tgtEl>
                                          <p:spTgt spid="102"/>
                                        </p:tgtEl>
                                        <p:attrNameLst>
                                          <p:attrName>ppt_x</p:attrName>
                                        </p:attrNameLst>
                                      </p:cBhvr>
                                      <p:tavLst>
                                        <p:tav tm="0">
                                          <p:val>
                                            <p:strVal val="#ppt_x"/>
                                          </p:val>
                                        </p:tav>
                                        <p:tav tm="100000">
                                          <p:val>
                                            <p:strVal val="#ppt_x"/>
                                          </p:val>
                                        </p:tav>
                                      </p:tavLst>
                                    </p:anim>
                                    <p:anim calcmode="lin" valueType="num">
                                      <p:cBhvr>
                                        <p:cTn id="89" dur="500" fill="hold"/>
                                        <p:tgtEl>
                                          <p:spTgt spid="102"/>
                                        </p:tgtEl>
                                        <p:attrNameLst>
                                          <p:attrName>ppt_y</p:attrName>
                                        </p:attrNameLst>
                                      </p:cBhvr>
                                      <p:tavLst>
                                        <p:tav tm="0">
                                          <p:val>
                                            <p:strVal val="#ppt_y-.1"/>
                                          </p:val>
                                        </p:tav>
                                        <p:tav tm="100000">
                                          <p:val>
                                            <p:strVal val="#ppt_y"/>
                                          </p:val>
                                        </p:tav>
                                      </p:tavLst>
                                    </p:anim>
                                  </p:childTnLst>
                                </p:cTn>
                              </p:par>
                              <p:par>
                                <p:cTn id="90" presetID="10" presetClass="entr" presetSubtype="0" fill="hold" grpId="0" nodeType="withEffect">
                                  <p:stCondLst>
                                    <p:cond delay="0"/>
                                  </p:stCondLst>
                                  <p:childTnLst>
                                    <p:set>
                                      <p:cBhvr>
                                        <p:cTn id="91" dur="1" fill="hold">
                                          <p:stCondLst>
                                            <p:cond delay="0"/>
                                          </p:stCondLst>
                                        </p:cTn>
                                        <p:tgtEl>
                                          <p:spTgt spid="106"/>
                                        </p:tgtEl>
                                        <p:attrNameLst>
                                          <p:attrName>style.visibility</p:attrName>
                                        </p:attrNameLst>
                                      </p:cBhvr>
                                      <p:to>
                                        <p:strVal val="visible"/>
                                      </p:to>
                                    </p:set>
                                    <p:animEffect transition="in" filter="fade">
                                      <p:cBhvr>
                                        <p:cTn id="92" dur="500"/>
                                        <p:tgtEl>
                                          <p:spTgt spid="106"/>
                                        </p:tgtEl>
                                      </p:cBhvr>
                                    </p:animEffect>
                                  </p:childTnLst>
                                </p:cTn>
                              </p:par>
                              <p:par>
                                <p:cTn id="93" presetID="10" presetClass="entr" presetSubtype="0" fill="hold" nodeType="withEffect">
                                  <p:stCondLst>
                                    <p:cond delay="0"/>
                                  </p:stCondLst>
                                  <p:childTnLst>
                                    <p:set>
                                      <p:cBhvr>
                                        <p:cTn id="94" dur="1" fill="hold">
                                          <p:stCondLst>
                                            <p:cond delay="0"/>
                                          </p:stCondLst>
                                        </p:cTn>
                                        <p:tgtEl>
                                          <p:spTgt spid="107"/>
                                        </p:tgtEl>
                                        <p:attrNameLst>
                                          <p:attrName>style.visibility</p:attrName>
                                        </p:attrNameLst>
                                      </p:cBhvr>
                                      <p:to>
                                        <p:strVal val="visible"/>
                                      </p:to>
                                    </p:set>
                                    <p:animEffect transition="in" filter="fade">
                                      <p:cBhvr>
                                        <p:cTn id="95" dur="500"/>
                                        <p:tgtEl>
                                          <p:spTgt spid="10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112"/>
                                        </p:tgtEl>
                                        <p:attrNameLst>
                                          <p:attrName>style.visibility</p:attrName>
                                        </p:attrNameLst>
                                      </p:cBhvr>
                                      <p:to>
                                        <p:strVal val="visible"/>
                                      </p:to>
                                    </p:set>
                                    <p:animEffect transition="in" filter="wipe(left)">
                                      <p:cBhvr>
                                        <p:cTn id="100" dur="500"/>
                                        <p:tgtEl>
                                          <p:spTgt spid="112"/>
                                        </p:tgtEl>
                                      </p:cBhvr>
                                    </p:animEffect>
                                  </p:childTnLst>
                                </p:cTn>
                              </p:par>
                              <p:par>
                                <p:cTn id="101" presetID="47" presetClass="entr" presetSubtype="0" fill="hold" nodeType="withEffect">
                                  <p:stCondLst>
                                    <p:cond delay="0"/>
                                  </p:stCondLst>
                                  <p:childTnLst>
                                    <p:set>
                                      <p:cBhvr>
                                        <p:cTn id="102" dur="1" fill="hold">
                                          <p:stCondLst>
                                            <p:cond delay="0"/>
                                          </p:stCondLst>
                                        </p:cTn>
                                        <p:tgtEl>
                                          <p:spTgt spid="111"/>
                                        </p:tgtEl>
                                        <p:attrNameLst>
                                          <p:attrName>style.visibility</p:attrName>
                                        </p:attrNameLst>
                                      </p:cBhvr>
                                      <p:to>
                                        <p:strVal val="visible"/>
                                      </p:to>
                                    </p:set>
                                    <p:animEffect transition="in" filter="fade">
                                      <p:cBhvr>
                                        <p:cTn id="103" dur="500"/>
                                        <p:tgtEl>
                                          <p:spTgt spid="111"/>
                                        </p:tgtEl>
                                      </p:cBhvr>
                                    </p:animEffect>
                                    <p:anim calcmode="lin" valueType="num">
                                      <p:cBhvr>
                                        <p:cTn id="104" dur="500" fill="hold"/>
                                        <p:tgtEl>
                                          <p:spTgt spid="111"/>
                                        </p:tgtEl>
                                        <p:attrNameLst>
                                          <p:attrName>ppt_x</p:attrName>
                                        </p:attrNameLst>
                                      </p:cBhvr>
                                      <p:tavLst>
                                        <p:tav tm="0">
                                          <p:val>
                                            <p:strVal val="#ppt_x"/>
                                          </p:val>
                                        </p:tav>
                                        <p:tav tm="100000">
                                          <p:val>
                                            <p:strVal val="#ppt_x"/>
                                          </p:val>
                                        </p:tav>
                                      </p:tavLst>
                                    </p:anim>
                                    <p:anim calcmode="lin" valueType="num">
                                      <p:cBhvr>
                                        <p:cTn id="105" dur="500" fill="hold"/>
                                        <p:tgtEl>
                                          <p:spTgt spid="111"/>
                                        </p:tgtEl>
                                        <p:attrNameLst>
                                          <p:attrName>ppt_y</p:attrName>
                                        </p:attrNameLst>
                                      </p:cBhvr>
                                      <p:tavLst>
                                        <p:tav tm="0">
                                          <p:val>
                                            <p:strVal val="#ppt_y-.1"/>
                                          </p:val>
                                        </p:tav>
                                        <p:tav tm="100000">
                                          <p:val>
                                            <p:strVal val="#ppt_y"/>
                                          </p:val>
                                        </p:tav>
                                      </p:tavLst>
                                    </p:anim>
                                  </p:childTnLst>
                                </p:cTn>
                              </p:par>
                              <p:par>
                                <p:cTn id="106" presetID="10" presetClass="entr" presetSubtype="0" fill="hold" grpId="0" nodeType="withEffect">
                                  <p:stCondLst>
                                    <p:cond delay="0"/>
                                  </p:stCondLst>
                                  <p:childTnLst>
                                    <p:set>
                                      <p:cBhvr>
                                        <p:cTn id="107" dur="1" fill="hold">
                                          <p:stCondLst>
                                            <p:cond delay="0"/>
                                          </p:stCondLst>
                                        </p:cTn>
                                        <p:tgtEl>
                                          <p:spTgt spid="115"/>
                                        </p:tgtEl>
                                        <p:attrNameLst>
                                          <p:attrName>style.visibility</p:attrName>
                                        </p:attrNameLst>
                                      </p:cBhvr>
                                      <p:to>
                                        <p:strVal val="visible"/>
                                      </p:to>
                                    </p:set>
                                    <p:animEffect transition="in" filter="fade">
                                      <p:cBhvr>
                                        <p:cTn id="108" dur="500"/>
                                        <p:tgtEl>
                                          <p:spTgt spid="115"/>
                                        </p:tgtEl>
                                      </p:cBhvr>
                                    </p:animEffect>
                                  </p:childTnLst>
                                </p:cTn>
                              </p:par>
                              <p:par>
                                <p:cTn id="109" presetID="10" presetClass="entr" presetSubtype="0" fill="hold" nodeType="withEffect">
                                  <p:stCondLst>
                                    <p:cond delay="0"/>
                                  </p:stCondLst>
                                  <p:childTnLst>
                                    <p:set>
                                      <p:cBhvr>
                                        <p:cTn id="110" dur="1" fill="hold">
                                          <p:stCondLst>
                                            <p:cond delay="0"/>
                                          </p:stCondLst>
                                        </p:cTn>
                                        <p:tgtEl>
                                          <p:spTgt spid="117"/>
                                        </p:tgtEl>
                                        <p:attrNameLst>
                                          <p:attrName>style.visibility</p:attrName>
                                        </p:attrNameLst>
                                      </p:cBhvr>
                                      <p:to>
                                        <p:strVal val="visible"/>
                                      </p:to>
                                    </p:set>
                                    <p:animEffect transition="in" filter="fade">
                                      <p:cBhvr>
                                        <p:cTn id="111" dur="500"/>
                                        <p:tgtEl>
                                          <p:spTgt spid="117"/>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25"/>
                                        </p:tgtEl>
                                        <p:attrNameLst>
                                          <p:attrName>style.visibility</p:attrName>
                                        </p:attrNameLst>
                                      </p:cBhvr>
                                      <p:to>
                                        <p:strVal val="visible"/>
                                      </p:to>
                                    </p:set>
                                    <p:animEffect transition="in" filter="wipe(left)">
                                      <p:cBhvr>
                                        <p:cTn id="116" dur="500"/>
                                        <p:tgtEl>
                                          <p:spTgt spid="125"/>
                                        </p:tgtEl>
                                      </p:cBhvr>
                                    </p:animEffect>
                                  </p:childTnLst>
                                </p:cTn>
                              </p:par>
                              <p:par>
                                <p:cTn id="117" presetID="47" presetClass="entr" presetSubtype="0" fill="hold" nodeType="withEffect">
                                  <p:stCondLst>
                                    <p:cond delay="0"/>
                                  </p:stCondLst>
                                  <p:childTnLst>
                                    <p:set>
                                      <p:cBhvr>
                                        <p:cTn id="118" dur="1" fill="hold">
                                          <p:stCondLst>
                                            <p:cond delay="0"/>
                                          </p:stCondLst>
                                        </p:cTn>
                                        <p:tgtEl>
                                          <p:spTgt spid="123"/>
                                        </p:tgtEl>
                                        <p:attrNameLst>
                                          <p:attrName>style.visibility</p:attrName>
                                        </p:attrNameLst>
                                      </p:cBhvr>
                                      <p:to>
                                        <p:strVal val="visible"/>
                                      </p:to>
                                    </p:set>
                                    <p:animEffect transition="in" filter="fade">
                                      <p:cBhvr>
                                        <p:cTn id="119" dur="500"/>
                                        <p:tgtEl>
                                          <p:spTgt spid="123"/>
                                        </p:tgtEl>
                                      </p:cBhvr>
                                    </p:animEffect>
                                    <p:anim calcmode="lin" valueType="num">
                                      <p:cBhvr>
                                        <p:cTn id="120" dur="500" fill="hold"/>
                                        <p:tgtEl>
                                          <p:spTgt spid="123"/>
                                        </p:tgtEl>
                                        <p:attrNameLst>
                                          <p:attrName>ppt_x</p:attrName>
                                        </p:attrNameLst>
                                      </p:cBhvr>
                                      <p:tavLst>
                                        <p:tav tm="0">
                                          <p:val>
                                            <p:strVal val="#ppt_x"/>
                                          </p:val>
                                        </p:tav>
                                        <p:tav tm="100000">
                                          <p:val>
                                            <p:strVal val="#ppt_x"/>
                                          </p:val>
                                        </p:tav>
                                      </p:tavLst>
                                    </p:anim>
                                    <p:anim calcmode="lin" valueType="num">
                                      <p:cBhvr>
                                        <p:cTn id="121" dur="500" fill="hold"/>
                                        <p:tgtEl>
                                          <p:spTgt spid="123"/>
                                        </p:tgtEl>
                                        <p:attrNameLst>
                                          <p:attrName>ppt_y</p:attrName>
                                        </p:attrNameLst>
                                      </p:cBhvr>
                                      <p:tavLst>
                                        <p:tav tm="0">
                                          <p:val>
                                            <p:strVal val="#ppt_y-.1"/>
                                          </p:val>
                                        </p:tav>
                                        <p:tav tm="100000">
                                          <p:val>
                                            <p:strVal val="#ppt_y"/>
                                          </p:val>
                                        </p:tav>
                                      </p:tavLst>
                                    </p:anim>
                                  </p:childTnLst>
                                </p:cTn>
                              </p:par>
                              <p:par>
                                <p:cTn id="122" presetID="10" presetClass="entr" presetSubtype="0" fill="hold" grpId="0" nodeType="withEffect">
                                  <p:stCondLst>
                                    <p:cond delay="0"/>
                                  </p:stCondLst>
                                  <p:childTnLst>
                                    <p:set>
                                      <p:cBhvr>
                                        <p:cTn id="123" dur="1" fill="hold">
                                          <p:stCondLst>
                                            <p:cond delay="0"/>
                                          </p:stCondLst>
                                        </p:cTn>
                                        <p:tgtEl>
                                          <p:spTgt spid="130"/>
                                        </p:tgtEl>
                                        <p:attrNameLst>
                                          <p:attrName>style.visibility</p:attrName>
                                        </p:attrNameLst>
                                      </p:cBhvr>
                                      <p:to>
                                        <p:strVal val="visible"/>
                                      </p:to>
                                    </p:set>
                                    <p:animEffect transition="in" filter="fade">
                                      <p:cBhvr>
                                        <p:cTn id="124" dur="500"/>
                                        <p:tgtEl>
                                          <p:spTgt spid="130"/>
                                        </p:tgtEl>
                                      </p:cBhvr>
                                    </p:animEffect>
                                  </p:childTnLst>
                                </p:cTn>
                              </p:par>
                              <p:par>
                                <p:cTn id="125" presetID="10" presetClass="entr" presetSubtype="0" fill="hold" nodeType="withEffect">
                                  <p:stCondLst>
                                    <p:cond delay="0"/>
                                  </p:stCondLst>
                                  <p:childTnLst>
                                    <p:set>
                                      <p:cBhvr>
                                        <p:cTn id="126" dur="1" fill="hold">
                                          <p:stCondLst>
                                            <p:cond delay="0"/>
                                          </p:stCondLst>
                                        </p:cTn>
                                        <p:tgtEl>
                                          <p:spTgt spid="138"/>
                                        </p:tgtEl>
                                        <p:attrNameLst>
                                          <p:attrName>style.visibility</p:attrName>
                                        </p:attrNameLst>
                                      </p:cBhvr>
                                      <p:to>
                                        <p:strVal val="visible"/>
                                      </p:to>
                                    </p:set>
                                    <p:animEffect transition="in" filter="fade">
                                      <p:cBhvr>
                                        <p:cTn id="127" dur="500"/>
                                        <p:tgtEl>
                                          <p:spTgt spid="13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140"/>
                                        </p:tgtEl>
                                        <p:attrNameLst>
                                          <p:attrName>style.visibility</p:attrName>
                                        </p:attrNameLst>
                                      </p:cBhvr>
                                      <p:to>
                                        <p:strVal val="visible"/>
                                      </p:to>
                                    </p:set>
                                    <p:animEffect transition="in" filter="wipe(left)">
                                      <p:cBhvr>
                                        <p:cTn id="132" dur="500"/>
                                        <p:tgtEl>
                                          <p:spTgt spid="140"/>
                                        </p:tgtEl>
                                      </p:cBhvr>
                                    </p:animEffect>
                                  </p:childTnLst>
                                </p:cTn>
                              </p:par>
                              <p:par>
                                <p:cTn id="133" presetID="47" presetClass="entr" presetSubtype="0" fill="hold" nodeType="withEffect">
                                  <p:stCondLst>
                                    <p:cond delay="0"/>
                                  </p:stCondLst>
                                  <p:childTnLst>
                                    <p:set>
                                      <p:cBhvr>
                                        <p:cTn id="134" dur="1" fill="hold">
                                          <p:stCondLst>
                                            <p:cond delay="0"/>
                                          </p:stCondLst>
                                        </p:cTn>
                                        <p:tgtEl>
                                          <p:spTgt spid="139"/>
                                        </p:tgtEl>
                                        <p:attrNameLst>
                                          <p:attrName>style.visibility</p:attrName>
                                        </p:attrNameLst>
                                      </p:cBhvr>
                                      <p:to>
                                        <p:strVal val="visible"/>
                                      </p:to>
                                    </p:set>
                                    <p:animEffect transition="in" filter="fade">
                                      <p:cBhvr>
                                        <p:cTn id="135" dur="500"/>
                                        <p:tgtEl>
                                          <p:spTgt spid="139"/>
                                        </p:tgtEl>
                                      </p:cBhvr>
                                    </p:animEffect>
                                    <p:anim calcmode="lin" valueType="num">
                                      <p:cBhvr>
                                        <p:cTn id="136" dur="500" fill="hold"/>
                                        <p:tgtEl>
                                          <p:spTgt spid="139"/>
                                        </p:tgtEl>
                                        <p:attrNameLst>
                                          <p:attrName>ppt_x</p:attrName>
                                        </p:attrNameLst>
                                      </p:cBhvr>
                                      <p:tavLst>
                                        <p:tav tm="0">
                                          <p:val>
                                            <p:strVal val="#ppt_x"/>
                                          </p:val>
                                        </p:tav>
                                        <p:tav tm="100000">
                                          <p:val>
                                            <p:strVal val="#ppt_x"/>
                                          </p:val>
                                        </p:tav>
                                      </p:tavLst>
                                    </p:anim>
                                    <p:anim calcmode="lin" valueType="num">
                                      <p:cBhvr>
                                        <p:cTn id="137" dur="500" fill="hold"/>
                                        <p:tgtEl>
                                          <p:spTgt spid="139"/>
                                        </p:tgtEl>
                                        <p:attrNameLst>
                                          <p:attrName>ppt_y</p:attrName>
                                        </p:attrNameLst>
                                      </p:cBhvr>
                                      <p:tavLst>
                                        <p:tav tm="0">
                                          <p:val>
                                            <p:strVal val="#ppt_y-.1"/>
                                          </p:val>
                                        </p:tav>
                                        <p:tav tm="100000">
                                          <p:val>
                                            <p:strVal val="#ppt_y"/>
                                          </p:val>
                                        </p:tav>
                                      </p:tavLst>
                                    </p:anim>
                                  </p:childTnLst>
                                </p:cTn>
                              </p:par>
                              <p:par>
                                <p:cTn id="138" presetID="10" presetClass="entr" presetSubtype="0" fill="hold" grpId="0" nodeType="withEffect">
                                  <p:stCondLst>
                                    <p:cond delay="0"/>
                                  </p:stCondLst>
                                  <p:childTnLst>
                                    <p:set>
                                      <p:cBhvr>
                                        <p:cTn id="139" dur="1" fill="hold">
                                          <p:stCondLst>
                                            <p:cond delay="0"/>
                                          </p:stCondLst>
                                        </p:cTn>
                                        <p:tgtEl>
                                          <p:spTgt spid="143"/>
                                        </p:tgtEl>
                                        <p:attrNameLst>
                                          <p:attrName>style.visibility</p:attrName>
                                        </p:attrNameLst>
                                      </p:cBhvr>
                                      <p:to>
                                        <p:strVal val="visible"/>
                                      </p:to>
                                    </p:set>
                                    <p:animEffect transition="in" filter="fade">
                                      <p:cBhvr>
                                        <p:cTn id="140" dur="500"/>
                                        <p:tgtEl>
                                          <p:spTgt spid="143"/>
                                        </p:tgtEl>
                                      </p:cBhvr>
                                    </p:animEffect>
                                  </p:childTnLst>
                                </p:cTn>
                              </p:par>
                              <p:par>
                                <p:cTn id="141" presetID="10" presetClass="entr" presetSubtype="0" fill="hold" nodeType="withEffect">
                                  <p:stCondLst>
                                    <p:cond delay="0"/>
                                  </p:stCondLst>
                                  <p:childTnLst>
                                    <p:set>
                                      <p:cBhvr>
                                        <p:cTn id="142" dur="1" fill="hold">
                                          <p:stCondLst>
                                            <p:cond delay="0"/>
                                          </p:stCondLst>
                                        </p:cTn>
                                        <p:tgtEl>
                                          <p:spTgt spid="144"/>
                                        </p:tgtEl>
                                        <p:attrNameLst>
                                          <p:attrName>style.visibility</p:attrName>
                                        </p:attrNameLst>
                                      </p:cBhvr>
                                      <p:to>
                                        <p:strVal val="visible"/>
                                      </p:to>
                                    </p:set>
                                    <p:animEffect transition="in" filter="fade">
                                      <p:cBhvr>
                                        <p:cTn id="143" dur="500"/>
                                        <p:tgtEl>
                                          <p:spTgt spid="144"/>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148"/>
                                        </p:tgtEl>
                                        <p:attrNameLst>
                                          <p:attrName>style.visibility</p:attrName>
                                        </p:attrNameLst>
                                      </p:cBhvr>
                                      <p:to>
                                        <p:strVal val="visible"/>
                                      </p:to>
                                    </p:set>
                                    <p:animEffect transition="in" filter="wipe(left)">
                                      <p:cBhvr>
                                        <p:cTn id="148" dur="500"/>
                                        <p:tgtEl>
                                          <p:spTgt spid="148"/>
                                        </p:tgtEl>
                                      </p:cBhvr>
                                    </p:animEffect>
                                  </p:childTnLst>
                                </p:cTn>
                              </p:par>
                              <p:par>
                                <p:cTn id="149" presetID="47" presetClass="entr" presetSubtype="0" fill="hold" nodeType="withEffect">
                                  <p:stCondLst>
                                    <p:cond delay="0"/>
                                  </p:stCondLst>
                                  <p:childTnLst>
                                    <p:set>
                                      <p:cBhvr>
                                        <p:cTn id="150" dur="1" fill="hold">
                                          <p:stCondLst>
                                            <p:cond delay="0"/>
                                          </p:stCondLst>
                                        </p:cTn>
                                        <p:tgtEl>
                                          <p:spTgt spid="147"/>
                                        </p:tgtEl>
                                        <p:attrNameLst>
                                          <p:attrName>style.visibility</p:attrName>
                                        </p:attrNameLst>
                                      </p:cBhvr>
                                      <p:to>
                                        <p:strVal val="visible"/>
                                      </p:to>
                                    </p:set>
                                    <p:animEffect transition="in" filter="fade">
                                      <p:cBhvr>
                                        <p:cTn id="151" dur="500"/>
                                        <p:tgtEl>
                                          <p:spTgt spid="147"/>
                                        </p:tgtEl>
                                      </p:cBhvr>
                                    </p:animEffect>
                                    <p:anim calcmode="lin" valueType="num">
                                      <p:cBhvr>
                                        <p:cTn id="152" dur="500" fill="hold"/>
                                        <p:tgtEl>
                                          <p:spTgt spid="147"/>
                                        </p:tgtEl>
                                        <p:attrNameLst>
                                          <p:attrName>ppt_x</p:attrName>
                                        </p:attrNameLst>
                                      </p:cBhvr>
                                      <p:tavLst>
                                        <p:tav tm="0">
                                          <p:val>
                                            <p:strVal val="#ppt_x"/>
                                          </p:val>
                                        </p:tav>
                                        <p:tav tm="100000">
                                          <p:val>
                                            <p:strVal val="#ppt_x"/>
                                          </p:val>
                                        </p:tav>
                                      </p:tavLst>
                                    </p:anim>
                                    <p:anim calcmode="lin" valueType="num">
                                      <p:cBhvr>
                                        <p:cTn id="153" dur="500" fill="hold"/>
                                        <p:tgtEl>
                                          <p:spTgt spid="147"/>
                                        </p:tgtEl>
                                        <p:attrNameLst>
                                          <p:attrName>ppt_y</p:attrName>
                                        </p:attrNameLst>
                                      </p:cBhvr>
                                      <p:tavLst>
                                        <p:tav tm="0">
                                          <p:val>
                                            <p:strVal val="#ppt_y-.1"/>
                                          </p:val>
                                        </p:tav>
                                        <p:tav tm="100000">
                                          <p:val>
                                            <p:strVal val="#ppt_y"/>
                                          </p:val>
                                        </p:tav>
                                      </p:tavLst>
                                    </p:anim>
                                  </p:childTnLst>
                                </p:cTn>
                              </p:par>
                              <p:par>
                                <p:cTn id="154" presetID="10" presetClass="entr" presetSubtype="0" fill="hold" grpId="0" nodeType="withEffect">
                                  <p:stCondLst>
                                    <p:cond delay="0"/>
                                  </p:stCondLst>
                                  <p:childTnLst>
                                    <p:set>
                                      <p:cBhvr>
                                        <p:cTn id="155" dur="1" fill="hold">
                                          <p:stCondLst>
                                            <p:cond delay="0"/>
                                          </p:stCondLst>
                                        </p:cTn>
                                        <p:tgtEl>
                                          <p:spTgt spid="151"/>
                                        </p:tgtEl>
                                        <p:attrNameLst>
                                          <p:attrName>style.visibility</p:attrName>
                                        </p:attrNameLst>
                                      </p:cBhvr>
                                      <p:to>
                                        <p:strVal val="visible"/>
                                      </p:to>
                                    </p:set>
                                    <p:animEffect transition="in" filter="fade">
                                      <p:cBhvr>
                                        <p:cTn id="156" dur="500"/>
                                        <p:tgtEl>
                                          <p:spTgt spid="151"/>
                                        </p:tgtEl>
                                      </p:cBhvr>
                                    </p:animEffect>
                                  </p:childTnLst>
                                </p:cTn>
                              </p:par>
                              <p:par>
                                <p:cTn id="157" presetID="10" presetClass="entr" presetSubtype="0" fill="hold" nodeType="withEffect">
                                  <p:stCondLst>
                                    <p:cond delay="0"/>
                                  </p:stCondLst>
                                  <p:childTnLst>
                                    <p:set>
                                      <p:cBhvr>
                                        <p:cTn id="158" dur="1" fill="hold">
                                          <p:stCondLst>
                                            <p:cond delay="0"/>
                                          </p:stCondLst>
                                        </p:cTn>
                                        <p:tgtEl>
                                          <p:spTgt spid="152"/>
                                        </p:tgtEl>
                                        <p:attrNameLst>
                                          <p:attrName>style.visibility</p:attrName>
                                        </p:attrNameLst>
                                      </p:cBhvr>
                                      <p:to>
                                        <p:strVal val="visible"/>
                                      </p:to>
                                    </p:set>
                                    <p:animEffect transition="in" filter="fade">
                                      <p:cBhvr>
                                        <p:cTn id="159" dur="500"/>
                                        <p:tgtEl>
                                          <p:spTgt spid="152"/>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156"/>
                                        </p:tgtEl>
                                        <p:attrNameLst>
                                          <p:attrName>style.visibility</p:attrName>
                                        </p:attrNameLst>
                                      </p:cBhvr>
                                      <p:to>
                                        <p:strVal val="visible"/>
                                      </p:to>
                                    </p:set>
                                    <p:animEffect transition="in" filter="wipe(left)">
                                      <p:cBhvr>
                                        <p:cTn id="164" dur="500"/>
                                        <p:tgtEl>
                                          <p:spTgt spid="156"/>
                                        </p:tgtEl>
                                      </p:cBhvr>
                                    </p:animEffect>
                                  </p:childTnLst>
                                </p:cTn>
                              </p:par>
                              <p:par>
                                <p:cTn id="165" presetID="47" presetClass="entr" presetSubtype="0" fill="hold" nodeType="withEffect">
                                  <p:stCondLst>
                                    <p:cond delay="0"/>
                                  </p:stCondLst>
                                  <p:childTnLst>
                                    <p:set>
                                      <p:cBhvr>
                                        <p:cTn id="166" dur="1" fill="hold">
                                          <p:stCondLst>
                                            <p:cond delay="0"/>
                                          </p:stCondLst>
                                        </p:cTn>
                                        <p:tgtEl>
                                          <p:spTgt spid="155"/>
                                        </p:tgtEl>
                                        <p:attrNameLst>
                                          <p:attrName>style.visibility</p:attrName>
                                        </p:attrNameLst>
                                      </p:cBhvr>
                                      <p:to>
                                        <p:strVal val="visible"/>
                                      </p:to>
                                    </p:set>
                                    <p:animEffect transition="in" filter="fade">
                                      <p:cBhvr>
                                        <p:cTn id="167" dur="500"/>
                                        <p:tgtEl>
                                          <p:spTgt spid="155"/>
                                        </p:tgtEl>
                                      </p:cBhvr>
                                    </p:animEffect>
                                    <p:anim calcmode="lin" valueType="num">
                                      <p:cBhvr>
                                        <p:cTn id="168" dur="500" fill="hold"/>
                                        <p:tgtEl>
                                          <p:spTgt spid="155"/>
                                        </p:tgtEl>
                                        <p:attrNameLst>
                                          <p:attrName>ppt_x</p:attrName>
                                        </p:attrNameLst>
                                      </p:cBhvr>
                                      <p:tavLst>
                                        <p:tav tm="0">
                                          <p:val>
                                            <p:strVal val="#ppt_x"/>
                                          </p:val>
                                        </p:tav>
                                        <p:tav tm="100000">
                                          <p:val>
                                            <p:strVal val="#ppt_x"/>
                                          </p:val>
                                        </p:tav>
                                      </p:tavLst>
                                    </p:anim>
                                    <p:anim calcmode="lin" valueType="num">
                                      <p:cBhvr>
                                        <p:cTn id="169" dur="500" fill="hold"/>
                                        <p:tgtEl>
                                          <p:spTgt spid="155"/>
                                        </p:tgtEl>
                                        <p:attrNameLst>
                                          <p:attrName>ppt_y</p:attrName>
                                        </p:attrNameLst>
                                      </p:cBhvr>
                                      <p:tavLst>
                                        <p:tav tm="0">
                                          <p:val>
                                            <p:strVal val="#ppt_y-.1"/>
                                          </p:val>
                                        </p:tav>
                                        <p:tav tm="100000">
                                          <p:val>
                                            <p:strVal val="#ppt_y"/>
                                          </p:val>
                                        </p:tav>
                                      </p:tavLst>
                                    </p:anim>
                                  </p:childTnLst>
                                </p:cTn>
                              </p:par>
                              <p:par>
                                <p:cTn id="170" presetID="10" presetClass="entr" presetSubtype="0" fill="hold" grpId="0" nodeType="withEffect">
                                  <p:stCondLst>
                                    <p:cond delay="0"/>
                                  </p:stCondLst>
                                  <p:childTnLst>
                                    <p:set>
                                      <p:cBhvr>
                                        <p:cTn id="171" dur="1" fill="hold">
                                          <p:stCondLst>
                                            <p:cond delay="0"/>
                                          </p:stCondLst>
                                        </p:cTn>
                                        <p:tgtEl>
                                          <p:spTgt spid="159"/>
                                        </p:tgtEl>
                                        <p:attrNameLst>
                                          <p:attrName>style.visibility</p:attrName>
                                        </p:attrNameLst>
                                      </p:cBhvr>
                                      <p:to>
                                        <p:strVal val="visible"/>
                                      </p:to>
                                    </p:set>
                                    <p:animEffect transition="in" filter="fade">
                                      <p:cBhvr>
                                        <p:cTn id="172" dur="500"/>
                                        <p:tgtEl>
                                          <p:spTgt spid="159"/>
                                        </p:tgtEl>
                                      </p:cBhvr>
                                    </p:animEffect>
                                  </p:childTnLst>
                                </p:cTn>
                              </p:par>
                              <p:par>
                                <p:cTn id="173" presetID="10" presetClass="entr" presetSubtype="0" fill="hold" nodeType="withEffect">
                                  <p:stCondLst>
                                    <p:cond delay="0"/>
                                  </p:stCondLst>
                                  <p:childTnLst>
                                    <p:set>
                                      <p:cBhvr>
                                        <p:cTn id="174" dur="1" fill="hold">
                                          <p:stCondLst>
                                            <p:cond delay="0"/>
                                          </p:stCondLst>
                                        </p:cTn>
                                        <p:tgtEl>
                                          <p:spTgt spid="160"/>
                                        </p:tgtEl>
                                        <p:attrNameLst>
                                          <p:attrName>style.visibility</p:attrName>
                                        </p:attrNameLst>
                                      </p:cBhvr>
                                      <p:to>
                                        <p:strVal val="visible"/>
                                      </p:to>
                                    </p:set>
                                    <p:animEffect transition="in" filter="fade">
                                      <p:cBhvr>
                                        <p:cTn id="175" dur="500"/>
                                        <p:tgtEl>
                                          <p:spTgt spid="160"/>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nodeType="clickEffect">
                                  <p:stCondLst>
                                    <p:cond delay="0"/>
                                  </p:stCondLst>
                                  <p:childTnLst>
                                    <p:set>
                                      <p:cBhvr>
                                        <p:cTn id="179" dur="1" fill="hold">
                                          <p:stCondLst>
                                            <p:cond delay="0"/>
                                          </p:stCondLst>
                                        </p:cTn>
                                        <p:tgtEl>
                                          <p:spTgt spid="166"/>
                                        </p:tgtEl>
                                        <p:attrNameLst>
                                          <p:attrName>style.visibility</p:attrName>
                                        </p:attrNameLst>
                                      </p:cBhvr>
                                      <p:to>
                                        <p:strVal val="visible"/>
                                      </p:to>
                                    </p:set>
                                    <p:animEffect transition="in" filter="wipe(left)">
                                      <p:cBhvr>
                                        <p:cTn id="180" dur="500"/>
                                        <p:tgtEl>
                                          <p:spTgt spid="166"/>
                                        </p:tgtEl>
                                      </p:cBhvr>
                                    </p:animEffect>
                                  </p:childTnLst>
                                </p:cTn>
                              </p:par>
                              <p:par>
                                <p:cTn id="181" presetID="47" presetClass="entr" presetSubtype="0" fill="hold" nodeType="withEffect">
                                  <p:stCondLst>
                                    <p:cond delay="0"/>
                                  </p:stCondLst>
                                  <p:childTnLst>
                                    <p:set>
                                      <p:cBhvr>
                                        <p:cTn id="182" dur="1" fill="hold">
                                          <p:stCondLst>
                                            <p:cond delay="0"/>
                                          </p:stCondLst>
                                        </p:cTn>
                                        <p:tgtEl>
                                          <p:spTgt spid="171"/>
                                        </p:tgtEl>
                                        <p:attrNameLst>
                                          <p:attrName>style.visibility</p:attrName>
                                        </p:attrNameLst>
                                      </p:cBhvr>
                                      <p:to>
                                        <p:strVal val="visible"/>
                                      </p:to>
                                    </p:set>
                                    <p:animEffect transition="in" filter="fade">
                                      <p:cBhvr>
                                        <p:cTn id="183" dur="500"/>
                                        <p:tgtEl>
                                          <p:spTgt spid="171"/>
                                        </p:tgtEl>
                                      </p:cBhvr>
                                    </p:animEffect>
                                    <p:anim calcmode="lin" valueType="num">
                                      <p:cBhvr>
                                        <p:cTn id="184" dur="500" fill="hold"/>
                                        <p:tgtEl>
                                          <p:spTgt spid="171"/>
                                        </p:tgtEl>
                                        <p:attrNameLst>
                                          <p:attrName>ppt_x</p:attrName>
                                        </p:attrNameLst>
                                      </p:cBhvr>
                                      <p:tavLst>
                                        <p:tav tm="0">
                                          <p:val>
                                            <p:strVal val="#ppt_x"/>
                                          </p:val>
                                        </p:tav>
                                        <p:tav tm="100000">
                                          <p:val>
                                            <p:strVal val="#ppt_x"/>
                                          </p:val>
                                        </p:tav>
                                      </p:tavLst>
                                    </p:anim>
                                    <p:anim calcmode="lin" valueType="num">
                                      <p:cBhvr>
                                        <p:cTn id="185" dur="500" fill="hold"/>
                                        <p:tgtEl>
                                          <p:spTgt spid="171"/>
                                        </p:tgtEl>
                                        <p:attrNameLst>
                                          <p:attrName>ppt_y</p:attrName>
                                        </p:attrNameLst>
                                      </p:cBhvr>
                                      <p:tavLst>
                                        <p:tav tm="0">
                                          <p:val>
                                            <p:strVal val="#ppt_y-.1"/>
                                          </p:val>
                                        </p:tav>
                                        <p:tav tm="100000">
                                          <p:val>
                                            <p:strVal val="#ppt_y"/>
                                          </p:val>
                                        </p:tav>
                                      </p:tavLst>
                                    </p:anim>
                                  </p:childTnLst>
                                </p:cTn>
                              </p:par>
                              <p:par>
                                <p:cTn id="186" presetID="10" presetClass="entr" presetSubtype="0" fill="hold" grpId="0" nodeType="withEffect">
                                  <p:stCondLst>
                                    <p:cond delay="0"/>
                                  </p:stCondLst>
                                  <p:childTnLst>
                                    <p:set>
                                      <p:cBhvr>
                                        <p:cTn id="187" dur="1" fill="hold">
                                          <p:stCondLst>
                                            <p:cond delay="0"/>
                                          </p:stCondLst>
                                        </p:cTn>
                                        <p:tgtEl>
                                          <p:spTgt spid="175"/>
                                        </p:tgtEl>
                                        <p:attrNameLst>
                                          <p:attrName>style.visibility</p:attrName>
                                        </p:attrNameLst>
                                      </p:cBhvr>
                                      <p:to>
                                        <p:strVal val="visible"/>
                                      </p:to>
                                    </p:set>
                                    <p:animEffect transition="in" filter="fade">
                                      <p:cBhvr>
                                        <p:cTn id="188" dur="500"/>
                                        <p:tgtEl>
                                          <p:spTgt spid="175"/>
                                        </p:tgtEl>
                                      </p:cBhvr>
                                    </p:animEffect>
                                  </p:childTnLst>
                                </p:cTn>
                              </p:par>
                              <p:par>
                                <p:cTn id="189" presetID="10" presetClass="entr" presetSubtype="0" fill="hold" nodeType="withEffect">
                                  <p:stCondLst>
                                    <p:cond delay="0"/>
                                  </p:stCondLst>
                                  <p:childTnLst>
                                    <p:set>
                                      <p:cBhvr>
                                        <p:cTn id="190" dur="1" fill="hold">
                                          <p:stCondLst>
                                            <p:cond delay="0"/>
                                          </p:stCondLst>
                                        </p:cTn>
                                        <p:tgtEl>
                                          <p:spTgt spid="176"/>
                                        </p:tgtEl>
                                        <p:attrNameLst>
                                          <p:attrName>style.visibility</p:attrName>
                                        </p:attrNameLst>
                                      </p:cBhvr>
                                      <p:to>
                                        <p:strVal val="visible"/>
                                      </p:to>
                                    </p:set>
                                    <p:animEffect transition="in" filter="fade">
                                      <p:cBhvr>
                                        <p:cTn id="191"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2" grpId="0" animBg="1"/>
      <p:bldP spid="72" grpId="0" animBg="1"/>
      <p:bldP spid="82" grpId="0" animBg="1"/>
      <p:bldP spid="95" grpId="0" animBg="1"/>
      <p:bldP spid="106" grpId="0" animBg="1"/>
      <p:bldP spid="115" grpId="0" animBg="1"/>
      <p:bldP spid="130" grpId="0" animBg="1"/>
      <p:bldP spid="143" grpId="0" animBg="1"/>
      <p:bldP spid="151" grpId="0" animBg="1"/>
      <p:bldP spid="159" grpId="0" animBg="1"/>
      <p:bldP spid="1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D3FEF1-C3E0-45A6-B97B-53DA3B87E220}"/>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has the glass been divided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Count up in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until the glass is full. How many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make a full glass?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a straight-sided container divided into 5 equal parts. Pour in water so the </a:t>
                </a:r>
                <a:r>
                  <a:rPr lang="en-GB" sz="2000" dirty="0">
                    <a:latin typeface="Arial"/>
                  </a:rPr>
                  <a:t>container</a:t>
                </a:r>
                <a:r>
                  <a:rPr kumimoji="0" lang="en-GB" sz="2000" b="0" i="0" u="none" strike="noStrike" kern="1200" cap="none" spc="0" normalizeH="0" baseline="0" noProof="0" dirty="0">
                    <a:ln>
                      <a:noFill/>
                    </a:ln>
                    <a:solidFill>
                      <a:srgbClr val="585858"/>
                    </a:solidFill>
                    <a:effectLst/>
                    <a:uLnTx/>
                    <a:uFillTx/>
                    <a:latin typeface="Arial"/>
                    <a:ea typeface="+mn-ea"/>
                    <a:cs typeface="+mn-cs"/>
                  </a:rPr>
                  <a:t> is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full. Repeat with other fractions.  </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7" name="Content Placeholder 2">
                <a:extLst>
                  <a:ext uri="{FF2B5EF4-FFF2-40B4-BE49-F238E27FC236}">
                    <a16:creationId xmlns:a16="http://schemas.microsoft.com/office/drawing/2014/main" id="{41D3FEF1-C3E0-45A6-B97B-53DA3B87E220}"/>
                  </a:ext>
                </a:extLst>
              </p:cNvPr>
              <p:cNvSpPr txBox="1">
                <a:spLocks noRot="1" noChangeAspect="1" noMove="1" noResize="1" noEditPoints="1" noAdjustHandles="1" noChangeArrowheads="1" noChangeShapeType="1" noTextEdit="1"/>
              </p:cNvSpPr>
              <p:nvPr/>
            </p:nvSpPr>
            <p:spPr>
              <a:xfrm>
                <a:off x="6192012" y="1567970"/>
                <a:ext cx="5390389" cy="4101962"/>
              </a:xfrm>
              <a:prstGeom prst="rect">
                <a:avLst/>
              </a:prstGeom>
              <a:blipFill>
                <a:blip r:embed="rId3"/>
                <a:stretch>
                  <a:fillRect l="-1018" r="-2262"/>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0FC2CF06-428D-4AEC-A830-751549D14E4D}"/>
              </a:ext>
            </a:extLst>
          </p:cNvPr>
          <p:cNvSpPr>
            <a:spLocks noGrp="1"/>
          </p:cNvSpPr>
          <p:nvPr>
            <p:ph type="title"/>
          </p:nvPr>
        </p:nvSpPr>
        <p:spPr/>
        <p:txBody>
          <a:bodyPr/>
          <a:lstStyle/>
          <a:p>
            <a:r>
              <a:rPr lang="en-GB" dirty="0"/>
              <a:t>3F-3 Fractions within 1 in the linear number system</a:t>
            </a:r>
          </a:p>
        </p:txBody>
      </p:sp>
      <p:pic>
        <p:nvPicPr>
          <p:cNvPr id="4" name="Picture 3">
            <a:extLst>
              <a:ext uri="{FF2B5EF4-FFF2-40B4-BE49-F238E27FC236}">
                <a16:creationId xmlns:a16="http://schemas.microsoft.com/office/drawing/2014/main" id="{A85CD6B0-1A57-4606-8F7B-EDEC9DCA40B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97781" y="1858856"/>
            <a:ext cx="1930400" cy="3647009"/>
          </a:xfrm>
          <a:prstGeom prst="rect">
            <a:avLst/>
          </a:prstGeom>
        </p:spPr>
      </p:pic>
      <p:pic>
        <p:nvPicPr>
          <p:cNvPr id="6" name="Picture 5">
            <a:extLst>
              <a:ext uri="{FF2B5EF4-FFF2-40B4-BE49-F238E27FC236}">
                <a16:creationId xmlns:a16="http://schemas.microsoft.com/office/drawing/2014/main" id="{E1E12336-E26E-4C4F-8E0C-981077A70F5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96181" y="2514060"/>
            <a:ext cx="2148114" cy="2991804"/>
          </a:xfrm>
          <a:prstGeom prst="rect">
            <a:avLst/>
          </a:prstGeom>
        </p:spPr>
      </p:pic>
      <p:pic>
        <p:nvPicPr>
          <p:cNvPr id="8" name="Picture 7">
            <a:extLst>
              <a:ext uri="{FF2B5EF4-FFF2-40B4-BE49-F238E27FC236}">
                <a16:creationId xmlns:a16="http://schemas.microsoft.com/office/drawing/2014/main" id="{06B6DF5E-955D-423F-A83D-5DF01250082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928181" y="1856677"/>
            <a:ext cx="1930400" cy="3689404"/>
          </a:xfrm>
          <a:prstGeom prst="rect">
            <a:avLst/>
          </a:prstGeom>
        </p:spPr>
      </p:pic>
      <p:pic>
        <p:nvPicPr>
          <p:cNvPr id="10" name="Picture 9">
            <a:extLst>
              <a:ext uri="{FF2B5EF4-FFF2-40B4-BE49-F238E27FC236}">
                <a16:creationId xmlns:a16="http://schemas.microsoft.com/office/drawing/2014/main" id="{D15AE586-0C46-48C6-A2DA-90EED29303D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41324" y="4536450"/>
            <a:ext cx="1930399" cy="1014680"/>
          </a:xfrm>
          <a:prstGeom prst="rect">
            <a:avLst/>
          </a:prstGeom>
        </p:spPr>
      </p:pic>
      <p:pic>
        <p:nvPicPr>
          <p:cNvPr id="12" name="Picture 11">
            <a:extLst>
              <a:ext uri="{FF2B5EF4-FFF2-40B4-BE49-F238E27FC236}">
                <a16:creationId xmlns:a16="http://schemas.microsoft.com/office/drawing/2014/main" id="{5CBA0006-DF3E-456E-B690-3612B5889896}"/>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873094" y="1706957"/>
            <a:ext cx="986928" cy="3915151"/>
          </a:xfrm>
          <a:prstGeom prst="rect">
            <a:avLst/>
          </a:prstGeom>
        </p:spPr>
      </p:pic>
      <p:pic>
        <p:nvPicPr>
          <p:cNvPr id="14" name="Picture 13">
            <a:extLst>
              <a:ext uri="{FF2B5EF4-FFF2-40B4-BE49-F238E27FC236}">
                <a16:creationId xmlns:a16="http://schemas.microsoft.com/office/drawing/2014/main" id="{2892670E-34B6-4718-B026-33B8CA49FC1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41324" y="3865865"/>
            <a:ext cx="1930399" cy="1014680"/>
          </a:xfrm>
          <a:prstGeom prst="rect">
            <a:avLst/>
          </a:prstGeom>
        </p:spPr>
      </p:pic>
      <p:pic>
        <p:nvPicPr>
          <p:cNvPr id="16" name="Picture 15">
            <a:extLst>
              <a:ext uri="{FF2B5EF4-FFF2-40B4-BE49-F238E27FC236}">
                <a16:creationId xmlns:a16="http://schemas.microsoft.com/office/drawing/2014/main" id="{F968F872-5CA0-4B6D-AF49-5E01A29C9582}"/>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875361" y="3527386"/>
            <a:ext cx="943387" cy="714375"/>
          </a:xfrm>
          <a:prstGeom prst="rect">
            <a:avLst/>
          </a:prstGeom>
        </p:spPr>
      </p:pic>
      <p:pic>
        <p:nvPicPr>
          <p:cNvPr id="18" name="Picture 17">
            <a:extLst>
              <a:ext uri="{FF2B5EF4-FFF2-40B4-BE49-F238E27FC236}">
                <a16:creationId xmlns:a16="http://schemas.microsoft.com/office/drawing/2014/main" id="{16A1AC62-7238-467C-881F-CECD7BE8300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42230" y="3192751"/>
            <a:ext cx="1930399" cy="1014680"/>
          </a:xfrm>
          <a:prstGeom prst="rect">
            <a:avLst/>
          </a:prstGeom>
        </p:spPr>
      </p:pic>
      <p:pic>
        <p:nvPicPr>
          <p:cNvPr id="20" name="Picture 19">
            <a:extLst>
              <a:ext uri="{FF2B5EF4-FFF2-40B4-BE49-F238E27FC236}">
                <a16:creationId xmlns:a16="http://schemas.microsoft.com/office/drawing/2014/main" id="{19B75EA3-BC60-4129-B930-F81172DC604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876723" y="2962237"/>
            <a:ext cx="943387" cy="603249"/>
          </a:xfrm>
          <a:prstGeom prst="rect">
            <a:avLst/>
          </a:prstGeom>
        </p:spPr>
      </p:pic>
      <p:pic>
        <p:nvPicPr>
          <p:cNvPr id="22" name="Picture 21">
            <a:extLst>
              <a:ext uri="{FF2B5EF4-FFF2-40B4-BE49-F238E27FC236}">
                <a16:creationId xmlns:a16="http://schemas.microsoft.com/office/drawing/2014/main" id="{2A26EDDD-9A7F-4DFC-BB8E-C7AFB9CF293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40868" y="2522812"/>
            <a:ext cx="1930399" cy="1014680"/>
          </a:xfrm>
          <a:prstGeom prst="rect">
            <a:avLst/>
          </a:prstGeom>
        </p:spPr>
      </p:pic>
      <p:pic>
        <p:nvPicPr>
          <p:cNvPr id="23" name="Picture 22">
            <a:extLst>
              <a:ext uri="{FF2B5EF4-FFF2-40B4-BE49-F238E27FC236}">
                <a16:creationId xmlns:a16="http://schemas.microsoft.com/office/drawing/2014/main" id="{7C353F7C-AC82-43AD-93E4-C0D6ED7018E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875361" y="2312140"/>
            <a:ext cx="943387" cy="577849"/>
          </a:xfrm>
          <a:prstGeom prst="rect">
            <a:avLst/>
          </a:prstGeom>
        </p:spPr>
      </p:pic>
      <p:pic>
        <p:nvPicPr>
          <p:cNvPr id="26" name="Picture 25">
            <a:extLst>
              <a:ext uri="{FF2B5EF4-FFF2-40B4-BE49-F238E27FC236}">
                <a16:creationId xmlns:a16="http://schemas.microsoft.com/office/drawing/2014/main" id="{0D34A64A-B238-416B-8A91-88C4D245C58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40868" y="1858855"/>
            <a:ext cx="1930399" cy="1009926"/>
          </a:xfrm>
          <a:prstGeom prst="rect">
            <a:avLst/>
          </a:prstGeom>
        </p:spPr>
      </p:pic>
      <p:pic>
        <p:nvPicPr>
          <p:cNvPr id="27" name="Picture 26">
            <a:extLst>
              <a:ext uri="{FF2B5EF4-FFF2-40B4-BE49-F238E27FC236}">
                <a16:creationId xmlns:a16="http://schemas.microsoft.com/office/drawing/2014/main" id="{BFA31C6D-95C5-4F49-988A-60CEBB49CDE2}"/>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875361" y="1613640"/>
            <a:ext cx="943387" cy="577849"/>
          </a:xfrm>
          <a:prstGeom prst="rect">
            <a:avLst/>
          </a:prstGeom>
        </p:spPr>
      </p:pic>
    </p:spTree>
    <p:extLst>
      <p:ext uri="{BB962C8B-B14F-4D97-AF65-F5344CB8AC3E}">
        <p14:creationId xmlns:p14="http://schemas.microsoft.com/office/powerpoint/2010/main" val="3685653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2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48FA8BDE-6ECD-4321-9101-CE91BA27DACC}"/>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use the picture to show that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is the same as two one-fifths and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is the same as three one-fifths?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Count </a:t>
                </a:r>
                <a:r>
                  <a:rPr kumimoji="0" lang="en-GB" sz="2000" b="0" i="1" u="none" strike="noStrike" kern="1200" cap="none" spc="0" normalizeH="0" baseline="0" noProof="0" dirty="0">
                    <a:ln>
                      <a:noFill/>
                    </a:ln>
                    <a:solidFill>
                      <a:srgbClr val="585858"/>
                    </a:solidFill>
                    <a:effectLst/>
                    <a:uLnTx/>
                    <a:uFillTx/>
                    <a:latin typeface="Arial"/>
                    <a:ea typeface="+mn-ea"/>
                    <a:cs typeface="+mn-cs"/>
                  </a:rPr>
                  <a:t>one-fifth, two-fifths, three-fifths, four-fifths, five-fifths.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Count </a:t>
                </a:r>
                <a:r>
                  <a:rPr kumimoji="0" lang="en-GB" sz="2000" b="0" i="1" u="none" strike="noStrike" kern="1200" cap="none" spc="0" normalizeH="0" baseline="0" noProof="0" dirty="0">
                    <a:ln>
                      <a:noFill/>
                    </a:ln>
                    <a:solidFill>
                      <a:srgbClr val="585858"/>
                    </a:solidFill>
                    <a:effectLst/>
                    <a:uLnTx/>
                    <a:uFillTx/>
                    <a:latin typeface="Arial"/>
                    <a:ea typeface="+mn-ea"/>
                    <a:cs typeface="+mn-cs"/>
                  </a:rPr>
                  <a:t>one one-fifth, two one-fifths, three one-fifths, four one-fifths, five one-fifths.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5" name="Content Placeholder 2">
                <a:extLst>
                  <a:ext uri="{FF2B5EF4-FFF2-40B4-BE49-F238E27FC236}">
                    <a16:creationId xmlns:a16="http://schemas.microsoft.com/office/drawing/2014/main" id="{48FA8BDE-6ECD-4321-9101-CE91BA27DACC}"/>
                  </a:ext>
                </a:extLst>
              </p:cNvPr>
              <p:cNvSpPr txBox="1">
                <a:spLocks noRot="1" noChangeAspect="1" noMove="1" noResize="1" noEditPoints="1" noAdjustHandles="1" noChangeArrowheads="1" noChangeShapeType="1" noTextEdit="1"/>
              </p:cNvSpPr>
              <p:nvPr/>
            </p:nvSpPr>
            <p:spPr>
              <a:xfrm>
                <a:off x="6192012" y="1567970"/>
                <a:ext cx="5390389" cy="4101962"/>
              </a:xfrm>
              <a:prstGeom prst="rect">
                <a:avLst/>
              </a:prstGeom>
              <a:blipFill>
                <a:blip r:embed="rId3"/>
                <a:stretch>
                  <a:fillRect l="-1018"/>
                </a:stretch>
              </a:blipFill>
            </p:spPr>
            <p:txBody>
              <a:bodyPr/>
              <a:lstStyle/>
              <a:p>
                <a:r>
                  <a:rPr lang="en-GB">
                    <a:noFill/>
                  </a:rPr>
                  <a:t> </a:t>
                </a:r>
              </a:p>
            </p:txBody>
          </p:sp>
        </mc:Fallback>
      </mc:AlternateContent>
      <p:pic>
        <p:nvPicPr>
          <p:cNvPr id="183" name="Picture 182">
            <a:extLst>
              <a:ext uri="{FF2B5EF4-FFF2-40B4-BE49-F238E27FC236}">
                <a16:creationId xmlns:a16="http://schemas.microsoft.com/office/drawing/2014/main" id="{769B1F85-FCB7-4A7C-BBB8-B70CCB5DFDC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650581" y="5401022"/>
            <a:ext cx="249824" cy="321606"/>
          </a:xfrm>
          <a:prstGeom prst="rect">
            <a:avLst/>
          </a:prstGeom>
        </p:spPr>
      </p:pic>
      <p:pic>
        <p:nvPicPr>
          <p:cNvPr id="182" name="Picture 181">
            <a:extLst>
              <a:ext uri="{FF2B5EF4-FFF2-40B4-BE49-F238E27FC236}">
                <a16:creationId xmlns:a16="http://schemas.microsoft.com/office/drawing/2014/main" id="{14C6B251-EEFA-4952-AC5A-70FE0259072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339092" y="5464910"/>
            <a:ext cx="659698" cy="161469"/>
          </a:xfrm>
          <a:prstGeom prst="rect">
            <a:avLst/>
          </a:prstGeom>
        </p:spPr>
      </p:pic>
      <p:pic>
        <p:nvPicPr>
          <p:cNvPr id="141" name="Picture 140">
            <a:extLst>
              <a:ext uri="{FF2B5EF4-FFF2-40B4-BE49-F238E27FC236}">
                <a16:creationId xmlns:a16="http://schemas.microsoft.com/office/drawing/2014/main" id="{5AB658F3-92CD-4EC7-B9D1-046E68B0090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593122" y="4363870"/>
            <a:ext cx="217300" cy="384342"/>
          </a:xfrm>
          <a:prstGeom prst="rect">
            <a:avLst/>
          </a:prstGeom>
        </p:spPr>
      </p:pic>
      <p:pic>
        <p:nvPicPr>
          <p:cNvPr id="140" name="Picture 139">
            <a:extLst>
              <a:ext uri="{FF2B5EF4-FFF2-40B4-BE49-F238E27FC236}">
                <a16:creationId xmlns:a16="http://schemas.microsoft.com/office/drawing/2014/main" id="{B5DDF8D5-2CC8-452A-A0C1-EBA000CCC9D6}"/>
              </a:ext>
            </a:extLst>
          </p:cNvPr>
          <p:cNvPicPr>
            <a:picLocks noChangeAspect="1"/>
          </p:cNvPicPr>
          <p:nvPr/>
        </p:nvPicPr>
        <p:blipFill rotWithShape="1">
          <a:blip r:embed="rId7">
            <a:extLst>
              <a:ext uri="{28A0092B-C50C-407E-A947-70E740481C1C}">
                <a14:useLocalDpi xmlns:a14="http://schemas.microsoft.com/office/drawing/2010/main" val="0"/>
              </a:ext>
            </a:extLst>
          </a:blip>
          <a:srcRect l="-2257"/>
          <a:stretch/>
        </p:blipFill>
        <p:spPr>
          <a:xfrm>
            <a:off x="2325176" y="4537404"/>
            <a:ext cx="680471" cy="110492"/>
          </a:xfrm>
          <a:prstGeom prst="rect">
            <a:avLst/>
          </a:prstGeom>
        </p:spPr>
      </p:pic>
      <p:pic>
        <p:nvPicPr>
          <p:cNvPr id="87" name="Picture 86">
            <a:extLst>
              <a:ext uri="{FF2B5EF4-FFF2-40B4-BE49-F238E27FC236}">
                <a16:creationId xmlns:a16="http://schemas.microsoft.com/office/drawing/2014/main" id="{6D1AAF12-4261-4B74-B931-ECD8F4E9320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351480" y="3466322"/>
            <a:ext cx="763194" cy="155419"/>
          </a:xfrm>
          <a:prstGeom prst="rect">
            <a:avLst/>
          </a:prstGeom>
        </p:spPr>
      </p:pic>
      <p:sp>
        <p:nvSpPr>
          <p:cNvPr id="3" name="Title 2">
            <a:extLst>
              <a:ext uri="{FF2B5EF4-FFF2-40B4-BE49-F238E27FC236}">
                <a16:creationId xmlns:a16="http://schemas.microsoft.com/office/drawing/2014/main" id="{D0FBE4B1-E8EE-4995-B2BF-602ADDA1E79C}"/>
              </a:ext>
            </a:extLst>
          </p:cNvPr>
          <p:cNvSpPr>
            <a:spLocks noGrp="1"/>
          </p:cNvSpPr>
          <p:nvPr>
            <p:ph type="title"/>
          </p:nvPr>
        </p:nvSpPr>
        <p:spPr/>
        <p:txBody>
          <a:bodyPr/>
          <a:lstStyle/>
          <a:p>
            <a:r>
              <a:rPr lang="en-GB" dirty="0"/>
              <a:t>3F-3 Fractions within 1 in the linear number system</a:t>
            </a:r>
          </a:p>
        </p:txBody>
      </p:sp>
      <p:pic>
        <p:nvPicPr>
          <p:cNvPr id="6" name="Picture 5">
            <a:extLst>
              <a:ext uri="{FF2B5EF4-FFF2-40B4-BE49-F238E27FC236}">
                <a16:creationId xmlns:a16="http://schemas.microsoft.com/office/drawing/2014/main" id="{289D58F9-A8DD-4AA2-98A0-A159BA29927E}"/>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351683" y="1205765"/>
            <a:ext cx="2548930" cy="351573"/>
          </a:xfrm>
          <a:prstGeom prst="rect">
            <a:avLst/>
          </a:prstGeom>
        </p:spPr>
      </p:pic>
      <p:pic>
        <p:nvPicPr>
          <p:cNvPr id="15" name="Picture 14">
            <a:extLst>
              <a:ext uri="{FF2B5EF4-FFF2-40B4-BE49-F238E27FC236}">
                <a16:creationId xmlns:a16="http://schemas.microsoft.com/office/drawing/2014/main" id="{6EBCCBC4-3438-488F-90DA-A34E9EB0B8A3}"/>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351683" y="1731168"/>
            <a:ext cx="2048868" cy="333375"/>
          </a:xfrm>
          <a:prstGeom prst="rect">
            <a:avLst/>
          </a:prstGeom>
        </p:spPr>
      </p:pic>
      <p:sp>
        <p:nvSpPr>
          <p:cNvPr id="7" name="Rectangle 6">
            <a:extLst>
              <a:ext uri="{FF2B5EF4-FFF2-40B4-BE49-F238E27FC236}">
                <a16:creationId xmlns:a16="http://schemas.microsoft.com/office/drawing/2014/main" id="{4B271CB8-D05D-4B7A-81DE-47C40D7BDA6A}"/>
              </a:ext>
            </a:extLst>
          </p:cNvPr>
          <p:cNvSpPr/>
          <p:nvPr/>
        </p:nvSpPr>
        <p:spPr>
          <a:xfrm>
            <a:off x="2457451" y="1521619"/>
            <a:ext cx="195263" cy="13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8" name="Picture 17">
            <a:extLst>
              <a:ext uri="{FF2B5EF4-FFF2-40B4-BE49-F238E27FC236}">
                <a16:creationId xmlns:a16="http://schemas.microsoft.com/office/drawing/2014/main" id="{22E87910-A089-4179-93DA-BD37F0F9F694}"/>
              </a:ext>
            </a:extLst>
          </p:cNvPr>
          <p:cNvPicPr>
            <a:picLocks noChangeAspect="1"/>
          </p:cNvPicPr>
          <p:nvPr/>
        </p:nvPicPr>
        <p:blipFill rotWithShape="1">
          <a:blip r:embed="rId11">
            <a:extLst>
              <a:ext uri="{28A0092B-C50C-407E-A947-70E740481C1C}">
                <a14:useLocalDpi xmlns:a14="http://schemas.microsoft.com/office/drawing/2010/main" val="0"/>
              </a:ext>
            </a:extLst>
          </a:blip>
          <a:srcRect l="-5"/>
          <a:stretch/>
        </p:blipFill>
        <p:spPr>
          <a:xfrm>
            <a:off x="2351684" y="1521619"/>
            <a:ext cx="539155" cy="209548"/>
          </a:xfrm>
          <a:prstGeom prst="rect">
            <a:avLst/>
          </a:prstGeom>
        </p:spPr>
      </p:pic>
      <p:pic>
        <p:nvPicPr>
          <p:cNvPr id="9" name="Picture 8">
            <a:extLst>
              <a:ext uri="{FF2B5EF4-FFF2-40B4-BE49-F238E27FC236}">
                <a16:creationId xmlns:a16="http://schemas.microsoft.com/office/drawing/2014/main" id="{72DCEDA3-EAEB-4096-8409-E9D4FFF9570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2351682" y="1204834"/>
            <a:ext cx="439144" cy="159623"/>
          </a:xfrm>
          <a:prstGeom prst="rect">
            <a:avLst/>
          </a:prstGeom>
        </p:spPr>
      </p:pic>
      <p:sp>
        <p:nvSpPr>
          <p:cNvPr id="11" name="Rectangle 10">
            <a:extLst>
              <a:ext uri="{FF2B5EF4-FFF2-40B4-BE49-F238E27FC236}">
                <a16:creationId xmlns:a16="http://schemas.microsoft.com/office/drawing/2014/main" id="{431CF456-3275-4F4C-837E-122465913775}"/>
              </a:ext>
            </a:extLst>
          </p:cNvPr>
          <p:cNvSpPr/>
          <p:nvPr/>
        </p:nvSpPr>
        <p:spPr>
          <a:xfrm>
            <a:off x="2228851" y="1361997"/>
            <a:ext cx="885825" cy="15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E12ED7EA-D69A-4BF4-8479-6CEC05A5B451}"/>
              </a:ext>
            </a:extLst>
          </p:cNvPr>
          <p:cNvSpPr/>
          <p:nvPr/>
        </p:nvSpPr>
        <p:spPr>
          <a:xfrm>
            <a:off x="4605340" y="1282185"/>
            <a:ext cx="295274" cy="35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5" name="Picture 24">
            <a:extLst>
              <a:ext uri="{FF2B5EF4-FFF2-40B4-BE49-F238E27FC236}">
                <a16:creationId xmlns:a16="http://schemas.microsoft.com/office/drawing/2014/main" id="{919D834C-3154-48E2-84BA-7AA5A29951EE}"/>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2351682" y="2185055"/>
            <a:ext cx="2548930" cy="425588"/>
          </a:xfrm>
          <a:prstGeom prst="rect">
            <a:avLst/>
          </a:prstGeom>
        </p:spPr>
      </p:pic>
      <p:pic>
        <p:nvPicPr>
          <p:cNvPr id="26" name="Picture 25">
            <a:extLst>
              <a:ext uri="{FF2B5EF4-FFF2-40B4-BE49-F238E27FC236}">
                <a16:creationId xmlns:a16="http://schemas.microsoft.com/office/drawing/2014/main" id="{BD6C1061-07CD-491F-8502-6855ED35D8C6}"/>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351682" y="2763776"/>
            <a:ext cx="2048868" cy="333375"/>
          </a:xfrm>
          <a:prstGeom prst="rect">
            <a:avLst/>
          </a:prstGeom>
        </p:spPr>
      </p:pic>
      <p:sp>
        <p:nvSpPr>
          <p:cNvPr id="27" name="Rectangle 26">
            <a:extLst>
              <a:ext uri="{FF2B5EF4-FFF2-40B4-BE49-F238E27FC236}">
                <a16:creationId xmlns:a16="http://schemas.microsoft.com/office/drawing/2014/main" id="{5683FF8D-846C-47AF-937E-B6D91BA89CCF}"/>
              </a:ext>
            </a:extLst>
          </p:cNvPr>
          <p:cNvSpPr/>
          <p:nvPr/>
        </p:nvSpPr>
        <p:spPr>
          <a:xfrm>
            <a:off x="2457450" y="2554227"/>
            <a:ext cx="195263" cy="13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79125B24-FFA0-4BC7-861A-56C19AE3634B}"/>
              </a:ext>
            </a:extLst>
          </p:cNvPr>
          <p:cNvSpPr/>
          <p:nvPr/>
        </p:nvSpPr>
        <p:spPr>
          <a:xfrm>
            <a:off x="2228850" y="2394605"/>
            <a:ext cx="885825" cy="15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243BBD39-D35D-4760-9F9B-E36A7E7B6D4C}"/>
              </a:ext>
            </a:extLst>
          </p:cNvPr>
          <p:cNvSpPr/>
          <p:nvPr/>
        </p:nvSpPr>
        <p:spPr>
          <a:xfrm>
            <a:off x="4605339" y="2314793"/>
            <a:ext cx="295274" cy="35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9BB4474C-80AC-4328-9CA7-BACDA1CEE708}"/>
              </a:ext>
            </a:extLst>
          </p:cNvPr>
          <p:cNvSpPr/>
          <p:nvPr/>
        </p:nvSpPr>
        <p:spPr>
          <a:xfrm>
            <a:off x="2819400" y="2554227"/>
            <a:ext cx="295274" cy="11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8" name="Picture 27">
            <a:extLst>
              <a:ext uri="{FF2B5EF4-FFF2-40B4-BE49-F238E27FC236}">
                <a16:creationId xmlns:a16="http://schemas.microsoft.com/office/drawing/2014/main" id="{318540D1-B89B-47A5-A84F-3D8B7602CC64}"/>
              </a:ext>
            </a:extLst>
          </p:cNvPr>
          <p:cNvPicPr>
            <a:picLocks noChangeAspect="1"/>
          </p:cNvPicPr>
          <p:nvPr/>
        </p:nvPicPr>
        <p:blipFill rotWithShape="1">
          <a:blip r:embed="rId11">
            <a:extLst>
              <a:ext uri="{28A0092B-C50C-407E-A947-70E740481C1C}">
                <a14:useLocalDpi xmlns:a14="http://schemas.microsoft.com/office/drawing/2010/main" val="0"/>
              </a:ext>
            </a:extLst>
          </a:blip>
          <a:srcRect l="-5"/>
          <a:stretch/>
        </p:blipFill>
        <p:spPr>
          <a:xfrm>
            <a:off x="2737448" y="2554227"/>
            <a:ext cx="539155" cy="209548"/>
          </a:xfrm>
          <a:prstGeom prst="rect">
            <a:avLst/>
          </a:prstGeom>
        </p:spPr>
      </p:pic>
      <p:pic>
        <p:nvPicPr>
          <p:cNvPr id="59" name="Picture 58">
            <a:extLst>
              <a:ext uri="{FF2B5EF4-FFF2-40B4-BE49-F238E27FC236}">
                <a16:creationId xmlns:a16="http://schemas.microsoft.com/office/drawing/2014/main" id="{A621F859-E392-4268-9E5E-233B8E0670F1}"/>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2351681" y="3274080"/>
            <a:ext cx="2548930" cy="188835"/>
          </a:xfrm>
          <a:prstGeom prst="rect">
            <a:avLst/>
          </a:prstGeom>
        </p:spPr>
      </p:pic>
      <p:pic>
        <p:nvPicPr>
          <p:cNvPr id="61" name="Picture 60">
            <a:extLst>
              <a:ext uri="{FF2B5EF4-FFF2-40B4-BE49-F238E27FC236}">
                <a16:creationId xmlns:a16="http://schemas.microsoft.com/office/drawing/2014/main" id="{AC084539-CB74-419E-9437-B65B8C4B044D}"/>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351681" y="3852800"/>
            <a:ext cx="2048868" cy="333375"/>
          </a:xfrm>
          <a:prstGeom prst="rect">
            <a:avLst/>
          </a:prstGeom>
        </p:spPr>
      </p:pic>
      <p:sp>
        <p:nvSpPr>
          <p:cNvPr id="62" name="Rectangle 61">
            <a:extLst>
              <a:ext uri="{FF2B5EF4-FFF2-40B4-BE49-F238E27FC236}">
                <a16:creationId xmlns:a16="http://schemas.microsoft.com/office/drawing/2014/main" id="{FA4C7E3A-C7A1-454C-AE94-B76F56BC0C3E}"/>
              </a:ext>
            </a:extLst>
          </p:cNvPr>
          <p:cNvSpPr/>
          <p:nvPr/>
        </p:nvSpPr>
        <p:spPr>
          <a:xfrm>
            <a:off x="2457449" y="3643251"/>
            <a:ext cx="195263" cy="13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6" name="Picture 65">
            <a:extLst>
              <a:ext uri="{FF2B5EF4-FFF2-40B4-BE49-F238E27FC236}">
                <a16:creationId xmlns:a16="http://schemas.microsoft.com/office/drawing/2014/main" id="{AF6E25B6-4DA6-463B-B5CB-604D514B0E1D}"/>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2351681" y="3312099"/>
            <a:ext cx="414235" cy="159624"/>
          </a:xfrm>
          <a:prstGeom prst="rect">
            <a:avLst/>
          </a:prstGeom>
        </p:spPr>
      </p:pic>
      <p:sp>
        <p:nvSpPr>
          <p:cNvPr id="67" name="Rectangle 66">
            <a:extLst>
              <a:ext uri="{FF2B5EF4-FFF2-40B4-BE49-F238E27FC236}">
                <a16:creationId xmlns:a16="http://schemas.microsoft.com/office/drawing/2014/main" id="{99AF782A-3D81-47A5-8986-A666EDE0515E}"/>
              </a:ext>
            </a:extLst>
          </p:cNvPr>
          <p:cNvSpPr/>
          <p:nvPr/>
        </p:nvSpPr>
        <p:spPr>
          <a:xfrm>
            <a:off x="2819399" y="3643251"/>
            <a:ext cx="295274" cy="11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80" name="Picture 79">
            <a:extLst>
              <a:ext uri="{FF2B5EF4-FFF2-40B4-BE49-F238E27FC236}">
                <a16:creationId xmlns:a16="http://schemas.microsoft.com/office/drawing/2014/main" id="{E36D70B3-9AF4-4188-931C-AA7285C29035}"/>
              </a:ext>
            </a:extLst>
          </p:cNvPr>
          <p:cNvPicPr>
            <a:picLocks noChangeAspect="1"/>
          </p:cNvPicPr>
          <p:nvPr/>
        </p:nvPicPr>
        <p:blipFill rotWithShape="1">
          <a:blip r:embed="rId11">
            <a:extLst>
              <a:ext uri="{28A0092B-C50C-407E-A947-70E740481C1C}">
                <a14:useLocalDpi xmlns:a14="http://schemas.microsoft.com/office/drawing/2010/main" val="0"/>
              </a:ext>
            </a:extLst>
          </a:blip>
          <a:srcRect l="-5"/>
          <a:stretch/>
        </p:blipFill>
        <p:spPr>
          <a:xfrm>
            <a:off x="2351681" y="2555180"/>
            <a:ext cx="539155" cy="209548"/>
          </a:xfrm>
          <a:prstGeom prst="rect">
            <a:avLst/>
          </a:prstGeom>
        </p:spPr>
      </p:pic>
      <p:sp>
        <p:nvSpPr>
          <p:cNvPr id="88" name="Rectangle 87">
            <a:extLst>
              <a:ext uri="{FF2B5EF4-FFF2-40B4-BE49-F238E27FC236}">
                <a16:creationId xmlns:a16="http://schemas.microsoft.com/office/drawing/2014/main" id="{50FEFE6F-492E-4081-B688-13DF102E42B6}"/>
              </a:ext>
            </a:extLst>
          </p:cNvPr>
          <p:cNvSpPr/>
          <p:nvPr/>
        </p:nvSpPr>
        <p:spPr>
          <a:xfrm>
            <a:off x="2351479" y="3663965"/>
            <a:ext cx="2253859" cy="170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7ECD998B-F976-4589-A601-77EE9C5BEDA0}"/>
              </a:ext>
            </a:extLst>
          </p:cNvPr>
          <p:cNvSpPr/>
          <p:nvPr/>
        </p:nvSpPr>
        <p:spPr>
          <a:xfrm>
            <a:off x="2290063" y="3483629"/>
            <a:ext cx="824610" cy="15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8" name="Picture 67">
            <a:extLst>
              <a:ext uri="{FF2B5EF4-FFF2-40B4-BE49-F238E27FC236}">
                <a16:creationId xmlns:a16="http://schemas.microsoft.com/office/drawing/2014/main" id="{0FDD2D47-C85E-40AF-9DD6-D307A330040B}"/>
              </a:ext>
            </a:extLst>
          </p:cNvPr>
          <p:cNvPicPr>
            <a:picLocks noChangeAspect="1"/>
          </p:cNvPicPr>
          <p:nvPr/>
        </p:nvPicPr>
        <p:blipFill rotWithShape="1">
          <a:blip r:embed="rId11">
            <a:extLst>
              <a:ext uri="{28A0092B-C50C-407E-A947-70E740481C1C}">
                <a14:useLocalDpi xmlns:a14="http://schemas.microsoft.com/office/drawing/2010/main" val="0"/>
              </a:ext>
            </a:extLst>
          </a:blip>
          <a:srcRect l="-5"/>
          <a:stretch/>
        </p:blipFill>
        <p:spPr>
          <a:xfrm>
            <a:off x="2737447" y="3643251"/>
            <a:ext cx="539155" cy="209548"/>
          </a:xfrm>
          <a:prstGeom prst="rect">
            <a:avLst/>
          </a:prstGeom>
        </p:spPr>
      </p:pic>
      <p:pic>
        <p:nvPicPr>
          <p:cNvPr id="82" name="Picture 81">
            <a:extLst>
              <a:ext uri="{FF2B5EF4-FFF2-40B4-BE49-F238E27FC236}">
                <a16:creationId xmlns:a16="http://schemas.microsoft.com/office/drawing/2014/main" id="{F04F9419-1DC6-41E4-91A7-A00DFAF5FBE8}"/>
              </a:ext>
            </a:extLst>
          </p:cNvPr>
          <p:cNvPicPr>
            <a:picLocks noChangeAspect="1"/>
          </p:cNvPicPr>
          <p:nvPr/>
        </p:nvPicPr>
        <p:blipFill rotWithShape="1">
          <a:blip r:embed="rId11">
            <a:extLst>
              <a:ext uri="{28A0092B-C50C-407E-A947-70E740481C1C}">
                <a14:useLocalDpi xmlns:a14="http://schemas.microsoft.com/office/drawing/2010/main" val="0"/>
              </a:ext>
            </a:extLst>
          </a:blip>
          <a:srcRect l="-5"/>
          <a:stretch/>
        </p:blipFill>
        <p:spPr>
          <a:xfrm>
            <a:off x="2351681" y="3644521"/>
            <a:ext cx="539155" cy="209548"/>
          </a:xfrm>
          <a:prstGeom prst="rect">
            <a:avLst/>
          </a:prstGeom>
        </p:spPr>
      </p:pic>
      <p:pic>
        <p:nvPicPr>
          <p:cNvPr id="84" name="Picture 83">
            <a:extLst>
              <a:ext uri="{FF2B5EF4-FFF2-40B4-BE49-F238E27FC236}">
                <a16:creationId xmlns:a16="http://schemas.microsoft.com/office/drawing/2014/main" id="{273C712A-3A48-451C-8DD7-DE5770260890}"/>
              </a:ext>
            </a:extLst>
          </p:cNvPr>
          <p:cNvPicPr>
            <a:picLocks noChangeAspect="1"/>
          </p:cNvPicPr>
          <p:nvPr/>
        </p:nvPicPr>
        <p:blipFill rotWithShape="1">
          <a:blip r:embed="rId11">
            <a:extLst>
              <a:ext uri="{28A0092B-C50C-407E-A947-70E740481C1C}">
                <a14:useLocalDpi xmlns:a14="http://schemas.microsoft.com/office/drawing/2010/main" val="0"/>
              </a:ext>
            </a:extLst>
          </a:blip>
          <a:srcRect l="-5"/>
          <a:stretch/>
        </p:blipFill>
        <p:spPr>
          <a:xfrm>
            <a:off x="3116862" y="3643251"/>
            <a:ext cx="539155" cy="209548"/>
          </a:xfrm>
          <a:prstGeom prst="rect">
            <a:avLst/>
          </a:prstGeom>
        </p:spPr>
      </p:pic>
      <p:pic>
        <p:nvPicPr>
          <p:cNvPr id="89" name="Picture 88">
            <a:extLst>
              <a:ext uri="{FF2B5EF4-FFF2-40B4-BE49-F238E27FC236}">
                <a16:creationId xmlns:a16="http://schemas.microsoft.com/office/drawing/2014/main" id="{605E61EB-FE23-4D27-8628-4F3DF1DD869D}"/>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605132" y="3329802"/>
            <a:ext cx="295274" cy="407886"/>
          </a:xfrm>
          <a:prstGeom prst="rect">
            <a:avLst/>
          </a:prstGeom>
        </p:spPr>
      </p:pic>
      <p:sp>
        <p:nvSpPr>
          <p:cNvPr id="65" name="Rectangle 64">
            <a:extLst>
              <a:ext uri="{FF2B5EF4-FFF2-40B4-BE49-F238E27FC236}">
                <a16:creationId xmlns:a16="http://schemas.microsoft.com/office/drawing/2014/main" id="{C462C751-52D5-48AA-92EB-65CA17C22E2E}"/>
              </a:ext>
            </a:extLst>
          </p:cNvPr>
          <p:cNvSpPr/>
          <p:nvPr/>
        </p:nvSpPr>
        <p:spPr>
          <a:xfrm>
            <a:off x="4633416" y="3386985"/>
            <a:ext cx="295274" cy="35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1" name="Picture 90">
            <a:extLst>
              <a:ext uri="{FF2B5EF4-FFF2-40B4-BE49-F238E27FC236}">
                <a16:creationId xmlns:a16="http://schemas.microsoft.com/office/drawing/2014/main" id="{F85555FD-2E77-4AB3-B938-BF743FDE843D}"/>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3142752" y="3313234"/>
            <a:ext cx="471384" cy="169124"/>
          </a:xfrm>
          <a:prstGeom prst="rect">
            <a:avLst/>
          </a:prstGeom>
        </p:spPr>
      </p:pic>
      <p:pic>
        <p:nvPicPr>
          <p:cNvPr id="93" name="Picture 92">
            <a:extLst>
              <a:ext uri="{FF2B5EF4-FFF2-40B4-BE49-F238E27FC236}">
                <a16:creationId xmlns:a16="http://schemas.microsoft.com/office/drawing/2014/main" id="{E432412E-23AF-4D7E-AAC9-5BE1C37415AE}"/>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2766120" y="3311867"/>
            <a:ext cx="471384" cy="169124"/>
          </a:xfrm>
          <a:prstGeom prst="rect">
            <a:avLst/>
          </a:prstGeom>
        </p:spPr>
      </p:pic>
      <p:pic>
        <p:nvPicPr>
          <p:cNvPr id="95" name="Picture 94">
            <a:extLst>
              <a:ext uri="{FF2B5EF4-FFF2-40B4-BE49-F238E27FC236}">
                <a16:creationId xmlns:a16="http://schemas.microsoft.com/office/drawing/2014/main" id="{5B688552-521F-4360-87DF-AB6B6F1A660F}"/>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2351681" y="2225139"/>
            <a:ext cx="414235" cy="159624"/>
          </a:xfrm>
          <a:prstGeom prst="rect">
            <a:avLst/>
          </a:prstGeom>
        </p:spPr>
      </p:pic>
      <p:pic>
        <p:nvPicPr>
          <p:cNvPr id="96" name="Picture 95">
            <a:extLst>
              <a:ext uri="{FF2B5EF4-FFF2-40B4-BE49-F238E27FC236}">
                <a16:creationId xmlns:a16="http://schemas.microsoft.com/office/drawing/2014/main" id="{63F9ECE9-0A3F-4085-A61C-6B0CF9E83948}"/>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2766120" y="2224907"/>
            <a:ext cx="471384" cy="169124"/>
          </a:xfrm>
          <a:prstGeom prst="rect">
            <a:avLst/>
          </a:prstGeom>
        </p:spPr>
      </p:pic>
      <p:pic>
        <p:nvPicPr>
          <p:cNvPr id="100" name="Picture 99">
            <a:extLst>
              <a:ext uri="{FF2B5EF4-FFF2-40B4-BE49-F238E27FC236}">
                <a16:creationId xmlns:a16="http://schemas.microsoft.com/office/drawing/2014/main" id="{DEB1284D-7CCC-421A-B302-3F45B1548421}"/>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2339671" y="4313702"/>
            <a:ext cx="2310910" cy="188835"/>
          </a:xfrm>
          <a:prstGeom prst="rect">
            <a:avLst/>
          </a:prstGeom>
        </p:spPr>
      </p:pic>
      <p:pic>
        <p:nvPicPr>
          <p:cNvPr id="101" name="Picture 100">
            <a:extLst>
              <a:ext uri="{FF2B5EF4-FFF2-40B4-BE49-F238E27FC236}">
                <a16:creationId xmlns:a16="http://schemas.microsoft.com/office/drawing/2014/main" id="{90480A8E-74E8-4666-9056-8E438292ABFF}"/>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339671" y="4892422"/>
            <a:ext cx="2048868" cy="333375"/>
          </a:xfrm>
          <a:prstGeom prst="rect">
            <a:avLst/>
          </a:prstGeom>
        </p:spPr>
      </p:pic>
      <p:sp>
        <p:nvSpPr>
          <p:cNvPr id="102" name="Rectangle 101">
            <a:extLst>
              <a:ext uri="{FF2B5EF4-FFF2-40B4-BE49-F238E27FC236}">
                <a16:creationId xmlns:a16="http://schemas.microsoft.com/office/drawing/2014/main" id="{1296C980-9826-4AFE-942A-9B7B4BE14DAC}"/>
              </a:ext>
            </a:extLst>
          </p:cNvPr>
          <p:cNvSpPr/>
          <p:nvPr/>
        </p:nvSpPr>
        <p:spPr>
          <a:xfrm>
            <a:off x="2445439" y="4682873"/>
            <a:ext cx="195263" cy="13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3" name="Picture 102">
            <a:extLst>
              <a:ext uri="{FF2B5EF4-FFF2-40B4-BE49-F238E27FC236}">
                <a16:creationId xmlns:a16="http://schemas.microsoft.com/office/drawing/2014/main" id="{7DD144D5-4A66-4F69-857D-C85A6D2F5AAF}"/>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2339671" y="4351721"/>
            <a:ext cx="414235" cy="159624"/>
          </a:xfrm>
          <a:prstGeom prst="rect">
            <a:avLst/>
          </a:prstGeom>
        </p:spPr>
      </p:pic>
      <p:sp>
        <p:nvSpPr>
          <p:cNvPr id="104" name="Rectangle 103">
            <a:extLst>
              <a:ext uri="{FF2B5EF4-FFF2-40B4-BE49-F238E27FC236}">
                <a16:creationId xmlns:a16="http://schemas.microsoft.com/office/drawing/2014/main" id="{42192237-C3C1-4293-B388-1111D57D7114}"/>
              </a:ext>
            </a:extLst>
          </p:cNvPr>
          <p:cNvSpPr/>
          <p:nvPr/>
        </p:nvSpPr>
        <p:spPr>
          <a:xfrm>
            <a:off x="2807389" y="4682873"/>
            <a:ext cx="295274" cy="11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5" name="Rectangle 104">
            <a:extLst>
              <a:ext uri="{FF2B5EF4-FFF2-40B4-BE49-F238E27FC236}">
                <a16:creationId xmlns:a16="http://schemas.microsoft.com/office/drawing/2014/main" id="{93C78F0B-9671-464F-BF21-1FCE8C57E0A8}"/>
              </a:ext>
            </a:extLst>
          </p:cNvPr>
          <p:cNvSpPr/>
          <p:nvPr/>
        </p:nvSpPr>
        <p:spPr>
          <a:xfrm>
            <a:off x="2339469" y="4703587"/>
            <a:ext cx="2253859" cy="170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Rectangle 105">
            <a:extLst>
              <a:ext uri="{FF2B5EF4-FFF2-40B4-BE49-F238E27FC236}">
                <a16:creationId xmlns:a16="http://schemas.microsoft.com/office/drawing/2014/main" id="{C40CD17D-BF98-44BC-8E39-FF7C55C2E3E7}"/>
              </a:ext>
            </a:extLst>
          </p:cNvPr>
          <p:cNvSpPr/>
          <p:nvPr/>
        </p:nvSpPr>
        <p:spPr>
          <a:xfrm>
            <a:off x="2152951" y="4523251"/>
            <a:ext cx="949713" cy="15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7" name="Picture 106">
            <a:extLst>
              <a:ext uri="{FF2B5EF4-FFF2-40B4-BE49-F238E27FC236}">
                <a16:creationId xmlns:a16="http://schemas.microsoft.com/office/drawing/2014/main" id="{6EEB0C5C-5617-4F99-810A-D1C7D5E5D9F1}"/>
              </a:ext>
            </a:extLst>
          </p:cNvPr>
          <p:cNvPicPr>
            <a:picLocks noChangeAspect="1"/>
          </p:cNvPicPr>
          <p:nvPr/>
        </p:nvPicPr>
        <p:blipFill rotWithShape="1">
          <a:blip r:embed="rId11">
            <a:extLst>
              <a:ext uri="{28A0092B-C50C-407E-A947-70E740481C1C}">
                <a14:useLocalDpi xmlns:a14="http://schemas.microsoft.com/office/drawing/2010/main" val="0"/>
              </a:ext>
            </a:extLst>
          </a:blip>
          <a:srcRect l="-5"/>
          <a:stretch/>
        </p:blipFill>
        <p:spPr>
          <a:xfrm>
            <a:off x="2725437" y="4682873"/>
            <a:ext cx="539155" cy="209548"/>
          </a:xfrm>
          <a:prstGeom prst="rect">
            <a:avLst/>
          </a:prstGeom>
        </p:spPr>
      </p:pic>
      <p:pic>
        <p:nvPicPr>
          <p:cNvPr id="108" name="Picture 107">
            <a:extLst>
              <a:ext uri="{FF2B5EF4-FFF2-40B4-BE49-F238E27FC236}">
                <a16:creationId xmlns:a16="http://schemas.microsoft.com/office/drawing/2014/main" id="{50D6A85C-4AD6-4753-851E-2EE73A115BB3}"/>
              </a:ext>
            </a:extLst>
          </p:cNvPr>
          <p:cNvPicPr>
            <a:picLocks noChangeAspect="1"/>
          </p:cNvPicPr>
          <p:nvPr/>
        </p:nvPicPr>
        <p:blipFill rotWithShape="1">
          <a:blip r:embed="rId11">
            <a:extLst>
              <a:ext uri="{28A0092B-C50C-407E-A947-70E740481C1C}">
                <a14:useLocalDpi xmlns:a14="http://schemas.microsoft.com/office/drawing/2010/main" val="0"/>
              </a:ext>
            </a:extLst>
          </a:blip>
          <a:srcRect l="-5"/>
          <a:stretch/>
        </p:blipFill>
        <p:spPr>
          <a:xfrm>
            <a:off x="2339671" y="4684143"/>
            <a:ext cx="539155" cy="209548"/>
          </a:xfrm>
          <a:prstGeom prst="rect">
            <a:avLst/>
          </a:prstGeom>
        </p:spPr>
      </p:pic>
      <p:pic>
        <p:nvPicPr>
          <p:cNvPr id="109" name="Picture 108">
            <a:extLst>
              <a:ext uri="{FF2B5EF4-FFF2-40B4-BE49-F238E27FC236}">
                <a16:creationId xmlns:a16="http://schemas.microsoft.com/office/drawing/2014/main" id="{07F22628-16E9-4D79-88AB-765A908388F0}"/>
              </a:ext>
            </a:extLst>
          </p:cNvPr>
          <p:cNvPicPr>
            <a:picLocks noChangeAspect="1"/>
          </p:cNvPicPr>
          <p:nvPr/>
        </p:nvPicPr>
        <p:blipFill rotWithShape="1">
          <a:blip r:embed="rId11">
            <a:extLst>
              <a:ext uri="{28A0092B-C50C-407E-A947-70E740481C1C}">
                <a14:useLocalDpi xmlns:a14="http://schemas.microsoft.com/office/drawing/2010/main" val="0"/>
              </a:ext>
            </a:extLst>
          </a:blip>
          <a:srcRect l="-5"/>
          <a:stretch/>
        </p:blipFill>
        <p:spPr>
          <a:xfrm>
            <a:off x="3104852" y="4682873"/>
            <a:ext cx="539155" cy="209548"/>
          </a:xfrm>
          <a:prstGeom prst="rect">
            <a:avLst/>
          </a:prstGeom>
        </p:spPr>
      </p:pic>
      <p:pic>
        <p:nvPicPr>
          <p:cNvPr id="112" name="Picture 111">
            <a:extLst>
              <a:ext uri="{FF2B5EF4-FFF2-40B4-BE49-F238E27FC236}">
                <a16:creationId xmlns:a16="http://schemas.microsoft.com/office/drawing/2014/main" id="{32B335CE-F412-4DB6-85DF-A5EDAA25143C}"/>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3130742" y="4352856"/>
            <a:ext cx="471384" cy="169124"/>
          </a:xfrm>
          <a:prstGeom prst="rect">
            <a:avLst/>
          </a:prstGeom>
        </p:spPr>
      </p:pic>
      <p:pic>
        <p:nvPicPr>
          <p:cNvPr id="113" name="Picture 112">
            <a:extLst>
              <a:ext uri="{FF2B5EF4-FFF2-40B4-BE49-F238E27FC236}">
                <a16:creationId xmlns:a16="http://schemas.microsoft.com/office/drawing/2014/main" id="{568BB4FC-B6E8-4EF1-A571-CBE72C7625F5}"/>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2754110" y="4351489"/>
            <a:ext cx="471384" cy="169124"/>
          </a:xfrm>
          <a:prstGeom prst="rect">
            <a:avLst/>
          </a:prstGeom>
        </p:spPr>
      </p:pic>
      <p:pic>
        <p:nvPicPr>
          <p:cNvPr id="129" name="Picture 128">
            <a:extLst>
              <a:ext uri="{FF2B5EF4-FFF2-40B4-BE49-F238E27FC236}">
                <a16:creationId xmlns:a16="http://schemas.microsoft.com/office/drawing/2014/main" id="{B97ED678-6AE8-4523-81D7-620B2BE0CC51}"/>
              </a:ext>
            </a:extLst>
          </p:cNvPr>
          <p:cNvPicPr>
            <a:picLocks noChangeAspect="1"/>
          </p:cNvPicPr>
          <p:nvPr/>
        </p:nvPicPr>
        <p:blipFill rotWithShape="1">
          <a:blip r:embed="rId11">
            <a:extLst>
              <a:ext uri="{28A0092B-C50C-407E-A947-70E740481C1C}">
                <a14:useLocalDpi xmlns:a14="http://schemas.microsoft.com/office/drawing/2010/main" val="0"/>
              </a:ext>
            </a:extLst>
          </a:blip>
          <a:srcRect l="-5"/>
          <a:stretch/>
        </p:blipFill>
        <p:spPr>
          <a:xfrm>
            <a:off x="3481687" y="4683197"/>
            <a:ext cx="539155" cy="209548"/>
          </a:xfrm>
          <a:prstGeom prst="rect">
            <a:avLst/>
          </a:prstGeom>
        </p:spPr>
      </p:pic>
      <p:pic>
        <p:nvPicPr>
          <p:cNvPr id="130" name="Picture 129">
            <a:extLst>
              <a:ext uri="{FF2B5EF4-FFF2-40B4-BE49-F238E27FC236}">
                <a16:creationId xmlns:a16="http://schemas.microsoft.com/office/drawing/2014/main" id="{50B709EA-2166-4429-B745-F8A90546AA67}"/>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3507577" y="4353180"/>
            <a:ext cx="471384" cy="169124"/>
          </a:xfrm>
          <a:prstGeom prst="rect">
            <a:avLst/>
          </a:prstGeom>
        </p:spPr>
      </p:pic>
      <p:sp>
        <p:nvSpPr>
          <p:cNvPr id="111" name="Rectangle 110">
            <a:extLst>
              <a:ext uri="{FF2B5EF4-FFF2-40B4-BE49-F238E27FC236}">
                <a16:creationId xmlns:a16="http://schemas.microsoft.com/office/drawing/2014/main" id="{E374247A-48AF-4632-A00B-6724A7432FED}"/>
              </a:ext>
            </a:extLst>
          </p:cNvPr>
          <p:cNvSpPr/>
          <p:nvPr/>
        </p:nvSpPr>
        <p:spPr>
          <a:xfrm>
            <a:off x="4621406" y="4426607"/>
            <a:ext cx="295274" cy="35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45" name="Picture 144">
            <a:extLst>
              <a:ext uri="{FF2B5EF4-FFF2-40B4-BE49-F238E27FC236}">
                <a16:creationId xmlns:a16="http://schemas.microsoft.com/office/drawing/2014/main" id="{82119CB8-CD7A-48B8-8A91-7B2A53E0BB19}"/>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2339671" y="5288118"/>
            <a:ext cx="2310910" cy="188835"/>
          </a:xfrm>
          <a:prstGeom prst="rect">
            <a:avLst/>
          </a:prstGeom>
        </p:spPr>
      </p:pic>
      <p:pic>
        <p:nvPicPr>
          <p:cNvPr id="146" name="Picture 145">
            <a:extLst>
              <a:ext uri="{FF2B5EF4-FFF2-40B4-BE49-F238E27FC236}">
                <a16:creationId xmlns:a16="http://schemas.microsoft.com/office/drawing/2014/main" id="{BB62766E-AE96-4CDA-B885-43307E5425DF}"/>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339671" y="5866838"/>
            <a:ext cx="2048868" cy="333375"/>
          </a:xfrm>
          <a:prstGeom prst="rect">
            <a:avLst/>
          </a:prstGeom>
        </p:spPr>
      </p:pic>
      <p:sp>
        <p:nvSpPr>
          <p:cNvPr id="147" name="Rectangle 146">
            <a:extLst>
              <a:ext uri="{FF2B5EF4-FFF2-40B4-BE49-F238E27FC236}">
                <a16:creationId xmlns:a16="http://schemas.microsoft.com/office/drawing/2014/main" id="{B3AB818D-9A58-4626-BBD5-7A6732F0DF18}"/>
              </a:ext>
            </a:extLst>
          </p:cNvPr>
          <p:cNvSpPr/>
          <p:nvPr/>
        </p:nvSpPr>
        <p:spPr>
          <a:xfrm>
            <a:off x="2445439" y="5657289"/>
            <a:ext cx="195263" cy="13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48" name="Picture 147">
            <a:extLst>
              <a:ext uri="{FF2B5EF4-FFF2-40B4-BE49-F238E27FC236}">
                <a16:creationId xmlns:a16="http://schemas.microsoft.com/office/drawing/2014/main" id="{CF4D0EB5-6935-4140-B15E-2F1663D1F9C1}"/>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2339671" y="5327793"/>
            <a:ext cx="414235" cy="159624"/>
          </a:xfrm>
          <a:prstGeom prst="rect">
            <a:avLst/>
          </a:prstGeom>
        </p:spPr>
      </p:pic>
      <p:sp>
        <p:nvSpPr>
          <p:cNvPr id="149" name="Rectangle 148">
            <a:extLst>
              <a:ext uri="{FF2B5EF4-FFF2-40B4-BE49-F238E27FC236}">
                <a16:creationId xmlns:a16="http://schemas.microsoft.com/office/drawing/2014/main" id="{0A6AB7D9-1FA3-468E-A2E3-BB92A4A3084A}"/>
              </a:ext>
            </a:extLst>
          </p:cNvPr>
          <p:cNvSpPr/>
          <p:nvPr/>
        </p:nvSpPr>
        <p:spPr>
          <a:xfrm>
            <a:off x="2807389" y="5657289"/>
            <a:ext cx="295274" cy="11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0" name="Rectangle 149">
            <a:extLst>
              <a:ext uri="{FF2B5EF4-FFF2-40B4-BE49-F238E27FC236}">
                <a16:creationId xmlns:a16="http://schemas.microsoft.com/office/drawing/2014/main" id="{96792014-ED5F-4C66-B104-5CBA6ED54F96}"/>
              </a:ext>
            </a:extLst>
          </p:cNvPr>
          <p:cNvSpPr/>
          <p:nvPr/>
        </p:nvSpPr>
        <p:spPr>
          <a:xfrm>
            <a:off x="2339469" y="5678003"/>
            <a:ext cx="2253859" cy="170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Rectangle 150">
            <a:extLst>
              <a:ext uri="{FF2B5EF4-FFF2-40B4-BE49-F238E27FC236}">
                <a16:creationId xmlns:a16="http://schemas.microsoft.com/office/drawing/2014/main" id="{3D19A72A-AF4D-4444-B979-96760779C1F9}"/>
              </a:ext>
            </a:extLst>
          </p:cNvPr>
          <p:cNvSpPr/>
          <p:nvPr/>
        </p:nvSpPr>
        <p:spPr>
          <a:xfrm>
            <a:off x="2290064" y="5497667"/>
            <a:ext cx="812600" cy="16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52" name="Picture 151">
            <a:extLst>
              <a:ext uri="{FF2B5EF4-FFF2-40B4-BE49-F238E27FC236}">
                <a16:creationId xmlns:a16="http://schemas.microsoft.com/office/drawing/2014/main" id="{E642D661-730F-4351-A598-E15F3F5CA865}"/>
              </a:ext>
            </a:extLst>
          </p:cNvPr>
          <p:cNvPicPr>
            <a:picLocks noChangeAspect="1"/>
          </p:cNvPicPr>
          <p:nvPr/>
        </p:nvPicPr>
        <p:blipFill rotWithShape="1">
          <a:blip r:embed="rId11">
            <a:extLst>
              <a:ext uri="{28A0092B-C50C-407E-A947-70E740481C1C}">
                <a14:useLocalDpi xmlns:a14="http://schemas.microsoft.com/office/drawing/2010/main" val="0"/>
              </a:ext>
            </a:extLst>
          </a:blip>
          <a:srcRect l="-5"/>
          <a:stretch/>
        </p:blipFill>
        <p:spPr>
          <a:xfrm>
            <a:off x="2725437" y="5657289"/>
            <a:ext cx="539155" cy="209548"/>
          </a:xfrm>
          <a:prstGeom prst="rect">
            <a:avLst/>
          </a:prstGeom>
        </p:spPr>
      </p:pic>
      <p:pic>
        <p:nvPicPr>
          <p:cNvPr id="153" name="Picture 152">
            <a:extLst>
              <a:ext uri="{FF2B5EF4-FFF2-40B4-BE49-F238E27FC236}">
                <a16:creationId xmlns:a16="http://schemas.microsoft.com/office/drawing/2014/main" id="{6A2C5B65-6D55-4C3D-BADB-26DE1DC66D6E}"/>
              </a:ext>
            </a:extLst>
          </p:cNvPr>
          <p:cNvPicPr>
            <a:picLocks noChangeAspect="1"/>
          </p:cNvPicPr>
          <p:nvPr/>
        </p:nvPicPr>
        <p:blipFill rotWithShape="1">
          <a:blip r:embed="rId11">
            <a:extLst>
              <a:ext uri="{28A0092B-C50C-407E-A947-70E740481C1C}">
                <a14:useLocalDpi xmlns:a14="http://schemas.microsoft.com/office/drawing/2010/main" val="0"/>
              </a:ext>
            </a:extLst>
          </a:blip>
          <a:srcRect l="-5"/>
          <a:stretch/>
        </p:blipFill>
        <p:spPr>
          <a:xfrm>
            <a:off x="2339671" y="5658559"/>
            <a:ext cx="539155" cy="209548"/>
          </a:xfrm>
          <a:prstGeom prst="rect">
            <a:avLst/>
          </a:prstGeom>
        </p:spPr>
      </p:pic>
      <p:pic>
        <p:nvPicPr>
          <p:cNvPr id="154" name="Picture 153">
            <a:extLst>
              <a:ext uri="{FF2B5EF4-FFF2-40B4-BE49-F238E27FC236}">
                <a16:creationId xmlns:a16="http://schemas.microsoft.com/office/drawing/2014/main" id="{B8645CFE-E3D6-4DFC-8533-03CD53F7CAF9}"/>
              </a:ext>
            </a:extLst>
          </p:cNvPr>
          <p:cNvPicPr>
            <a:picLocks noChangeAspect="1"/>
          </p:cNvPicPr>
          <p:nvPr/>
        </p:nvPicPr>
        <p:blipFill rotWithShape="1">
          <a:blip r:embed="rId11">
            <a:extLst>
              <a:ext uri="{28A0092B-C50C-407E-A947-70E740481C1C}">
                <a14:useLocalDpi xmlns:a14="http://schemas.microsoft.com/office/drawing/2010/main" val="0"/>
              </a:ext>
            </a:extLst>
          </a:blip>
          <a:srcRect l="-5"/>
          <a:stretch/>
        </p:blipFill>
        <p:spPr>
          <a:xfrm>
            <a:off x="3104852" y="5657289"/>
            <a:ext cx="539155" cy="209548"/>
          </a:xfrm>
          <a:prstGeom prst="rect">
            <a:avLst/>
          </a:prstGeom>
        </p:spPr>
      </p:pic>
      <p:pic>
        <p:nvPicPr>
          <p:cNvPr id="155" name="Picture 154">
            <a:extLst>
              <a:ext uri="{FF2B5EF4-FFF2-40B4-BE49-F238E27FC236}">
                <a16:creationId xmlns:a16="http://schemas.microsoft.com/office/drawing/2014/main" id="{9984312B-360D-4C46-B54E-F69DFF829467}"/>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3130742" y="5327272"/>
            <a:ext cx="471384" cy="169124"/>
          </a:xfrm>
          <a:prstGeom prst="rect">
            <a:avLst/>
          </a:prstGeom>
        </p:spPr>
      </p:pic>
      <p:pic>
        <p:nvPicPr>
          <p:cNvPr id="156" name="Picture 155">
            <a:extLst>
              <a:ext uri="{FF2B5EF4-FFF2-40B4-BE49-F238E27FC236}">
                <a16:creationId xmlns:a16="http://schemas.microsoft.com/office/drawing/2014/main" id="{E8A030AA-108B-43E3-8B8C-DE1DE8E0BD63}"/>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2754110" y="5327793"/>
            <a:ext cx="471384" cy="169124"/>
          </a:xfrm>
          <a:prstGeom prst="rect">
            <a:avLst/>
          </a:prstGeom>
        </p:spPr>
      </p:pic>
      <p:pic>
        <p:nvPicPr>
          <p:cNvPr id="157" name="Picture 156">
            <a:extLst>
              <a:ext uri="{FF2B5EF4-FFF2-40B4-BE49-F238E27FC236}">
                <a16:creationId xmlns:a16="http://schemas.microsoft.com/office/drawing/2014/main" id="{33C71BF8-91E4-470A-8FAF-4ED8E8491F74}"/>
              </a:ext>
            </a:extLst>
          </p:cNvPr>
          <p:cNvPicPr>
            <a:picLocks noChangeAspect="1"/>
          </p:cNvPicPr>
          <p:nvPr/>
        </p:nvPicPr>
        <p:blipFill rotWithShape="1">
          <a:blip r:embed="rId11">
            <a:extLst>
              <a:ext uri="{28A0092B-C50C-407E-A947-70E740481C1C}">
                <a14:useLocalDpi xmlns:a14="http://schemas.microsoft.com/office/drawing/2010/main" val="0"/>
              </a:ext>
            </a:extLst>
          </a:blip>
          <a:srcRect l="-5"/>
          <a:stretch/>
        </p:blipFill>
        <p:spPr>
          <a:xfrm>
            <a:off x="3481687" y="5657613"/>
            <a:ext cx="539155" cy="209548"/>
          </a:xfrm>
          <a:prstGeom prst="rect">
            <a:avLst/>
          </a:prstGeom>
        </p:spPr>
      </p:pic>
      <p:pic>
        <p:nvPicPr>
          <p:cNvPr id="158" name="Picture 157">
            <a:extLst>
              <a:ext uri="{FF2B5EF4-FFF2-40B4-BE49-F238E27FC236}">
                <a16:creationId xmlns:a16="http://schemas.microsoft.com/office/drawing/2014/main" id="{CE9570AF-6687-46E1-8F1B-CAF14FFB7C3F}"/>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3507577" y="5327596"/>
            <a:ext cx="471384" cy="169124"/>
          </a:xfrm>
          <a:prstGeom prst="rect">
            <a:avLst/>
          </a:prstGeom>
        </p:spPr>
      </p:pic>
      <p:pic>
        <p:nvPicPr>
          <p:cNvPr id="177" name="Picture 176">
            <a:extLst>
              <a:ext uri="{FF2B5EF4-FFF2-40B4-BE49-F238E27FC236}">
                <a16:creationId xmlns:a16="http://schemas.microsoft.com/office/drawing/2014/main" id="{4793954E-2834-41C1-BD7F-C838F9EA2852}"/>
              </a:ext>
            </a:extLst>
          </p:cNvPr>
          <p:cNvPicPr>
            <a:picLocks noChangeAspect="1"/>
          </p:cNvPicPr>
          <p:nvPr/>
        </p:nvPicPr>
        <p:blipFill rotWithShape="1">
          <a:blip r:embed="rId11">
            <a:extLst>
              <a:ext uri="{28A0092B-C50C-407E-A947-70E740481C1C}">
                <a14:useLocalDpi xmlns:a14="http://schemas.microsoft.com/office/drawing/2010/main" val="0"/>
              </a:ext>
            </a:extLst>
          </a:blip>
          <a:srcRect l="-5"/>
          <a:stretch/>
        </p:blipFill>
        <p:spPr>
          <a:xfrm>
            <a:off x="3854554" y="5657289"/>
            <a:ext cx="539155" cy="209548"/>
          </a:xfrm>
          <a:prstGeom prst="rect">
            <a:avLst/>
          </a:prstGeom>
        </p:spPr>
      </p:pic>
      <p:pic>
        <p:nvPicPr>
          <p:cNvPr id="178" name="Picture 177">
            <a:extLst>
              <a:ext uri="{FF2B5EF4-FFF2-40B4-BE49-F238E27FC236}">
                <a16:creationId xmlns:a16="http://schemas.microsoft.com/office/drawing/2014/main" id="{184EEFF6-7CA8-4D27-9B6E-BD3D6FD381C3}"/>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3880444" y="5327272"/>
            <a:ext cx="471384" cy="169124"/>
          </a:xfrm>
          <a:prstGeom prst="rect">
            <a:avLst/>
          </a:prstGeom>
        </p:spPr>
      </p:pic>
      <p:sp>
        <p:nvSpPr>
          <p:cNvPr id="159" name="Rectangle 158">
            <a:extLst>
              <a:ext uri="{FF2B5EF4-FFF2-40B4-BE49-F238E27FC236}">
                <a16:creationId xmlns:a16="http://schemas.microsoft.com/office/drawing/2014/main" id="{D1839F52-6A5B-4974-A079-957C82F0E5DD}"/>
              </a:ext>
            </a:extLst>
          </p:cNvPr>
          <p:cNvSpPr/>
          <p:nvPr/>
        </p:nvSpPr>
        <p:spPr>
          <a:xfrm>
            <a:off x="4621406" y="5401023"/>
            <a:ext cx="295274" cy="35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5" name="Rectangle 184">
            <a:extLst>
              <a:ext uri="{FF2B5EF4-FFF2-40B4-BE49-F238E27FC236}">
                <a16:creationId xmlns:a16="http://schemas.microsoft.com/office/drawing/2014/main" id="{6741A283-0673-4F6F-95B5-B12E8BC52739}"/>
              </a:ext>
            </a:extLst>
          </p:cNvPr>
          <p:cNvSpPr/>
          <p:nvPr/>
        </p:nvSpPr>
        <p:spPr>
          <a:xfrm>
            <a:off x="2325174" y="5472391"/>
            <a:ext cx="200166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19">
            <a:extLst>
              <a:ext uri="{FF2B5EF4-FFF2-40B4-BE49-F238E27FC236}">
                <a16:creationId xmlns:a16="http://schemas.microsoft.com/office/drawing/2014/main" id="{1E6B62D1-4F5B-4180-91D9-60A9444BE34A}"/>
              </a:ext>
            </a:extLst>
          </p:cNvPr>
          <p:cNvSpPr txBox="1"/>
          <p:nvPr/>
        </p:nvSpPr>
        <p:spPr>
          <a:xfrm>
            <a:off x="6096000" y="4971204"/>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There are three one-fifths in three-fifths</a:t>
            </a: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1009982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wipe(left)">
                                      <p:cBhvr>
                                        <p:cTn id="23" dur="500"/>
                                        <p:tgtEl>
                                          <p:spTgt spid="95"/>
                                        </p:tgtEl>
                                      </p:cBhvr>
                                    </p:animEffect>
                                  </p:childTnLst>
                                </p:cTn>
                              </p:par>
                              <p:par>
                                <p:cTn id="24" presetID="22" presetClass="entr" presetSubtype="8" fill="hold"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wipe(left)">
                                      <p:cBhvr>
                                        <p:cTn id="26" dur="500"/>
                                        <p:tgtEl>
                                          <p:spTgt spid="8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22" presetClass="entr" presetSubtype="8"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wipe(left)">
                                      <p:cBhvr>
                                        <p:cTn id="33" dur="500"/>
                                        <p:tgtEl>
                                          <p:spTgt spid="9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31"/>
                                        </p:tgtEl>
                                      </p:cBhvr>
                                    </p:animEffect>
                                    <p:set>
                                      <p:cBhvr>
                                        <p:cTn id="38" dur="1" fill="hold">
                                          <p:stCondLst>
                                            <p:cond delay="499"/>
                                          </p:stCondLst>
                                        </p:cTn>
                                        <p:tgtEl>
                                          <p:spTgt spid="31"/>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left)">
                                      <p:cBhvr>
                                        <p:cTn id="46" dur="500"/>
                                        <p:tgtEl>
                                          <p:spTgt spid="66"/>
                                        </p:tgtEl>
                                      </p:cBhvr>
                                    </p:animEffect>
                                  </p:childTnLst>
                                </p:cTn>
                              </p:par>
                              <p:par>
                                <p:cTn id="47" presetID="10" presetClass="entr" presetSubtype="0"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500"/>
                                        <p:tgtEl>
                                          <p:spTgt spid="82"/>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wipe(left)">
                                      <p:cBhvr>
                                        <p:cTn id="53" dur="500"/>
                                        <p:tgtEl>
                                          <p:spTgt spid="93"/>
                                        </p:tgtEl>
                                      </p:cBhvr>
                                    </p:animEffect>
                                  </p:childTnLst>
                                </p:cTn>
                              </p:par>
                              <p:par>
                                <p:cTn id="54" presetID="22" presetClass="entr" presetSubtype="8" fill="hold"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left)">
                                      <p:cBhvr>
                                        <p:cTn id="56" dur="500"/>
                                        <p:tgtEl>
                                          <p:spTgt spid="68"/>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wipe(left)">
                                      <p:cBhvr>
                                        <p:cTn id="60" dur="500"/>
                                        <p:tgtEl>
                                          <p:spTgt spid="91"/>
                                        </p:tgtEl>
                                      </p:cBhvr>
                                    </p:animEffect>
                                  </p:childTnLst>
                                </p:cTn>
                              </p:par>
                              <p:par>
                                <p:cTn id="61" presetID="22" presetClass="entr" presetSubtype="8" fill="hold"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500"/>
                                        <p:tgtEl>
                                          <p:spTgt spid="8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65"/>
                                        </p:tgtEl>
                                      </p:cBhvr>
                                    </p:animEffect>
                                    <p:set>
                                      <p:cBhvr>
                                        <p:cTn id="68" dur="1" fill="hold">
                                          <p:stCondLst>
                                            <p:cond delay="499"/>
                                          </p:stCondLst>
                                        </p:cTn>
                                        <p:tgtEl>
                                          <p:spTgt spid="65"/>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500"/>
                                        <p:tgtEl>
                                          <p:spTgt spid="63"/>
                                        </p:tgtEl>
                                      </p:cBhvr>
                                    </p:animEffect>
                                    <p:set>
                                      <p:cBhvr>
                                        <p:cTn id="71" dur="1" fill="hold">
                                          <p:stCondLst>
                                            <p:cond delay="499"/>
                                          </p:stCondLst>
                                        </p:cTn>
                                        <p:tgtEl>
                                          <p:spTgt spid="6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03"/>
                                        </p:tgtEl>
                                        <p:attrNameLst>
                                          <p:attrName>style.visibility</p:attrName>
                                        </p:attrNameLst>
                                      </p:cBhvr>
                                      <p:to>
                                        <p:strVal val="visible"/>
                                      </p:to>
                                    </p:set>
                                    <p:animEffect transition="in" filter="wipe(left)">
                                      <p:cBhvr>
                                        <p:cTn id="76" dur="500"/>
                                        <p:tgtEl>
                                          <p:spTgt spid="103"/>
                                        </p:tgtEl>
                                      </p:cBhvr>
                                    </p:animEffect>
                                  </p:childTnLst>
                                </p:cTn>
                              </p:par>
                              <p:par>
                                <p:cTn id="77" presetID="10" presetClass="entr" presetSubtype="0" fill="hold"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500"/>
                                        <p:tgtEl>
                                          <p:spTgt spid="108"/>
                                        </p:tgtEl>
                                      </p:cBhvr>
                                    </p:animEffect>
                                  </p:childTnLst>
                                </p:cTn>
                              </p:par>
                            </p:childTnLst>
                          </p:cTn>
                        </p:par>
                        <p:par>
                          <p:cTn id="80" fill="hold">
                            <p:stCondLst>
                              <p:cond delay="500"/>
                            </p:stCondLst>
                            <p:childTnLst>
                              <p:par>
                                <p:cTn id="81" presetID="22" presetClass="entr" presetSubtype="8" fill="hold" nodeType="afterEffect">
                                  <p:stCondLst>
                                    <p:cond delay="0"/>
                                  </p:stCondLst>
                                  <p:childTnLst>
                                    <p:set>
                                      <p:cBhvr>
                                        <p:cTn id="82" dur="1" fill="hold">
                                          <p:stCondLst>
                                            <p:cond delay="0"/>
                                          </p:stCondLst>
                                        </p:cTn>
                                        <p:tgtEl>
                                          <p:spTgt spid="113"/>
                                        </p:tgtEl>
                                        <p:attrNameLst>
                                          <p:attrName>style.visibility</p:attrName>
                                        </p:attrNameLst>
                                      </p:cBhvr>
                                      <p:to>
                                        <p:strVal val="visible"/>
                                      </p:to>
                                    </p:set>
                                    <p:animEffect transition="in" filter="wipe(left)">
                                      <p:cBhvr>
                                        <p:cTn id="83" dur="500"/>
                                        <p:tgtEl>
                                          <p:spTgt spid="113"/>
                                        </p:tgtEl>
                                      </p:cBhvr>
                                    </p:animEffect>
                                  </p:childTnLst>
                                </p:cTn>
                              </p:par>
                              <p:par>
                                <p:cTn id="84" presetID="22" presetClass="entr" presetSubtype="8" fill="hold" nodeType="withEffect">
                                  <p:stCondLst>
                                    <p:cond delay="0"/>
                                  </p:stCondLst>
                                  <p:childTnLst>
                                    <p:set>
                                      <p:cBhvr>
                                        <p:cTn id="85" dur="1" fill="hold">
                                          <p:stCondLst>
                                            <p:cond delay="0"/>
                                          </p:stCondLst>
                                        </p:cTn>
                                        <p:tgtEl>
                                          <p:spTgt spid="107"/>
                                        </p:tgtEl>
                                        <p:attrNameLst>
                                          <p:attrName>style.visibility</p:attrName>
                                        </p:attrNameLst>
                                      </p:cBhvr>
                                      <p:to>
                                        <p:strVal val="visible"/>
                                      </p:to>
                                    </p:set>
                                    <p:animEffect transition="in" filter="wipe(left)">
                                      <p:cBhvr>
                                        <p:cTn id="86" dur="500"/>
                                        <p:tgtEl>
                                          <p:spTgt spid="107"/>
                                        </p:tgtEl>
                                      </p:cBhvr>
                                    </p:animEffect>
                                  </p:childTnLst>
                                </p:cTn>
                              </p:par>
                            </p:childTnLst>
                          </p:cTn>
                        </p:par>
                        <p:par>
                          <p:cTn id="87" fill="hold">
                            <p:stCondLst>
                              <p:cond delay="1000"/>
                            </p:stCondLst>
                            <p:childTnLst>
                              <p:par>
                                <p:cTn id="88" presetID="22" presetClass="entr" presetSubtype="8" fill="hold" nodeType="afterEffect">
                                  <p:stCondLst>
                                    <p:cond delay="0"/>
                                  </p:stCondLst>
                                  <p:childTnLst>
                                    <p:set>
                                      <p:cBhvr>
                                        <p:cTn id="89" dur="1" fill="hold">
                                          <p:stCondLst>
                                            <p:cond delay="0"/>
                                          </p:stCondLst>
                                        </p:cTn>
                                        <p:tgtEl>
                                          <p:spTgt spid="112"/>
                                        </p:tgtEl>
                                        <p:attrNameLst>
                                          <p:attrName>style.visibility</p:attrName>
                                        </p:attrNameLst>
                                      </p:cBhvr>
                                      <p:to>
                                        <p:strVal val="visible"/>
                                      </p:to>
                                    </p:set>
                                    <p:animEffect transition="in" filter="wipe(left)">
                                      <p:cBhvr>
                                        <p:cTn id="90" dur="500"/>
                                        <p:tgtEl>
                                          <p:spTgt spid="112"/>
                                        </p:tgtEl>
                                      </p:cBhvr>
                                    </p:animEffect>
                                  </p:childTnLst>
                                </p:cTn>
                              </p:par>
                              <p:par>
                                <p:cTn id="91" presetID="22" presetClass="entr" presetSubtype="8" fill="hold" nodeType="with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wipe(left)">
                                      <p:cBhvr>
                                        <p:cTn id="93" dur="500"/>
                                        <p:tgtEl>
                                          <p:spTgt spid="109"/>
                                        </p:tgtEl>
                                      </p:cBhvr>
                                    </p:animEffect>
                                  </p:childTnLst>
                                </p:cTn>
                              </p:par>
                            </p:childTnLst>
                          </p:cTn>
                        </p:par>
                        <p:par>
                          <p:cTn id="94" fill="hold">
                            <p:stCondLst>
                              <p:cond delay="1500"/>
                            </p:stCondLst>
                            <p:childTnLst>
                              <p:par>
                                <p:cTn id="95" presetID="22" presetClass="entr" presetSubtype="8" fill="hold"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par>
                                <p:cTn id="98" presetID="22" presetClass="entr" presetSubtype="8" fill="hold" nodeType="withEffect">
                                  <p:stCondLst>
                                    <p:cond delay="0"/>
                                  </p:stCondLst>
                                  <p:childTnLst>
                                    <p:set>
                                      <p:cBhvr>
                                        <p:cTn id="99" dur="1" fill="hold">
                                          <p:stCondLst>
                                            <p:cond delay="0"/>
                                          </p:stCondLst>
                                        </p:cTn>
                                        <p:tgtEl>
                                          <p:spTgt spid="129"/>
                                        </p:tgtEl>
                                        <p:attrNameLst>
                                          <p:attrName>style.visibility</p:attrName>
                                        </p:attrNameLst>
                                      </p:cBhvr>
                                      <p:to>
                                        <p:strVal val="visible"/>
                                      </p:to>
                                    </p:set>
                                    <p:animEffect transition="in" filter="wipe(left)">
                                      <p:cBhvr>
                                        <p:cTn id="100" dur="500"/>
                                        <p:tgtEl>
                                          <p:spTgt spid="12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111"/>
                                        </p:tgtEl>
                                      </p:cBhvr>
                                    </p:animEffect>
                                    <p:set>
                                      <p:cBhvr>
                                        <p:cTn id="105" dur="1" fill="hold">
                                          <p:stCondLst>
                                            <p:cond delay="499"/>
                                          </p:stCondLst>
                                        </p:cTn>
                                        <p:tgtEl>
                                          <p:spTgt spid="111"/>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106"/>
                                        </p:tgtEl>
                                      </p:cBhvr>
                                    </p:animEffect>
                                    <p:set>
                                      <p:cBhvr>
                                        <p:cTn id="108" dur="1" fill="hold">
                                          <p:stCondLst>
                                            <p:cond delay="499"/>
                                          </p:stCondLst>
                                        </p:cTn>
                                        <p:tgtEl>
                                          <p:spTgt spid="106"/>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48"/>
                                        </p:tgtEl>
                                        <p:attrNameLst>
                                          <p:attrName>style.visibility</p:attrName>
                                        </p:attrNameLst>
                                      </p:cBhvr>
                                      <p:to>
                                        <p:strVal val="visible"/>
                                      </p:to>
                                    </p:set>
                                    <p:animEffect transition="in" filter="wipe(left)">
                                      <p:cBhvr>
                                        <p:cTn id="113" dur="500"/>
                                        <p:tgtEl>
                                          <p:spTgt spid="148"/>
                                        </p:tgtEl>
                                      </p:cBhvr>
                                    </p:animEffect>
                                  </p:childTnLst>
                                </p:cTn>
                              </p:par>
                              <p:par>
                                <p:cTn id="114" presetID="10" presetClass="entr" presetSubtype="0" fill="hold" nodeType="withEffect">
                                  <p:stCondLst>
                                    <p:cond delay="0"/>
                                  </p:stCondLst>
                                  <p:childTnLst>
                                    <p:set>
                                      <p:cBhvr>
                                        <p:cTn id="115" dur="1" fill="hold">
                                          <p:stCondLst>
                                            <p:cond delay="0"/>
                                          </p:stCondLst>
                                        </p:cTn>
                                        <p:tgtEl>
                                          <p:spTgt spid="153"/>
                                        </p:tgtEl>
                                        <p:attrNameLst>
                                          <p:attrName>style.visibility</p:attrName>
                                        </p:attrNameLst>
                                      </p:cBhvr>
                                      <p:to>
                                        <p:strVal val="visible"/>
                                      </p:to>
                                    </p:set>
                                    <p:animEffect transition="in" filter="fade">
                                      <p:cBhvr>
                                        <p:cTn id="116" dur="500"/>
                                        <p:tgtEl>
                                          <p:spTgt spid="153"/>
                                        </p:tgtEl>
                                      </p:cBhvr>
                                    </p:animEffect>
                                  </p:childTnLst>
                                </p:cTn>
                              </p:par>
                            </p:childTnLst>
                          </p:cTn>
                        </p:par>
                        <p:par>
                          <p:cTn id="117" fill="hold">
                            <p:stCondLst>
                              <p:cond delay="500"/>
                            </p:stCondLst>
                            <p:childTnLst>
                              <p:par>
                                <p:cTn id="118" presetID="22" presetClass="entr" presetSubtype="8" fill="hold" nodeType="afterEffect">
                                  <p:stCondLst>
                                    <p:cond delay="0"/>
                                  </p:stCondLst>
                                  <p:childTnLst>
                                    <p:set>
                                      <p:cBhvr>
                                        <p:cTn id="119" dur="1" fill="hold">
                                          <p:stCondLst>
                                            <p:cond delay="0"/>
                                          </p:stCondLst>
                                        </p:cTn>
                                        <p:tgtEl>
                                          <p:spTgt spid="156"/>
                                        </p:tgtEl>
                                        <p:attrNameLst>
                                          <p:attrName>style.visibility</p:attrName>
                                        </p:attrNameLst>
                                      </p:cBhvr>
                                      <p:to>
                                        <p:strVal val="visible"/>
                                      </p:to>
                                    </p:set>
                                    <p:animEffect transition="in" filter="wipe(left)">
                                      <p:cBhvr>
                                        <p:cTn id="120" dur="500"/>
                                        <p:tgtEl>
                                          <p:spTgt spid="156"/>
                                        </p:tgtEl>
                                      </p:cBhvr>
                                    </p:animEffect>
                                  </p:childTnLst>
                                </p:cTn>
                              </p:par>
                              <p:par>
                                <p:cTn id="121" presetID="22" presetClass="entr" presetSubtype="8" fill="hold" nodeType="withEffect">
                                  <p:stCondLst>
                                    <p:cond delay="0"/>
                                  </p:stCondLst>
                                  <p:childTnLst>
                                    <p:set>
                                      <p:cBhvr>
                                        <p:cTn id="122" dur="1" fill="hold">
                                          <p:stCondLst>
                                            <p:cond delay="0"/>
                                          </p:stCondLst>
                                        </p:cTn>
                                        <p:tgtEl>
                                          <p:spTgt spid="152"/>
                                        </p:tgtEl>
                                        <p:attrNameLst>
                                          <p:attrName>style.visibility</p:attrName>
                                        </p:attrNameLst>
                                      </p:cBhvr>
                                      <p:to>
                                        <p:strVal val="visible"/>
                                      </p:to>
                                    </p:set>
                                    <p:animEffect transition="in" filter="wipe(left)">
                                      <p:cBhvr>
                                        <p:cTn id="123" dur="500"/>
                                        <p:tgtEl>
                                          <p:spTgt spid="152"/>
                                        </p:tgtEl>
                                      </p:cBhvr>
                                    </p:animEffect>
                                  </p:childTnLst>
                                </p:cTn>
                              </p:par>
                            </p:childTnLst>
                          </p:cTn>
                        </p:par>
                        <p:par>
                          <p:cTn id="124" fill="hold">
                            <p:stCondLst>
                              <p:cond delay="1000"/>
                            </p:stCondLst>
                            <p:childTnLst>
                              <p:par>
                                <p:cTn id="125" presetID="22" presetClass="entr" presetSubtype="8" fill="hold" nodeType="afterEffect">
                                  <p:stCondLst>
                                    <p:cond delay="0"/>
                                  </p:stCondLst>
                                  <p:childTnLst>
                                    <p:set>
                                      <p:cBhvr>
                                        <p:cTn id="126" dur="1" fill="hold">
                                          <p:stCondLst>
                                            <p:cond delay="0"/>
                                          </p:stCondLst>
                                        </p:cTn>
                                        <p:tgtEl>
                                          <p:spTgt spid="155"/>
                                        </p:tgtEl>
                                        <p:attrNameLst>
                                          <p:attrName>style.visibility</p:attrName>
                                        </p:attrNameLst>
                                      </p:cBhvr>
                                      <p:to>
                                        <p:strVal val="visible"/>
                                      </p:to>
                                    </p:set>
                                    <p:animEffect transition="in" filter="wipe(left)">
                                      <p:cBhvr>
                                        <p:cTn id="127" dur="500"/>
                                        <p:tgtEl>
                                          <p:spTgt spid="155"/>
                                        </p:tgtEl>
                                      </p:cBhvr>
                                    </p:animEffect>
                                  </p:childTnLst>
                                </p:cTn>
                              </p:par>
                              <p:par>
                                <p:cTn id="128" presetID="22" presetClass="entr" presetSubtype="8" fill="hold" nodeType="withEffect">
                                  <p:stCondLst>
                                    <p:cond delay="0"/>
                                  </p:stCondLst>
                                  <p:childTnLst>
                                    <p:set>
                                      <p:cBhvr>
                                        <p:cTn id="129" dur="1" fill="hold">
                                          <p:stCondLst>
                                            <p:cond delay="0"/>
                                          </p:stCondLst>
                                        </p:cTn>
                                        <p:tgtEl>
                                          <p:spTgt spid="154"/>
                                        </p:tgtEl>
                                        <p:attrNameLst>
                                          <p:attrName>style.visibility</p:attrName>
                                        </p:attrNameLst>
                                      </p:cBhvr>
                                      <p:to>
                                        <p:strVal val="visible"/>
                                      </p:to>
                                    </p:set>
                                    <p:animEffect transition="in" filter="wipe(left)">
                                      <p:cBhvr>
                                        <p:cTn id="130" dur="500"/>
                                        <p:tgtEl>
                                          <p:spTgt spid="154"/>
                                        </p:tgtEl>
                                      </p:cBhvr>
                                    </p:animEffect>
                                  </p:childTnLst>
                                </p:cTn>
                              </p:par>
                            </p:childTnLst>
                          </p:cTn>
                        </p:par>
                        <p:par>
                          <p:cTn id="131" fill="hold">
                            <p:stCondLst>
                              <p:cond delay="1500"/>
                            </p:stCondLst>
                            <p:childTnLst>
                              <p:par>
                                <p:cTn id="132" presetID="22" presetClass="entr" presetSubtype="8" fill="hold" nodeType="afterEffect">
                                  <p:stCondLst>
                                    <p:cond delay="0"/>
                                  </p:stCondLst>
                                  <p:childTnLst>
                                    <p:set>
                                      <p:cBhvr>
                                        <p:cTn id="133" dur="1" fill="hold">
                                          <p:stCondLst>
                                            <p:cond delay="0"/>
                                          </p:stCondLst>
                                        </p:cTn>
                                        <p:tgtEl>
                                          <p:spTgt spid="158"/>
                                        </p:tgtEl>
                                        <p:attrNameLst>
                                          <p:attrName>style.visibility</p:attrName>
                                        </p:attrNameLst>
                                      </p:cBhvr>
                                      <p:to>
                                        <p:strVal val="visible"/>
                                      </p:to>
                                    </p:set>
                                    <p:animEffect transition="in" filter="wipe(left)">
                                      <p:cBhvr>
                                        <p:cTn id="134" dur="500"/>
                                        <p:tgtEl>
                                          <p:spTgt spid="158"/>
                                        </p:tgtEl>
                                      </p:cBhvr>
                                    </p:animEffect>
                                  </p:childTnLst>
                                </p:cTn>
                              </p:par>
                              <p:par>
                                <p:cTn id="135" presetID="22" presetClass="entr" presetSubtype="8" fill="hold" nodeType="withEffect">
                                  <p:stCondLst>
                                    <p:cond delay="0"/>
                                  </p:stCondLst>
                                  <p:childTnLst>
                                    <p:set>
                                      <p:cBhvr>
                                        <p:cTn id="136" dur="1" fill="hold">
                                          <p:stCondLst>
                                            <p:cond delay="0"/>
                                          </p:stCondLst>
                                        </p:cTn>
                                        <p:tgtEl>
                                          <p:spTgt spid="157"/>
                                        </p:tgtEl>
                                        <p:attrNameLst>
                                          <p:attrName>style.visibility</p:attrName>
                                        </p:attrNameLst>
                                      </p:cBhvr>
                                      <p:to>
                                        <p:strVal val="visible"/>
                                      </p:to>
                                    </p:set>
                                    <p:animEffect transition="in" filter="wipe(left)">
                                      <p:cBhvr>
                                        <p:cTn id="137" dur="500"/>
                                        <p:tgtEl>
                                          <p:spTgt spid="157"/>
                                        </p:tgtEl>
                                      </p:cBhvr>
                                    </p:animEffect>
                                  </p:childTnLst>
                                </p:cTn>
                              </p:par>
                            </p:childTnLst>
                          </p:cTn>
                        </p:par>
                        <p:par>
                          <p:cTn id="138" fill="hold">
                            <p:stCondLst>
                              <p:cond delay="2000"/>
                            </p:stCondLst>
                            <p:childTnLst>
                              <p:par>
                                <p:cTn id="139" presetID="22" presetClass="entr" presetSubtype="8" fill="hold" nodeType="afterEffect">
                                  <p:stCondLst>
                                    <p:cond delay="0"/>
                                  </p:stCondLst>
                                  <p:childTnLst>
                                    <p:set>
                                      <p:cBhvr>
                                        <p:cTn id="140" dur="1" fill="hold">
                                          <p:stCondLst>
                                            <p:cond delay="0"/>
                                          </p:stCondLst>
                                        </p:cTn>
                                        <p:tgtEl>
                                          <p:spTgt spid="178"/>
                                        </p:tgtEl>
                                        <p:attrNameLst>
                                          <p:attrName>style.visibility</p:attrName>
                                        </p:attrNameLst>
                                      </p:cBhvr>
                                      <p:to>
                                        <p:strVal val="visible"/>
                                      </p:to>
                                    </p:set>
                                    <p:animEffect transition="in" filter="wipe(left)">
                                      <p:cBhvr>
                                        <p:cTn id="141" dur="500"/>
                                        <p:tgtEl>
                                          <p:spTgt spid="178"/>
                                        </p:tgtEl>
                                      </p:cBhvr>
                                    </p:animEffect>
                                  </p:childTnLst>
                                </p:cTn>
                              </p:par>
                              <p:par>
                                <p:cTn id="142" presetID="22" presetClass="entr" presetSubtype="8" fill="hold" nodeType="withEffect">
                                  <p:stCondLst>
                                    <p:cond delay="0"/>
                                  </p:stCondLst>
                                  <p:childTnLst>
                                    <p:set>
                                      <p:cBhvr>
                                        <p:cTn id="143" dur="1" fill="hold">
                                          <p:stCondLst>
                                            <p:cond delay="0"/>
                                          </p:stCondLst>
                                        </p:cTn>
                                        <p:tgtEl>
                                          <p:spTgt spid="177"/>
                                        </p:tgtEl>
                                        <p:attrNameLst>
                                          <p:attrName>style.visibility</p:attrName>
                                        </p:attrNameLst>
                                      </p:cBhvr>
                                      <p:to>
                                        <p:strVal val="visible"/>
                                      </p:to>
                                    </p:set>
                                    <p:animEffect transition="in" filter="wipe(left)">
                                      <p:cBhvr>
                                        <p:cTn id="144" dur="500"/>
                                        <p:tgtEl>
                                          <p:spTgt spid="177"/>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grpId="0" nodeType="clickEffect">
                                  <p:stCondLst>
                                    <p:cond delay="0"/>
                                  </p:stCondLst>
                                  <p:childTnLst>
                                    <p:animEffect transition="out" filter="fade">
                                      <p:cBhvr>
                                        <p:cTn id="148" dur="500"/>
                                        <p:tgtEl>
                                          <p:spTgt spid="159"/>
                                        </p:tgtEl>
                                      </p:cBhvr>
                                    </p:animEffect>
                                    <p:set>
                                      <p:cBhvr>
                                        <p:cTn id="149" dur="1" fill="hold">
                                          <p:stCondLst>
                                            <p:cond delay="499"/>
                                          </p:stCondLst>
                                        </p:cTn>
                                        <p:tgtEl>
                                          <p:spTgt spid="159"/>
                                        </p:tgtEl>
                                        <p:attrNameLst>
                                          <p:attrName>style.visibility</p:attrName>
                                        </p:attrNameLst>
                                      </p:cBhvr>
                                      <p:to>
                                        <p:strVal val="hidden"/>
                                      </p:to>
                                    </p:set>
                                  </p:childTnLst>
                                </p:cTn>
                              </p:par>
                              <p:par>
                                <p:cTn id="150" presetID="10" presetClass="exit" presetSubtype="0" fill="hold" grpId="0" nodeType="withEffect">
                                  <p:stCondLst>
                                    <p:cond delay="0"/>
                                  </p:stCondLst>
                                  <p:childTnLst>
                                    <p:animEffect transition="out" filter="fade">
                                      <p:cBhvr>
                                        <p:cTn id="151" dur="500"/>
                                        <p:tgtEl>
                                          <p:spTgt spid="151"/>
                                        </p:tgtEl>
                                      </p:cBhvr>
                                    </p:animEffect>
                                    <p:set>
                                      <p:cBhvr>
                                        <p:cTn id="152" dur="1" fill="hold">
                                          <p:stCondLst>
                                            <p:cond delay="499"/>
                                          </p:stCondLst>
                                        </p:cTn>
                                        <p:tgtEl>
                                          <p:spTgt spid="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30" grpId="0" animBg="1"/>
      <p:bldP spid="31" grpId="0" animBg="1"/>
      <p:bldP spid="63" grpId="0" animBg="1"/>
      <p:bldP spid="65" grpId="0" animBg="1"/>
      <p:bldP spid="106" grpId="0" animBg="1"/>
      <p:bldP spid="111" grpId="0" animBg="1"/>
      <p:bldP spid="151" grpId="0" animBg="1"/>
      <p:bldP spid="1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D7DC3640-65AC-4639-A86C-2928901B6CAD}"/>
                  </a:ext>
                </a:extLst>
              </p:cNvPr>
              <p:cNvSpPr txBox="1">
                <a:spLocks/>
              </p:cNvSpPr>
              <p:nvPr/>
            </p:nvSpPr>
            <p:spPr>
              <a:xfrm>
                <a:off x="7350642" y="1567970"/>
                <a:ext cx="423175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run your finger from zero and stop at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of this line?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Where does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go on this number line? What about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And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5" name="Content Placeholder 2">
                <a:extLst>
                  <a:ext uri="{FF2B5EF4-FFF2-40B4-BE49-F238E27FC236}">
                    <a16:creationId xmlns:a16="http://schemas.microsoft.com/office/drawing/2014/main" id="{D7DC3640-65AC-4639-A86C-2928901B6CAD}"/>
                  </a:ext>
                </a:extLst>
              </p:cNvPr>
              <p:cNvSpPr txBox="1">
                <a:spLocks noRot="1" noChangeAspect="1" noMove="1" noResize="1" noEditPoints="1" noAdjustHandles="1" noChangeArrowheads="1" noChangeShapeType="1" noTextEdit="1"/>
              </p:cNvSpPr>
              <p:nvPr/>
            </p:nvSpPr>
            <p:spPr>
              <a:xfrm>
                <a:off x="7350642" y="1567970"/>
                <a:ext cx="4231759" cy="4101962"/>
              </a:xfrm>
              <a:prstGeom prst="rect">
                <a:avLst/>
              </a:prstGeom>
              <a:blipFill>
                <a:blip r:embed="rId3"/>
                <a:stretch>
                  <a:fillRect l="-1297" r="-3026"/>
                </a:stretch>
              </a:blipFill>
            </p:spPr>
            <p:txBody>
              <a:bodyPr/>
              <a:lstStyle/>
              <a:p>
                <a:r>
                  <a:rPr lang="en-GB">
                    <a:noFill/>
                  </a:rPr>
                  <a:t> </a:t>
                </a:r>
              </a:p>
            </p:txBody>
          </p:sp>
        </mc:Fallback>
      </mc:AlternateContent>
      <p:pic>
        <p:nvPicPr>
          <p:cNvPr id="15" name="Picture 14">
            <a:extLst>
              <a:ext uri="{FF2B5EF4-FFF2-40B4-BE49-F238E27FC236}">
                <a16:creationId xmlns:a16="http://schemas.microsoft.com/office/drawing/2014/main" id="{3EDAEF6F-AD22-41B6-8F7F-A18F2C4BA2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051" y="5091369"/>
            <a:ext cx="7907446" cy="1108972"/>
          </a:xfrm>
          <a:prstGeom prst="rect">
            <a:avLst/>
          </a:prstGeom>
        </p:spPr>
      </p:pic>
      <p:pic>
        <p:nvPicPr>
          <p:cNvPr id="12" name="Picture 11">
            <a:extLst>
              <a:ext uri="{FF2B5EF4-FFF2-40B4-BE49-F238E27FC236}">
                <a16:creationId xmlns:a16="http://schemas.microsoft.com/office/drawing/2014/main" id="{9B13C015-B7BA-4E1C-B98C-6D03ED82D5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964" y="1858691"/>
            <a:ext cx="7907446" cy="2025077"/>
          </a:xfrm>
          <a:prstGeom prst="rect">
            <a:avLst/>
          </a:prstGeom>
        </p:spPr>
      </p:pic>
      <p:sp>
        <p:nvSpPr>
          <p:cNvPr id="3" name="Title 2">
            <a:extLst>
              <a:ext uri="{FF2B5EF4-FFF2-40B4-BE49-F238E27FC236}">
                <a16:creationId xmlns:a16="http://schemas.microsoft.com/office/drawing/2014/main" id="{2439EC0E-AEA1-45EE-ADA8-A0C978FB9565}"/>
              </a:ext>
            </a:extLst>
          </p:cNvPr>
          <p:cNvSpPr>
            <a:spLocks noGrp="1"/>
          </p:cNvSpPr>
          <p:nvPr>
            <p:ph type="title"/>
          </p:nvPr>
        </p:nvSpPr>
        <p:spPr/>
        <p:txBody>
          <a:bodyPr/>
          <a:lstStyle/>
          <a:p>
            <a:r>
              <a:rPr lang="en-GB" dirty="0"/>
              <a:t>3F-3 Fractions within 1 in the linear number system</a:t>
            </a:r>
          </a:p>
        </p:txBody>
      </p:sp>
      <p:sp>
        <p:nvSpPr>
          <p:cNvPr id="10" name="Rectangle 9">
            <a:extLst>
              <a:ext uri="{FF2B5EF4-FFF2-40B4-BE49-F238E27FC236}">
                <a16:creationId xmlns:a16="http://schemas.microsoft.com/office/drawing/2014/main" id="{086C7C3E-748C-4B4A-8C5D-5BE48E871918}"/>
              </a:ext>
            </a:extLst>
          </p:cNvPr>
          <p:cNvSpPr/>
          <p:nvPr/>
        </p:nvSpPr>
        <p:spPr>
          <a:xfrm>
            <a:off x="362800" y="1765409"/>
            <a:ext cx="1451802" cy="1104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3BDB3F6F-3B7C-46BE-8CA2-2D40BE6EF330}"/>
              </a:ext>
            </a:extLst>
          </p:cNvPr>
          <p:cNvSpPr/>
          <p:nvPr/>
        </p:nvSpPr>
        <p:spPr>
          <a:xfrm>
            <a:off x="1814603" y="1827159"/>
            <a:ext cx="1213942" cy="101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7F4C72CA-4539-4B72-9110-E28569A38622}"/>
              </a:ext>
            </a:extLst>
          </p:cNvPr>
          <p:cNvSpPr/>
          <p:nvPr/>
        </p:nvSpPr>
        <p:spPr>
          <a:xfrm>
            <a:off x="3028546" y="1795627"/>
            <a:ext cx="1194756" cy="101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191E4AF-28F5-4A01-A0D5-B5AF5ED522DB}"/>
              </a:ext>
            </a:extLst>
          </p:cNvPr>
          <p:cNvSpPr/>
          <p:nvPr/>
        </p:nvSpPr>
        <p:spPr>
          <a:xfrm>
            <a:off x="4223302" y="1827158"/>
            <a:ext cx="1184641" cy="95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 name="TextBox 57">
            <a:extLst>
              <a:ext uri="{FF2B5EF4-FFF2-40B4-BE49-F238E27FC236}">
                <a16:creationId xmlns:a16="http://schemas.microsoft.com/office/drawing/2014/main" id="{925CB3D2-03F9-4C77-B530-E950FC131A1D}"/>
              </a:ext>
            </a:extLst>
          </p:cNvPr>
          <p:cNvSpPr txBox="1"/>
          <p:nvPr/>
        </p:nvSpPr>
        <p:spPr>
          <a:xfrm>
            <a:off x="623888" y="1062806"/>
            <a:ext cx="594042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Fractions as part of a whole</a:t>
            </a:r>
          </a:p>
        </p:txBody>
      </p:sp>
      <p:sp>
        <p:nvSpPr>
          <p:cNvPr id="60" name="TextBox 59">
            <a:extLst>
              <a:ext uri="{FF2B5EF4-FFF2-40B4-BE49-F238E27FC236}">
                <a16:creationId xmlns:a16="http://schemas.microsoft.com/office/drawing/2014/main" id="{F3614859-4E63-48D0-8732-CCB5B9E9261D}"/>
              </a:ext>
            </a:extLst>
          </p:cNvPr>
          <p:cNvSpPr txBox="1"/>
          <p:nvPr/>
        </p:nvSpPr>
        <p:spPr>
          <a:xfrm>
            <a:off x="623889" y="4199900"/>
            <a:ext cx="594042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Fractions as numbers</a:t>
            </a:r>
          </a:p>
        </p:txBody>
      </p:sp>
      <p:sp>
        <p:nvSpPr>
          <p:cNvPr id="63" name="Rectangle 62">
            <a:extLst>
              <a:ext uri="{FF2B5EF4-FFF2-40B4-BE49-F238E27FC236}">
                <a16:creationId xmlns:a16="http://schemas.microsoft.com/office/drawing/2014/main" id="{852A5947-23E6-44FF-A459-FE06BAFD2BC8}"/>
              </a:ext>
            </a:extLst>
          </p:cNvPr>
          <p:cNvSpPr/>
          <p:nvPr/>
        </p:nvSpPr>
        <p:spPr>
          <a:xfrm>
            <a:off x="1578618" y="5368459"/>
            <a:ext cx="409903" cy="810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D80E9F78-A291-4532-A8E2-4CC6C578C68C}"/>
              </a:ext>
            </a:extLst>
          </p:cNvPr>
          <p:cNvSpPr/>
          <p:nvPr/>
        </p:nvSpPr>
        <p:spPr>
          <a:xfrm>
            <a:off x="2724245" y="5428893"/>
            <a:ext cx="409903" cy="810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5E99EBBC-DCE9-4BBF-86FA-E6450E7344E3}"/>
              </a:ext>
            </a:extLst>
          </p:cNvPr>
          <p:cNvSpPr/>
          <p:nvPr/>
        </p:nvSpPr>
        <p:spPr>
          <a:xfrm>
            <a:off x="3986402" y="5430208"/>
            <a:ext cx="409903" cy="810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6" name="Rectangle 65">
            <a:extLst>
              <a:ext uri="{FF2B5EF4-FFF2-40B4-BE49-F238E27FC236}">
                <a16:creationId xmlns:a16="http://schemas.microsoft.com/office/drawing/2014/main" id="{2C5638A2-47CF-4A80-8B28-C7940AB93560}"/>
              </a:ext>
            </a:extLst>
          </p:cNvPr>
          <p:cNvSpPr/>
          <p:nvPr/>
        </p:nvSpPr>
        <p:spPr>
          <a:xfrm>
            <a:off x="5248559" y="5428893"/>
            <a:ext cx="409903" cy="810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58298C5A-B98C-4D52-AD39-3F5483191AF0}"/>
              </a:ext>
            </a:extLst>
          </p:cNvPr>
          <p:cNvSpPr/>
          <p:nvPr/>
        </p:nvSpPr>
        <p:spPr>
          <a:xfrm>
            <a:off x="5407942" y="1844316"/>
            <a:ext cx="1269992" cy="95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00181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45"/>
                                        </p:tgtEl>
                                      </p:cBhvr>
                                    </p:animEffect>
                                    <p:set>
                                      <p:cBhvr>
                                        <p:cTn id="11" dur="1" fill="hold">
                                          <p:stCondLst>
                                            <p:cond delay="499"/>
                                          </p:stCondLst>
                                        </p:cTn>
                                        <p:tgtEl>
                                          <p:spTgt spid="45"/>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51"/>
                                        </p:tgtEl>
                                      </p:cBhvr>
                                    </p:animEffect>
                                    <p:set>
                                      <p:cBhvr>
                                        <p:cTn id="15" dur="1" fill="hold">
                                          <p:stCondLst>
                                            <p:cond delay="499"/>
                                          </p:stCondLst>
                                        </p:cTn>
                                        <p:tgtEl>
                                          <p:spTgt spid="51"/>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grpId="0" nodeType="afterEffect">
                                  <p:stCondLst>
                                    <p:cond delay="0"/>
                                  </p:stCondLst>
                                  <p:childTnLst>
                                    <p:animEffect transition="out" filter="fade">
                                      <p:cBhvr>
                                        <p:cTn id="18" dur="500"/>
                                        <p:tgtEl>
                                          <p:spTgt spid="53"/>
                                        </p:tgtEl>
                                      </p:cBhvr>
                                    </p:animEffect>
                                    <p:set>
                                      <p:cBhvr>
                                        <p:cTn id="19" dur="1" fill="hold">
                                          <p:stCondLst>
                                            <p:cond delay="499"/>
                                          </p:stCondLst>
                                        </p:cTn>
                                        <p:tgtEl>
                                          <p:spTgt spid="53"/>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grpId="1" nodeType="afterEffect">
                                  <p:stCondLst>
                                    <p:cond delay="0"/>
                                  </p:stCondLst>
                                  <p:childTnLst>
                                    <p:animEffect transition="out" filter="fade">
                                      <p:cBhvr>
                                        <p:cTn id="22" dur="500"/>
                                        <p:tgtEl>
                                          <p:spTgt spid="72"/>
                                        </p:tgtEl>
                                      </p:cBhvr>
                                    </p:animEffect>
                                    <p:set>
                                      <p:cBhvr>
                                        <p:cTn id="23" dur="1" fill="hold">
                                          <p:stCondLst>
                                            <p:cond delay="499"/>
                                          </p:stCondLst>
                                        </p:cTn>
                                        <p:tgtEl>
                                          <p:spTgt spid="7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63"/>
                                        </p:tgtEl>
                                      </p:cBhvr>
                                    </p:animEffect>
                                    <p:set>
                                      <p:cBhvr>
                                        <p:cTn id="36" dur="1" fill="hold">
                                          <p:stCondLst>
                                            <p:cond delay="499"/>
                                          </p:stCondLst>
                                        </p:cTn>
                                        <p:tgtEl>
                                          <p:spTgt spid="63"/>
                                        </p:tgtEl>
                                        <p:attrNameLst>
                                          <p:attrName>style.visibility</p:attrName>
                                        </p:attrNameLst>
                                      </p:cBhvr>
                                      <p:to>
                                        <p:strVal val="hidden"/>
                                      </p:to>
                                    </p:set>
                                  </p:childTnLst>
                                </p:cTn>
                              </p:par>
                            </p:childTnLst>
                          </p:cTn>
                        </p:par>
                        <p:par>
                          <p:cTn id="37" fill="hold">
                            <p:stCondLst>
                              <p:cond delay="500"/>
                            </p:stCondLst>
                            <p:childTnLst>
                              <p:par>
                                <p:cTn id="38" presetID="10" presetClass="exit" presetSubtype="0" fill="hold" grpId="0" nodeType="afterEffect">
                                  <p:stCondLst>
                                    <p:cond delay="0"/>
                                  </p:stCondLst>
                                  <p:childTnLst>
                                    <p:animEffect transition="out" filter="fade">
                                      <p:cBhvr>
                                        <p:cTn id="39" dur="500"/>
                                        <p:tgtEl>
                                          <p:spTgt spid="64"/>
                                        </p:tgtEl>
                                      </p:cBhvr>
                                    </p:animEffect>
                                    <p:set>
                                      <p:cBhvr>
                                        <p:cTn id="40" dur="1" fill="hold">
                                          <p:stCondLst>
                                            <p:cond delay="499"/>
                                          </p:stCondLst>
                                        </p:cTn>
                                        <p:tgtEl>
                                          <p:spTgt spid="64"/>
                                        </p:tgtEl>
                                        <p:attrNameLst>
                                          <p:attrName>style.visibility</p:attrName>
                                        </p:attrNameLst>
                                      </p:cBhvr>
                                      <p:to>
                                        <p:strVal val="hidden"/>
                                      </p:to>
                                    </p:set>
                                  </p:childTnLst>
                                </p:cTn>
                              </p:par>
                            </p:childTnLst>
                          </p:cTn>
                        </p:par>
                        <p:par>
                          <p:cTn id="41" fill="hold">
                            <p:stCondLst>
                              <p:cond delay="1000"/>
                            </p:stCondLst>
                            <p:childTnLst>
                              <p:par>
                                <p:cTn id="42" presetID="10" presetClass="exit" presetSubtype="0" fill="hold" grpId="0" nodeType="afterEffect">
                                  <p:stCondLst>
                                    <p:cond delay="0"/>
                                  </p:stCondLst>
                                  <p:childTnLst>
                                    <p:animEffect transition="out" filter="fade">
                                      <p:cBhvr>
                                        <p:cTn id="43" dur="500"/>
                                        <p:tgtEl>
                                          <p:spTgt spid="65"/>
                                        </p:tgtEl>
                                      </p:cBhvr>
                                    </p:animEffect>
                                    <p:set>
                                      <p:cBhvr>
                                        <p:cTn id="44" dur="1" fill="hold">
                                          <p:stCondLst>
                                            <p:cond delay="499"/>
                                          </p:stCondLst>
                                        </p:cTn>
                                        <p:tgtEl>
                                          <p:spTgt spid="65"/>
                                        </p:tgtEl>
                                        <p:attrNameLst>
                                          <p:attrName>style.visibility</p:attrName>
                                        </p:attrNameLst>
                                      </p:cBhvr>
                                      <p:to>
                                        <p:strVal val="hidden"/>
                                      </p:to>
                                    </p:set>
                                  </p:childTnLst>
                                </p:cTn>
                              </p:par>
                            </p:childTnLst>
                          </p:cTn>
                        </p:par>
                        <p:par>
                          <p:cTn id="45" fill="hold">
                            <p:stCondLst>
                              <p:cond delay="1500"/>
                            </p:stCondLst>
                            <p:childTnLst>
                              <p:par>
                                <p:cTn id="46" presetID="10" presetClass="exit" presetSubtype="0" fill="hold" grpId="0" nodeType="afterEffect">
                                  <p:stCondLst>
                                    <p:cond delay="0"/>
                                  </p:stCondLst>
                                  <p:childTnLst>
                                    <p:animEffect transition="out" filter="fade">
                                      <p:cBhvr>
                                        <p:cTn id="47" dur="500"/>
                                        <p:tgtEl>
                                          <p:spTgt spid="66"/>
                                        </p:tgtEl>
                                      </p:cBhvr>
                                    </p:animEffect>
                                    <p:set>
                                      <p:cBhvr>
                                        <p:cTn id="48" dur="1" fill="hold">
                                          <p:stCondLst>
                                            <p:cond delay="499"/>
                                          </p:stCondLst>
                                        </p:cTn>
                                        <p:tgtEl>
                                          <p:spTgt spid="66"/>
                                        </p:tgtEl>
                                        <p:attrNameLst>
                                          <p:attrName>style.visibility</p:attrName>
                                        </p:attrNameLst>
                                      </p:cBhvr>
                                      <p:to>
                                        <p:strVal val="hidden"/>
                                      </p:to>
                                    </p:set>
                                  </p:childTnLst>
                                </p:cTn>
                              </p:par>
                            </p:childTnLst>
                          </p:cTn>
                        </p:par>
                        <p:par>
                          <p:cTn id="49" fill="hold">
                            <p:stCondLst>
                              <p:cond delay="2000"/>
                            </p:stCondLst>
                            <p:childTnLst>
                              <p:par>
                                <p:cTn id="50" presetID="10" presetClass="exit" presetSubtype="0" fill="hold" grpId="0" nodeType="afterEffect">
                                  <p:stCondLst>
                                    <p:cond delay="0"/>
                                  </p:stCondLst>
                                  <p:childTnLst>
                                    <p:animEffect transition="out" filter="fade">
                                      <p:cBhvr>
                                        <p:cTn id="51" dur="500"/>
                                        <p:tgtEl>
                                          <p:spTgt spid="72"/>
                                        </p:tgtEl>
                                      </p:cBhvr>
                                    </p:animEffect>
                                    <p:set>
                                      <p:cBhvr>
                                        <p:cTn id="52"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5" grpId="0" animBg="1"/>
      <p:bldP spid="51" grpId="0" animBg="1"/>
      <p:bldP spid="53" grpId="0" animBg="1"/>
      <p:bldP spid="60" grpId="0"/>
      <p:bldP spid="63" grpId="0" animBg="1"/>
      <p:bldP spid="64" grpId="0" animBg="1"/>
      <p:bldP spid="65" grpId="0" animBg="1"/>
      <p:bldP spid="66" grpId="0" animBg="1"/>
      <p:bldP spid="72" grpId="0" animBg="1"/>
      <p:bldP spid="7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1E3738-C176-49DF-9501-623AF06A124C}"/>
              </a:ext>
            </a:extLst>
          </p:cNvPr>
          <p:cNvSpPr txBox="1"/>
          <p:nvPr/>
        </p:nvSpPr>
        <p:spPr>
          <a:xfrm>
            <a:off x="1199456" y="3501008"/>
            <a:ext cx="54284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nvGrpSpPr>
          <p:cNvPr id="14" name="Group 13">
            <a:extLst>
              <a:ext uri="{FF2B5EF4-FFF2-40B4-BE49-F238E27FC236}">
                <a16:creationId xmlns:a16="http://schemas.microsoft.com/office/drawing/2014/main" id="{C502C60C-A3D7-4F17-BC38-1758B0C448C5}"/>
              </a:ext>
            </a:extLst>
          </p:cNvPr>
          <p:cNvGrpSpPr/>
          <p:nvPr/>
        </p:nvGrpSpPr>
        <p:grpSpPr>
          <a:xfrm>
            <a:off x="1480491" y="3330995"/>
            <a:ext cx="3296291" cy="176317"/>
            <a:chOff x="2859704" y="3032779"/>
            <a:chExt cx="2161034" cy="235089"/>
          </a:xfrm>
        </p:grpSpPr>
        <p:cxnSp>
          <p:nvCxnSpPr>
            <p:cNvPr id="10" name="Straight Connector 9">
              <a:extLst>
                <a:ext uri="{FF2B5EF4-FFF2-40B4-BE49-F238E27FC236}">
                  <a16:creationId xmlns:a16="http://schemas.microsoft.com/office/drawing/2014/main" id="{7A1A1BED-83B0-4A4F-89FF-B64EFFEB6BF6}"/>
                </a:ext>
              </a:extLst>
            </p:cNvPr>
            <p:cNvCxnSpPr>
              <a:cxnSpLocks/>
            </p:cNvCxnSpPr>
            <p:nvPr/>
          </p:nvCxnSpPr>
          <p:spPr>
            <a:xfrm>
              <a:off x="2864136" y="3142341"/>
              <a:ext cx="21566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F4D1E5-A950-4E16-BED0-46C2F2892B31}"/>
                </a:ext>
              </a:extLst>
            </p:cNvPr>
            <p:cNvCxnSpPr>
              <a:cxnSpLocks/>
            </p:cNvCxnSpPr>
            <p:nvPr/>
          </p:nvCxnSpPr>
          <p:spPr>
            <a:xfrm>
              <a:off x="2859704" y="3035370"/>
              <a:ext cx="0" cy="2324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0B50AE-0930-4EAE-B7CC-DA2FC8DA90D0}"/>
                </a:ext>
              </a:extLst>
            </p:cNvPr>
            <p:cNvCxnSpPr>
              <a:cxnSpLocks/>
            </p:cNvCxnSpPr>
            <p:nvPr/>
          </p:nvCxnSpPr>
          <p:spPr>
            <a:xfrm>
              <a:off x="5020738" y="3032779"/>
              <a:ext cx="0" cy="2324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A052FA8-DE01-4BA3-96C1-DE827CF825BB}"/>
                </a:ext>
              </a:extLst>
            </p:cNvPr>
            <p:cNvCxnSpPr>
              <a:cxnSpLocks/>
            </p:cNvCxnSpPr>
            <p:nvPr/>
          </p:nvCxnSpPr>
          <p:spPr>
            <a:xfrm>
              <a:off x="3288316" y="3035369"/>
              <a:ext cx="0" cy="2324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3DD7F9-EB27-4F05-9C64-49561E08D8D1}"/>
                </a:ext>
              </a:extLst>
            </p:cNvPr>
            <p:cNvCxnSpPr>
              <a:cxnSpLocks/>
            </p:cNvCxnSpPr>
            <p:nvPr/>
          </p:nvCxnSpPr>
          <p:spPr>
            <a:xfrm>
              <a:off x="3720907" y="3035369"/>
              <a:ext cx="0" cy="2324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CFBF8D9-1C45-4363-8E0A-BBE5D17BB7B3}"/>
                </a:ext>
              </a:extLst>
            </p:cNvPr>
            <p:cNvCxnSpPr>
              <a:cxnSpLocks/>
            </p:cNvCxnSpPr>
            <p:nvPr/>
          </p:nvCxnSpPr>
          <p:spPr>
            <a:xfrm>
              <a:off x="4150908" y="3035369"/>
              <a:ext cx="0" cy="2324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5C3333-25FF-44B5-8F8C-D1CB68362FC0}"/>
                </a:ext>
              </a:extLst>
            </p:cNvPr>
            <p:cNvCxnSpPr>
              <a:cxnSpLocks/>
            </p:cNvCxnSpPr>
            <p:nvPr/>
          </p:nvCxnSpPr>
          <p:spPr>
            <a:xfrm>
              <a:off x="4586090" y="3035369"/>
              <a:ext cx="0" cy="2324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8" name="Straight Arrow Connector 97">
            <a:extLst>
              <a:ext uri="{FF2B5EF4-FFF2-40B4-BE49-F238E27FC236}">
                <a16:creationId xmlns:a16="http://schemas.microsoft.com/office/drawing/2014/main" id="{D1355260-6388-4CB2-9A60-118D748BD1C8}"/>
              </a:ext>
            </a:extLst>
          </p:cNvPr>
          <p:cNvCxnSpPr>
            <a:cxnSpLocks/>
          </p:cNvCxnSpPr>
          <p:nvPr/>
        </p:nvCxnSpPr>
        <p:spPr>
          <a:xfrm>
            <a:off x="1487250" y="2868362"/>
            <a:ext cx="0" cy="380113"/>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cxnSp>
        <p:nvCxnSpPr>
          <p:cNvPr id="99" name="Straight Arrow Connector 98">
            <a:extLst>
              <a:ext uri="{FF2B5EF4-FFF2-40B4-BE49-F238E27FC236}">
                <a16:creationId xmlns:a16="http://schemas.microsoft.com/office/drawing/2014/main" id="{BDA13FCF-B325-40A2-9BAC-A28B3DBCD9E6}"/>
              </a:ext>
            </a:extLst>
          </p:cNvPr>
          <p:cNvCxnSpPr>
            <a:cxnSpLocks/>
          </p:cNvCxnSpPr>
          <p:nvPr/>
        </p:nvCxnSpPr>
        <p:spPr>
          <a:xfrm>
            <a:off x="2131245" y="2868362"/>
            <a:ext cx="0" cy="380113"/>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cxnSp>
        <p:nvCxnSpPr>
          <p:cNvPr id="100" name="Straight Arrow Connector 99">
            <a:extLst>
              <a:ext uri="{FF2B5EF4-FFF2-40B4-BE49-F238E27FC236}">
                <a16:creationId xmlns:a16="http://schemas.microsoft.com/office/drawing/2014/main" id="{A3734C82-0D7E-46C3-80E8-196BBCBFE626}"/>
              </a:ext>
            </a:extLst>
          </p:cNvPr>
          <p:cNvCxnSpPr>
            <a:cxnSpLocks/>
          </p:cNvCxnSpPr>
          <p:nvPr/>
        </p:nvCxnSpPr>
        <p:spPr>
          <a:xfrm>
            <a:off x="2792688" y="2868362"/>
            <a:ext cx="0" cy="380113"/>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cxnSp>
        <p:nvCxnSpPr>
          <p:cNvPr id="103" name="Straight Arrow Connector 102">
            <a:extLst>
              <a:ext uri="{FF2B5EF4-FFF2-40B4-BE49-F238E27FC236}">
                <a16:creationId xmlns:a16="http://schemas.microsoft.com/office/drawing/2014/main" id="{C3F797B1-6760-4A05-94CB-732178A12F7A}"/>
              </a:ext>
            </a:extLst>
          </p:cNvPr>
          <p:cNvCxnSpPr>
            <a:cxnSpLocks/>
          </p:cNvCxnSpPr>
          <p:nvPr/>
        </p:nvCxnSpPr>
        <p:spPr>
          <a:xfrm>
            <a:off x="3436137" y="2868362"/>
            <a:ext cx="0" cy="380113"/>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cxnSp>
        <p:nvCxnSpPr>
          <p:cNvPr id="104" name="Straight Arrow Connector 103">
            <a:extLst>
              <a:ext uri="{FF2B5EF4-FFF2-40B4-BE49-F238E27FC236}">
                <a16:creationId xmlns:a16="http://schemas.microsoft.com/office/drawing/2014/main" id="{1B672565-4699-44B2-9E91-855A0F4047C9}"/>
              </a:ext>
            </a:extLst>
          </p:cNvPr>
          <p:cNvCxnSpPr>
            <a:cxnSpLocks/>
          </p:cNvCxnSpPr>
          <p:nvPr/>
        </p:nvCxnSpPr>
        <p:spPr>
          <a:xfrm>
            <a:off x="4097493" y="2868362"/>
            <a:ext cx="0" cy="380113"/>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sp>
        <p:nvSpPr>
          <p:cNvPr id="12" name="Title 11">
            <a:extLst>
              <a:ext uri="{FF2B5EF4-FFF2-40B4-BE49-F238E27FC236}">
                <a16:creationId xmlns:a16="http://schemas.microsoft.com/office/drawing/2014/main" id="{825A531D-8E56-4243-8ADF-6653C3ADD6C3}"/>
              </a:ext>
            </a:extLst>
          </p:cNvPr>
          <p:cNvSpPr>
            <a:spLocks noGrp="1"/>
          </p:cNvSpPr>
          <p:nvPr>
            <p:ph type="title"/>
          </p:nvPr>
        </p:nvSpPr>
        <p:spPr/>
        <p:txBody>
          <a:bodyPr/>
          <a:lstStyle/>
          <a:p>
            <a:r>
              <a:rPr lang="en-GB" dirty="0"/>
              <a:t>3F-3 Fractions within 1 in the linear number system</a:t>
            </a:r>
          </a:p>
        </p:txBody>
      </p:sp>
      <p:grpSp>
        <p:nvGrpSpPr>
          <p:cNvPr id="45" name="Group 44">
            <a:extLst>
              <a:ext uri="{FF2B5EF4-FFF2-40B4-BE49-F238E27FC236}">
                <a16:creationId xmlns:a16="http://schemas.microsoft.com/office/drawing/2014/main" id="{C5DD2648-924E-44E8-86F8-15CDDFE58394}"/>
              </a:ext>
            </a:extLst>
          </p:cNvPr>
          <p:cNvGrpSpPr/>
          <p:nvPr/>
        </p:nvGrpSpPr>
        <p:grpSpPr>
          <a:xfrm>
            <a:off x="1991226" y="3472438"/>
            <a:ext cx="284052" cy="541887"/>
            <a:chOff x="5959366" y="1840065"/>
            <a:chExt cx="284052" cy="541887"/>
          </a:xfrm>
        </p:grpSpPr>
        <p:sp>
          <p:nvSpPr>
            <p:cNvPr id="46" name="TextBox 45">
              <a:extLst>
                <a:ext uri="{FF2B5EF4-FFF2-40B4-BE49-F238E27FC236}">
                  <a16:creationId xmlns:a16="http://schemas.microsoft.com/office/drawing/2014/main" id="{B91F58DA-2376-4818-B458-36DB60E3ED73}"/>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47" name="TextBox 46">
              <a:extLst>
                <a:ext uri="{FF2B5EF4-FFF2-40B4-BE49-F238E27FC236}">
                  <a16:creationId xmlns:a16="http://schemas.microsoft.com/office/drawing/2014/main" id="{C1B3C4DF-898D-417F-9B60-8266CBDB33CC}"/>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cxnSp>
          <p:nvCxnSpPr>
            <p:cNvPr id="48" name="Straight Connector 47">
              <a:extLst>
                <a:ext uri="{FF2B5EF4-FFF2-40B4-BE49-F238E27FC236}">
                  <a16:creationId xmlns:a16="http://schemas.microsoft.com/office/drawing/2014/main" id="{24F89942-790E-4DAA-8FD3-44605E1A9467}"/>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49" name="Group 48">
            <a:extLst>
              <a:ext uri="{FF2B5EF4-FFF2-40B4-BE49-F238E27FC236}">
                <a16:creationId xmlns:a16="http://schemas.microsoft.com/office/drawing/2014/main" id="{22A700E3-5262-49D1-86F6-E5FE9004E002}"/>
              </a:ext>
            </a:extLst>
          </p:cNvPr>
          <p:cNvGrpSpPr/>
          <p:nvPr/>
        </p:nvGrpSpPr>
        <p:grpSpPr>
          <a:xfrm>
            <a:off x="2659831" y="3472438"/>
            <a:ext cx="284052" cy="541887"/>
            <a:chOff x="5959366" y="1840065"/>
            <a:chExt cx="284052" cy="541887"/>
          </a:xfrm>
        </p:grpSpPr>
        <p:sp>
          <p:nvSpPr>
            <p:cNvPr id="50" name="TextBox 49">
              <a:extLst>
                <a:ext uri="{FF2B5EF4-FFF2-40B4-BE49-F238E27FC236}">
                  <a16:creationId xmlns:a16="http://schemas.microsoft.com/office/drawing/2014/main" id="{758CB26C-C074-45DB-BE2D-42A638DCB2DB}"/>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51" name="TextBox 50">
              <a:extLst>
                <a:ext uri="{FF2B5EF4-FFF2-40B4-BE49-F238E27FC236}">
                  <a16:creationId xmlns:a16="http://schemas.microsoft.com/office/drawing/2014/main" id="{8A7B13F1-BE34-4953-AD9B-09EA8E1B4D8B}"/>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cxnSp>
          <p:nvCxnSpPr>
            <p:cNvPr id="52" name="Straight Connector 51">
              <a:extLst>
                <a:ext uri="{FF2B5EF4-FFF2-40B4-BE49-F238E27FC236}">
                  <a16:creationId xmlns:a16="http://schemas.microsoft.com/office/drawing/2014/main" id="{2F31D779-7DA5-4D40-A5D1-8CF7B45AB59A}"/>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CDC44486-557C-4257-865E-340DFD95ED47}"/>
              </a:ext>
            </a:extLst>
          </p:cNvPr>
          <p:cNvGrpSpPr/>
          <p:nvPr/>
        </p:nvGrpSpPr>
        <p:grpSpPr>
          <a:xfrm>
            <a:off x="3302069" y="3472438"/>
            <a:ext cx="284052" cy="541887"/>
            <a:chOff x="5959366" y="1840065"/>
            <a:chExt cx="284052" cy="541887"/>
          </a:xfrm>
        </p:grpSpPr>
        <p:sp>
          <p:nvSpPr>
            <p:cNvPr id="54" name="TextBox 53">
              <a:extLst>
                <a:ext uri="{FF2B5EF4-FFF2-40B4-BE49-F238E27FC236}">
                  <a16:creationId xmlns:a16="http://schemas.microsoft.com/office/drawing/2014/main" id="{450585C1-5D9F-4CDF-8AA5-264CE92854C6}"/>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55" name="TextBox 54">
              <a:extLst>
                <a:ext uri="{FF2B5EF4-FFF2-40B4-BE49-F238E27FC236}">
                  <a16:creationId xmlns:a16="http://schemas.microsoft.com/office/drawing/2014/main" id="{2CB4F127-5F8B-48C5-8112-2DFCE3C1555E}"/>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cxnSp>
          <p:nvCxnSpPr>
            <p:cNvPr id="56" name="Straight Connector 55">
              <a:extLst>
                <a:ext uri="{FF2B5EF4-FFF2-40B4-BE49-F238E27FC236}">
                  <a16:creationId xmlns:a16="http://schemas.microsoft.com/office/drawing/2014/main" id="{6A957013-8A35-4184-862B-7F0D37724924}"/>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57" name="Group 56">
            <a:extLst>
              <a:ext uri="{FF2B5EF4-FFF2-40B4-BE49-F238E27FC236}">
                <a16:creationId xmlns:a16="http://schemas.microsoft.com/office/drawing/2014/main" id="{7DBECE18-36A0-443F-926D-E1110F65A9D4}"/>
              </a:ext>
            </a:extLst>
          </p:cNvPr>
          <p:cNvGrpSpPr/>
          <p:nvPr/>
        </p:nvGrpSpPr>
        <p:grpSpPr>
          <a:xfrm>
            <a:off x="3973897" y="3472438"/>
            <a:ext cx="284052" cy="541887"/>
            <a:chOff x="5959366" y="1840065"/>
            <a:chExt cx="284052" cy="541887"/>
          </a:xfrm>
        </p:grpSpPr>
        <p:sp>
          <p:nvSpPr>
            <p:cNvPr id="58" name="TextBox 57">
              <a:extLst>
                <a:ext uri="{FF2B5EF4-FFF2-40B4-BE49-F238E27FC236}">
                  <a16:creationId xmlns:a16="http://schemas.microsoft.com/office/drawing/2014/main" id="{7E034FF0-F3B5-4017-8842-78956A91E1D0}"/>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59" name="TextBox 58">
              <a:extLst>
                <a:ext uri="{FF2B5EF4-FFF2-40B4-BE49-F238E27FC236}">
                  <a16:creationId xmlns:a16="http://schemas.microsoft.com/office/drawing/2014/main" id="{0DB2FE56-FAC8-4DF9-8F5D-FBD5590CFBBC}"/>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cxnSp>
          <p:nvCxnSpPr>
            <p:cNvPr id="60" name="Straight Connector 59">
              <a:extLst>
                <a:ext uri="{FF2B5EF4-FFF2-40B4-BE49-F238E27FC236}">
                  <a16:creationId xmlns:a16="http://schemas.microsoft.com/office/drawing/2014/main" id="{CFFFB3F5-AF80-4847-8BCB-D9ABFD3FB453}"/>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65" name="Group 64">
            <a:extLst>
              <a:ext uri="{FF2B5EF4-FFF2-40B4-BE49-F238E27FC236}">
                <a16:creationId xmlns:a16="http://schemas.microsoft.com/office/drawing/2014/main" id="{680F1058-1C9E-408A-AAC5-E36B5F0E1EFC}"/>
              </a:ext>
            </a:extLst>
          </p:cNvPr>
          <p:cNvGrpSpPr/>
          <p:nvPr/>
        </p:nvGrpSpPr>
        <p:grpSpPr>
          <a:xfrm>
            <a:off x="4634324" y="3472438"/>
            <a:ext cx="284052" cy="541887"/>
            <a:chOff x="5959366" y="1840065"/>
            <a:chExt cx="284052" cy="541887"/>
          </a:xfrm>
        </p:grpSpPr>
        <p:sp>
          <p:nvSpPr>
            <p:cNvPr id="66" name="TextBox 65">
              <a:extLst>
                <a:ext uri="{FF2B5EF4-FFF2-40B4-BE49-F238E27FC236}">
                  <a16:creationId xmlns:a16="http://schemas.microsoft.com/office/drawing/2014/main" id="{444EA995-0758-4162-8C72-1F6D192395F4}"/>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67" name="TextBox 66">
              <a:extLst>
                <a:ext uri="{FF2B5EF4-FFF2-40B4-BE49-F238E27FC236}">
                  <a16:creationId xmlns:a16="http://schemas.microsoft.com/office/drawing/2014/main" id="{F32CE3CC-997E-453A-BA4F-D6C5B8C657E2}"/>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cxnSp>
          <p:nvCxnSpPr>
            <p:cNvPr id="68" name="Straight Connector 67">
              <a:extLst>
                <a:ext uri="{FF2B5EF4-FFF2-40B4-BE49-F238E27FC236}">
                  <a16:creationId xmlns:a16="http://schemas.microsoft.com/office/drawing/2014/main" id="{809BC9B8-B383-4DAF-BE52-2E8D1E2534F5}"/>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5" name="Group 24">
            <a:extLst>
              <a:ext uri="{FF2B5EF4-FFF2-40B4-BE49-F238E27FC236}">
                <a16:creationId xmlns:a16="http://schemas.microsoft.com/office/drawing/2014/main" id="{009E0DC1-A68D-42FC-8FE5-F6B49C4C610E}"/>
              </a:ext>
            </a:extLst>
          </p:cNvPr>
          <p:cNvGrpSpPr/>
          <p:nvPr/>
        </p:nvGrpSpPr>
        <p:grpSpPr>
          <a:xfrm>
            <a:off x="4496899" y="3502787"/>
            <a:ext cx="558902" cy="554855"/>
            <a:chOff x="6642674" y="3308350"/>
            <a:chExt cx="558902" cy="554855"/>
          </a:xfrm>
        </p:grpSpPr>
        <p:sp>
          <p:nvSpPr>
            <p:cNvPr id="13" name="Rectangle 12">
              <a:extLst>
                <a:ext uri="{FF2B5EF4-FFF2-40B4-BE49-F238E27FC236}">
                  <a16:creationId xmlns:a16="http://schemas.microsoft.com/office/drawing/2014/main" id="{8091F2BB-310D-4B4F-8EC1-48B2E407DE42}"/>
                </a:ext>
              </a:extLst>
            </p:cNvPr>
            <p:cNvSpPr/>
            <p:nvPr/>
          </p:nvSpPr>
          <p:spPr>
            <a:xfrm>
              <a:off x="6703796" y="3365425"/>
              <a:ext cx="497780" cy="497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C82D4DD4-F051-4DC1-BF0B-9BB33EF3B2AC}"/>
                </a:ext>
              </a:extLst>
            </p:cNvPr>
            <p:cNvSpPr txBox="1"/>
            <p:nvPr/>
          </p:nvSpPr>
          <p:spPr>
            <a:xfrm>
              <a:off x="6642674" y="3308350"/>
              <a:ext cx="542844"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sp>
        <p:nvSpPr>
          <p:cNvPr id="27" name="TextBox 19">
            <a:extLst>
              <a:ext uri="{FF2B5EF4-FFF2-40B4-BE49-F238E27FC236}">
                <a16:creationId xmlns:a16="http://schemas.microsoft.com/office/drawing/2014/main" id="{E9A4B9BA-F61F-4CF4-9DF8-EC546E070E80}"/>
              </a:ext>
            </a:extLst>
          </p:cNvPr>
          <p:cNvSpPr txBox="1"/>
          <p:nvPr/>
        </p:nvSpPr>
        <p:spPr>
          <a:xfrm>
            <a:off x="594008" y="4902957"/>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When the numerator and denominator are the same, the fraction has a value of one.</a:t>
            </a:r>
          </a:p>
        </p:txBody>
      </p:sp>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5A686038-202D-4F1E-9147-06D1FB4B769F}"/>
                  </a:ext>
                </a:extLst>
              </p:cNvPr>
              <p:cNvSpPr txBox="1">
                <a:spLocks/>
              </p:cNvSpPr>
              <p:nvPr/>
            </p:nvSpPr>
            <p:spPr>
              <a:xfrm>
                <a:off x="6192012" y="1508881"/>
                <a:ext cx="5390389" cy="431002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Count up in steps of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describe the fraction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in a different way?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numerator and denominator in the fraction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fraction pieces to show that five-fifths is equal to one whole.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28" name="Content Placeholder 2">
                <a:extLst>
                  <a:ext uri="{FF2B5EF4-FFF2-40B4-BE49-F238E27FC236}">
                    <a16:creationId xmlns:a16="http://schemas.microsoft.com/office/drawing/2014/main" id="{5A686038-202D-4F1E-9147-06D1FB4B769F}"/>
                  </a:ext>
                </a:extLst>
              </p:cNvPr>
              <p:cNvSpPr txBox="1">
                <a:spLocks noRot="1" noChangeAspect="1" noMove="1" noResize="1" noEditPoints="1" noAdjustHandles="1" noChangeArrowheads="1" noChangeShapeType="1" noTextEdit="1"/>
              </p:cNvSpPr>
              <p:nvPr/>
            </p:nvSpPr>
            <p:spPr>
              <a:xfrm>
                <a:off x="6192012" y="1508881"/>
                <a:ext cx="5390389" cy="4310028"/>
              </a:xfrm>
              <a:prstGeom prst="rect">
                <a:avLst/>
              </a:prstGeom>
              <a:blipFill>
                <a:blip r:embed="rId4"/>
                <a:stretch>
                  <a:fillRect l="-1018" r="-2149" b="-566"/>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021049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3.33333E-6 L 0.05286 -3.33333E-6 " pathEditMode="relative" rAng="0" ptsTypes="AA">
                                      <p:cBhvr>
                                        <p:cTn id="6" dur="500" fill="hold"/>
                                        <p:tgtEl>
                                          <p:spTgt spid="98"/>
                                        </p:tgtEl>
                                        <p:attrNameLst>
                                          <p:attrName>ppt_x</p:attrName>
                                          <p:attrName>ppt_y</p:attrName>
                                        </p:attrNameLst>
                                      </p:cBhvr>
                                      <p:rCtr x="2656" y="0"/>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2.08333E-7 -3.33333E-6 L 0.05417 -3.33333E-6 " pathEditMode="relative" rAng="0" ptsTypes="AA">
                                      <p:cBhvr>
                                        <p:cTn id="14" dur="500" fill="hold"/>
                                        <p:tgtEl>
                                          <p:spTgt spid="99"/>
                                        </p:tgtEl>
                                        <p:attrNameLst>
                                          <p:attrName>ppt_x</p:attrName>
                                          <p:attrName>ppt_y</p:attrName>
                                        </p:attrNameLst>
                                      </p:cBhvr>
                                      <p:rCtr x="2669" y="0"/>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3.54167E-6 -3.33333E-6 L 0.05273 -3.33333E-6 " pathEditMode="relative" rAng="0" ptsTypes="AA">
                                      <p:cBhvr>
                                        <p:cTn id="22" dur="500" fill="hold"/>
                                        <p:tgtEl>
                                          <p:spTgt spid="100"/>
                                        </p:tgtEl>
                                        <p:attrNameLst>
                                          <p:attrName>ppt_x</p:attrName>
                                          <p:attrName>ppt_y</p:attrName>
                                        </p:attrNameLst>
                                      </p:cBhvr>
                                      <p:rCtr x="2617" y="0"/>
                                    </p:animMotion>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03"/>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8.33333E-7 -3.33333E-6 L 0.0543 -3.33333E-6 " pathEditMode="relative" rAng="0" ptsTypes="AA">
                                      <p:cBhvr>
                                        <p:cTn id="30" dur="500" fill="hold"/>
                                        <p:tgtEl>
                                          <p:spTgt spid="103"/>
                                        </p:tgtEl>
                                        <p:attrNameLst>
                                          <p:attrName>ppt_x</p:attrName>
                                          <p:attrName>ppt_y</p:attrName>
                                        </p:attrNameLst>
                                      </p:cBhvr>
                                      <p:rCtr x="2708" y="0"/>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par>
                                <p:cTn id="37" presetID="42" presetClass="path" presetSubtype="0" accel="50000" decel="50000" fill="hold" nodeType="withEffect">
                                  <p:stCondLst>
                                    <p:cond delay="0"/>
                                  </p:stCondLst>
                                  <p:childTnLst>
                                    <p:animMotion origin="layout" path="M 2.29167E-6 -3.33333E-6 L 0.05573 -3.33333E-6 " pathEditMode="relative" rAng="0" ptsTypes="AA">
                                      <p:cBhvr>
                                        <p:cTn id="38" dur="500" fill="hold"/>
                                        <p:tgtEl>
                                          <p:spTgt spid="104"/>
                                        </p:tgtEl>
                                        <p:attrNameLst>
                                          <p:attrName>ppt_x</p:attrName>
                                          <p:attrName>ppt_y</p:attrName>
                                        </p:attrNameLst>
                                      </p:cBhvr>
                                      <p:rCtr x="2786" y="0"/>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F4697-5C10-47D9-A3DC-BDF4A2A95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66" y="2956901"/>
            <a:ext cx="5982338" cy="823153"/>
          </a:xfrm>
          <a:prstGeom prst="rect">
            <a:avLst/>
          </a:prstGeom>
        </p:spPr>
      </p:pic>
      <p:sp>
        <p:nvSpPr>
          <p:cNvPr id="59" name="Rectangle 58">
            <a:extLst>
              <a:ext uri="{FF2B5EF4-FFF2-40B4-BE49-F238E27FC236}">
                <a16:creationId xmlns:a16="http://schemas.microsoft.com/office/drawing/2014/main" id="{E06C0306-BEAC-4BDF-BB1C-CCEFEEC0E8FE}"/>
              </a:ext>
            </a:extLst>
          </p:cNvPr>
          <p:cNvSpPr/>
          <p:nvPr/>
        </p:nvSpPr>
        <p:spPr bwMode="auto">
          <a:xfrm>
            <a:off x="5361106" y="2722406"/>
            <a:ext cx="950397" cy="5237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B3D57824-F7FC-4ADD-AD99-07987E40703E}"/>
              </a:ext>
            </a:extLst>
          </p:cNvPr>
          <p:cNvSpPr>
            <a:spLocks noGrp="1"/>
          </p:cNvSpPr>
          <p:nvPr>
            <p:ph type="title"/>
          </p:nvPr>
        </p:nvSpPr>
        <p:spPr/>
        <p:txBody>
          <a:bodyPr/>
          <a:lstStyle/>
          <a:p>
            <a:r>
              <a:rPr lang="en-GB" dirty="0"/>
              <a:t>3F-3 Fractions within 1 in the linear number system</a:t>
            </a:r>
          </a:p>
        </p:txBody>
      </p:sp>
      <p:grpSp>
        <p:nvGrpSpPr>
          <p:cNvPr id="9" name="Group 8">
            <a:extLst>
              <a:ext uri="{FF2B5EF4-FFF2-40B4-BE49-F238E27FC236}">
                <a16:creationId xmlns:a16="http://schemas.microsoft.com/office/drawing/2014/main" id="{15374866-7D71-42C8-9B3A-B8CB4A9C6C84}"/>
              </a:ext>
            </a:extLst>
          </p:cNvPr>
          <p:cNvGrpSpPr/>
          <p:nvPr/>
        </p:nvGrpSpPr>
        <p:grpSpPr>
          <a:xfrm>
            <a:off x="1100383" y="3634358"/>
            <a:ext cx="327334" cy="717220"/>
            <a:chOff x="5959366" y="1840065"/>
            <a:chExt cx="367727" cy="717220"/>
          </a:xfrm>
        </p:grpSpPr>
        <p:sp>
          <p:nvSpPr>
            <p:cNvPr id="30" name="TextBox 29">
              <a:extLst>
                <a:ext uri="{FF2B5EF4-FFF2-40B4-BE49-F238E27FC236}">
                  <a16:creationId xmlns:a16="http://schemas.microsoft.com/office/drawing/2014/main" id="{073E7E42-4337-43ED-84F4-19528BF6A84E}"/>
                </a:ext>
              </a:extLst>
            </p:cNvPr>
            <p:cNvSpPr txBox="1"/>
            <p:nvPr/>
          </p:nvSpPr>
          <p:spPr>
            <a:xfrm>
              <a:off x="5959366" y="184006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31" name="TextBox 30">
              <a:extLst>
                <a:ext uri="{FF2B5EF4-FFF2-40B4-BE49-F238E27FC236}">
                  <a16:creationId xmlns:a16="http://schemas.microsoft.com/office/drawing/2014/main" id="{BD0A6608-C7A0-4D6F-B234-CBF6A4940806}"/>
                </a:ext>
              </a:extLst>
            </p:cNvPr>
            <p:cNvSpPr txBox="1"/>
            <p:nvPr/>
          </p:nvSpPr>
          <p:spPr>
            <a:xfrm>
              <a:off x="5959366" y="2157175"/>
              <a:ext cx="36772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32" name="Straight Connector 31">
              <a:extLst>
                <a:ext uri="{FF2B5EF4-FFF2-40B4-BE49-F238E27FC236}">
                  <a16:creationId xmlns:a16="http://schemas.microsoft.com/office/drawing/2014/main" id="{41C6AA10-4C79-4590-B660-2F5C8CE3A3F3}"/>
                </a:ext>
              </a:extLst>
            </p:cNvPr>
            <p:cNvCxnSpPr>
              <a:cxnSpLocks/>
            </p:cNvCxnSpPr>
            <p:nvPr/>
          </p:nvCxnSpPr>
          <p:spPr>
            <a:xfrm>
              <a:off x="6055975" y="2192358"/>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6BE571DB-F183-47CE-95B0-EF85039DB3C9}"/>
              </a:ext>
            </a:extLst>
          </p:cNvPr>
          <p:cNvGrpSpPr/>
          <p:nvPr/>
        </p:nvGrpSpPr>
        <p:grpSpPr>
          <a:xfrm>
            <a:off x="1802552" y="3634358"/>
            <a:ext cx="327334" cy="717220"/>
            <a:chOff x="5959366" y="1840065"/>
            <a:chExt cx="367727" cy="717220"/>
          </a:xfrm>
        </p:grpSpPr>
        <p:sp>
          <p:nvSpPr>
            <p:cNvPr id="27" name="TextBox 26">
              <a:extLst>
                <a:ext uri="{FF2B5EF4-FFF2-40B4-BE49-F238E27FC236}">
                  <a16:creationId xmlns:a16="http://schemas.microsoft.com/office/drawing/2014/main" id="{CFADF474-5E7E-4765-AC7C-FDADFE7EF418}"/>
                </a:ext>
              </a:extLst>
            </p:cNvPr>
            <p:cNvSpPr txBox="1"/>
            <p:nvPr/>
          </p:nvSpPr>
          <p:spPr>
            <a:xfrm>
              <a:off x="5959366" y="184006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28" name="TextBox 27">
              <a:extLst>
                <a:ext uri="{FF2B5EF4-FFF2-40B4-BE49-F238E27FC236}">
                  <a16:creationId xmlns:a16="http://schemas.microsoft.com/office/drawing/2014/main" id="{22A527E2-993C-4025-85C0-F4062CFD51A4}"/>
                </a:ext>
              </a:extLst>
            </p:cNvPr>
            <p:cNvSpPr txBox="1"/>
            <p:nvPr/>
          </p:nvSpPr>
          <p:spPr>
            <a:xfrm>
              <a:off x="5959366" y="2157175"/>
              <a:ext cx="36772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29" name="Straight Connector 28">
              <a:extLst>
                <a:ext uri="{FF2B5EF4-FFF2-40B4-BE49-F238E27FC236}">
                  <a16:creationId xmlns:a16="http://schemas.microsoft.com/office/drawing/2014/main" id="{A1E6D9A9-21F0-4975-B2E5-E66BFCF3F822}"/>
                </a:ext>
              </a:extLst>
            </p:cNvPr>
            <p:cNvCxnSpPr>
              <a:cxnSpLocks/>
            </p:cNvCxnSpPr>
            <p:nvPr/>
          </p:nvCxnSpPr>
          <p:spPr>
            <a:xfrm>
              <a:off x="6055975" y="2192358"/>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DDD2379A-7F37-48AE-AE63-65D7EFB05C2E}"/>
              </a:ext>
            </a:extLst>
          </p:cNvPr>
          <p:cNvGrpSpPr/>
          <p:nvPr/>
        </p:nvGrpSpPr>
        <p:grpSpPr>
          <a:xfrm>
            <a:off x="2487254" y="3634358"/>
            <a:ext cx="327334" cy="717220"/>
            <a:chOff x="5959366" y="1840065"/>
            <a:chExt cx="367727" cy="717220"/>
          </a:xfrm>
        </p:grpSpPr>
        <p:sp>
          <p:nvSpPr>
            <p:cNvPr id="24" name="TextBox 23">
              <a:extLst>
                <a:ext uri="{FF2B5EF4-FFF2-40B4-BE49-F238E27FC236}">
                  <a16:creationId xmlns:a16="http://schemas.microsoft.com/office/drawing/2014/main" id="{A0059633-7A99-455C-8A9B-C18F192D5549}"/>
                </a:ext>
              </a:extLst>
            </p:cNvPr>
            <p:cNvSpPr txBox="1"/>
            <p:nvPr/>
          </p:nvSpPr>
          <p:spPr>
            <a:xfrm>
              <a:off x="5959366" y="184006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25" name="TextBox 24">
              <a:extLst>
                <a:ext uri="{FF2B5EF4-FFF2-40B4-BE49-F238E27FC236}">
                  <a16:creationId xmlns:a16="http://schemas.microsoft.com/office/drawing/2014/main" id="{C58D4102-BD52-42F4-B566-07FE0A7D6CA5}"/>
                </a:ext>
              </a:extLst>
            </p:cNvPr>
            <p:cNvSpPr txBox="1"/>
            <p:nvPr/>
          </p:nvSpPr>
          <p:spPr>
            <a:xfrm>
              <a:off x="5959366" y="2157175"/>
              <a:ext cx="36772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26" name="Straight Connector 25">
              <a:extLst>
                <a:ext uri="{FF2B5EF4-FFF2-40B4-BE49-F238E27FC236}">
                  <a16:creationId xmlns:a16="http://schemas.microsoft.com/office/drawing/2014/main" id="{B45200FF-6C67-4950-9B8D-A4E13679491E}"/>
                </a:ext>
              </a:extLst>
            </p:cNvPr>
            <p:cNvCxnSpPr>
              <a:cxnSpLocks/>
            </p:cNvCxnSpPr>
            <p:nvPr/>
          </p:nvCxnSpPr>
          <p:spPr>
            <a:xfrm>
              <a:off x="6055975" y="2192358"/>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04754559-D928-4D88-9634-34A4C3EA2488}"/>
              </a:ext>
            </a:extLst>
          </p:cNvPr>
          <p:cNvGrpSpPr/>
          <p:nvPr/>
        </p:nvGrpSpPr>
        <p:grpSpPr>
          <a:xfrm>
            <a:off x="3178942" y="3634358"/>
            <a:ext cx="327334" cy="717220"/>
            <a:chOff x="5959366" y="1840065"/>
            <a:chExt cx="367727" cy="717220"/>
          </a:xfrm>
        </p:grpSpPr>
        <p:sp>
          <p:nvSpPr>
            <p:cNvPr id="21" name="TextBox 20">
              <a:extLst>
                <a:ext uri="{FF2B5EF4-FFF2-40B4-BE49-F238E27FC236}">
                  <a16:creationId xmlns:a16="http://schemas.microsoft.com/office/drawing/2014/main" id="{D6BFC324-E018-43EA-9672-146E76F52DC5}"/>
                </a:ext>
              </a:extLst>
            </p:cNvPr>
            <p:cNvSpPr txBox="1"/>
            <p:nvPr/>
          </p:nvSpPr>
          <p:spPr>
            <a:xfrm>
              <a:off x="5959366" y="184006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22" name="TextBox 21">
              <a:extLst>
                <a:ext uri="{FF2B5EF4-FFF2-40B4-BE49-F238E27FC236}">
                  <a16:creationId xmlns:a16="http://schemas.microsoft.com/office/drawing/2014/main" id="{C9DF2E21-2E34-49C7-B8A0-1A54FEE5DBA7}"/>
                </a:ext>
              </a:extLst>
            </p:cNvPr>
            <p:cNvSpPr txBox="1"/>
            <p:nvPr/>
          </p:nvSpPr>
          <p:spPr>
            <a:xfrm>
              <a:off x="5959366" y="2157175"/>
              <a:ext cx="36772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23" name="Straight Connector 22">
              <a:extLst>
                <a:ext uri="{FF2B5EF4-FFF2-40B4-BE49-F238E27FC236}">
                  <a16:creationId xmlns:a16="http://schemas.microsoft.com/office/drawing/2014/main" id="{EF058F96-C982-4729-B0BB-0B3051264751}"/>
                </a:ext>
              </a:extLst>
            </p:cNvPr>
            <p:cNvCxnSpPr>
              <a:cxnSpLocks/>
            </p:cNvCxnSpPr>
            <p:nvPr/>
          </p:nvCxnSpPr>
          <p:spPr>
            <a:xfrm>
              <a:off x="6055975" y="2192358"/>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42E6E3DE-730C-4D33-9BEC-F9B2D6CBD70D}"/>
              </a:ext>
            </a:extLst>
          </p:cNvPr>
          <p:cNvGrpSpPr/>
          <p:nvPr/>
        </p:nvGrpSpPr>
        <p:grpSpPr>
          <a:xfrm>
            <a:off x="3874124" y="3634358"/>
            <a:ext cx="327334" cy="717220"/>
            <a:chOff x="5959366" y="1840065"/>
            <a:chExt cx="367727" cy="717220"/>
          </a:xfrm>
        </p:grpSpPr>
        <p:sp>
          <p:nvSpPr>
            <p:cNvPr id="18" name="TextBox 17">
              <a:extLst>
                <a:ext uri="{FF2B5EF4-FFF2-40B4-BE49-F238E27FC236}">
                  <a16:creationId xmlns:a16="http://schemas.microsoft.com/office/drawing/2014/main" id="{0AEE8C87-6F5A-444B-AFDD-5606A06C9C9F}"/>
                </a:ext>
              </a:extLst>
            </p:cNvPr>
            <p:cNvSpPr txBox="1"/>
            <p:nvPr/>
          </p:nvSpPr>
          <p:spPr>
            <a:xfrm>
              <a:off x="5959366" y="184006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19" name="TextBox 18">
              <a:extLst>
                <a:ext uri="{FF2B5EF4-FFF2-40B4-BE49-F238E27FC236}">
                  <a16:creationId xmlns:a16="http://schemas.microsoft.com/office/drawing/2014/main" id="{108A1B8F-7058-45B9-BAC6-A7263DD87EF2}"/>
                </a:ext>
              </a:extLst>
            </p:cNvPr>
            <p:cNvSpPr txBox="1"/>
            <p:nvPr/>
          </p:nvSpPr>
          <p:spPr>
            <a:xfrm>
              <a:off x="5959366" y="2157175"/>
              <a:ext cx="36772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20" name="Straight Connector 19">
              <a:extLst>
                <a:ext uri="{FF2B5EF4-FFF2-40B4-BE49-F238E27FC236}">
                  <a16:creationId xmlns:a16="http://schemas.microsoft.com/office/drawing/2014/main" id="{3CD15B77-2FF8-47D9-8171-2FACAD1A839C}"/>
                </a:ext>
              </a:extLst>
            </p:cNvPr>
            <p:cNvCxnSpPr>
              <a:cxnSpLocks/>
            </p:cNvCxnSpPr>
            <p:nvPr/>
          </p:nvCxnSpPr>
          <p:spPr>
            <a:xfrm>
              <a:off x="6055975" y="2192358"/>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3E39464D-A7A0-4B51-8C0B-BEB3ADA77F76}"/>
              </a:ext>
            </a:extLst>
          </p:cNvPr>
          <p:cNvGrpSpPr/>
          <p:nvPr/>
        </p:nvGrpSpPr>
        <p:grpSpPr>
          <a:xfrm>
            <a:off x="4551839" y="3634358"/>
            <a:ext cx="327334" cy="717220"/>
            <a:chOff x="5959366" y="1840065"/>
            <a:chExt cx="367727" cy="717220"/>
          </a:xfrm>
        </p:grpSpPr>
        <p:sp>
          <p:nvSpPr>
            <p:cNvPr id="15" name="TextBox 14">
              <a:extLst>
                <a:ext uri="{FF2B5EF4-FFF2-40B4-BE49-F238E27FC236}">
                  <a16:creationId xmlns:a16="http://schemas.microsoft.com/office/drawing/2014/main" id="{5EDC67F8-4928-4FFE-BCE7-164920F5DCA5}"/>
                </a:ext>
              </a:extLst>
            </p:cNvPr>
            <p:cNvSpPr txBox="1"/>
            <p:nvPr/>
          </p:nvSpPr>
          <p:spPr>
            <a:xfrm>
              <a:off x="5959366" y="184006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16" name="TextBox 15">
              <a:extLst>
                <a:ext uri="{FF2B5EF4-FFF2-40B4-BE49-F238E27FC236}">
                  <a16:creationId xmlns:a16="http://schemas.microsoft.com/office/drawing/2014/main" id="{1EDA2107-9467-46AA-9079-EF3945AEE814}"/>
                </a:ext>
              </a:extLst>
            </p:cNvPr>
            <p:cNvSpPr txBox="1"/>
            <p:nvPr/>
          </p:nvSpPr>
          <p:spPr>
            <a:xfrm>
              <a:off x="5959366" y="2157175"/>
              <a:ext cx="36772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17" name="Straight Connector 16">
              <a:extLst>
                <a:ext uri="{FF2B5EF4-FFF2-40B4-BE49-F238E27FC236}">
                  <a16:creationId xmlns:a16="http://schemas.microsoft.com/office/drawing/2014/main" id="{AB5C6F6C-403A-4325-B049-A0B875A2C728}"/>
                </a:ext>
              </a:extLst>
            </p:cNvPr>
            <p:cNvCxnSpPr>
              <a:cxnSpLocks/>
            </p:cNvCxnSpPr>
            <p:nvPr/>
          </p:nvCxnSpPr>
          <p:spPr>
            <a:xfrm>
              <a:off x="6055975" y="2192358"/>
              <a:ext cx="123497"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33" name="TextBox 32">
            <a:extLst>
              <a:ext uri="{FF2B5EF4-FFF2-40B4-BE49-F238E27FC236}">
                <a16:creationId xmlns:a16="http://schemas.microsoft.com/office/drawing/2014/main" id="{20867C05-93F5-4CEA-983D-4AE39485B545}"/>
              </a:ext>
            </a:extLst>
          </p:cNvPr>
          <p:cNvSpPr txBox="1"/>
          <p:nvPr/>
        </p:nvSpPr>
        <p:spPr>
          <a:xfrm>
            <a:off x="5917905" y="3707777"/>
            <a:ext cx="35618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34" name="TextBox 33">
            <a:extLst>
              <a:ext uri="{FF2B5EF4-FFF2-40B4-BE49-F238E27FC236}">
                <a16:creationId xmlns:a16="http://schemas.microsoft.com/office/drawing/2014/main" id="{FD79D459-3B57-46DC-A788-3E2E6D8E35C6}"/>
              </a:ext>
            </a:extLst>
          </p:cNvPr>
          <p:cNvSpPr txBox="1"/>
          <p:nvPr/>
        </p:nvSpPr>
        <p:spPr>
          <a:xfrm>
            <a:off x="443682" y="3716000"/>
            <a:ext cx="356188"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35" name="Straight Arrow Connector 34">
            <a:extLst>
              <a:ext uri="{FF2B5EF4-FFF2-40B4-BE49-F238E27FC236}">
                <a16:creationId xmlns:a16="http://schemas.microsoft.com/office/drawing/2014/main" id="{488321FF-8128-46C3-B7E1-A8AE494A153D}"/>
              </a:ext>
            </a:extLst>
          </p:cNvPr>
          <p:cNvCxnSpPr>
            <a:cxnSpLocks/>
          </p:cNvCxnSpPr>
          <p:nvPr/>
        </p:nvCxnSpPr>
        <p:spPr>
          <a:xfrm>
            <a:off x="634593" y="2686685"/>
            <a:ext cx="0" cy="538128"/>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4A54E27-F555-4E38-85F7-26713D943C00}"/>
              </a:ext>
            </a:extLst>
          </p:cNvPr>
          <p:cNvCxnSpPr>
            <a:cxnSpLocks/>
          </p:cNvCxnSpPr>
          <p:nvPr/>
        </p:nvCxnSpPr>
        <p:spPr>
          <a:xfrm>
            <a:off x="1317269" y="2686685"/>
            <a:ext cx="0" cy="538128"/>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0045DF2-435F-490E-97BF-5AE66010E3A5}"/>
              </a:ext>
            </a:extLst>
          </p:cNvPr>
          <p:cNvCxnSpPr>
            <a:cxnSpLocks/>
          </p:cNvCxnSpPr>
          <p:nvPr/>
        </p:nvCxnSpPr>
        <p:spPr>
          <a:xfrm>
            <a:off x="1999945" y="2686685"/>
            <a:ext cx="0" cy="538128"/>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10075AF-5398-4C4F-A9AD-4AA88389D9C7}"/>
              </a:ext>
            </a:extLst>
          </p:cNvPr>
          <p:cNvCxnSpPr>
            <a:cxnSpLocks/>
          </p:cNvCxnSpPr>
          <p:nvPr/>
        </p:nvCxnSpPr>
        <p:spPr>
          <a:xfrm>
            <a:off x="2682621" y="2686685"/>
            <a:ext cx="0" cy="538128"/>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CA18D31-B7B6-4DC3-9F69-41DE155659AB}"/>
              </a:ext>
            </a:extLst>
          </p:cNvPr>
          <p:cNvCxnSpPr>
            <a:cxnSpLocks/>
          </p:cNvCxnSpPr>
          <p:nvPr/>
        </p:nvCxnSpPr>
        <p:spPr>
          <a:xfrm>
            <a:off x="3365297" y="2686685"/>
            <a:ext cx="0" cy="538128"/>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CC3EB49-4A11-4997-8F8E-ACF40C67E373}"/>
              </a:ext>
            </a:extLst>
          </p:cNvPr>
          <p:cNvCxnSpPr>
            <a:cxnSpLocks/>
          </p:cNvCxnSpPr>
          <p:nvPr/>
        </p:nvCxnSpPr>
        <p:spPr>
          <a:xfrm>
            <a:off x="4047973" y="2686685"/>
            <a:ext cx="0" cy="538128"/>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40CD413-A3BD-49D3-91B5-33922F947791}"/>
              </a:ext>
            </a:extLst>
          </p:cNvPr>
          <p:cNvCxnSpPr>
            <a:cxnSpLocks/>
          </p:cNvCxnSpPr>
          <p:nvPr/>
        </p:nvCxnSpPr>
        <p:spPr>
          <a:xfrm>
            <a:off x="4730649" y="2686685"/>
            <a:ext cx="0" cy="538128"/>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91D2057-4FDC-407F-BF43-445CF163768D}"/>
              </a:ext>
            </a:extLst>
          </p:cNvPr>
          <p:cNvCxnSpPr>
            <a:cxnSpLocks/>
          </p:cNvCxnSpPr>
          <p:nvPr/>
        </p:nvCxnSpPr>
        <p:spPr>
          <a:xfrm>
            <a:off x="5413325" y="2686685"/>
            <a:ext cx="0" cy="538128"/>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9E590634-DE3F-43E5-A2BB-AAA4B6A5EF29}"/>
              </a:ext>
            </a:extLst>
          </p:cNvPr>
          <p:cNvGrpSpPr/>
          <p:nvPr/>
        </p:nvGrpSpPr>
        <p:grpSpPr>
          <a:xfrm>
            <a:off x="5282349" y="3634358"/>
            <a:ext cx="327334" cy="717220"/>
            <a:chOff x="5959366" y="1840065"/>
            <a:chExt cx="367727" cy="717220"/>
          </a:xfrm>
        </p:grpSpPr>
        <p:sp>
          <p:nvSpPr>
            <p:cNvPr id="44" name="TextBox 43">
              <a:extLst>
                <a:ext uri="{FF2B5EF4-FFF2-40B4-BE49-F238E27FC236}">
                  <a16:creationId xmlns:a16="http://schemas.microsoft.com/office/drawing/2014/main" id="{18EC27AA-4FE2-4F04-B866-69C2EF4E8B4C}"/>
                </a:ext>
              </a:extLst>
            </p:cNvPr>
            <p:cNvSpPr txBox="1"/>
            <p:nvPr/>
          </p:nvSpPr>
          <p:spPr>
            <a:xfrm>
              <a:off x="5959366" y="1840065"/>
              <a:ext cx="36772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45" name="TextBox 44">
              <a:extLst>
                <a:ext uri="{FF2B5EF4-FFF2-40B4-BE49-F238E27FC236}">
                  <a16:creationId xmlns:a16="http://schemas.microsoft.com/office/drawing/2014/main" id="{35920B94-6B95-48D4-A17F-536F418DA1C2}"/>
                </a:ext>
              </a:extLst>
            </p:cNvPr>
            <p:cNvSpPr txBox="1"/>
            <p:nvPr/>
          </p:nvSpPr>
          <p:spPr>
            <a:xfrm>
              <a:off x="5959366" y="2157175"/>
              <a:ext cx="36772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46" name="Straight Connector 45">
              <a:extLst>
                <a:ext uri="{FF2B5EF4-FFF2-40B4-BE49-F238E27FC236}">
                  <a16:creationId xmlns:a16="http://schemas.microsoft.com/office/drawing/2014/main" id="{4435E255-3DE2-4BF8-A531-10D9DB22358E}"/>
                </a:ext>
              </a:extLst>
            </p:cNvPr>
            <p:cNvCxnSpPr>
              <a:cxnSpLocks/>
            </p:cNvCxnSpPr>
            <p:nvPr/>
          </p:nvCxnSpPr>
          <p:spPr>
            <a:xfrm>
              <a:off x="6055975" y="2192358"/>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57" name="Group 56">
            <a:extLst>
              <a:ext uri="{FF2B5EF4-FFF2-40B4-BE49-F238E27FC236}">
                <a16:creationId xmlns:a16="http://schemas.microsoft.com/office/drawing/2014/main" id="{A3DCFA91-F36E-4E80-B761-FB67B579F0E7}"/>
              </a:ext>
            </a:extLst>
          </p:cNvPr>
          <p:cNvGrpSpPr/>
          <p:nvPr/>
        </p:nvGrpSpPr>
        <p:grpSpPr>
          <a:xfrm>
            <a:off x="5787348" y="3631686"/>
            <a:ext cx="617304" cy="745649"/>
            <a:chOff x="7258592" y="4151523"/>
            <a:chExt cx="617304" cy="745649"/>
          </a:xfrm>
        </p:grpSpPr>
        <p:sp>
          <p:nvSpPr>
            <p:cNvPr id="4" name="Rectangle 3">
              <a:extLst>
                <a:ext uri="{FF2B5EF4-FFF2-40B4-BE49-F238E27FC236}">
                  <a16:creationId xmlns:a16="http://schemas.microsoft.com/office/drawing/2014/main" id="{A69A1F9B-D08B-4424-A6DE-9DBFBF709CAF}"/>
                </a:ext>
              </a:extLst>
            </p:cNvPr>
            <p:cNvSpPr/>
            <p:nvPr/>
          </p:nvSpPr>
          <p:spPr bwMode="auto">
            <a:xfrm>
              <a:off x="7258592" y="4206094"/>
              <a:ext cx="617304" cy="69107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53" name="Group 52">
              <a:extLst>
                <a:ext uri="{FF2B5EF4-FFF2-40B4-BE49-F238E27FC236}">
                  <a16:creationId xmlns:a16="http://schemas.microsoft.com/office/drawing/2014/main" id="{C84E334A-6B38-4B2C-A68A-289E527072AE}"/>
                </a:ext>
              </a:extLst>
            </p:cNvPr>
            <p:cNvGrpSpPr/>
            <p:nvPr/>
          </p:nvGrpSpPr>
          <p:grpSpPr>
            <a:xfrm>
              <a:off x="7426281" y="4151523"/>
              <a:ext cx="327334" cy="717220"/>
              <a:chOff x="5959366" y="1840065"/>
              <a:chExt cx="367727" cy="717220"/>
            </a:xfrm>
          </p:grpSpPr>
          <p:sp>
            <p:nvSpPr>
              <p:cNvPr id="54" name="TextBox 53">
                <a:extLst>
                  <a:ext uri="{FF2B5EF4-FFF2-40B4-BE49-F238E27FC236}">
                    <a16:creationId xmlns:a16="http://schemas.microsoft.com/office/drawing/2014/main" id="{D9B99F18-3230-46E4-B22A-36AAC712133F}"/>
                  </a:ext>
                </a:extLst>
              </p:cNvPr>
              <p:cNvSpPr txBox="1"/>
              <p:nvPr/>
            </p:nvSpPr>
            <p:spPr>
              <a:xfrm>
                <a:off x="5959366" y="1840065"/>
                <a:ext cx="36772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55" name="TextBox 54">
                <a:extLst>
                  <a:ext uri="{FF2B5EF4-FFF2-40B4-BE49-F238E27FC236}">
                    <a16:creationId xmlns:a16="http://schemas.microsoft.com/office/drawing/2014/main" id="{DF5ECC54-A684-4E12-BE80-5D7B71899E75}"/>
                  </a:ext>
                </a:extLst>
              </p:cNvPr>
              <p:cNvSpPr txBox="1"/>
              <p:nvPr/>
            </p:nvSpPr>
            <p:spPr>
              <a:xfrm>
                <a:off x="5959366" y="2157175"/>
                <a:ext cx="36772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56" name="Straight Connector 55">
                <a:extLst>
                  <a:ext uri="{FF2B5EF4-FFF2-40B4-BE49-F238E27FC236}">
                    <a16:creationId xmlns:a16="http://schemas.microsoft.com/office/drawing/2014/main" id="{59CC1589-70C5-4DD7-9124-2B35F2791B0F}"/>
                  </a:ext>
                </a:extLst>
              </p:cNvPr>
              <p:cNvCxnSpPr>
                <a:cxnSpLocks/>
              </p:cNvCxnSpPr>
              <p:nvPr/>
            </p:nvCxnSpPr>
            <p:spPr>
              <a:xfrm>
                <a:off x="6055975" y="2192358"/>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cxnSp>
        <p:nvCxnSpPr>
          <p:cNvPr id="58" name="Straight Arrow Connector 57">
            <a:extLst>
              <a:ext uri="{FF2B5EF4-FFF2-40B4-BE49-F238E27FC236}">
                <a16:creationId xmlns:a16="http://schemas.microsoft.com/office/drawing/2014/main" id="{26A1E0BC-A2A8-48BF-AE17-541562CC06C2}"/>
              </a:ext>
            </a:extLst>
          </p:cNvPr>
          <p:cNvCxnSpPr>
            <a:cxnSpLocks/>
          </p:cNvCxnSpPr>
          <p:nvPr/>
        </p:nvCxnSpPr>
        <p:spPr>
          <a:xfrm>
            <a:off x="6095999" y="2686685"/>
            <a:ext cx="0" cy="538128"/>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61" name="TextBox 19">
            <a:extLst>
              <a:ext uri="{FF2B5EF4-FFF2-40B4-BE49-F238E27FC236}">
                <a16:creationId xmlns:a16="http://schemas.microsoft.com/office/drawing/2014/main" id="{54723514-F8A6-4171-A2B7-725A0FE6CF8B}"/>
              </a:ext>
            </a:extLst>
          </p:cNvPr>
          <p:cNvSpPr txBox="1"/>
          <p:nvPr/>
        </p:nvSpPr>
        <p:spPr>
          <a:xfrm>
            <a:off x="594008" y="5161001"/>
            <a:ext cx="515475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When the numerator and denominator are the same, the fraction has a value of one.</a:t>
            </a:r>
          </a:p>
        </p:txBody>
      </p:sp>
      <mc:AlternateContent xmlns:mc="http://schemas.openxmlformats.org/markup-compatibility/2006" xmlns:a14="http://schemas.microsoft.com/office/drawing/2010/main">
        <mc:Choice Requires="a14">
          <p:sp>
            <p:nvSpPr>
              <p:cNvPr id="63" name="Content Placeholder 2">
                <a:extLst>
                  <a:ext uri="{FF2B5EF4-FFF2-40B4-BE49-F238E27FC236}">
                    <a16:creationId xmlns:a16="http://schemas.microsoft.com/office/drawing/2014/main" id="{C64E6710-015C-4D4A-AA36-87BB8327CB70}"/>
                  </a:ext>
                </a:extLst>
              </p:cNvPr>
              <p:cNvSpPr txBox="1">
                <a:spLocks/>
              </p:cNvSpPr>
              <p:nvPr/>
            </p:nvSpPr>
            <p:spPr>
              <a:xfrm>
                <a:off x="6517858" y="1567970"/>
                <a:ext cx="506454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Count up in steps of </a:t>
                </a:r>
                <a14:m>
                  <m:oMath xmlns:m="http://schemas.openxmlformats.org/officeDocument/2006/math">
                    <m:f>
                      <m:fPr>
                        <m:ctrlPr>
                          <a:rPr kumimoji="0" lang="en-GB"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8</m:t>
                        </m:r>
                      </m:den>
                    </m:f>
                  </m:oMath>
                </a14:m>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describe the fraction </a:t>
                </a:r>
                <a14:m>
                  <m:oMath xmlns:m="http://schemas.openxmlformats.org/officeDocument/2006/math">
                    <m:f>
                      <m:fPr>
                        <m:ctrlPr>
                          <a:rPr kumimoji="0" lang="en-GB"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8</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8</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in a different way?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numerator and denominator in the fraction </a:t>
                </a:r>
                <a14:m>
                  <m:oMath xmlns:m="http://schemas.openxmlformats.org/officeDocument/2006/math">
                    <m:f>
                      <m:fPr>
                        <m:ctrlPr>
                          <a:rPr kumimoji="0" lang="en-GB"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8</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8</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fraction pieces to show that eight-eighths is equal to one whole.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sixths make a whole? Can you prove it using fraction pieces?</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63" name="Content Placeholder 2">
                <a:extLst>
                  <a:ext uri="{FF2B5EF4-FFF2-40B4-BE49-F238E27FC236}">
                    <a16:creationId xmlns:a16="http://schemas.microsoft.com/office/drawing/2014/main" id="{C64E6710-015C-4D4A-AA36-87BB8327CB70}"/>
                  </a:ext>
                </a:extLst>
              </p:cNvPr>
              <p:cNvSpPr txBox="1">
                <a:spLocks noRot="1" noChangeAspect="1" noMove="1" noResize="1" noEditPoints="1" noAdjustHandles="1" noChangeArrowheads="1" noChangeShapeType="1" noTextEdit="1"/>
              </p:cNvSpPr>
              <p:nvPr/>
            </p:nvSpPr>
            <p:spPr>
              <a:xfrm>
                <a:off x="6517858" y="1567970"/>
                <a:ext cx="5064543" cy="4101962"/>
              </a:xfrm>
              <a:prstGeom prst="rect">
                <a:avLst/>
              </a:prstGeom>
              <a:blipFill>
                <a:blip r:embed="rId4"/>
                <a:stretch>
                  <a:fillRect l="-1083" r="-722" b="-10550"/>
                </a:stretch>
              </a:blipFill>
            </p:spPr>
            <p:txBody>
              <a:bodyPr/>
              <a:lstStyle/>
              <a:p>
                <a:r>
                  <a:rPr lang="en-GB">
                    <a:noFill/>
                  </a:rPr>
                  <a:t> </a:t>
                </a:r>
              </a:p>
            </p:txBody>
          </p:sp>
        </mc:Fallback>
      </mc:AlternateContent>
    </p:spTree>
    <p:extLst>
      <p:ext uri="{BB962C8B-B14F-4D97-AF65-F5344CB8AC3E}">
        <p14:creationId xmlns:p14="http://schemas.microsoft.com/office/powerpoint/2010/main" val="1137683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42"/>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5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87763-0A9A-452F-A8E6-E84F67BD1338}"/>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has the line been divided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fraction of the whole line is each part?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fraction is marked by the arrow? Can you explain your thinking?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by pointing to a different place on the line.</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Title 3">
            <a:extLst>
              <a:ext uri="{FF2B5EF4-FFF2-40B4-BE49-F238E27FC236}">
                <a16:creationId xmlns:a16="http://schemas.microsoft.com/office/drawing/2014/main" id="{8ABF3B9B-7B97-41FE-BC77-038DF8EF11E2}"/>
              </a:ext>
            </a:extLst>
          </p:cNvPr>
          <p:cNvSpPr>
            <a:spLocks noGrp="1"/>
          </p:cNvSpPr>
          <p:nvPr>
            <p:ph type="title"/>
          </p:nvPr>
        </p:nvSpPr>
        <p:spPr/>
        <p:txBody>
          <a:bodyPr/>
          <a:lstStyle/>
          <a:p>
            <a:r>
              <a:rPr lang="en-GB" dirty="0"/>
              <a:t>3F-3 Fractions within 1 in the linear number system</a:t>
            </a:r>
          </a:p>
        </p:txBody>
      </p:sp>
      <p:cxnSp>
        <p:nvCxnSpPr>
          <p:cNvPr id="90" name="Straight Arrow Connector 89">
            <a:extLst>
              <a:ext uri="{FF2B5EF4-FFF2-40B4-BE49-F238E27FC236}">
                <a16:creationId xmlns:a16="http://schemas.microsoft.com/office/drawing/2014/main" id="{70EB6DB7-2AC0-4D2B-A987-234EB5E136E8}"/>
              </a:ext>
            </a:extLst>
          </p:cNvPr>
          <p:cNvCxnSpPr>
            <a:cxnSpLocks/>
          </p:cNvCxnSpPr>
          <p:nvPr/>
        </p:nvCxnSpPr>
        <p:spPr>
          <a:xfrm>
            <a:off x="3917574" y="2656942"/>
            <a:ext cx="0" cy="538128"/>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1F8ACF65-4049-4509-8582-38EE5E0E2E2E}"/>
              </a:ext>
            </a:extLst>
          </p:cNvPr>
          <p:cNvSpPr txBox="1"/>
          <p:nvPr/>
        </p:nvSpPr>
        <p:spPr>
          <a:xfrm>
            <a:off x="1172491" y="3529578"/>
            <a:ext cx="54284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93" name="Straight Connector 92">
            <a:extLst>
              <a:ext uri="{FF2B5EF4-FFF2-40B4-BE49-F238E27FC236}">
                <a16:creationId xmlns:a16="http://schemas.microsoft.com/office/drawing/2014/main" id="{19E3551D-3440-44AA-A95F-7EE155A93B7B}"/>
              </a:ext>
            </a:extLst>
          </p:cNvPr>
          <p:cNvCxnSpPr>
            <a:cxnSpLocks/>
          </p:cNvCxnSpPr>
          <p:nvPr/>
        </p:nvCxnSpPr>
        <p:spPr>
          <a:xfrm>
            <a:off x="1460286" y="3441736"/>
            <a:ext cx="32895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FC7EE04-37A7-42AE-A593-68F188716F0E}"/>
              </a:ext>
            </a:extLst>
          </p:cNvPr>
          <p:cNvCxnSpPr>
            <a:cxnSpLocks/>
          </p:cNvCxnSpPr>
          <p:nvPr/>
        </p:nvCxnSpPr>
        <p:spPr>
          <a:xfrm>
            <a:off x="1453525" y="3361507"/>
            <a:ext cx="0" cy="174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92A0E5C-B7BB-411E-95EE-5F0778E77770}"/>
              </a:ext>
            </a:extLst>
          </p:cNvPr>
          <p:cNvCxnSpPr>
            <a:cxnSpLocks/>
          </p:cNvCxnSpPr>
          <p:nvPr/>
        </p:nvCxnSpPr>
        <p:spPr>
          <a:xfrm>
            <a:off x="4749816" y="3359564"/>
            <a:ext cx="0" cy="174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19B90AF-6C1E-49B5-AC8B-52295641AFEC}"/>
              </a:ext>
            </a:extLst>
          </p:cNvPr>
          <p:cNvCxnSpPr>
            <a:cxnSpLocks/>
          </p:cNvCxnSpPr>
          <p:nvPr/>
        </p:nvCxnSpPr>
        <p:spPr>
          <a:xfrm>
            <a:off x="2277598" y="3361507"/>
            <a:ext cx="0" cy="174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52D5694-C2D8-48FF-B2CB-D80C874696AD}"/>
              </a:ext>
            </a:extLst>
          </p:cNvPr>
          <p:cNvCxnSpPr>
            <a:cxnSpLocks/>
          </p:cNvCxnSpPr>
          <p:nvPr/>
        </p:nvCxnSpPr>
        <p:spPr>
          <a:xfrm>
            <a:off x="3101671" y="3361507"/>
            <a:ext cx="0" cy="174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669EF9B-5DB5-4E29-8947-A37768A14B20}"/>
              </a:ext>
            </a:extLst>
          </p:cNvPr>
          <p:cNvCxnSpPr>
            <a:cxnSpLocks/>
          </p:cNvCxnSpPr>
          <p:nvPr/>
        </p:nvCxnSpPr>
        <p:spPr>
          <a:xfrm>
            <a:off x="3925744" y="3361507"/>
            <a:ext cx="0" cy="174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55BA5A3-E07D-41F8-AD8D-5FAD62BA6BEE}"/>
              </a:ext>
            </a:extLst>
          </p:cNvPr>
          <p:cNvGrpSpPr/>
          <p:nvPr/>
        </p:nvGrpSpPr>
        <p:grpSpPr>
          <a:xfrm>
            <a:off x="2137866" y="3559691"/>
            <a:ext cx="1927610" cy="541887"/>
            <a:chOff x="3610696" y="3535833"/>
            <a:chExt cx="1927610" cy="541887"/>
          </a:xfrm>
        </p:grpSpPr>
        <p:grpSp>
          <p:nvGrpSpPr>
            <p:cNvPr id="100" name="Group 99">
              <a:extLst>
                <a:ext uri="{FF2B5EF4-FFF2-40B4-BE49-F238E27FC236}">
                  <a16:creationId xmlns:a16="http://schemas.microsoft.com/office/drawing/2014/main" id="{F493813A-0E36-4B6C-BCD0-2E69C9060EAD}"/>
                </a:ext>
              </a:extLst>
            </p:cNvPr>
            <p:cNvGrpSpPr/>
            <p:nvPr/>
          </p:nvGrpSpPr>
          <p:grpSpPr>
            <a:xfrm>
              <a:off x="3610696" y="3535833"/>
              <a:ext cx="284052" cy="541887"/>
              <a:chOff x="5959366" y="1840065"/>
              <a:chExt cx="284052" cy="541887"/>
            </a:xfrm>
          </p:grpSpPr>
          <p:sp>
            <p:nvSpPr>
              <p:cNvPr id="101" name="TextBox 100">
                <a:extLst>
                  <a:ext uri="{FF2B5EF4-FFF2-40B4-BE49-F238E27FC236}">
                    <a16:creationId xmlns:a16="http://schemas.microsoft.com/office/drawing/2014/main" id="{CD7A43EB-1040-41BE-B150-A8E074F42502}"/>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02" name="TextBox 101">
                <a:extLst>
                  <a:ext uri="{FF2B5EF4-FFF2-40B4-BE49-F238E27FC236}">
                    <a16:creationId xmlns:a16="http://schemas.microsoft.com/office/drawing/2014/main" id="{194F7E6D-C21F-42B1-A6CE-74621C177D8D}"/>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cxnSp>
            <p:nvCxnSpPr>
              <p:cNvPr id="103" name="Straight Connector 102">
                <a:extLst>
                  <a:ext uri="{FF2B5EF4-FFF2-40B4-BE49-F238E27FC236}">
                    <a16:creationId xmlns:a16="http://schemas.microsoft.com/office/drawing/2014/main" id="{1FC64D64-C2A1-487F-86DE-19FF42EE663E}"/>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4" name="Group 103">
              <a:extLst>
                <a:ext uri="{FF2B5EF4-FFF2-40B4-BE49-F238E27FC236}">
                  <a16:creationId xmlns:a16="http://schemas.microsoft.com/office/drawing/2014/main" id="{5BF4280B-8324-4EF8-9D9E-D4EF73CCBA5E}"/>
                </a:ext>
              </a:extLst>
            </p:cNvPr>
            <p:cNvGrpSpPr/>
            <p:nvPr/>
          </p:nvGrpSpPr>
          <p:grpSpPr>
            <a:xfrm>
              <a:off x="4446043" y="3535833"/>
              <a:ext cx="284052" cy="541887"/>
              <a:chOff x="5959366" y="1840065"/>
              <a:chExt cx="284052" cy="541887"/>
            </a:xfrm>
          </p:grpSpPr>
          <p:sp>
            <p:nvSpPr>
              <p:cNvPr id="105" name="TextBox 104">
                <a:extLst>
                  <a:ext uri="{FF2B5EF4-FFF2-40B4-BE49-F238E27FC236}">
                    <a16:creationId xmlns:a16="http://schemas.microsoft.com/office/drawing/2014/main" id="{29A19845-96A6-4C58-874B-61A7122A7B3F}"/>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106" name="TextBox 105">
                <a:extLst>
                  <a:ext uri="{FF2B5EF4-FFF2-40B4-BE49-F238E27FC236}">
                    <a16:creationId xmlns:a16="http://schemas.microsoft.com/office/drawing/2014/main" id="{EA8B7E25-593F-4DA3-B977-96C6482E3DBB}"/>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cxnSp>
            <p:nvCxnSpPr>
              <p:cNvPr id="107" name="Straight Connector 106">
                <a:extLst>
                  <a:ext uri="{FF2B5EF4-FFF2-40B4-BE49-F238E27FC236}">
                    <a16:creationId xmlns:a16="http://schemas.microsoft.com/office/drawing/2014/main" id="{48ADCC74-ADE4-4147-A72F-C3BB3F64694A}"/>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8" name="Group 107">
              <a:extLst>
                <a:ext uri="{FF2B5EF4-FFF2-40B4-BE49-F238E27FC236}">
                  <a16:creationId xmlns:a16="http://schemas.microsoft.com/office/drawing/2014/main" id="{725C042B-D44F-41BE-B75B-078EADAAD7FC}"/>
                </a:ext>
              </a:extLst>
            </p:cNvPr>
            <p:cNvGrpSpPr/>
            <p:nvPr/>
          </p:nvGrpSpPr>
          <p:grpSpPr>
            <a:xfrm>
              <a:off x="5254254" y="3535833"/>
              <a:ext cx="284052" cy="541887"/>
              <a:chOff x="5959366" y="1840065"/>
              <a:chExt cx="284052" cy="541887"/>
            </a:xfrm>
          </p:grpSpPr>
          <p:sp>
            <p:nvSpPr>
              <p:cNvPr id="109" name="TextBox 108">
                <a:extLst>
                  <a:ext uri="{FF2B5EF4-FFF2-40B4-BE49-F238E27FC236}">
                    <a16:creationId xmlns:a16="http://schemas.microsoft.com/office/drawing/2014/main" id="{621E9DE2-9152-49F2-93EC-519BAD4FD6AD}"/>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110" name="TextBox 109">
                <a:extLst>
                  <a:ext uri="{FF2B5EF4-FFF2-40B4-BE49-F238E27FC236}">
                    <a16:creationId xmlns:a16="http://schemas.microsoft.com/office/drawing/2014/main" id="{D9A69057-1D56-4CC8-9A2D-B25109628D2F}"/>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cxnSp>
            <p:nvCxnSpPr>
              <p:cNvPr id="111" name="Straight Connector 110">
                <a:extLst>
                  <a:ext uri="{FF2B5EF4-FFF2-40B4-BE49-F238E27FC236}">
                    <a16:creationId xmlns:a16="http://schemas.microsoft.com/office/drawing/2014/main" id="{69078C7F-2FAF-42E5-BD92-72B4773E7229}"/>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20" name="Group 119">
            <a:extLst>
              <a:ext uri="{FF2B5EF4-FFF2-40B4-BE49-F238E27FC236}">
                <a16:creationId xmlns:a16="http://schemas.microsoft.com/office/drawing/2014/main" id="{9CBDDF5E-51C0-4711-A83D-8CFED0BE02EA}"/>
              </a:ext>
            </a:extLst>
          </p:cNvPr>
          <p:cNvGrpSpPr/>
          <p:nvPr/>
        </p:nvGrpSpPr>
        <p:grpSpPr>
          <a:xfrm>
            <a:off x="4469934" y="3552893"/>
            <a:ext cx="558902" cy="554855"/>
            <a:chOff x="6642674" y="3308350"/>
            <a:chExt cx="558902" cy="554855"/>
          </a:xfrm>
        </p:grpSpPr>
        <p:sp>
          <p:nvSpPr>
            <p:cNvPr id="121" name="Rectangle 120">
              <a:extLst>
                <a:ext uri="{FF2B5EF4-FFF2-40B4-BE49-F238E27FC236}">
                  <a16:creationId xmlns:a16="http://schemas.microsoft.com/office/drawing/2014/main" id="{0033B063-D7C6-41CB-A092-E55A5488E5B7}"/>
                </a:ext>
              </a:extLst>
            </p:cNvPr>
            <p:cNvSpPr/>
            <p:nvPr/>
          </p:nvSpPr>
          <p:spPr>
            <a:xfrm>
              <a:off x="6703796" y="3365425"/>
              <a:ext cx="497780" cy="497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2" name="TextBox 121">
              <a:extLst>
                <a:ext uri="{FF2B5EF4-FFF2-40B4-BE49-F238E27FC236}">
                  <a16:creationId xmlns:a16="http://schemas.microsoft.com/office/drawing/2014/main" id="{53150BDA-4627-4477-8BD5-D5674102D8A4}"/>
                </a:ext>
              </a:extLst>
            </p:cNvPr>
            <p:cNvSpPr txBox="1"/>
            <p:nvPr/>
          </p:nvSpPr>
          <p:spPr>
            <a:xfrm>
              <a:off x="6642674" y="3308350"/>
              <a:ext cx="542844"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22" name="Group 21">
            <a:extLst>
              <a:ext uri="{FF2B5EF4-FFF2-40B4-BE49-F238E27FC236}">
                <a16:creationId xmlns:a16="http://schemas.microsoft.com/office/drawing/2014/main" id="{ADBC9453-D13B-4C4F-845B-AD929499279D}"/>
              </a:ext>
            </a:extLst>
          </p:cNvPr>
          <p:cNvGrpSpPr/>
          <p:nvPr/>
        </p:nvGrpSpPr>
        <p:grpSpPr>
          <a:xfrm>
            <a:off x="1479283" y="3046729"/>
            <a:ext cx="3202315" cy="246016"/>
            <a:chOff x="2954418" y="3081555"/>
            <a:chExt cx="3202315" cy="246016"/>
          </a:xfrm>
        </p:grpSpPr>
        <p:pic>
          <p:nvPicPr>
            <p:cNvPr id="29" name="Picture 28" descr="A close up of a logo&#10;&#10;Description automatically generated">
              <a:extLst>
                <a:ext uri="{FF2B5EF4-FFF2-40B4-BE49-F238E27FC236}">
                  <a16:creationId xmlns:a16="http://schemas.microsoft.com/office/drawing/2014/main" id="{D55B059C-DB2A-4DB0-8A6C-AC8768384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418" y="3081555"/>
              <a:ext cx="760453" cy="246016"/>
            </a:xfrm>
            <a:prstGeom prst="rect">
              <a:avLst/>
            </a:prstGeom>
          </p:spPr>
        </p:pic>
        <p:pic>
          <p:nvPicPr>
            <p:cNvPr id="123" name="Picture 122" descr="A close up of a logo&#10;&#10;Description automatically generated">
              <a:extLst>
                <a:ext uri="{FF2B5EF4-FFF2-40B4-BE49-F238E27FC236}">
                  <a16:creationId xmlns:a16="http://schemas.microsoft.com/office/drawing/2014/main" id="{8D57F9B9-45FF-4ED4-99D9-C2DEDB491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446" y="3081555"/>
              <a:ext cx="760453" cy="246016"/>
            </a:xfrm>
            <a:prstGeom prst="rect">
              <a:avLst/>
            </a:prstGeom>
          </p:spPr>
        </p:pic>
        <p:pic>
          <p:nvPicPr>
            <p:cNvPr id="124" name="Picture 123" descr="A close up of a logo&#10;&#10;Description automatically generated">
              <a:extLst>
                <a:ext uri="{FF2B5EF4-FFF2-40B4-BE49-F238E27FC236}">
                  <a16:creationId xmlns:a16="http://schemas.microsoft.com/office/drawing/2014/main" id="{23A21765-3D2E-4A44-9F95-702E15EFF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476" y="3081555"/>
              <a:ext cx="760453" cy="246016"/>
            </a:xfrm>
            <a:prstGeom prst="rect">
              <a:avLst/>
            </a:prstGeom>
          </p:spPr>
        </p:pic>
        <p:pic>
          <p:nvPicPr>
            <p:cNvPr id="125" name="Picture 124" descr="A close up of a logo&#10;&#10;Description automatically generated">
              <a:extLst>
                <a:ext uri="{FF2B5EF4-FFF2-40B4-BE49-F238E27FC236}">
                  <a16:creationId xmlns:a16="http://schemas.microsoft.com/office/drawing/2014/main" id="{CBCDD53B-2BD0-41D6-8E16-23C4A079E1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280" y="3081555"/>
              <a:ext cx="760453" cy="246016"/>
            </a:xfrm>
            <a:prstGeom prst="rect">
              <a:avLst/>
            </a:prstGeom>
          </p:spPr>
        </p:pic>
      </p:grpSp>
      <p:grpSp>
        <p:nvGrpSpPr>
          <p:cNvPr id="23" name="Group 22">
            <a:extLst>
              <a:ext uri="{FF2B5EF4-FFF2-40B4-BE49-F238E27FC236}">
                <a16:creationId xmlns:a16="http://schemas.microsoft.com/office/drawing/2014/main" id="{366D6677-922D-4AC5-93F5-F20F079CA67E}"/>
              </a:ext>
            </a:extLst>
          </p:cNvPr>
          <p:cNvGrpSpPr/>
          <p:nvPr/>
        </p:nvGrpSpPr>
        <p:grpSpPr>
          <a:xfrm>
            <a:off x="1715334" y="2503054"/>
            <a:ext cx="2710665" cy="541887"/>
            <a:chOff x="3190469" y="2537879"/>
            <a:chExt cx="2710665" cy="541887"/>
          </a:xfrm>
        </p:grpSpPr>
        <p:grpSp>
          <p:nvGrpSpPr>
            <p:cNvPr id="72" name="Group 71">
              <a:extLst>
                <a:ext uri="{FF2B5EF4-FFF2-40B4-BE49-F238E27FC236}">
                  <a16:creationId xmlns:a16="http://schemas.microsoft.com/office/drawing/2014/main" id="{7B71A8BC-9E6F-45BB-924F-8A0E61F0E503}"/>
                </a:ext>
              </a:extLst>
            </p:cNvPr>
            <p:cNvGrpSpPr/>
            <p:nvPr/>
          </p:nvGrpSpPr>
          <p:grpSpPr>
            <a:xfrm>
              <a:off x="3190469" y="2537879"/>
              <a:ext cx="284052" cy="541887"/>
              <a:chOff x="5959366" y="1840065"/>
              <a:chExt cx="284052" cy="541887"/>
            </a:xfrm>
          </p:grpSpPr>
          <p:sp>
            <p:nvSpPr>
              <p:cNvPr id="73" name="TextBox 72">
                <a:extLst>
                  <a:ext uri="{FF2B5EF4-FFF2-40B4-BE49-F238E27FC236}">
                    <a16:creationId xmlns:a16="http://schemas.microsoft.com/office/drawing/2014/main" id="{BF0E167B-4891-4F5C-AAE6-EF96895E362A}"/>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75" name="TextBox 74">
                <a:extLst>
                  <a:ext uri="{FF2B5EF4-FFF2-40B4-BE49-F238E27FC236}">
                    <a16:creationId xmlns:a16="http://schemas.microsoft.com/office/drawing/2014/main" id="{91D872D3-DF46-4D39-ACFC-20410863683C}"/>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cxnSp>
            <p:nvCxnSpPr>
              <p:cNvPr id="76" name="Straight Connector 75">
                <a:extLst>
                  <a:ext uri="{FF2B5EF4-FFF2-40B4-BE49-F238E27FC236}">
                    <a16:creationId xmlns:a16="http://schemas.microsoft.com/office/drawing/2014/main" id="{97510755-ABDF-410A-AE3B-5A0D787B72E9}"/>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26" name="Group 125">
              <a:extLst>
                <a:ext uri="{FF2B5EF4-FFF2-40B4-BE49-F238E27FC236}">
                  <a16:creationId xmlns:a16="http://schemas.microsoft.com/office/drawing/2014/main" id="{5088FD90-1010-4613-A3C9-D8D3EBC0F3CF}"/>
                </a:ext>
              </a:extLst>
            </p:cNvPr>
            <p:cNvGrpSpPr/>
            <p:nvPr/>
          </p:nvGrpSpPr>
          <p:grpSpPr>
            <a:xfrm>
              <a:off x="4022646" y="2537879"/>
              <a:ext cx="284052" cy="541887"/>
              <a:chOff x="5959366" y="1840065"/>
              <a:chExt cx="284052" cy="541887"/>
            </a:xfrm>
          </p:grpSpPr>
          <p:sp>
            <p:nvSpPr>
              <p:cNvPr id="127" name="TextBox 126">
                <a:extLst>
                  <a:ext uri="{FF2B5EF4-FFF2-40B4-BE49-F238E27FC236}">
                    <a16:creationId xmlns:a16="http://schemas.microsoft.com/office/drawing/2014/main" id="{F7A706B9-E651-4E8C-84B7-E7D8F6C54BD4}"/>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28" name="TextBox 127">
                <a:extLst>
                  <a:ext uri="{FF2B5EF4-FFF2-40B4-BE49-F238E27FC236}">
                    <a16:creationId xmlns:a16="http://schemas.microsoft.com/office/drawing/2014/main" id="{5D0C15E2-F621-4A7A-8827-476E6BF91056}"/>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cxnSp>
            <p:nvCxnSpPr>
              <p:cNvPr id="129" name="Straight Connector 128">
                <a:extLst>
                  <a:ext uri="{FF2B5EF4-FFF2-40B4-BE49-F238E27FC236}">
                    <a16:creationId xmlns:a16="http://schemas.microsoft.com/office/drawing/2014/main" id="{F7CB4786-F984-43F6-A8D8-017C1E9CFBC6}"/>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30" name="Group 129">
              <a:extLst>
                <a:ext uri="{FF2B5EF4-FFF2-40B4-BE49-F238E27FC236}">
                  <a16:creationId xmlns:a16="http://schemas.microsoft.com/office/drawing/2014/main" id="{4BDBC683-19A0-4CF8-A7B5-00F62542DB9C}"/>
                </a:ext>
              </a:extLst>
            </p:cNvPr>
            <p:cNvGrpSpPr/>
            <p:nvPr/>
          </p:nvGrpSpPr>
          <p:grpSpPr>
            <a:xfrm>
              <a:off x="4850527" y="2537879"/>
              <a:ext cx="284052" cy="541887"/>
              <a:chOff x="5959366" y="1840065"/>
              <a:chExt cx="284052" cy="541887"/>
            </a:xfrm>
          </p:grpSpPr>
          <p:sp>
            <p:nvSpPr>
              <p:cNvPr id="131" name="TextBox 130">
                <a:extLst>
                  <a:ext uri="{FF2B5EF4-FFF2-40B4-BE49-F238E27FC236}">
                    <a16:creationId xmlns:a16="http://schemas.microsoft.com/office/drawing/2014/main" id="{CF8ED221-94BE-46B9-9534-B267ABFFDFFD}"/>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32" name="TextBox 131">
                <a:extLst>
                  <a:ext uri="{FF2B5EF4-FFF2-40B4-BE49-F238E27FC236}">
                    <a16:creationId xmlns:a16="http://schemas.microsoft.com/office/drawing/2014/main" id="{A136E5A0-2C85-49C2-AAC5-368284FB9811}"/>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cxnSp>
            <p:nvCxnSpPr>
              <p:cNvPr id="133" name="Straight Connector 132">
                <a:extLst>
                  <a:ext uri="{FF2B5EF4-FFF2-40B4-BE49-F238E27FC236}">
                    <a16:creationId xmlns:a16="http://schemas.microsoft.com/office/drawing/2014/main" id="{776D1409-BC53-4F9C-A823-E2DECD7367C3}"/>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34" name="Group 133">
              <a:extLst>
                <a:ext uri="{FF2B5EF4-FFF2-40B4-BE49-F238E27FC236}">
                  <a16:creationId xmlns:a16="http://schemas.microsoft.com/office/drawing/2014/main" id="{C45F9219-1514-4AA9-A43E-CAD8D3FECD6A}"/>
                </a:ext>
              </a:extLst>
            </p:cNvPr>
            <p:cNvGrpSpPr/>
            <p:nvPr/>
          </p:nvGrpSpPr>
          <p:grpSpPr>
            <a:xfrm>
              <a:off x="5617082" y="2537879"/>
              <a:ext cx="284052" cy="541887"/>
              <a:chOff x="5959366" y="1840065"/>
              <a:chExt cx="284052" cy="541887"/>
            </a:xfrm>
          </p:grpSpPr>
          <p:sp>
            <p:nvSpPr>
              <p:cNvPr id="135" name="TextBox 134">
                <a:extLst>
                  <a:ext uri="{FF2B5EF4-FFF2-40B4-BE49-F238E27FC236}">
                    <a16:creationId xmlns:a16="http://schemas.microsoft.com/office/drawing/2014/main" id="{C8C4D3A3-86C4-433C-B9B6-93D4752005CC}"/>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36" name="TextBox 135">
                <a:extLst>
                  <a:ext uri="{FF2B5EF4-FFF2-40B4-BE49-F238E27FC236}">
                    <a16:creationId xmlns:a16="http://schemas.microsoft.com/office/drawing/2014/main" id="{F356990A-FDD7-4295-8EC8-81506753C3ED}"/>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cxnSp>
            <p:nvCxnSpPr>
              <p:cNvPr id="137" name="Straight Connector 136">
                <a:extLst>
                  <a:ext uri="{FF2B5EF4-FFF2-40B4-BE49-F238E27FC236}">
                    <a16:creationId xmlns:a16="http://schemas.microsoft.com/office/drawing/2014/main" id="{D038114A-4F42-441B-AB1F-1CC4DAC97DB8}"/>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spTree>
    <p:custDataLst>
      <p:tags r:id="rId1"/>
    </p:custDataLst>
    <p:extLst>
      <p:ext uri="{BB962C8B-B14F-4D97-AF65-F5344CB8AC3E}">
        <p14:creationId xmlns:p14="http://schemas.microsoft.com/office/powerpoint/2010/main" val="2886233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F4697-5C10-47D9-A3DC-BDF4A2A95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2924944"/>
            <a:ext cx="5904656" cy="887177"/>
          </a:xfrm>
          <a:prstGeom prst="rect">
            <a:avLst/>
          </a:prstGeom>
        </p:spPr>
      </p:pic>
      <p:sp>
        <p:nvSpPr>
          <p:cNvPr id="3" name="Title 2">
            <a:extLst>
              <a:ext uri="{FF2B5EF4-FFF2-40B4-BE49-F238E27FC236}">
                <a16:creationId xmlns:a16="http://schemas.microsoft.com/office/drawing/2014/main" id="{14F10A54-6596-48A1-A0D4-FBD686CB6886}"/>
              </a:ext>
            </a:extLst>
          </p:cNvPr>
          <p:cNvSpPr>
            <a:spLocks noGrp="1"/>
          </p:cNvSpPr>
          <p:nvPr>
            <p:ph type="title"/>
          </p:nvPr>
        </p:nvSpPr>
        <p:spPr/>
        <p:txBody>
          <a:bodyPr/>
          <a:lstStyle/>
          <a:p>
            <a:r>
              <a:rPr lang="en-GB" dirty="0"/>
              <a:t>3F-3 Fractions within 1 in the linear number system</a:t>
            </a:r>
          </a:p>
        </p:txBody>
      </p:sp>
      <p:graphicFrame>
        <p:nvGraphicFramePr>
          <p:cNvPr id="7" name="Object 6">
            <a:extLst>
              <a:ext uri="{FF2B5EF4-FFF2-40B4-BE49-F238E27FC236}">
                <a16:creationId xmlns:a16="http://schemas.microsoft.com/office/drawing/2014/main" id="{2CA0A555-0606-4F44-ACC9-A632B3554533}"/>
              </a:ext>
            </a:extLst>
          </p:cNvPr>
          <p:cNvGraphicFramePr>
            <a:graphicFrameLocks noChangeAspect="1"/>
          </p:cNvGraphicFramePr>
          <p:nvPr/>
        </p:nvGraphicFramePr>
        <p:xfrm>
          <a:off x="927172" y="1988676"/>
          <a:ext cx="182173" cy="723900"/>
        </p:xfrm>
        <a:graphic>
          <a:graphicData uri="http://schemas.openxmlformats.org/presentationml/2006/ole">
            <mc:AlternateContent xmlns:mc="http://schemas.openxmlformats.org/markup-compatibility/2006">
              <mc:Choice xmlns:v="urn:schemas-microsoft-com:vml" Requires="v">
                <p:oleObj name="Equation" r:id="rId4" imgW="228600" imgH="723600" progId="Equation.DSMT4">
                  <p:embed/>
                </p:oleObj>
              </mc:Choice>
              <mc:Fallback>
                <p:oleObj name="Equation" r:id="rId4" imgW="228600" imgH="723600" progId="Equation.DSMT4">
                  <p:embed/>
                  <p:pic>
                    <p:nvPicPr>
                      <p:cNvPr id="7" name="Object 6">
                        <a:extLst>
                          <a:ext uri="{FF2B5EF4-FFF2-40B4-BE49-F238E27FC236}">
                            <a16:creationId xmlns:a16="http://schemas.microsoft.com/office/drawing/2014/main" id="{2CA0A555-0606-4F44-ACC9-A632B3554533}"/>
                          </a:ext>
                        </a:extLst>
                      </p:cNvPr>
                      <p:cNvPicPr/>
                      <p:nvPr/>
                    </p:nvPicPr>
                    <p:blipFill>
                      <a:blip r:embed="rId5"/>
                      <a:stretch>
                        <a:fillRect/>
                      </a:stretch>
                    </p:blipFill>
                    <p:spPr>
                      <a:xfrm>
                        <a:off x="927172" y="1988676"/>
                        <a:ext cx="182173" cy="723900"/>
                      </a:xfrm>
                      <a:prstGeom prst="rect">
                        <a:avLst/>
                      </a:prstGeom>
                    </p:spPr>
                  </p:pic>
                </p:oleObj>
              </mc:Fallback>
            </mc:AlternateContent>
          </a:graphicData>
        </a:graphic>
      </p:graphicFrame>
      <p:grpSp>
        <p:nvGrpSpPr>
          <p:cNvPr id="46" name="Group 45">
            <a:extLst>
              <a:ext uri="{FF2B5EF4-FFF2-40B4-BE49-F238E27FC236}">
                <a16:creationId xmlns:a16="http://schemas.microsoft.com/office/drawing/2014/main" id="{511A3DEA-F27B-4BF2-82A6-9E2AC483264F}"/>
              </a:ext>
            </a:extLst>
          </p:cNvPr>
          <p:cNvGrpSpPr/>
          <p:nvPr/>
        </p:nvGrpSpPr>
        <p:grpSpPr>
          <a:xfrm>
            <a:off x="1232162" y="3576653"/>
            <a:ext cx="4204704" cy="717220"/>
            <a:chOff x="1232162" y="3495011"/>
            <a:chExt cx="4204704" cy="717220"/>
          </a:xfrm>
        </p:grpSpPr>
        <p:grpSp>
          <p:nvGrpSpPr>
            <p:cNvPr id="6" name="Group 5">
              <a:extLst>
                <a:ext uri="{FF2B5EF4-FFF2-40B4-BE49-F238E27FC236}">
                  <a16:creationId xmlns:a16="http://schemas.microsoft.com/office/drawing/2014/main" id="{7629B04B-BEE4-4063-BB22-194601947292}"/>
                </a:ext>
              </a:extLst>
            </p:cNvPr>
            <p:cNvGrpSpPr/>
            <p:nvPr/>
          </p:nvGrpSpPr>
          <p:grpSpPr>
            <a:xfrm>
              <a:off x="1232162" y="3495011"/>
              <a:ext cx="327334" cy="717220"/>
              <a:chOff x="5959366" y="1840065"/>
              <a:chExt cx="327334" cy="717220"/>
            </a:xfrm>
          </p:grpSpPr>
          <p:sp>
            <p:nvSpPr>
              <p:cNvPr id="8" name="TextBox 7">
                <a:extLst>
                  <a:ext uri="{FF2B5EF4-FFF2-40B4-BE49-F238E27FC236}">
                    <a16:creationId xmlns:a16="http://schemas.microsoft.com/office/drawing/2014/main" id="{6A6AE590-B279-4454-BE0A-19D615946A00}"/>
                  </a:ext>
                </a:extLst>
              </p:cNvPr>
              <p:cNvSpPr txBox="1"/>
              <p:nvPr/>
            </p:nvSpPr>
            <p:spPr>
              <a:xfrm>
                <a:off x="5959366" y="184006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9" name="TextBox 8">
                <a:extLst>
                  <a:ext uri="{FF2B5EF4-FFF2-40B4-BE49-F238E27FC236}">
                    <a16:creationId xmlns:a16="http://schemas.microsoft.com/office/drawing/2014/main" id="{E8A420B6-5E5E-4267-9E1F-E8066BE48B4F}"/>
                  </a:ext>
                </a:extLst>
              </p:cNvPr>
              <p:cNvSpPr txBox="1"/>
              <p:nvPr/>
            </p:nvSpPr>
            <p:spPr>
              <a:xfrm>
                <a:off x="5959366" y="215717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cxnSp>
            <p:nvCxnSpPr>
              <p:cNvPr id="10" name="Straight Connector 9">
                <a:extLst>
                  <a:ext uri="{FF2B5EF4-FFF2-40B4-BE49-F238E27FC236}">
                    <a16:creationId xmlns:a16="http://schemas.microsoft.com/office/drawing/2014/main" id="{6F1CEBB1-A7AA-4213-AB14-B779B7EFA5C2}"/>
                  </a:ext>
                </a:extLst>
              </p:cNvPr>
              <p:cNvCxnSpPr>
                <a:cxnSpLocks/>
              </p:cNvCxnSpPr>
              <p:nvPr/>
            </p:nvCxnSpPr>
            <p:spPr>
              <a:xfrm>
                <a:off x="6055975" y="2192358"/>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1B6B85CB-9BAD-4F56-A55C-1A4271EBF234}"/>
                </a:ext>
              </a:extLst>
            </p:cNvPr>
            <p:cNvGrpSpPr/>
            <p:nvPr/>
          </p:nvGrpSpPr>
          <p:grpSpPr>
            <a:xfrm>
              <a:off x="2020979" y="3495011"/>
              <a:ext cx="327334" cy="717220"/>
              <a:chOff x="5959366" y="1840065"/>
              <a:chExt cx="327334" cy="717220"/>
            </a:xfrm>
          </p:grpSpPr>
          <p:sp>
            <p:nvSpPr>
              <p:cNvPr id="12" name="TextBox 11">
                <a:extLst>
                  <a:ext uri="{FF2B5EF4-FFF2-40B4-BE49-F238E27FC236}">
                    <a16:creationId xmlns:a16="http://schemas.microsoft.com/office/drawing/2014/main" id="{F1E494DE-670C-43D4-84C2-27ED6E76CB51}"/>
                  </a:ext>
                </a:extLst>
              </p:cNvPr>
              <p:cNvSpPr txBox="1"/>
              <p:nvPr/>
            </p:nvSpPr>
            <p:spPr>
              <a:xfrm>
                <a:off x="5959366" y="184006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13" name="TextBox 12">
                <a:extLst>
                  <a:ext uri="{FF2B5EF4-FFF2-40B4-BE49-F238E27FC236}">
                    <a16:creationId xmlns:a16="http://schemas.microsoft.com/office/drawing/2014/main" id="{5AB64102-AABD-4099-8E2A-49CA91C38E3D}"/>
                  </a:ext>
                </a:extLst>
              </p:cNvPr>
              <p:cNvSpPr txBox="1"/>
              <p:nvPr/>
            </p:nvSpPr>
            <p:spPr>
              <a:xfrm>
                <a:off x="5959366" y="215717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cxnSp>
            <p:nvCxnSpPr>
              <p:cNvPr id="14" name="Straight Connector 13">
                <a:extLst>
                  <a:ext uri="{FF2B5EF4-FFF2-40B4-BE49-F238E27FC236}">
                    <a16:creationId xmlns:a16="http://schemas.microsoft.com/office/drawing/2014/main" id="{08BD4BDD-209F-4795-84EC-ABDD3EEE1A99}"/>
                  </a:ext>
                </a:extLst>
              </p:cNvPr>
              <p:cNvCxnSpPr>
                <a:cxnSpLocks/>
              </p:cNvCxnSpPr>
              <p:nvPr/>
            </p:nvCxnSpPr>
            <p:spPr>
              <a:xfrm>
                <a:off x="6055975" y="2192358"/>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9" name="Group 18">
              <a:extLst>
                <a:ext uri="{FF2B5EF4-FFF2-40B4-BE49-F238E27FC236}">
                  <a16:creationId xmlns:a16="http://schemas.microsoft.com/office/drawing/2014/main" id="{A03BFCDF-6B8B-44F6-9FCB-1E7AF10A6197}"/>
                </a:ext>
              </a:extLst>
            </p:cNvPr>
            <p:cNvGrpSpPr/>
            <p:nvPr/>
          </p:nvGrpSpPr>
          <p:grpSpPr>
            <a:xfrm>
              <a:off x="2790174" y="3495011"/>
              <a:ext cx="327334" cy="717220"/>
              <a:chOff x="5959366" y="1840065"/>
              <a:chExt cx="327334" cy="717220"/>
            </a:xfrm>
          </p:grpSpPr>
          <p:sp>
            <p:nvSpPr>
              <p:cNvPr id="20" name="TextBox 19">
                <a:extLst>
                  <a:ext uri="{FF2B5EF4-FFF2-40B4-BE49-F238E27FC236}">
                    <a16:creationId xmlns:a16="http://schemas.microsoft.com/office/drawing/2014/main" id="{89ADCC3B-F220-44D4-8551-381D1CCFFEA9}"/>
                  </a:ext>
                </a:extLst>
              </p:cNvPr>
              <p:cNvSpPr txBox="1"/>
              <p:nvPr/>
            </p:nvSpPr>
            <p:spPr>
              <a:xfrm>
                <a:off x="5959366" y="184006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21" name="TextBox 20">
                <a:extLst>
                  <a:ext uri="{FF2B5EF4-FFF2-40B4-BE49-F238E27FC236}">
                    <a16:creationId xmlns:a16="http://schemas.microsoft.com/office/drawing/2014/main" id="{BE8FFF2C-355D-46AB-8A1C-E897C79623DE}"/>
                  </a:ext>
                </a:extLst>
              </p:cNvPr>
              <p:cNvSpPr txBox="1"/>
              <p:nvPr/>
            </p:nvSpPr>
            <p:spPr>
              <a:xfrm>
                <a:off x="5959366" y="215717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cxnSp>
            <p:nvCxnSpPr>
              <p:cNvPr id="22" name="Straight Connector 21">
                <a:extLst>
                  <a:ext uri="{FF2B5EF4-FFF2-40B4-BE49-F238E27FC236}">
                    <a16:creationId xmlns:a16="http://schemas.microsoft.com/office/drawing/2014/main" id="{C56DA36D-A4FB-4B87-8516-4CFBA29A34E5}"/>
                  </a:ext>
                </a:extLst>
              </p:cNvPr>
              <p:cNvCxnSpPr>
                <a:cxnSpLocks/>
              </p:cNvCxnSpPr>
              <p:nvPr/>
            </p:nvCxnSpPr>
            <p:spPr>
              <a:xfrm>
                <a:off x="6055975" y="2192358"/>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3" name="Group 22">
              <a:extLst>
                <a:ext uri="{FF2B5EF4-FFF2-40B4-BE49-F238E27FC236}">
                  <a16:creationId xmlns:a16="http://schemas.microsoft.com/office/drawing/2014/main" id="{B9881FB6-DD9A-4316-95F7-E3A21AE0BEF6}"/>
                </a:ext>
              </a:extLst>
            </p:cNvPr>
            <p:cNvGrpSpPr/>
            <p:nvPr/>
          </p:nvGrpSpPr>
          <p:grpSpPr>
            <a:xfrm>
              <a:off x="3567218" y="3495011"/>
              <a:ext cx="327334" cy="717220"/>
              <a:chOff x="5959366" y="1840065"/>
              <a:chExt cx="327334" cy="717220"/>
            </a:xfrm>
          </p:grpSpPr>
          <p:sp>
            <p:nvSpPr>
              <p:cNvPr id="24" name="TextBox 23">
                <a:extLst>
                  <a:ext uri="{FF2B5EF4-FFF2-40B4-BE49-F238E27FC236}">
                    <a16:creationId xmlns:a16="http://schemas.microsoft.com/office/drawing/2014/main" id="{06FD73CC-4863-4BFA-AFEF-A8BA89002B06}"/>
                  </a:ext>
                </a:extLst>
              </p:cNvPr>
              <p:cNvSpPr txBox="1"/>
              <p:nvPr/>
            </p:nvSpPr>
            <p:spPr>
              <a:xfrm>
                <a:off x="5959366" y="184006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25" name="TextBox 24">
                <a:extLst>
                  <a:ext uri="{FF2B5EF4-FFF2-40B4-BE49-F238E27FC236}">
                    <a16:creationId xmlns:a16="http://schemas.microsoft.com/office/drawing/2014/main" id="{F4D26857-6529-4A56-A89C-B823B63A778F}"/>
                  </a:ext>
                </a:extLst>
              </p:cNvPr>
              <p:cNvSpPr txBox="1"/>
              <p:nvPr/>
            </p:nvSpPr>
            <p:spPr>
              <a:xfrm>
                <a:off x="5959366" y="215717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cxnSp>
            <p:nvCxnSpPr>
              <p:cNvPr id="26" name="Straight Connector 25">
                <a:extLst>
                  <a:ext uri="{FF2B5EF4-FFF2-40B4-BE49-F238E27FC236}">
                    <a16:creationId xmlns:a16="http://schemas.microsoft.com/office/drawing/2014/main" id="{5370F4D7-5036-4C48-93EA-67EAD106BC89}"/>
                  </a:ext>
                </a:extLst>
              </p:cNvPr>
              <p:cNvCxnSpPr>
                <a:cxnSpLocks/>
              </p:cNvCxnSpPr>
              <p:nvPr/>
            </p:nvCxnSpPr>
            <p:spPr>
              <a:xfrm>
                <a:off x="6055975" y="2192358"/>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a16="http://schemas.microsoft.com/office/drawing/2014/main" id="{ABE7F41D-8FA5-406A-8D93-BC676160830C}"/>
                </a:ext>
              </a:extLst>
            </p:cNvPr>
            <p:cNvGrpSpPr/>
            <p:nvPr/>
          </p:nvGrpSpPr>
          <p:grpSpPr>
            <a:xfrm>
              <a:off x="4348186" y="3495011"/>
              <a:ext cx="327334" cy="717220"/>
              <a:chOff x="5959366" y="1840065"/>
              <a:chExt cx="327334" cy="717220"/>
            </a:xfrm>
          </p:grpSpPr>
          <p:sp>
            <p:nvSpPr>
              <p:cNvPr id="28" name="TextBox 27">
                <a:extLst>
                  <a:ext uri="{FF2B5EF4-FFF2-40B4-BE49-F238E27FC236}">
                    <a16:creationId xmlns:a16="http://schemas.microsoft.com/office/drawing/2014/main" id="{4BB2AE77-8BCD-450A-A9D1-93F38FBAD5B9}"/>
                  </a:ext>
                </a:extLst>
              </p:cNvPr>
              <p:cNvSpPr txBox="1"/>
              <p:nvPr/>
            </p:nvSpPr>
            <p:spPr>
              <a:xfrm>
                <a:off x="5959366" y="184006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29" name="TextBox 28">
                <a:extLst>
                  <a:ext uri="{FF2B5EF4-FFF2-40B4-BE49-F238E27FC236}">
                    <a16:creationId xmlns:a16="http://schemas.microsoft.com/office/drawing/2014/main" id="{6565F658-091D-433F-BD9D-4F6349CB234D}"/>
                  </a:ext>
                </a:extLst>
              </p:cNvPr>
              <p:cNvSpPr txBox="1"/>
              <p:nvPr/>
            </p:nvSpPr>
            <p:spPr>
              <a:xfrm>
                <a:off x="5959366" y="215717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cxnSp>
            <p:nvCxnSpPr>
              <p:cNvPr id="30" name="Straight Connector 29">
                <a:extLst>
                  <a:ext uri="{FF2B5EF4-FFF2-40B4-BE49-F238E27FC236}">
                    <a16:creationId xmlns:a16="http://schemas.microsoft.com/office/drawing/2014/main" id="{904AF818-A932-43A7-A0D3-9F98262E02F7}"/>
                  </a:ext>
                </a:extLst>
              </p:cNvPr>
              <p:cNvCxnSpPr>
                <a:cxnSpLocks/>
              </p:cNvCxnSpPr>
              <p:nvPr/>
            </p:nvCxnSpPr>
            <p:spPr>
              <a:xfrm>
                <a:off x="6055975" y="2192358"/>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31" name="Group 30">
              <a:extLst>
                <a:ext uri="{FF2B5EF4-FFF2-40B4-BE49-F238E27FC236}">
                  <a16:creationId xmlns:a16="http://schemas.microsoft.com/office/drawing/2014/main" id="{C9A08E8B-F741-42C9-AB9F-49D35C234B1C}"/>
                </a:ext>
              </a:extLst>
            </p:cNvPr>
            <p:cNvGrpSpPr/>
            <p:nvPr/>
          </p:nvGrpSpPr>
          <p:grpSpPr>
            <a:xfrm>
              <a:off x="5109532" y="3495011"/>
              <a:ext cx="327334" cy="717220"/>
              <a:chOff x="5959366" y="1840065"/>
              <a:chExt cx="327334" cy="717220"/>
            </a:xfrm>
          </p:grpSpPr>
          <p:sp>
            <p:nvSpPr>
              <p:cNvPr id="32" name="TextBox 31">
                <a:extLst>
                  <a:ext uri="{FF2B5EF4-FFF2-40B4-BE49-F238E27FC236}">
                    <a16:creationId xmlns:a16="http://schemas.microsoft.com/office/drawing/2014/main" id="{5FB12069-3773-4737-A69E-9CDB28509408}"/>
                  </a:ext>
                </a:extLst>
              </p:cNvPr>
              <p:cNvSpPr txBox="1"/>
              <p:nvPr/>
            </p:nvSpPr>
            <p:spPr>
              <a:xfrm>
                <a:off x="5959366" y="184006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33" name="TextBox 32">
                <a:extLst>
                  <a:ext uri="{FF2B5EF4-FFF2-40B4-BE49-F238E27FC236}">
                    <a16:creationId xmlns:a16="http://schemas.microsoft.com/office/drawing/2014/main" id="{CC2AF7FD-06E7-4977-AF1F-CD744836843D}"/>
                  </a:ext>
                </a:extLst>
              </p:cNvPr>
              <p:cNvSpPr txBox="1"/>
              <p:nvPr/>
            </p:nvSpPr>
            <p:spPr>
              <a:xfrm>
                <a:off x="5959366" y="2157175"/>
                <a:ext cx="32733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cxnSp>
            <p:nvCxnSpPr>
              <p:cNvPr id="34" name="Straight Connector 33">
                <a:extLst>
                  <a:ext uri="{FF2B5EF4-FFF2-40B4-BE49-F238E27FC236}">
                    <a16:creationId xmlns:a16="http://schemas.microsoft.com/office/drawing/2014/main" id="{7992F8B7-3C8E-43AE-A0C1-F1A0BF0A878E}"/>
                  </a:ext>
                </a:extLst>
              </p:cNvPr>
              <p:cNvCxnSpPr>
                <a:cxnSpLocks/>
              </p:cNvCxnSpPr>
              <p:nvPr/>
            </p:nvCxnSpPr>
            <p:spPr>
              <a:xfrm>
                <a:off x="6055975" y="2192358"/>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36" name="TextBox 35">
            <a:extLst>
              <a:ext uri="{FF2B5EF4-FFF2-40B4-BE49-F238E27FC236}">
                <a16:creationId xmlns:a16="http://schemas.microsoft.com/office/drawing/2014/main" id="{5D8C0257-D759-43AB-8D13-CE7F37EEAF0D}"/>
              </a:ext>
            </a:extLst>
          </p:cNvPr>
          <p:cNvSpPr txBox="1"/>
          <p:nvPr/>
        </p:nvSpPr>
        <p:spPr>
          <a:xfrm>
            <a:off x="5874637" y="3576653"/>
            <a:ext cx="35618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37" name="TextBox 36">
            <a:extLst>
              <a:ext uri="{FF2B5EF4-FFF2-40B4-BE49-F238E27FC236}">
                <a16:creationId xmlns:a16="http://schemas.microsoft.com/office/drawing/2014/main" id="{75D6271C-50F0-440C-BCA1-7CA1EECAC5E6}"/>
              </a:ext>
            </a:extLst>
          </p:cNvPr>
          <p:cNvSpPr txBox="1"/>
          <p:nvPr/>
        </p:nvSpPr>
        <p:spPr>
          <a:xfrm>
            <a:off x="470816" y="3576653"/>
            <a:ext cx="356188"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43" name="Straight Arrow Connector 42">
            <a:extLst>
              <a:ext uri="{FF2B5EF4-FFF2-40B4-BE49-F238E27FC236}">
                <a16:creationId xmlns:a16="http://schemas.microsoft.com/office/drawing/2014/main" id="{A154CCBD-A691-4BBB-8001-D4B8C34BC50C}"/>
              </a:ext>
            </a:extLst>
          </p:cNvPr>
          <p:cNvCxnSpPr>
            <a:cxnSpLocks/>
          </p:cNvCxnSpPr>
          <p:nvPr/>
        </p:nvCxnSpPr>
        <p:spPr>
          <a:xfrm>
            <a:off x="3725575" y="2712576"/>
            <a:ext cx="0" cy="538128"/>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51" name="Content Placeholder 2">
            <a:extLst>
              <a:ext uri="{FF2B5EF4-FFF2-40B4-BE49-F238E27FC236}">
                <a16:creationId xmlns:a16="http://schemas.microsoft.com/office/drawing/2014/main" id="{F8065601-C345-4440-8A2D-FDE8490F7B21}"/>
              </a:ext>
            </a:extLst>
          </p:cNvPr>
          <p:cNvSpPr txBox="1">
            <a:spLocks/>
          </p:cNvSpPr>
          <p:nvPr/>
        </p:nvSpPr>
        <p:spPr>
          <a:xfrm>
            <a:off x="6435714" y="1567970"/>
            <a:ext cx="542092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has the line been divided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fraction of the whole line is each part?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fraction is marked by the arrow? Can you explain your thinking?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by pointing to a different place on the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4211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FB1F28-721D-463A-AA98-3AACECB29C8F}"/>
              </a:ext>
            </a:extLst>
          </p:cNvPr>
          <p:cNvSpPr>
            <a:spLocks noGrp="1"/>
          </p:cNvSpPr>
          <p:nvPr>
            <p:ph type="title"/>
          </p:nvPr>
        </p:nvSpPr>
        <p:spPr/>
        <p:txBody>
          <a:bodyPr/>
          <a:lstStyle/>
          <a:p>
            <a:r>
              <a:rPr lang="en-GB" dirty="0"/>
              <a:t>3F-3 Fractions within 1 in the linear number system</a:t>
            </a:r>
          </a:p>
        </p:txBody>
      </p:sp>
      <p:pic>
        <p:nvPicPr>
          <p:cNvPr id="9" name="Picture 8">
            <a:extLst>
              <a:ext uri="{FF2B5EF4-FFF2-40B4-BE49-F238E27FC236}">
                <a16:creationId xmlns:a16="http://schemas.microsoft.com/office/drawing/2014/main" id="{90A9739D-3F33-4E38-AADF-CFB7F26B8E6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60064" y="1123542"/>
            <a:ext cx="4429972" cy="1031828"/>
          </a:xfrm>
          <a:prstGeom prst="rect">
            <a:avLst/>
          </a:prstGeom>
        </p:spPr>
      </p:pic>
      <p:pic>
        <p:nvPicPr>
          <p:cNvPr id="13" name="Picture 12">
            <a:extLst>
              <a:ext uri="{FF2B5EF4-FFF2-40B4-BE49-F238E27FC236}">
                <a16:creationId xmlns:a16="http://schemas.microsoft.com/office/drawing/2014/main" id="{ED5EF61E-8788-4542-BCD7-E4519AFA989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60064" y="1610177"/>
            <a:ext cx="523346" cy="538051"/>
          </a:xfrm>
          <a:prstGeom prst="rect">
            <a:avLst/>
          </a:prstGeom>
        </p:spPr>
      </p:pic>
      <p:sp>
        <p:nvSpPr>
          <p:cNvPr id="15" name="Rectangle 14">
            <a:extLst>
              <a:ext uri="{FF2B5EF4-FFF2-40B4-BE49-F238E27FC236}">
                <a16:creationId xmlns:a16="http://schemas.microsoft.com/office/drawing/2014/main" id="{87ED5225-8641-4239-8422-BA16CFC44BF8}"/>
              </a:ext>
            </a:extLst>
          </p:cNvPr>
          <p:cNvSpPr/>
          <p:nvPr/>
        </p:nvSpPr>
        <p:spPr>
          <a:xfrm>
            <a:off x="1883410" y="1524361"/>
            <a:ext cx="523346" cy="538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7E6C601D-0898-4B3D-BAAA-664300938DA9}"/>
              </a:ext>
            </a:extLst>
          </p:cNvPr>
          <p:cNvSpPr/>
          <p:nvPr/>
        </p:nvSpPr>
        <p:spPr>
          <a:xfrm>
            <a:off x="3051704" y="1524360"/>
            <a:ext cx="523346" cy="538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74FD00DF-4EC1-44C1-AED3-50CFA13CB320}"/>
              </a:ext>
            </a:extLst>
          </p:cNvPr>
          <p:cNvSpPr/>
          <p:nvPr/>
        </p:nvSpPr>
        <p:spPr>
          <a:xfrm>
            <a:off x="4159197" y="1535065"/>
            <a:ext cx="523346" cy="538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C5A646C6-2BC6-4245-ACFA-2AC47D5B14F6}"/>
              </a:ext>
            </a:extLst>
          </p:cNvPr>
          <p:cNvSpPr/>
          <p:nvPr/>
        </p:nvSpPr>
        <p:spPr>
          <a:xfrm>
            <a:off x="5297090" y="1524359"/>
            <a:ext cx="523346" cy="538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24" name="Picture 23">
            <a:extLst>
              <a:ext uri="{FF2B5EF4-FFF2-40B4-BE49-F238E27FC236}">
                <a16:creationId xmlns:a16="http://schemas.microsoft.com/office/drawing/2014/main" id="{D64D12CD-4F92-4D07-AB1C-A05FF66E82C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467557" y="1610177"/>
            <a:ext cx="523347" cy="538051"/>
          </a:xfrm>
          <a:prstGeom prst="rect">
            <a:avLst/>
          </a:prstGeom>
        </p:spPr>
      </p:pic>
      <p:pic>
        <p:nvPicPr>
          <p:cNvPr id="26" name="Picture 25">
            <a:extLst>
              <a:ext uri="{FF2B5EF4-FFF2-40B4-BE49-F238E27FC236}">
                <a16:creationId xmlns:a16="http://schemas.microsoft.com/office/drawing/2014/main" id="{7C122317-6051-457D-A5F1-72061BCEF69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605448" y="1610177"/>
            <a:ext cx="523348" cy="538051"/>
          </a:xfrm>
          <a:prstGeom prst="rect">
            <a:avLst/>
          </a:prstGeom>
        </p:spPr>
      </p:pic>
      <p:pic>
        <p:nvPicPr>
          <p:cNvPr id="28" name="Picture 27">
            <a:extLst>
              <a:ext uri="{FF2B5EF4-FFF2-40B4-BE49-F238E27FC236}">
                <a16:creationId xmlns:a16="http://schemas.microsoft.com/office/drawing/2014/main" id="{CA5E70C2-24AD-4F44-A430-242F4F84E89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743341" y="1612556"/>
            <a:ext cx="523346" cy="538051"/>
          </a:xfrm>
          <a:prstGeom prst="rect">
            <a:avLst/>
          </a:prstGeom>
        </p:spPr>
      </p:pic>
      <p:pic>
        <p:nvPicPr>
          <p:cNvPr id="30" name="Picture 29">
            <a:extLst>
              <a:ext uri="{FF2B5EF4-FFF2-40B4-BE49-F238E27FC236}">
                <a16:creationId xmlns:a16="http://schemas.microsoft.com/office/drawing/2014/main" id="{2D81969E-BB18-4C78-9AEB-7F50CDFE781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362564" y="2351372"/>
            <a:ext cx="4429972" cy="4172796"/>
          </a:xfrm>
          <a:prstGeom prst="rect">
            <a:avLst/>
          </a:prstGeom>
        </p:spPr>
      </p:pic>
      <p:sp>
        <p:nvSpPr>
          <p:cNvPr id="32" name="Rectangle 31">
            <a:extLst>
              <a:ext uri="{FF2B5EF4-FFF2-40B4-BE49-F238E27FC236}">
                <a16:creationId xmlns:a16="http://schemas.microsoft.com/office/drawing/2014/main" id="{8F5A7510-9D3F-4A46-A399-10A48450B001}"/>
              </a:ext>
            </a:extLst>
          </p:cNvPr>
          <p:cNvSpPr/>
          <p:nvPr/>
        </p:nvSpPr>
        <p:spPr>
          <a:xfrm>
            <a:off x="1078593" y="2463226"/>
            <a:ext cx="5109028" cy="126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27986370-92E7-4F24-8A79-6A0798EF7B1A}"/>
              </a:ext>
            </a:extLst>
          </p:cNvPr>
          <p:cNvSpPr/>
          <p:nvPr/>
        </p:nvSpPr>
        <p:spPr>
          <a:xfrm>
            <a:off x="1230993" y="3691056"/>
            <a:ext cx="5109028" cy="126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335D21C7-4A6D-4480-A40C-C343A946F0BF}"/>
              </a:ext>
            </a:extLst>
          </p:cNvPr>
          <p:cNvSpPr/>
          <p:nvPr/>
        </p:nvSpPr>
        <p:spPr>
          <a:xfrm>
            <a:off x="1399614" y="5141355"/>
            <a:ext cx="5109028" cy="126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F2F3D6E0-27A6-4416-A9C7-26354F5BE1E3}"/>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fractions and the amount of water in each glass?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a straight-sided container. Can you fill the container with water so it is about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full?  Can you fill the container with water so it is about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full? Did you use more water to fill it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full or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full?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You could try pouring rice into straight-sided containers too and compare unit fractions.  </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6" name="Content Placeholder 2">
                <a:extLst>
                  <a:ext uri="{FF2B5EF4-FFF2-40B4-BE49-F238E27FC236}">
                    <a16:creationId xmlns:a16="http://schemas.microsoft.com/office/drawing/2014/main" id="{F2F3D6E0-27A6-4416-A9C7-26354F5BE1E3}"/>
                  </a:ext>
                </a:extLst>
              </p:cNvPr>
              <p:cNvSpPr txBox="1">
                <a:spLocks noRot="1" noChangeAspect="1" noMove="1" noResize="1" noEditPoints="1" noAdjustHandles="1" noChangeArrowheads="1" noChangeShapeType="1" noTextEdit="1"/>
              </p:cNvSpPr>
              <p:nvPr/>
            </p:nvSpPr>
            <p:spPr>
              <a:xfrm>
                <a:off x="6192012" y="1567970"/>
                <a:ext cx="5390389" cy="4101962"/>
              </a:xfrm>
              <a:prstGeom prst="rect">
                <a:avLst/>
              </a:prstGeom>
              <a:blipFill>
                <a:blip r:embed="rId9"/>
                <a:stretch>
                  <a:fillRect l="-1018" r="-2715" b="-2823"/>
                </a:stretch>
              </a:blipFill>
            </p:spPr>
            <p:txBody>
              <a:bodyPr/>
              <a:lstStyle/>
              <a:p>
                <a:r>
                  <a:rPr lang="en-GB">
                    <a:noFill/>
                  </a:rPr>
                  <a:t> </a:t>
                </a:r>
              </a:p>
            </p:txBody>
          </p:sp>
        </mc:Fallback>
      </mc:AlternateContent>
    </p:spTree>
    <p:extLst>
      <p:ext uri="{BB962C8B-B14F-4D97-AF65-F5344CB8AC3E}">
        <p14:creationId xmlns:p14="http://schemas.microsoft.com/office/powerpoint/2010/main" val="994165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000"/>
                                        <p:tgtEl>
                                          <p:spTgt spid="13"/>
                                        </p:tgtEl>
                                      </p:cBhvr>
                                    </p:animEffect>
                                  </p:childTnLst>
                                </p:cTn>
                              </p:par>
                            </p:childTnLst>
                          </p:cTn>
                        </p:par>
                        <p:par>
                          <p:cTn id="8" fill="hold">
                            <p:stCondLst>
                              <p:cond delay="2000"/>
                            </p:stCondLst>
                            <p:childTnLst>
                              <p:par>
                                <p:cTn id="9" presetID="10" presetClass="exit" presetSubtype="0" fill="hold" grpId="0"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2000"/>
                                        <p:tgtEl>
                                          <p:spTgt spid="24"/>
                                        </p:tgtEl>
                                      </p:cBhvr>
                                    </p:animEffect>
                                  </p:childTnLst>
                                </p:cTn>
                              </p:par>
                            </p:childTnLst>
                          </p:cTn>
                        </p:par>
                        <p:par>
                          <p:cTn id="17" fill="hold">
                            <p:stCondLst>
                              <p:cond delay="2000"/>
                            </p:stCondLst>
                            <p:childTnLst>
                              <p:par>
                                <p:cTn id="18" presetID="10" presetClass="exit" presetSubtype="0" fill="hold" grpId="0" nodeType="after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2000"/>
                                        <p:tgtEl>
                                          <p:spTgt spid="26"/>
                                        </p:tgtEl>
                                      </p:cBhvr>
                                    </p:animEffect>
                                  </p:childTnLst>
                                </p:cTn>
                              </p:par>
                            </p:childTnLst>
                          </p:cTn>
                        </p:par>
                        <p:par>
                          <p:cTn id="26" fill="hold">
                            <p:stCondLst>
                              <p:cond delay="2000"/>
                            </p:stCondLst>
                            <p:childTnLst>
                              <p:par>
                                <p:cTn id="27" presetID="10" presetClass="exit" presetSubtype="0" fill="hold" grpId="0" nodeType="after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2000"/>
                                        <p:tgtEl>
                                          <p:spTgt spid="28"/>
                                        </p:tgtEl>
                                      </p:cBhvr>
                                    </p:animEffect>
                                  </p:childTnLst>
                                </p:cTn>
                              </p:par>
                            </p:childTnLst>
                          </p:cTn>
                        </p:par>
                        <p:par>
                          <p:cTn id="35" fill="hold">
                            <p:stCondLst>
                              <p:cond delay="2000"/>
                            </p:stCondLst>
                            <p:childTnLst>
                              <p:par>
                                <p:cTn id="36" presetID="10" presetClass="exit" presetSubtype="0" fill="hold" grpId="0" nodeType="after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33"/>
                                        </p:tgtEl>
                                      </p:cBhvr>
                                    </p:animEffect>
                                    <p:set>
                                      <p:cBhvr>
                                        <p:cTn id="48" dur="1" fill="hold">
                                          <p:stCondLst>
                                            <p:cond delay="499"/>
                                          </p:stCondLst>
                                        </p:cTn>
                                        <p:tgtEl>
                                          <p:spTgt spid="3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35"/>
                                        </p:tgtEl>
                                      </p:cBhvr>
                                    </p:animEffect>
                                    <p:set>
                                      <p:cBhvr>
                                        <p:cTn id="53"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0" grpId="0" animBg="1"/>
      <p:bldP spid="32" grpId="0" animBg="1"/>
      <p:bldP spid="33"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3F-3 </a:t>
            </a:r>
            <a:br>
              <a:rPr lang="en-GB" sz="2400" dirty="0"/>
            </a:br>
            <a:r>
              <a:rPr lang="en-GB" sz="2400" i="1" dirty="0"/>
              <a:t>Reason about the location of any fraction within 1 in the linear number system.</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3F-3.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a:t>
            </a:r>
            <a:r>
              <a:rPr lang="en-GB" kern="0" dirty="0">
                <a:latin typeface="Arial" panose="020B0604020202020204" pitchFamily="34" charset="0"/>
                <a:cs typeface="Arial" panose="020B0604020202020204" pitchFamily="34" charset="0"/>
              </a:rPr>
              <a:t>for Year 3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BF026-8E3C-4FA0-B21E-8A805E4BEE89}"/>
              </a:ext>
            </a:extLst>
          </p:cNvPr>
          <p:cNvSpPr>
            <a:spLocks noGrp="1"/>
          </p:cNvSpPr>
          <p:nvPr>
            <p:ph type="title"/>
          </p:nvPr>
        </p:nvSpPr>
        <p:spPr>
          <a:xfrm>
            <a:off x="1318336" y="3627962"/>
            <a:ext cx="414195" cy="426170"/>
          </a:xfrm>
        </p:spPr>
        <p:txBody>
          <a:bodyPr>
            <a:normAutofit fontScale="90000"/>
          </a:bodyPr>
          <a:lstStyle/>
          <a:p>
            <a:r>
              <a:rPr lang="en-GB" dirty="0"/>
              <a:t>00</a:t>
            </a:r>
          </a:p>
        </p:txBody>
      </p:sp>
      <p:sp>
        <p:nvSpPr>
          <p:cNvPr id="4" name="TextBox 3">
            <a:extLst>
              <a:ext uri="{FF2B5EF4-FFF2-40B4-BE49-F238E27FC236}">
                <a16:creationId xmlns:a16="http://schemas.microsoft.com/office/drawing/2014/main" id="{6E20806C-2D58-4924-9A3B-9678FA805E16}"/>
              </a:ext>
            </a:extLst>
          </p:cNvPr>
          <p:cNvSpPr txBox="1"/>
          <p:nvPr/>
        </p:nvSpPr>
        <p:spPr>
          <a:xfrm>
            <a:off x="1115302" y="2402256"/>
            <a:ext cx="54284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5" name="Straight Connector 4">
            <a:extLst>
              <a:ext uri="{FF2B5EF4-FFF2-40B4-BE49-F238E27FC236}">
                <a16:creationId xmlns:a16="http://schemas.microsoft.com/office/drawing/2014/main" id="{CCACBEBD-2E51-4BB2-834A-856DCA9F882D}"/>
              </a:ext>
            </a:extLst>
          </p:cNvPr>
          <p:cNvCxnSpPr>
            <a:cxnSpLocks/>
          </p:cNvCxnSpPr>
          <p:nvPr/>
        </p:nvCxnSpPr>
        <p:spPr>
          <a:xfrm>
            <a:off x="1403097" y="2314414"/>
            <a:ext cx="32895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8CC2235-2860-48CA-AF1E-86BEC4239DED}"/>
              </a:ext>
            </a:extLst>
          </p:cNvPr>
          <p:cNvCxnSpPr>
            <a:cxnSpLocks/>
          </p:cNvCxnSpPr>
          <p:nvPr/>
        </p:nvCxnSpPr>
        <p:spPr>
          <a:xfrm>
            <a:off x="1396336" y="2234185"/>
            <a:ext cx="0" cy="174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AC9254-5D42-4A97-B227-5CCDDA1E0163}"/>
              </a:ext>
            </a:extLst>
          </p:cNvPr>
          <p:cNvCxnSpPr>
            <a:cxnSpLocks/>
          </p:cNvCxnSpPr>
          <p:nvPr/>
        </p:nvCxnSpPr>
        <p:spPr>
          <a:xfrm>
            <a:off x="4692627" y="2232242"/>
            <a:ext cx="0" cy="174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7D2437-0A21-48F8-B006-008B951F7A43}"/>
              </a:ext>
            </a:extLst>
          </p:cNvPr>
          <p:cNvCxnSpPr>
            <a:cxnSpLocks/>
          </p:cNvCxnSpPr>
          <p:nvPr/>
        </p:nvCxnSpPr>
        <p:spPr>
          <a:xfrm>
            <a:off x="2220409" y="2234185"/>
            <a:ext cx="0" cy="174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7067E0-D683-4794-864F-297A4A787A3A}"/>
              </a:ext>
            </a:extLst>
          </p:cNvPr>
          <p:cNvCxnSpPr>
            <a:cxnSpLocks/>
          </p:cNvCxnSpPr>
          <p:nvPr/>
        </p:nvCxnSpPr>
        <p:spPr>
          <a:xfrm>
            <a:off x="3044482" y="2234185"/>
            <a:ext cx="0" cy="174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EEFCB0-6897-4112-9853-A2BECC4009D5}"/>
              </a:ext>
            </a:extLst>
          </p:cNvPr>
          <p:cNvCxnSpPr>
            <a:cxnSpLocks/>
          </p:cNvCxnSpPr>
          <p:nvPr/>
        </p:nvCxnSpPr>
        <p:spPr>
          <a:xfrm>
            <a:off x="3868555" y="2234185"/>
            <a:ext cx="0" cy="174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4230876-7B46-41A4-AC5D-A60314DC9F3D}"/>
              </a:ext>
            </a:extLst>
          </p:cNvPr>
          <p:cNvGrpSpPr/>
          <p:nvPr/>
        </p:nvGrpSpPr>
        <p:grpSpPr>
          <a:xfrm>
            <a:off x="2063977" y="2516306"/>
            <a:ext cx="1828289" cy="541887"/>
            <a:chOff x="3610696" y="3535833"/>
            <a:chExt cx="1828289" cy="541887"/>
          </a:xfrm>
        </p:grpSpPr>
        <p:grpSp>
          <p:nvGrpSpPr>
            <p:cNvPr id="12" name="Group 11">
              <a:extLst>
                <a:ext uri="{FF2B5EF4-FFF2-40B4-BE49-F238E27FC236}">
                  <a16:creationId xmlns:a16="http://schemas.microsoft.com/office/drawing/2014/main" id="{BEB75117-1BBA-4514-8765-E6C8C17C825A}"/>
                </a:ext>
              </a:extLst>
            </p:cNvPr>
            <p:cNvGrpSpPr/>
            <p:nvPr/>
          </p:nvGrpSpPr>
          <p:grpSpPr>
            <a:xfrm>
              <a:off x="3610696" y="3535833"/>
              <a:ext cx="284052" cy="541887"/>
              <a:chOff x="5959366" y="1840065"/>
              <a:chExt cx="284052" cy="541887"/>
            </a:xfrm>
          </p:grpSpPr>
          <p:sp>
            <p:nvSpPr>
              <p:cNvPr id="21" name="TextBox 20">
                <a:extLst>
                  <a:ext uri="{FF2B5EF4-FFF2-40B4-BE49-F238E27FC236}">
                    <a16:creationId xmlns:a16="http://schemas.microsoft.com/office/drawing/2014/main" id="{F41A7872-E3BD-433C-9D2F-9EB1A1B28BF4}"/>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2" name="TextBox 21">
                <a:extLst>
                  <a:ext uri="{FF2B5EF4-FFF2-40B4-BE49-F238E27FC236}">
                    <a16:creationId xmlns:a16="http://schemas.microsoft.com/office/drawing/2014/main" id="{49CE692E-0136-48F4-8528-D9D3ED9AF216}"/>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cxnSp>
            <p:nvCxnSpPr>
              <p:cNvPr id="23" name="Straight Connector 22">
                <a:extLst>
                  <a:ext uri="{FF2B5EF4-FFF2-40B4-BE49-F238E27FC236}">
                    <a16:creationId xmlns:a16="http://schemas.microsoft.com/office/drawing/2014/main" id="{EAAFC139-BDA0-404F-BFF9-67F38BF6671D}"/>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18" name="TextBox 17">
              <a:extLst>
                <a:ext uri="{FF2B5EF4-FFF2-40B4-BE49-F238E27FC236}">
                  <a16:creationId xmlns:a16="http://schemas.microsoft.com/office/drawing/2014/main" id="{EACDD064-00A4-4411-958A-F2B50FBB8332}"/>
                </a:ext>
              </a:extLst>
            </p:cNvPr>
            <p:cNvSpPr txBox="1"/>
            <p:nvPr/>
          </p:nvSpPr>
          <p:spPr>
            <a:xfrm>
              <a:off x="4446043" y="3535833"/>
              <a:ext cx="18473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06C0E01D-D193-4A69-AD53-42381CBFF703}"/>
                </a:ext>
              </a:extLst>
            </p:cNvPr>
            <p:cNvSpPr txBox="1"/>
            <p:nvPr/>
          </p:nvSpPr>
          <p:spPr>
            <a:xfrm>
              <a:off x="5254254" y="3769943"/>
              <a:ext cx="18473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4" name="Group 23">
            <a:extLst>
              <a:ext uri="{FF2B5EF4-FFF2-40B4-BE49-F238E27FC236}">
                <a16:creationId xmlns:a16="http://schemas.microsoft.com/office/drawing/2014/main" id="{4EE24AF6-4C6D-4C2C-BA85-3F7038B0AD68}"/>
              </a:ext>
            </a:extLst>
          </p:cNvPr>
          <p:cNvGrpSpPr/>
          <p:nvPr/>
        </p:nvGrpSpPr>
        <p:grpSpPr>
          <a:xfrm>
            <a:off x="4412745" y="2425571"/>
            <a:ext cx="558902" cy="554855"/>
            <a:chOff x="6642674" y="3308350"/>
            <a:chExt cx="558902" cy="554855"/>
          </a:xfrm>
        </p:grpSpPr>
        <p:sp>
          <p:nvSpPr>
            <p:cNvPr id="25" name="Rectangle 24">
              <a:extLst>
                <a:ext uri="{FF2B5EF4-FFF2-40B4-BE49-F238E27FC236}">
                  <a16:creationId xmlns:a16="http://schemas.microsoft.com/office/drawing/2014/main" id="{57AF513F-D786-4D13-81EC-76C5763D8153}"/>
                </a:ext>
              </a:extLst>
            </p:cNvPr>
            <p:cNvSpPr/>
            <p:nvPr/>
          </p:nvSpPr>
          <p:spPr>
            <a:xfrm>
              <a:off x="6703796" y="3365425"/>
              <a:ext cx="497780" cy="497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ED2FD9FE-159D-4209-98B8-4EDAC3C84F54}"/>
                </a:ext>
              </a:extLst>
            </p:cNvPr>
            <p:cNvSpPr txBox="1"/>
            <p:nvPr/>
          </p:nvSpPr>
          <p:spPr>
            <a:xfrm>
              <a:off x="6642674" y="3308350"/>
              <a:ext cx="542844"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cxnSp>
        <p:nvCxnSpPr>
          <p:cNvPr id="49" name="Straight Connector 48">
            <a:extLst>
              <a:ext uri="{FF2B5EF4-FFF2-40B4-BE49-F238E27FC236}">
                <a16:creationId xmlns:a16="http://schemas.microsoft.com/office/drawing/2014/main" id="{64ED4C9D-5368-4F1E-B278-E9B659145D8C}"/>
              </a:ext>
            </a:extLst>
          </p:cNvPr>
          <p:cNvCxnSpPr>
            <a:cxnSpLocks/>
          </p:cNvCxnSpPr>
          <p:nvPr/>
        </p:nvCxnSpPr>
        <p:spPr>
          <a:xfrm>
            <a:off x="1408220" y="3386748"/>
            <a:ext cx="32895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B5EB7B-AE07-4667-93B8-258497FDC779}"/>
              </a:ext>
            </a:extLst>
          </p:cNvPr>
          <p:cNvCxnSpPr>
            <a:cxnSpLocks/>
          </p:cNvCxnSpPr>
          <p:nvPr/>
        </p:nvCxnSpPr>
        <p:spPr>
          <a:xfrm>
            <a:off x="1401459" y="3306519"/>
            <a:ext cx="0" cy="174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ACEAA2D-EF4F-4505-B881-76BCC2C195C5}"/>
              </a:ext>
            </a:extLst>
          </p:cNvPr>
          <p:cNvCxnSpPr>
            <a:cxnSpLocks/>
          </p:cNvCxnSpPr>
          <p:nvPr/>
        </p:nvCxnSpPr>
        <p:spPr>
          <a:xfrm>
            <a:off x="4697750" y="3304576"/>
            <a:ext cx="0" cy="174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A008D46-DA4A-497B-88E4-761729EE0FAC}"/>
              </a:ext>
            </a:extLst>
          </p:cNvPr>
          <p:cNvCxnSpPr>
            <a:cxnSpLocks/>
          </p:cNvCxnSpPr>
          <p:nvPr/>
        </p:nvCxnSpPr>
        <p:spPr>
          <a:xfrm>
            <a:off x="2511598" y="3291944"/>
            <a:ext cx="4868" cy="2001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15A2582A-4899-4B9C-9FD7-32031CFC34B0}"/>
              </a:ext>
            </a:extLst>
          </p:cNvPr>
          <p:cNvGrpSpPr/>
          <p:nvPr/>
        </p:nvGrpSpPr>
        <p:grpSpPr>
          <a:xfrm>
            <a:off x="2348029" y="3593974"/>
            <a:ext cx="1828289" cy="541887"/>
            <a:chOff x="3610696" y="3535833"/>
            <a:chExt cx="1828289" cy="541887"/>
          </a:xfrm>
        </p:grpSpPr>
        <p:grpSp>
          <p:nvGrpSpPr>
            <p:cNvPr id="56" name="Group 55">
              <a:extLst>
                <a:ext uri="{FF2B5EF4-FFF2-40B4-BE49-F238E27FC236}">
                  <a16:creationId xmlns:a16="http://schemas.microsoft.com/office/drawing/2014/main" id="{4C254613-0A4B-4364-B746-E916C17643BB}"/>
                </a:ext>
              </a:extLst>
            </p:cNvPr>
            <p:cNvGrpSpPr/>
            <p:nvPr/>
          </p:nvGrpSpPr>
          <p:grpSpPr>
            <a:xfrm>
              <a:off x="3610696" y="3535833"/>
              <a:ext cx="284052" cy="541887"/>
              <a:chOff x="5959366" y="1840065"/>
              <a:chExt cx="284052" cy="541887"/>
            </a:xfrm>
          </p:grpSpPr>
          <p:sp>
            <p:nvSpPr>
              <p:cNvPr id="59" name="TextBox 58">
                <a:extLst>
                  <a:ext uri="{FF2B5EF4-FFF2-40B4-BE49-F238E27FC236}">
                    <a16:creationId xmlns:a16="http://schemas.microsoft.com/office/drawing/2014/main" id="{45889AC2-D50F-4669-BB46-7DA98D3A4039}"/>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60" name="TextBox 59">
                <a:extLst>
                  <a:ext uri="{FF2B5EF4-FFF2-40B4-BE49-F238E27FC236}">
                    <a16:creationId xmlns:a16="http://schemas.microsoft.com/office/drawing/2014/main" id="{687B232D-E1E0-475B-A5E2-232C5411FBFF}"/>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cxnSp>
            <p:nvCxnSpPr>
              <p:cNvPr id="61" name="Straight Connector 60">
                <a:extLst>
                  <a:ext uri="{FF2B5EF4-FFF2-40B4-BE49-F238E27FC236}">
                    <a16:creationId xmlns:a16="http://schemas.microsoft.com/office/drawing/2014/main" id="{8D74429B-E1E6-4230-A207-396BBDC35FA3}"/>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57" name="TextBox 56">
              <a:extLst>
                <a:ext uri="{FF2B5EF4-FFF2-40B4-BE49-F238E27FC236}">
                  <a16:creationId xmlns:a16="http://schemas.microsoft.com/office/drawing/2014/main" id="{5B03563C-AD77-4C9D-B83A-1E08E9DA7958}"/>
                </a:ext>
              </a:extLst>
            </p:cNvPr>
            <p:cNvSpPr txBox="1"/>
            <p:nvPr/>
          </p:nvSpPr>
          <p:spPr>
            <a:xfrm>
              <a:off x="4446043" y="3535833"/>
              <a:ext cx="18473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8" name="TextBox 57">
              <a:extLst>
                <a:ext uri="{FF2B5EF4-FFF2-40B4-BE49-F238E27FC236}">
                  <a16:creationId xmlns:a16="http://schemas.microsoft.com/office/drawing/2014/main" id="{AD1F5766-19E3-4FDE-A87B-B287FE7B3A4F}"/>
                </a:ext>
              </a:extLst>
            </p:cNvPr>
            <p:cNvSpPr txBox="1"/>
            <p:nvPr/>
          </p:nvSpPr>
          <p:spPr>
            <a:xfrm>
              <a:off x="5254254" y="3769943"/>
              <a:ext cx="18473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cxnSp>
        <p:nvCxnSpPr>
          <p:cNvPr id="73" name="Straight Connector 72">
            <a:extLst>
              <a:ext uri="{FF2B5EF4-FFF2-40B4-BE49-F238E27FC236}">
                <a16:creationId xmlns:a16="http://schemas.microsoft.com/office/drawing/2014/main" id="{A240E163-F31B-4DD1-AAEA-5E5CFE40D107}"/>
              </a:ext>
            </a:extLst>
          </p:cNvPr>
          <p:cNvCxnSpPr>
            <a:cxnSpLocks/>
          </p:cNvCxnSpPr>
          <p:nvPr/>
        </p:nvCxnSpPr>
        <p:spPr>
          <a:xfrm>
            <a:off x="3586370" y="3278823"/>
            <a:ext cx="4868" cy="2001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B21AF928-45B4-4D5C-91AE-271226157982}"/>
              </a:ext>
            </a:extLst>
          </p:cNvPr>
          <p:cNvSpPr txBox="1"/>
          <p:nvPr/>
        </p:nvSpPr>
        <p:spPr>
          <a:xfrm>
            <a:off x="1099244" y="4471785"/>
            <a:ext cx="54284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75" name="Straight Connector 74">
            <a:extLst>
              <a:ext uri="{FF2B5EF4-FFF2-40B4-BE49-F238E27FC236}">
                <a16:creationId xmlns:a16="http://schemas.microsoft.com/office/drawing/2014/main" id="{2786F0C0-C8CC-476D-B785-A447C8DB8607}"/>
              </a:ext>
            </a:extLst>
          </p:cNvPr>
          <p:cNvCxnSpPr>
            <a:cxnSpLocks/>
          </p:cNvCxnSpPr>
          <p:nvPr/>
        </p:nvCxnSpPr>
        <p:spPr>
          <a:xfrm>
            <a:off x="1387039" y="4383943"/>
            <a:ext cx="32895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B7AD776-3EB5-45E9-B103-297FB1994CB7}"/>
              </a:ext>
            </a:extLst>
          </p:cNvPr>
          <p:cNvCxnSpPr>
            <a:cxnSpLocks/>
          </p:cNvCxnSpPr>
          <p:nvPr/>
        </p:nvCxnSpPr>
        <p:spPr>
          <a:xfrm>
            <a:off x="1380278" y="4303714"/>
            <a:ext cx="0" cy="174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CE00CE9-486D-4931-BC3F-5BF9A299FC3D}"/>
              </a:ext>
            </a:extLst>
          </p:cNvPr>
          <p:cNvCxnSpPr>
            <a:cxnSpLocks/>
          </p:cNvCxnSpPr>
          <p:nvPr/>
        </p:nvCxnSpPr>
        <p:spPr>
          <a:xfrm>
            <a:off x="4676569" y="4301771"/>
            <a:ext cx="0" cy="174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AF51EFF-407A-4B29-9AAB-64E522999C3A}"/>
              </a:ext>
            </a:extLst>
          </p:cNvPr>
          <p:cNvCxnSpPr>
            <a:cxnSpLocks/>
          </p:cNvCxnSpPr>
          <p:nvPr/>
        </p:nvCxnSpPr>
        <p:spPr>
          <a:xfrm>
            <a:off x="3028424" y="4303714"/>
            <a:ext cx="0" cy="174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13F1CA74-80A8-4D3D-954A-CD8F59BDF8C3}"/>
              </a:ext>
            </a:extLst>
          </p:cNvPr>
          <p:cNvGrpSpPr/>
          <p:nvPr/>
        </p:nvGrpSpPr>
        <p:grpSpPr>
          <a:xfrm>
            <a:off x="2905057" y="4679979"/>
            <a:ext cx="1828289" cy="541887"/>
            <a:chOff x="3610696" y="3535833"/>
            <a:chExt cx="1828289" cy="541887"/>
          </a:xfrm>
        </p:grpSpPr>
        <p:grpSp>
          <p:nvGrpSpPr>
            <p:cNvPr id="82" name="Group 81">
              <a:extLst>
                <a:ext uri="{FF2B5EF4-FFF2-40B4-BE49-F238E27FC236}">
                  <a16:creationId xmlns:a16="http://schemas.microsoft.com/office/drawing/2014/main" id="{4928153F-6565-4F18-9B9D-D70B728A3AF8}"/>
                </a:ext>
              </a:extLst>
            </p:cNvPr>
            <p:cNvGrpSpPr/>
            <p:nvPr/>
          </p:nvGrpSpPr>
          <p:grpSpPr>
            <a:xfrm>
              <a:off x="3610696" y="3535833"/>
              <a:ext cx="284052" cy="541887"/>
              <a:chOff x="5959366" y="1840065"/>
              <a:chExt cx="284052" cy="541887"/>
            </a:xfrm>
          </p:grpSpPr>
          <p:sp>
            <p:nvSpPr>
              <p:cNvPr id="85" name="TextBox 84">
                <a:extLst>
                  <a:ext uri="{FF2B5EF4-FFF2-40B4-BE49-F238E27FC236}">
                    <a16:creationId xmlns:a16="http://schemas.microsoft.com/office/drawing/2014/main" id="{FB7019DC-3EEE-4B49-B792-AAC10A5B4CC5}"/>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86" name="TextBox 85">
                <a:extLst>
                  <a:ext uri="{FF2B5EF4-FFF2-40B4-BE49-F238E27FC236}">
                    <a16:creationId xmlns:a16="http://schemas.microsoft.com/office/drawing/2014/main" id="{4DFAD09D-6BA8-4AE7-85B9-93B234BF25A1}"/>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cxnSp>
            <p:nvCxnSpPr>
              <p:cNvPr id="87" name="Straight Connector 86">
                <a:extLst>
                  <a:ext uri="{FF2B5EF4-FFF2-40B4-BE49-F238E27FC236}">
                    <a16:creationId xmlns:a16="http://schemas.microsoft.com/office/drawing/2014/main" id="{5E0232D5-F936-4878-81B4-3F4889C6E924}"/>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83" name="TextBox 82">
              <a:extLst>
                <a:ext uri="{FF2B5EF4-FFF2-40B4-BE49-F238E27FC236}">
                  <a16:creationId xmlns:a16="http://schemas.microsoft.com/office/drawing/2014/main" id="{91C5B921-ADDC-46D4-8DAC-9569482A6FAA}"/>
                </a:ext>
              </a:extLst>
            </p:cNvPr>
            <p:cNvSpPr txBox="1"/>
            <p:nvPr/>
          </p:nvSpPr>
          <p:spPr>
            <a:xfrm>
              <a:off x="4446043" y="3535833"/>
              <a:ext cx="18473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4" name="TextBox 83">
              <a:extLst>
                <a:ext uri="{FF2B5EF4-FFF2-40B4-BE49-F238E27FC236}">
                  <a16:creationId xmlns:a16="http://schemas.microsoft.com/office/drawing/2014/main" id="{02FDC5E0-652D-44D5-8EAF-555A47530BD7}"/>
                </a:ext>
              </a:extLst>
            </p:cNvPr>
            <p:cNvSpPr txBox="1"/>
            <p:nvPr/>
          </p:nvSpPr>
          <p:spPr>
            <a:xfrm>
              <a:off x="5254254" y="3769943"/>
              <a:ext cx="18473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88" name="Group 87">
            <a:extLst>
              <a:ext uri="{FF2B5EF4-FFF2-40B4-BE49-F238E27FC236}">
                <a16:creationId xmlns:a16="http://schemas.microsoft.com/office/drawing/2014/main" id="{CFAD95CE-25DD-4575-81A6-58E8A03D5CCD}"/>
              </a:ext>
            </a:extLst>
          </p:cNvPr>
          <p:cNvGrpSpPr/>
          <p:nvPr/>
        </p:nvGrpSpPr>
        <p:grpSpPr>
          <a:xfrm>
            <a:off x="4396687" y="4495100"/>
            <a:ext cx="558902" cy="554855"/>
            <a:chOff x="6642674" y="3308350"/>
            <a:chExt cx="558902" cy="554855"/>
          </a:xfrm>
        </p:grpSpPr>
        <p:sp>
          <p:nvSpPr>
            <p:cNvPr id="89" name="Rectangle 88">
              <a:extLst>
                <a:ext uri="{FF2B5EF4-FFF2-40B4-BE49-F238E27FC236}">
                  <a16:creationId xmlns:a16="http://schemas.microsoft.com/office/drawing/2014/main" id="{9EC2F3A9-074A-4076-ACB4-8443EDAD577C}"/>
                </a:ext>
              </a:extLst>
            </p:cNvPr>
            <p:cNvSpPr/>
            <p:nvPr/>
          </p:nvSpPr>
          <p:spPr>
            <a:xfrm>
              <a:off x="6703796" y="3365425"/>
              <a:ext cx="497780" cy="497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0" name="TextBox 89">
              <a:extLst>
                <a:ext uri="{FF2B5EF4-FFF2-40B4-BE49-F238E27FC236}">
                  <a16:creationId xmlns:a16="http://schemas.microsoft.com/office/drawing/2014/main" id="{08A77FC9-ED10-4969-AB52-BF9D12B759B7}"/>
                </a:ext>
              </a:extLst>
            </p:cNvPr>
            <p:cNvSpPr txBox="1"/>
            <p:nvPr/>
          </p:nvSpPr>
          <p:spPr>
            <a:xfrm>
              <a:off x="6642674" y="3308350"/>
              <a:ext cx="542844"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sp>
        <p:nvSpPr>
          <p:cNvPr id="102" name="TextBox 101">
            <a:extLst>
              <a:ext uri="{FF2B5EF4-FFF2-40B4-BE49-F238E27FC236}">
                <a16:creationId xmlns:a16="http://schemas.microsoft.com/office/drawing/2014/main" id="{AE02339F-E682-4B29-BB34-5B72D977BF1B}"/>
              </a:ext>
            </a:extLst>
          </p:cNvPr>
          <p:cNvSpPr txBox="1"/>
          <p:nvPr/>
        </p:nvSpPr>
        <p:spPr>
          <a:xfrm>
            <a:off x="1131675" y="3533818"/>
            <a:ext cx="54284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106" name="TextBox 105">
            <a:extLst>
              <a:ext uri="{FF2B5EF4-FFF2-40B4-BE49-F238E27FC236}">
                <a16:creationId xmlns:a16="http://schemas.microsoft.com/office/drawing/2014/main" id="{6040BD5B-EF10-467E-A12A-B2271FFE8313}"/>
              </a:ext>
            </a:extLst>
          </p:cNvPr>
          <p:cNvSpPr txBox="1"/>
          <p:nvPr/>
        </p:nvSpPr>
        <p:spPr>
          <a:xfrm>
            <a:off x="4412746" y="3525620"/>
            <a:ext cx="54284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cxnSp>
        <p:nvCxnSpPr>
          <p:cNvPr id="107" name="Straight Connector 106">
            <a:extLst>
              <a:ext uri="{FF2B5EF4-FFF2-40B4-BE49-F238E27FC236}">
                <a16:creationId xmlns:a16="http://schemas.microsoft.com/office/drawing/2014/main" id="{818B9211-BCCC-4563-8043-9F686494C6B3}"/>
              </a:ext>
            </a:extLst>
          </p:cNvPr>
          <p:cNvCxnSpPr>
            <a:cxnSpLocks/>
          </p:cNvCxnSpPr>
          <p:nvPr/>
        </p:nvCxnSpPr>
        <p:spPr>
          <a:xfrm>
            <a:off x="2490831" y="4283879"/>
            <a:ext cx="4868" cy="2001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7B092D-5327-4A1B-9BD0-E53BBE73F400}"/>
              </a:ext>
            </a:extLst>
          </p:cNvPr>
          <p:cNvCxnSpPr>
            <a:cxnSpLocks/>
          </p:cNvCxnSpPr>
          <p:nvPr/>
        </p:nvCxnSpPr>
        <p:spPr>
          <a:xfrm>
            <a:off x="2229023" y="4283878"/>
            <a:ext cx="4868" cy="2001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E9AE7A0C-A477-4F42-9521-B93F189417A1}"/>
                  </a:ext>
                </a:extLst>
              </p:cNvPr>
              <p:cNvSpPr txBox="1"/>
              <p:nvPr/>
            </p:nvSpPr>
            <p:spPr>
              <a:xfrm>
                <a:off x="6243290" y="2321372"/>
                <a:ext cx="4625506" cy="4306243"/>
              </a:xfrm>
              <a:prstGeom prst="rect">
                <a:avLst/>
              </a:prstGeom>
              <a:noFill/>
            </p:spPr>
            <p:txBody>
              <a:bodyPr wrap="square">
                <a:spAutoFit/>
              </a:bodyPr>
              <a:lstStyle/>
              <a:p>
                <a:pPr marL="342900" marR="0" lvl="0" indent="-34290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What do you notice about the position of these fractions on these number lines?</a:t>
                </a:r>
              </a:p>
              <a:p>
                <a:pPr marL="342900" marR="0" lvl="0" indent="-34290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Is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a14:m>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further away from zero than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den>
                    </m:f>
                  </m:oMath>
                </a14:m>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a:t>
                </a:r>
              </a:p>
              <a:p>
                <a:pPr marL="342900" marR="0" lvl="0" indent="-34290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Is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a14:m>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further away from zero than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den>
                    </m:f>
                  </m:oMath>
                </a14:m>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a:t>
                </a:r>
              </a:p>
              <a:p>
                <a:pPr marL="342900" marR="0" lvl="0" indent="-34290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Click to place all 3 fractions on the same number line. Compare the fractions</a:t>
                </a:r>
                <a:r>
                  <a:rPr lang="en-GB" sz="2000" dirty="0">
                    <a:solidFill>
                      <a:srgbClr val="585858"/>
                    </a:solidFill>
                    <a:latin typeface="Arial" panose="020B0604020202020204" pitchFamily="34" charset="0"/>
                  </a:rPr>
                  <a:t>. W</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hat do you notice?</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112" name="TextBox 111">
                <a:extLst>
                  <a:ext uri="{FF2B5EF4-FFF2-40B4-BE49-F238E27FC236}">
                    <a16:creationId xmlns:a16="http://schemas.microsoft.com/office/drawing/2014/main" id="{E9AE7A0C-A477-4F42-9521-B93F189417A1}"/>
                  </a:ext>
                </a:extLst>
              </p:cNvPr>
              <p:cNvSpPr txBox="1">
                <a:spLocks noRot="1" noChangeAspect="1" noMove="1" noResize="1" noEditPoints="1" noAdjustHandles="1" noChangeArrowheads="1" noChangeShapeType="1" noTextEdit="1"/>
              </p:cNvSpPr>
              <p:nvPr/>
            </p:nvSpPr>
            <p:spPr>
              <a:xfrm>
                <a:off x="6243290" y="2321372"/>
                <a:ext cx="4625506" cy="4306243"/>
              </a:xfrm>
              <a:prstGeom prst="rect">
                <a:avLst/>
              </a:prstGeom>
              <a:blipFill>
                <a:blip r:embed="rId2"/>
                <a:stretch>
                  <a:fillRect l="-1186" t="-142"/>
                </a:stretch>
              </a:blipFill>
            </p:spPr>
            <p:txBody>
              <a:bodyPr/>
              <a:lstStyle/>
              <a:p>
                <a:r>
                  <a:rPr lang="en-GB">
                    <a:noFill/>
                  </a:rPr>
                  <a:t> </a:t>
                </a:r>
              </a:p>
            </p:txBody>
          </p:sp>
        </mc:Fallback>
      </mc:AlternateContent>
    </p:spTree>
    <p:extLst>
      <p:ext uri="{BB962C8B-B14F-4D97-AF65-F5344CB8AC3E}">
        <p14:creationId xmlns:p14="http://schemas.microsoft.com/office/powerpoint/2010/main" val="1158404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13 -0.08912 L 0.0013 0.16088 " pathEditMode="relative" rAng="0" ptsTypes="AA">
                                      <p:cBhvr>
                                        <p:cTn id="6" dur="2000" fill="hold"/>
                                        <p:tgtEl>
                                          <p:spTgt spid="55"/>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26 0.0118 L 0.00339 0.31412 " pathEditMode="relative" rAng="0" ptsTypes="AA">
                                      <p:cBhvr>
                                        <p:cTn id="10" dur="2000" fill="hold"/>
                                        <p:tgtEl>
                                          <p:spTgt spid="11"/>
                                        </p:tgtEl>
                                        <p:attrNameLst>
                                          <p:attrName>ppt_x</p:attrName>
                                          <p:attrName>ppt_y</p:attrName>
                                        </p:attrNameLst>
                                      </p:cBhvr>
                                      <p:rCtr x="182" y="15116"/>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28D69-9D81-48AD-8945-D7C82DA0C9A3}"/>
              </a:ext>
            </a:extLst>
          </p:cNvPr>
          <p:cNvSpPr>
            <a:spLocks noGrp="1"/>
          </p:cNvSpPr>
          <p:nvPr>
            <p:ph type="title"/>
          </p:nvPr>
        </p:nvSpPr>
        <p:spPr/>
        <p:txBody>
          <a:bodyPr/>
          <a:lstStyle/>
          <a:p>
            <a:r>
              <a:rPr lang="en-GB" dirty="0"/>
              <a:t>3F-3 Fractions within 1 in the linear number system</a:t>
            </a:r>
          </a:p>
        </p:txBody>
      </p:sp>
      <p:pic>
        <p:nvPicPr>
          <p:cNvPr id="6" name="Picture 5">
            <a:extLst>
              <a:ext uri="{FF2B5EF4-FFF2-40B4-BE49-F238E27FC236}">
                <a16:creationId xmlns:a16="http://schemas.microsoft.com/office/drawing/2014/main" id="{2093F7A0-5F4F-438A-B35D-DFF82BA38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727" y="1077359"/>
            <a:ext cx="7907446" cy="3452276"/>
          </a:xfrm>
          <a:prstGeom prst="rect">
            <a:avLst/>
          </a:prstGeom>
        </p:spPr>
      </p:pic>
      <p:sp>
        <p:nvSpPr>
          <p:cNvPr id="9" name="Rectangle 8">
            <a:extLst>
              <a:ext uri="{FF2B5EF4-FFF2-40B4-BE49-F238E27FC236}">
                <a16:creationId xmlns:a16="http://schemas.microsoft.com/office/drawing/2014/main" id="{7637BAE2-8C2E-4AB7-9154-C1C87ACEF71E}"/>
              </a:ext>
            </a:extLst>
          </p:cNvPr>
          <p:cNvSpPr/>
          <p:nvPr/>
        </p:nvSpPr>
        <p:spPr>
          <a:xfrm>
            <a:off x="5778589" y="3023536"/>
            <a:ext cx="711200"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5FD77FCC-947A-4BDB-8BCE-B4350527036F}"/>
              </a:ext>
            </a:extLst>
          </p:cNvPr>
          <p:cNvSpPr/>
          <p:nvPr/>
        </p:nvSpPr>
        <p:spPr>
          <a:xfrm>
            <a:off x="4975679" y="3003068"/>
            <a:ext cx="711200"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D6122091-97E2-4FD4-B289-340D0EC06B61}"/>
              </a:ext>
            </a:extLst>
          </p:cNvPr>
          <p:cNvSpPr/>
          <p:nvPr/>
        </p:nvSpPr>
        <p:spPr>
          <a:xfrm>
            <a:off x="4464051" y="3003068"/>
            <a:ext cx="359229"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11DD9E1B-57DD-48F6-A289-18ECB2614DED}"/>
              </a:ext>
            </a:extLst>
          </p:cNvPr>
          <p:cNvSpPr/>
          <p:nvPr/>
        </p:nvSpPr>
        <p:spPr>
          <a:xfrm>
            <a:off x="4213317" y="3003068"/>
            <a:ext cx="182154"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43F526F8-2846-4BE0-AE93-5458630D18DF}"/>
              </a:ext>
            </a:extLst>
          </p:cNvPr>
          <p:cNvSpPr/>
          <p:nvPr/>
        </p:nvSpPr>
        <p:spPr>
          <a:xfrm>
            <a:off x="4007944" y="3003069"/>
            <a:ext cx="182154" cy="562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E9722F9A-C74D-4425-8644-7026B823C09F}"/>
              </a:ext>
            </a:extLst>
          </p:cNvPr>
          <p:cNvSpPr/>
          <p:nvPr/>
        </p:nvSpPr>
        <p:spPr>
          <a:xfrm>
            <a:off x="3872211" y="2995924"/>
            <a:ext cx="140495" cy="11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9BEEAE15-CFD6-4A4C-9139-F27758F9E048}"/>
              </a:ext>
            </a:extLst>
          </p:cNvPr>
          <p:cNvSpPr/>
          <p:nvPr/>
        </p:nvSpPr>
        <p:spPr>
          <a:xfrm>
            <a:off x="3890660" y="3108299"/>
            <a:ext cx="117284" cy="688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885603C5-EA9C-46DE-B56D-05E1F049BB02}"/>
              </a:ext>
            </a:extLst>
          </p:cNvPr>
          <p:cNvSpPr/>
          <p:nvPr/>
        </p:nvSpPr>
        <p:spPr>
          <a:xfrm>
            <a:off x="3879054" y="3796477"/>
            <a:ext cx="211140" cy="384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51026C00-C27E-4937-8BD2-CF764C11F287}"/>
              </a:ext>
            </a:extLst>
          </p:cNvPr>
          <p:cNvSpPr/>
          <p:nvPr/>
        </p:nvSpPr>
        <p:spPr>
          <a:xfrm>
            <a:off x="3683208" y="2995924"/>
            <a:ext cx="140495" cy="11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810E06C0-CC0A-4EB7-940C-CA12D7900C29}"/>
              </a:ext>
            </a:extLst>
          </p:cNvPr>
          <p:cNvSpPr/>
          <p:nvPr/>
        </p:nvSpPr>
        <p:spPr>
          <a:xfrm>
            <a:off x="3687371" y="3108299"/>
            <a:ext cx="117284" cy="688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D0F3A0AC-6F5D-48BF-8613-50F766DB76F8}"/>
              </a:ext>
            </a:extLst>
          </p:cNvPr>
          <p:cNvSpPr/>
          <p:nvPr/>
        </p:nvSpPr>
        <p:spPr>
          <a:xfrm>
            <a:off x="3675765" y="3796477"/>
            <a:ext cx="211140" cy="645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15BD6D9E-A634-41AB-A3EC-A3F3B089D22E}"/>
              </a:ext>
            </a:extLst>
          </p:cNvPr>
          <p:cNvSpPr/>
          <p:nvPr/>
        </p:nvSpPr>
        <p:spPr>
          <a:xfrm>
            <a:off x="3757025" y="1712886"/>
            <a:ext cx="211140" cy="985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523469F7-F6D8-44FA-9521-B0C4F9259649}"/>
              </a:ext>
            </a:extLst>
          </p:cNvPr>
          <p:cNvSpPr/>
          <p:nvPr/>
        </p:nvSpPr>
        <p:spPr>
          <a:xfrm>
            <a:off x="3540731" y="1679548"/>
            <a:ext cx="211140" cy="1025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3CE4A275-762D-42C9-9C58-271464E52250}"/>
              </a:ext>
            </a:extLst>
          </p:cNvPr>
          <p:cNvSpPr/>
          <p:nvPr/>
        </p:nvSpPr>
        <p:spPr>
          <a:xfrm>
            <a:off x="3317900" y="1067565"/>
            <a:ext cx="569005" cy="611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279D8B0A-9481-4847-99EB-B2364AD2AC08}"/>
                  </a:ext>
                </a:extLst>
              </p:cNvPr>
              <p:cNvSpPr txBox="1">
                <a:spLocks/>
              </p:cNvSpPr>
              <p:nvPr/>
            </p:nvSpPr>
            <p:spPr>
              <a:xfrm>
                <a:off x="623888" y="4223618"/>
                <a:ext cx="10958513" cy="225219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unit fractions and their position on the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happens to the position of the unit fraction when the denominator gets bigger?</a:t>
                </a: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lang="en-GB" sz="2000" dirty="0">
                  <a:latin typeface="Arial"/>
                </a:endParaRPr>
              </a:p>
              <a:p>
                <a:pPr marL="342900" marR="0" lvl="0" indent="-34290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Where might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20</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go? And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100</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What about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1000</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7" name="Content Placeholder 2">
                <a:extLst>
                  <a:ext uri="{FF2B5EF4-FFF2-40B4-BE49-F238E27FC236}">
                    <a16:creationId xmlns:a16="http://schemas.microsoft.com/office/drawing/2014/main" id="{279D8B0A-9481-4847-99EB-B2364AD2AC08}"/>
                  </a:ext>
                </a:extLst>
              </p:cNvPr>
              <p:cNvSpPr txBox="1">
                <a:spLocks noRot="1" noChangeAspect="1" noMove="1" noResize="1" noEditPoints="1" noAdjustHandles="1" noChangeArrowheads="1" noChangeShapeType="1" noTextEdit="1"/>
              </p:cNvSpPr>
              <p:nvPr/>
            </p:nvSpPr>
            <p:spPr>
              <a:xfrm>
                <a:off x="623888" y="4223618"/>
                <a:ext cx="10958513" cy="2252194"/>
              </a:xfrm>
              <a:prstGeom prst="rect">
                <a:avLst/>
              </a:prstGeom>
              <a:blipFill>
                <a:blip r:embed="rId4"/>
                <a:stretch>
                  <a:fillRect l="-501" t="-271"/>
                </a:stretch>
              </a:blipFill>
            </p:spPr>
            <p:txBody>
              <a:bodyPr/>
              <a:lstStyle/>
              <a:p>
                <a:r>
                  <a:rPr lang="en-GB">
                    <a:noFill/>
                  </a:rPr>
                  <a:t> </a:t>
                </a:r>
              </a:p>
            </p:txBody>
          </p:sp>
        </mc:Fallback>
      </mc:AlternateContent>
      <p:sp>
        <p:nvSpPr>
          <p:cNvPr id="5" name="TextBox 19">
            <a:extLst>
              <a:ext uri="{FF2B5EF4-FFF2-40B4-BE49-F238E27FC236}">
                <a16:creationId xmlns:a16="http://schemas.microsoft.com/office/drawing/2014/main" id="{E8AC5058-E8AD-498C-946B-7FE1A51D17D6}"/>
              </a:ext>
            </a:extLst>
          </p:cNvPr>
          <p:cNvSpPr txBox="1"/>
          <p:nvPr/>
        </p:nvSpPr>
        <p:spPr>
          <a:xfrm>
            <a:off x="623889" y="5252259"/>
            <a:ext cx="9750396"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When comparing unit fractions, the greater the denominator, the smaller the fraction.</a:t>
            </a:r>
          </a:p>
        </p:txBody>
      </p:sp>
    </p:spTree>
    <p:extLst>
      <p:ext uri="{BB962C8B-B14F-4D97-AF65-F5344CB8AC3E}">
        <p14:creationId xmlns:p14="http://schemas.microsoft.com/office/powerpoint/2010/main" val="1491588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7"/>
                                        </p:tgtEl>
                                      </p:cBhvr>
                                    </p:animEffect>
                                    <p:set>
                                      <p:cBhvr>
                                        <p:cTn id="43" dur="1" fill="hold">
                                          <p:stCondLst>
                                            <p:cond delay="499"/>
                                          </p:stCondLst>
                                        </p:cTn>
                                        <p:tgtEl>
                                          <p:spTgt spid="3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29"/>
                                        </p:tgtEl>
                                      </p:cBhvr>
                                    </p:animEffect>
                                    <p:set>
                                      <p:cBhvr>
                                        <p:cTn id="48" dur="1" fill="hold">
                                          <p:stCondLst>
                                            <p:cond delay="499"/>
                                          </p:stCondLst>
                                        </p:cTn>
                                        <p:tgtEl>
                                          <p:spTgt spid="29"/>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31"/>
                                        </p:tgtEl>
                                      </p:cBhvr>
                                    </p:animEffect>
                                    <p:set>
                                      <p:cBhvr>
                                        <p:cTn id="54" dur="1" fill="hold">
                                          <p:stCondLst>
                                            <p:cond delay="499"/>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41"/>
                                        </p:tgtEl>
                                      </p:cBhvr>
                                    </p:animEffect>
                                    <p:set>
                                      <p:cBhvr>
                                        <p:cTn id="59" dur="1" fill="hold">
                                          <p:stCondLst>
                                            <p:cond delay="499"/>
                                          </p:stCondLst>
                                        </p:cTn>
                                        <p:tgtEl>
                                          <p:spTgt spid="41"/>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43"/>
                                        </p:tgtEl>
                                      </p:cBhvr>
                                    </p:animEffect>
                                    <p:set>
                                      <p:cBhvr>
                                        <p:cTn id="62"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6" grpId="0" animBg="1"/>
      <p:bldP spid="18" grpId="0" animBg="1"/>
      <p:bldP spid="21" grpId="0" animBg="1"/>
      <p:bldP spid="25" grpId="0" animBg="1"/>
      <p:bldP spid="27" grpId="0" animBg="1"/>
      <p:bldP spid="29" grpId="0" animBg="1"/>
      <p:bldP spid="30" grpId="0" animBg="1"/>
      <p:bldP spid="31" grpId="0" animBg="1"/>
      <p:bldP spid="37" grpId="0" animBg="1"/>
      <p:bldP spid="41"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4DC4D-D041-4BFD-90D8-1FAD2920DB5F}"/>
              </a:ext>
            </a:extLst>
          </p:cNvPr>
          <p:cNvSpPr>
            <a:spLocks noGrp="1"/>
          </p:cNvSpPr>
          <p:nvPr>
            <p:ph type="title"/>
          </p:nvPr>
        </p:nvSpPr>
        <p:spPr/>
        <p:txBody>
          <a:bodyPr/>
          <a:lstStyle/>
          <a:p>
            <a:r>
              <a:rPr lang="en-GB" sz="2400" dirty="0"/>
              <a:t>3F-3: Linked mastery PD materials</a:t>
            </a:r>
          </a:p>
        </p:txBody>
      </p:sp>
      <p:sp>
        <p:nvSpPr>
          <p:cNvPr id="4" name="Content Placeholder 3">
            <a:extLst>
              <a:ext uri="{FF2B5EF4-FFF2-40B4-BE49-F238E27FC236}">
                <a16:creationId xmlns:a16="http://schemas.microsoft.com/office/drawing/2014/main" id="{07DFD37A-E605-41CA-807F-443D15C780FA}"/>
              </a:ext>
            </a:extLst>
          </p:cNvPr>
          <p:cNvSpPr>
            <a:spLocks noGrp="1"/>
          </p:cNvSpPr>
          <p:nvPr>
            <p:ph sz="half" idx="2"/>
          </p:nvPr>
        </p:nvSpPr>
        <p:spPr/>
        <p:txBody>
          <a:bodyPr>
            <a:normAutofit/>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3"/>
              </a:rPr>
              <a:t>3.2 Unit fractions: identifying, representing and comparing </a:t>
            </a:r>
            <a:endParaRPr lang="en-GB" sz="1600" dirty="0"/>
          </a:p>
          <a:p>
            <a:pPr marL="585781" lvl="1" indent="-285750">
              <a:lnSpc>
                <a:spcPct val="120000"/>
              </a:lnSpc>
            </a:pPr>
            <a:r>
              <a:rPr lang="en-GB" sz="1600" dirty="0">
                <a:hlinkClick r:id="rId4"/>
              </a:rPr>
              <a:t>3.3 Non-unit fractions: identifying, representing and comparing</a:t>
            </a: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pic>
        <p:nvPicPr>
          <p:cNvPr id="5" name="Picture 4">
            <a:extLst>
              <a:ext uri="{FF2B5EF4-FFF2-40B4-BE49-F238E27FC236}">
                <a16:creationId xmlns:a16="http://schemas.microsoft.com/office/drawing/2014/main" id="{051977B3-45A2-46E4-B267-E34056AC01AC}"/>
              </a:ext>
            </a:extLst>
          </p:cNvPr>
          <p:cNvPicPr>
            <a:picLocks noChangeAspect="1"/>
          </p:cNvPicPr>
          <p:nvPr/>
        </p:nvPicPr>
        <p:blipFill>
          <a:blip r:embed="rId5"/>
          <a:stretch>
            <a:fillRect/>
          </a:stretch>
        </p:blipFill>
        <p:spPr>
          <a:xfrm>
            <a:off x="609599" y="1675685"/>
            <a:ext cx="2354607" cy="3312149"/>
          </a:xfrm>
          <a:prstGeom prst="rect">
            <a:avLst/>
          </a:prstGeom>
          <a:ln>
            <a:solidFill>
              <a:schemeClr val="accent1"/>
            </a:solidFill>
          </a:ln>
        </p:spPr>
      </p:pic>
      <p:pic>
        <p:nvPicPr>
          <p:cNvPr id="11" name="Picture 10">
            <a:extLst>
              <a:ext uri="{FF2B5EF4-FFF2-40B4-BE49-F238E27FC236}">
                <a16:creationId xmlns:a16="http://schemas.microsoft.com/office/drawing/2014/main" id="{E08AD71A-76D4-49E2-A298-7936BCE6AC9B}"/>
              </a:ext>
            </a:extLst>
          </p:cNvPr>
          <p:cNvPicPr>
            <a:picLocks noChangeAspect="1"/>
          </p:cNvPicPr>
          <p:nvPr/>
        </p:nvPicPr>
        <p:blipFill>
          <a:blip r:embed="rId6"/>
          <a:stretch>
            <a:fillRect/>
          </a:stretch>
        </p:blipFill>
        <p:spPr>
          <a:xfrm>
            <a:off x="3480782" y="1675685"/>
            <a:ext cx="2354607" cy="3313746"/>
          </a:xfrm>
          <a:prstGeom prst="rect">
            <a:avLst/>
          </a:prstGeom>
          <a:ln>
            <a:solidFill>
              <a:schemeClr val="accent1"/>
            </a:solidFill>
          </a:ln>
        </p:spPr>
      </p:pic>
    </p:spTree>
    <p:extLst>
      <p:ext uri="{BB962C8B-B14F-4D97-AF65-F5344CB8AC3E}">
        <p14:creationId xmlns:p14="http://schemas.microsoft.com/office/powerpoint/2010/main" val="351711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115D674-816B-40BE-BE2D-A36D9440E3D5}"/>
              </a:ext>
            </a:extLst>
          </p:cNvPr>
          <p:cNvSpPr txBox="1"/>
          <p:nvPr/>
        </p:nvSpPr>
        <p:spPr>
          <a:xfrm>
            <a:off x="624108" y="2776867"/>
            <a:ext cx="2639441" cy="461665"/>
          </a:xfrm>
          <a:prstGeom prst="rect">
            <a:avLst/>
          </a:prstGeom>
          <a:noFill/>
        </p:spPr>
        <p:txBody>
          <a:bodyPr wrap="square">
            <a:spAutoFit/>
          </a:bodyPr>
          <a:lstStyle/>
          <a:p>
            <a:pPr algn="ctr">
              <a:buNone/>
            </a:pPr>
            <a:r>
              <a:rPr lang="en-GB" sz="1200" b="1">
                <a:solidFill>
                  <a:schemeClr val="bg2"/>
                </a:solidFill>
              </a:rPr>
              <a:t>One tenth and one hundredth as fractions and decimals</a:t>
            </a:r>
            <a:endParaRPr lang="en-GB" sz="1200" b="1" dirty="0">
              <a:solidFill>
                <a:schemeClr val="bg2"/>
              </a:solidFill>
            </a:endParaRPr>
          </a:p>
        </p:txBody>
      </p:sp>
      <p:sp>
        <p:nvSpPr>
          <p:cNvPr id="18" name="TextBox 17">
            <a:extLst>
              <a:ext uri="{FF2B5EF4-FFF2-40B4-BE49-F238E27FC236}">
                <a16:creationId xmlns:a16="http://schemas.microsoft.com/office/drawing/2014/main" id="{1BA6CC45-C6AB-4225-9D7A-34FA42058A1B}"/>
              </a:ext>
            </a:extLst>
          </p:cNvPr>
          <p:cNvSpPr txBox="1"/>
          <p:nvPr/>
        </p:nvSpPr>
        <p:spPr>
          <a:xfrm>
            <a:off x="3301632" y="2776867"/>
            <a:ext cx="2775254" cy="276999"/>
          </a:xfrm>
          <a:prstGeom prst="rect">
            <a:avLst/>
          </a:prstGeom>
          <a:noFill/>
        </p:spPr>
        <p:txBody>
          <a:bodyPr wrap="square">
            <a:spAutoFit/>
          </a:bodyPr>
          <a:lstStyle/>
          <a:p>
            <a:pPr algn="ctr">
              <a:buNone/>
            </a:pPr>
            <a:r>
              <a:rPr lang="en-GB" sz="1200" b="1">
                <a:solidFill>
                  <a:schemeClr val="bg2"/>
                </a:solidFill>
              </a:rPr>
              <a:t>Visualise and estimate non-unit fractions</a:t>
            </a:r>
            <a:endParaRPr lang="en-GB" sz="1200" b="1" dirty="0">
              <a:solidFill>
                <a:schemeClr val="bg2"/>
              </a:solidFill>
            </a:endParaRPr>
          </a:p>
        </p:txBody>
      </p:sp>
      <p:sp>
        <p:nvSpPr>
          <p:cNvPr id="19" name="TextBox 18">
            <a:extLst>
              <a:ext uri="{FF2B5EF4-FFF2-40B4-BE49-F238E27FC236}">
                <a16:creationId xmlns:a16="http://schemas.microsoft.com/office/drawing/2014/main" id="{7A11DA71-F29F-4737-95D4-270645A4DFA8}"/>
              </a:ext>
            </a:extLst>
          </p:cNvPr>
          <p:cNvSpPr txBox="1"/>
          <p:nvPr/>
        </p:nvSpPr>
        <p:spPr>
          <a:xfrm>
            <a:off x="6115115" y="2776867"/>
            <a:ext cx="2796496" cy="276999"/>
          </a:xfrm>
          <a:prstGeom prst="rect">
            <a:avLst/>
          </a:prstGeom>
          <a:noFill/>
        </p:spPr>
        <p:txBody>
          <a:bodyPr wrap="square">
            <a:spAutoFit/>
          </a:bodyPr>
          <a:lstStyle/>
          <a:p>
            <a:pPr algn="ctr">
              <a:buNone/>
            </a:pPr>
            <a:r>
              <a:rPr lang="en-GB" sz="1200" b="1">
                <a:solidFill>
                  <a:schemeClr val="bg2"/>
                </a:solidFill>
              </a:rPr>
              <a:t> Fractions as numbers on a numberline</a:t>
            </a:r>
            <a:endParaRPr lang="en-GB" sz="1200" b="1" dirty="0">
              <a:solidFill>
                <a:schemeClr val="bg2"/>
              </a:solidFill>
            </a:endParaRPr>
          </a:p>
        </p:txBody>
      </p:sp>
      <p:sp>
        <p:nvSpPr>
          <p:cNvPr id="20" name="TextBox 19">
            <a:extLst>
              <a:ext uri="{FF2B5EF4-FFF2-40B4-BE49-F238E27FC236}">
                <a16:creationId xmlns:a16="http://schemas.microsoft.com/office/drawing/2014/main" id="{3AA6ABDE-FF4D-4EEB-9C0C-AF3E8CFAE2CE}"/>
              </a:ext>
            </a:extLst>
          </p:cNvPr>
          <p:cNvSpPr txBox="1"/>
          <p:nvPr/>
        </p:nvSpPr>
        <p:spPr>
          <a:xfrm>
            <a:off x="8911612" y="2776867"/>
            <a:ext cx="2656280" cy="461665"/>
          </a:xfrm>
          <a:prstGeom prst="rect">
            <a:avLst/>
          </a:prstGeom>
          <a:noFill/>
        </p:spPr>
        <p:txBody>
          <a:bodyPr wrap="square">
            <a:spAutoFit/>
          </a:bodyPr>
          <a:lstStyle/>
          <a:p>
            <a:pPr algn="ctr">
              <a:buNone/>
            </a:pPr>
            <a:r>
              <a:rPr lang="en-GB" sz="1200" b="1">
                <a:solidFill>
                  <a:schemeClr val="bg2"/>
                </a:solidFill>
              </a:rPr>
              <a:t>Additional experience of fractions on a numberline</a:t>
            </a:r>
            <a:endParaRPr lang="en-GB" sz="1200" b="1" dirty="0">
              <a:solidFill>
                <a:schemeClr val="bg2"/>
              </a:solidFill>
            </a:endParaRPr>
          </a:p>
        </p:txBody>
      </p:sp>
      <p:sp>
        <p:nvSpPr>
          <p:cNvPr id="26" name="Title 25">
            <a:extLst>
              <a:ext uri="{FF2B5EF4-FFF2-40B4-BE49-F238E27FC236}">
                <a16:creationId xmlns:a16="http://schemas.microsoft.com/office/drawing/2014/main" id="{A2D37910-C94C-4F05-BD00-4984628B1146}"/>
              </a:ext>
            </a:extLst>
          </p:cNvPr>
          <p:cNvSpPr>
            <a:spLocks noGrp="1"/>
          </p:cNvSpPr>
          <p:nvPr>
            <p:ph type="title"/>
          </p:nvPr>
        </p:nvSpPr>
        <p:spPr/>
        <p:txBody>
          <a:bodyPr/>
          <a:lstStyle/>
          <a:p>
            <a:r>
              <a:rPr lang="en-GB" sz="2400" dirty="0"/>
              <a:t>3F-3 Linked video lessons</a:t>
            </a:r>
          </a:p>
        </p:txBody>
      </p:sp>
      <p:sp>
        <p:nvSpPr>
          <p:cNvPr id="30" name="TextBox 29">
            <a:extLst>
              <a:ext uri="{FF2B5EF4-FFF2-40B4-BE49-F238E27FC236}">
                <a16:creationId xmlns:a16="http://schemas.microsoft.com/office/drawing/2014/main" id="{30E517DC-57DB-41D1-AB1B-DF052133A7B6}"/>
              </a:ext>
            </a:extLst>
          </p:cNvPr>
          <p:cNvSpPr txBox="1"/>
          <p:nvPr/>
        </p:nvSpPr>
        <p:spPr>
          <a:xfrm>
            <a:off x="624108" y="969155"/>
            <a:ext cx="7297324" cy="338554"/>
          </a:xfrm>
          <a:prstGeom prst="rect">
            <a:avLst/>
          </a:prstGeom>
          <a:noFill/>
        </p:spPr>
        <p:txBody>
          <a:bodyPr wrap="square">
            <a:spAutoFit/>
          </a:bodyPr>
          <a:lstStyle/>
          <a:p>
            <a:pPr>
              <a:buNone/>
            </a:pPr>
            <a:r>
              <a:rPr lang="en-GB" sz="1600" b="1" dirty="0">
                <a:solidFill>
                  <a:schemeClr val="bg2"/>
                </a:solidFill>
                <a:latin typeface="Arial" panose="020B0604020202020204" pitchFamily="34" charset="0"/>
                <a:cs typeface="Arial" panose="020B0604020202020204" pitchFamily="34" charset="0"/>
                <a:hlinkClick r:id="rId3"/>
              </a:rPr>
              <a:t>Lower Key Stage 2 Fractions 3</a:t>
            </a:r>
            <a:endParaRPr lang="en-GB" sz="1600" b="1" dirty="0">
              <a:solidFill>
                <a:schemeClr val="bg2"/>
              </a:solidFill>
              <a:latin typeface="Arial" panose="020B0604020202020204" pitchFamily="34" charset="0"/>
              <a:cs typeface="Arial" panose="020B060402020202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5F276A2F-17E6-4F6A-8F7D-BD64F78900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165" y="1412777"/>
            <a:ext cx="1984248" cy="111600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C288FC02-65FD-4ECC-BF28-B0B1BDBF70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3549" y="1412777"/>
            <a:ext cx="1984248" cy="11160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85126B20-1B03-4542-A0B8-D0E9C31E62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21239" y="1422336"/>
            <a:ext cx="1984248" cy="111600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0D0ADC6D-4DEF-433A-B2E1-1037405DAC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16108" y="1422336"/>
            <a:ext cx="1984248" cy="1116000"/>
          </a:xfrm>
          <a:prstGeom prst="rect">
            <a:avLst/>
          </a:prstGeom>
        </p:spPr>
      </p:pic>
    </p:spTree>
    <p:extLst>
      <p:ext uri="{BB962C8B-B14F-4D97-AF65-F5344CB8AC3E}">
        <p14:creationId xmlns:p14="http://schemas.microsoft.com/office/powerpoint/2010/main" val="251119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Fractions within 1 in the linear number system</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3F-3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71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3F-3 Fractions within 1 in the linear number system</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6025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7.8|1.5|1|1.2|1.9|1.2"/>
</p:tagLst>
</file>

<file path=ppt/tags/tag3.xml><?xml version="1.0" encoding="utf-8"?>
<p:tagLst xmlns:a="http://schemas.openxmlformats.org/drawingml/2006/main" xmlns:r="http://schemas.openxmlformats.org/officeDocument/2006/relationships" xmlns:p="http://schemas.openxmlformats.org/presentationml/2006/main">
  <p:tag name="TIMING" val="|6.3|2.1|3.8"/>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92be446a-fb96-41da-bd3a-8b4d582e422e"/>
    <ds:schemaRef ds:uri="9a54f591-ca81-4d3f-b3c2-6f30af17eb50"/>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1A49C722-B3A4-4EC3-AF78-8884761709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1470</Words>
  <Application>Microsoft Office PowerPoint</Application>
  <PresentationFormat>Widescreen</PresentationFormat>
  <Paragraphs>210</Paragraphs>
  <Slides>22</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Calibri Light</vt:lpstr>
      <vt:lpstr>Cambria Math</vt:lpstr>
      <vt:lpstr>Myriad Pro</vt:lpstr>
      <vt:lpstr>Custom Design</vt:lpstr>
      <vt:lpstr>Equation</vt:lpstr>
      <vt:lpstr>PowerPoint Presentation</vt:lpstr>
      <vt:lpstr>3F-3  Reason about the location of any fraction within 1 in the linear number system.</vt:lpstr>
      <vt:lpstr>3F-3: Linked mastery PD materials</vt:lpstr>
      <vt:lpstr>3F-3 Linked video lessons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3F-3 Fractions within 1 in the linear number system</vt:lpstr>
      <vt:lpstr>3F-3 Fractions within 1 in the linear number system</vt:lpstr>
      <vt:lpstr>3F-3 Fractions within 1 in the linear number system</vt:lpstr>
      <vt:lpstr>3F-3 Fractions within 1 in the linear number system</vt:lpstr>
      <vt:lpstr>3F-3 Fractions within 1 in the linear number system</vt:lpstr>
      <vt:lpstr>3F-3 Fractions within 1 in the linear number system</vt:lpstr>
      <vt:lpstr>3F-3 Fractions within 1 in the linear number system</vt:lpstr>
      <vt:lpstr>3F-3 Fractions within 1 in the linear number system</vt:lpstr>
      <vt:lpstr>3F-3 Fractions within 1 in the linear number system</vt:lpstr>
      <vt:lpstr>3F-3 Fractions within 1 in the linear number system</vt:lpstr>
      <vt:lpstr>00</vt:lpstr>
      <vt:lpstr>3F-3 Fractions within 1 in the linear number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13</cp:revision>
  <dcterms:created xsi:type="dcterms:W3CDTF">2020-08-07T06:29:50Z</dcterms:created>
  <dcterms:modified xsi:type="dcterms:W3CDTF">2022-11-10T14:38:16Z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