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9" r:id="rId5"/>
  </p:sldMasterIdLst>
  <p:notesMasterIdLst>
    <p:notesMasterId r:id="rId22"/>
  </p:notesMasterIdLst>
  <p:sldIdLst>
    <p:sldId id="257" r:id="rId6"/>
    <p:sldId id="263" r:id="rId7"/>
    <p:sldId id="474" r:id="rId8"/>
    <p:sldId id="298" r:id="rId9"/>
    <p:sldId id="267" r:id="rId10"/>
    <p:sldId id="469" r:id="rId11"/>
    <p:sldId id="470" r:id="rId12"/>
    <p:sldId id="483" r:id="rId13"/>
    <p:sldId id="366" r:id="rId14"/>
    <p:sldId id="494" r:id="rId15"/>
    <p:sldId id="496" r:id="rId16"/>
    <p:sldId id="492" r:id="rId17"/>
    <p:sldId id="491" r:id="rId18"/>
    <p:sldId id="493" r:id="rId19"/>
    <p:sldId id="367" r:id="rId20"/>
    <p:sldId id="47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8"/>
    <a:srgbClr val="605E83"/>
    <a:srgbClr val="9866D6"/>
    <a:srgbClr val="FBF5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2239CB-7E70-4491-ACDC-58156C834F17}" v="34" dt="2020-08-24T14:56:45.5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showGuides="1">
      <p:cViewPr varScale="1">
        <p:scale>
          <a:sx n="83" d="100"/>
          <a:sy n="83" d="100"/>
        </p:scale>
        <p:origin x="686"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4EFC8-8799-4F4C-8315-F132E4ECEA7D}" type="datetimeFigureOut">
              <a:rPr lang="en-GB" smtClean="0"/>
              <a:t>10/11/2022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25CF7-397B-40E2-885F-DC75A9265B37}" type="slidenum">
              <a:rPr lang="en-GB" smtClean="0"/>
              <a:t>‹#›</a:t>
            </a:fld>
            <a:endParaRPr lang="en-GB"/>
          </a:p>
        </p:txBody>
      </p:sp>
    </p:spTree>
    <p:extLst>
      <p:ext uri="{BB962C8B-B14F-4D97-AF65-F5344CB8AC3E}">
        <p14:creationId xmlns:p14="http://schemas.microsoft.com/office/powerpoint/2010/main" val="3271312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77B08E-F819-4255-AC4F-EF53476C5F78}" type="slidenum">
              <a:rPr lang="en-GB" smtClean="0"/>
              <a:t>3</a:t>
            </a:fld>
            <a:endParaRPr lang="en-GB" dirty="0"/>
          </a:p>
        </p:txBody>
      </p:sp>
    </p:spTree>
    <p:extLst>
      <p:ext uri="{BB962C8B-B14F-4D97-AF65-F5344CB8AC3E}">
        <p14:creationId xmlns:p14="http://schemas.microsoft.com/office/powerpoint/2010/main" val="3425092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14</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15544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15</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85097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5643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85563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8</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4295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9</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24347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10</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3492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11</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91365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12</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16325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13</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791612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Rectangle 5"/>
          <p:cNvSpPr>
            <a:spLocks noGrp="1" noChangeArrowheads="1"/>
          </p:cNvSpPr>
          <p:nvPr>
            <p:ph type="subTitle" idx="1"/>
          </p:nvPr>
        </p:nvSpPr>
        <p:spPr>
          <a:xfrm>
            <a:off x="609594" y="2538422"/>
            <a:ext cx="5486406" cy="3017426"/>
          </a:xfrm>
        </p:spPr>
        <p:txBody>
          <a:bodyPr/>
          <a:lstStyle>
            <a:lvl1pPr marL="0" indent="0">
              <a:defRPr sz="4000" b="0">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31179"/>
            <a:ext cx="3700387"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Ready-to-Progress Criterion</a:t>
            </a:r>
            <a:endParaRPr lang="en-GB" sz="2000" b="1" dirty="0">
              <a:solidFill>
                <a:schemeClr val="bg1"/>
              </a:solidFill>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32A2980B-E628-4A74-AB9C-C311E196B2D9}"/>
              </a:ext>
            </a:extLst>
          </p:cNvPr>
          <p:cNvSpPr>
            <a:spLocks noGrp="1"/>
          </p:cNvSpPr>
          <p:nvPr>
            <p:ph type="body" sz="quarter" idx="12" hasCustomPrompt="1"/>
          </p:nvPr>
        </p:nvSpPr>
        <p:spPr>
          <a:xfrm>
            <a:off x="4112499" y="2064359"/>
            <a:ext cx="2239760" cy="457200"/>
          </a:xfrm>
        </p:spPr>
        <p:txBody>
          <a:bodyPr>
            <a:normAutofit/>
          </a:bodyPr>
          <a:lstStyle>
            <a:lvl1pPr>
              <a:defRPr sz="2000" b="1">
                <a:solidFill>
                  <a:schemeClr val="bg1"/>
                </a:solidFill>
              </a:defRPr>
            </a:lvl1pPr>
            <a:lvl4pPr marL="1028674" indent="0">
              <a:buNone/>
              <a:defRPr/>
            </a:lvl4pPr>
            <a:lvl5pPr marL="1371566" indent="0" algn="l">
              <a:buNone/>
              <a:defRPr sz="2400" b="1">
                <a:solidFill>
                  <a:schemeClr val="bg1"/>
                </a:solidFill>
              </a:defRPr>
            </a:lvl5pPr>
          </a:lstStyle>
          <a:p>
            <a:pPr lvl="0"/>
            <a:r>
              <a:rPr lang="en-GB" dirty="0"/>
              <a:t>[e.g. 4NPV-1]</a:t>
            </a:r>
          </a:p>
        </p:txBody>
      </p:sp>
      <p:sp>
        <p:nvSpPr>
          <p:cNvPr id="15" name="TextBox 14">
            <a:extLst>
              <a:ext uri="{FF2B5EF4-FFF2-40B4-BE49-F238E27FC236}">
                <a16:creationId xmlns:a16="http://schemas.microsoft.com/office/drawing/2014/main" id="{932C9316-8FD4-4FD4-8E85-1A613ACCE808}"/>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6" name="Straight Connector 15">
            <a:extLst>
              <a:ext uri="{FF2B5EF4-FFF2-40B4-BE49-F238E27FC236}">
                <a16:creationId xmlns:a16="http://schemas.microsoft.com/office/drawing/2014/main" id="{79E55BB7-9C17-4F8C-93E6-62AA523F53CC}"/>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676450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347574"/>
              </a:buClr>
              <a:buFont typeface="Arial" panose="020B0604020202020204" pitchFamily="34" charset="0"/>
              <a:buChar char="•"/>
              <a:defRPr>
                <a:solidFill>
                  <a:srgbClr val="585858"/>
                </a:solidFill>
              </a:defRPr>
            </a:lvl2pPr>
            <a:lvl3pPr marL="857228" indent="-171446">
              <a:buClr>
                <a:srgbClr val="347574"/>
              </a:buClr>
              <a:buFont typeface="Arial" panose="020B0604020202020204" pitchFamily="34" charset="0"/>
              <a:buChar char="•"/>
              <a:defRPr>
                <a:solidFill>
                  <a:srgbClr val="585858"/>
                </a:solidFill>
              </a:defRPr>
            </a:lvl3pPr>
            <a:lvl4pPr marL="1200120" indent="-171446">
              <a:buClr>
                <a:srgbClr val="347574"/>
              </a:buClr>
              <a:buFont typeface="Arial" panose="020B0604020202020204" pitchFamily="34" charset="0"/>
              <a:buChar char="•"/>
              <a:defRPr>
                <a:solidFill>
                  <a:srgbClr val="585858"/>
                </a:solidFill>
              </a:defRPr>
            </a:lvl4pPr>
            <a:lvl5pPr marL="1543012" indent="-171446">
              <a:buClr>
                <a:srgbClr val="347574"/>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3839633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57BA41F-3A03-4A58-BA0C-00DB3E59E8F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Content Placeholder 2"/>
          <p:cNvSpPr>
            <a:spLocks noGrp="1"/>
          </p:cNvSpPr>
          <p:nvPr>
            <p:ph sz="half" idx="1"/>
          </p:nvPr>
        </p:nvSpPr>
        <p:spPr>
          <a:xfrm>
            <a:off x="609603" y="1556792"/>
            <a:ext cx="5390388"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solidFill>
                  <a:srgbClr val="347574"/>
                </a:solidFill>
              </a:defRPr>
            </a:lvl2pPr>
            <a:lvl3pPr marL="857228" indent="-171446">
              <a:buClr>
                <a:srgbClr val="347574"/>
              </a:buClr>
              <a:buFont typeface="Arial" panose="020B0604020202020204" pitchFamily="34" charset="0"/>
              <a:buChar char="•"/>
              <a:defRPr lang="en-US" dirty="0">
                <a:solidFill>
                  <a:srgbClr val="347574"/>
                </a:solidFill>
              </a:defRPr>
            </a:lvl3pPr>
            <a:lvl4pPr marL="1200120" indent="-171446">
              <a:buClr>
                <a:srgbClr val="347574"/>
              </a:buClr>
              <a:buFont typeface="Arial" panose="020B0604020202020204" pitchFamily="34" charset="0"/>
              <a:buChar char="•"/>
              <a:defRPr lang="en-US" dirty="0">
                <a:solidFill>
                  <a:srgbClr val="347574"/>
                </a:solidFill>
              </a:defRPr>
            </a:lvl4pPr>
            <a:lvl5pPr marL="1543012" indent="-171446">
              <a:buClr>
                <a:srgbClr val="347574"/>
              </a:buClr>
              <a:buFont typeface="Arial" panose="020B0604020202020204" pitchFamily="34" charset="0"/>
              <a:buChar char="•"/>
              <a:defRPr lang="en-GB" dirty="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2012" y="1556792"/>
            <a:ext cx="5390389"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lvl2pPr>
            <a:lvl3pPr marL="857228" indent="-171446">
              <a:buClr>
                <a:srgbClr val="347574"/>
              </a:buClr>
              <a:buFont typeface="Arial" panose="020B0604020202020204" pitchFamily="34" charset="0"/>
              <a:buChar char="•"/>
              <a:defRPr lang="en-US" dirty="0"/>
            </a:lvl3pPr>
            <a:lvl4pPr marL="1200120" indent="-171446">
              <a:buClr>
                <a:srgbClr val="347574"/>
              </a:buClr>
              <a:buFont typeface="Arial" panose="020B0604020202020204" pitchFamily="34" charset="0"/>
              <a:buChar char="•"/>
              <a:defRPr lang="en-US" dirty="0"/>
            </a:lvl4pPr>
            <a:lvl5pPr marL="1543012" indent="-171446">
              <a:buClr>
                <a:srgbClr val="347574"/>
              </a:buClr>
              <a:buFont typeface="Arial" panose="020B0604020202020204" pitchFamily="34" charset="0"/>
              <a:buChar char="•"/>
              <a:defRPr lang="en-GB" dirty="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FD709824-0D61-4F8A-8ED4-0590D481ECBD}"/>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7312D66A-6DD2-45B6-8DB6-1538C1B43C97}"/>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43F2A2D1-25EF-42F5-96D4-30359E443777}"/>
              </a:ext>
            </a:extLst>
          </p:cNvPr>
          <p:cNvSpPr>
            <a:spLocks noGrp="1" noChangeArrowheads="1"/>
          </p:cNvSpPr>
          <p:nvPr>
            <p:ph type="sldNum" sz="quarter" idx="12"/>
          </p:nvPr>
        </p:nvSpPr>
        <p:spPr/>
        <p:txBody>
          <a:bodyPr/>
          <a:lstStyle>
            <a:lvl1pPr>
              <a:defRPr/>
            </a:lvl1pPr>
          </a:lstStyle>
          <a:p>
            <a:fld id="{5028FB64-8E98-4372-891D-01B9A57CE849}" type="slidenum">
              <a:rPr lang="en-GB" altLang="en-US"/>
              <a:pPr/>
              <a:t>‹#›</a:t>
            </a:fld>
            <a:endParaRPr lang="en-GB" altLang="en-US"/>
          </a:p>
        </p:txBody>
      </p:sp>
      <p:sp>
        <p:nvSpPr>
          <p:cNvPr id="11" name="Title 1">
            <a:extLst>
              <a:ext uri="{FF2B5EF4-FFF2-40B4-BE49-F238E27FC236}">
                <a16:creationId xmlns:a16="http://schemas.microsoft.com/office/drawing/2014/main" id="{D22044D9-9B2D-4C31-8E1E-48C5DD1E1DEA}"/>
              </a:ext>
            </a:extLst>
          </p:cNvPr>
          <p:cNvSpPr>
            <a:spLocks noGrp="1"/>
          </p:cNvSpPr>
          <p:nvPr>
            <p:ph type="title"/>
          </p:nvPr>
        </p:nvSpPr>
        <p:spPr>
          <a:xfrm>
            <a:off x="601035" y="430660"/>
            <a:ext cx="10972800" cy="982117"/>
          </a:xfrm>
        </p:spPr>
        <p:txBody>
          <a:bodyPr anchor="t"/>
          <a:lstStyle>
            <a:lvl1pPr>
              <a:defRPr>
                <a:solidFill>
                  <a:srgbClr val="347574"/>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1766409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347574"/>
                </a:solidFill>
              </a:defRPr>
            </a:lvl2pPr>
            <a:lvl3pPr marL="857228" indent="-171446">
              <a:buClr>
                <a:srgbClr val="347574"/>
              </a:buClr>
              <a:buFont typeface="Arial" panose="020B0604020202020204" pitchFamily="34" charset="0"/>
              <a:buChar char="•"/>
              <a:defRPr sz="1500">
                <a:solidFill>
                  <a:srgbClr val="347574"/>
                </a:solidFill>
              </a:defRPr>
            </a:lvl3pPr>
            <a:lvl4pPr marL="1200120" indent="-171446">
              <a:buClr>
                <a:srgbClr val="347574"/>
              </a:buClr>
              <a:buFont typeface="Arial" panose="020B0604020202020204" pitchFamily="34" charset="0"/>
              <a:buChar char="•"/>
              <a:defRPr sz="1350">
                <a:solidFill>
                  <a:srgbClr val="347574"/>
                </a:solidFill>
              </a:defRPr>
            </a:lvl4pPr>
            <a:lvl5pPr marL="1543012" indent="-171446">
              <a:buClr>
                <a:srgbClr val="347574"/>
              </a:buClr>
              <a:buFont typeface="Arial" panose="020B0604020202020204" pitchFamily="34" charset="0"/>
              <a:buChar char="•"/>
              <a:defRPr sz="135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585858"/>
                </a:solidFill>
              </a:defRPr>
            </a:lvl2pPr>
            <a:lvl3pPr marL="857228" indent="-171446">
              <a:buClr>
                <a:srgbClr val="347574"/>
              </a:buClr>
              <a:buFont typeface="Arial" panose="020B0604020202020204" pitchFamily="34" charset="0"/>
              <a:buChar char="•"/>
              <a:defRPr sz="1500">
                <a:solidFill>
                  <a:srgbClr val="585858"/>
                </a:solidFill>
              </a:defRPr>
            </a:lvl3pPr>
            <a:lvl4pPr marL="1200120" indent="-171446">
              <a:buClr>
                <a:srgbClr val="347574"/>
              </a:buClr>
              <a:buFont typeface="Arial" panose="020B0604020202020204" pitchFamily="34" charset="0"/>
              <a:buChar char="•"/>
              <a:defRPr sz="1350">
                <a:solidFill>
                  <a:srgbClr val="585858"/>
                </a:solidFill>
              </a:defRPr>
            </a:lvl4pPr>
            <a:lvl5pPr marL="1543012" indent="-171446">
              <a:buClr>
                <a:srgbClr val="347574"/>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42212708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344589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ACB76CD-2FBB-441F-8F24-50F7582353C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1500" b="1">
                <a:solidFill>
                  <a:srgbClr val="585858"/>
                </a:solidFill>
              </a:defRPr>
            </a:lvl1pPr>
          </a:lstStyle>
          <a:p>
            <a:r>
              <a:rPr lang="en-US" dirty="0"/>
              <a:t>Click to edit Master title style</a:t>
            </a:r>
            <a:endParaRPr lang="en-GB" dirty="0"/>
          </a:p>
        </p:txBody>
      </p:sp>
      <p:sp>
        <p:nvSpPr>
          <p:cNvPr id="3" name="Picture Placeholder 2"/>
          <p:cNvSpPr>
            <a:spLocks noGrp="1"/>
          </p:cNvSpPr>
          <p:nvPr>
            <p:ph type="pic" idx="1"/>
          </p:nvPr>
        </p:nvSpPr>
        <p:spPr>
          <a:xfrm>
            <a:off x="609600" y="444962"/>
            <a:ext cx="10972800" cy="3560111"/>
          </a:xfrm>
        </p:spPr>
        <p:txBody>
          <a:bodyPr/>
          <a:lstStyle>
            <a:lvl1pPr marL="0" indent="0">
              <a:buNone/>
              <a:defRPr sz="2400">
                <a:solidFill>
                  <a:srgbClr val="585858"/>
                </a:solidFill>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050">
                <a:solidFill>
                  <a:srgbClr val="585858"/>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dirty="0"/>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fld id="{EC86FDD3-8659-4DF6-9C22-A70505F52DFB}" type="slidenum">
              <a:rPr lang="en-GB" altLang="en-US"/>
              <a:pPr/>
              <a:t>‹#›</a:t>
            </a:fld>
            <a:endParaRPr lang="en-GB" altLang="en-US"/>
          </a:p>
        </p:txBody>
      </p:sp>
    </p:spTree>
    <p:extLst>
      <p:ext uri="{BB962C8B-B14F-4D97-AF65-F5344CB8AC3E}">
        <p14:creationId xmlns:p14="http://schemas.microsoft.com/office/powerpoint/2010/main" val="34975251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p:spPr>
        <p:txBody>
          <a:bodyPr/>
          <a:lstStyle>
            <a:lvl1pPr algn="l">
              <a:defRPr sz="2000" b="0">
                <a:solidFill>
                  <a:schemeClr val="bg1"/>
                </a:solidFill>
                <a:latin typeface="+mn-lt"/>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7756283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breaker">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609593" y="473825"/>
            <a:ext cx="5557355" cy="261610"/>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Ready-to-Progress Criterion</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707886"/>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Materials and activities to support review, practice and consolidation</a:t>
            </a:r>
            <a:endParaRPr lang="en-GB" sz="2000" b="1" dirty="0">
              <a:solidFill>
                <a:schemeClr val="bg1"/>
              </a:solidFill>
              <a:latin typeface="Arial" panose="020B0604020202020204" pitchFamily="34" charset="0"/>
              <a:cs typeface="Arial" panose="020B0604020202020204" pitchFamily="34" charset="0"/>
            </a:endParaRPr>
          </a:p>
        </p:txBody>
      </p:sp>
      <p:sp>
        <p:nvSpPr>
          <p:cNvPr id="10" name="Text Placeholder 9">
            <a:extLst>
              <a:ext uri="{FF2B5EF4-FFF2-40B4-BE49-F238E27FC236}">
                <a16:creationId xmlns:a16="http://schemas.microsoft.com/office/drawing/2014/main" id="{BADDF2D1-C1F7-4071-9225-898475DF0667}"/>
              </a:ext>
            </a:extLst>
          </p:cNvPr>
          <p:cNvSpPr>
            <a:spLocks noGrp="1"/>
          </p:cNvSpPr>
          <p:nvPr>
            <p:ph type="body" sz="quarter" idx="12" hasCustomPrompt="1"/>
          </p:nvPr>
        </p:nvSpPr>
        <p:spPr>
          <a:xfrm>
            <a:off x="609592" y="670119"/>
            <a:ext cx="6220976" cy="301224"/>
          </a:xfrm>
        </p:spPr>
        <p:txBody>
          <a:bodyPr>
            <a:normAutofit/>
          </a:bodyPr>
          <a:lstStyle>
            <a:lvl1pPr>
              <a:defRPr sz="1100">
                <a:solidFill>
                  <a:srgbClr val="FBF5D4"/>
                </a:solidFill>
              </a:defRPr>
            </a:lvl1pPr>
          </a:lstStyle>
          <a:p>
            <a:pPr lvl="0"/>
            <a:r>
              <a:rPr lang="en-US" dirty="0"/>
              <a:t>[Insert content title here]</a:t>
            </a:r>
            <a:endParaRPr lang="en-GB" dirty="0"/>
          </a:p>
        </p:txBody>
      </p:sp>
      <p:cxnSp>
        <p:nvCxnSpPr>
          <p:cNvPr id="15" name="Straight Connector 14">
            <a:extLst>
              <a:ext uri="{FF2B5EF4-FFF2-40B4-BE49-F238E27FC236}">
                <a16:creationId xmlns:a16="http://schemas.microsoft.com/office/drawing/2014/main" id="{33272041-2929-4B14-96A3-5B40E60B69AF}"/>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 Placeholder 9">
            <a:extLst>
              <a:ext uri="{FF2B5EF4-FFF2-40B4-BE49-F238E27FC236}">
                <a16:creationId xmlns:a16="http://schemas.microsoft.com/office/drawing/2014/main" id="{6DC50AC4-FE1A-4E81-A2C9-D36E400A1EB8}"/>
              </a:ext>
            </a:extLst>
          </p:cNvPr>
          <p:cNvSpPr>
            <a:spLocks noGrp="1"/>
          </p:cNvSpPr>
          <p:nvPr>
            <p:ph type="body" sz="quarter" idx="13" hasCustomPrompt="1"/>
          </p:nvPr>
        </p:nvSpPr>
        <p:spPr>
          <a:xfrm>
            <a:off x="2522847" y="498629"/>
            <a:ext cx="1191720" cy="301224"/>
          </a:xfrm>
        </p:spPr>
        <p:txBody>
          <a:bodyPr>
            <a:noAutofit/>
          </a:bodyPr>
          <a:lstStyle>
            <a:lvl1pPr>
              <a:defRPr lang="en-GB" sz="1100" b="1" dirty="0">
                <a:solidFill>
                  <a:srgbClr val="FBF5D4"/>
                </a:solidFill>
              </a:defRPr>
            </a:lvl1pPr>
          </a:lstStyle>
          <a:p>
            <a:pPr lvl="0"/>
            <a:r>
              <a:rPr lang="en-US" dirty="0"/>
              <a:t>[e.g. 4NPV-1]</a:t>
            </a:r>
            <a:endParaRPr lang="en-GB" dirty="0"/>
          </a:p>
        </p:txBody>
      </p:sp>
    </p:spTree>
    <p:extLst>
      <p:ext uri="{BB962C8B-B14F-4D97-AF65-F5344CB8AC3E}">
        <p14:creationId xmlns:p14="http://schemas.microsoft.com/office/powerpoint/2010/main" val="35372091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a:prstGeom prst="rect">
            <a:avLst/>
          </a:prstGeom>
        </p:spPr>
        <p:txBody>
          <a:bodyPr anchor="t">
            <a:normAutofit/>
          </a:bodyPr>
          <a:lstStyle>
            <a:lvl1pPr>
              <a:defRPr sz="2700">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000000"/>
              </a:buClr>
              <a:buFont typeface="Arial" panose="020B0604020202020204" pitchFamily="34" charset="0"/>
              <a:buChar char="•"/>
              <a:defRPr>
                <a:solidFill>
                  <a:srgbClr val="585858"/>
                </a:solidFill>
              </a:defRPr>
            </a:lvl2pPr>
            <a:lvl3pPr marL="857228" indent="-171446">
              <a:buClr>
                <a:srgbClr val="000000"/>
              </a:buClr>
              <a:buFont typeface="Arial" panose="020B0604020202020204" pitchFamily="34" charset="0"/>
              <a:buChar char="•"/>
              <a:defRPr>
                <a:solidFill>
                  <a:srgbClr val="585858"/>
                </a:solidFill>
              </a:defRPr>
            </a:lvl3pPr>
            <a:lvl4pPr marL="1200120" indent="-171446">
              <a:buClr>
                <a:srgbClr val="000000"/>
              </a:buClr>
              <a:buFont typeface="Arial" panose="020B0604020202020204" pitchFamily="34" charset="0"/>
              <a:buChar char="•"/>
              <a:defRPr>
                <a:solidFill>
                  <a:srgbClr val="585858"/>
                </a:solidFill>
              </a:defRPr>
            </a:lvl4pPr>
            <a:lvl5pPr marL="1543012" indent="-171446">
              <a:buClr>
                <a:srgbClr val="000000"/>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1064457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dirty="0"/>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dirty="0"/>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dirty="0"/>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a:prstGeom prst="rect">
            <a:avLst/>
          </a:prstGeo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3121818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3" name="Picture 2" descr="A picture containing object, lamp, light  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1882940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RICH Slide">
    <p:spTree>
      <p:nvGrpSpPr>
        <p:cNvPr id="1" name=""/>
        <p:cNvGrpSpPr/>
        <p:nvPr/>
      </p:nvGrpSpPr>
      <p:grpSpPr>
        <a:xfrm>
          <a:off x="0" y="0"/>
          <a:ext cx="0" cy="0"/>
          <a:chOff x="0" y="0"/>
          <a:chExt cx="0" cy="0"/>
        </a:xfrm>
      </p:grpSpPr>
      <p:pic>
        <p:nvPicPr>
          <p:cNvPr id="3" name="Picture 2" descr="A picture containing object, lamp, light  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11" name="Rectangle 10">
            <a:extLst>
              <a:ext uri="{FF2B5EF4-FFF2-40B4-BE49-F238E27FC236}">
                <a16:creationId xmlns:a16="http://schemas.microsoft.com/office/drawing/2014/main" id="{89E41693-E21B-4D54-8C80-1CC464351945}"/>
              </a:ext>
            </a:extLst>
          </p:cNvPr>
          <p:cNvSpPr/>
          <p:nvPr userDrawn="1"/>
        </p:nvSpPr>
        <p:spPr>
          <a:xfrm>
            <a:off x="10102788" y="0"/>
            <a:ext cx="2089211" cy="6843740"/>
          </a:xfrm>
          <a:prstGeom prst="rect">
            <a:avLst/>
          </a:prstGeom>
          <a:solidFill>
            <a:srgbClr val="605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438C8D22-8E9E-46F4-837A-B932422962DF}"/>
              </a:ext>
            </a:extLst>
          </p:cNvPr>
          <p:cNvSpPr/>
          <p:nvPr userDrawn="1"/>
        </p:nvSpPr>
        <p:spPr>
          <a:xfrm>
            <a:off x="8929041" y="2370808"/>
            <a:ext cx="2137603" cy="2137603"/>
          </a:xfrm>
          <a:prstGeom prst="ellipse">
            <a:avLst/>
          </a:prstGeom>
          <a:solidFill>
            <a:schemeClr val="bg1"/>
          </a:solidFill>
          <a:ln w="28575">
            <a:solidFill>
              <a:srgbClr val="986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9" name="Picture 8">
            <a:extLst>
              <a:ext uri="{FF2B5EF4-FFF2-40B4-BE49-F238E27FC236}">
                <a16:creationId xmlns:a16="http://schemas.microsoft.com/office/drawing/2014/main" id="{F57101DC-70F8-4A60-B06C-BFDFF17E4B21}"/>
              </a:ext>
            </a:extLst>
          </p:cNvPr>
          <p:cNvPicPr>
            <a:picLocks noChangeAspect="1"/>
          </p:cNvPicPr>
          <p:nvPr userDrawn="1"/>
        </p:nvPicPr>
        <p:blipFill>
          <a:blip r:embed="rId3"/>
          <a:stretch>
            <a:fillRect/>
          </a:stretch>
        </p:blipFill>
        <p:spPr>
          <a:xfrm>
            <a:off x="9489798" y="2857501"/>
            <a:ext cx="991375" cy="1142998"/>
          </a:xfrm>
          <a:prstGeom prst="rect">
            <a:avLst/>
          </a:prstGeom>
        </p:spPr>
      </p:pic>
      <p:sp>
        <p:nvSpPr>
          <p:cNvPr id="12" name="Title 1">
            <a:extLst>
              <a:ext uri="{FF2B5EF4-FFF2-40B4-BE49-F238E27FC236}">
                <a16:creationId xmlns:a16="http://schemas.microsoft.com/office/drawing/2014/main" id="{9AF1F1B0-A18C-45F2-AC38-B258B92EB3FD}"/>
              </a:ext>
            </a:extLst>
          </p:cNvPr>
          <p:cNvSpPr txBox="1">
            <a:spLocks/>
          </p:cNvSpPr>
          <p:nvPr userDrawn="1"/>
        </p:nvSpPr>
        <p:spPr>
          <a:xfrm>
            <a:off x="580702" y="1058401"/>
            <a:ext cx="7487478" cy="88580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a:lstStyle>
          <a:p>
            <a:r>
              <a:rPr lang="en-US" sz="2000" b="0" dirty="0">
                <a:solidFill>
                  <a:schemeClr val="tx1"/>
                </a:solidFill>
              </a:rPr>
              <a:t>Follow-up NRICH activity</a:t>
            </a:r>
          </a:p>
        </p:txBody>
      </p:sp>
      <p:sp>
        <p:nvSpPr>
          <p:cNvPr id="13" name="TextBox 12">
            <a:extLst>
              <a:ext uri="{FF2B5EF4-FFF2-40B4-BE49-F238E27FC236}">
                <a16:creationId xmlns:a16="http://schemas.microsoft.com/office/drawing/2014/main" id="{97A24071-2609-43AF-A462-22B6A1202038}"/>
              </a:ext>
            </a:extLst>
          </p:cNvPr>
          <p:cNvSpPr txBox="1"/>
          <p:nvPr userDrawn="1"/>
        </p:nvSpPr>
        <p:spPr>
          <a:xfrm>
            <a:off x="580702" y="5708192"/>
            <a:ext cx="9508178"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Reproduced with permission of NRICH, University of Cambridge, all rights reserved.</a:t>
            </a:r>
            <a:endParaRPr kumimoji="0" lang="en-GB" sz="28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
        <p:nvSpPr>
          <p:cNvPr id="15" name="Text Placeholder 14">
            <a:extLst>
              <a:ext uri="{FF2B5EF4-FFF2-40B4-BE49-F238E27FC236}">
                <a16:creationId xmlns:a16="http://schemas.microsoft.com/office/drawing/2014/main" id="{35A1C8FD-060D-45A9-A073-DAF8BB9D2A6C}"/>
              </a:ext>
            </a:extLst>
          </p:cNvPr>
          <p:cNvSpPr>
            <a:spLocks noGrp="1"/>
          </p:cNvSpPr>
          <p:nvPr>
            <p:ph type="body" sz="quarter" idx="10"/>
          </p:nvPr>
        </p:nvSpPr>
        <p:spPr>
          <a:xfrm>
            <a:off x="593725" y="1556068"/>
            <a:ext cx="7902575" cy="3146425"/>
          </a:xfrm>
        </p:spPr>
        <p:txBody>
          <a:bodyPr>
            <a:normAutofit/>
          </a:bodyPr>
          <a:lstStyle>
            <a:lvl1pPr marL="342900" indent="-342900">
              <a:buFont typeface="Arial" panose="020B0604020202020204" pitchFamily="34" charset="0"/>
              <a:buChar char="•"/>
              <a:defRPr sz="2000" b="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68034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dirty="0"/>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dirty="0"/>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dirty="0"/>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9155144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ncetm.org.uk</a:t>
            </a:r>
            <a:endParaRPr lang="en-GB" sz="2000" b="1"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885556C-F2BD-4760-85FB-6597078D93A5}"/>
              </a:ext>
            </a:extLst>
          </p:cNvPr>
          <p:cNvSpPr txBox="1"/>
          <p:nvPr userDrawn="1"/>
        </p:nvSpPr>
        <p:spPr>
          <a:xfrm>
            <a:off x="609592" y="5928092"/>
            <a:ext cx="3882509" cy="261610"/>
          </a:xfrm>
          <a:prstGeom prst="rect">
            <a:avLst/>
          </a:prstGeom>
          <a:noFill/>
        </p:spPr>
        <p:txBody>
          <a:bodyPr wrap="square" rtlCol="0">
            <a:spAutoFit/>
          </a:bodyPr>
          <a:lstStyle/>
          <a:p>
            <a:r>
              <a:rPr lang="en-GB" sz="1100" b="1" dirty="0">
                <a:solidFill>
                  <a:srgbClr val="FBF5D4"/>
                </a:solidFill>
                <a:latin typeface="Arial" panose="020B0604020202020204" pitchFamily="34" charset="0"/>
                <a:cs typeface="Arial" panose="020B0604020202020204" pitchFamily="34" charset="0"/>
              </a:rPr>
              <a:t>August 2020</a:t>
            </a:r>
          </a:p>
        </p:txBody>
      </p:sp>
      <p:sp>
        <p:nvSpPr>
          <p:cNvPr id="11" name="TextBox 10">
            <a:extLst>
              <a:ext uri="{FF2B5EF4-FFF2-40B4-BE49-F238E27FC236}">
                <a16:creationId xmlns:a16="http://schemas.microsoft.com/office/drawing/2014/main" id="{3D6A68C6-FE53-45EF-B9FF-9ED7BD263423}"/>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3" name="Straight Connector 12">
            <a:extLst>
              <a:ext uri="{FF2B5EF4-FFF2-40B4-BE49-F238E27FC236}">
                <a16:creationId xmlns:a16="http://schemas.microsoft.com/office/drawing/2014/main" id="{A1D84B4A-C7A8-4C81-8723-7E7EF3B3129A}"/>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365927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22301" y="476681"/>
            <a:ext cx="5545707" cy="576055"/>
          </a:xfrm>
        </p:spPr>
        <p:txBody>
          <a:bodyPr anchor="t"/>
          <a:lstStyle>
            <a:lvl1pPr>
              <a:defRPr>
                <a:solidFill>
                  <a:schemeClr val="bg1"/>
                </a:solidFill>
              </a:defRPr>
            </a:lvl1pPr>
          </a:lstStyle>
          <a:p>
            <a:pPr lvl="0"/>
            <a:r>
              <a:rPr lang="en-GB" noProof="0" dirty="0"/>
              <a:t>Click to edit Master title style</a:t>
            </a:r>
          </a:p>
        </p:txBody>
      </p:sp>
      <p:sp>
        <p:nvSpPr>
          <p:cNvPr id="44037" name="Rectangle 5"/>
          <p:cNvSpPr>
            <a:spLocks noGrp="1" noChangeArrowheads="1"/>
          </p:cNvSpPr>
          <p:nvPr>
            <p:ph type="subTitle" idx="1"/>
          </p:nvPr>
        </p:nvSpPr>
        <p:spPr>
          <a:xfrm>
            <a:off x="609607" y="1196750"/>
            <a:ext cx="5557348" cy="1152130"/>
          </a:xfrm>
        </p:spPr>
        <p:txBody>
          <a:bodyPr/>
          <a:lstStyle>
            <a:lvl1pPr marL="0" indent="0">
              <a:defRPr sz="2625">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a:p>
        </p:txBody>
      </p:sp>
    </p:spTree>
    <p:extLst>
      <p:ext uri="{BB962C8B-B14F-4D97-AF65-F5344CB8AC3E}">
        <p14:creationId xmlns:p14="http://schemas.microsoft.com/office/powerpoint/2010/main" val="18074415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359243-BC76-47BD-8772-C08CAEE510C4}"/>
              </a:ext>
            </a:extLst>
          </p:cNvPr>
          <p:cNvSpPr>
            <a:spLocks noGrp="1"/>
          </p:cNvSpPr>
          <p:nvPr>
            <p:ph type="title"/>
          </p:nvPr>
        </p:nvSpPr>
        <p:spPr>
          <a:xfrm>
            <a:off x="609437" y="301625"/>
            <a:ext cx="10744363" cy="1143000"/>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7E1ECB2-930A-4226-90F7-B3EB6759DCBA}"/>
              </a:ext>
            </a:extLst>
          </p:cNvPr>
          <p:cNvSpPr>
            <a:spLocks noGrp="1"/>
          </p:cNvSpPr>
          <p:nvPr>
            <p:ph type="body" idx="1"/>
          </p:nvPr>
        </p:nvSpPr>
        <p:spPr>
          <a:xfrm>
            <a:off x="609437" y="1556795"/>
            <a:ext cx="10744363" cy="449739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D82B39C-1C43-48B4-A6E3-24BFE8E1AE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buNone/>
              <a:defRPr sz="1200">
                <a:solidFill>
                  <a:schemeClr val="tx1">
                    <a:tint val="75000"/>
                  </a:schemeClr>
                </a:solidFill>
              </a:defRPr>
            </a:lvl1pPr>
          </a:lstStyle>
          <a:p>
            <a:endParaRPr lang="en-GB" dirty="0"/>
          </a:p>
        </p:txBody>
      </p:sp>
      <p:sp>
        <p:nvSpPr>
          <p:cNvPr id="5" name="Footer Placeholder 4">
            <a:extLst>
              <a:ext uri="{FF2B5EF4-FFF2-40B4-BE49-F238E27FC236}">
                <a16:creationId xmlns:a16="http://schemas.microsoft.com/office/drawing/2014/main" id="{1C22EAE8-1007-48BC-A80E-FDEE657EAA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4967EEF3-42C6-4F03-A302-69EF6E72BC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endParaRPr lang="en-GB" dirty="0"/>
          </a:p>
        </p:txBody>
      </p:sp>
    </p:spTree>
    <p:extLst>
      <p:ext uri="{BB962C8B-B14F-4D97-AF65-F5344CB8AC3E}">
        <p14:creationId xmlns:p14="http://schemas.microsoft.com/office/powerpoint/2010/main" val="24933902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8" r:id="rId6"/>
    <p:sldLayoutId id="2147483666" r:id="rId7"/>
    <p:sldLayoutId id="2147483667" r:id="rId8"/>
  </p:sldLayoutIdLst>
  <p:txStyles>
    <p:title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8813D3F6-AFE0-4E9D-851A-B5716B58BE8D}"/>
              </a:ext>
            </a:extLst>
          </p:cNvPr>
          <p:cNvSpPr>
            <a:spLocks noGrp="1" noChangeArrowheads="1"/>
          </p:cNvSpPr>
          <p:nvPr>
            <p:ph type="title"/>
          </p:nvPr>
        </p:nvSpPr>
        <p:spPr bwMode="auto">
          <a:xfrm>
            <a:off x="609437" y="301625"/>
            <a:ext cx="109729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title style</a:t>
            </a:r>
          </a:p>
        </p:txBody>
      </p:sp>
      <p:sp>
        <p:nvSpPr>
          <p:cNvPr id="1027" name="Rectangle 5">
            <a:extLst>
              <a:ext uri="{FF2B5EF4-FFF2-40B4-BE49-F238E27FC236}">
                <a16:creationId xmlns:a16="http://schemas.microsoft.com/office/drawing/2014/main" id="{F919EB2E-C910-4BD3-AA6E-D874436CD585}"/>
              </a:ext>
            </a:extLst>
          </p:cNvPr>
          <p:cNvSpPr>
            <a:spLocks noGrp="1" noChangeArrowheads="1"/>
          </p:cNvSpPr>
          <p:nvPr>
            <p:ph type="body" idx="1"/>
          </p:nvPr>
        </p:nvSpPr>
        <p:spPr bwMode="auto">
          <a:xfrm>
            <a:off x="609606" y="1556794"/>
            <a:ext cx="10968567" cy="438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a:extLst>
              <a:ext uri="{FF2B5EF4-FFF2-40B4-BE49-F238E27FC236}">
                <a16:creationId xmlns:a16="http://schemas.microsoft.com/office/drawing/2014/main" id="{BBF75FAD-1C64-49A9-AABE-8F0A65128F17}"/>
              </a:ext>
            </a:extLst>
          </p:cNvPr>
          <p:cNvSpPr>
            <a:spLocks noGrp="1" noChangeArrowheads="1"/>
          </p:cNvSpPr>
          <p:nvPr>
            <p:ph type="dt" sz="half" idx="2"/>
          </p:nvPr>
        </p:nvSpPr>
        <p:spPr bwMode="auto">
          <a:xfrm>
            <a:off x="609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900">
                <a:latin typeface="Arial" charset="0"/>
              </a:defRPr>
            </a:lvl1pPr>
          </a:lstStyle>
          <a:p>
            <a:pPr>
              <a:defRPr/>
            </a:pPr>
            <a:endParaRPr lang="en-GB"/>
          </a:p>
        </p:txBody>
      </p:sp>
      <p:sp>
        <p:nvSpPr>
          <p:cNvPr id="43015" name="Rectangle 7">
            <a:extLst>
              <a:ext uri="{FF2B5EF4-FFF2-40B4-BE49-F238E27FC236}">
                <a16:creationId xmlns:a16="http://schemas.microsoft.com/office/drawing/2014/main" id="{86566B38-4A46-43A1-8FF2-24E49E84A109}"/>
              </a:ext>
            </a:extLst>
          </p:cNvPr>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900">
                <a:latin typeface="Arial" charset="0"/>
              </a:defRPr>
            </a:lvl1pPr>
          </a:lstStyle>
          <a:p>
            <a:pPr>
              <a:defRPr/>
            </a:pPr>
            <a:endParaRPr lang="en-GB"/>
          </a:p>
        </p:txBody>
      </p:sp>
      <p:sp>
        <p:nvSpPr>
          <p:cNvPr id="43016" name="Rectangle 8">
            <a:extLst>
              <a:ext uri="{FF2B5EF4-FFF2-40B4-BE49-F238E27FC236}">
                <a16:creationId xmlns:a16="http://schemas.microsoft.com/office/drawing/2014/main" id="{956C52DF-8098-4560-A757-D09AC7C69060}"/>
              </a:ext>
            </a:extLst>
          </p:cNvPr>
          <p:cNvSpPr>
            <a:spLocks noGrp="1" noChangeArrowheads="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900"/>
            </a:lvl1pPr>
          </a:lstStyle>
          <a:p>
            <a:fld id="{AE284E3E-0734-4C1C-8A10-2A7D3F5CEAFB}" type="slidenum">
              <a:rPr lang="en-GB" altLang="en-US"/>
              <a:pPr/>
              <a:t>‹#›</a:t>
            </a:fld>
            <a:endParaRPr lang="en-GB" altLang="en-US"/>
          </a:p>
        </p:txBody>
      </p:sp>
    </p:spTree>
    <p:extLst>
      <p:ext uri="{BB962C8B-B14F-4D97-AF65-F5344CB8AC3E}">
        <p14:creationId xmlns:p14="http://schemas.microsoft.com/office/powerpoint/2010/main" val="1881277203"/>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Lst>
  <p:txStyles>
    <p:titleStyle>
      <a:lvl1pPr algn="l" rtl="0" eaLnBrk="0" fontAlgn="base" hangingPunct="0">
        <a:spcBef>
          <a:spcPct val="0"/>
        </a:spcBef>
        <a:spcAft>
          <a:spcPct val="0"/>
        </a:spcAft>
        <a:defRPr sz="2700" b="1">
          <a:solidFill>
            <a:srgbClr val="585858"/>
          </a:solidFill>
          <a:latin typeface="+mj-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p:titleStyle>
    <p:body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5.xml"/><Relationship Id="rId1" Type="http://schemas.openxmlformats.org/officeDocument/2006/relationships/tags" Target="../tags/tag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5.xml"/><Relationship Id="rId1" Type="http://schemas.openxmlformats.org/officeDocument/2006/relationships/tags" Target="../tags/tag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5.xml"/><Relationship Id="rId1" Type="http://schemas.openxmlformats.org/officeDocument/2006/relationships/tags" Target="../tags/tag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5.xml"/><Relationship Id="rId1" Type="http://schemas.openxmlformats.org/officeDocument/2006/relationships/tags" Target="../tags/tag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playlist?list=PL6gGtLyXoeq-FMWk00AlcIPo3fhGmi03D" TargetMode="External"/><Relationship Id="rId2" Type="http://schemas.openxmlformats.org/officeDocument/2006/relationships/hyperlink" Target="https://www.gov.uk/government/publications/teaching-mathematics-in-primary-schools"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5.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F74FBDFE-5B30-4618-A02E-23001F05B5E9}"/>
              </a:ext>
            </a:extLst>
          </p:cNvPr>
          <p:cNvSpPr>
            <a:spLocks noGrp="1"/>
          </p:cNvSpPr>
          <p:nvPr>
            <p:ph type="subTitle" idx="1"/>
          </p:nvPr>
        </p:nvSpPr>
        <p:spPr/>
        <p:txBody>
          <a:bodyPr>
            <a:normAutofit/>
          </a:bodyPr>
          <a:lstStyle/>
          <a:p>
            <a:r>
              <a:rPr lang="en-GB" b="0" dirty="0"/>
              <a:t>Manipulate the additive relationship</a:t>
            </a:r>
          </a:p>
        </p:txBody>
      </p:sp>
      <p:sp>
        <p:nvSpPr>
          <p:cNvPr id="7" name="Text Placeholder 6">
            <a:extLst>
              <a:ext uri="{FF2B5EF4-FFF2-40B4-BE49-F238E27FC236}">
                <a16:creationId xmlns:a16="http://schemas.microsoft.com/office/drawing/2014/main" id="{DD63683B-151B-4390-A922-277AFEC04473}"/>
              </a:ext>
            </a:extLst>
          </p:cNvPr>
          <p:cNvSpPr>
            <a:spLocks noGrp="1"/>
          </p:cNvSpPr>
          <p:nvPr>
            <p:ph type="body" sz="quarter" idx="12"/>
          </p:nvPr>
        </p:nvSpPr>
        <p:spPr/>
        <p:txBody>
          <a:bodyPr/>
          <a:lstStyle/>
          <a:p>
            <a:r>
              <a:rPr lang="en-GB" dirty="0"/>
              <a:t>3AS-3</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9C8DF6DD-AA8D-42A5-AD8E-4A2600DFFD06}"/>
              </a:ext>
            </a:extLst>
          </p:cNvPr>
          <p:cNvGrpSpPr/>
          <p:nvPr/>
        </p:nvGrpSpPr>
        <p:grpSpPr>
          <a:xfrm>
            <a:off x="2202875" y="2179441"/>
            <a:ext cx="2305985" cy="1153271"/>
            <a:chOff x="3327718" y="3211896"/>
            <a:chExt cx="2305985" cy="1153271"/>
          </a:xfrm>
        </p:grpSpPr>
        <p:sp>
          <p:nvSpPr>
            <p:cNvPr id="40" name="TextBox 39">
              <a:extLst>
                <a:ext uri="{FF2B5EF4-FFF2-40B4-BE49-F238E27FC236}">
                  <a16:creationId xmlns:a16="http://schemas.microsoft.com/office/drawing/2014/main" id="{777DF354-3260-43DF-9C4B-6D62B92F7735}"/>
                </a:ext>
              </a:extLst>
            </p:cNvPr>
            <p:cNvSpPr txBox="1"/>
            <p:nvPr/>
          </p:nvSpPr>
          <p:spPr>
            <a:xfrm>
              <a:off x="4139972" y="3278625"/>
              <a:ext cx="675168" cy="43088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37</a:t>
              </a:r>
            </a:p>
          </p:txBody>
        </p:sp>
        <p:grpSp>
          <p:nvGrpSpPr>
            <p:cNvPr id="41" name="Group 40">
              <a:extLst>
                <a:ext uri="{FF2B5EF4-FFF2-40B4-BE49-F238E27FC236}">
                  <a16:creationId xmlns:a16="http://schemas.microsoft.com/office/drawing/2014/main" id="{59F17414-8FD1-4FED-B249-3BF6B9296140}"/>
                </a:ext>
              </a:extLst>
            </p:cNvPr>
            <p:cNvGrpSpPr/>
            <p:nvPr/>
          </p:nvGrpSpPr>
          <p:grpSpPr>
            <a:xfrm>
              <a:off x="3327718" y="3211896"/>
              <a:ext cx="2305985" cy="1153271"/>
              <a:chOff x="2323021" y="2794732"/>
              <a:chExt cx="3842830" cy="1019794"/>
            </a:xfrm>
          </p:grpSpPr>
          <p:sp>
            <p:nvSpPr>
              <p:cNvPr id="44" name="Rectangle 43">
                <a:extLst>
                  <a:ext uri="{FF2B5EF4-FFF2-40B4-BE49-F238E27FC236}">
                    <a16:creationId xmlns:a16="http://schemas.microsoft.com/office/drawing/2014/main" id="{C9D0B589-4E1D-4D37-8EC5-47287485F414}"/>
                  </a:ext>
                </a:extLst>
              </p:cNvPr>
              <p:cNvSpPr/>
              <p:nvPr/>
            </p:nvSpPr>
            <p:spPr>
              <a:xfrm>
                <a:off x="2323021" y="2794732"/>
                <a:ext cx="3842830" cy="101979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cxnSp>
            <p:nvCxnSpPr>
              <p:cNvPr id="45" name="Straight Connector 44">
                <a:extLst>
                  <a:ext uri="{FF2B5EF4-FFF2-40B4-BE49-F238E27FC236}">
                    <a16:creationId xmlns:a16="http://schemas.microsoft.com/office/drawing/2014/main" id="{3EF52B8C-C188-4E77-A9AA-1647FDF920D3}"/>
                  </a:ext>
                </a:extLst>
              </p:cNvPr>
              <p:cNvCxnSpPr>
                <a:cxnSpLocks/>
              </p:cNvCxnSpPr>
              <p:nvPr/>
            </p:nvCxnSpPr>
            <p:spPr>
              <a:xfrm>
                <a:off x="4783023" y="3299154"/>
                <a:ext cx="0" cy="509897"/>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6" name="Straight Connector 45">
                <a:extLst>
                  <a:ext uri="{FF2B5EF4-FFF2-40B4-BE49-F238E27FC236}">
                    <a16:creationId xmlns:a16="http://schemas.microsoft.com/office/drawing/2014/main" id="{1DD1C561-1DEB-4215-B39F-6FEC8A7D8FF9}"/>
                  </a:ext>
                </a:extLst>
              </p:cNvPr>
              <p:cNvCxnSpPr/>
              <p:nvPr/>
            </p:nvCxnSpPr>
            <p:spPr>
              <a:xfrm>
                <a:off x="2323021" y="3299154"/>
                <a:ext cx="384283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grpSp>
        <p:sp>
          <p:nvSpPr>
            <p:cNvPr id="42" name="TextBox 41">
              <a:extLst>
                <a:ext uri="{FF2B5EF4-FFF2-40B4-BE49-F238E27FC236}">
                  <a16:creationId xmlns:a16="http://schemas.microsoft.com/office/drawing/2014/main" id="{E57A8D57-DA91-44E8-9CF2-378D45B1C941}"/>
                </a:ext>
              </a:extLst>
            </p:cNvPr>
            <p:cNvSpPr txBox="1"/>
            <p:nvPr/>
          </p:nvSpPr>
          <p:spPr>
            <a:xfrm>
              <a:off x="4745048" y="3882699"/>
              <a:ext cx="878886" cy="430887"/>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12</a:t>
              </a:r>
            </a:p>
          </p:txBody>
        </p:sp>
        <p:sp>
          <p:nvSpPr>
            <p:cNvPr id="43" name="TextBox 42">
              <a:extLst>
                <a:ext uri="{FF2B5EF4-FFF2-40B4-BE49-F238E27FC236}">
                  <a16:creationId xmlns:a16="http://schemas.microsoft.com/office/drawing/2014/main" id="{76797682-B198-4B7F-9040-9803DB6E4B0C}"/>
                </a:ext>
              </a:extLst>
            </p:cNvPr>
            <p:cNvSpPr txBox="1"/>
            <p:nvPr/>
          </p:nvSpPr>
          <p:spPr>
            <a:xfrm>
              <a:off x="3608324" y="3846079"/>
              <a:ext cx="854355" cy="441503"/>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25</a:t>
              </a:r>
            </a:p>
          </p:txBody>
        </p:sp>
      </p:grpSp>
      <p:sp>
        <p:nvSpPr>
          <p:cNvPr id="3" name="Title 2">
            <a:extLst>
              <a:ext uri="{FF2B5EF4-FFF2-40B4-BE49-F238E27FC236}">
                <a16:creationId xmlns:a16="http://schemas.microsoft.com/office/drawing/2014/main" id="{AB01F6A5-794E-4C50-8384-6DD0C5B3A78C}"/>
              </a:ext>
            </a:extLst>
          </p:cNvPr>
          <p:cNvSpPr>
            <a:spLocks noGrp="1"/>
          </p:cNvSpPr>
          <p:nvPr>
            <p:ph type="title"/>
          </p:nvPr>
        </p:nvSpPr>
        <p:spPr/>
        <p:txBody>
          <a:bodyPr/>
          <a:lstStyle/>
          <a:p>
            <a:r>
              <a:rPr lang="en-GB" dirty="0"/>
              <a:t>3AS-3 Manipulate the additive relationship</a:t>
            </a:r>
          </a:p>
        </p:txBody>
      </p:sp>
      <p:sp>
        <p:nvSpPr>
          <p:cNvPr id="5" name="TextBox 4">
            <a:extLst>
              <a:ext uri="{FF2B5EF4-FFF2-40B4-BE49-F238E27FC236}">
                <a16:creationId xmlns:a16="http://schemas.microsoft.com/office/drawing/2014/main" id="{667ACDEF-4161-4173-9353-674B4F5F304E}"/>
              </a:ext>
            </a:extLst>
          </p:cNvPr>
          <p:cNvSpPr txBox="1"/>
          <p:nvPr/>
        </p:nvSpPr>
        <p:spPr>
          <a:xfrm>
            <a:off x="2433496" y="3909641"/>
            <a:ext cx="1620957" cy="858633"/>
          </a:xfrm>
          <a:prstGeom prst="rect">
            <a:avLst/>
          </a:prstGeom>
          <a:noFill/>
        </p:spPr>
        <p:txBody>
          <a:bodyPr wrap="none" rtlCol="0">
            <a:spAutoFit/>
          </a:bodyPr>
          <a:lstStyle/>
          <a:p>
            <a:pPr marL="0" marR="0" lvl="0" indent="0" algn="l" defTabSz="914400" rtl="0" eaLnBrk="1" fontAlgn="base" latinLnBrk="0" hangingPunct="1">
              <a:lnSpc>
                <a:spcPct val="12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25 + 12 = 37</a:t>
            </a:r>
          </a:p>
          <a:p>
            <a:pPr marL="0" marR="0" lvl="0" indent="0" algn="l" defTabSz="914400" rtl="0" eaLnBrk="1" fontAlgn="base" latinLnBrk="0" hangingPunct="1">
              <a:lnSpc>
                <a:spcPct val="12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12 + 25 = 37</a:t>
            </a:r>
          </a:p>
        </p:txBody>
      </p:sp>
      <p:sp>
        <p:nvSpPr>
          <p:cNvPr id="4" name="Content Placeholder 2">
            <a:extLst>
              <a:ext uri="{FF2B5EF4-FFF2-40B4-BE49-F238E27FC236}">
                <a16:creationId xmlns:a16="http://schemas.microsoft.com/office/drawing/2014/main" id="{8C3132F0-C480-4A70-9C19-D1FBFD532FB6}"/>
              </a:ext>
            </a:extLst>
          </p:cNvPr>
          <p:cNvSpPr txBox="1">
            <a:spLocks/>
          </p:cNvSpPr>
          <p:nvPr/>
        </p:nvSpPr>
        <p:spPr>
          <a:xfrm>
            <a:off x="6222047" y="1204146"/>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effectLst/>
                <a:uLnTx/>
                <a:uFillTx/>
                <a:latin typeface="Arial"/>
                <a:ea typeface="+mn-ea"/>
                <a:cs typeface="+mn-cs"/>
              </a:rPr>
              <a:t>Look at this bar model. The sum of the parts is equal to the whole. Write two addition equations to show this.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effectLst/>
                <a:uLnTx/>
                <a:uFillTx/>
                <a:latin typeface="Arial"/>
                <a:ea typeface="+mn-ea"/>
                <a:cs typeface="+mn-cs"/>
              </a:rPr>
              <a:t>Which numbers are addends? Where are they on the bar model?</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effectLst/>
                <a:uLnTx/>
                <a:uFillTx/>
                <a:latin typeface="Arial"/>
                <a:ea typeface="+mn-ea"/>
                <a:cs typeface="+mn-cs"/>
              </a:rPr>
              <a:t>Which number is the sum? Where is it on the bar model?</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effectLst/>
                <a:uLnTx/>
                <a:uFillTx/>
                <a:latin typeface="Arial"/>
                <a:ea typeface="+mn-ea"/>
                <a:cs typeface="+mn-cs"/>
              </a:rPr>
              <a:t>Write other numbers in a bar model like this. Write addition equations to match the representation. Identify the addends and the sum.  </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2" name="TextBox 19">
            <a:extLst>
              <a:ext uri="{FF2B5EF4-FFF2-40B4-BE49-F238E27FC236}">
                <a16:creationId xmlns:a16="http://schemas.microsoft.com/office/drawing/2014/main" id="{21634AE7-1391-4B4E-BC17-DC54FCB62BFA}"/>
              </a:ext>
            </a:extLst>
          </p:cNvPr>
          <p:cNvSpPr txBox="1"/>
          <p:nvPr/>
        </p:nvSpPr>
        <p:spPr>
          <a:xfrm>
            <a:off x="7015163" y="5439981"/>
            <a:ext cx="3743325" cy="427746"/>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2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addend + addend = sum</a:t>
            </a:r>
          </a:p>
        </p:txBody>
      </p:sp>
      <p:sp>
        <p:nvSpPr>
          <p:cNvPr id="33" name="TextBox 32">
            <a:extLst>
              <a:ext uri="{FF2B5EF4-FFF2-40B4-BE49-F238E27FC236}">
                <a16:creationId xmlns:a16="http://schemas.microsoft.com/office/drawing/2014/main" id="{F3F23442-9A75-4062-9D26-877951DB5E39}"/>
              </a:ext>
            </a:extLst>
          </p:cNvPr>
          <p:cNvSpPr txBox="1"/>
          <p:nvPr/>
        </p:nvSpPr>
        <p:spPr>
          <a:xfrm>
            <a:off x="797881" y="2833573"/>
            <a:ext cx="1040670" cy="427746"/>
          </a:xfrm>
          <a:prstGeom prst="rect">
            <a:avLst/>
          </a:prstGeom>
          <a:noFill/>
        </p:spPr>
        <p:txBody>
          <a:bodyPr wrap="none" rtlCol="0">
            <a:spAutoFit/>
          </a:bodyPr>
          <a:lstStyle/>
          <a:p>
            <a:pPr marL="0" marR="0" lvl="0" indent="0" algn="l" defTabSz="914400" rtl="0" eaLnBrk="1" fontAlgn="base" latinLnBrk="0" hangingPunct="1">
              <a:lnSpc>
                <a:spcPct val="12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addend</a:t>
            </a:r>
          </a:p>
        </p:txBody>
      </p:sp>
      <p:sp>
        <p:nvSpPr>
          <p:cNvPr id="34" name="TextBox 33">
            <a:extLst>
              <a:ext uri="{FF2B5EF4-FFF2-40B4-BE49-F238E27FC236}">
                <a16:creationId xmlns:a16="http://schemas.microsoft.com/office/drawing/2014/main" id="{6C749B2E-A6BF-49A6-A338-3976E8D3B7BB}"/>
              </a:ext>
            </a:extLst>
          </p:cNvPr>
          <p:cNvSpPr txBox="1"/>
          <p:nvPr/>
        </p:nvSpPr>
        <p:spPr>
          <a:xfrm>
            <a:off x="4869935" y="2859577"/>
            <a:ext cx="1040670" cy="427746"/>
          </a:xfrm>
          <a:prstGeom prst="rect">
            <a:avLst/>
          </a:prstGeom>
          <a:noFill/>
        </p:spPr>
        <p:txBody>
          <a:bodyPr wrap="none" rtlCol="0">
            <a:spAutoFit/>
          </a:bodyPr>
          <a:lstStyle/>
          <a:p>
            <a:pPr marL="0" marR="0" lvl="0" indent="0" algn="l" defTabSz="914400" rtl="0" eaLnBrk="1" fontAlgn="base" latinLnBrk="0" hangingPunct="1">
              <a:lnSpc>
                <a:spcPct val="12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addend</a:t>
            </a:r>
          </a:p>
        </p:txBody>
      </p:sp>
      <p:sp>
        <p:nvSpPr>
          <p:cNvPr id="35" name="TextBox 34">
            <a:extLst>
              <a:ext uri="{FF2B5EF4-FFF2-40B4-BE49-F238E27FC236}">
                <a16:creationId xmlns:a16="http://schemas.microsoft.com/office/drawing/2014/main" id="{F0A57FB5-32D0-47E9-AD01-651A5290DC82}"/>
              </a:ext>
            </a:extLst>
          </p:cNvPr>
          <p:cNvSpPr txBox="1"/>
          <p:nvPr/>
        </p:nvSpPr>
        <p:spPr>
          <a:xfrm>
            <a:off x="3070609" y="1387159"/>
            <a:ext cx="668774" cy="427746"/>
          </a:xfrm>
          <a:prstGeom prst="rect">
            <a:avLst/>
          </a:prstGeom>
          <a:noFill/>
        </p:spPr>
        <p:txBody>
          <a:bodyPr wrap="none" rtlCol="0">
            <a:spAutoFit/>
          </a:bodyPr>
          <a:lstStyle/>
          <a:p>
            <a:pPr marL="0" marR="0" lvl="0" indent="0" algn="ctr" defTabSz="914400" rtl="0" eaLnBrk="1" fontAlgn="base" latinLnBrk="0" hangingPunct="1">
              <a:lnSpc>
                <a:spcPct val="12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sum</a:t>
            </a:r>
          </a:p>
        </p:txBody>
      </p:sp>
      <p:cxnSp>
        <p:nvCxnSpPr>
          <p:cNvPr id="36" name="Straight Arrow Connector 35">
            <a:extLst>
              <a:ext uri="{FF2B5EF4-FFF2-40B4-BE49-F238E27FC236}">
                <a16:creationId xmlns:a16="http://schemas.microsoft.com/office/drawing/2014/main" id="{DF716154-EA9B-4F6E-BCA7-A80FFA70B48A}"/>
              </a:ext>
            </a:extLst>
          </p:cNvPr>
          <p:cNvCxnSpPr>
            <a:cxnSpLocks/>
          </p:cNvCxnSpPr>
          <p:nvPr/>
        </p:nvCxnSpPr>
        <p:spPr>
          <a:xfrm>
            <a:off x="3389084" y="1787819"/>
            <a:ext cx="0" cy="346233"/>
          </a:xfrm>
          <a:prstGeom prst="straightConnector1">
            <a:avLst/>
          </a:prstGeom>
          <a:ln>
            <a:solidFill>
              <a:schemeClr val="tx1"/>
            </a:solidFill>
            <a:tailEnd type="triangle" w="lg" len="med"/>
          </a:ln>
          <a:effectLst/>
        </p:spPr>
        <p:style>
          <a:lnRef idx="2">
            <a:schemeClr val="dk1"/>
          </a:lnRef>
          <a:fillRef idx="0">
            <a:schemeClr val="dk1"/>
          </a:fillRef>
          <a:effectRef idx="1">
            <a:schemeClr val="dk1"/>
          </a:effectRef>
          <a:fontRef idx="minor">
            <a:schemeClr val="tx1"/>
          </a:fontRef>
        </p:style>
      </p:cxnSp>
      <p:cxnSp>
        <p:nvCxnSpPr>
          <p:cNvPr id="37" name="Straight Arrow Connector 36">
            <a:extLst>
              <a:ext uri="{FF2B5EF4-FFF2-40B4-BE49-F238E27FC236}">
                <a16:creationId xmlns:a16="http://schemas.microsoft.com/office/drawing/2014/main" id="{B0B92855-0342-4FC9-8AD0-36E39CC0DCB1}"/>
              </a:ext>
            </a:extLst>
          </p:cNvPr>
          <p:cNvCxnSpPr>
            <a:cxnSpLocks/>
          </p:cNvCxnSpPr>
          <p:nvPr/>
        </p:nvCxnSpPr>
        <p:spPr>
          <a:xfrm>
            <a:off x="1794527" y="3071879"/>
            <a:ext cx="367779" cy="0"/>
          </a:xfrm>
          <a:prstGeom prst="straightConnector1">
            <a:avLst/>
          </a:prstGeom>
          <a:ln>
            <a:solidFill>
              <a:schemeClr val="tx1"/>
            </a:solidFill>
            <a:tailEnd type="triangle" w="lg" len="med"/>
          </a:ln>
          <a:effectLst/>
        </p:spPr>
        <p:style>
          <a:lnRef idx="2">
            <a:schemeClr val="dk1"/>
          </a:lnRef>
          <a:fillRef idx="0">
            <a:schemeClr val="dk1"/>
          </a:fillRef>
          <a:effectRef idx="1">
            <a:schemeClr val="dk1"/>
          </a:effectRef>
          <a:fontRef idx="minor">
            <a:schemeClr val="tx1"/>
          </a:fontRef>
        </p:style>
      </p:cxnSp>
      <p:cxnSp>
        <p:nvCxnSpPr>
          <p:cNvPr id="38" name="Straight Arrow Connector 37">
            <a:extLst>
              <a:ext uri="{FF2B5EF4-FFF2-40B4-BE49-F238E27FC236}">
                <a16:creationId xmlns:a16="http://schemas.microsoft.com/office/drawing/2014/main" id="{A8379B09-07DC-455C-B106-74DC754115D4}"/>
              </a:ext>
            </a:extLst>
          </p:cNvPr>
          <p:cNvCxnSpPr>
            <a:cxnSpLocks/>
          </p:cNvCxnSpPr>
          <p:nvPr/>
        </p:nvCxnSpPr>
        <p:spPr>
          <a:xfrm flipH="1">
            <a:off x="4532178" y="3108085"/>
            <a:ext cx="367779" cy="0"/>
          </a:xfrm>
          <a:prstGeom prst="straightConnector1">
            <a:avLst/>
          </a:prstGeom>
          <a:ln>
            <a:solidFill>
              <a:schemeClr val="tx1"/>
            </a:solidFill>
            <a:tailEnd type="triangle" w="lg" len="med"/>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634225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par>
                                <p:cTn id="12" presetID="10" presetClass="entr" presetSubtype="0"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fade">
                                      <p:cBhvr>
                                        <p:cTn id="14" dur="500"/>
                                        <p:tgtEl>
                                          <p:spTgt spid="3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par>
                                <p:cTn id="20" presetID="10" presetClass="entr" presetSubtype="0"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par>
                                <p:cTn id="28" presetID="10" presetClass="entr" presetSubtype="0" fill="hold"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9">
            <a:extLst>
              <a:ext uri="{FF2B5EF4-FFF2-40B4-BE49-F238E27FC236}">
                <a16:creationId xmlns:a16="http://schemas.microsoft.com/office/drawing/2014/main" id="{FE876A9A-E596-478C-B7E3-4B0A6E56B87B}"/>
              </a:ext>
            </a:extLst>
          </p:cNvPr>
          <p:cNvSpPr txBox="1"/>
          <p:nvPr/>
        </p:nvSpPr>
        <p:spPr>
          <a:xfrm>
            <a:off x="735646" y="5328290"/>
            <a:ext cx="5486401"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0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3" name="Title 2">
            <a:extLst>
              <a:ext uri="{FF2B5EF4-FFF2-40B4-BE49-F238E27FC236}">
                <a16:creationId xmlns:a16="http://schemas.microsoft.com/office/drawing/2014/main" id="{AB01F6A5-794E-4C50-8384-6DD0C5B3A78C}"/>
              </a:ext>
            </a:extLst>
          </p:cNvPr>
          <p:cNvSpPr>
            <a:spLocks noGrp="1"/>
          </p:cNvSpPr>
          <p:nvPr>
            <p:ph type="title"/>
          </p:nvPr>
        </p:nvSpPr>
        <p:spPr/>
        <p:txBody>
          <a:bodyPr/>
          <a:lstStyle/>
          <a:p>
            <a:r>
              <a:rPr lang="en-GB" dirty="0"/>
              <a:t>3AS-3 Manipulate the additive relationship</a:t>
            </a:r>
          </a:p>
        </p:txBody>
      </p:sp>
      <p:sp>
        <p:nvSpPr>
          <p:cNvPr id="5" name="TextBox 4">
            <a:extLst>
              <a:ext uri="{FF2B5EF4-FFF2-40B4-BE49-F238E27FC236}">
                <a16:creationId xmlns:a16="http://schemas.microsoft.com/office/drawing/2014/main" id="{667ACDEF-4161-4173-9353-674B4F5F304E}"/>
              </a:ext>
            </a:extLst>
          </p:cNvPr>
          <p:cNvSpPr txBox="1"/>
          <p:nvPr/>
        </p:nvSpPr>
        <p:spPr>
          <a:xfrm>
            <a:off x="2433496" y="3909641"/>
            <a:ext cx="1620957" cy="858633"/>
          </a:xfrm>
          <a:prstGeom prst="rect">
            <a:avLst/>
          </a:prstGeom>
          <a:noFill/>
        </p:spPr>
        <p:txBody>
          <a:bodyPr wrap="none" rtlCol="0">
            <a:spAutoFit/>
          </a:bodyPr>
          <a:lstStyle/>
          <a:p>
            <a:pPr marL="0" marR="0" lvl="0" indent="0" algn="l" defTabSz="914400" rtl="0" eaLnBrk="1" fontAlgn="base" latinLnBrk="0" hangingPunct="1">
              <a:lnSpc>
                <a:spcPct val="12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37 – 25 = 12</a:t>
            </a:r>
          </a:p>
          <a:p>
            <a:pPr marL="0" marR="0" lvl="0" indent="0" algn="l" defTabSz="914400" rtl="0" eaLnBrk="1" fontAlgn="base" latinLnBrk="0" hangingPunct="1">
              <a:lnSpc>
                <a:spcPct val="12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37 – 12 = 25</a:t>
            </a:r>
          </a:p>
        </p:txBody>
      </p:sp>
      <p:sp>
        <p:nvSpPr>
          <p:cNvPr id="4" name="Content Placeholder 2">
            <a:extLst>
              <a:ext uri="{FF2B5EF4-FFF2-40B4-BE49-F238E27FC236}">
                <a16:creationId xmlns:a16="http://schemas.microsoft.com/office/drawing/2014/main" id="{8C3132F0-C480-4A70-9C19-D1FBFD532FB6}"/>
              </a:ext>
            </a:extLst>
          </p:cNvPr>
          <p:cNvSpPr txBox="1">
            <a:spLocks/>
          </p:cNvSpPr>
          <p:nvPr/>
        </p:nvSpPr>
        <p:spPr>
          <a:xfrm>
            <a:off x="6296714" y="1230150"/>
            <a:ext cx="5234304"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585858"/>
                </a:solidFill>
                <a:effectLst/>
                <a:uLnTx/>
                <a:uFillTx/>
                <a:latin typeface="Arial"/>
                <a:ea typeface="+mn-ea"/>
                <a:cs typeface="+mn-cs"/>
              </a:rPr>
              <a:t>This is the same bar model.</a:t>
            </a:r>
            <a:r>
              <a:rPr kumimoji="0" lang="en-GB" sz="1600" b="0" i="0" u="none" strike="noStrike" kern="1200" cap="none" spc="0" normalizeH="0" noProof="0" dirty="0">
                <a:ln>
                  <a:noFill/>
                </a:ln>
                <a:solidFill>
                  <a:srgbClr val="585858"/>
                </a:solidFill>
                <a:effectLst/>
                <a:uLnTx/>
                <a:uFillTx/>
                <a:latin typeface="Arial"/>
                <a:ea typeface="+mn-ea"/>
                <a:cs typeface="+mn-cs"/>
              </a:rPr>
              <a:t> </a:t>
            </a:r>
            <a:r>
              <a:rPr kumimoji="0" lang="en-GB" sz="1600" b="0" i="0" u="none" strike="noStrike" kern="1200" cap="none" spc="0" normalizeH="0" baseline="0" noProof="0" dirty="0">
                <a:ln>
                  <a:noFill/>
                </a:ln>
                <a:solidFill>
                  <a:srgbClr val="585858"/>
                </a:solidFill>
                <a:effectLst/>
                <a:uLnTx/>
                <a:uFillTx/>
                <a:latin typeface="Arial"/>
                <a:ea typeface="+mn-ea"/>
                <a:cs typeface="+mn-cs"/>
              </a:rPr>
              <a:t>The whole subtract a part equals a part. Write two subtraction equations to show this.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585858"/>
                </a:solidFill>
                <a:effectLst/>
                <a:uLnTx/>
                <a:uFillTx/>
                <a:latin typeface="Arial"/>
                <a:ea typeface="+mn-ea"/>
                <a:cs typeface="+mn-cs"/>
              </a:rPr>
              <a:t>For each subtraction equation identify which number is the minuend, subtrahend and difference.</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585858"/>
                </a:solidFill>
                <a:effectLst/>
                <a:uLnTx/>
                <a:uFillTx/>
                <a:latin typeface="Arial"/>
                <a:ea typeface="+mn-ea"/>
                <a:cs typeface="+mn-cs"/>
              </a:rPr>
              <a:t>What do you notice about the minuend in each equation?  Where is the minuend on the bar model? Is the minuend a whole or a part?</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585858"/>
                </a:solidFill>
                <a:effectLst/>
                <a:uLnTx/>
                <a:uFillTx/>
                <a:latin typeface="Arial"/>
                <a:ea typeface="+mn-ea"/>
                <a:cs typeface="+mn-cs"/>
              </a:rPr>
              <a:t>What do you notice about the subtrahend and difference in each equation? Where are they on the bar model? Are they the whole or are they a part?</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585858"/>
                </a:solidFill>
                <a:effectLst/>
                <a:uLnTx/>
                <a:uFillTx/>
                <a:latin typeface="Arial"/>
                <a:ea typeface="+mn-ea"/>
                <a:cs typeface="+mn-cs"/>
              </a:rPr>
              <a:t>Write other numbers in a bar model like this. Write subtraction equations to match the representation.  Identify the minuend, subtrahend and difference.</a:t>
            </a: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16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16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16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1600" b="0" i="0" u="none" strike="noStrike" kern="0" cap="none" spc="0" normalizeH="0" baseline="0" noProof="0" dirty="0">
              <a:ln>
                <a:noFill/>
              </a:ln>
              <a:solidFill>
                <a:srgbClr val="000000"/>
              </a:solidFill>
              <a:effectLst/>
              <a:uLnTx/>
              <a:uFillTx/>
              <a:latin typeface="Arial"/>
              <a:ea typeface="+mn-ea"/>
              <a:cs typeface="+mn-cs"/>
            </a:endParaRPr>
          </a:p>
        </p:txBody>
      </p:sp>
      <p:sp>
        <p:nvSpPr>
          <p:cNvPr id="32" name="TextBox 31">
            <a:extLst>
              <a:ext uri="{FF2B5EF4-FFF2-40B4-BE49-F238E27FC236}">
                <a16:creationId xmlns:a16="http://schemas.microsoft.com/office/drawing/2014/main" id="{263BE4D7-6968-478E-A236-FF650136EDE8}"/>
              </a:ext>
            </a:extLst>
          </p:cNvPr>
          <p:cNvSpPr txBox="1"/>
          <p:nvPr/>
        </p:nvSpPr>
        <p:spPr>
          <a:xfrm>
            <a:off x="1526927" y="5345202"/>
            <a:ext cx="3756156" cy="394210"/>
          </a:xfrm>
          <a:prstGeom prst="rect">
            <a:avLst/>
          </a:prstGeom>
          <a:noFill/>
        </p:spPr>
        <p:txBody>
          <a:bodyPr wrap="none" rtlCol="0">
            <a:spAutoFit/>
          </a:bodyPr>
          <a:lstStyle/>
          <a:p>
            <a:pPr marL="0" marR="0" lvl="0" indent="0" algn="ctr" defTabSz="914400" rtl="0" eaLnBrk="1" fontAlgn="base" latinLnBrk="0" hangingPunct="1">
              <a:lnSpc>
                <a:spcPct val="120000"/>
              </a:lnSpc>
              <a:spcBef>
                <a:spcPct val="20000"/>
              </a:spcBef>
              <a:spcAft>
                <a:spcPct val="0"/>
              </a:spcAft>
              <a:buClr>
                <a:srgbClr val="00628C"/>
              </a:buClr>
              <a:buSzTx/>
              <a:buFont typeface="Arial" panose="020B0604020202020204" pitchFamily="34" charset="0"/>
              <a:buNone/>
              <a:tabLst/>
              <a:defRPr/>
            </a:pPr>
            <a:r>
              <a:rPr kumimoji="0" lang="en-GB"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minuend – subtrahend = difference</a:t>
            </a:r>
          </a:p>
        </p:txBody>
      </p:sp>
      <p:sp>
        <p:nvSpPr>
          <p:cNvPr id="33" name="TextBox 32">
            <a:extLst>
              <a:ext uri="{FF2B5EF4-FFF2-40B4-BE49-F238E27FC236}">
                <a16:creationId xmlns:a16="http://schemas.microsoft.com/office/drawing/2014/main" id="{F3F23442-9A75-4062-9D26-877951DB5E39}"/>
              </a:ext>
            </a:extLst>
          </p:cNvPr>
          <p:cNvSpPr txBox="1"/>
          <p:nvPr/>
        </p:nvSpPr>
        <p:spPr>
          <a:xfrm>
            <a:off x="797880" y="2743840"/>
            <a:ext cx="1470393" cy="656077"/>
          </a:xfrm>
          <a:prstGeom prst="rect">
            <a:avLst/>
          </a:prstGeom>
          <a:noFill/>
        </p:spPr>
        <p:txBody>
          <a:bodyPr wrap="square" rtlCol="0">
            <a:spAutoFit/>
          </a:bodyPr>
          <a:lstStyle/>
          <a:p>
            <a:pPr marL="0" marR="0" lvl="0" indent="0" algn="l" defTabSz="914400" rtl="0" eaLnBrk="1" fontAlgn="base" latinLnBrk="0" hangingPunct="1">
              <a:lnSpc>
                <a:spcPct val="12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subtrahend (or difference)</a:t>
            </a:r>
          </a:p>
        </p:txBody>
      </p:sp>
      <p:sp>
        <p:nvSpPr>
          <p:cNvPr id="35" name="TextBox 34">
            <a:extLst>
              <a:ext uri="{FF2B5EF4-FFF2-40B4-BE49-F238E27FC236}">
                <a16:creationId xmlns:a16="http://schemas.microsoft.com/office/drawing/2014/main" id="{F0A57FB5-32D0-47E9-AD01-651A5290DC82}"/>
              </a:ext>
            </a:extLst>
          </p:cNvPr>
          <p:cNvSpPr txBox="1"/>
          <p:nvPr/>
        </p:nvSpPr>
        <p:spPr>
          <a:xfrm>
            <a:off x="2820541" y="1387159"/>
            <a:ext cx="1168911" cy="427746"/>
          </a:xfrm>
          <a:prstGeom prst="rect">
            <a:avLst/>
          </a:prstGeom>
          <a:noFill/>
        </p:spPr>
        <p:txBody>
          <a:bodyPr wrap="none" rtlCol="0">
            <a:spAutoFit/>
          </a:bodyPr>
          <a:lstStyle/>
          <a:p>
            <a:pPr marL="0" marR="0" lvl="0" indent="0" algn="ctr" defTabSz="914400" rtl="0" eaLnBrk="1" fontAlgn="base" latinLnBrk="0" hangingPunct="1">
              <a:lnSpc>
                <a:spcPct val="12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minuend</a:t>
            </a:r>
          </a:p>
        </p:txBody>
      </p:sp>
      <p:cxnSp>
        <p:nvCxnSpPr>
          <p:cNvPr id="36" name="Straight Arrow Connector 35">
            <a:extLst>
              <a:ext uri="{FF2B5EF4-FFF2-40B4-BE49-F238E27FC236}">
                <a16:creationId xmlns:a16="http://schemas.microsoft.com/office/drawing/2014/main" id="{DF716154-EA9B-4F6E-BCA7-A80FFA70B48A}"/>
              </a:ext>
            </a:extLst>
          </p:cNvPr>
          <p:cNvCxnSpPr>
            <a:cxnSpLocks/>
          </p:cNvCxnSpPr>
          <p:nvPr/>
        </p:nvCxnSpPr>
        <p:spPr>
          <a:xfrm>
            <a:off x="3389084" y="1787819"/>
            <a:ext cx="0" cy="346233"/>
          </a:xfrm>
          <a:prstGeom prst="straightConnector1">
            <a:avLst/>
          </a:prstGeom>
          <a:ln>
            <a:solidFill>
              <a:schemeClr val="tx1"/>
            </a:solidFill>
            <a:tailEnd type="triangle" w="lg" len="med"/>
          </a:ln>
          <a:effectLst/>
        </p:spPr>
        <p:style>
          <a:lnRef idx="2">
            <a:schemeClr val="dk1"/>
          </a:lnRef>
          <a:fillRef idx="0">
            <a:schemeClr val="dk1"/>
          </a:fillRef>
          <a:effectRef idx="1">
            <a:schemeClr val="dk1"/>
          </a:effectRef>
          <a:fontRef idx="minor">
            <a:schemeClr val="tx1"/>
          </a:fontRef>
        </p:style>
      </p:cxnSp>
      <p:cxnSp>
        <p:nvCxnSpPr>
          <p:cNvPr id="37" name="Straight Arrow Connector 36">
            <a:extLst>
              <a:ext uri="{FF2B5EF4-FFF2-40B4-BE49-F238E27FC236}">
                <a16:creationId xmlns:a16="http://schemas.microsoft.com/office/drawing/2014/main" id="{B0B92855-0342-4FC9-8AD0-36E39CC0DCB1}"/>
              </a:ext>
            </a:extLst>
          </p:cNvPr>
          <p:cNvCxnSpPr>
            <a:cxnSpLocks/>
          </p:cNvCxnSpPr>
          <p:nvPr/>
        </p:nvCxnSpPr>
        <p:spPr>
          <a:xfrm>
            <a:off x="1794527" y="3071879"/>
            <a:ext cx="367779" cy="0"/>
          </a:xfrm>
          <a:prstGeom prst="straightConnector1">
            <a:avLst/>
          </a:prstGeom>
          <a:ln>
            <a:solidFill>
              <a:schemeClr val="tx1"/>
            </a:solidFill>
            <a:tailEnd type="triangle" w="lg" len="med"/>
          </a:ln>
          <a:effectLst/>
        </p:spPr>
        <p:style>
          <a:lnRef idx="2">
            <a:schemeClr val="dk1"/>
          </a:lnRef>
          <a:fillRef idx="0">
            <a:schemeClr val="dk1"/>
          </a:fillRef>
          <a:effectRef idx="1">
            <a:schemeClr val="dk1"/>
          </a:effectRef>
          <a:fontRef idx="minor">
            <a:schemeClr val="tx1"/>
          </a:fontRef>
        </p:style>
      </p:cxnSp>
      <p:cxnSp>
        <p:nvCxnSpPr>
          <p:cNvPr id="38" name="Straight Arrow Connector 37">
            <a:extLst>
              <a:ext uri="{FF2B5EF4-FFF2-40B4-BE49-F238E27FC236}">
                <a16:creationId xmlns:a16="http://schemas.microsoft.com/office/drawing/2014/main" id="{A8379B09-07DC-455C-B106-74DC754115D4}"/>
              </a:ext>
            </a:extLst>
          </p:cNvPr>
          <p:cNvCxnSpPr>
            <a:cxnSpLocks/>
          </p:cNvCxnSpPr>
          <p:nvPr/>
        </p:nvCxnSpPr>
        <p:spPr>
          <a:xfrm flipH="1">
            <a:off x="4532178" y="3108085"/>
            <a:ext cx="367779" cy="0"/>
          </a:xfrm>
          <a:prstGeom prst="straightConnector1">
            <a:avLst/>
          </a:prstGeom>
          <a:ln>
            <a:solidFill>
              <a:schemeClr val="tx1"/>
            </a:solidFill>
            <a:tailEnd type="triangle" w="lg" len="med"/>
          </a:ln>
          <a:effectLst/>
        </p:spPr>
        <p:style>
          <a:lnRef idx="2">
            <a:schemeClr val="dk1"/>
          </a:lnRef>
          <a:fillRef idx="0">
            <a:schemeClr val="dk1"/>
          </a:fillRef>
          <a:effectRef idx="1">
            <a:schemeClr val="dk1"/>
          </a:effectRef>
          <a:fontRef idx="minor">
            <a:schemeClr val="tx1"/>
          </a:fontRef>
        </p:style>
      </p:cxnSp>
      <p:sp>
        <p:nvSpPr>
          <p:cNvPr id="21" name="TextBox 20">
            <a:extLst>
              <a:ext uri="{FF2B5EF4-FFF2-40B4-BE49-F238E27FC236}">
                <a16:creationId xmlns:a16="http://schemas.microsoft.com/office/drawing/2014/main" id="{D5C84481-C60E-41AD-A951-13641416695E}"/>
              </a:ext>
            </a:extLst>
          </p:cNvPr>
          <p:cNvSpPr txBox="1"/>
          <p:nvPr/>
        </p:nvSpPr>
        <p:spPr>
          <a:xfrm>
            <a:off x="4754931" y="2743840"/>
            <a:ext cx="1470393" cy="656077"/>
          </a:xfrm>
          <a:prstGeom prst="rect">
            <a:avLst/>
          </a:prstGeom>
          <a:noFill/>
        </p:spPr>
        <p:txBody>
          <a:bodyPr wrap="square" rtlCol="0">
            <a:spAutoFit/>
          </a:bodyPr>
          <a:lstStyle/>
          <a:p>
            <a:pPr marL="0" marR="0" lvl="0" indent="0" algn="l" defTabSz="914400" rtl="0" eaLnBrk="1" fontAlgn="base" latinLnBrk="0" hangingPunct="1">
              <a:lnSpc>
                <a:spcPct val="12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subtrahend (or difference)</a:t>
            </a:r>
          </a:p>
        </p:txBody>
      </p:sp>
      <p:grpSp>
        <p:nvGrpSpPr>
          <p:cNvPr id="22" name="Group 21">
            <a:extLst>
              <a:ext uri="{FF2B5EF4-FFF2-40B4-BE49-F238E27FC236}">
                <a16:creationId xmlns:a16="http://schemas.microsoft.com/office/drawing/2014/main" id="{3FE7BBEF-D73C-4929-AA60-ADF1F145E2C2}"/>
              </a:ext>
            </a:extLst>
          </p:cNvPr>
          <p:cNvGrpSpPr/>
          <p:nvPr/>
        </p:nvGrpSpPr>
        <p:grpSpPr>
          <a:xfrm>
            <a:off x="2202875" y="2179441"/>
            <a:ext cx="2305985" cy="1153271"/>
            <a:chOff x="3327718" y="3211896"/>
            <a:chExt cx="2305985" cy="1153271"/>
          </a:xfrm>
        </p:grpSpPr>
        <p:sp>
          <p:nvSpPr>
            <p:cNvPr id="23" name="TextBox 22">
              <a:extLst>
                <a:ext uri="{FF2B5EF4-FFF2-40B4-BE49-F238E27FC236}">
                  <a16:creationId xmlns:a16="http://schemas.microsoft.com/office/drawing/2014/main" id="{3FAA5473-3848-4FA6-B23F-6BD8C99CD837}"/>
                </a:ext>
              </a:extLst>
            </p:cNvPr>
            <p:cNvSpPr txBox="1"/>
            <p:nvPr/>
          </p:nvSpPr>
          <p:spPr>
            <a:xfrm>
              <a:off x="4139972" y="3278625"/>
              <a:ext cx="675168" cy="43088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37</a:t>
              </a:r>
            </a:p>
          </p:txBody>
        </p:sp>
        <p:grpSp>
          <p:nvGrpSpPr>
            <p:cNvPr id="24" name="Group 23">
              <a:extLst>
                <a:ext uri="{FF2B5EF4-FFF2-40B4-BE49-F238E27FC236}">
                  <a16:creationId xmlns:a16="http://schemas.microsoft.com/office/drawing/2014/main" id="{3758E769-244D-434C-BAD5-0EC066D68453}"/>
                </a:ext>
              </a:extLst>
            </p:cNvPr>
            <p:cNvGrpSpPr/>
            <p:nvPr/>
          </p:nvGrpSpPr>
          <p:grpSpPr>
            <a:xfrm>
              <a:off x="3327718" y="3211896"/>
              <a:ext cx="2305985" cy="1153271"/>
              <a:chOff x="2323021" y="2794732"/>
              <a:chExt cx="3842830" cy="1019794"/>
            </a:xfrm>
          </p:grpSpPr>
          <p:sp>
            <p:nvSpPr>
              <p:cNvPr id="27" name="Rectangle 26">
                <a:extLst>
                  <a:ext uri="{FF2B5EF4-FFF2-40B4-BE49-F238E27FC236}">
                    <a16:creationId xmlns:a16="http://schemas.microsoft.com/office/drawing/2014/main" id="{1F32032F-476F-471C-B1E3-813B1A3AE91B}"/>
                  </a:ext>
                </a:extLst>
              </p:cNvPr>
              <p:cNvSpPr/>
              <p:nvPr/>
            </p:nvSpPr>
            <p:spPr>
              <a:xfrm>
                <a:off x="2323021" y="2794732"/>
                <a:ext cx="3842830" cy="101979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cxnSp>
            <p:nvCxnSpPr>
              <p:cNvPr id="28" name="Straight Connector 27">
                <a:extLst>
                  <a:ext uri="{FF2B5EF4-FFF2-40B4-BE49-F238E27FC236}">
                    <a16:creationId xmlns:a16="http://schemas.microsoft.com/office/drawing/2014/main" id="{D4216632-1F29-4073-B3DF-7F649C2B5151}"/>
                  </a:ext>
                </a:extLst>
              </p:cNvPr>
              <p:cNvCxnSpPr>
                <a:cxnSpLocks/>
              </p:cNvCxnSpPr>
              <p:nvPr/>
            </p:nvCxnSpPr>
            <p:spPr>
              <a:xfrm>
                <a:off x="4783023" y="3299154"/>
                <a:ext cx="0" cy="509897"/>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9" name="Straight Connector 28">
                <a:extLst>
                  <a:ext uri="{FF2B5EF4-FFF2-40B4-BE49-F238E27FC236}">
                    <a16:creationId xmlns:a16="http://schemas.microsoft.com/office/drawing/2014/main" id="{AD09D1CE-5464-49DB-9D13-3DECE40093DC}"/>
                  </a:ext>
                </a:extLst>
              </p:cNvPr>
              <p:cNvCxnSpPr/>
              <p:nvPr/>
            </p:nvCxnSpPr>
            <p:spPr>
              <a:xfrm>
                <a:off x="2323021" y="3299154"/>
                <a:ext cx="384283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grpSp>
        <p:sp>
          <p:nvSpPr>
            <p:cNvPr id="25" name="TextBox 24">
              <a:extLst>
                <a:ext uri="{FF2B5EF4-FFF2-40B4-BE49-F238E27FC236}">
                  <a16:creationId xmlns:a16="http://schemas.microsoft.com/office/drawing/2014/main" id="{90073CF4-D7A3-4347-80F3-B00FA2AD9FB6}"/>
                </a:ext>
              </a:extLst>
            </p:cNvPr>
            <p:cNvSpPr txBox="1"/>
            <p:nvPr/>
          </p:nvSpPr>
          <p:spPr>
            <a:xfrm>
              <a:off x="4745048" y="3882699"/>
              <a:ext cx="878886" cy="430887"/>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12</a:t>
              </a:r>
            </a:p>
          </p:txBody>
        </p:sp>
        <p:sp>
          <p:nvSpPr>
            <p:cNvPr id="26" name="TextBox 25">
              <a:extLst>
                <a:ext uri="{FF2B5EF4-FFF2-40B4-BE49-F238E27FC236}">
                  <a16:creationId xmlns:a16="http://schemas.microsoft.com/office/drawing/2014/main" id="{4F90AA8B-6502-4906-B9B5-361463D12047}"/>
                </a:ext>
              </a:extLst>
            </p:cNvPr>
            <p:cNvSpPr txBox="1"/>
            <p:nvPr/>
          </p:nvSpPr>
          <p:spPr>
            <a:xfrm>
              <a:off x="3608324" y="3846079"/>
              <a:ext cx="854355" cy="441503"/>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25</a:t>
              </a:r>
            </a:p>
          </p:txBody>
        </p:sp>
      </p:grpSp>
    </p:spTree>
    <p:extLst>
      <p:ext uri="{BB962C8B-B14F-4D97-AF65-F5344CB8AC3E}">
        <p14:creationId xmlns:p14="http://schemas.microsoft.com/office/powerpoint/2010/main" val="2799198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par>
                                <p:cTn id="12" presetID="10" presetClass="entr" presetSubtype="0"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fade">
                                      <p:cBhvr>
                                        <p:cTn id="14" dur="500"/>
                                        <p:tgtEl>
                                          <p:spTgt spid="3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par>
                                <p:cTn id="28" presetID="10" presetClass="entr" presetSubtype="0" fill="hold"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500"/>
                                        <p:tgtEl>
                                          <p:spTgt spid="32"/>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2" grpId="0"/>
      <p:bldP spid="33" grpId="0"/>
      <p:bldP spid="35"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3410EE-C5C6-4EF6-B9D5-20FAD45AE893}"/>
              </a:ext>
            </a:extLst>
          </p:cNvPr>
          <p:cNvSpPr>
            <a:spLocks noGrp="1"/>
          </p:cNvSpPr>
          <p:nvPr>
            <p:ph type="title"/>
          </p:nvPr>
        </p:nvSpPr>
        <p:spPr/>
        <p:txBody>
          <a:bodyPr/>
          <a:lstStyle/>
          <a:p>
            <a:r>
              <a:rPr lang="en-GB" dirty="0"/>
              <a:t>3AS-3 Manipulate the additive relationship</a:t>
            </a:r>
          </a:p>
        </p:txBody>
      </p:sp>
      <p:sp>
        <p:nvSpPr>
          <p:cNvPr id="12" name="TextBox 11">
            <a:extLst>
              <a:ext uri="{FF2B5EF4-FFF2-40B4-BE49-F238E27FC236}">
                <a16:creationId xmlns:a16="http://schemas.microsoft.com/office/drawing/2014/main" id="{724BD725-2744-4278-B243-F829DF5814C9}"/>
              </a:ext>
            </a:extLst>
          </p:cNvPr>
          <p:cNvSpPr txBox="1"/>
          <p:nvPr/>
        </p:nvSpPr>
        <p:spPr>
          <a:xfrm>
            <a:off x="2093592" y="2217273"/>
            <a:ext cx="686822" cy="43088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329</a:t>
            </a:r>
          </a:p>
        </p:txBody>
      </p:sp>
      <p:sp>
        <p:nvSpPr>
          <p:cNvPr id="15" name="TextBox 14">
            <a:extLst>
              <a:ext uri="{FF2B5EF4-FFF2-40B4-BE49-F238E27FC236}">
                <a16:creationId xmlns:a16="http://schemas.microsoft.com/office/drawing/2014/main" id="{34A2074A-EA95-4EDA-9057-A47F26A519FD}"/>
              </a:ext>
            </a:extLst>
          </p:cNvPr>
          <p:cNvSpPr txBox="1"/>
          <p:nvPr/>
        </p:nvSpPr>
        <p:spPr>
          <a:xfrm>
            <a:off x="2093591" y="5139502"/>
            <a:ext cx="2612335" cy="43088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743 – 329 =</a:t>
            </a:r>
          </a:p>
        </p:txBody>
      </p:sp>
      <p:sp>
        <p:nvSpPr>
          <p:cNvPr id="24" name="Rectangle 23">
            <a:extLst>
              <a:ext uri="{FF2B5EF4-FFF2-40B4-BE49-F238E27FC236}">
                <a16:creationId xmlns:a16="http://schemas.microsoft.com/office/drawing/2014/main" id="{BEF6C5E8-ED5D-4806-8D0A-408C89C2F18A}"/>
              </a:ext>
            </a:extLst>
          </p:cNvPr>
          <p:cNvSpPr/>
          <p:nvPr/>
        </p:nvSpPr>
        <p:spPr>
          <a:xfrm>
            <a:off x="3032700" y="2157448"/>
            <a:ext cx="687036" cy="49730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26" name="Rectangle 25">
            <a:extLst>
              <a:ext uri="{FF2B5EF4-FFF2-40B4-BE49-F238E27FC236}">
                <a16:creationId xmlns:a16="http://schemas.microsoft.com/office/drawing/2014/main" id="{A55619AD-3CE8-4AE4-BE39-070FA1B94773}"/>
              </a:ext>
            </a:extLst>
          </p:cNvPr>
          <p:cNvSpPr/>
          <p:nvPr/>
        </p:nvSpPr>
        <p:spPr>
          <a:xfrm>
            <a:off x="3760139" y="5040328"/>
            <a:ext cx="730886" cy="57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29" name="TextBox 28">
            <a:extLst>
              <a:ext uri="{FF2B5EF4-FFF2-40B4-BE49-F238E27FC236}">
                <a16:creationId xmlns:a16="http://schemas.microsoft.com/office/drawing/2014/main" id="{556409C4-A0B0-46A1-9523-242D3FCE2765}"/>
              </a:ext>
            </a:extLst>
          </p:cNvPr>
          <p:cNvSpPr txBox="1"/>
          <p:nvPr/>
        </p:nvSpPr>
        <p:spPr>
          <a:xfrm>
            <a:off x="3814383" y="1376644"/>
            <a:ext cx="1002433"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Whole</a:t>
            </a:r>
          </a:p>
        </p:txBody>
      </p:sp>
      <p:sp>
        <p:nvSpPr>
          <p:cNvPr id="30" name="TextBox 29">
            <a:extLst>
              <a:ext uri="{FF2B5EF4-FFF2-40B4-BE49-F238E27FC236}">
                <a16:creationId xmlns:a16="http://schemas.microsoft.com/office/drawing/2014/main" id="{F18ED1DF-E239-4DB1-AEF0-B146C97839DD}"/>
              </a:ext>
            </a:extLst>
          </p:cNvPr>
          <p:cNvSpPr txBox="1"/>
          <p:nvPr/>
        </p:nvSpPr>
        <p:spPr>
          <a:xfrm>
            <a:off x="1998215" y="1376644"/>
            <a:ext cx="1002433"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Part</a:t>
            </a:r>
          </a:p>
        </p:txBody>
      </p:sp>
      <p:sp>
        <p:nvSpPr>
          <p:cNvPr id="31" name="TextBox 30">
            <a:extLst>
              <a:ext uri="{FF2B5EF4-FFF2-40B4-BE49-F238E27FC236}">
                <a16:creationId xmlns:a16="http://schemas.microsoft.com/office/drawing/2014/main" id="{18589319-E8DC-401E-A8A4-4693BBC6CE81}"/>
              </a:ext>
            </a:extLst>
          </p:cNvPr>
          <p:cNvSpPr txBox="1"/>
          <p:nvPr/>
        </p:nvSpPr>
        <p:spPr>
          <a:xfrm>
            <a:off x="2912693" y="1376644"/>
            <a:ext cx="1002433"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Part</a:t>
            </a:r>
          </a:p>
        </p:txBody>
      </p:sp>
      <p:cxnSp>
        <p:nvCxnSpPr>
          <p:cNvPr id="32" name="Straight Arrow Connector 31">
            <a:extLst>
              <a:ext uri="{FF2B5EF4-FFF2-40B4-BE49-F238E27FC236}">
                <a16:creationId xmlns:a16="http://schemas.microsoft.com/office/drawing/2014/main" id="{A4BBE5DA-B6A5-40C8-A88C-C07CB8B11A94}"/>
              </a:ext>
            </a:extLst>
          </p:cNvPr>
          <p:cNvCxnSpPr>
            <a:cxnSpLocks/>
          </p:cNvCxnSpPr>
          <p:nvPr/>
        </p:nvCxnSpPr>
        <p:spPr>
          <a:xfrm>
            <a:off x="2503786" y="1712041"/>
            <a:ext cx="0" cy="346233"/>
          </a:xfrm>
          <a:prstGeom prst="straightConnector1">
            <a:avLst/>
          </a:prstGeom>
          <a:ln>
            <a:solidFill>
              <a:srgbClr val="FF0000"/>
            </a:solidFill>
            <a:tailEnd type="triangle" w="lg" len="med"/>
          </a:ln>
          <a:effectLst/>
        </p:spPr>
        <p:style>
          <a:lnRef idx="2">
            <a:schemeClr val="dk1"/>
          </a:lnRef>
          <a:fillRef idx="0">
            <a:schemeClr val="dk1"/>
          </a:fillRef>
          <a:effectRef idx="1">
            <a:schemeClr val="dk1"/>
          </a:effectRef>
          <a:fontRef idx="minor">
            <a:schemeClr val="tx1"/>
          </a:fontRef>
        </p:style>
      </p:cxnSp>
      <p:cxnSp>
        <p:nvCxnSpPr>
          <p:cNvPr id="33" name="Straight Arrow Connector 32">
            <a:extLst>
              <a:ext uri="{FF2B5EF4-FFF2-40B4-BE49-F238E27FC236}">
                <a16:creationId xmlns:a16="http://schemas.microsoft.com/office/drawing/2014/main" id="{8FEF5229-C1B0-4F48-8713-987073F3B92F}"/>
              </a:ext>
            </a:extLst>
          </p:cNvPr>
          <p:cNvCxnSpPr>
            <a:cxnSpLocks/>
          </p:cNvCxnSpPr>
          <p:nvPr/>
        </p:nvCxnSpPr>
        <p:spPr>
          <a:xfrm>
            <a:off x="3389084" y="1712041"/>
            <a:ext cx="0" cy="346233"/>
          </a:xfrm>
          <a:prstGeom prst="straightConnector1">
            <a:avLst/>
          </a:prstGeom>
          <a:ln>
            <a:solidFill>
              <a:srgbClr val="FF0000"/>
            </a:solidFill>
            <a:tailEnd type="triangle" w="lg" len="med"/>
          </a:ln>
          <a:effectLst/>
        </p:spPr>
        <p:style>
          <a:lnRef idx="2">
            <a:schemeClr val="dk1"/>
          </a:lnRef>
          <a:fillRef idx="0">
            <a:schemeClr val="dk1"/>
          </a:fillRef>
          <a:effectRef idx="1">
            <a:schemeClr val="dk1"/>
          </a:effectRef>
          <a:fontRef idx="minor">
            <a:schemeClr val="tx1"/>
          </a:fontRef>
        </p:style>
      </p:cxnSp>
      <p:cxnSp>
        <p:nvCxnSpPr>
          <p:cNvPr id="34" name="Straight Arrow Connector 33">
            <a:extLst>
              <a:ext uri="{FF2B5EF4-FFF2-40B4-BE49-F238E27FC236}">
                <a16:creationId xmlns:a16="http://schemas.microsoft.com/office/drawing/2014/main" id="{4113E906-5162-402C-BB23-DD85B7076E5C}"/>
              </a:ext>
            </a:extLst>
          </p:cNvPr>
          <p:cNvCxnSpPr>
            <a:cxnSpLocks/>
          </p:cNvCxnSpPr>
          <p:nvPr/>
        </p:nvCxnSpPr>
        <p:spPr>
          <a:xfrm>
            <a:off x="4301891" y="1712041"/>
            <a:ext cx="0" cy="346233"/>
          </a:xfrm>
          <a:prstGeom prst="straightConnector1">
            <a:avLst/>
          </a:prstGeom>
          <a:ln>
            <a:solidFill>
              <a:srgbClr val="FF0000"/>
            </a:solidFill>
            <a:tailEnd type="triangle" w="lg" len="med"/>
          </a:ln>
          <a:effectLst/>
        </p:spPr>
        <p:style>
          <a:lnRef idx="2">
            <a:schemeClr val="dk1"/>
          </a:lnRef>
          <a:fillRef idx="0">
            <a:schemeClr val="dk1"/>
          </a:fillRef>
          <a:effectRef idx="1">
            <a:schemeClr val="dk1"/>
          </a:effectRef>
          <a:fontRef idx="minor">
            <a:schemeClr val="tx1"/>
          </a:fontRef>
        </p:style>
      </p:cxnSp>
      <p:sp>
        <p:nvSpPr>
          <p:cNvPr id="36" name="TextBox 35">
            <a:extLst>
              <a:ext uri="{FF2B5EF4-FFF2-40B4-BE49-F238E27FC236}">
                <a16:creationId xmlns:a16="http://schemas.microsoft.com/office/drawing/2014/main" id="{B5C3B4A0-4B29-4F0C-9AC3-14AC8C24601F}"/>
              </a:ext>
            </a:extLst>
          </p:cNvPr>
          <p:cNvSpPr txBox="1"/>
          <p:nvPr/>
        </p:nvSpPr>
        <p:spPr>
          <a:xfrm>
            <a:off x="2997294" y="3413085"/>
            <a:ext cx="675168" cy="43088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743</a:t>
            </a:r>
          </a:p>
        </p:txBody>
      </p:sp>
      <p:grpSp>
        <p:nvGrpSpPr>
          <p:cNvPr id="37" name="Group 36">
            <a:extLst>
              <a:ext uri="{FF2B5EF4-FFF2-40B4-BE49-F238E27FC236}">
                <a16:creationId xmlns:a16="http://schemas.microsoft.com/office/drawing/2014/main" id="{0DBC51E2-4607-415F-B231-9F5AD8D7A1BD}"/>
              </a:ext>
            </a:extLst>
          </p:cNvPr>
          <p:cNvGrpSpPr/>
          <p:nvPr/>
        </p:nvGrpSpPr>
        <p:grpSpPr>
          <a:xfrm>
            <a:off x="2185040" y="3340164"/>
            <a:ext cx="2305985" cy="1153271"/>
            <a:chOff x="2323021" y="2789257"/>
            <a:chExt cx="3842830" cy="1019794"/>
          </a:xfrm>
        </p:grpSpPr>
        <p:sp>
          <p:nvSpPr>
            <p:cNvPr id="40" name="Rectangle 39">
              <a:extLst>
                <a:ext uri="{FF2B5EF4-FFF2-40B4-BE49-F238E27FC236}">
                  <a16:creationId xmlns:a16="http://schemas.microsoft.com/office/drawing/2014/main" id="{1115CEF4-C812-4E0E-9153-76C2AA80FD73}"/>
                </a:ext>
              </a:extLst>
            </p:cNvPr>
            <p:cNvSpPr/>
            <p:nvPr/>
          </p:nvSpPr>
          <p:spPr>
            <a:xfrm>
              <a:off x="2323021" y="2789257"/>
              <a:ext cx="3842830" cy="101979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cxnSp>
          <p:nvCxnSpPr>
            <p:cNvPr id="41" name="Straight Connector 40">
              <a:extLst>
                <a:ext uri="{FF2B5EF4-FFF2-40B4-BE49-F238E27FC236}">
                  <a16:creationId xmlns:a16="http://schemas.microsoft.com/office/drawing/2014/main" id="{7F4BD638-B805-42A5-8BC4-C7D86F98B76D}"/>
                </a:ext>
              </a:extLst>
            </p:cNvPr>
            <p:cNvCxnSpPr>
              <a:cxnSpLocks/>
            </p:cNvCxnSpPr>
            <p:nvPr/>
          </p:nvCxnSpPr>
          <p:spPr>
            <a:xfrm>
              <a:off x="4040541" y="3299154"/>
              <a:ext cx="0" cy="509897"/>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2" name="Straight Connector 41">
              <a:extLst>
                <a:ext uri="{FF2B5EF4-FFF2-40B4-BE49-F238E27FC236}">
                  <a16:creationId xmlns:a16="http://schemas.microsoft.com/office/drawing/2014/main" id="{0E17704B-6EEB-4D08-8BD8-15D4D6BEBE41}"/>
                </a:ext>
              </a:extLst>
            </p:cNvPr>
            <p:cNvCxnSpPr/>
            <p:nvPr/>
          </p:nvCxnSpPr>
          <p:spPr>
            <a:xfrm>
              <a:off x="2323021" y="3299154"/>
              <a:ext cx="384283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grpSp>
      <p:sp>
        <p:nvSpPr>
          <p:cNvPr id="38" name="TextBox 37">
            <a:extLst>
              <a:ext uri="{FF2B5EF4-FFF2-40B4-BE49-F238E27FC236}">
                <a16:creationId xmlns:a16="http://schemas.microsoft.com/office/drawing/2014/main" id="{DD3558FD-198F-4FE8-A36D-64AEFC3D4D4B}"/>
              </a:ext>
            </a:extLst>
          </p:cNvPr>
          <p:cNvSpPr txBox="1"/>
          <p:nvPr/>
        </p:nvSpPr>
        <p:spPr>
          <a:xfrm>
            <a:off x="3413910" y="4017159"/>
            <a:ext cx="878886" cy="430887"/>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p:txBody>
      </p:sp>
      <p:sp>
        <p:nvSpPr>
          <p:cNvPr id="39" name="TextBox 38">
            <a:extLst>
              <a:ext uri="{FF2B5EF4-FFF2-40B4-BE49-F238E27FC236}">
                <a16:creationId xmlns:a16="http://schemas.microsoft.com/office/drawing/2014/main" id="{D8343C31-A118-449F-891C-42285246FB65}"/>
              </a:ext>
            </a:extLst>
          </p:cNvPr>
          <p:cNvSpPr txBox="1"/>
          <p:nvPr/>
        </p:nvSpPr>
        <p:spPr>
          <a:xfrm>
            <a:off x="2273183" y="3980539"/>
            <a:ext cx="854355" cy="441503"/>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329</a:t>
            </a:r>
          </a:p>
        </p:txBody>
      </p:sp>
      <p:sp>
        <p:nvSpPr>
          <p:cNvPr id="43" name="TextBox 42">
            <a:extLst>
              <a:ext uri="{FF2B5EF4-FFF2-40B4-BE49-F238E27FC236}">
                <a16:creationId xmlns:a16="http://schemas.microsoft.com/office/drawing/2014/main" id="{BF72E011-EEA4-4C61-AA67-F1A0C00FABE3}"/>
              </a:ext>
            </a:extLst>
          </p:cNvPr>
          <p:cNvSpPr txBox="1"/>
          <p:nvPr/>
        </p:nvSpPr>
        <p:spPr>
          <a:xfrm>
            <a:off x="3758772" y="5139501"/>
            <a:ext cx="732253" cy="43088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414</a:t>
            </a:r>
          </a:p>
        </p:txBody>
      </p:sp>
      <p:sp>
        <p:nvSpPr>
          <p:cNvPr id="44" name="TextBox 43">
            <a:extLst>
              <a:ext uri="{FF2B5EF4-FFF2-40B4-BE49-F238E27FC236}">
                <a16:creationId xmlns:a16="http://schemas.microsoft.com/office/drawing/2014/main" id="{573E62EA-16A5-4F61-9A9D-7958D1AB2534}"/>
              </a:ext>
            </a:extLst>
          </p:cNvPr>
          <p:cNvSpPr txBox="1"/>
          <p:nvPr/>
        </p:nvSpPr>
        <p:spPr>
          <a:xfrm>
            <a:off x="3004972" y="2210614"/>
            <a:ext cx="732253" cy="43088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414</a:t>
            </a:r>
          </a:p>
        </p:txBody>
      </p:sp>
      <p:sp>
        <p:nvSpPr>
          <p:cNvPr id="4" name="TextBox 19">
            <a:extLst>
              <a:ext uri="{FF2B5EF4-FFF2-40B4-BE49-F238E27FC236}">
                <a16:creationId xmlns:a16="http://schemas.microsoft.com/office/drawing/2014/main" id="{B3F1A591-4753-49F1-BDFF-52709381351C}"/>
              </a:ext>
            </a:extLst>
          </p:cNvPr>
          <p:cNvSpPr txBox="1"/>
          <p:nvPr/>
        </p:nvSpPr>
        <p:spPr>
          <a:xfrm>
            <a:off x="6096000" y="3766604"/>
            <a:ext cx="5486401" cy="707886"/>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algun Gothic" panose="020B0503020000020004" pitchFamily="34" charset="-127"/>
                <a:cs typeface="Times New Roman" panose="02020603050405020304" pitchFamily="18" charset="0"/>
              </a:rPr>
              <a:t>There is a missing part. To find the missing part, we subtract the other part from the whole.</a:t>
            </a:r>
            <a:endParaRPr kumimoji="0" lang="en-GB" sz="2000" b="0" i="1" u="none" strike="noStrike" kern="1200" cap="none" spc="0" normalizeH="0" baseline="0" noProof="0" dirty="0">
              <a:ln>
                <a:noFill/>
              </a:ln>
              <a:solidFill>
                <a:srgbClr val="585858"/>
              </a:solidFill>
              <a:effectLst/>
              <a:uLnTx/>
              <a:uFillTx/>
              <a:latin typeface="Arial" panose="020B0604020202020204" pitchFamily="34" charset="0"/>
            </a:endParaRPr>
          </a:p>
        </p:txBody>
      </p:sp>
      <p:sp>
        <p:nvSpPr>
          <p:cNvPr id="5" name="Content Placeholder 2">
            <a:extLst>
              <a:ext uri="{FF2B5EF4-FFF2-40B4-BE49-F238E27FC236}">
                <a16:creationId xmlns:a16="http://schemas.microsoft.com/office/drawing/2014/main" id="{D8715508-421A-4C89-9130-D41431AEAD34}"/>
              </a:ext>
            </a:extLst>
          </p:cNvPr>
          <p:cNvSpPr txBox="1">
            <a:spLocks/>
          </p:cNvSpPr>
          <p:nvPr/>
        </p:nvSpPr>
        <p:spPr>
          <a:xfrm>
            <a:off x="5957977" y="1557338"/>
            <a:ext cx="5852942" cy="4836257"/>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Look at this equation. Can you label which numbers are the two parts? Can you label which number is the whole?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put the numbers in the correct place on the bar model?</a:t>
            </a:r>
          </a:p>
          <a:p>
            <a:pPr marL="0" marR="0" lvl="0" indent="0" algn="l" defTabSz="914400" rtl="0" eaLnBrk="0" fontAlgn="base" latinLnBrk="0" hangingPunct="0">
              <a:lnSpc>
                <a:spcPct val="120000"/>
              </a:lnSpc>
              <a:spcBef>
                <a:spcPts val="600"/>
              </a:spcBef>
              <a:spcAft>
                <a:spcPts val="600"/>
              </a:spcAft>
              <a:buClr>
                <a:srgbClr val="585858"/>
              </a:buClr>
              <a:buSzTx/>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Try working out the answers to more addition equations like this where there is a part missing. Put the numbers on a bar model first.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47" name="TextBox 46">
            <a:extLst>
              <a:ext uri="{FF2B5EF4-FFF2-40B4-BE49-F238E27FC236}">
                <a16:creationId xmlns:a16="http://schemas.microsoft.com/office/drawing/2014/main" id="{89B7970E-8BC8-4DC0-BC3E-8B59B916C0A5}"/>
              </a:ext>
            </a:extLst>
          </p:cNvPr>
          <p:cNvSpPr txBox="1"/>
          <p:nvPr/>
        </p:nvSpPr>
        <p:spPr>
          <a:xfrm>
            <a:off x="3736338" y="2218547"/>
            <a:ext cx="1002289" cy="43088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743</a:t>
            </a:r>
          </a:p>
        </p:txBody>
      </p:sp>
      <p:sp>
        <p:nvSpPr>
          <p:cNvPr id="48" name="TextBox 47">
            <a:extLst>
              <a:ext uri="{FF2B5EF4-FFF2-40B4-BE49-F238E27FC236}">
                <a16:creationId xmlns:a16="http://schemas.microsoft.com/office/drawing/2014/main" id="{1BA5511C-3FFD-4232-A871-9EBAF29E84E3}"/>
              </a:ext>
            </a:extLst>
          </p:cNvPr>
          <p:cNvSpPr txBox="1"/>
          <p:nvPr/>
        </p:nvSpPr>
        <p:spPr>
          <a:xfrm>
            <a:off x="2636967" y="2217273"/>
            <a:ext cx="304051" cy="43088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p:txBody>
      </p:sp>
      <p:sp>
        <p:nvSpPr>
          <p:cNvPr id="50" name="TextBox 49">
            <a:extLst>
              <a:ext uri="{FF2B5EF4-FFF2-40B4-BE49-F238E27FC236}">
                <a16:creationId xmlns:a16="http://schemas.microsoft.com/office/drawing/2014/main" id="{A0945E69-0955-4F1D-92EE-F1D27EAB3103}"/>
              </a:ext>
            </a:extLst>
          </p:cNvPr>
          <p:cNvSpPr txBox="1"/>
          <p:nvPr/>
        </p:nvSpPr>
        <p:spPr>
          <a:xfrm>
            <a:off x="3454215" y="3998305"/>
            <a:ext cx="732253" cy="430887"/>
          </a:xfrm>
          <a:prstGeom prst="rect">
            <a:avLst/>
          </a:prstGeom>
          <a:solidFill>
            <a:schemeClr val="bg1"/>
          </a:solid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414</a:t>
            </a:r>
          </a:p>
        </p:txBody>
      </p:sp>
    </p:spTree>
    <p:custDataLst>
      <p:tags r:id="rId1"/>
    </p:custDataLst>
    <p:extLst>
      <p:ext uri="{BB962C8B-B14F-4D97-AF65-F5344CB8AC3E}">
        <p14:creationId xmlns:p14="http://schemas.microsoft.com/office/powerpoint/2010/main" val="591822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7" presetClass="emph" presetSubtype="0" fill="remove" grpId="1" nodeType="clickEffect">
                                  <p:stCondLst>
                                    <p:cond delay="0"/>
                                  </p:stCondLst>
                                  <p:childTnLst>
                                    <p:animClr clrSpc="rgb" dir="cw">
                                      <p:cBhvr override="childStyle">
                                        <p:cTn id="28" dur="500" autoRev="1" fill="remove"/>
                                        <p:tgtEl>
                                          <p:spTgt spid="29"/>
                                        </p:tgtEl>
                                        <p:attrNameLst>
                                          <p:attrName>style.color</p:attrName>
                                        </p:attrNameLst>
                                      </p:cBhvr>
                                      <p:to>
                                        <a:schemeClr val="bg1"/>
                                      </p:to>
                                    </p:animClr>
                                    <p:animClr clrSpc="rgb" dir="cw">
                                      <p:cBhvr>
                                        <p:cTn id="29" dur="500" autoRev="1" fill="remove"/>
                                        <p:tgtEl>
                                          <p:spTgt spid="29"/>
                                        </p:tgtEl>
                                        <p:attrNameLst>
                                          <p:attrName>fillcolor</p:attrName>
                                        </p:attrNameLst>
                                      </p:cBhvr>
                                      <p:to>
                                        <a:schemeClr val="bg1"/>
                                      </p:to>
                                    </p:animClr>
                                    <p:set>
                                      <p:cBhvr>
                                        <p:cTn id="30" dur="500" autoRev="1" fill="remove"/>
                                        <p:tgtEl>
                                          <p:spTgt spid="29"/>
                                        </p:tgtEl>
                                        <p:attrNameLst>
                                          <p:attrName>fill.type</p:attrName>
                                        </p:attrNameLst>
                                      </p:cBhvr>
                                      <p:to>
                                        <p:strVal val="solid"/>
                                      </p:to>
                                    </p:set>
                                    <p:set>
                                      <p:cBhvr>
                                        <p:cTn id="31" dur="500" autoRev="1" fill="remove"/>
                                        <p:tgtEl>
                                          <p:spTgt spid="29"/>
                                        </p:tgtEl>
                                        <p:attrNameLst>
                                          <p:attrName>fill.on</p:attrName>
                                        </p:attrNameLst>
                                      </p:cBhvr>
                                      <p:to>
                                        <p:strVal val="true"/>
                                      </p:to>
                                    </p:set>
                                  </p:childTnLst>
                                </p:cTn>
                              </p:par>
                              <p:par>
                                <p:cTn id="32" presetID="27" presetClass="emph" presetSubtype="0" fill="remove" nodeType="withEffect">
                                  <p:stCondLst>
                                    <p:cond delay="0"/>
                                  </p:stCondLst>
                                  <p:childTnLst>
                                    <p:animClr clrSpc="rgb" dir="cw">
                                      <p:cBhvr override="childStyle">
                                        <p:cTn id="33" dur="500" autoRev="1" fill="remove"/>
                                        <p:tgtEl>
                                          <p:spTgt spid="34"/>
                                        </p:tgtEl>
                                        <p:attrNameLst>
                                          <p:attrName>style.color</p:attrName>
                                        </p:attrNameLst>
                                      </p:cBhvr>
                                      <p:to>
                                        <a:schemeClr val="bg1"/>
                                      </p:to>
                                    </p:animClr>
                                    <p:animClr clrSpc="rgb" dir="cw">
                                      <p:cBhvr>
                                        <p:cTn id="34" dur="500" autoRev="1" fill="remove"/>
                                        <p:tgtEl>
                                          <p:spTgt spid="34"/>
                                        </p:tgtEl>
                                        <p:attrNameLst>
                                          <p:attrName>fillcolor</p:attrName>
                                        </p:attrNameLst>
                                      </p:cBhvr>
                                      <p:to>
                                        <a:schemeClr val="bg1"/>
                                      </p:to>
                                    </p:animClr>
                                    <p:set>
                                      <p:cBhvr>
                                        <p:cTn id="35" dur="500" autoRev="1" fill="remove"/>
                                        <p:tgtEl>
                                          <p:spTgt spid="34"/>
                                        </p:tgtEl>
                                        <p:attrNameLst>
                                          <p:attrName>fill.type</p:attrName>
                                        </p:attrNameLst>
                                      </p:cBhvr>
                                      <p:to>
                                        <p:strVal val="solid"/>
                                      </p:to>
                                    </p:set>
                                    <p:set>
                                      <p:cBhvr>
                                        <p:cTn id="36" dur="500" autoRev="1" fill="remove"/>
                                        <p:tgtEl>
                                          <p:spTgt spid="34"/>
                                        </p:tgtEl>
                                        <p:attrNameLst>
                                          <p:attrName>fill.on</p:attrName>
                                        </p:attrNameLst>
                                      </p:cBhvr>
                                      <p:to>
                                        <p:strVal val="true"/>
                                      </p:to>
                                    </p:set>
                                  </p:childTnLst>
                                </p:cTn>
                              </p:par>
                              <p:par>
                                <p:cTn id="37" presetID="27" presetClass="emph" presetSubtype="0" fill="remove" grpId="0" nodeType="withEffect">
                                  <p:stCondLst>
                                    <p:cond delay="0"/>
                                  </p:stCondLst>
                                  <p:childTnLst>
                                    <p:animClr clrSpc="rgb" dir="cw">
                                      <p:cBhvr override="childStyle">
                                        <p:cTn id="38" dur="500" autoRev="1" fill="remove"/>
                                        <p:tgtEl>
                                          <p:spTgt spid="47"/>
                                        </p:tgtEl>
                                        <p:attrNameLst>
                                          <p:attrName>style.color</p:attrName>
                                        </p:attrNameLst>
                                      </p:cBhvr>
                                      <p:to>
                                        <a:schemeClr val="bg1"/>
                                      </p:to>
                                    </p:animClr>
                                    <p:animClr clrSpc="rgb" dir="cw">
                                      <p:cBhvr>
                                        <p:cTn id="39" dur="500" autoRev="1" fill="remove"/>
                                        <p:tgtEl>
                                          <p:spTgt spid="47"/>
                                        </p:tgtEl>
                                        <p:attrNameLst>
                                          <p:attrName>fillcolor</p:attrName>
                                        </p:attrNameLst>
                                      </p:cBhvr>
                                      <p:to>
                                        <a:schemeClr val="bg1"/>
                                      </p:to>
                                    </p:animClr>
                                    <p:set>
                                      <p:cBhvr>
                                        <p:cTn id="40" dur="500" autoRev="1" fill="remove"/>
                                        <p:tgtEl>
                                          <p:spTgt spid="47"/>
                                        </p:tgtEl>
                                        <p:attrNameLst>
                                          <p:attrName>fill.type</p:attrName>
                                        </p:attrNameLst>
                                      </p:cBhvr>
                                      <p:to>
                                        <p:strVal val="solid"/>
                                      </p:to>
                                    </p:set>
                                    <p:set>
                                      <p:cBhvr>
                                        <p:cTn id="41" dur="500" autoRev="1" fill="remove"/>
                                        <p:tgtEl>
                                          <p:spTgt spid="47"/>
                                        </p:tgtEl>
                                        <p:attrNameLst>
                                          <p:attrName>fill.on</p:attrName>
                                        </p:attrNameLst>
                                      </p:cBhvr>
                                      <p:to>
                                        <p:strVal val="tru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36"/>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7" presetClass="emph" presetSubtype="0" fill="remove" grpId="1" nodeType="clickEffect">
                                  <p:stCondLst>
                                    <p:cond delay="0"/>
                                  </p:stCondLst>
                                  <p:childTnLst>
                                    <p:animClr clrSpc="rgb" dir="cw">
                                      <p:cBhvr override="childStyle">
                                        <p:cTn id="49" dur="500" autoRev="1" fill="remove"/>
                                        <p:tgtEl>
                                          <p:spTgt spid="30"/>
                                        </p:tgtEl>
                                        <p:attrNameLst>
                                          <p:attrName>style.color</p:attrName>
                                        </p:attrNameLst>
                                      </p:cBhvr>
                                      <p:to>
                                        <a:schemeClr val="bg1"/>
                                      </p:to>
                                    </p:animClr>
                                    <p:animClr clrSpc="rgb" dir="cw">
                                      <p:cBhvr>
                                        <p:cTn id="50" dur="500" autoRev="1" fill="remove"/>
                                        <p:tgtEl>
                                          <p:spTgt spid="30"/>
                                        </p:tgtEl>
                                        <p:attrNameLst>
                                          <p:attrName>fillcolor</p:attrName>
                                        </p:attrNameLst>
                                      </p:cBhvr>
                                      <p:to>
                                        <a:schemeClr val="bg1"/>
                                      </p:to>
                                    </p:animClr>
                                    <p:set>
                                      <p:cBhvr>
                                        <p:cTn id="51" dur="500" autoRev="1" fill="remove"/>
                                        <p:tgtEl>
                                          <p:spTgt spid="30"/>
                                        </p:tgtEl>
                                        <p:attrNameLst>
                                          <p:attrName>fill.type</p:attrName>
                                        </p:attrNameLst>
                                      </p:cBhvr>
                                      <p:to>
                                        <p:strVal val="solid"/>
                                      </p:to>
                                    </p:set>
                                    <p:set>
                                      <p:cBhvr>
                                        <p:cTn id="52" dur="500" autoRev="1" fill="remove"/>
                                        <p:tgtEl>
                                          <p:spTgt spid="30"/>
                                        </p:tgtEl>
                                        <p:attrNameLst>
                                          <p:attrName>fill.on</p:attrName>
                                        </p:attrNameLst>
                                      </p:cBhvr>
                                      <p:to>
                                        <p:strVal val="true"/>
                                      </p:to>
                                    </p:set>
                                  </p:childTnLst>
                                </p:cTn>
                              </p:par>
                              <p:par>
                                <p:cTn id="53" presetID="27" presetClass="emph" presetSubtype="0" fill="remove" nodeType="withEffect">
                                  <p:stCondLst>
                                    <p:cond delay="0"/>
                                  </p:stCondLst>
                                  <p:childTnLst>
                                    <p:animClr clrSpc="rgb" dir="cw">
                                      <p:cBhvr override="childStyle">
                                        <p:cTn id="54" dur="500" autoRev="1" fill="remove"/>
                                        <p:tgtEl>
                                          <p:spTgt spid="32"/>
                                        </p:tgtEl>
                                        <p:attrNameLst>
                                          <p:attrName>style.color</p:attrName>
                                        </p:attrNameLst>
                                      </p:cBhvr>
                                      <p:to>
                                        <a:schemeClr val="bg1"/>
                                      </p:to>
                                    </p:animClr>
                                    <p:animClr clrSpc="rgb" dir="cw">
                                      <p:cBhvr>
                                        <p:cTn id="55" dur="500" autoRev="1" fill="remove"/>
                                        <p:tgtEl>
                                          <p:spTgt spid="32"/>
                                        </p:tgtEl>
                                        <p:attrNameLst>
                                          <p:attrName>fillcolor</p:attrName>
                                        </p:attrNameLst>
                                      </p:cBhvr>
                                      <p:to>
                                        <a:schemeClr val="bg1"/>
                                      </p:to>
                                    </p:animClr>
                                    <p:set>
                                      <p:cBhvr>
                                        <p:cTn id="56" dur="500" autoRev="1" fill="remove"/>
                                        <p:tgtEl>
                                          <p:spTgt spid="32"/>
                                        </p:tgtEl>
                                        <p:attrNameLst>
                                          <p:attrName>fill.type</p:attrName>
                                        </p:attrNameLst>
                                      </p:cBhvr>
                                      <p:to>
                                        <p:strVal val="solid"/>
                                      </p:to>
                                    </p:set>
                                    <p:set>
                                      <p:cBhvr>
                                        <p:cTn id="57" dur="500" autoRev="1" fill="remove"/>
                                        <p:tgtEl>
                                          <p:spTgt spid="32"/>
                                        </p:tgtEl>
                                        <p:attrNameLst>
                                          <p:attrName>fill.on</p:attrName>
                                        </p:attrNameLst>
                                      </p:cBhvr>
                                      <p:to>
                                        <p:strVal val="true"/>
                                      </p:to>
                                    </p:set>
                                  </p:childTnLst>
                                </p:cTn>
                              </p:par>
                              <p:par>
                                <p:cTn id="58" presetID="27" presetClass="emph" presetSubtype="0" fill="remove" grpId="0" nodeType="withEffect">
                                  <p:stCondLst>
                                    <p:cond delay="0"/>
                                  </p:stCondLst>
                                  <p:childTnLst>
                                    <p:animClr clrSpc="rgb" dir="cw">
                                      <p:cBhvr override="childStyle">
                                        <p:cTn id="59" dur="500" autoRev="1" fill="remove"/>
                                        <p:tgtEl>
                                          <p:spTgt spid="12"/>
                                        </p:tgtEl>
                                        <p:attrNameLst>
                                          <p:attrName>style.color</p:attrName>
                                        </p:attrNameLst>
                                      </p:cBhvr>
                                      <p:to>
                                        <a:schemeClr val="bg1"/>
                                      </p:to>
                                    </p:animClr>
                                    <p:animClr clrSpc="rgb" dir="cw">
                                      <p:cBhvr>
                                        <p:cTn id="60" dur="500" autoRev="1" fill="remove"/>
                                        <p:tgtEl>
                                          <p:spTgt spid="12"/>
                                        </p:tgtEl>
                                        <p:attrNameLst>
                                          <p:attrName>fillcolor</p:attrName>
                                        </p:attrNameLst>
                                      </p:cBhvr>
                                      <p:to>
                                        <a:schemeClr val="bg1"/>
                                      </p:to>
                                    </p:animClr>
                                    <p:set>
                                      <p:cBhvr>
                                        <p:cTn id="61" dur="500" autoRev="1" fill="remove"/>
                                        <p:tgtEl>
                                          <p:spTgt spid="12"/>
                                        </p:tgtEl>
                                        <p:attrNameLst>
                                          <p:attrName>fill.type</p:attrName>
                                        </p:attrNameLst>
                                      </p:cBhvr>
                                      <p:to>
                                        <p:strVal val="solid"/>
                                      </p:to>
                                    </p:set>
                                    <p:set>
                                      <p:cBhvr>
                                        <p:cTn id="62" dur="500" autoRev="1" fill="remove"/>
                                        <p:tgtEl>
                                          <p:spTgt spid="12"/>
                                        </p:tgtEl>
                                        <p:attrNameLst>
                                          <p:attrName>fill.on</p:attrName>
                                        </p:attrNameLst>
                                      </p:cBhvr>
                                      <p:to>
                                        <p:strVal val="tru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27" presetClass="emph" presetSubtype="0" fill="remove" grpId="1" nodeType="clickEffect">
                                  <p:stCondLst>
                                    <p:cond delay="0"/>
                                  </p:stCondLst>
                                  <p:childTnLst>
                                    <p:animClr clrSpc="rgb" dir="cw">
                                      <p:cBhvr override="childStyle">
                                        <p:cTn id="70" dur="500" autoRev="1" fill="remove"/>
                                        <p:tgtEl>
                                          <p:spTgt spid="31"/>
                                        </p:tgtEl>
                                        <p:attrNameLst>
                                          <p:attrName>style.color</p:attrName>
                                        </p:attrNameLst>
                                      </p:cBhvr>
                                      <p:to>
                                        <a:schemeClr val="bg1"/>
                                      </p:to>
                                    </p:animClr>
                                    <p:animClr clrSpc="rgb" dir="cw">
                                      <p:cBhvr>
                                        <p:cTn id="71" dur="500" autoRev="1" fill="remove"/>
                                        <p:tgtEl>
                                          <p:spTgt spid="31"/>
                                        </p:tgtEl>
                                        <p:attrNameLst>
                                          <p:attrName>fillcolor</p:attrName>
                                        </p:attrNameLst>
                                      </p:cBhvr>
                                      <p:to>
                                        <a:schemeClr val="bg1"/>
                                      </p:to>
                                    </p:animClr>
                                    <p:set>
                                      <p:cBhvr>
                                        <p:cTn id="72" dur="500" autoRev="1" fill="remove"/>
                                        <p:tgtEl>
                                          <p:spTgt spid="31"/>
                                        </p:tgtEl>
                                        <p:attrNameLst>
                                          <p:attrName>fill.type</p:attrName>
                                        </p:attrNameLst>
                                      </p:cBhvr>
                                      <p:to>
                                        <p:strVal val="solid"/>
                                      </p:to>
                                    </p:set>
                                    <p:set>
                                      <p:cBhvr>
                                        <p:cTn id="73" dur="500" autoRev="1" fill="remove"/>
                                        <p:tgtEl>
                                          <p:spTgt spid="31"/>
                                        </p:tgtEl>
                                        <p:attrNameLst>
                                          <p:attrName>fill.on</p:attrName>
                                        </p:attrNameLst>
                                      </p:cBhvr>
                                      <p:to>
                                        <p:strVal val="true"/>
                                      </p:to>
                                    </p:set>
                                  </p:childTnLst>
                                </p:cTn>
                              </p:par>
                              <p:par>
                                <p:cTn id="74" presetID="27" presetClass="emph" presetSubtype="0" fill="remove" nodeType="withEffect">
                                  <p:stCondLst>
                                    <p:cond delay="0"/>
                                  </p:stCondLst>
                                  <p:childTnLst>
                                    <p:animClr clrSpc="rgb" dir="cw">
                                      <p:cBhvr override="childStyle">
                                        <p:cTn id="75" dur="500" autoRev="1" fill="remove"/>
                                        <p:tgtEl>
                                          <p:spTgt spid="33"/>
                                        </p:tgtEl>
                                        <p:attrNameLst>
                                          <p:attrName>style.color</p:attrName>
                                        </p:attrNameLst>
                                      </p:cBhvr>
                                      <p:to>
                                        <a:schemeClr val="bg1"/>
                                      </p:to>
                                    </p:animClr>
                                    <p:animClr clrSpc="rgb" dir="cw">
                                      <p:cBhvr>
                                        <p:cTn id="76" dur="500" autoRev="1" fill="remove"/>
                                        <p:tgtEl>
                                          <p:spTgt spid="33"/>
                                        </p:tgtEl>
                                        <p:attrNameLst>
                                          <p:attrName>fillcolor</p:attrName>
                                        </p:attrNameLst>
                                      </p:cBhvr>
                                      <p:to>
                                        <a:schemeClr val="bg1"/>
                                      </p:to>
                                    </p:animClr>
                                    <p:set>
                                      <p:cBhvr>
                                        <p:cTn id="77" dur="500" autoRev="1" fill="remove"/>
                                        <p:tgtEl>
                                          <p:spTgt spid="33"/>
                                        </p:tgtEl>
                                        <p:attrNameLst>
                                          <p:attrName>fill.type</p:attrName>
                                        </p:attrNameLst>
                                      </p:cBhvr>
                                      <p:to>
                                        <p:strVal val="solid"/>
                                      </p:to>
                                    </p:set>
                                    <p:set>
                                      <p:cBhvr>
                                        <p:cTn id="78" dur="500" autoRev="1" fill="remove"/>
                                        <p:tgtEl>
                                          <p:spTgt spid="33"/>
                                        </p:tgtEl>
                                        <p:attrNameLst>
                                          <p:attrName>fill.on</p:attrName>
                                        </p:attrNameLst>
                                      </p:cBhvr>
                                      <p:to>
                                        <p:strVal val="true"/>
                                      </p:to>
                                    </p:set>
                                  </p:childTnLst>
                                </p:cTn>
                              </p:par>
                              <p:par>
                                <p:cTn id="79" presetID="27" presetClass="emph" presetSubtype="0" fill="remove" grpId="0" nodeType="withEffect">
                                  <p:stCondLst>
                                    <p:cond delay="0"/>
                                  </p:stCondLst>
                                  <p:childTnLst>
                                    <p:animClr clrSpc="rgb" dir="cw">
                                      <p:cBhvr override="childStyle">
                                        <p:cTn id="80" dur="500" autoRev="1" fill="remove"/>
                                        <p:tgtEl>
                                          <p:spTgt spid="24"/>
                                        </p:tgtEl>
                                        <p:attrNameLst>
                                          <p:attrName>style.color</p:attrName>
                                        </p:attrNameLst>
                                      </p:cBhvr>
                                      <p:to>
                                        <a:schemeClr val="bg1"/>
                                      </p:to>
                                    </p:animClr>
                                    <p:animClr clrSpc="rgb" dir="cw">
                                      <p:cBhvr>
                                        <p:cTn id="81" dur="500" autoRev="1" fill="remove"/>
                                        <p:tgtEl>
                                          <p:spTgt spid="24"/>
                                        </p:tgtEl>
                                        <p:attrNameLst>
                                          <p:attrName>fillcolor</p:attrName>
                                        </p:attrNameLst>
                                      </p:cBhvr>
                                      <p:to>
                                        <a:schemeClr val="bg1"/>
                                      </p:to>
                                    </p:animClr>
                                    <p:set>
                                      <p:cBhvr>
                                        <p:cTn id="82" dur="500" autoRev="1" fill="remove"/>
                                        <p:tgtEl>
                                          <p:spTgt spid="24"/>
                                        </p:tgtEl>
                                        <p:attrNameLst>
                                          <p:attrName>fill.type</p:attrName>
                                        </p:attrNameLst>
                                      </p:cBhvr>
                                      <p:to>
                                        <p:strVal val="solid"/>
                                      </p:to>
                                    </p:set>
                                    <p:set>
                                      <p:cBhvr>
                                        <p:cTn id="83" dur="500" autoRev="1" fill="remove"/>
                                        <p:tgtEl>
                                          <p:spTgt spid="24"/>
                                        </p:tgtEl>
                                        <p:attrNameLst>
                                          <p:attrName>fill.on</p:attrName>
                                        </p:attrNameLst>
                                      </p:cBhvr>
                                      <p:to>
                                        <p:strVal val="tru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38"/>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4"/>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15"/>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26"/>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43"/>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grpId="0" nodeType="clickEffect">
                                  <p:stCondLst>
                                    <p:cond delay="0"/>
                                  </p:stCondLst>
                                  <p:childTnLst>
                                    <p:set>
                                      <p:cBhvr>
                                        <p:cTn id="105" dur="1" fill="hold">
                                          <p:stCondLst>
                                            <p:cond delay="0"/>
                                          </p:stCondLst>
                                        </p:cTn>
                                        <p:tgtEl>
                                          <p:spTgt spid="50"/>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grpId="0" nodeType="clickEffect">
                                  <p:stCondLst>
                                    <p:cond delay="0"/>
                                  </p:stCondLst>
                                  <p:childTnLst>
                                    <p:set>
                                      <p:cBhvr>
                                        <p:cTn id="109" dur="1" fill="hold">
                                          <p:stCondLst>
                                            <p:cond delay="0"/>
                                          </p:stCondLst>
                                        </p:cTn>
                                        <p:tgtEl>
                                          <p:spTgt spid="44"/>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nodeType="clickEffect">
                                  <p:stCondLst>
                                    <p:cond delay="0"/>
                                  </p:stCondLst>
                                  <p:childTnLst>
                                    <p:set>
                                      <p:cBhvr>
                                        <p:cTn id="113"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24" grpId="0" animBg="1"/>
      <p:bldP spid="26" grpId="0" animBg="1"/>
      <p:bldP spid="29" grpId="0"/>
      <p:bldP spid="29" grpId="1"/>
      <p:bldP spid="30" grpId="0"/>
      <p:bldP spid="30" grpId="1"/>
      <p:bldP spid="31" grpId="0"/>
      <p:bldP spid="31" grpId="1"/>
      <p:bldP spid="36" grpId="0"/>
      <p:bldP spid="38" grpId="0"/>
      <p:bldP spid="39" grpId="0"/>
      <p:bldP spid="43" grpId="0"/>
      <p:bldP spid="44" grpId="0"/>
      <p:bldP spid="4" grpId="0" animBg="1"/>
      <p:bldP spid="47" grpId="0"/>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3410EE-C5C6-4EF6-B9D5-20FAD45AE893}"/>
              </a:ext>
            </a:extLst>
          </p:cNvPr>
          <p:cNvSpPr>
            <a:spLocks noGrp="1"/>
          </p:cNvSpPr>
          <p:nvPr>
            <p:ph type="title"/>
          </p:nvPr>
        </p:nvSpPr>
        <p:spPr/>
        <p:txBody>
          <a:bodyPr/>
          <a:lstStyle/>
          <a:p>
            <a:r>
              <a:rPr lang="en-GB" dirty="0"/>
              <a:t>3AS-3 Manipulate the additive relationship</a:t>
            </a:r>
          </a:p>
        </p:txBody>
      </p:sp>
      <p:sp>
        <p:nvSpPr>
          <p:cNvPr id="12" name="TextBox 11">
            <a:extLst>
              <a:ext uri="{FF2B5EF4-FFF2-40B4-BE49-F238E27FC236}">
                <a16:creationId xmlns:a16="http://schemas.microsoft.com/office/drawing/2014/main" id="{724BD725-2744-4278-B243-F829DF5814C9}"/>
              </a:ext>
            </a:extLst>
          </p:cNvPr>
          <p:cNvSpPr txBox="1"/>
          <p:nvPr/>
        </p:nvSpPr>
        <p:spPr>
          <a:xfrm>
            <a:off x="2093592" y="2217273"/>
            <a:ext cx="686822" cy="43088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447</a:t>
            </a:r>
          </a:p>
        </p:txBody>
      </p:sp>
      <p:sp>
        <p:nvSpPr>
          <p:cNvPr id="15" name="TextBox 14">
            <a:extLst>
              <a:ext uri="{FF2B5EF4-FFF2-40B4-BE49-F238E27FC236}">
                <a16:creationId xmlns:a16="http://schemas.microsoft.com/office/drawing/2014/main" id="{34A2074A-EA95-4EDA-9057-A47F26A519FD}"/>
              </a:ext>
            </a:extLst>
          </p:cNvPr>
          <p:cNvSpPr txBox="1"/>
          <p:nvPr/>
        </p:nvSpPr>
        <p:spPr>
          <a:xfrm>
            <a:off x="2093591" y="5139502"/>
            <a:ext cx="2612335" cy="43088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447 – 285 =</a:t>
            </a:r>
          </a:p>
        </p:txBody>
      </p:sp>
      <p:sp>
        <p:nvSpPr>
          <p:cNvPr id="24" name="Rectangle 23">
            <a:extLst>
              <a:ext uri="{FF2B5EF4-FFF2-40B4-BE49-F238E27FC236}">
                <a16:creationId xmlns:a16="http://schemas.microsoft.com/office/drawing/2014/main" id="{BEF6C5E8-ED5D-4806-8D0A-408C89C2F18A}"/>
              </a:ext>
            </a:extLst>
          </p:cNvPr>
          <p:cNvSpPr/>
          <p:nvPr/>
        </p:nvSpPr>
        <p:spPr>
          <a:xfrm>
            <a:off x="3032700" y="2157448"/>
            <a:ext cx="687036" cy="49730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26" name="Rectangle 25">
            <a:extLst>
              <a:ext uri="{FF2B5EF4-FFF2-40B4-BE49-F238E27FC236}">
                <a16:creationId xmlns:a16="http://schemas.microsoft.com/office/drawing/2014/main" id="{A55619AD-3CE8-4AE4-BE39-070FA1B94773}"/>
              </a:ext>
            </a:extLst>
          </p:cNvPr>
          <p:cNvSpPr/>
          <p:nvPr/>
        </p:nvSpPr>
        <p:spPr>
          <a:xfrm>
            <a:off x="3760139" y="5040328"/>
            <a:ext cx="730886" cy="57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29" name="TextBox 28">
            <a:extLst>
              <a:ext uri="{FF2B5EF4-FFF2-40B4-BE49-F238E27FC236}">
                <a16:creationId xmlns:a16="http://schemas.microsoft.com/office/drawing/2014/main" id="{556409C4-A0B0-46A1-9523-242D3FCE2765}"/>
              </a:ext>
            </a:extLst>
          </p:cNvPr>
          <p:cNvSpPr txBox="1"/>
          <p:nvPr/>
        </p:nvSpPr>
        <p:spPr>
          <a:xfrm>
            <a:off x="3814383" y="1376644"/>
            <a:ext cx="1002433"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Part</a:t>
            </a:r>
          </a:p>
        </p:txBody>
      </p:sp>
      <p:sp>
        <p:nvSpPr>
          <p:cNvPr id="30" name="TextBox 29">
            <a:extLst>
              <a:ext uri="{FF2B5EF4-FFF2-40B4-BE49-F238E27FC236}">
                <a16:creationId xmlns:a16="http://schemas.microsoft.com/office/drawing/2014/main" id="{F18ED1DF-E239-4DB1-AEF0-B146C97839DD}"/>
              </a:ext>
            </a:extLst>
          </p:cNvPr>
          <p:cNvSpPr txBox="1"/>
          <p:nvPr/>
        </p:nvSpPr>
        <p:spPr>
          <a:xfrm>
            <a:off x="1998215" y="1376644"/>
            <a:ext cx="1002433"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Whole</a:t>
            </a:r>
          </a:p>
        </p:txBody>
      </p:sp>
      <p:sp>
        <p:nvSpPr>
          <p:cNvPr id="31" name="TextBox 30">
            <a:extLst>
              <a:ext uri="{FF2B5EF4-FFF2-40B4-BE49-F238E27FC236}">
                <a16:creationId xmlns:a16="http://schemas.microsoft.com/office/drawing/2014/main" id="{18589319-E8DC-401E-A8A4-4693BBC6CE81}"/>
              </a:ext>
            </a:extLst>
          </p:cNvPr>
          <p:cNvSpPr txBox="1"/>
          <p:nvPr/>
        </p:nvSpPr>
        <p:spPr>
          <a:xfrm>
            <a:off x="2912693" y="1376644"/>
            <a:ext cx="1002433"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Part</a:t>
            </a:r>
          </a:p>
        </p:txBody>
      </p:sp>
      <p:cxnSp>
        <p:nvCxnSpPr>
          <p:cNvPr id="32" name="Straight Arrow Connector 31">
            <a:extLst>
              <a:ext uri="{FF2B5EF4-FFF2-40B4-BE49-F238E27FC236}">
                <a16:creationId xmlns:a16="http://schemas.microsoft.com/office/drawing/2014/main" id="{A4BBE5DA-B6A5-40C8-A88C-C07CB8B11A94}"/>
              </a:ext>
            </a:extLst>
          </p:cNvPr>
          <p:cNvCxnSpPr>
            <a:cxnSpLocks/>
          </p:cNvCxnSpPr>
          <p:nvPr/>
        </p:nvCxnSpPr>
        <p:spPr>
          <a:xfrm>
            <a:off x="2503786" y="1712041"/>
            <a:ext cx="0" cy="346233"/>
          </a:xfrm>
          <a:prstGeom prst="straightConnector1">
            <a:avLst/>
          </a:prstGeom>
          <a:ln>
            <a:solidFill>
              <a:srgbClr val="FF0000"/>
            </a:solidFill>
            <a:tailEnd type="triangle" w="lg" len="med"/>
          </a:ln>
          <a:effectLst/>
        </p:spPr>
        <p:style>
          <a:lnRef idx="2">
            <a:schemeClr val="dk1"/>
          </a:lnRef>
          <a:fillRef idx="0">
            <a:schemeClr val="dk1"/>
          </a:fillRef>
          <a:effectRef idx="1">
            <a:schemeClr val="dk1"/>
          </a:effectRef>
          <a:fontRef idx="minor">
            <a:schemeClr val="tx1"/>
          </a:fontRef>
        </p:style>
      </p:cxnSp>
      <p:cxnSp>
        <p:nvCxnSpPr>
          <p:cNvPr id="33" name="Straight Arrow Connector 32">
            <a:extLst>
              <a:ext uri="{FF2B5EF4-FFF2-40B4-BE49-F238E27FC236}">
                <a16:creationId xmlns:a16="http://schemas.microsoft.com/office/drawing/2014/main" id="{8FEF5229-C1B0-4F48-8713-987073F3B92F}"/>
              </a:ext>
            </a:extLst>
          </p:cNvPr>
          <p:cNvCxnSpPr>
            <a:cxnSpLocks/>
          </p:cNvCxnSpPr>
          <p:nvPr/>
        </p:nvCxnSpPr>
        <p:spPr>
          <a:xfrm>
            <a:off x="3389084" y="1712041"/>
            <a:ext cx="0" cy="346233"/>
          </a:xfrm>
          <a:prstGeom prst="straightConnector1">
            <a:avLst/>
          </a:prstGeom>
          <a:ln>
            <a:solidFill>
              <a:srgbClr val="FF0000"/>
            </a:solidFill>
            <a:tailEnd type="triangle" w="lg" len="med"/>
          </a:ln>
          <a:effectLst/>
        </p:spPr>
        <p:style>
          <a:lnRef idx="2">
            <a:schemeClr val="dk1"/>
          </a:lnRef>
          <a:fillRef idx="0">
            <a:schemeClr val="dk1"/>
          </a:fillRef>
          <a:effectRef idx="1">
            <a:schemeClr val="dk1"/>
          </a:effectRef>
          <a:fontRef idx="minor">
            <a:schemeClr val="tx1"/>
          </a:fontRef>
        </p:style>
      </p:cxnSp>
      <p:cxnSp>
        <p:nvCxnSpPr>
          <p:cNvPr id="34" name="Straight Arrow Connector 33">
            <a:extLst>
              <a:ext uri="{FF2B5EF4-FFF2-40B4-BE49-F238E27FC236}">
                <a16:creationId xmlns:a16="http://schemas.microsoft.com/office/drawing/2014/main" id="{4113E906-5162-402C-BB23-DD85B7076E5C}"/>
              </a:ext>
            </a:extLst>
          </p:cNvPr>
          <p:cNvCxnSpPr>
            <a:cxnSpLocks/>
          </p:cNvCxnSpPr>
          <p:nvPr/>
        </p:nvCxnSpPr>
        <p:spPr>
          <a:xfrm>
            <a:off x="4301891" y="1712041"/>
            <a:ext cx="0" cy="346233"/>
          </a:xfrm>
          <a:prstGeom prst="straightConnector1">
            <a:avLst/>
          </a:prstGeom>
          <a:ln>
            <a:solidFill>
              <a:srgbClr val="FF0000"/>
            </a:solidFill>
            <a:tailEnd type="triangle" w="lg" len="med"/>
          </a:ln>
          <a:effectLst/>
        </p:spPr>
        <p:style>
          <a:lnRef idx="2">
            <a:schemeClr val="dk1"/>
          </a:lnRef>
          <a:fillRef idx="0">
            <a:schemeClr val="dk1"/>
          </a:fillRef>
          <a:effectRef idx="1">
            <a:schemeClr val="dk1"/>
          </a:effectRef>
          <a:fontRef idx="minor">
            <a:schemeClr val="tx1"/>
          </a:fontRef>
        </p:style>
      </p:cxnSp>
      <p:sp>
        <p:nvSpPr>
          <p:cNvPr id="36" name="TextBox 35">
            <a:extLst>
              <a:ext uri="{FF2B5EF4-FFF2-40B4-BE49-F238E27FC236}">
                <a16:creationId xmlns:a16="http://schemas.microsoft.com/office/drawing/2014/main" id="{B5C3B4A0-4B29-4F0C-9AC3-14AC8C24601F}"/>
              </a:ext>
            </a:extLst>
          </p:cNvPr>
          <p:cNvSpPr txBox="1"/>
          <p:nvPr/>
        </p:nvSpPr>
        <p:spPr>
          <a:xfrm>
            <a:off x="2997294" y="3413085"/>
            <a:ext cx="675168" cy="43088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447</a:t>
            </a:r>
          </a:p>
        </p:txBody>
      </p:sp>
      <p:grpSp>
        <p:nvGrpSpPr>
          <p:cNvPr id="37" name="Group 36">
            <a:extLst>
              <a:ext uri="{FF2B5EF4-FFF2-40B4-BE49-F238E27FC236}">
                <a16:creationId xmlns:a16="http://schemas.microsoft.com/office/drawing/2014/main" id="{0DBC51E2-4607-415F-B231-9F5AD8D7A1BD}"/>
              </a:ext>
            </a:extLst>
          </p:cNvPr>
          <p:cNvGrpSpPr/>
          <p:nvPr/>
        </p:nvGrpSpPr>
        <p:grpSpPr>
          <a:xfrm>
            <a:off x="2185040" y="3340164"/>
            <a:ext cx="2305985" cy="1153271"/>
            <a:chOff x="2323021" y="2789257"/>
            <a:chExt cx="3842830" cy="1019794"/>
          </a:xfrm>
        </p:grpSpPr>
        <p:sp>
          <p:nvSpPr>
            <p:cNvPr id="40" name="Rectangle 39">
              <a:extLst>
                <a:ext uri="{FF2B5EF4-FFF2-40B4-BE49-F238E27FC236}">
                  <a16:creationId xmlns:a16="http://schemas.microsoft.com/office/drawing/2014/main" id="{1115CEF4-C812-4E0E-9153-76C2AA80FD73}"/>
                </a:ext>
              </a:extLst>
            </p:cNvPr>
            <p:cNvSpPr/>
            <p:nvPr/>
          </p:nvSpPr>
          <p:spPr>
            <a:xfrm>
              <a:off x="2323021" y="2789257"/>
              <a:ext cx="3842830" cy="101979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cxnSp>
          <p:nvCxnSpPr>
            <p:cNvPr id="41" name="Straight Connector 40">
              <a:extLst>
                <a:ext uri="{FF2B5EF4-FFF2-40B4-BE49-F238E27FC236}">
                  <a16:creationId xmlns:a16="http://schemas.microsoft.com/office/drawing/2014/main" id="{7F4BD638-B805-42A5-8BC4-C7D86F98B76D}"/>
                </a:ext>
              </a:extLst>
            </p:cNvPr>
            <p:cNvCxnSpPr>
              <a:cxnSpLocks/>
            </p:cNvCxnSpPr>
            <p:nvPr/>
          </p:nvCxnSpPr>
          <p:spPr>
            <a:xfrm>
              <a:off x="4438056" y="3299154"/>
              <a:ext cx="0" cy="509897"/>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2" name="Straight Connector 41">
              <a:extLst>
                <a:ext uri="{FF2B5EF4-FFF2-40B4-BE49-F238E27FC236}">
                  <a16:creationId xmlns:a16="http://schemas.microsoft.com/office/drawing/2014/main" id="{0E17704B-6EEB-4D08-8BD8-15D4D6BEBE41}"/>
                </a:ext>
              </a:extLst>
            </p:cNvPr>
            <p:cNvCxnSpPr/>
            <p:nvPr/>
          </p:nvCxnSpPr>
          <p:spPr>
            <a:xfrm>
              <a:off x="2323021" y="3299154"/>
              <a:ext cx="384283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grpSp>
      <p:sp>
        <p:nvSpPr>
          <p:cNvPr id="38" name="TextBox 37">
            <a:extLst>
              <a:ext uri="{FF2B5EF4-FFF2-40B4-BE49-F238E27FC236}">
                <a16:creationId xmlns:a16="http://schemas.microsoft.com/office/drawing/2014/main" id="{DD3558FD-198F-4FE8-A36D-64AEFC3D4D4B}"/>
              </a:ext>
            </a:extLst>
          </p:cNvPr>
          <p:cNvSpPr txBox="1"/>
          <p:nvPr/>
        </p:nvSpPr>
        <p:spPr>
          <a:xfrm>
            <a:off x="3528334" y="3985846"/>
            <a:ext cx="878886" cy="430887"/>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p:txBody>
      </p:sp>
      <p:sp>
        <p:nvSpPr>
          <p:cNvPr id="39" name="TextBox 38">
            <a:extLst>
              <a:ext uri="{FF2B5EF4-FFF2-40B4-BE49-F238E27FC236}">
                <a16:creationId xmlns:a16="http://schemas.microsoft.com/office/drawing/2014/main" id="{D8343C31-A118-449F-891C-42285246FB65}"/>
              </a:ext>
            </a:extLst>
          </p:cNvPr>
          <p:cNvSpPr txBox="1"/>
          <p:nvPr/>
        </p:nvSpPr>
        <p:spPr>
          <a:xfrm>
            <a:off x="2372298" y="3980539"/>
            <a:ext cx="854355" cy="441503"/>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285</a:t>
            </a:r>
          </a:p>
        </p:txBody>
      </p:sp>
      <p:sp>
        <p:nvSpPr>
          <p:cNvPr id="43" name="TextBox 42">
            <a:extLst>
              <a:ext uri="{FF2B5EF4-FFF2-40B4-BE49-F238E27FC236}">
                <a16:creationId xmlns:a16="http://schemas.microsoft.com/office/drawing/2014/main" id="{BF72E011-EEA4-4C61-AA67-F1A0C00FABE3}"/>
              </a:ext>
            </a:extLst>
          </p:cNvPr>
          <p:cNvSpPr txBox="1"/>
          <p:nvPr/>
        </p:nvSpPr>
        <p:spPr>
          <a:xfrm>
            <a:off x="3758772" y="5139501"/>
            <a:ext cx="732253" cy="43088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162</a:t>
            </a:r>
          </a:p>
        </p:txBody>
      </p:sp>
      <p:sp>
        <p:nvSpPr>
          <p:cNvPr id="44" name="TextBox 43">
            <a:extLst>
              <a:ext uri="{FF2B5EF4-FFF2-40B4-BE49-F238E27FC236}">
                <a16:creationId xmlns:a16="http://schemas.microsoft.com/office/drawing/2014/main" id="{573E62EA-16A5-4F61-9A9D-7958D1AB2534}"/>
              </a:ext>
            </a:extLst>
          </p:cNvPr>
          <p:cNvSpPr txBox="1"/>
          <p:nvPr/>
        </p:nvSpPr>
        <p:spPr>
          <a:xfrm>
            <a:off x="3004972" y="2210614"/>
            <a:ext cx="732253" cy="43088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162</a:t>
            </a:r>
          </a:p>
        </p:txBody>
      </p:sp>
      <p:sp>
        <p:nvSpPr>
          <p:cNvPr id="4" name="TextBox 19">
            <a:extLst>
              <a:ext uri="{FF2B5EF4-FFF2-40B4-BE49-F238E27FC236}">
                <a16:creationId xmlns:a16="http://schemas.microsoft.com/office/drawing/2014/main" id="{B3F1A591-4753-49F1-BDFF-52709381351C}"/>
              </a:ext>
            </a:extLst>
          </p:cNvPr>
          <p:cNvSpPr txBox="1"/>
          <p:nvPr/>
        </p:nvSpPr>
        <p:spPr>
          <a:xfrm>
            <a:off x="6096000" y="3859805"/>
            <a:ext cx="5486401" cy="707886"/>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algun Gothic" panose="020B0503020000020004" pitchFamily="34" charset="-127"/>
                <a:cs typeface="Times New Roman" panose="02020603050405020304" pitchFamily="18" charset="0"/>
              </a:rPr>
              <a:t>There is a missing part. To find the missing part, we subtract the other part from the whole</a:t>
            </a:r>
            <a:r>
              <a:rPr kumimoji="0" lang="en-GB" sz="2000" b="0" i="1" u="none" strike="noStrike" kern="1200" cap="none" spc="0" normalizeH="0" baseline="0" noProof="0" dirty="0">
                <a:ln>
                  <a:noFill/>
                </a:ln>
                <a:solidFill>
                  <a:srgbClr val="0D0D0D"/>
                </a:solidFill>
                <a:effectLst/>
                <a:uLnTx/>
                <a:uFillTx/>
                <a:latin typeface="Arial" panose="020B0604020202020204" pitchFamily="34" charset="0"/>
                <a:ea typeface="Malgun Gothic" panose="020B0503020000020004" pitchFamily="34" charset="-127"/>
                <a:cs typeface="Times New Roman" panose="02020603050405020304" pitchFamily="18" charset="0"/>
              </a:rPr>
              <a:t>.</a:t>
            </a:r>
            <a:endParaRPr kumimoji="0" lang="en-GB" sz="24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 name="Content Placeholder 2">
            <a:extLst>
              <a:ext uri="{FF2B5EF4-FFF2-40B4-BE49-F238E27FC236}">
                <a16:creationId xmlns:a16="http://schemas.microsoft.com/office/drawing/2014/main" id="{D8715508-421A-4C89-9130-D41431AEAD34}"/>
              </a:ext>
            </a:extLst>
          </p:cNvPr>
          <p:cNvSpPr txBox="1">
            <a:spLocks/>
          </p:cNvSpPr>
          <p:nvPr/>
        </p:nvSpPr>
        <p:spPr>
          <a:xfrm>
            <a:off x="5898438" y="1561310"/>
            <a:ext cx="5881523"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Look at this equation. Can you label which number is the whole? Can you label which numbers are the two parts?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put the numbers in the correct place on the bar model?</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Try working out the answers to more subtraction equations like this where there is a part missing. Put the numbers on a bar model first.</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47" name="TextBox 46">
            <a:extLst>
              <a:ext uri="{FF2B5EF4-FFF2-40B4-BE49-F238E27FC236}">
                <a16:creationId xmlns:a16="http://schemas.microsoft.com/office/drawing/2014/main" id="{89B7970E-8BC8-4DC0-BC3E-8B59B916C0A5}"/>
              </a:ext>
            </a:extLst>
          </p:cNvPr>
          <p:cNvSpPr txBox="1"/>
          <p:nvPr/>
        </p:nvSpPr>
        <p:spPr>
          <a:xfrm>
            <a:off x="3736338" y="2218547"/>
            <a:ext cx="1002289" cy="43088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285</a:t>
            </a:r>
          </a:p>
        </p:txBody>
      </p:sp>
      <p:sp>
        <p:nvSpPr>
          <p:cNvPr id="48" name="TextBox 47">
            <a:extLst>
              <a:ext uri="{FF2B5EF4-FFF2-40B4-BE49-F238E27FC236}">
                <a16:creationId xmlns:a16="http://schemas.microsoft.com/office/drawing/2014/main" id="{1BA5511C-3FFD-4232-A871-9EBAF29E84E3}"/>
              </a:ext>
            </a:extLst>
          </p:cNvPr>
          <p:cNvSpPr txBox="1"/>
          <p:nvPr/>
        </p:nvSpPr>
        <p:spPr>
          <a:xfrm>
            <a:off x="2636967" y="2217273"/>
            <a:ext cx="304051"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0" name="TextBox 49">
            <a:extLst>
              <a:ext uri="{FF2B5EF4-FFF2-40B4-BE49-F238E27FC236}">
                <a16:creationId xmlns:a16="http://schemas.microsoft.com/office/drawing/2014/main" id="{A0945E69-0955-4F1D-92EE-F1D27EAB3103}"/>
              </a:ext>
            </a:extLst>
          </p:cNvPr>
          <p:cNvSpPr txBox="1"/>
          <p:nvPr/>
        </p:nvSpPr>
        <p:spPr>
          <a:xfrm>
            <a:off x="3583346" y="3998305"/>
            <a:ext cx="732253" cy="430887"/>
          </a:xfrm>
          <a:prstGeom prst="rect">
            <a:avLst/>
          </a:prstGeom>
          <a:solidFill>
            <a:schemeClr val="bg1"/>
          </a:solid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162</a:t>
            </a:r>
          </a:p>
        </p:txBody>
      </p:sp>
    </p:spTree>
    <p:custDataLst>
      <p:tags r:id="rId1"/>
    </p:custDataLst>
    <p:extLst>
      <p:ext uri="{BB962C8B-B14F-4D97-AF65-F5344CB8AC3E}">
        <p14:creationId xmlns:p14="http://schemas.microsoft.com/office/powerpoint/2010/main" val="642273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7" presetClass="emph" presetSubtype="0" fill="remove" grpId="1" nodeType="clickEffect">
                                  <p:stCondLst>
                                    <p:cond delay="0"/>
                                  </p:stCondLst>
                                  <p:childTnLst>
                                    <p:animClr clrSpc="rgb" dir="cw">
                                      <p:cBhvr override="childStyle">
                                        <p:cTn id="28" dur="500" autoRev="1" fill="remove"/>
                                        <p:tgtEl>
                                          <p:spTgt spid="30"/>
                                        </p:tgtEl>
                                        <p:attrNameLst>
                                          <p:attrName>style.color</p:attrName>
                                        </p:attrNameLst>
                                      </p:cBhvr>
                                      <p:to>
                                        <a:schemeClr val="bg1"/>
                                      </p:to>
                                    </p:animClr>
                                    <p:animClr clrSpc="rgb" dir="cw">
                                      <p:cBhvr>
                                        <p:cTn id="29" dur="500" autoRev="1" fill="remove"/>
                                        <p:tgtEl>
                                          <p:spTgt spid="30"/>
                                        </p:tgtEl>
                                        <p:attrNameLst>
                                          <p:attrName>fillcolor</p:attrName>
                                        </p:attrNameLst>
                                      </p:cBhvr>
                                      <p:to>
                                        <a:schemeClr val="bg1"/>
                                      </p:to>
                                    </p:animClr>
                                    <p:set>
                                      <p:cBhvr>
                                        <p:cTn id="30" dur="500" autoRev="1" fill="remove"/>
                                        <p:tgtEl>
                                          <p:spTgt spid="30"/>
                                        </p:tgtEl>
                                        <p:attrNameLst>
                                          <p:attrName>fill.type</p:attrName>
                                        </p:attrNameLst>
                                      </p:cBhvr>
                                      <p:to>
                                        <p:strVal val="solid"/>
                                      </p:to>
                                    </p:set>
                                    <p:set>
                                      <p:cBhvr>
                                        <p:cTn id="31" dur="500" autoRev="1" fill="remove"/>
                                        <p:tgtEl>
                                          <p:spTgt spid="30"/>
                                        </p:tgtEl>
                                        <p:attrNameLst>
                                          <p:attrName>fill.on</p:attrName>
                                        </p:attrNameLst>
                                      </p:cBhvr>
                                      <p:to>
                                        <p:strVal val="true"/>
                                      </p:to>
                                    </p:set>
                                  </p:childTnLst>
                                </p:cTn>
                              </p:par>
                              <p:par>
                                <p:cTn id="32" presetID="27" presetClass="emph" presetSubtype="0" fill="remove" nodeType="withEffect">
                                  <p:stCondLst>
                                    <p:cond delay="0"/>
                                  </p:stCondLst>
                                  <p:childTnLst>
                                    <p:animClr clrSpc="rgb" dir="cw">
                                      <p:cBhvr override="childStyle">
                                        <p:cTn id="33" dur="500" autoRev="1" fill="remove"/>
                                        <p:tgtEl>
                                          <p:spTgt spid="32"/>
                                        </p:tgtEl>
                                        <p:attrNameLst>
                                          <p:attrName>style.color</p:attrName>
                                        </p:attrNameLst>
                                      </p:cBhvr>
                                      <p:to>
                                        <a:schemeClr val="bg1"/>
                                      </p:to>
                                    </p:animClr>
                                    <p:animClr clrSpc="rgb" dir="cw">
                                      <p:cBhvr>
                                        <p:cTn id="34" dur="500" autoRev="1" fill="remove"/>
                                        <p:tgtEl>
                                          <p:spTgt spid="32"/>
                                        </p:tgtEl>
                                        <p:attrNameLst>
                                          <p:attrName>fillcolor</p:attrName>
                                        </p:attrNameLst>
                                      </p:cBhvr>
                                      <p:to>
                                        <a:schemeClr val="bg1"/>
                                      </p:to>
                                    </p:animClr>
                                    <p:set>
                                      <p:cBhvr>
                                        <p:cTn id="35" dur="500" autoRev="1" fill="remove"/>
                                        <p:tgtEl>
                                          <p:spTgt spid="32"/>
                                        </p:tgtEl>
                                        <p:attrNameLst>
                                          <p:attrName>fill.type</p:attrName>
                                        </p:attrNameLst>
                                      </p:cBhvr>
                                      <p:to>
                                        <p:strVal val="solid"/>
                                      </p:to>
                                    </p:set>
                                    <p:set>
                                      <p:cBhvr>
                                        <p:cTn id="36" dur="500" autoRev="1" fill="remove"/>
                                        <p:tgtEl>
                                          <p:spTgt spid="32"/>
                                        </p:tgtEl>
                                        <p:attrNameLst>
                                          <p:attrName>fill.on</p:attrName>
                                        </p:attrNameLst>
                                      </p:cBhvr>
                                      <p:to>
                                        <p:strVal val="true"/>
                                      </p:to>
                                    </p:set>
                                  </p:childTnLst>
                                </p:cTn>
                              </p:par>
                              <p:par>
                                <p:cTn id="37" presetID="27" presetClass="emph" presetSubtype="0" fill="remove" grpId="0" nodeType="withEffect">
                                  <p:stCondLst>
                                    <p:cond delay="0"/>
                                  </p:stCondLst>
                                  <p:childTnLst>
                                    <p:animClr clrSpc="rgb" dir="cw">
                                      <p:cBhvr override="childStyle">
                                        <p:cTn id="38" dur="500" autoRev="1" fill="remove"/>
                                        <p:tgtEl>
                                          <p:spTgt spid="12"/>
                                        </p:tgtEl>
                                        <p:attrNameLst>
                                          <p:attrName>style.color</p:attrName>
                                        </p:attrNameLst>
                                      </p:cBhvr>
                                      <p:to>
                                        <a:schemeClr val="bg1"/>
                                      </p:to>
                                    </p:animClr>
                                    <p:animClr clrSpc="rgb" dir="cw">
                                      <p:cBhvr>
                                        <p:cTn id="39" dur="500" autoRev="1" fill="remove"/>
                                        <p:tgtEl>
                                          <p:spTgt spid="12"/>
                                        </p:tgtEl>
                                        <p:attrNameLst>
                                          <p:attrName>fillcolor</p:attrName>
                                        </p:attrNameLst>
                                      </p:cBhvr>
                                      <p:to>
                                        <a:schemeClr val="bg1"/>
                                      </p:to>
                                    </p:animClr>
                                    <p:set>
                                      <p:cBhvr>
                                        <p:cTn id="40" dur="500" autoRev="1" fill="remove"/>
                                        <p:tgtEl>
                                          <p:spTgt spid="12"/>
                                        </p:tgtEl>
                                        <p:attrNameLst>
                                          <p:attrName>fill.type</p:attrName>
                                        </p:attrNameLst>
                                      </p:cBhvr>
                                      <p:to>
                                        <p:strVal val="solid"/>
                                      </p:to>
                                    </p:set>
                                    <p:set>
                                      <p:cBhvr>
                                        <p:cTn id="41" dur="500" autoRev="1" fill="remove"/>
                                        <p:tgtEl>
                                          <p:spTgt spid="12"/>
                                        </p:tgtEl>
                                        <p:attrNameLst>
                                          <p:attrName>fill.on</p:attrName>
                                        </p:attrNameLst>
                                      </p:cBhvr>
                                      <p:to>
                                        <p:strVal val="tru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36"/>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7" presetClass="emph" presetSubtype="0" fill="remove" grpId="1" nodeType="clickEffect">
                                  <p:stCondLst>
                                    <p:cond delay="0"/>
                                  </p:stCondLst>
                                  <p:childTnLst>
                                    <p:animClr clrSpc="rgb" dir="cw">
                                      <p:cBhvr override="childStyle">
                                        <p:cTn id="49" dur="500" autoRev="1" fill="remove"/>
                                        <p:tgtEl>
                                          <p:spTgt spid="29"/>
                                        </p:tgtEl>
                                        <p:attrNameLst>
                                          <p:attrName>style.color</p:attrName>
                                        </p:attrNameLst>
                                      </p:cBhvr>
                                      <p:to>
                                        <a:schemeClr val="bg1"/>
                                      </p:to>
                                    </p:animClr>
                                    <p:animClr clrSpc="rgb" dir="cw">
                                      <p:cBhvr>
                                        <p:cTn id="50" dur="500" autoRev="1" fill="remove"/>
                                        <p:tgtEl>
                                          <p:spTgt spid="29"/>
                                        </p:tgtEl>
                                        <p:attrNameLst>
                                          <p:attrName>fillcolor</p:attrName>
                                        </p:attrNameLst>
                                      </p:cBhvr>
                                      <p:to>
                                        <a:schemeClr val="bg1"/>
                                      </p:to>
                                    </p:animClr>
                                    <p:set>
                                      <p:cBhvr>
                                        <p:cTn id="51" dur="500" autoRev="1" fill="remove"/>
                                        <p:tgtEl>
                                          <p:spTgt spid="29"/>
                                        </p:tgtEl>
                                        <p:attrNameLst>
                                          <p:attrName>fill.type</p:attrName>
                                        </p:attrNameLst>
                                      </p:cBhvr>
                                      <p:to>
                                        <p:strVal val="solid"/>
                                      </p:to>
                                    </p:set>
                                    <p:set>
                                      <p:cBhvr>
                                        <p:cTn id="52" dur="500" autoRev="1" fill="remove"/>
                                        <p:tgtEl>
                                          <p:spTgt spid="29"/>
                                        </p:tgtEl>
                                        <p:attrNameLst>
                                          <p:attrName>fill.on</p:attrName>
                                        </p:attrNameLst>
                                      </p:cBhvr>
                                      <p:to>
                                        <p:strVal val="true"/>
                                      </p:to>
                                    </p:set>
                                  </p:childTnLst>
                                </p:cTn>
                              </p:par>
                              <p:par>
                                <p:cTn id="53" presetID="27" presetClass="emph" presetSubtype="0" fill="remove" nodeType="withEffect">
                                  <p:stCondLst>
                                    <p:cond delay="0"/>
                                  </p:stCondLst>
                                  <p:childTnLst>
                                    <p:animClr clrSpc="rgb" dir="cw">
                                      <p:cBhvr override="childStyle">
                                        <p:cTn id="54" dur="500" autoRev="1" fill="remove"/>
                                        <p:tgtEl>
                                          <p:spTgt spid="34"/>
                                        </p:tgtEl>
                                        <p:attrNameLst>
                                          <p:attrName>style.color</p:attrName>
                                        </p:attrNameLst>
                                      </p:cBhvr>
                                      <p:to>
                                        <a:schemeClr val="bg1"/>
                                      </p:to>
                                    </p:animClr>
                                    <p:animClr clrSpc="rgb" dir="cw">
                                      <p:cBhvr>
                                        <p:cTn id="55" dur="500" autoRev="1" fill="remove"/>
                                        <p:tgtEl>
                                          <p:spTgt spid="34"/>
                                        </p:tgtEl>
                                        <p:attrNameLst>
                                          <p:attrName>fillcolor</p:attrName>
                                        </p:attrNameLst>
                                      </p:cBhvr>
                                      <p:to>
                                        <a:schemeClr val="bg1"/>
                                      </p:to>
                                    </p:animClr>
                                    <p:set>
                                      <p:cBhvr>
                                        <p:cTn id="56" dur="500" autoRev="1" fill="remove"/>
                                        <p:tgtEl>
                                          <p:spTgt spid="34"/>
                                        </p:tgtEl>
                                        <p:attrNameLst>
                                          <p:attrName>fill.type</p:attrName>
                                        </p:attrNameLst>
                                      </p:cBhvr>
                                      <p:to>
                                        <p:strVal val="solid"/>
                                      </p:to>
                                    </p:set>
                                    <p:set>
                                      <p:cBhvr>
                                        <p:cTn id="57" dur="500" autoRev="1" fill="remove"/>
                                        <p:tgtEl>
                                          <p:spTgt spid="34"/>
                                        </p:tgtEl>
                                        <p:attrNameLst>
                                          <p:attrName>fill.on</p:attrName>
                                        </p:attrNameLst>
                                      </p:cBhvr>
                                      <p:to>
                                        <p:strVal val="true"/>
                                      </p:to>
                                    </p:set>
                                  </p:childTnLst>
                                </p:cTn>
                              </p:par>
                              <p:par>
                                <p:cTn id="58" presetID="27" presetClass="emph" presetSubtype="0" fill="remove" grpId="0" nodeType="withEffect">
                                  <p:stCondLst>
                                    <p:cond delay="0"/>
                                  </p:stCondLst>
                                  <p:childTnLst>
                                    <p:animClr clrSpc="rgb" dir="cw">
                                      <p:cBhvr override="childStyle">
                                        <p:cTn id="59" dur="500" autoRev="1" fill="remove"/>
                                        <p:tgtEl>
                                          <p:spTgt spid="47"/>
                                        </p:tgtEl>
                                        <p:attrNameLst>
                                          <p:attrName>style.color</p:attrName>
                                        </p:attrNameLst>
                                      </p:cBhvr>
                                      <p:to>
                                        <a:schemeClr val="bg1"/>
                                      </p:to>
                                    </p:animClr>
                                    <p:animClr clrSpc="rgb" dir="cw">
                                      <p:cBhvr>
                                        <p:cTn id="60" dur="500" autoRev="1" fill="remove"/>
                                        <p:tgtEl>
                                          <p:spTgt spid="47"/>
                                        </p:tgtEl>
                                        <p:attrNameLst>
                                          <p:attrName>fillcolor</p:attrName>
                                        </p:attrNameLst>
                                      </p:cBhvr>
                                      <p:to>
                                        <a:schemeClr val="bg1"/>
                                      </p:to>
                                    </p:animClr>
                                    <p:set>
                                      <p:cBhvr>
                                        <p:cTn id="61" dur="500" autoRev="1" fill="remove"/>
                                        <p:tgtEl>
                                          <p:spTgt spid="47"/>
                                        </p:tgtEl>
                                        <p:attrNameLst>
                                          <p:attrName>fill.type</p:attrName>
                                        </p:attrNameLst>
                                      </p:cBhvr>
                                      <p:to>
                                        <p:strVal val="solid"/>
                                      </p:to>
                                    </p:set>
                                    <p:set>
                                      <p:cBhvr>
                                        <p:cTn id="62" dur="500" autoRev="1" fill="remove"/>
                                        <p:tgtEl>
                                          <p:spTgt spid="47"/>
                                        </p:tgtEl>
                                        <p:attrNameLst>
                                          <p:attrName>fill.on</p:attrName>
                                        </p:attrNameLst>
                                      </p:cBhvr>
                                      <p:to>
                                        <p:strVal val="tru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27" presetClass="emph" presetSubtype="0" fill="remove" grpId="1" nodeType="clickEffect">
                                  <p:stCondLst>
                                    <p:cond delay="0"/>
                                  </p:stCondLst>
                                  <p:childTnLst>
                                    <p:animClr clrSpc="rgb" dir="cw">
                                      <p:cBhvr override="childStyle">
                                        <p:cTn id="70" dur="500" autoRev="1" fill="remove"/>
                                        <p:tgtEl>
                                          <p:spTgt spid="31"/>
                                        </p:tgtEl>
                                        <p:attrNameLst>
                                          <p:attrName>style.color</p:attrName>
                                        </p:attrNameLst>
                                      </p:cBhvr>
                                      <p:to>
                                        <a:schemeClr val="bg1"/>
                                      </p:to>
                                    </p:animClr>
                                    <p:animClr clrSpc="rgb" dir="cw">
                                      <p:cBhvr>
                                        <p:cTn id="71" dur="500" autoRev="1" fill="remove"/>
                                        <p:tgtEl>
                                          <p:spTgt spid="31"/>
                                        </p:tgtEl>
                                        <p:attrNameLst>
                                          <p:attrName>fillcolor</p:attrName>
                                        </p:attrNameLst>
                                      </p:cBhvr>
                                      <p:to>
                                        <a:schemeClr val="bg1"/>
                                      </p:to>
                                    </p:animClr>
                                    <p:set>
                                      <p:cBhvr>
                                        <p:cTn id="72" dur="500" autoRev="1" fill="remove"/>
                                        <p:tgtEl>
                                          <p:spTgt spid="31"/>
                                        </p:tgtEl>
                                        <p:attrNameLst>
                                          <p:attrName>fill.type</p:attrName>
                                        </p:attrNameLst>
                                      </p:cBhvr>
                                      <p:to>
                                        <p:strVal val="solid"/>
                                      </p:to>
                                    </p:set>
                                    <p:set>
                                      <p:cBhvr>
                                        <p:cTn id="73" dur="500" autoRev="1" fill="remove"/>
                                        <p:tgtEl>
                                          <p:spTgt spid="31"/>
                                        </p:tgtEl>
                                        <p:attrNameLst>
                                          <p:attrName>fill.on</p:attrName>
                                        </p:attrNameLst>
                                      </p:cBhvr>
                                      <p:to>
                                        <p:strVal val="true"/>
                                      </p:to>
                                    </p:set>
                                  </p:childTnLst>
                                </p:cTn>
                              </p:par>
                              <p:par>
                                <p:cTn id="74" presetID="27" presetClass="emph" presetSubtype="0" fill="remove" nodeType="withEffect">
                                  <p:stCondLst>
                                    <p:cond delay="0"/>
                                  </p:stCondLst>
                                  <p:childTnLst>
                                    <p:animClr clrSpc="rgb" dir="cw">
                                      <p:cBhvr override="childStyle">
                                        <p:cTn id="75" dur="500" autoRev="1" fill="remove"/>
                                        <p:tgtEl>
                                          <p:spTgt spid="33"/>
                                        </p:tgtEl>
                                        <p:attrNameLst>
                                          <p:attrName>style.color</p:attrName>
                                        </p:attrNameLst>
                                      </p:cBhvr>
                                      <p:to>
                                        <a:schemeClr val="bg1"/>
                                      </p:to>
                                    </p:animClr>
                                    <p:animClr clrSpc="rgb" dir="cw">
                                      <p:cBhvr>
                                        <p:cTn id="76" dur="500" autoRev="1" fill="remove"/>
                                        <p:tgtEl>
                                          <p:spTgt spid="33"/>
                                        </p:tgtEl>
                                        <p:attrNameLst>
                                          <p:attrName>fillcolor</p:attrName>
                                        </p:attrNameLst>
                                      </p:cBhvr>
                                      <p:to>
                                        <a:schemeClr val="bg1"/>
                                      </p:to>
                                    </p:animClr>
                                    <p:set>
                                      <p:cBhvr>
                                        <p:cTn id="77" dur="500" autoRev="1" fill="remove"/>
                                        <p:tgtEl>
                                          <p:spTgt spid="33"/>
                                        </p:tgtEl>
                                        <p:attrNameLst>
                                          <p:attrName>fill.type</p:attrName>
                                        </p:attrNameLst>
                                      </p:cBhvr>
                                      <p:to>
                                        <p:strVal val="solid"/>
                                      </p:to>
                                    </p:set>
                                    <p:set>
                                      <p:cBhvr>
                                        <p:cTn id="78" dur="500" autoRev="1" fill="remove"/>
                                        <p:tgtEl>
                                          <p:spTgt spid="33"/>
                                        </p:tgtEl>
                                        <p:attrNameLst>
                                          <p:attrName>fill.on</p:attrName>
                                        </p:attrNameLst>
                                      </p:cBhvr>
                                      <p:to>
                                        <p:strVal val="true"/>
                                      </p:to>
                                    </p:set>
                                  </p:childTnLst>
                                </p:cTn>
                              </p:par>
                              <p:par>
                                <p:cTn id="79" presetID="27" presetClass="emph" presetSubtype="0" fill="remove" grpId="0" nodeType="withEffect">
                                  <p:stCondLst>
                                    <p:cond delay="0"/>
                                  </p:stCondLst>
                                  <p:childTnLst>
                                    <p:animClr clrSpc="rgb" dir="cw">
                                      <p:cBhvr override="childStyle">
                                        <p:cTn id="80" dur="500" autoRev="1" fill="remove"/>
                                        <p:tgtEl>
                                          <p:spTgt spid="24"/>
                                        </p:tgtEl>
                                        <p:attrNameLst>
                                          <p:attrName>style.color</p:attrName>
                                        </p:attrNameLst>
                                      </p:cBhvr>
                                      <p:to>
                                        <a:schemeClr val="bg1"/>
                                      </p:to>
                                    </p:animClr>
                                    <p:animClr clrSpc="rgb" dir="cw">
                                      <p:cBhvr>
                                        <p:cTn id="81" dur="500" autoRev="1" fill="remove"/>
                                        <p:tgtEl>
                                          <p:spTgt spid="24"/>
                                        </p:tgtEl>
                                        <p:attrNameLst>
                                          <p:attrName>fillcolor</p:attrName>
                                        </p:attrNameLst>
                                      </p:cBhvr>
                                      <p:to>
                                        <a:schemeClr val="bg1"/>
                                      </p:to>
                                    </p:animClr>
                                    <p:set>
                                      <p:cBhvr>
                                        <p:cTn id="82" dur="500" autoRev="1" fill="remove"/>
                                        <p:tgtEl>
                                          <p:spTgt spid="24"/>
                                        </p:tgtEl>
                                        <p:attrNameLst>
                                          <p:attrName>fill.type</p:attrName>
                                        </p:attrNameLst>
                                      </p:cBhvr>
                                      <p:to>
                                        <p:strVal val="solid"/>
                                      </p:to>
                                    </p:set>
                                    <p:set>
                                      <p:cBhvr>
                                        <p:cTn id="83" dur="500" autoRev="1" fill="remove"/>
                                        <p:tgtEl>
                                          <p:spTgt spid="24"/>
                                        </p:tgtEl>
                                        <p:attrNameLst>
                                          <p:attrName>fill.on</p:attrName>
                                        </p:attrNameLst>
                                      </p:cBhvr>
                                      <p:to>
                                        <p:strVal val="tru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38"/>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4"/>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15"/>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26"/>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43"/>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grpId="0" nodeType="clickEffect">
                                  <p:stCondLst>
                                    <p:cond delay="0"/>
                                  </p:stCondLst>
                                  <p:childTnLst>
                                    <p:set>
                                      <p:cBhvr>
                                        <p:cTn id="105" dur="1" fill="hold">
                                          <p:stCondLst>
                                            <p:cond delay="0"/>
                                          </p:stCondLst>
                                        </p:cTn>
                                        <p:tgtEl>
                                          <p:spTgt spid="50"/>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grpId="0" nodeType="clickEffect">
                                  <p:stCondLst>
                                    <p:cond delay="0"/>
                                  </p:stCondLst>
                                  <p:childTnLst>
                                    <p:set>
                                      <p:cBhvr>
                                        <p:cTn id="109" dur="1" fill="hold">
                                          <p:stCondLst>
                                            <p:cond delay="0"/>
                                          </p:stCondLst>
                                        </p:cTn>
                                        <p:tgtEl>
                                          <p:spTgt spid="44"/>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nodeType="clickEffect">
                                  <p:stCondLst>
                                    <p:cond delay="0"/>
                                  </p:stCondLst>
                                  <p:childTnLst>
                                    <p:set>
                                      <p:cBhvr>
                                        <p:cTn id="113"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24" grpId="0" animBg="1"/>
      <p:bldP spid="26" grpId="0" animBg="1"/>
      <p:bldP spid="29" grpId="0"/>
      <p:bldP spid="29" grpId="1"/>
      <p:bldP spid="30" grpId="0"/>
      <p:bldP spid="30" grpId="1"/>
      <p:bldP spid="31" grpId="0"/>
      <p:bldP spid="31" grpId="1"/>
      <p:bldP spid="36" grpId="0"/>
      <p:bldP spid="38" grpId="0"/>
      <p:bldP spid="39" grpId="0"/>
      <p:bldP spid="43" grpId="0"/>
      <p:bldP spid="44" grpId="0"/>
      <p:bldP spid="4" grpId="0" animBg="1"/>
      <p:bldP spid="47" grpId="0"/>
      <p:bldP spid="5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3410EE-C5C6-4EF6-B9D5-20FAD45AE893}"/>
              </a:ext>
            </a:extLst>
          </p:cNvPr>
          <p:cNvSpPr>
            <a:spLocks noGrp="1"/>
          </p:cNvSpPr>
          <p:nvPr>
            <p:ph type="title"/>
          </p:nvPr>
        </p:nvSpPr>
        <p:spPr/>
        <p:txBody>
          <a:bodyPr/>
          <a:lstStyle/>
          <a:p>
            <a:r>
              <a:rPr lang="en-GB" dirty="0"/>
              <a:t>3AS-3 Manipulate the additive relationship</a:t>
            </a:r>
          </a:p>
        </p:txBody>
      </p:sp>
      <p:sp>
        <p:nvSpPr>
          <p:cNvPr id="12" name="TextBox 11">
            <a:extLst>
              <a:ext uri="{FF2B5EF4-FFF2-40B4-BE49-F238E27FC236}">
                <a16:creationId xmlns:a16="http://schemas.microsoft.com/office/drawing/2014/main" id="{724BD725-2744-4278-B243-F829DF5814C9}"/>
              </a:ext>
            </a:extLst>
          </p:cNvPr>
          <p:cNvSpPr txBox="1"/>
          <p:nvPr/>
        </p:nvSpPr>
        <p:spPr>
          <a:xfrm>
            <a:off x="3090784" y="2217273"/>
            <a:ext cx="686822" cy="43088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527</a:t>
            </a:r>
          </a:p>
        </p:txBody>
      </p:sp>
      <p:sp>
        <p:nvSpPr>
          <p:cNvPr id="15" name="TextBox 14">
            <a:extLst>
              <a:ext uri="{FF2B5EF4-FFF2-40B4-BE49-F238E27FC236}">
                <a16:creationId xmlns:a16="http://schemas.microsoft.com/office/drawing/2014/main" id="{34A2074A-EA95-4EDA-9057-A47F26A519FD}"/>
              </a:ext>
            </a:extLst>
          </p:cNvPr>
          <p:cNvSpPr txBox="1"/>
          <p:nvPr/>
        </p:nvSpPr>
        <p:spPr>
          <a:xfrm>
            <a:off x="2093591" y="5139502"/>
            <a:ext cx="2612335" cy="43088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527 + 87 =</a:t>
            </a:r>
          </a:p>
        </p:txBody>
      </p:sp>
      <p:sp>
        <p:nvSpPr>
          <p:cNvPr id="24" name="Rectangle 23">
            <a:extLst>
              <a:ext uri="{FF2B5EF4-FFF2-40B4-BE49-F238E27FC236}">
                <a16:creationId xmlns:a16="http://schemas.microsoft.com/office/drawing/2014/main" id="{BEF6C5E8-ED5D-4806-8D0A-408C89C2F18A}"/>
              </a:ext>
            </a:extLst>
          </p:cNvPr>
          <p:cNvSpPr/>
          <p:nvPr/>
        </p:nvSpPr>
        <p:spPr>
          <a:xfrm>
            <a:off x="2145746" y="2157448"/>
            <a:ext cx="687036" cy="49730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26" name="Rectangle 25">
            <a:extLst>
              <a:ext uri="{FF2B5EF4-FFF2-40B4-BE49-F238E27FC236}">
                <a16:creationId xmlns:a16="http://schemas.microsoft.com/office/drawing/2014/main" id="{A55619AD-3CE8-4AE4-BE39-070FA1B94773}"/>
              </a:ext>
            </a:extLst>
          </p:cNvPr>
          <p:cNvSpPr/>
          <p:nvPr/>
        </p:nvSpPr>
        <p:spPr>
          <a:xfrm>
            <a:off x="3760139" y="5040328"/>
            <a:ext cx="730886" cy="57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29" name="TextBox 28">
            <a:extLst>
              <a:ext uri="{FF2B5EF4-FFF2-40B4-BE49-F238E27FC236}">
                <a16:creationId xmlns:a16="http://schemas.microsoft.com/office/drawing/2014/main" id="{556409C4-A0B0-46A1-9523-242D3FCE2765}"/>
              </a:ext>
            </a:extLst>
          </p:cNvPr>
          <p:cNvSpPr txBox="1"/>
          <p:nvPr/>
        </p:nvSpPr>
        <p:spPr>
          <a:xfrm>
            <a:off x="3814383" y="1376644"/>
            <a:ext cx="1002433"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Part</a:t>
            </a:r>
          </a:p>
        </p:txBody>
      </p:sp>
      <p:sp>
        <p:nvSpPr>
          <p:cNvPr id="30" name="TextBox 29">
            <a:extLst>
              <a:ext uri="{FF2B5EF4-FFF2-40B4-BE49-F238E27FC236}">
                <a16:creationId xmlns:a16="http://schemas.microsoft.com/office/drawing/2014/main" id="{F18ED1DF-E239-4DB1-AEF0-B146C97839DD}"/>
              </a:ext>
            </a:extLst>
          </p:cNvPr>
          <p:cNvSpPr txBox="1"/>
          <p:nvPr/>
        </p:nvSpPr>
        <p:spPr>
          <a:xfrm>
            <a:off x="1998215" y="1376644"/>
            <a:ext cx="1002433"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Whole</a:t>
            </a:r>
          </a:p>
        </p:txBody>
      </p:sp>
      <p:sp>
        <p:nvSpPr>
          <p:cNvPr id="31" name="TextBox 30">
            <a:extLst>
              <a:ext uri="{FF2B5EF4-FFF2-40B4-BE49-F238E27FC236}">
                <a16:creationId xmlns:a16="http://schemas.microsoft.com/office/drawing/2014/main" id="{18589319-E8DC-401E-A8A4-4693BBC6CE81}"/>
              </a:ext>
            </a:extLst>
          </p:cNvPr>
          <p:cNvSpPr txBox="1"/>
          <p:nvPr/>
        </p:nvSpPr>
        <p:spPr>
          <a:xfrm>
            <a:off x="2912693" y="1376644"/>
            <a:ext cx="1002433"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Part</a:t>
            </a:r>
          </a:p>
        </p:txBody>
      </p:sp>
      <p:cxnSp>
        <p:nvCxnSpPr>
          <p:cNvPr id="32" name="Straight Arrow Connector 31">
            <a:extLst>
              <a:ext uri="{FF2B5EF4-FFF2-40B4-BE49-F238E27FC236}">
                <a16:creationId xmlns:a16="http://schemas.microsoft.com/office/drawing/2014/main" id="{A4BBE5DA-B6A5-40C8-A88C-C07CB8B11A94}"/>
              </a:ext>
            </a:extLst>
          </p:cNvPr>
          <p:cNvCxnSpPr>
            <a:cxnSpLocks/>
          </p:cNvCxnSpPr>
          <p:nvPr/>
        </p:nvCxnSpPr>
        <p:spPr>
          <a:xfrm>
            <a:off x="2503786" y="1712041"/>
            <a:ext cx="0" cy="346233"/>
          </a:xfrm>
          <a:prstGeom prst="straightConnector1">
            <a:avLst/>
          </a:prstGeom>
          <a:ln>
            <a:solidFill>
              <a:srgbClr val="FF0000"/>
            </a:solidFill>
            <a:tailEnd type="triangle" w="lg" len="med"/>
          </a:ln>
          <a:effectLst/>
        </p:spPr>
        <p:style>
          <a:lnRef idx="2">
            <a:schemeClr val="dk1"/>
          </a:lnRef>
          <a:fillRef idx="0">
            <a:schemeClr val="dk1"/>
          </a:fillRef>
          <a:effectRef idx="1">
            <a:schemeClr val="dk1"/>
          </a:effectRef>
          <a:fontRef idx="minor">
            <a:schemeClr val="tx1"/>
          </a:fontRef>
        </p:style>
      </p:cxnSp>
      <p:cxnSp>
        <p:nvCxnSpPr>
          <p:cNvPr id="33" name="Straight Arrow Connector 32">
            <a:extLst>
              <a:ext uri="{FF2B5EF4-FFF2-40B4-BE49-F238E27FC236}">
                <a16:creationId xmlns:a16="http://schemas.microsoft.com/office/drawing/2014/main" id="{8FEF5229-C1B0-4F48-8713-987073F3B92F}"/>
              </a:ext>
            </a:extLst>
          </p:cNvPr>
          <p:cNvCxnSpPr>
            <a:cxnSpLocks/>
          </p:cNvCxnSpPr>
          <p:nvPr/>
        </p:nvCxnSpPr>
        <p:spPr>
          <a:xfrm>
            <a:off x="3389084" y="1712041"/>
            <a:ext cx="0" cy="346233"/>
          </a:xfrm>
          <a:prstGeom prst="straightConnector1">
            <a:avLst/>
          </a:prstGeom>
          <a:ln>
            <a:solidFill>
              <a:srgbClr val="FF0000"/>
            </a:solidFill>
            <a:tailEnd type="triangle" w="lg" len="med"/>
          </a:ln>
          <a:effectLst/>
        </p:spPr>
        <p:style>
          <a:lnRef idx="2">
            <a:schemeClr val="dk1"/>
          </a:lnRef>
          <a:fillRef idx="0">
            <a:schemeClr val="dk1"/>
          </a:fillRef>
          <a:effectRef idx="1">
            <a:schemeClr val="dk1"/>
          </a:effectRef>
          <a:fontRef idx="minor">
            <a:schemeClr val="tx1"/>
          </a:fontRef>
        </p:style>
      </p:cxnSp>
      <p:cxnSp>
        <p:nvCxnSpPr>
          <p:cNvPr id="34" name="Straight Arrow Connector 33">
            <a:extLst>
              <a:ext uri="{FF2B5EF4-FFF2-40B4-BE49-F238E27FC236}">
                <a16:creationId xmlns:a16="http://schemas.microsoft.com/office/drawing/2014/main" id="{4113E906-5162-402C-BB23-DD85B7076E5C}"/>
              </a:ext>
            </a:extLst>
          </p:cNvPr>
          <p:cNvCxnSpPr>
            <a:cxnSpLocks/>
          </p:cNvCxnSpPr>
          <p:nvPr/>
        </p:nvCxnSpPr>
        <p:spPr>
          <a:xfrm>
            <a:off x="4301891" y="1712041"/>
            <a:ext cx="0" cy="346233"/>
          </a:xfrm>
          <a:prstGeom prst="straightConnector1">
            <a:avLst/>
          </a:prstGeom>
          <a:ln>
            <a:solidFill>
              <a:srgbClr val="FF0000"/>
            </a:solidFill>
            <a:tailEnd type="triangle" w="lg" len="med"/>
          </a:ln>
          <a:effectLst/>
        </p:spPr>
        <p:style>
          <a:lnRef idx="2">
            <a:schemeClr val="dk1"/>
          </a:lnRef>
          <a:fillRef idx="0">
            <a:schemeClr val="dk1"/>
          </a:fillRef>
          <a:effectRef idx="1">
            <a:schemeClr val="dk1"/>
          </a:effectRef>
          <a:fontRef idx="minor">
            <a:schemeClr val="tx1"/>
          </a:fontRef>
        </p:style>
      </p:cxnSp>
      <p:sp>
        <p:nvSpPr>
          <p:cNvPr id="36" name="TextBox 35">
            <a:extLst>
              <a:ext uri="{FF2B5EF4-FFF2-40B4-BE49-F238E27FC236}">
                <a16:creationId xmlns:a16="http://schemas.microsoft.com/office/drawing/2014/main" id="{B5C3B4A0-4B29-4F0C-9AC3-14AC8C24601F}"/>
              </a:ext>
            </a:extLst>
          </p:cNvPr>
          <p:cNvSpPr txBox="1"/>
          <p:nvPr/>
        </p:nvSpPr>
        <p:spPr>
          <a:xfrm>
            <a:off x="2997294" y="3413085"/>
            <a:ext cx="675168" cy="43088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p:txBody>
      </p:sp>
      <p:grpSp>
        <p:nvGrpSpPr>
          <p:cNvPr id="37" name="Group 36">
            <a:extLst>
              <a:ext uri="{FF2B5EF4-FFF2-40B4-BE49-F238E27FC236}">
                <a16:creationId xmlns:a16="http://schemas.microsoft.com/office/drawing/2014/main" id="{0DBC51E2-4607-415F-B231-9F5AD8D7A1BD}"/>
              </a:ext>
            </a:extLst>
          </p:cNvPr>
          <p:cNvGrpSpPr/>
          <p:nvPr/>
        </p:nvGrpSpPr>
        <p:grpSpPr>
          <a:xfrm>
            <a:off x="2185040" y="3340164"/>
            <a:ext cx="2305985" cy="1153271"/>
            <a:chOff x="2323021" y="2789257"/>
            <a:chExt cx="3842830" cy="1019794"/>
          </a:xfrm>
        </p:grpSpPr>
        <p:sp>
          <p:nvSpPr>
            <p:cNvPr id="40" name="Rectangle 39">
              <a:extLst>
                <a:ext uri="{FF2B5EF4-FFF2-40B4-BE49-F238E27FC236}">
                  <a16:creationId xmlns:a16="http://schemas.microsoft.com/office/drawing/2014/main" id="{1115CEF4-C812-4E0E-9153-76C2AA80FD73}"/>
                </a:ext>
              </a:extLst>
            </p:cNvPr>
            <p:cNvSpPr/>
            <p:nvPr/>
          </p:nvSpPr>
          <p:spPr>
            <a:xfrm>
              <a:off x="2323021" y="2789257"/>
              <a:ext cx="3842830" cy="101979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cxnSp>
          <p:nvCxnSpPr>
            <p:cNvPr id="41" name="Straight Connector 40">
              <a:extLst>
                <a:ext uri="{FF2B5EF4-FFF2-40B4-BE49-F238E27FC236}">
                  <a16:creationId xmlns:a16="http://schemas.microsoft.com/office/drawing/2014/main" id="{7F4BD638-B805-42A5-8BC4-C7D86F98B76D}"/>
                </a:ext>
              </a:extLst>
            </p:cNvPr>
            <p:cNvCxnSpPr>
              <a:cxnSpLocks/>
            </p:cNvCxnSpPr>
            <p:nvPr/>
          </p:nvCxnSpPr>
          <p:spPr>
            <a:xfrm>
              <a:off x="5305621" y="3299154"/>
              <a:ext cx="0" cy="509897"/>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2" name="Straight Connector 41">
              <a:extLst>
                <a:ext uri="{FF2B5EF4-FFF2-40B4-BE49-F238E27FC236}">
                  <a16:creationId xmlns:a16="http://schemas.microsoft.com/office/drawing/2014/main" id="{0E17704B-6EEB-4D08-8BD8-15D4D6BEBE41}"/>
                </a:ext>
              </a:extLst>
            </p:cNvPr>
            <p:cNvCxnSpPr/>
            <p:nvPr/>
          </p:nvCxnSpPr>
          <p:spPr>
            <a:xfrm>
              <a:off x="2323021" y="3299154"/>
              <a:ext cx="384283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grpSp>
      <p:sp>
        <p:nvSpPr>
          <p:cNvPr id="38" name="TextBox 37">
            <a:extLst>
              <a:ext uri="{FF2B5EF4-FFF2-40B4-BE49-F238E27FC236}">
                <a16:creationId xmlns:a16="http://schemas.microsoft.com/office/drawing/2014/main" id="{DD3558FD-198F-4FE8-A36D-64AEFC3D4D4B}"/>
              </a:ext>
            </a:extLst>
          </p:cNvPr>
          <p:cNvSpPr txBox="1"/>
          <p:nvPr/>
        </p:nvSpPr>
        <p:spPr>
          <a:xfrm>
            <a:off x="3799397" y="3985846"/>
            <a:ext cx="878886" cy="430887"/>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87</a:t>
            </a:r>
          </a:p>
        </p:txBody>
      </p:sp>
      <p:sp>
        <p:nvSpPr>
          <p:cNvPr id="39" name="TextBox 38">
            <a:extLst>
              <a:ext uri="{FF2B5EF4-FFF2-40B4-BE49-F238E27FC236}">
                <a16:creationId xmlns:a16="http://schemas.microsoft.com/office/drawing/2014/main" id="{D8343C31-A118-449F-891C-42285246FB65}"/>
              </a:ext>
            </a:extLst>
          </p:cNvPr>
          <p:cNvSpPr txBox="1"/>
          <p:nvPr/>
        </p:nvSpPr>
        <p:spPr>
          <a:xfrm>
            <a:off x="2684622" y="3980539"/>
            <a:ext cx="854355" cy="441503"/>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527</a:t>
            </a:r>
          </a:p>
        </p:txBody>
      </p:sp>
      <p:sp>
        <p:nvSpPr>
          <p:cNvPr id="43" name="TextBox 42">
            <a:extLst>
              <a:ext uri="{FF2B5EF4-FFF2-40B4-BE49-F238E27FC236}">
                <a16:creationId xmlns:a16="http://schemas.microsoft.com/office/drawing/2014/main" id="{BF72E011-EEA4-4C61-AA67-F1A0C00FABE3}"/>
              </a:ext>
            </a:extLst>
          </p:cNvPr>
          <p:cNvSpPr txBox="1"/>
          <p:nvPr/>
        </p:nvSpPr>
        <p:spPr>
          <a:xfrm>
            <a:off x="3758772" y="5139501"/>
            <a:ext cx="732253" cy="43088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614</a:t>
            </a:r>
          </a:p>
        </p:txBody>
      </p:sp>
      <p:sp>
        <p:nvSpPr>
          <p:cNvPr id="44" name="TextBox 43">
            <a:extLst>
              <a:ext uri="{FF2B5EF4-FFF2-40B4-BE49-F238E27FC236}">
                <a16:creationId xmlns:a16="http://schemas.microsoft.com/office/drawing/2014/main" id="{573E62EA-16A5-4F61-9A9D-7958D1AB2534}"/>
              </a:ext>
            </a:extLst>
          </p:cNvPr>
          <p:cNvSpPr txBox="1"/>
          <p:nvPr/>
        </p:nvSpPr>
        <p:spPr>
          <a:xfrm>
            <a:off x="2118018" y="2210614"/>
            <a:ext cx="732253" cy="43088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614</a:t>
            </a:r>
          </a:p>
        </p:txBody>
      </p:sp>
      <p:sp>
        <p:nvSpPr>
          <p:cNvPr id="5" name="Content Placeholder 2">
            <a:extLst>
              <a:ext uri="{FF2B5EF4-FFF2-40B4-BE49-F238E27FC236}">
                <a16:creationId xmlns:a16="http://schemas.microsoft.com/office/drawing/2014/main" id="{D8715508-421A-4C89-9130-D41431AEAD34}"/>
              </a:ext>
            </a:extLst>
          </p:cNvPr>
          <p:cNvSpPr txBox="1">
            <a:spLocks/>
          </p:cNvSpPr>
          <p:nvPr/>
        </p:nvSpPr>
        <p:spPr>
          <a:xfrm flipH="1">
            <a:off x="5889306" y="1557338"/>
            <a:ext cx="5951424"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Look at this equation. Can you label which number is the whole? Can you label which numbers are the two parts?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put the numbers in the correct place on the bar model</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Try working out the answers to more subtraction equations like this where there is a missing whole. Put the numbers on a bar model first.</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47" name="TextBox 46">
            <a:extLst>
              <a:ext uri="{FF2B5EF4-FFF2-40B4-BE49-F238E27FC236}">
                <a16:creationId xmlns:a16="http://schemas.microsoft.com/office/drawing/2014/main" id="{89B7970E-8BC8-4DC0-BC3E-8B59B916C0A5}"/>
              </a:ext>
            </a:extLst>
          </p:cNvPr>
          <p:cNvSpPr txBox="1"/>
          <p:nvPr/>
        </p:nvSpPr>
        <p:spPr>
          <a:xfrm>
            <a:off x="4050113" y="2218547"/>
            <a:ext cx="628167" cy="43088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87</a:t>
            </a:r>
          </a:p>
        </p:txBody>
      </p:sp>
      <p:sp>
        <p:nvSpPr>
          <p:cNvPr id="48" name="TextBox 47">
            <a:extLst>
              <a:ext uri="{FF2B5EF4-FFF2-40B4-BE49-F238E27FC236}">
                <a16:creationId xmlns:a16="http://schemas.microsoft.com/office/drawing/2014/main" id="{1BA5511C-3FFD-4232-A871-9EBAF29E84E3}"/>
              </a:ext>
            </a:extLst>
          </p:cNvPr>
          <p:cNvSpPr txBox="1"/>
          <p:nvPr/>
        </p:nvSpPr>
        <p:spPr>
          <a:xfrm>
            <a:off x="2823754" y="2217273"/>
            <a:ext cx="304051"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0" name="TextBox 49">
            <a:extLst>
              <a:ext uri="{FF2B5EF4-FFF2-40B4-BE49-F238E27FC236}">
                <a16:creationId xmlns:a16="http://schemas.microsoft.com/office/drawing/2014/main" id="{A0945E69-0955-4F1D-92EE-F1D27EAB3103}"/>
              </a:ext>
            </a:extLst>
          </p:cNvPr>
          <p:cNvSpPr txBox="1"/>
          <p:nvPr/>
        </p:nvSpPr>
        <p:spPr>
          <a:xfrm>
            <a:off x="2945389" y="3419731"/>
            <a:ext cx="732253" cy="430887"/>
          </a:xfrm>
          <a:prstGeom prst="rect">
            <a:avLst/>
          </a:prstGeom>
          <a:solidFill>
            <a:schemeClr val="bg1"/>
          </a:solid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614</a:t>
            </a:r>
          </a:p>
        </p:txBody>
      </p:sp>
      <p:sp>
        <p:nvSpPr>
          <p:cNvPr id="27" name="TextBox 26">
            <a:extLst>
              <a:ext uri="{FF2B5EF4-FFF2-40B4-BE49-F238E27FC236}">
                <a16:creationId xmlns:a16="http://schemas.microsoft.com/office/drawing/2014/main" id="{4DBBFF0C-7B8C-4A63-A171-AE9E90097463}"/>
              </a:ext>
            </a:extLst>
          </p:cNvPr>
          <p:cNvSpPr txBox="1"/>
          <p:nvPr/>
        </p:nvSpPr>
        <p:spPr>
          <a:xfrm>
            <a:off x="3727915" y="2218547"/>
            <a:ext cx="371608" cy="43088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p:txBody>
      </p:sp>
      <p:sp>
        <p:nvSpPr>
          <p:cNvPr id="2" name="TextBox 19">
            <a:extLst>
              <a:ext uri="{FF2B5EF4-FFF2-40B4-BE49-F238E27FC236}">
                <a16:creationId xmlns:a16="http://schemas.microsoft.com/office/drawing/2014/main" id="{9F9BFD60-3DD1-4656-BA98-2B1AC70E8E9F}"/>
              </a:ext>
            </a:extLst>
          </p:cNvPr>
          <p:cNvSpPr txBox="1"/>
          <p:nvPr/>
        </p:nvSpPr>
        <p:spPr>
          <a:xfrm>
            <a:off x="6121817" y="3843972"/>
            <a:ext cx="5486401" cy="707886"/>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algun Gothic" panose="020B0503020000020004" pitchFamily="34" charset="-127"/>
                <a:cs typeface="Times New Roman" panose="02020603050405020304" pitchFamily="18" charset="0"/>
              </a:rPr>
              <a:t>There is a missing whole. To find the missing whole, we add the 2 parts.</a:t>
            </a:r>
            <a:endParaRPr kumimoji="0" lang="en-GB" sz="2400" b="0" i="1" u="none" strike="noStrike" kern="1200" cap="none" spc="0" normalizeH="0" baseline="0" noProof="0" dirty="0">
              <a:ln>
                <a:noFill/>
              </a:ln>
              <a:solidFill>
                <a:srgbClr val="585858"/>
              </a:solidFill>
              <a:effectLst/>
              <a:uLnTx/>
              <a:uFillTx/>
              <a:latin typeface="Arial" panose="020B0604020202020204" pitchFamily="34" charset="0"/>
            </a:endParaRPr>
          </a:p>
        </p:txBody>
      </p:sp>
    </p:spTree>
    <p:custDataLst>
      <p:tags r:id="rId1"/>
    </p:custDataLst>
    <p:extLst>
      <p:ext uri="{BB962C8B-B14F-4D97-AF65-F5344CB8AC3E}">
        <p14:creationId xmlns:p14="http://schemas.microsoft.com/office/powerpoint/2010/main" val="190734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7" presetClass="emph" presetSubtype="0" fill="remove" grpId="1" nodeType="clickEffect">
                                  <p:stCondLst>
                                    <p:cond delay="0"/>
                                  </p:stCondLst>
                                  <p:childTnLst>
                                    <p:animClr clrSpc="rgb" dir="cw">
                                      <p:cBhvr override="childStyle">
                                        <p:cTn id="28" dur="500" autoRev="1" fill="remove"/>
                                        <p:tgtEl>
                                          <p:spTgt spid="31"/>
                                        </p:tgtEl>
                                        <p:attrNameLst>
                                          <p:attrName>style.color</p:attrName>
                                        </p:attrNameLst>
                                      </p:cBhvr>
                                      <p:to>
                                        <a:schemeClr val="bg1"/>
                                      </p:to>
                                    </p:animClr>
                                    <p:animClr clrSpc="rgb" dir="cw">
                                      <p:cBhvr>
                                        <p:cTn id="29" dur="500" autoRev="1" fill="remove"/>
                                        <p:tgtEl>
                                          <p:spTgt spid="31"/>
                                        </p:tgtEl>
                                        <p:attrNameLst>
                                          <p:attrName>fillcolor</p:attrName>
                                        </p:attrNameLst>
                                      </p:cBhvr>
                                      <p:to>
                                        <a:schemeClr val="bg1"/>
                                      </p:to>
                                    </p:animClr>
                                    <p:set>
                                      <p:cBhvr>
                                        <p:cTn id="30" dur="500" autoRev="1" fill="remove"/>
                                        <p:tgtEl>
                                          <p:spTgt spid="31"/>
                                        </p:tgtEl>
                                        <p:attrNameLst>
                                          <p:attrName>fill.type</p:attrName>
                                        </p:attrNameLst>
                                      </p:cBhvr>
                                      <p:to>
                                        <p:strVal val="solid"/>
                                      </p:to>
                                    </p:set>
                                    <p:set>
                                      <p:cBhvr>
                                        <p:cTn id="31" dur="500" autoRev="1" fill="remove"/>
                                        <p:tgtEl>
                                          <p:spTgt spid="31"/>
                                        </p:tgtEl>
                                        <p:attrNameLst>
                                          <p:attrName>fill.on</p:attrName>
                                        </p:attrNameLst>
                                      </p:cBhvr>
                                      <p:to>
                                        <p:strVal val="true"/>
                                      </p:to>
                                    </p:set>
                                  </p:childTnLst>
                                </p:cTn>
                              </p:par>
                              <p:par>
                                <p:cTn id="32" presetID="27" presetClass="emph" presetSubtype="0" fill="remove" nodeType="withEffect">
                                  <p:stCondLst>
                                    <p:cond delay="0"/>
                                  </p:stCondLst>
                                  <p:childTnLst>
                                    <p:animClr clrSpc="rgb" dir="cw">
                                      <p:cBhvr override="childStyle">
                                        <p:cTn id="33" dur="500" autoRev="1" fill="remove"/>
                                        <p:tgtEl>
                                          <p:spTgt spid="32"/>
                                        </p:tgtEl>
                                        <p:attrNameLst>
                                          <p:attrName>style.color</p:attrName>
                                        </p:attrNameLst>
                                      </p:cBhvr>
                                      <p:to>
                                        <a:schemeClr val="bg1"/>
                                      </p:to>
                                    </p:animClr>
                                    <p:animClr clrSpc="rgb" dir="cw">
                                      <p:cBhvr>
                                        <p:cTn id="34" dur="500" autoRev="1" fill="remove"/>
                                        <p:tgtEl>
                                          <p:spTgt spid="32"/>
                                        </p:tgtEl>
                                        <p:attrNameLst>
                                          <p:attrName>fillcolor</p:attrName>
                                        </p:attrNameLst>
                                      </p:cBhvr>
                                      <p:to>
                                        <a:schemeClr val="bg1"/>
                                      </p:to>
                                    </p:animClr>
                                    <p:set>
                                      <p:cBhvr>
                                        <p:cTn id="35" dur="500" autoRev="1" fill="remove"/>
                                        <p:tgtEl>
                                          <p:spTgt spid="32"/>
                                        </p:tgtEl>
                                        <p:attrNameLst>
                                          <p:attrName>fill.type</p:attrName>
                                        </p:attrNameLst>
                                      </p:cBhvr>
                                      <p:to>
                                        <p:strVal val="solid"/>
                                      </p:to>
                                    </p:set>
                                    <p:set>
                                      <p:cBhvr>
                                        <p:cTn id="36" dur="500" autoRev="1" fill="remove"/>
                                        <p:tgtEl>
                                          <p:spTgt spid="32"/>
                                        </p:tgtEl>
                                        <p:attrNameLst>
                                          <p:attrName>fill.on</p:attrName>
                                        </p:attrNameLst>
                                      </p:cBhvr>
                                      <p:to>
                                        <p:strVal val="true"/>
                                      </p:to>
                                    </p:set>
                                  </p:childTnLst>
                                </p:cTn>
                              </p:par>
                              <p:par>
                                <p:cTn id="37" presetID="27" presetClass="emph" presetSubtype="0" fill="remove" grpId="0" nodeType="withEffect">
                                  <p:stCondLst>
                                    <p:cond delay="0"/>
                                  </p:stCondLst>
                                  <p:childTnLst>
                                    <p:animClr clrSpc="rgb" dir="cw">
                                      <p:cBhvr override="childStyle">
                                        <p:cTn id="38" dur="500" autoRev="1" fill="remove"/>
                                        <p:tgtEl>
                                          <p:spTgt spid="12"/>
                                        </p:tgtEl>
                                        <p:attrNameLst>
                                          <p:attrName>style.color</p:attrName>
                                        </p:attrNameLst>
                                      </p:cBhvr>
                                      <p:to>
                                        <a:schemeClr val="bg1"/>
                                      </p:to>
                                    </p:animClr>
                                    <p:animClr clrSpc="rgb" dir="cw">
                                      <p:cBhvr>
                                        <p:cTn id="39" dur="500" autoRev="1" fill="remove"/>
                                        <p:tgtEl>
                                          <p:spTgt spid="12"/>
                                        </p:tgtEl>
                                        <p:attrNameLst>
                                          <p:attrName>fillcolor</p:attrName>
                                        </p:attrNameLst>
                                      </p:cBhvr>
                                      <p:to>
                                        <a:schemeClr val="bg1"/>
                                      </p:to>
                                    </p:animClr>
                                    <p:set>
                                      <p:cBhvr>
                                        <p:cTn id="40" dur="500" autoRev="1" fill="remove"/>
                                        <p:tgtEl>
                                          <p:spTgt spid="12"/>
                                        </p:tgtEl>
                                        <p:attrNameLst>
                                          <p:attrName>fill.type</p:attrName>
                                        </p:attrNameLst>
                                      </p:cBhvr>
                                      <p:to>
                                        <p:strVal val="solid"/>
                                      </p:to>
                                    </p:set>
                                    <p:set>
                                      <p:cBhvr>
                                        <p:cTn id="41" dur="500" autoRev="1" fill="remove"/>
                                        <p:tgtEl>
                                          <p:spTgt spid="12"/>
                                        </p:tgtEl>
                                        <p:attrNameLst>
                                          <p:attrName>fill.on</p:attrName>
                                        </p:attrNameLst>
                                      </p:cBhvr>
                                      <p:to>
                                        <p:strVal val="tru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39"/>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7" presetClass="emph" presetSubtype="0" fill="remove" grpId="1" nodeType="clickEffect">
                                  <p:stCondLst>
                                    <p:cond delay="0"/>
                                  </p:stCondLst>
                                  <p:childTnLst>
                                    <p:animClr clrSpc="rgb" dir="cw">
                                      <p:cBhvr override="childStyle">
                                        <p:cTn id="49" dur="500" autoRev="1" fill="remove"/>
                                        <p:tgtEl>
                                          <p:spTgt spid="29"/>
                                        </p:tgtEl>
                                        <p:attrNameLst>
                                          <p:attrName>style.color</p:attrName>
                                        </p:attrNameLst>
                                      </p:cBhvr>
                                      <p:to>
                                        <a:schemeClr val="bg1"/>
                                      </p:to>
                                    </p:animClr>
                                    <p:animClr clrSpc="rgb" dir="cw">
                                      <p:cBhvr>
                                        <p:cTn id="50" dur="500" autoRev="1" fill="remove"/>
                                        <p:tgtEl>
                                          <p:spTgt spid="29"/>
                                        </p:tgtEl>
                                        <p:attrNameLst>
                                          <p:attrName>fillcolor</p:attrName>
                                        </p:attrNameLst>
                                      </p:cBhvr>
                                      <p:to>
                                        <a:schemeClr val="bg1"/>
                                      </p:to>
                                    </p:animClr>
                                    <p:set>
                                      <p:cBhvr>
                                        <p:cTn id="51" dur="500" autoRev="1" fill="remove"/>
                                        <p:tgtEl>
                                          <p:spTgt spid="29"/>
                                        </p:tgtEl>
                                        <p:attrNameLst>
                                          <p:attrName>fill.type</p:attrName>
                                        </p:attrNameLst>
                                      </p:cBhvr>
                                      <p:to>
                                        <p:strVal val="solid"/>
                                      </p:to>
                                    </p:set>
                                    <p:set>
                                      <p:cBhvr>
                                        <p:cTn id="52" dur="500" autoRev="1" fill="remove"/>
                                        <p:tgtEl>
                                          <p:spTgt spid="29"/>
                                        </p:tgtEl>
                                        <p:attrNameLst>
                                          <p:attrName>fill.on</p:attrName>
                                        </p:attrNameLst>
                                      </p:cBhvr>
                                      <p:to>
                                        <p:strVal val="true"/>
                                      </p:to>
                                    </p:set>
                                  </p:childTnLst>
                                </p:cTn>
                              </p:par>
                              <p:par>
                                <p:cTn id="53" presetID="27" presetClass="emph" presetSubtype="0" fill="remove" nodeType="withEffect">
                                  <p:stCondLst>
                                    <p:cond delay="0"/>
                                  </p:stCondLst>
                                  <p:childTnLst>
                                    <p:animClr clrSpc="rgb" dir="cw">
                                      <p:cBhvr override="childStyle">
                                        <p:cTn id="54" dur="500" autoRev="1" fill="remove"/>
                                        <p:tgtEl>
                                          <p:spTgt spid="34"/>
                                        </p:tgtEl>
                                        <p:attrNameLst>
                                          <p:attrName>style.color</p:attrName>
                                        </p:attrNameLst>
                                      </p:cBhvr>
                                      <p:to>
                                        <a:schemeClr val="bg1"/>
                                      </p:to>
                                    </p:animClr>
                                    <p:animClr clrSpc="rgb" dir="cw">
                                      <p:cBhvr>
                                        <p:cTn id="55" dur="500" autoRev="1" fill="remove"/>
                                        <p:tgtEl>
                                          <p:spTgt spid="34"/>
                                        </p:tgtEl>
                                        <p:attrNameLst>
                                          <p:attrName>fillcolor</p:attrName>
                                        </p:attrNameLst>
                                      </p:cBhvr>
                                      <p:to>
                                        <a:schemeClr val="bg1"/>
                                      </p:to>
                                    </p:animClr>
                                    <p:set>
                                      <p:cBhvr>
                                        <p:cTn id="56" dur="500" autoRev="1" fill="remove"/>
                                        <p:tgtEl>
                                          <p:spTgt spid="34"/>
                                        </p:tgtEl>
                                        <p:attrNameLst>
                                          <p:attrName>fill.type</p:attrName>
                                        </p:attrNameLst>
                                      </p:cBhvr>
                                      <p:to>
                                        <p:strVal val="solid"/>
                                      </p:to>
                                    </p:set>
                                    <p:set>
                                      <p:cBhvr>
                                        <p:cTn id="57" dur="500" autoRev="1" fill="remove"/>
                                        <p:tgtEl>
                                          <p:spTgt spid="34"/>
                                        </p:tgtEl>
                                        <p:attrNameLst>
                                          <p:attrName>fill.on</p:attrName>
                                        </p:attrNameLst>
                                      </p:cBhvr>
                                      <p:to>
                                        <p:strVal val="true"/>
                                      </p:to>
                                    </p:set>
                                  </p:childTnLst>
                                </p:cTn>
                              </p:par>
                              <p:par>
                                <p:cTn id="58" presetID="27" presetClass="emph" presetSubtype="0" fill="remove" grpId="0" nodeType="withEffect">
                                  <p:stCondLst>
                                    <p:cond delay="0"/>
                                  </p:stCondLst>
                                  <p:childTnLst>
                                    <p:animClr clrSpc="rgb" dir="cw">
                                      <p:cBhvr override="childStyle">
                                        <p:cTn id="59" dur="500" autoRev="1" fill="remove"/>
                                        <p:tgtEl>
                                          <p:spTgt spid="47"/>
                                        </p:tgtEl>
                                        <p:attrNameLst>
                                          <p:attrName>style.color</p:attrName>
                                        </p:attrNameLst>
                                      </p:cBhvr>
                                      <p:to>
                                        <a:schemeClr val="bg1"/>
                                      </p:to>
                                    </p:animClr>
                                    <p:animClr clrSpc="rgb" dir="cw">
                                      <p:cBhvr>
                                        <p:cTn id="60" dur="500" autoRev="1" fill="remove"/>
                                        <p:tgtEl>
                                          <p:spTgt spid="47"/>
                                        </p:tgtEl>
                                        <p:attrNameLst>
                                          <p:attrName>fillcolor</p:attrName>
                                        </p:attrNameLst>
                                      </p:cBhvr>
                                      <p:to>
                                        <a:schemeClr val="bg1"/>
                                      </p:to>
                                    </p:animClr>
                                    <p:set>
                                      <p:cBhvr>
                                        <p:cTn id="61" dur="500" autoRev="1" fill="remove"/>
                                        <p:tgtEl>
                                          <p:spTgt spid="47"/>
                                        </p:tgtEl>
                                        <p:attrNameLst>
                                          <p:attrName>fill.type</p:attrName>
                                        </p:attrNameLst>
                                      </p:cBhvr>
                                      <p:to>
                                        <p:strVal val="solid"/>
                                      </p:to>
                                    </p:set>
                                    <p:set>
                                      <p:cBhvr>
                                        <p:cTn id="62" dur="500" autoRev="1" fill="remove"/>
                                        <p:tgtEl>
                                          <p:spTgt spid="47"/>
                                        </p:tgtEl>
                                        <p:attrNameLst>
                                          <p:attrName>fill.on</p:attrName>
                                        </p:attrNameLst>
                                      </p:cBhvr>
                                      <p:to>
                                        <p:strVal val="tru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27" presetClass="emph" presetSubtype="0" fill="remove" grpId="1" nodeType="clickEffect">
                                  <p:stCondLst>
                                    <p:cond delay="0"/>
                                  </p:stCondLst>
                                  <p:childTnLst>
                                    <p:animClr clrSpc="rgb" dir="cw">
                                      <p:cBhvr override="childStyle">
                                        <p:cTn id="70" dur="500" autoRev="1" fill="remove"/>
                                        <p:tgtEl>
                                          <p:spTgt spid="30"/>
                                        </p:tgtEl>
                                        <p:attrNameLst>
                                          <p:attrName>style.color</p:attrName>
                                        </p:attrNameLst>
                                      </p:cBhvr>
                                      <p:to>
                                        <a:schemeClr val="bg1"/>
                                      </p:to>
                                    </p:animClr>
                                    <p:animClr clrSpc="rgb" dir="cw">
                                      <p:cBhvr>
                                        <p:cTn id="71" dur="500" autoRev="1" fill="remove"/>
                                        <p:tgtEl>
                                          <p:spTgt spid="30"/>
                                        </p:tgtEl>
                                        <p:attrNameLst>
                                          <p:attrName>fillcolor</p:attrName>
                                        </p:attrNameLst>
                                      </p:cBhvr>
                                      <p:to>
                                        <a:schemeClr val="bg1"/>
                                      </p:to>
                                    </p:animClr>
                                    <p:set>
                                      <p:cBhvr>
                                        <p:cTn id="72" dur="500" autoRev="1" fill="remove"/>
                                        <p:tgtEl>
                                          <p:spTgt spid="30"/>
                                        </p:tgtEl>
                                        <p:attrNameLst>
                                          <p:attrName>fill.type</p:attrName>
                                        </p:attrNameLst>
                                      </p:cBhvr>
                                      <p:to>
                                        <p:strVal val="solid"/>
                                      </p:to>
                                    </p:set>
                                    <p:set>
                                      <p:cBhvr>
                                        <p:cTn id="73" dur="500" autoRev="1" fill="remove"/>
                                        <p:tgtEl>
                                          <p:spTgt spid="30"/>
                                        </p:tgtEl>
                                        <p:attrNameLst>
                                          <p:attrName>fill.on</p:attrName>
                                        </p:attrNameLst>
                                      </p:cBhvr>
                                      <p:to>
                                        <p:strVal val="true"/>
                                      </p:to>
                                    </p:set>
                                  </p:childTnLst>
                                </p:cTn>
                              </p:par>
                              <p:par>
                                <p:cTn id="74" presetID="27" presetClass="emph" presetSubtype="0" fill="remove" nodeType="withEffect">
                                  <p:stCondLst>
                                    <p:cond delay="0"/>
                                  </p:stCondLst>
                                  <p:childTnLst>
                                    <p:animClr clrSpc="rgb" dir="cw">
                                      <p:cBhvr override="childStyle">
                                        <p:cTn id="75" dur="500" autoRev="1" fill="remove"/>
                                        <p:tgtEl>
                                          <p:spTgt spid="33"/>
                                        </p:tgtEl>
                                        <p:attrNameLst>
                                          <p:attrName>style.color</p:attrName>
                                        </p:attrNameLst>
                                      </p:cBhvr>
                                      <p:to>
                                        <a:schemeClr val="bg1"/>
                                      </p:to>
                                    </p:animClr>
                                    <p:animClr clrSpc="rgb" dir="cw">
                                      <p:cBhvr>
                                        <p:cTn id="76" dur="500" autoRev="1" fill="remove"/>
                                        <p:tgtEl>
                                          <p:spTgt spid="33"/>
                                        </p:tgtEl>
                                        <p:attrNameLst>
                                          <p:attrName>fillcolor</p:attrName>
                                        </p:attrNameLst>
                                      </p:cBhvr>
                                      <p:to>
                                        <a:schemeClr val="bg1"/>
                                      </p:to>
                                    </p:animClr>
                                    <p:set>
                                      <p:cBhvr>
                                        <p:cTn id="77" dur="500" autoRev="1" fill="remove"/>
                                        <p:tgtEl>
                                          <p:spTgt spid="33"/>
                                        </p:tgtEl>
                                        <p:attrNameLst>
                                          <p:attrName>fill.type</p:attrName>
                                        </p:attrNameLst>
                                      </p:cBhvr>
                                      <p:to>
                                        <p:strVal val="solid"/>
                                      </p:to>
                                    </p:set>
                                    <p:set>
                                      <p:cBhvr>
                                        <p:cTn id="78" dur="500" autoRev="1" fill="remove"/>
                                        <p:tgtEl>
                                          <p:spTgt spid="33"/>
                                        </p:tgtEl>
                                        <p:attrNameLst>
                                          <p:attrName>fill.on</p:attrName>
                                        </p:attrNameLst>
                                      </p:cBhvr>
                                      <p:to>
                                        <p:strVal val="true"/>
                                      </p:to>
                                    </p:set>
                                  </p:childTnLst>
                                </p:cTn>
                              </p:par>
                              <p:par>
                                <p:cTn id="79" presetID="27" presetClass="emph" presetSubtype="0" fill="remove" grpId="0" nodeType="withEffect">
                                  <p:stCondLst>
                                    <p:cond delay="0"/>
                                  </p:stCondLst>
                                  <p:childTnLst>
                                    <p:animClr clrSpc="rgb" dir="cw">
                                      <p:cBhvr override="childStyle">
                                        <p:cTn id="80" dur="500" autoRev="1" fill="remove"/>
                                        <p:tgtEl>
                                          <p:spTgt spid="24"/>
                                        </p:tgtEl>
                                        <p:attrNameLst>
                                          <p:attrName>style.color</p:attrName>
                                        </p:attrNameLst>
                                      </p:cBhvr>
                                      <p:to>
                                        <a:schemeClr val="bg1"/>
                                      </p:to>
                                    </p:animClr>
                                    <p:animClr clrSpc="rgb" dir="cw">
                                      <p:cBhvr>
                                        <p:cTn id="81" dur="500" autoRev="1" fill="remove"/>
                                        <p:tgtEl>
                                          <p:spTgt spid="24"/>
                                        </p:tgtEl>
                                        <p:attrNameLst>
                                          <p:attrName>fillcolor</p:attrName>
                                        </p:attrNameLst>
                                      </p:cBhvr>
                                      <p:to>
                                        <a:schemeClr val="bg1"/>
                                      </p:to>
                                    </p:animClr>
                                    <p:set>
                                      <p:cBhvr>
                                        <p:cTn id="82" dur="500" autoRev="1" fill="remove"/>
                                        <p:tgtEl>
                                          <p:spTgt spid="24"/>
                                        </p:tgtEl>
                                        <p:attrNameLst>
                                          <p:attrName>fill.type</p:attrName>
                                        </p:attrNameLst>
                                      </p:cBhvr>
                                      <p:to>
                                        <p:strVal val="solid"/>
                                      </p:to>
                                    </p:set>
                                    <p:set>
                                      <p:cBhvr>
                                        <p:cTn id="83" dur="500" autoRev="1" fill="remove"/>
                                        <p:tgtEl>
                                          <p:spTgt spid="24"/>
                                        </p:tgtEl>
                                        <p:attrNameLst>
                                          <p:attrName>fill.on</p:attrName>
                                        </p:attrNameLst>
                                      </p:cBhvr>
                                      <p:to>
                                        <p:strVal val="tru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36"/>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2"/>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15"/>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26"/>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43"/>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grpId="0" nodeType="clickEffect">
                                  <p:stCondLst>
                                    <p:cond delay="0"/>
                                  </p:stCondLst>
                                  <p:childTnLst>
                                    <p:set>
                                      <p:cBhvr>
                                        <p:cTn id="105" dur="1" fill="hold">
                                          <p:stCondLst>
                                            <p:cond delay="0"/>
                                          </p:stCondLst>
                                        </p:cTn>
                                        <p:tgtEl>
                                          <p:spTgt spid="50"/>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grpId="0" nodeType="clickEffect">
                                  <p:stCondLst>
                                    <p:cond delay="0"/>
                                  </p:stCondLst>
                                  <p:childTnLst>
                                    <p:set>
                                      <p:cBhvr>
                                        <p:cTn id="109" dur="1" fill="hold">
                                          <p:stCondLst>
                                            <p:cond delay="0"/>
                                          </p:stCondLst>
                                        </p:cTn>
                                        <p:tgtEl>
                                          <p:spTgt spid="44"/>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nodeType="clickEffect">
                                  <p:stCondLst>
                                    <p:cond delay="0"/>
                                  </p:stCondLst>
                                  <p:childTnLst>
                                    <p:set>
                                      <p:cBhvr>
                                        <p:cTn id="113"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24" grpId="0" animBg="1"/>
      <p:bldP spid="26" grpId="0" animBg="1"/>
      <p:bldP spid="29" grpId="0"/>
      <p:bldP spid="29" grpId="1"/>
      <p:bldP spid="30" grpId="0"/>
      <p:bldP spid="30" grpId="1"/>
      <p:bldP spid="31" grpId="0"/>
      <p:bldP spid="31" grpId="1"/>
      <p:bldP spid="36" grpId="0"/>
      <p:bldP spid="38" grpId="0"/>
      <p:bldP spid="39" grpId="0"/>
      <p:bldP spid="43" grpId="0"/>
      <p:bldP spid="44" grpId="0"/>
      <p:bldP spid="47" grpId="0"/>
      <p:bldP spid="50" grpId="0" animBg="1"/>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3410EE-C5C6-4EF6-B9D5-20FAD45AE893}"/>
              </a:ext>
            </a:extLst>
          </p:cNvPr>
          <p:cNvSpPr>
            <a:spLocks noGrp="1"/>
          </p:cNvSpPr>
          <p:nvPr>
            <p:ph type="title"/>
          </p:nvPr>
        </p:nvSpPr>
        <p:spPr/>
        <p:txBody>
          <a:bodyPr/>
          <a:lstStyle/>
          <a:p>
            <a:r>
              <a:rPr lang="en-GB" dirty="0"/>
              <a:t>3AS-3 Manipulate the additive relationship</a:t>
            </a:r>
          </a:p>
        </p:txBody>
      </p:sp>
      <p:grpSp>
        <p:nvGrpSpPr>
          <p:cNvPr id="65" name="Group 64">
            <a:extLst>
              <a:ext uri="{FF2B5EF4-FFF2-40B4-BE49-F238E27FC236}">
                <a16:creationId xmlns:a16="http://schemas.microsoft.com/office/drawing/2014/main" id="{4D0DA9CF-7EE8-41D8-B158-F745DEC42841}"/>
              </a:ext>
            </a:extLst>
          </p:cNvPr>
          <p:cNvGrpSpPr/>
          <p:nvPr/>
        </p:nvGrpSpPr>
        <p:grpSpPr>
          <a:xfrm>
            <a:off x="514584" y="1291004"/>
            <a:ext cx="3575757" cy="1168017"/>
            <a:chOff x="1666875" y="1395081"/>
            <a:chExt cx="3575757" cy="1168017"/>
          </a:xfrm>
        </p:grpSpPr>
        <p:sp>
          <p:nvSpPr>
            <p:cNvPr id="8" name="TextBox 7">
              <a:extLst>
                <a:ext uri="{FF2B5EF4-FFF2-40B4-BE49-F238E27FC236}">
                  <a16:creationId xmlns:a16="http://schemas.microsoft.com/office/drawing/2014/main" id="{9146B79C-B699-4F99-90DD-4BDA1DE7CBAE}"/>
                </a:ext>
              </a:extLst>
            </p:cNvPr>
            <p:cNvSpPr txBox="1"/>
            <p:nvPr/>
          </p:nvSpPr>
          <p:spPr>
            <a:xfrm>
              <a:off x="1666875" y="1395081"/>
              <a:ext cx="3575757" cy="43088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Missing addend</a:t>
              </a:r>
            </a:p>
          </p:txBody>
        </p:sp>
        <p:sp>
          <p:nvSpPr>
            <p:cNvPr id="12" name="TextBox 11">
              <a:extLst>
                <a:ext uri="{FF2B5EF4-FFF2-40B4-BE49-F238E27FC236}">
                  <a16:creationId xmlns:a16="http://schemas.microsoft.com/office/drawing/2014/main" id="{724BD725-2744-4278-B243-F829DF5814C9}"/>
                </a:ext>
              </a:extLst>
            </p:cNvPr>
            <p:cNvSpPr txBox="1"/>
            <p:nvPr/>
          </p:nvSpPr>
          <p:spPr>
            <a:xfrm>
              <a:off x="1666875" y="2132211"/>
              <a:ext cx="2486367" cy="43088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329 +          = 743</a:t>
              </a:r>
            </a:p>
          </p:txBody>
        </p:sp>
      </p:grpSp>
      <p:sp>
        <p:nvSpPr>
          <p:cNvPr id="9" name="TextBox 8">
            <a:extLst>
              <a:ext uri="{FF2B5EF4-FFF2-40B4-BE49-F238E27FC236}">
                <a16:creationId xmlns:a16="http://schemas.microsoft.com/office/drawing/2014/main" id="{46D03D2F-7C0A-4554-8D8C-D2D8EADFA349}"/>
              </a:ext>
            </a:extLst>
          </p:cNvPr>
          <p:cNvSpPr txBox="1"/>
          <p:nvPr/>
        </p:nvSpPr>
        <p:spPr>
          <a:xfrm>
            <a:off x="514584" y="3109479"/>
            <a:ext cx="3575757" cy="430887"/>
          </a:xfrm>
          <a:prstGeom prst="rect">
            <a:avLst/>
          </a:prstGeom>
          <a:noFill/>
        </p:spPr>
        <p:txBody>
          <a:bodyPr wrap="square" rtlCol="0">
            <a:spAutoFit/>
          </a:bodyPr>
          <a:lstStyle>
            <a:defPPr>
              <a:defRPr lang="en-GB"/>
            </a:defPPr>
            <a:lvl1pPr>
              <a:defRPr sz="2200" b="1"/>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Missing subtrahend</a:t>
            </a:r>
          </a:p>
        </p:txBody>
      </p:sp>
      <p:sp>
        <p:nvSpPr>
          <p:cNvPr id="17" name="TextBox 16">
            <a:extLst>
              <a:ext uri="{FF2B5EF4-FFF2-40B4-BE49-F238E27FC236}">
                <a16:creationId xmlns:a16="http://schemas.microsoft.com/office/drawing/2014/main" id="{69E12062-36B3-4C26-8742-F60856D24AA1}"/>
              </a:ext>
            </a:extLst>
          </p:cNvPr>
          <p:cNvSpPr txBox="1"/>
          <p:nvPr/>
        </p:nvSpPr>
        <p:spPr>
          <a:xfrm>
            <a:off x="514584" y="3850843"/>
            <a:ext cx="2486367" cy="43088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447 –          = 285</a:t>
            </a:r>
          </a:p>
        </p:txBody>
      </p:sp>
      <p:sp>
        <p:nvSpPr>
          <p:cNvPr id="10" name="TextBox 9">
            <a:extLst>
              <a:ext uri="{FF2B5EF4-FFF2-40B4-BE49-F238E27FC236}">
                <a16:creationId xmlns:a16="http://schemas.microsoft.com/office/drawing/2014/main" id="{5A9ABC09-55DC-4FAD-87C0-ABA4DA135EF7}"/>
              </a:ext>
            </a:extLst>
          </p:cNvPr>
          <p:cNvSpPr txBox="1"/>
          <p:nvPr/>
        </p:nvSpPr>
        <p:spPr>
          <a:xfrm>
            <a:off x="573260" y="4927955"/>
            <a:ext cx="3575757" cy="430887"/>
          </a:xfrm>
          <a:prstGeom prst="rect">
            <a:avLst/>
          </a:prstGeom>
          <a:noFill/>
        </p:spPr>
        <p:txBody>
          <a:bodyPr wrap="square" rtlCol="0">
            <a:spAutoFit/>
          </a:bodyPr>
          <a:lstStyle>
            <a:defPPr>
              <a:defRPr lang="en-GB"/>
            </a:defPPr>
            <a:lvl1pPr>
              <a:defRPr sz="2200" b="1"/>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Missing minuend</a:t>
            </a:r>
          </a:p>
        </p:txBody>
      </p:sp>
      <p:sp>
        <p:nvSpPr>
          <p:cNvPr id="21" name="TextBox 20">
            <a:extLst>
              <a:ext uri="{FF2B5EF4-FFF2-40B4-BE49-F238E27FC236}">
                <a16:creationId xmlns:a16="http://schemas.microsoft.com/office/drawing/2014/main" id="{E570D97C-DD93-4309-BC70-FAC1488342D4}"/>
              </a:ext>
            </a:extLst>
          </p:cNvPr>
          <p:cNvSpPr txBox="1"/>
          <p:nvPr/>
        </p:nvSpPr>
        <p:spPr>
          <a:xfrm>
            <a:off x="1271323" y="5585982"/>
            <a:ext cx="1910602" cy="43088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527 = 87</a:t>
            </a:r>
          </a:p>
        </p:txBody>
      </p:sp>
      <p:cxnSp>
        <p:nvCxnSpPr>
          <p:cNvPr id="22" name="Straight Arrow Connector 21">
            <a:extLst>
              <a:ext uri="{FF2B5EF4-FFF2-40B4-BE49-F238E27FC236}">
                <a16:creationId xmlns:a16="http://schemas.microsoft.com/office/drawing/2014/main" id="{87A0C93B-1332-47B4-A6B5-705291B98C37}"/>
              </a:ext>
            </a:extLst>
          </p:cNvPr>
          <p:cNvCxnSpPr>
            <a:cxnSpLocks/>
          </p:cNvCxnSpPr>
          <p:nvPr/>
        </p:nvCxnSpPr>
        <p:spPr>
          <a:xfrm>
            <a:off x="3188423" y="5808073"/>
            <a:ext cx="392623" cy="0"/>
          </a:xfrm>
          <a:prstGeom prst="straightConnector1">
            <a:avLst/>
          </a:prstGeom>
          <a:ln>
            <a:solidFill>
              <a:srgbClr val="FF0000"/>
            </a:solidFill>
            <a:tailEnd type="triangle" w="lg" len="med"/>
          </a:ln>
          <a:effectLst/>
        </p:spPr>
        <p:style>
          <a:lnRef idx="2">
            <a:schemeClr val="dk1"/>
          </a:lnRef>
          <a:fillRef idx="0">
            <a:schemeClr val="dk1"/>
          </a:fillRef>
          <a:effectRef idx="1">
            <a:schemeClr val="dk1"/>
          </a:effectRef>
          <a:fontRef idx="minor">
            <a:schemeClr val="tx1"/>
          </a:fontRef>
        </p:style>
      </p:cxnSp>
      <p:sp>
        <p:nvSpPr>
          <p:cNvPr id="23" name="TextBox 22">
            <a:extLst>
              <a:ext uri="{FF2B5EF4-FFF2-40B4-BE49-F238E27FC236}">
                <a16:creationId xmlns:a16="http://schemas.microsoft.com/office/drawing/2014/main" id="{96C288EB-B879-4C0A-A161-883ABF220FF4}"/>
              </a:ext>
            </a:extLst>
          </p:cNvPr>
          <p:cNvSpPr txBox="1"/>
          <p:nvPr/>
        </p:nvSpPr>
        <p:spPr>
          <a:xfrm>
            <a:off x="3813122" y="5585982"/>
            <a:ext cx="2612335" cy="43088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527 + 87 =</a:t>
            </a:r>
          </a:p>
        </p:txBody>
      </p:sp>
      <p:cxnSp>
        <p:nvCxnSpPr>
          <p:cNvPr id="18" name="Straight Arrow Connector 17">
            <a:extLst>
              <a:ext uri="{FF2B5EF4-FFF2-40B4-BE49-F238E27FC236}">
                <a16:creationId xmlns:a16="http://schemas.microsoft.com/office/drawing/2014/main" id="{DE24D63D-EC9D-4B40-AF66-A2653B60B590}"/>
              </a:ext>
            </a:extLst>
          </p:cNvPr>
          <p:cNvCxnSpPr>
            <a:cxnSpLocks/>
          </p:cNvCxnSpPr>
          <p:nvPr/>
        </p:nvCxnSpPr>
        <p:spPr>
          <a:xfrm>
            <a:off x="3188423" y="4072934"/>
            <a:ext cx="392623" cy="0"/>
          </a:xfrm>
          <a:prstGeom prst="straightConnector1">
            <a:avLst/>
          </a:prstGeom>
          <a:ln>
            <a:solidFill>
              <a:srgbClr val="FF0000"/>
            </a:solidFill>
            <a:tailEnd type="triangle" w="lg" len="med"/>
          </a:ln>
          <a:effectLst/>
        </p:spPr>
        <p:style>
          <a:lnRef idx="2">
            <a:schemeClr val="dk1"/>
          </a:lnRef>
          <a:fillRef idx="0">
            <a:schemeClr val="dk1"/>
          </a:fillRef>
          <a:effectRef idx="1">
            <a:schemeClr val="dk1"/>
          </a:effectRef>
          <a:fontRef idx="minor">
            <a:schemeClr val="tx1"/>
          </a:fontRef>
        </p:style>
      </p:cxnSp>
      <p:sp>
        <p:nvSpPr>
          <p:cNvPr id="19" name="TextBox 18">
            <a:extLst>
              <a:ext uri="{FF2B5EF4-FFF2-40B4-BE49-F238E27FC236}">
                <a16:creationId xmlns:a16="http://schemas.microsoft.com/office/drawing/2014/main" id="{31FCE9A4-E6D1-4F91-9FDD-2A6739E6B7FD}"/>
              </a:ext>
            </a:extLst>
          </p:cNvPr>
          <p:cNvSpPr txBox="1"/>
          <p:nvPr/>
        </p:nvSpPr>
        <p:spPr>
          <a:xfrm>
            <a:off x="3813122" y="3850843"/>
            <a:ext cx="2612335" cy="43088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447 – 285 =</a:t>
            </a:r>
          </a:p>
        </p:txBody>
      </p:sp>
      <p:cxnSp>
        <p:nvCxnSpPr>
          <p:cNvPr id="13" name="Straight Arrow Connector 12">
            <a:extLst>
              <a:ext uri="{FF2B5EF4-FFF2-40B4-BE49-F238E27FC236}">
                <a16:creationId xmlns:a16="http://schemas.microsoft.com/office/drawing/2014/main" id="{7C73E86C-3913-4E7B-8646-93430A077D23}"/>
              </a:ext>
            </a:extLst>
          </p:cNvPr>
          <p:cNvCxnSpPr>
            <a:cxnSpLocks/>
          </p:cNvCxnSpPr>
          <p:nvPr/>
        </p:nvCxnSpPr>
        <p:spPr>
          <a:xfrm>
            <a:off x="3188423" y="2250225"/>
            <a:ext cx="392623" cy="0"/>
          </a:xfrm>
          <a:prstGeom prst="straightConnector1">
            <a:avLst/>
          </a:prstGeom>
          <a:ln>
            <a:solidFill>
              <a:srgbClr val="FF0000"/>
            </a:solidFill>
            <a:tailEnd type="triangle" w="lg" len="med"/>
          </a:ln>
          <a:effectLst/>
        </p:spPr>
        <p:style>
          <a:lnRef idx="2">
            <a:schemeClr val="dk1"/>
          </a:lnRef>
          <a:fillRef idx="0">
            <a:schemeClr val="dk1"/>
          </a:fillRef>
          <a:effectRef idx="1">
            <a:schemeClr val="dk1"/>
          </a:effectRef>
          <a:fontRef idx="minor">
            <a:schemeClr val="tx1"/>
          </a:fontRef>
        </p:style>
      </p:cxnSp>
      <p:sp>
        <p:nvSpPr>
          <p:cNvPr id="15" name="TextBox 14">
            <a:extLst>
              <a:ext uri="{FF2B5EF4-FFF2-40B4-BE49-F238E27FC236}">
                <a16:creationId xmlns:a16="http://schemas.microsoft.com/office/drawing/2014/main" id="{34A2074A-EA95-4EDA-9057-A47F26A519FD}"/>
              </a:ext>
            </a:extLst>
          </p:cNvPr>
          <p:cNvSpPr txBox="1"/>
          <p:nvPr/>
        </p:nvSpPr>
        <p:spPr>
          <a:xfrm>
            <a:off x="3813122" y="2028134"/>
            <a:ext cx="2612335" cy="43088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743 – 329 =</a:t>
            </a:r>
          </a:p>
        </p:txBody>
      </p:sp>
      <p:sp>
        <p:nvSpPr>
          <p:cNvPr id="20" name="Rectangle 19">
            <a:extLst>
              <a:ext uri="{FF2B5EF4-FFF2-40B4-BE49-F238E27FC236}">
                <a16:creationId xmlns:a16="http://schemas.microsoft.com/office/drawing/2014/main" id="{1691012B-7123-4DA4-B8C5-66CD48A37F29}"/>
              </a:ext>
            </a:extLst>
          </p:cNvPr>
          <p:cNvSpPr/>
          <p:nvPr/>
        </p:nvSpPr>
        <p:spPr>
          <a:xfrm>
            <a:off x="1412157" y="3784934"/>
            <a:ext cx="576000" cy="57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24" name="Rectangle 23">
            <a:extLst>
              <a:ext uri="{FF2B5EF4-FFF2-40B4-BE49-F238E27FC236}">
                <a16:creationId xmlns:a16="http://schemas.microsoft.com/office/drawing/2014/main" id="{BEF6C5E8-ED5D-4806-8D0A-408C89C2F18A}"/>
              </a:ext>
            </a:extLst>
          </p:cNvPr>
          <p:cNvSpPr/>
          <p:nvPr/>
        </p:nvSpPr>
        <p:spPr>
          <a:xfrm>
            <a:off x="1390424" y="1928960"/>
            <a:ext cx="576000" cy="57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25" name="Rectangle 24">
            <a:extLst>
              <a:ext uri="{FF2B5EF4-FFF2-40B4-BE49-F238E27FC236}">
                <a16:creationId xmlns:a16="http://schemas.microsoft.com/office/drawing/2014/main" id="{0A69F325-8114-4245-9EB7-A577BC6CB637}"/>
              </a:ext>
            </a:extLst>
          </p:cNvPr>
          <p:cNvSpPr/>
          <p:nvPr/>
        </p:nvSpPr>
        <p:spPr>
          <a:xfrm>
            <a:off x="695323" y="5513424"/>
            <a:ext cx="576000" cy="57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26" name="Rectangle 25">
            <a:extLst>
              <a:ext uri="{FF2B5EF4-FFF2-40B4-BE49-F238E27FC236}">
                <a16:creationId xmlns:a16="http://schemas.microsoft.com/office/drawing/2014/main" id="{A55619AD-3CE8-4AE4-BE39-070FA1B94773}"/>
              </a:ext>
            </a:extLst>
          </p:cNvPr>
          <p:cNvSpPr/>
          <p:nvPr/>
        </p:nvSpPr>
        <p:spPr>
          <a:xfrm>
            <a:off x="5472236" y="1928960"/>
            <a:ext cx="576000" cy="57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27" name="Rectangle 26">
            <a:extLst>
              <a:ext uri="{FF2B5EF4-FFF2-40B4-BE49-F238E27FC236}">
                <a16:creationId xmlns:a16="http://schemas.microsoft.com/office/drawing/2014/main" id="{1E62D7E5-1FFC-4992-B16E-F5083C40AFDE}"/>
              </a:ext>
            </a:extLst>
          </p:cNvPr>
          <p:cNvSpPr/>
          <p:nvPr/>
        </p:nvSpPr>
        <p:spPr>
          <a:xfrm>
            <a:off x="5479670" y="3776747"/>
            <a:ext cx="576000" cy="57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28" name="Rectangle 27">
            <a:extLst>
              <a:ext uri="{FF2B5EF4-FFF2-40B4-BE49-F238E27FC236}">
                <a16:creationId xmlns:a16="http://schemas.microsoft.com/office/drawing/2014/main" id="{32807442-CA88-472A-85B4-6A353D927799}"/>
              </a:ext>
            </a:extLst>
          </p:cNvPr>
          <p:cNvSpPr/>
          <p:nvPr/>
        </p:nvSpPr>
        <p:spPr>
          <a:xfrm>
            <a:off x="5322505" y="5440868"/>
            <a:ext cx="576000" cy="57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Content Placeholder 2">
            <a:extLst>
              <a:ext uri="{FF2B5EF4-FFF2-40B4-BE49-F238E27FC236}">
                <a16:creationId xmlns:a16="http://schemas.microsoft.com/office/drawing/2014/main" id="{50861D50-B867-4FD3-A8DC-75A0F637F0C2}"/>
              </a:ext>
            </a:extLst>
          </p:cNvPr>
          <p:cNvSpPr txBox="1">
            <a:spLocks/>
          </p:cNvSpPr>
          <p:nvPr/>
        </p:nvSpPr>
        <p:spPr>
          <a:xfrm>
            <a:off x="6506763" y="1779429"/>
            <a:ext cx="5390389" cy="2293505"/>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For each of these equations, can you write the numbers in the correct place on a bar model?</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can you find the missing number?  Can you rearrange these missing number equations so you can solve them?</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104575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p:bldP spid="10" grpId="0"/>
      <p:bldP spid="21" grpId="0"/>
      <p:bldP spid="23" grpId="0"/>
      <p:bldP spid="19" grpId="0"/>
      <p:bldP spid="15" grpId="0"/>
      <p:bldP spid="20" grpId="0" animBg="1"/>
      <p:bldP spid="24" grpId="0" animBg="1"/>
      <p:bldP spid="25" grpId="0" animBg="1"/>
      <p:bldP spid="26" grpId="0" animBg="1"/>
      <p:bldP spid="27" grpId="0" animBg="1"/>
      <p:bldP spid="2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8482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6ED8F-715F-482C-A9F6-228FC08B635A}"/>
              </a:ext>
            </a:extLst>
          </p:cNvPr>
          <p:cNvSpPr>
            <a:spLocks noGrp="1"/>
          </p:cNvSpPr>
          <p:nvPr>
            <p:ph type="title"/>
          </p:nvPr>
        </p:nvSpPr>
        <p:spPr>
          <a:xfrm>
            <a:off x="911424" y="332655"/>
            <a:ext cx="10297144" cy="2507713"/>
          </a:xfrm>
          <a:ln>
            <a:solidFill>
              <a:schemeClr val="accent1">
                <a:lumMod val="50000"/>
              </a:schemeClr>
            </a:solidFill>
          </a:ln>
        </p:spPr>
        <p:txBody>
          <a:bodyPr>
            <a:noAutofit/>
          </a:bodyPr>
          <a:lstStyle/>
          <a:p>
            <a:pPr>
              <a:lnSpc>
                <a:spcPct val="120000"/>
              </a:lnSpc>
            </a:pPr>
            <a:r>
              <a:rPr lang="en-GB" sz="2400" dirty="0"/>
              <a:t>3AS-3</a:t>
            </a:r>
            <a:br>
              <a:rPr lang="en-GB" sz="2400" dirty="0"/>
            </a:br>
            <a:r>
              <a:rPr lang="en-GB" sz="2000" i="1" dirty="0"/>
              <a:t>Manipulate the additive relationship: </a:t>
            </a:r>
            <a:br>
              <a:rPr lang="en-GB" sz="2000" i="1" dirty="0"/>
            </a:br>
            <a:r>
              <a:rPr lang="en-GB" sz="2000" i="1" dirty="0"/>
              <a:t>Understand the inverse relationship between addition and subtraction, and how both relate to the part-part-whole structure. </a:t>
            </a:r>
            <a:br>
              <a:rPr lang="en-GB" sz="2000" i="1" dirty="0"/>
            </a:br>
            <a:r>
              <a:rPr lang="en-GB" sz="2000" i="1" dirty="0"/>
              <a:t>Understand and use the commutative property of addition, and understand the related property for subtraction.</a:t>
            </a:r>
            <a:br>
              <a:rPr lang="en-GB" sz="1800" dirty="0"/>
            </a:br>
            <a:endParaRPr lang="en-GB" sz="1800" dirty="0"/>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912672" y="3073124"/>
            <a:ext cx="10295896" cy="2268253"/>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materials in this pack have been collated and written to support the teaching of 3AS-3. Before planning and teaching the content, read the teaching guidance and example assessment questions in the non-statutory guidance itself, which 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2"/>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 video summarising all of the ready-to-progress criteria Year 3</a:t>
            </a:r>
            <a:r>
              <a:rPr lang="en-GB" kern="0" dirty="0">
                <a:latin typeface="Arial" panose="020B0604020202020204" pitchFamily="34" charset="0"/>
                <a:cs typeface="Arial" panose="020B0604020202020204" pitchFamily="34" charset="0"/>
              </a:rPr>
              <a:t>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3"/>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29857159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B4DC4D-D041-4BFD-90D8-1FAD2920DB5F}"/>
              </a:ext>
            </a:extLst>
          </p:cNvPr>
          <p:cNvSpPr>
            <a:spLocks noGrp="1"/>
          </p:cNvSpPr>
          <p:nvPr>
            <p:ph type="title"/>
          </p:nvPr>
        </p:nvSpPr>
        <p:spPr/>
        <p:txBody>
          <a:bodyPr/>
          <a:lstStyle/>
          <a:p>
            <a:r>
              <a:rPr lang="en-GB" sz="2400" dirty="0"/>
              <a:t>3AS-3: Linked mastery PD materials</a:t>
            </a:r>
          </a:p>
        </p:txBody>
      </p:sp>
      <p:sp>
        <p:nvSpPr>
          <p:cNvPr id="4" name="Content Placeholder 3">
            <a:extLst>
              <a:ext uri="{FF2B5EF4-FFF2-40B4-BE49-F238E27FC236}">
                <a16:creationId xmlns:a16="http://schemas.microsoft.com/office/drawing/2014/main" id="{07DFD37A-E605-41CA-807F-443D15C780FA}"/>
              </a:ext>
            </a:extLst>
          </p:cNvPr>
          <p:cNvSpPr>
            <a:spLocks noGrp="1"/>
          </p:cNvSpPr>
          <p:nvPr>
            <p:ph sz="half" idx="2"/>
          </p:nvPr>
        </p:nvSpPr>
        <p:spPr>
          <a:xfrm>
            <a:off x="601036" y="1412777"/>
            <a:ext cx="9706746" cy="3888433"/>
          </a:xfrm>
        </p:spPr>
        <p:txBody>
          <a:bodyPr>
            <a:normAutofit/>
          </a:bodyPr>
          <a:lstStyle/>
          <a:p>
            <a:pPr marL="257175" indent="-257175">
              <a:lnSpc>
                <a:spcPct val="120000"/>
              </a:lnSpc>
              <a:buFont typeface="Arial" panose="020B0604020202020204" pitchFamily="34" charset="0"/>
              <a:buChar char="•"/>
            </a:pPr>
            <a:r>
              <a:rPr lang="en-GB" sz="2400" dirty="0"/>
              <a:t>Additional pedagogical subject knowledge support can be found in the Mastery Professional Development materials.</a:t>
            </a:r>
          </a:p>
          <a:p>
            <a:pPr marL="257175" indent="-257175">
              <a:lnSpc>
                <a:spcPct val="120000"/>
              </a:lnSpc>
              <a:buFont typeface="Arial" panose="020B0604020202020204" pitchFamily="34" charset="0"/>
              <a:buChar char="•"/>
            </a:pPr>
            <a:r>
              <a:rPr lang="en-GB" sz="2400" dirty="0"/>
              <a:t>Please refer to those segments within spine 1, year 3, where missing parts are used. </a:t>
            </a:r>
          </a:p>
          <a:p>
            <a:pPr marL="257175" indent="-257175">
              <a:lnSpc>
                <a:spcPct val="120000"/>
              </a:lnSpc>
              <a:buFont typeface="Arial" panose="020B0604020202020204" pitchFamily="34" charset="0"/>
              <a:buChar char="•"/>
            </a:pPr>
            <a:r>
              <a:rPr lang="en-GB" sz="2400" dirty="0"/>
              <a:t>Several of the activity slides have been taken from these materials.</a:t>
            </a:r>
          </a:p>
          <a:p>
            <a:endParaRPr lang="en-GB" dirty="0"/>
          </a:p>
        </p:txBody>
      </p:sp>
    </p:spTree>
    <p:extLst>
      <p:ext uri="{BB962C8B-B14F-4D97-AF65-F5344CB8AC3E}">
        <p14:creationId xmlns:p14="http://schemas.microsoft.com/office/powerpoint/2010/main" val="3517112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7084B135-39A4-4D7A-AC35-232D309A07C0}"/>
              </a:ext>
            </a:extLst>
          </p:cNvPr>
          <p:cNvSpPr>
            <a:spLocks noGrp="1"/>
          </p:cNvSpPr>
          <p:nvPr>
            <p:ph type="body" sz="quarter" idx="12"/>
          </p:nvPr>
        </p:nvSpPr>
        <p:spPr/>
        <p:txBody>
          <a:bodyPr/>
          <a:lstStyle/>
          <a:p>
            <a:r>
              <a:rPr lang="en-GB" dirty="0"/>
              <a:t>Manipulate the additive relationship</a:t>
            </a:r>
          </a:p>
        </p:txBody>
      </p:sp>
      <p:sp>
        <p:nvSpPr>
          <p:cNvPr id="4" name="Text Placeholder 3">
            <a:extLst>
              <a:ext uri="{FF2B5EF4-FFF2-40B4-BE49-F238E27FC236}">
                <a16:creationId xmlns:a16="http://schemas.microsoft.com/office/drawing/2014/main" id="{7FA04951-9539-4E2B-88AC-8F57C8FE57BC}"/>
              </a:ext>
            </a:extLst>
          </p:cNvPr>
          <p:cNvSpPr>
            <a:spLocks noGrp="1"/>
          </p:cNvSpPr>
          <p:nvPr>
            <p:ph type="body" sz="quarter" idx="13"/>
          </p:nvPr>
        </p:nvSpPr>
        <p:spPr>
          <a:xfrm>
            <a:off x="2598343" y="472956"/>
            <a:ext cx="1191720" cy="301224"/>
          </a:xfrm>
        </p:spPr>
        <p:txBody>
          <a:bodyPr/>
          <a:lstStyle/>
          <a:p>
            <a:r>
              <a:rPr lang="en-GB" dirty="0"/>
              <a:t>3AS-3</a:t>
            </a:r>
          </a:p>
        </p:txBody>
      </p:sp>
    </p:spTree>
    <p:extLst>
      <p:ext uri="{BB962C8B-B14F-4D97-AF65-F5344CB8AC3E}">
        <p14:creationId xmlns:p14="http://schemas.microsoft.com/office/powerpoint/2010/main" val="34423277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EEBC35-F1A1-4969-B407-FDD63776A95B}"/>
              </a:ext>
            </a:extLst>
          </p:cNvPr>
          <p:cNvSpPr>
            <a:spLocks noGrp="1"/>
          </p:cNvSpPr>
          <p:nvPr>
            <p:ph idx="1"/>
          </p:nvPr>
        </p:nvSpPr>
        <p:spPr>
          <a:xfrm>
            <a:off x="662018" y="688985"/>
            <a:ext cx="10972800" cy="3888432"/>
          </a:xfrm>
        </p:spPr>
        <p:txBody>
          <a:bodyPr>
            <a:noAutofit/>
          </a:bodyPr>
          <a:lstStyle/>
          <a:p>
            <a:pPr marL="0" indent="0">
              <a:lnSpc>
                <a:spcPct val="120000"/>
              </a:lnSpc>
              <a:spcBef>
                <a:spcPts val="450"/>
              </a:spcBef>
              <a:spcAft>
                <a:spcPts val="450"/>
              </a:spcAft>
            </a:pPr>
            <a:r>
              <a:rPr lang="en-GB" dirty="0">
                <a:solidFill>
                  <a:schemeClr val="tx1"/>
                </a:solidFill>
              </a:rPr>
              <a:t>The following slides contain activities that can be used within the context of pre-teaching, intervention, or as supplementary material integrated into teaching. They do not represent complete lessons and should not be used as such. Also they should not be used all at once, but over the period of a teaching unit. It would be valuable to use many of the activities more than once to build fluency in understanding and application. Also many of them would benefit from the use of manipulatives to support interaction with the ideas. Ensure you engage in rich discussion with the children, asking them to reason and explain the ideas presented. Note that when working with a small group, pupils should also have access to the main teaching delivered by the class teacher and the focus should be directly linked so that the learning is connected and fluency is built.</a:t>
            </a:r>
          </a:p>
        </p:txBody>
      </p:sp>
    </p:spTree>
    <p:extLst>
      <p:ext uri="{BB962C8B-B14F-4D97-AF65-F5344CB8AC3E}">
        <p14:creationId xmlns:p14="http://schemas.microsoft.com/office/powerpoint/2010/main" val="5082182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845338" cy="3888432"/>
          </a:xfrm>
        </p:spPr>
        <p:txBody>
          <a:bodyPr>
            <a:normAutofit/>
          </a:bodyPr>
          <a:lstStyle/>
          <a:p>
            <a:pPr marL="342900" indent="-342900">
              <a:buClr>
                <a:srgbClr val="585858"/>
              </a:buClr>
              <a:buFont typeface="Arial" panose="020B0604020202020204" pitchFamily="34" charset="0"/>
              <a:buChar char="•"/>
            </a:pPr>
            <a:r>
              <a:rPr lang="en-GB" dirty="0"/>
              <a:t>Take time to build understanding of the key idea</a:t>
            </a:r>
            <a:r>
              <a:rPr lang="en-GB" dirty="0">
                <a:solidFill>
                  <a:schemeClr val="tx1"/>
                </a:solidFill>
              </a:rPr>
              <a:t>.</a:t>
            </a:r>
            <a:r>
              <a:rPr lang="en-GB" dirty="0"/>
              <a:t> </a:t>
            </a:r>
            <a:r>
              <a:rPr lang="en-GB" dirty="0">
                <a:solidFill>
                  <a:schemeClr val="tx1"/>
                </a:solidFill>
              </a:rPr>
              <a:t>We </a:t>
            </a:r>
            <a:r>
              <a:rPr lang="en-GB" dirty="0"/>
              <a:t>would recommend no more than </a:t>
            </a:r>
            <a:r>
              <a:rPr lang="en-GB" dirty="0">
                <a:solidFill>
                  <a:schemeClr val="tx1"/>
                </a:solidFill>
              </a:rPr>
              <a:t>four </a:t>
            </a:r>
            <a:r>
              <a:rPr lang="en-GB" dirty="0"/>
              <a:t>slides in any one session, and probably fewer. </a:t>
            </a:r>
          </a:p>
          <a:p>
            <a:pPr marL="342900" indent="-342900">
              <a:buClr>
                <a:srgbClr val="585858"/>
              </a:buClr>
              <a:buFont typeface="Arial" panose="020B0604020202020204" pitchFamily="34" charset="0"/>
              <a:buChar char="•"/>
            </a:pPr>
            <a:r>
              <a:rPr lang="en-GB" dirty="0"/>
              <a:t>In subsequent sessions</a:t>
            </a:r>
            <a:r>
              <a:rPr lang="en-GB" dirty="0">
                <a:solidFill>
                  <a:schemeClr val="tx1"/>
                </a:solidFill>
              </a:rPr>
              <a:t>, </a:t>
            </a:r>
            <a:r>
              <a:rPr lang="en-GB" dirty="0"/>
              <a:t>review and </a:t>
            </a:r>
            <a:r>
              <a:rPr lang="en-GB" dirty="0">
                <a:solidFill>
                  <a:schemeClr val="tx1"/>
                </a:solidFill>
              </a:rPr>
              <a:t>practise </a:t>
            </a:r>
            <a:r>
              <a:rPr lang="en-GB" dirty="0"/>
              <a:t>previous learning before moving on</a:t>
            </a:r>
            <a:r>
              <a:rPr lang="en-GB" dirty="0">
                <a:solidFill>
                  <a:schemeClr val="tx1"/>
                </a:solidFill>
              </a:rPr>
              <a:t>.</a:t>
            </a:r>
          </a:p>
          <a:p>
            <a:pPr marL="342900" indent="-342900">
              <a:buClr>
                <a:srgbClr val="585858"/>
              </a:buClr>
              <a:buFont typeface="Arial" panose="020B0604020202020204" pitchFamily="34" charset="0"/>
              <a:buChar char="•"/>
            </a:pPr>
            <a:r>
              <a:rPr lang="en-GB" dirty="0"/>
              <a:t>Play the </a:t>
            </a:r>
            <a:r>
              <a:rPr lang="en-GB" dirty="0">
                <a:solidFill>
                  <a:schemeClr val="tx1"/>
                </a:solidFill>
              </a:rPr>
              <a:t>animation/observe </a:t>
            </a:r>
            <a:r>
              <a:rPr lang="en-GB" dirty="0"/>
              <a:t>the image and ask pupils “What do you notice?”.</a:t>
            </a:r>
          </a:p>
          <a:p>
            <a:pPr marL="342900" indent="-342900">
              <a:buClr>
                <a:srgbClr val="585858"/>
              </a:buClr>
              <a:buFont typeface="Arial" panose="020B0604020202020204" pitchFamily="34" charset="0"/>
              <a:buChar char="•"/>
            </a:pPr>
            <a:r>
              <a:rPr lang="en-GB" dirty="0"/>
              <a:t>Encourage pupils to explain what they see, what is happening and </a:t>
            </a:r>
            <a:r>
              <a:rPr lang="en-GB" dirty="0">
                <a:solidFill>
                  <a:schemeClr val="tx1"/>
                </a:solidFill>
              </a:rPr>
              <a:t>why.</a:t>
            </a:r>
          </a:p>
          <a:p>
            <a:pPr marL="342900" indent="-342900">
              <a:buClr>
                <a:srgbClr val="585858"/>
              </a:buClr>
              <a:buFont typeface="Arial" panose="020B0604020202020204" pitchFamily="34" charset="0"/>
              <a:buChar char="•"/>
            </a:pPr>
            <a:r>
              <a:rPr lang="en-GB" dirty="0"/>
              <a:t>Where there is a highlighted sentence, draw out the meaning of this from the image and repeat together and individually.</a:t>
            </a:r>
          </a:p>
        </p:txBody>
      </p:sp>
    </p:spTree>
    <p:extLst>
      <p:ext uri="{BB962C8B-B14F-4D97-AF65-F5344CB8AC3E}">
        <p14:creationId xmlns:p14="http://schemas.microsoft.com/office/powerpoint/2010/main" val="2819374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972800" cy="3888432"/>
          </a:xfrm>
        </p:spPr>
        <p:txBody>
          <a:bodyPr/>
          <a:lstStyle/>
          <a:p>
            <a:pPr marL="342900" indent="-342900">
              <a:buClr>
                <a:srgbClr val="585858"/>
              </a:buClr>
              <a:buFont typeface="Arial" panose="020B0604020202020204" pitchFamily="34" charset="0"/>
              <a:buChar char="•"/>
            </a:pPr>
            <a:r>
              <a:rPr lang="en-GB" dirty="0"/>
              <a:t>Engage in the suggested activities, using manipulatives where appropriate, to enhance the interaction and stimulate discussion. </a:t>
            </a:r>
            <a:r>
              <a:rPr lang="en-GB" dirty="0">
                <a:solidFill>
                  <a:schemeClr val="tx1"/>
                </a:solidFill>
              </a:rPr>
              <a:t>However, </a:t>
            </a:r>
            <a:r>
              <a:rPr lang="en-GB" dirty="0"/>
              <a:t>note that the ultimate aim is to develop fluency in the mathematical ideas such that resources are no longer needed. </a:t>
            </a:r>
          </a:p>
          <a:p>
            <a:pPr marL="342900" indent="-342900">
              <a:buClr>
                <a:srgbClr val="585858"/>
              </a:buClr>
              <a:buFont typeface="Arial" panose="020B0604020202020204" pitchFamily="34" charset="0"/>
              <a:buChar char="•"/>
            </a:pPr>
            <a:r>
              <a:rPr lang="en-GB" dirty="0"/>
              <a:t>Repeat questions, using other numbers/examples where relevant.</a:t>
            </a:r>
          </a:p>
          <a:p>
            <a:pPr marL="342900" indent="-342900">
              <a:buClr>
                <a:srgbClr val="585858"/>
              </a:buClr>
              <a:buFont typeface="Arial" panose="020B0604020202020204" pitchFamily="34" charset="0"/>
              <a:buChar char="•"/>
            </a:pPr>
            <a:r>
              <a:rPr lang="en-GB" dirty="0"/>
              <a:t>Repeat the highlighted language structures wherever relevant to build fluency with the key idea and connect the learning. For example:</a:t>
            </a:r>
          </a:p>
          <a:p>
            <a:endParaRPr lang="en-GB" dirty="0"/>
          </a:p>
          <a:p>
            <a:pPr marL="0" indent="0"/>
            <a:endParaRPr lang="en-GB" dirty="0"/>
          </a:p>
        </p:txBody>
      </p:sp>
      <p:sp>
        <p:nvSpPr>
          <p:cNvPr id="5" name="TextBox 19">
            <a:extLst>
              <a:ext uri="{FF2B5EF4-FFF2-40B4-BE49-F238E27FC236}">
                <a16:creationId xmlns:a16="http://schemas.microsoft.com/office/drawing/2014/main" id="{9E99F201-5AC6-4933-B5C1-2B91B0DC1203}"/>
              </a:ext>
            </a:extLst>
          </p:cNvPr>
          <p:cNvSpPr txBox="1"/>
          <p:nvPr/>
        </p:nvSpPr>
        <p:spPr>
          <a:xfrm>
            <a:off x="2997523" y="4418337"/>
            <a:ext cx="5486401" cy="400110"/>
          </a:xfrm>
          <a:prstGeom prst="rect">
            <a:avLst/>
          </a:prstGeom>
          <a:solidFill>
            <a:schemeClr val="accent2"/>
          </a:solidFill>
          <a:ln w="12700">
            <a:noFill/>
          </a:ln>
        </p:spPr>
        <p:txBody>
          <a:bodyPr wrap="square" rtlCol="0" anchor="ctr" anchorCtr="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ts val="1200"/>
              </a:spcBef>
              <a:spcAft>
                <a:spcPts val="120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 hundreds are equivalent to 1,000.</a:t>
            </a:r>
          </a:p>
        </p:txBody>
      </p:sp>
    </p:spTree>
    <p:extLst>
      <p:ext uri="{BB962C8B-B14F-4D97-AF65-F5344CB8AC3E}">
        <p14:creationId xmlns:p14="http://schemas.microsoft.com/office/powerpoint/2010/main" val="17629846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D24704-EDE4-4CA5-ADAB-2B740C5F9CA2}"/>
              </a:ext>
            </a:extLst>
          </p:cNvPr>
          <p:cNvSpPr/>
          <p:nvPr/>
        </p:nvSpPr>
        <p:spPr bwMode="auto">
          <a:xfrm>
            <a:off x="0" y="3068960"/>
            <a:ext cx="12216680" cy="720080"/>
          </a:xfrm>
          <a:prstGeom prst="rect">
            <a:avLst/>
          </a:prstGeom>
          <a:solidFill>
            <a:schemeClr val="accent6">
              <a:lumMod val="50000"/>
            </a:schemeClr>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2" name="Title 3">
            <a:extLst>
              <a:ext uri="{FF2B5EF4-FFF2-40B4-BE49-F238E27FC236}">
                <a16:creationId xmlns:a16="http://schemas.microsoft.com/office/drawing/2014/main" id="{9FA756B9-D3A2-4838-BAE4-37F02EFEBA50}"/>
              </a:ext>
            </a:extLst>
          </p:cNvPr>
          <p:cNvSpPr txBox="1">
            <a:spLocks/>
          </p:cNvSpPr>
          <p:nvPr/>
        </p:nvSpPr>
        <p:spPr bwMode="auto">
          <a:xfrm>
            <a:off x="594008" y="3215915"/>
            <a:ext cx="11262632" cy="42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0">
                <a:solidFill>
                  <a:schemeClr val="bg1"/>
                </a:solidFill>
                <a:latin typeface="+mn-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Arial"/>
                <a:ea typeface="+mj-ea"/>
                <a:cs typeface="+mj-cs"/>
              </a:rPr>
              <a:t>3AS-3 Manipulate the additive relationship</a:t>
            </a:r>
            <a:endParaRPr kumimoji="0" lang="en-GB" sz="2000" b="0" i="0" u="none" strike="noStrike" kern="0" cap="none" spc="0" normalizeH="0" baseline="0" noProof="0" dirty="0">
              <a:ln>
                <a:noFill/>
              </a:ln>
              <a:solidFill>
                <a:srgbClr val="FFFFFF"/>
              </a:solidFill>
              <a:effectLst/>
              <a:uLnTx/>
              <a:uFillTx/>
              <a:latin typeface="Arial"/>
              <a:ea typeface="+mj-ea"/>
              <a:cs typeface="+mj-cs"/>
            </a:endParaRPr>
          </a:p>
        </p:txBody>
      </p:sp>
    </p:spTree>
    <p:custDataLst>
      <p:tags r:id="rId1"/>
    </p:custDataLst>
    <p:extLst>
      <p:ext uri="{BB962C8B-B14F-4D97-AF65-F5344CB8AC3E}">
        <p14:creationId xmlns:p14="http://schemas.microsoft.com/office/powerpoint/2010/main" val="1513458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01F6A5-794E-4C50-8384-6DD0C5B3A78C}"/>
              </a:ext>
            </a:extLst>
          </p:cNvPr>
          <p:cNvSpPr>
            <a:spLocks noGrp="1"/>
          </p:cNvSpPr>
          <p:nvPr>
            <p:ph type="title"/>
          </p:nvPr>
        </p:nvSpPr>
        <p:spPr/>
        <p:txBody>
          <a:bodyPr/>
          <a:lstStyle/>
          <a:p>
            <a:r>
              <a:rPr lang="en-GB" dirty="0"/>
              <a:t>3AS-3 Manipulate the additive relationship</a:t>
            </a:r>
          </a:p>
        </p:txBody>
      </p:sp>
      <p:grpSp>
        <p:nvGrpSpPr>
          <p:cNvPr id="8" name="Group 7">
            <a:extLst>
              <a:ext uri="{FF2B5EF4-FFF2-40B4-BE49-F238E27FC236}">
                <a16:creationId xmlns:a16="http://schemas.microsoft.com/office/drawing/2014/main" id="{B1F89E61-BF45-477F-BC8D-B262893016E0}"/>
              </a:ext>
            </a:extLst>
          </p:cNvPr>
          <p:cNvGrpSpPr/>
          <p:nvPr/>
        </p:nvGrpSpPr>
        <p:grpSpPr>
          <a:xfrm>
            <a:off x="3647728" y="2179441"/>
            <a:ext cx="2305985" cy="1153271"/>
            <a:chOff x="3327718" y="3205704"/>
            <a:chExt cx="2305985" cy="1153271"/>
          </a:xfrm>
        </p:grpSpPr>
        <p:sp>
          <p:nvSpPr>
            <p:cNvPr id="9" name="TextBox 8">
              <a:extLst>
                <a:ext uri="{FF2B5EF4-FFF2-40B4-BE49-F238E27FC236}">
                  <a16:creationId xmlns:a16="http://schemas.microsoft.com/office/drawing/2014/main" id="{F8540190-1244-4CF7-BDFE-E3DFF3FF83C6}"/>
                </a:ext>
              </a:extLst>
            </p:cNvPr>
            <p:cNvSpPr txBox="1"/>
            <p:nvPr/>
          </p:nvSpPr>
          <p:spPr>
            <a:xfrm>
              <a:off x="4139972" y="3278625"/>
              <a:ext cx="675168" cy="43088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37</a:t>
              </a:r>
            </a:p>
          </p:txBody>
        </p:sp>
        <p:grpSp>
          <p:nvGrpSpPr>
            <p:cNvPr id="10" name="Group 9">
              <a:extLst>
                <a:ext uri="{FF2B5EF4-FFF2-40B4-BE49-F238E27FC236}">
                  <a16:creationId xmlns:a16="http://schemas.microsoft.com/office/drawing/2014/main" id="{CD19A35A-1D04-4695-A4E1-CEEADC50FB89}"/>
                </a:ext>
              </a:extLst>
            </p:cNvPr>
            <p:cNvGrpSpPr/>
            <p:nvPr/>
          </p:nvGrpSpPr>
          <p:grpSpPr>
            <a:xfrm>
              <a:off x="3327718" y="3205704"/>
              <a:ext cx="2305985" cy="1153271"/>
              <a:chOff x="2323021" y="2789257"/>
              <a:chExt cx="3842830" cy="1019794"/>
            </a:xfrm>
          </p:grpSpPr>
          <p:sp>
            <p:nvSpPr>
              <p:cNvPr id="13" name="Rectangle 12">
                <a:extLst>
                  <a:ext uri="{FF2B5EF4-FFF2-40B4-BE49-F238E27FC236}">
                    <a16:creationId xmlns:a16="http://schemas.microsoft.com/office/drawing/2014/main" id="{FAB74583-7194-412E-B936-17B41E705320}"/>
                  </a:ext>
                </a:extLst>
              </p:cNvPr>
              <p:cNvSpPr/>
              <p:nvPr/>
            </p:nvSpPr>
            <p:spPr>
              <a:xfrm>
                <a:off x="2323021" y="2789257"/>
                <a:ext cx="3842830" cy="101979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cxnSp>
            <p:nvCxnSpPr>
              <p:cNvPr id="14" name="Straight Connector 13">
                <a:extLst>
                  <a:ext uri="{FF2B5EF4-FFF2-40B4-BE49-F238E27FC236}">
                    <a16:creationId xmlns:a16="http://schemas.microsoft.com/office/drawing/2014/main" id="{B51C2D3A-A943-44E8-A015-7B3360765708}"/>
                  </a:ext>
                </a:extLst>
              </p:cNvPr>
              <p:cNvCxnSpPr>
                <a:cxnSpLocks/>
              </p:cNvCxnSpPr>
              <p:nvPr/>
            </p:nvCxnSpPr>
            <p:spPr>
              <a:xfrm>
                <a:off x="4783023" y="3299154"/>
                <a:ext cx="0" cy="509897"/>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5" name="Straight Connector 14">
                <a:extLst>
                  <a:ext uri="{FF2B5EF4-FFF2-40B4-BE49-F238E27FC236}">
                    <a16:creationId xmlns:a16="http://schemas.microsoft.com/office/drawing/2014/main" id="{D039F568-E8AE-45D4-87C1-85BDD7EA070A}"/>
                  </a:ext>
                </a:extLst>
              </p:cNvPr>
              <p:cNvCxnSpPr/>
              <p:nvPr/>
            </p:nvCxnSpPr>
            <p:spPr>
              <a:xfrm>
                <a:off x="2323021" y="3299154"/>
                <a:ext cx="384283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grpSp>
        <p:sp>
          <p:nvSpPr>
            <p:cNvPr id="11" name="TextBox 10">
              <a:extLst>
                <a:ext uri="{FF2B5EF4-FFF2-40B4-BE49-F238E27FC236}">
                  <a16:creationId xmlns:a16="http://schemas.microsoft.com/office/drawing/2014/main" id="{A843B6B1-3C33-4F86-853D-4E3157EC8110}"/>
                </a:ext>
              </a:extLst>
            </p:cNvPr>
            <p:cNvSpPr txBox="1"/>
            <p:nvPr/>
          </p:nvSpPr>
          <p:spPr>
            <a:xfrm>
              <a:off x="4745048" y="3882699"/>
              <a:ext cx="878886" cy="430887"/>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12</a:t>
              </a:r>
            </a:p>
          </p:txBody>
        </p:sp>
        <p:sp>
          <p:nvSpPr>
            <p:cNvPr id="12" name="TextBox 11">
              <a:extLst>
                <a:ext uri="{FF2B5EF4-FFF2-40B4-BE49-F238E27FC236}">
                  <a16:creationId xmlns:a16="http://schemas.microsoft.com/office/drawing/2014/main" id="{0BBACA43-8D81-4E01-BDDF-3785F128ABD4}"/>
                </a:ext>
              </a:extLst>
            </p:cNvPr>
            <p:cNvSpPr txBox="1"/>
            <p:nvPr/>
          </p:nvSpPr>
          <p:spPr>
            <a:xfrm>
              <a:off x="3608324" y="3846079"/>
              <a:ext cx="854355" cy="441503"/>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25</a:t>
              </a:r>
            </a:p>
          </p:txBody>
        </p:sp>
      </p:grpSp>
      <p:grpSp>
        <p:nvGrpSpPr>
          <p:cNvPr id="16" name="Group 15">
            <a:extLst>
              <a:ext uri="{FF2B5EF4-FFF2-40B4-BE49-F238E27FC236}">
                <a16:creationId xmlns:a16="http://schemas.microsoft.com/office/drawing/2014/main" id="{1E6A33F7-06A7-4910-904E-4DE8C0D021B9}"/>
              </a:ext>
            </a:extLst>
          </p:cNvPr>
          <p:cNvGrpSpPr/>
          <p:nvPr/>
        </p:nvGrpSpPr>
        <p:grpSpPr>
          <a:xfrm>
            <a:off x="858104" y="1797499"/>
            <a:ext cx="1907068" cy="1774628"/>
            <a:chOff x="3551783" y="1736452"/>
            <a:chExt cx="2084015" cy="1939287"/>
          </a:xfrm>
        </p:grpSpPr>
        <p:grpSp>
          <p:nvGrpSpPr>
            <p:cNvPr id="17" name="Group 16">
              <a:extLst>
                <a:ext uri="{FF2B5EF4-FFF2-40B4-BE49-F238E27FC236}">
                  <a16:creationId xmlns:a16="http://schemas.microsoft.com/office/drawing/2014/main" id="{270C5FF3-D570-444D-A89A-00DE331DD3E6}"/>
                </a:ext>
              </a:extLst>
            </p:cNvPr>
            <p:cNvGrpSpPr/>
            <p:nvPr/>
          </p:nvGrpSpPr>
          <p:grpSpPr>
            <a:xfrm>
              <a:off x="4052723" y="1736452"/>
              <a:ext cx="1097500" cy="801043"/>
              <a:chOff x="4414075" y="1179394"/>
              <a:chExt cx="1463334" cy="1068059"/>
            </a:xfrm>
          </p:grpSpPr>
          <p:sp>
            <p:nvSpPr>
              <p:cNvPr id="26" name="Oval 25">
                <a:extLst>
                  <a:ext uri="{FF2B5EF4-FFF2-40B4-BE49-F238E27FC236}">
                    <a16:creationId xmlns:a16="http://schemas.microsoft.com/office/drawing/2014/main" id="{2700DCFB-3DD7-4AAC-8E05-700FD553686A}"/>
                  </a:ext>
                </a:extLst>
              </p:cNvPr>
              <p:cNvSpPr/>
              <p:nvPr/>
            </p:nvSpPr>
            <p:spPr>
              <a:xfrm>
                <a:off x="4614720" y="1179394"/>
                <a:ext cx="1068062" cy="1068059"/>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27" name="TextBox 26">
                <a:extLst>
                  <a:ext uri="{FF2B5EF4-FFF2-40B4-BE49-F238E27FC236}">
                    <a16:creationId xmlns:a16="http://schemas.microsoft.com/office/drawing/2014/main" id="{2D87D390-D3CB-4552-8E53-DFC9903175D8}"/>
                  </a:ext>
                </a:extLst>
              </p:cNvPr>
              <p:cNvSpPr txBox="1"/>
              <p:nvPr/>
            </p:nvSpPr>
            <p:spPr>
              <a:xfrm>
                <a:off x="4414075" y="1417365"/>
                <a:ext cx="1463334" cy="58298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37</a:t>
                </a:r>
              </a:p>
            </p:txBody>
          </p:sp>
        </p:grpSp>
        <p:grpSp>
          <p:nvGrpSpPr>
            <p:cNvPr id="18" name="Group 17">
              <a:extLst>
                <a:ext uri="{FF2B5EF4-FFF2-40B4-BE49-F238E27FC236}">
                  <a16:creationId xmlns:a16="http://schemas.microsoft.com/office/drawing/2014/main" id="{55D4B0A6-CAC6-4CE0-B634-66D0D63D2E8E}"/>
                </a:ext>
              </a:extLst>
            </p:cNvPr>
            <p:cNvGrpSpPr/>
            <p:nvPr/>
          </p:nvGrpSpPr>
          <p:grpSpPr>
            <a:xfrm>
              <a:off x="3551783" y="2856055"/>
              <a:ext cx="819686" cy="819684"/>
              <a:chOff x="3913589" y="2331120"/>
              <a:chExt cx="1092915" cy="1092912"/>
            </a:xfrm>
          </p:grpSpPr>
          <p:sp>
            <p:nvSpPr>
              <p:cNvPr id="24" name="Oval 23">
                <a:extLst>
                  <a:ext uri="{FF2B5EF4-FFF2-40B4-BE49-F238E27FC236}">
                    <a16:creationId xmlns:a16="http://schemas.microsoft.com/office/drawing/2014/main" id="{CF86073F-FDAE-475D-9B24-6B9B9A744ACE}"/>
                  </a:ext>
                </a:extLst>
              </p:cNvPr>
              <p:cNvSpPr/>
              <p:nvPr/>
            </p:nvSpPr>
            <p:spPr>
              <a:xfrm>
                <a:off x="3913589" y="2331120"/>
                <a:ext cx="1092914" cy="109291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25" name="TextBox 24">
                <a:extLst>
                  <a:ext uri="{FF2B5EF4-FFF2-40B4-BE49-F238E27FC236}">
                    <a16:creationId xmlns:a16="http://schemas.microsoft.com/office/drawing/2014/main" id="{B622D610-67FC-4E6D-9FF9-1D2CA5FA7D8B}"/>
                  </a:ext>
                </a:extLst>
              </p:cNvPr>
              <p:cNvSpPr txBox="1"/>
              <p:nvPr/>
            </p:nvSpPr>
            <p:spPr>
              <a:xfrm>
                <a:off x="3934077" y="2577061"/>
                <a:ext cx="1072427" cy="58297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25</a:t>
                </a:r>
              </a:p>
            </p:txBody>
          </p:sp>
        </p:grpSp>
        <p:cxnSp>
          <p:nvCxnSpPr>
            <p:cNvPr id="19" name="Straight Connector 18">
              <a:extLst>
                <a:ext uri="{FF2B5EF4-FFF2-40B4-BE49-F238E27FC236}">
                  <a16:creationId xmlns:a16="http://schemas.microsoft.com/office/drawing/2014/main" id="{2CAC9C42-12AF-4EF5-B68D-DC6967A79D75}"/>
                </a:ext>
              </a:extLst>
            </p:cNvPr>
            <p:cNvCxnSpPr>
              <a:cxnSpLocks/>
              <a:stCxn id="26" idx="3"/>
              <a:endCxn id="24" idx="0"/>
            </p:cNvCxnSpPr>
            <p:nvPr/>
          </p:nvCxnSpPr>
          <p:spPr>
            <a:xfrm flipH="1">
              <a:off x="3961627" y="2420185"/>
              <a:ext cx="358890" cy="4358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21AAED0F-C1BF-4D1F-892D-DF8D9DF63B96}"/>
                </a:ext>
              </a:extLst>
            </p:cNvPr>
            <p:cNvGrpSpPr/>
            <p:nvPr/>
          </p:nvGrpSpPr>
          <p:grpSpPr>
            <a:xfrm>
              <a:off x="4816112" y="2856055"/>
              <a:ext cx="819686" cy="819684"/>
              <a:chOff x="3913589" y="2331120"/>
              <a:chExt cx="1092914" cy="1092912"/>
            </a:xfrm>
          </p:grpSpPr>
          <p:sp>
            <p:nvSpPr>
              <p:cNvPr id="22" name="Oval 21">
                <a:extLst>
                  <a:ext uri="{FF2B5EF4-FFF2-40B4-BE49-F238E27FC236}">
                    <a16:creationId xmlns:a16="http://schemas.microsoft.com/office/drawing/2014/main" id="{5E63B09C-C200-48A9-8B2F-CF76ED9F7FC7}"/>
                  </a:ext>
                </a:extLst>
              </p:cNvPr>
              <p:cNvSpPr/>
              <p:nvPr/>
            </p:nvSpPr>
            <p:spPr>
              <a:xfrm>
                <a:off x="3913589" y="2331120"/>
                <a:ext cx="1092914" cy="109291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23" name="TextBox 22">
                <a:extLst>
                  <a:ext uri="{FF2B5EF4-FFF2-40B4-BE49-F238E27FC236}">
                    <a16:creationId xmlns:a16="http://schemas.microsoft.com/office/drawing/2014/main" id="{18C71C79-F116-451A-904F-64ECBB8DEDDF}"/>
                  </a:ext>
                </a:extLst>
              </p:cNvPr>
              <p:cNvSpPr txBox="1"/>
              <p:nvPr/>
            </p:nvSpPr>
            <p:spPr>
              <a:xfrm>
                <a:off x="3964626" y="2577061"/>
                <a:ext cx="1011328" cy="58297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12</a:t>
                </a:r>
              </a:p>
            </p:txBody>
          </p:sp>
        </p:grpSp>
        <p:cxnSp>
          <p:nvCxnSpPr>
            <p:cNvPr id="21" name="Straight Connector 20">
              <a:extLst>
                <a:ext uri="{FF2B5EF4-FFF2-40B4-BE49-F238E27FC236}">
                  <a16:creationId xmlns:a16="http://schemas.microsoft.com/office/drawing/2014/main" id="{95BEE603-FAB2-4F63-9F37-FB918C498410}"/>
                </a:ext>
              </a:extLst>
            </p:cNvPr>
            <p:cNvCxnSpPr>
              <a:cxnSpLocks/>
              <a:stCxn id="26" idx="5"/>
              <a:endCxn id="22" idx="0"/>
            </p:cNvCxnSpPr>
            <p:nvPr/>
          </p:nvCxnSpPr>
          <p:spPr>
            <a:xfrm>
              <a:off x="4886943" y="2420185"/>
              <a:ext cx="339010" cy="4358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 name="TextBox 4">
            <a:extLst>
              <a:ext uri="{FF2B5EF4-FFF2-40B4-BE49-F238E27FC236}">
                <a16:creationId xmlns:a16="http://schemas.microsoft.com/office/drawing/2014/main" id="{667ACDEF-4161-4173-9353-674B4F5F304E}"/>
              </a:ext>
            </a:extLst>
          </p:cNvPr>
          <p:cNvSpPr txBox="1"/>
          <p:nvPr/>
        </p:nvSpPr>
        <p:spPr>
          <a:xfrm>
            <a:off x="1003799" y="3909641"/>
            <a:ext cx="1620957" cy="858633"/>
          </a:xfrm>
          <a:prstGeom prst="rect">
            <a:avLst/>
          </a:prstGeom>
          <a:noFill/>
        </p:spPr>
        <p:txBody>
          <a:bodyPr wrap="none" rtlCol="0">
            <a:spAutoFit/>
          </a:bodyPr>
          <a:lstStyle/>
          <a:p>
            <a:pPr marL="0" marR="0" lvl="0" indent="0" algn="l" defTabSz="914400" rtl="0" eaLnBrk="1" fontAlgn="base" latinLnBrk="0" hangingPunct="1">
              <a:lnSpc>
                <a:spcPct val="12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25 + 12 = 37</a:t>
            </a:r>
          </a:p>
          <a:p>
            <a:pPr marL="0" marR="0" lvl="0" indent="0" algn="l" defTabSz="914400" rtl="0" eaLnBrk="1" fontAlgn="base" latinLnBrk="0" hangingPunct="1">
              <a:lnSpc>
                <a:spcPct val="12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12 + 25 = 37</a:t>
            </a:r>
          </a:p>
        </p:txBody>
      </p:sp>
      <p:sp>
        <p:nvSpPr>
          <p:cNvPr id="29" name="TextBox 28">
            <a:extLst>
              <a:ext uri="{FF2B5EF4-FFF2-40B4-BE49-F238E27FC236}">
                <a16:creationId xmlns:a16="http://schemas.microsoft.com/office/drawing/2014/main" id="{D1076C69-D8D2-4E74-9749-8E6899737B3A}"/>
              </a:ext>
            </a:extLst>
          </p:cNvPr>
          <p:cNvSpPr txBox="1"/>
          <p:nvPr/>
        </p:nvSpPr>
        <p:spPr>
          <a:xfrm>
            <a:off x="1003799" y="5105788"/>
            <a:ext cx="1620957" cy="858633"/>
          </a:xfrm>
          <a:prstGeom prst="rect">
            <a:avLst/>
          </a:prstGeom>
          <a:noFill/>
        </p:spPr>
        <p:txBody>
          <a:bodyPr wrap="none" rtlCol="0">
            <a:spAutoFit/>
          </a:bodyPr>
          <a:lstStyle/>
          <a:p>
            <a:pPr marL="0" marR="0" lvl="0" indent="0" algn="l" defTabSz="914400" rtl="0" eaLnBrk="1" fontAlgn="base" latinLnBrk="0" hangingPunct="1">
              <a:lnSpc>
                <a:spcPct val="12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37 = 25 + 12</a:t>
            </a:r>
          </a:p>
          <a:p>
            <a:pPr marL="0" marR="0" lvl="0" indent="0" algn="l" defTabSz="914400" rtl="0" eaLnBrk="1" fontAlgn="base" latinLnBrk="0" hangingPunct="1">
              <a:lnSpc>
                <a:spcPct val="12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37 = 12 + 25</a:t>
            </a:r>
          </a:p>
        </p:txBody>
      </p:sp>
      <p:sp>
        <p:nvSpPr>
          <p:cNvPr id="30" name="TextBox 29">
            <a:extLst>
              <a:ext uri="{FF2B5EF4-FFF2-40B4-BE49-F238E27FC236}">
                <a16:creationId xmlns:a16="http://schemas.microsoft.com/office/drawing/2014/main" id="{12B78046-A52C-4D99-A360-656740733EF0}"/>
              </a:ext>
            </a:extLst>
          </p:cNvPr>
          <p:cNvSpPr txBox="1"/>
          <p:nvPr/>
        </p:nvSpPr>
        <p:spPr>
          <a:xfrm>
            <a:off x="3937489" y="3909641"/>
            <a:ext cx="1614545" cy="858633"/>
          </a:xfrm>
          <a:prstGeom prst="rect">
            <a:avLst/>
          </a:prstGeom>
          <a:noFill/>
        </p:spPr>
        <p:txBody>
          <a:bodyPr wrap="none" rtlCol="0">
            <a:spAutoFit/>
          </a:bodyPr>
          <a:lstStyle/>
          <a:p>
            <a:pPr marL="0" marR="0" lvl="0" indent="0" algn="l" defTabSz="914400" rtl="0" eaLnBrk="1" fontAlgn="base" latinLnBrk="0" hangingPunct="1">
              <a:lnSpc>
                <a:spcPct val="12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37 – 12 = 25</a:t>
            </a:r>
          </a:p>
          <a:p>
            <a:pPr marL="0" marR="0" lvl="0" indent="0" algn="l" defTabSz="914400" rtl="0" eaLnBrk="1" fontAlgn="base" latinLnBrk="0" hangingPunct="1">
              <a:lnSpc>
                <a:spcPct val="12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37 – 25 = 12</a:t>
            </a:r>
          </a:p>
        </p:txBody>
      </p:sp>
      <p:sp>
        <p:nvSpPr>
          <p:cNvPr id="31" name="TextBox 30">
            <a:extLst>
              <a:ext uri="{FF2B5EF4-FFF2-40B4-BE49-F238E27FC236}">
                <a16:creationId xmlns:a16="http://schemas.microsoft.com/office/drawing/2014/main" id="{CBFABCE6-7E81-483B-949E-2D590AE1A92C}"/>
              </a:ext>
            </a:extLst>
          </p:cNvPr>
          <p:cNvSpPr txBox="1"/>
          <p:nvPr/>
        </p:nvSpPr>
        <p:spPr>
          <a:xfrm>
            <a:off x="3937489" y="5105788"/>
            <a:ext cx="1614545" cy="858633"/>
          </a:xfrm>
          <a:prstGeom prst="rect">
            <a:avLst/>
          </a:prstGeom>
          <a:noFill/>
        </p:spPr>
        <p:txBody>
          <a:bodyPr wrap="none" rtlCol="0">
            <a:spAutoFit/>
          </a:bodyPr>
          <a:lstStyle/>
          <a:p>
            <a:pPr marL="0" marR="0" lvl="0" indent="0" algn="l" defTabSz="914400" rtl="0" eaLnBrk="1" fontAlgn="base" latinLnBrk="0" hangingPunct="1">
              <a:lnSpc>
                <a:spcPct val="12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25 = 37 – 12</a:t>
            </a:r>
          </a:p>
          <a:p>
            <a:pPr marL="0" marR="0" lvl="0" indent="0" algn="l" defTabSz="914400" rtl="0" eaLnBrk="1" fontAlgn="base" latinLnBrk="0" hangingPunct="1">
              <a:lnSpc>
                <a:spcPct val="12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12 = 37 – 25</a:t>
            </a:r>
          </a:p>
        </p:txBody>
      </p:sp>
      <p:sp>
        <p:nvSpPr>
          <p:cNvPr id="4" name="Content Placeholder 2">
            <a:extLst>
              <a:ext uri="{FF2B5EF4-FFF2-40B4-BE49-F238E27FC236}">
                <a16:creationId xmlns:a16="http://schemas.microsoft.com/office/drawing/2014/main" id="{8C3132F0-C480-4A70-9C19-D1FBFD532FB6}"/>
              </a:ext>
            </a:extLst>
          </p:cNvPr>
          <p:cNvSpPr txBox="1">
            <a:spLocks/>
          </p:cNvSpPr>
          <p:nvPr/>
        </p:nvSpPr>
        <p:spPr>
          <a:xfrm>
            <a:off x="6192012" y="1557338"/>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Have a look at this part-part-whole diagram and bar model. Which number is the whole? Which numbers are the parts?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write 4 addition equations to match the representations?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write 4 subtraction equations to match the representations?</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029275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9" grpId="0"/>
      <p:bldP spid="30" grpId="0"/>
      <p:bldP spid="31"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2|1.6"/>
</p:tagLst>
</file>

<file path=ppt/tags/tag2.xml><?xml version="1.0" encoding="utf-8"?>
<p:tagLst xmlns:a="http://schemas.openxmlformats.org/drawingml/2006/main" xmlns:r="http://schemas.openxmlformats.org/officeDocument/2006/relationships" xmlns:p="http://schemas.openxmlformats.org/presentationml/2006/main">
  <p:tag name="TIMING" val="|3.6|4.2|3.1|6|2.6|2.3"/>
</p:tagLst>
</file>

<file path=ppt/tags/tag3.xml><?xml version="1.0" encoding="utf-8"?>
<p:tagLst xmlns:a="http://schemas.openxmlformats.org/drawingml/2006/main" xmlns:r="http://schemas.openxmlformats.org/officeDocument/2006/relationships" xmlns:p="http://schemas.openxmlformats.org/presentationml/2006/main">
  <p:tag name="TIMING" val="|3.6|4.2|3.1|6|2.6|2.3"/>
</p:tagLst>
</file>

<file path=ppt/tags/tag4.xml><?xml version="1.0" encoding="utf-8"?>
<p:tagLst xmlns:a="http://schemas.openxmlformats.org/drawingml/2006/main" xmlns:r="http://schemas.openxmlformats.org/officeDocument/2006/relationships" xmlns:p="http://schemas.openxmlformats.org/presentationml/2006/main">
  <p:tag name="TIMING" val="|3.6|4.2|3.1|6|2.6|2.3"/>
</p:tagLst>
</file>

<file path=ppt/tags/tag5.xml><?xml version="1.0" encoding="utf-8"?>
<p:tagLst xmlns:a="http://schemas.openxmlformats.org/drawingml/2006/main" xmlns:r="http://schemas.openxmlformats.org/officeDocument/2006/relationships" xmlns:p="http://schemas.openxmlformats.org/presentationml/2006/main">
  <p:tag name="TIMING" val="|3.6|4.2|3.1|6|2.6|2.3"/>
</p:tagLst>
</file>

<file path=ppt/theme/theme1.xml><?xml version="1.0" encoding="utf-8"?>
<a:theme xmlns:a="http://schemas.openxmlformats.org/drawingml/2006/main" name="Custom Design">
  <a:themeElements>
    <a:clrScheme name="Custom 8">
      <a:dk1>
        <a:srgbClr val="585858"/>
      </a:dk1>
      <a:lt1>
        <a:srgbClr val="FFFFFF"/>
      </a:lt1>
      <a:dk2>
        <a:srgbClr val="585858"/>
      </a:dk2>
      <a:lt2>
        <a:srgbClr val="5F5F5F"/>
      </a:lt2>
      <a:accent1>
        <a:srgbClr val="585858"/>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ctem1">
  <a:themeElements>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6C4E9411A2B847AB3A2FDDFBD5392E" ma:contentTypeVersion="12" ma:contentTypeDescription="Create a new document." ma:contentTypeScope="" ma:versionID="434d7b626fa96a0718c1193846830b32">
  <xsd:schema xmlns:xsd="http://www.w3.org/2001/XMLSchema" xmlns:xs="http://www.w3.org/2001/XMLSchema" xmlns:p="http://schemas.microsoft.com/office/2006/metadata/properties" xmlns:ns2="dc9bd944-225f-43f1-96dc-d5ee43d55d1c" xmlns:ns3="6e8f39c4-649a-4727-b531-9584b06a2d5b" targetNamespace="http://schemas.microsoft.com/office/2006/metadata/properties" ma:root="true" ma:fieldsID="3b76194d8edd212a55ab64e907a72791" ns2:_="" ns3:_="">
    <xsd:import namespace="dc9bd944-225f-43f1-96dc-d5ee43d55d1c"/>
    <xsd:import namespace="6e8f39c4-649a-4727-b531-9584b06a2d5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e8f39c4-649a-4727-b531-9584b06a2d5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15B14F7-0250-45F5-90C1-68B42123A7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bd944-225f-43f1-96dc-d5ee43d55d1c"/>
    <ds:schemaRef ds:uri="6e8f39c4-649a-4727-b531-9584b06a2d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82AB53F-2365-4221-B52E-1FAB7194DECD}">
  <ds:schemaRefs>
    <ds:schemaRef ds:uri="http://schemas.microsoft.com/sharepoint/v3/contenttype/forms"/>
  </ds:schemaRefs>
</ds:datastoreItem>
</file>

<file path=customXml/itemProps3.xml><?xml version="1.0" encoding="utf-8"?>
<ds:datastoreItem xmlns:ds="http://schemas.openxmlformats.org/officeDocument/2006/customXml" ds:itemID="{F52F4355-41EF-4DA9-B998-C6511E367AD2}">
  <ds:schemaRefs>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e2f7c1fb-8b39-4d5b-953e-de45d1606e4d"/>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1287</Words>
  <Application>Microsoft Office PowerPoint</Application>
  <PresentationFormat>Widescreen</PresentationFormat>
  <Paragraphs>166</Paragraphs>
  <Slides>16</Slides>
  <Notes>11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16</vt:i4>
      </vt:variant>
    </vt:vector>
  </HeadingPairs>
  <TitlesOfParts>
    <vt:vector size="21" baseType="lpstr">
      <vt:lpstr>Arial</vt:lpstr>
      <vt:lpstr>Calibri</vt:lpstr>
      <vt:lpstr>Calibri Light</vt:lpstr>
      <vt:lpstr>Custom Design</vt:lpstr>
      <vt:lpstr>nctem1</vt:lpstr>
      <vt:lpstr>PowerPoint Presentation</vt:lpstr>
      <vt:lpstr>3AS-3 Manipulate the additive relationship:  Understand the inverse relationship between addition and subtraction, and how both relate to the part-part-whole structure.  Understand and use the commutative property of addition, and understand the related property for subtraction. </vt:lpstr>
      <vt:lpstr>3AS-3: Linked mastery PD materials</vt:lpstr>
      <vt:lpstr>PowerPoint Presentation</vt:lpstr>
      <vt:lpstr>PowerPoint Presentation</vt:lpstr>
      <vt:lpstr>Guidance for working with a small pre-teaching or intervention group</vt:lpstr>
      <vt:lpstr>Guidance for working with a small pre-teaching or intervention group</vt:lpstr>
      <vt:lpstr>PowerPoint Presentation</vt:lpstr>
      <vt:lpstr>3AS-3 Manipulate the additive relationship</vt:lpstr>
      <vt:lpstr>3AS-3 Manipulate the additive relationship</vt:lpstr>
      <vt:lpstr>3AS-3 Manipulate the additive relationship</vt:lpstr>
      <vt:lpstr>3AS-3 Manipulate the additive relationship</vt:lpstr>
      <vt:lpstr>3AS-3 Manipulate the additive relationship</vt:lpstr>
      <vt:lpstr>3AS-3 Manipulate the additive relationship</vt:lpstr>
      <vt:lpstr>3AS-3 Manipulate the additive relationship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Morgan</dc:creator>
  <cp:lastModifiedBy>Jayne Stevenson Headteacher</cp:lastModifiedBy>
  <cp:revision>17</cp:revision>
  <dcterms:created xsi:type="dcterms:W3CDTF">2020-08-07T06:29:50Z</dcterms:created>
  <dcterms:modified xsi:type="dcterms:W3CDTF">2022-11-10T14:36:04Z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0x010100E66C4E9411A2B847AB3A2FDDFBD5392E</vt:lpwstr>
  </property>
</Properties>
</file>