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Lst>
  <p:notesMasterIdLst>
    <p:notesMasterId r:id="rId39"/>
  </p:notesMasterIdLst>
  <p:sldIdLst>
    <p:sldId id="257" r:id="rId6"/>
    <p:sldId id="263" r:id="rId7"/>
    <p:sldId id="473" r:id="rId8"/>
    <p:sldId id="298" r:id="rId9"/>
    <p:sldId id="267" r:id="rId10"/>
    <p:sldId id="469" r:id="rId11"/>
    <p:sldId id="470" r:id="rId12"/>
    <p:sldId id="330" r:id="rId13"/>
    <p:sldId id="271" r:id="rId14"/>
    <p:sldId id="272" r:id="rId15"/>
    <p:sldId id="273" r:id="rId16"/>
    <p:sldId id="329" r:id="rId17"/>
    <p:sldId id="300" r:id="rId18"/>
    <p:sldId id="478" r:id="rId19"/>
    <p:sldId id="479" r:id="rId20"/>
    <p:sldId id="279" r:id="rId21"/>
    <p:sldId id="480" r:id="rId22"/>
    <p:sldId id="453" r:id="rId23"/>
    <p:sldId id="268" r:id="rId24"/>
    <p:sldId id="277" r:id="rId25"/>
    <p:sldId id="278" r:id="rId26"/>
    <p:sldId id="284" r:id="rId27"/>
    <p:sldId id="286" r:id="rId28"/>
    <p:sldId id="282" r:id="rId29"/>
    <p:sldId id="293" r:id="rId30"/>
    <p:sldId id="336" r:id="rId31"/>
    <p:sldId id="310" r:id="rId32"/>
    <p:sldId id="324" r:id="rId33"/>
    <p:sldId id="481" r:id="rId34"/>
    <p:sldId id="326" r:id="rId35"/>
    <p:sldId id="302" r:id="rId36"/>
    <p:sldId id="456" r:id="rId37"/>
    <p:sldId id="4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Morgan" initials="DM" lastIdx="1" clrIdx="0">
    <p:extLst>
      <p:ext uri="{19B8F6BF-5375-455C-9EA6-DF929625EA0E}">
        <p15:presenceInfo xmlns:p15="http://schemas.microsoft.com/office/powerpoint/2012/main" userId="S::Debbie.Morgan@ncetm.org.uk::868466ab-5c08-402c-b25f-4108e2b23c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E2F3F-607E-4B50-80B7-2B3FECCA2E81}" v="1" dt="2020-08-17T14:37:04.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dirty="0"/>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96619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755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769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023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85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345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6690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864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1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3241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395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35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512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671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216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14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561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849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64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308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5176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81075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4998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421824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445546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15631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3461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85603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07362946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99055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41242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24738216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9.xml"/><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ncetm.org.uk/classroom-resources/primm-1-08-composition-of-numbers-multiples-of-10-up-to-100/"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ncetm.org.uk/classroom-resources/primm-1-10-composition-of-numbers-11-19/" TargetMode="External"/><Relationship Id="rId4" Type="http://schemas.openxmlformats.org/officeDocument/2006/relationships/hyperlink" Target="https://www.ncetm.org.uk/classroom-resources/primm-1-09-composition-of-numbers-20-10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hyperlink" Target="https://nrich.maths.org/6343"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dirty="0"/>
              <a:t>Place value in two-digit numbers</a:t>
            </a:r>
            <a:endParaRPr lang="en-GB" b="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normAutofit/>
          </a:bodyPr>
          <a:lstStyle/>
          <a:p>
            <a:r>
              <a:rPr lang="en-GB" dirty="0"/>
              <a:t>2NPV-1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64CA9-5599-440F-ADF3-6EAAE149DFF6}"/>
              </a:ext>
            </a:extLst>
          </p:cNvPr>
          <p:cNvSpPr>
            <a:spLocks noGrp="1"/>
          </p:cNvSpPr>
          <p:nvPr>
            <p:ph type="title"/>
          </p:nvPr>
        </p:nvSpPr>
        <p:spPr/>
        <p:txBody>
          <a:bodyPr/>
          <a:lstStyle/>
          <a:p>
            <a:r>
              <a:rPr lang="en-GB" dirty="0"/>
              <a:t>2NPV-1 Place value in two-digit numbers</a:t>
            </a:r>
            <a:br>
              <a:rPr lang="en-GB" kern="0" dirty="0"/>
            </a:br>
            <a:endParaRPr lang="en-GB" dirty="0"/>
          </a:p>
        </p:txBody>
      </p:sp>
      <p:pic>
        <p:nvPicPr>
          <p:cNvPr id="27" name="Picture 26">
            <a:extLst>
              <a:ext uri="{FF2B5EF4-FFF2-40B4-BE49-F238E27FC236}">
                <a16:creationId xmlns:a16="http://schemas.microsoft.com/office/drawing/2014/main" id="{5F372969-3E08-481E-8B5B-D36AF3564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8" y="3065784"/>
            <a:ext cx="2828126" cy="89782"/>
          </a:xfrm>
          <a:prstGeom prst="rect">
            <a:avLst/>
          </a:prstGeom>
        </p:spPr>
      </p:pic>
      <p:pic>
        <p:nvPicPr>
          <p:cNvPr id="33" name="Picture 32">
            <a:extLst>
              <a:ext uri="{FF2B5EF4-FFF2-40B4-BE49-F238E27FC236}">
                <a16:creationId xmlns:a16="http://schemas.microsoft.com/office/drawing/2014/main" id="{B8D6F4FF-1AF0-4B09-B134-BDA4BB1DA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576" y="4341985"/>
            <a:ext cx="1279390" cy="1137236"/>
          </a:xfrm>
          <a:prstGeom prst="rect">
            <a:avLst/>
          </a:prstGeom>
        </p:spPr>
      </p:pic>
      <p:pic>
        <p:nvPicPr>
          <p:cNvPr id="35" name="Picture 34">
            <a:extLst>
              <a:ext uri="{FF2B5EF4-FFF2-40B4-BE49-F238E27FC236}">
                <a16:creationId xmlns:a16="http://schemas.microsoft.com/office/drawing/2014/main" id="{C7EFAA50-93DF-4201-A9F2-6898C8A56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813" y="3065784"/>
            <a:ext cx="2094908" cy="89782"/>
          </a:xfrm>
          <a:prstGeom prst="rect">
            <a:avLst/>
          </a:prstGeom>
        </p:spPr>
      </p:pic>
      <p:pic>
        <p:nvPicPr>
          <p:cNvPr id="37" name="Picture 36">
            <a:extLst>
              <a:ext uri="{FF2B5EF4-FFF2-40B4-BE49-F238E27FC236}">
                <a16:creationId xmlns:a16="http://schemas.microsoft.com/office/drawing/2014/main" id="{E61C302B-1394-461E-9F59-753492517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642" y="3131454"/>
            <a:ext cx="149636" cy="546172"/>
          </a:xfrm>
          <a:prstGeom prst="rect">
            <a:avLst/>
          </a:prstGeom>
        </p:spPr>
      </p:pic>
      <p:pic>
        <p:nvPicPr>
          <p:cNvPr id="39" name="Picture 38">
            <a:extLst>
              <a:ext uri="{FF2B5EF4-FFF2-40B4-BE49-F238E27FC236}">
                <a16:creationId xmlns:a16="http://schemas.microsoft.com/office/drawing/2014/main" id="{B8269B27-3AAC-42F2-B366-C3C1ED9F3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7215" y="3745750"/>
            <a:ext cx="2850572" cy="463873"/>
          </a:xfrm>
          <a:prstGeom prst="rect">
            <a:avLst/>
          </a:prstGeom>
        </p:spPr>
      </p:pic>
      <p:pic>
        <p:nvPicPr>
          <p:cNvPr id="41" name="Picture 40">
            <a:extLst>
              <a:ext uri="{FF2B5EF4-FFF2-40B4-BE49-F238E27FC236}">
                <a16:creationId xmlns:a16="http://schemas.microsoft.com/office/drawing/2014/main" id="{F33B97FC-1F91-4B13-80B4-B2F080932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4027" y="4341985"/>
            <a:ext cx="1316799" cy="1137236"/>
          </a:xfrm>
          <a:prstGeom prst="rect">
            <a:avLst/>
          </a:prstGeom>
        </p:spPr>
      </p:pic>
      <p:pic>
        <p:nvPicPr>
          <p:cNvPr id="43" name="Picture 42">
            <a:extLst>
              <a:ext uri="{FF2B5EF4-FFF2-40B4-BE49-F238E27FC236}">
                <a16:creationId xmlns:a16="http://schemas.microsoft.com/office/drawing/2014/main" id="{304C61EC-3C47-425C-9D31-12C08484A2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0719" y="5219532"/>
            <a:ext cx="725737" cy="501282"/>
          </a:xfrm>
          <a:prstGeom prst="rect">
            <a:avLst/>
          </a:prstGeom>
        </p:spPr>
      </p:pic>
      <p:sp>
        <p:nvSpPr>
          <p:cNvPr id="44" name="TextBox 43">
            <a:extLst>
              <a:ext uri="{FF2B5EF4-FFF2-40B4-BE49-F238E27FC236}">
                <a16:creationId xmlns:a16="http://schemas.microsoft.com/office/drawing/2014/main" id="{391727BA-B23C-4FE4-8A6C-D1ACF51D2FA6}"/>
              </a:ext>
            </a:extLst>
          </p:cNvPr>
          <p:cNvSpPr txBox="1"/>
          <p:nvPr/>
        </p:nvSpPr>
        <p:spPr bwMode="auto">
          <a:xfrm>
            <a:off x="876798" y="1459384"/>
            <a:ext cx="56675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9600" b="1" i="0" u="none" strike="noStrike" kern="1200" cap="none" spc="-100" normalizeH="0" baseline="0" noProof="0" dirty="0">
                <a:ln>
                  <a:noFill/>
                </a:ln>
                <a:solidFill>
                  <a:srgbClr val="000000"/>
                </a:solidFill>
                <a:effectLst/>
                <a:uLnTx/>
                <a:uFillTx/>
                <a:latin typeface="Myriad Pro Semibold" charset="0"/>
                <a:ea typeface="Myriad Pro Semibold" charset="0"/>
                <a:cs typeface="Myriad Pro Semibold" charset="0"/>
              </a:rPr>
              <a:t>forty-two</a:t>
            </a:r>
          </a:p>
        </p:txBody>
      </p:sp>
      <p:pic>
        <p:nvPicPr>
          <p:cNvPr id="48" name="Picture 47">
            <a:extLst>
              <a:ext uri="{FF2B5EF4-FFF2-40B4-BE49-F238E27FC236}">
                <a16:creationId xmlns:a16="http://schemas.microsoft.com/office/drawing/2014/main" id="{E4E26863-FA78-484E-AF74-D9D6AF540A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650" y="3131454"/>
            <a:ext cx="149636" cy="546172"/>
          </a:xfrm>
          <a:prstGeom prst="rect">
            <a:avLst/>
          </a:prstGeom>
        </p:spPr>
      </p:pic>
      <p:pic>
        <p:nvPicPr>
          <p:cNvPr id="50" name="Picture 49">
            <a:extLst>
              <a:ext uri="{FF2B5EF4-FFF2-40B4-BE49-F238E27FC236}">
                <a16:creationId xmlns:a16="http://schemas.microsoft.com/office/drawing/2014/main" id="{241F527D-0089-4CAB-9CF5-F39076A9FB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071" y="3654380"/>
            <a:ext cx="2753309" cy="553655"/>
          </a:xfrm>
          <a:prstGeom prst="rect">
            <a:avLst/>
          </a:prstGeom>
        </p:spPr>
      </p:pic>
      <p:sp>
        <p:nvSpPr>
          <p:cNvPr id="4" name="TextBox 19">
            <a:extLst>
              <a:ext uri="{FF2B5EF4-FFF2-40B4-BE49-F238E27FC236}">
                <a16:creationId xmlns:a16="http://schemas.microsoft.com/office/drawing/2014/main" id="{013AECEE-0D7A-40BE-8FB8-D9910AF6A1F3}"/>
              </a:ext>
            </a:extLst>
          </p:cNvPr>
          <p:cNvSpPr txBox="1"/>
          <p:nvPr/>
        </p:nvSpPr>
        <p:spPr>
          <a:xfrm>
            <a:off x="6872558" y="4487393"/>
            <a:ext cx="4709843" cy="1015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his is the number 42. The 4 shows we have 4 groups of ten. The 2 shows we have 2 extra ones.</a:t>
            </a:r>
          </a:p>
        </p:txBody>
      </p:sp>
      <p:sp>
        <p:nvSpPr>
          <p:cNvPr id="5" name="Content Placeholder 2">
            <a:extLst>
              <a:ext uri="{FF2B5EF4-FFF2-40B4-BE49-F238E27FC236}">
                <a16:creationId xmlns:a16="http://schemas.microsoft.com/office/drawing/2014/main" id="{F7035CF1-B2E4-4374-AC11-B311DE85D38E}"/>
              </a:ext>
            </a:extLst>
          </p:cNvPr>
          <p:cNvSpPr txBox="1">
            <a:spLocks/>
          </p:cNvSpPr>
          <p:nvPr/>
        </p:nvSpPr>
        <p:spPr>
          <a:xfrm>
            <a:off x="6954980" y="1567970"/>
            <a:ext cx="462742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number. What does the ‘forty’ part tell us about the number forty-two?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‘two’ part tell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 the 4 means… and the 2 means…?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6658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22" presetClass="entr" presetSubtype="2"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right)">
                                      <p:cBhvr>
                                        <p:cTn id="38" dur="500"/>
                                        <p:tgtEl>
                                          <p:spTgt spid="4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9C5369-E853-4CFA-93C8-89C06BF2C77D}"/>
              </a:ext>
            </a:extLst>
          </p:cNvPr>
          <p:cNvSpPr>
            <a:spLocks noGrp="1"/>
          </p:cNvSpPr>
          <p:nvPr>
            <p:ph type="title"/>
          </p:nvPr>
        </p:nvSpPr>
        <p:spPr/>
        <p:txBody>
          <a:bodyPr/>
          <a:lstStyle/>
          <a:p>
            <a:r>
              <a:rPr lang="en-GB" dirty="0"/>
              <a:t>2NPV-1 Place value in two-digit numbers</a:t>
            </a:r>
          </a:p>
        </p:txBody>
      </p:sp>
      <p:pic>
        <p:nvPicPr>
          <p:cNvPr id="9" name="Picture 8">
            <a:extLst>
              <a:ext uri="{FF2B5EF4-FFF2-40B4-BE49-F238E27FC236}">
                <a16:creationId xmlns:a16="http://schemas.microsoft.com/office/drawing/2014/main" id="{203EAB49-2C07-4035-A01A-C01643D60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455" y="1661045"/>
            <a:ext cx="1271909" cy="1586146"/>
          </a:xfrm>
          <a:prstGeom prst="rect">
            <a:avLst/>
          </a:prstGeom>
        </p:spPr>
      </p:pic>
      <p:pic>
        <p:nvPicPr>
          <p:cNvPr id="11" name="Picture 10">
            <a:extLst>
              <a:ext uri="{FF2B5EF4-FFF2-40B4-BE49-F238E27FC236}">
                <a16:creationId xmlns:a16="http://schemas.microsoft.com/office/drawing/2014/main" id="{1FBD462A-7740-4783-8BB8-7DF50553C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40" y="3731954"/>
            <a:ext cx="1271909" cy="1182127"/>
          </a:xfrm>
          <a:prstGeom prst="rect">
            <a:avLst/>
          </a:prstGeom>
        </p:spPr>
      </p:pic>
      <p:graphicFrame>
        <p:nvGraphicFramePr>
          <p:cNvPr id="12" name="Table 11">
            <a:extLst>
              <a:ext uri="{FF2B5EF4-FFF2-40B4-BE49-F238E27FC236}">
                <a16:creationId xmlns:a16="http://schemas.microsoft.com/office/drawing/2014/main" id="{7E602FD6-777C-4D40-BBB6-B9D2A4D42D07}"/>
              </a:ext>
            </a:extLst>
          </p:cNvPr>
          <p:cNvGraphicFramePr>
            <a:graphicFrameLocks noGrp="1"/>
          </p:cNvGraphicFramePr>
          <p:nvPr/>
        </p:nvGraphicFramePr>
        <p:xfrm>
          <a:off x="3634672" y="4221088"/>
          <a:ext cx="2232000" cy="1794485"/>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1381558999"/>
                    </a:ext>
                  </a:extLst>
                </a:gridCol>
                <a:gridCol w="1116000">
                  <a:extLst>
                    <a:ext uri="{9D8B030D-6E8A-4147-A177-3AD203B41FA5}">
                      <a16:colId xmlns:a16="http://schemas.microsoft.com/office/drawing/2014/main" val="2504133960"/>
                    </a:ext>
                  </a:extLst>
                </a:gridCol>
              </a:tblGrid>
              <a:tr h="467962">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32652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4" name="Oval 13">
            <a:extLst>
              <a:ext uri="{FF2B5EF4-FFF2-40B4-BE49-F238E27FC236}">
                <a16:creationId xmlns:a16="http://schemas.microsoft.com/office/drawing/2014/main" id="{64F61BA3-6863-41FD-8FC6-029A9659B506}"/>
              </a:ext>
            </a:extLst>
          </p:cNvPr>
          <p:cNvSpPr/>
          <p:nvPr/>
        </p:nvSpPr>
        <p:spPr bwMode="auto">
          <a:xfrm>
            <a:off x="2870145" y="1557338"/>
            <a:ext cx="1880527" cy="1880527"/>
          </a:xfrm>
          <a:prstGeom prst="ellipse">
            <a:avLst/>
          </a:prstGeom>
          <a:noFill/>
          <a:ln w="381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Oval 14">
            <a:extLst>
              <a:ext uri="{FF2B5EF4-FFF2-40B4-BE49-F238E27FC236}">
                <a16:creationId xmlns:a16="http://schemas.microsoft.com/office/drawing/2014/main" id="{C94A29EF-86E6-4EC0-AAD8-F599CE1A2C86}"/>
              </a:ext>
            </a:extLst>
          </p:cNvPr>
          <p:cNvSpPr/>
          <p:nvPr/>
        </p:nvSpPr>
        <p:spPr bwMode="auto">
          <a:xfrm>
            <a:off x="623069" y="1557338"/>
            <a:ext cx="1880527" cy="1880527"/>
          </a:xfrm>
          <a:prstGeom prst="ellipse">
            <a:avLst/>
          </a:prstGeom>
          <a:noFill/>
          <a:ln w="381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6" name="Picture 15">
            <a:extLst>
              <a:ext uri="{FF2B5EF4-FFF2-40B4-BE49-F238E27FC236}">
                <a16:creationId xmlns:a16="http://schemas.microsoft.com/office/drawing/2014/main" id="{30BE2364-4563-4044-B4C7-14E92552A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80" y="1661045"/>
            <a:ext cx="1271909" cy="1586146"/>
          </a:xfrm>
          <a:prstGeom prst="rect">
            <a:avLst/>
          </a:prstGeom>
        </p:spPr>
      </p:pic>
      <p:sp>
        <p:nvSpPr>
          <p:cNvPr id="17" name="TextBox 16">
            <a:extLst>
              <a:ext uri="{FF2B5EF4-FFF2-40B4-BE49-F238E27FC236}">
                <a16:creationId xmlns:a16="http://schemas.microsoft.com/office/drawing/2014/main" id="{11297D3C-5D71-487C-BD0A-F162DB75159C}"/>
              </a:ext>
            </a:extLst>
          </p:cNvPr>
          <p:cNvSpPr txBox="1"/>
          <p:nvPr/>
        </p:nvSpPr>
        <p:spPr bwMode="auto">
          <a:xfrm>
            <a:off x="4007768" y="505489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sp>
        <p:nvSpPr>
          <p:cNvPr id="18" name="TextBox 17">
            <a:extLst>
              <a:ext uri="{FF2B5EF4-FFF2-40B4-BE49-F238E27FC236}">
                <a16:creationId xmlns:a16="http://schemas.microsoft.com/office/drawing/2014/main" id="{607EF89D-9DE0-48B7-B01C-DECCE09CBC82}"/>
              </a:ext>
            </a:extLst>
          </p:cNvPr>
          <p:cNvSpPr txBox="1"/>
          <p:nvPr/>
        </p:nvSpPr>
        <p:spPr bwMode="auto">
          <a:xfrm>
            <a:off x="5108179" y="505489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a:t>
            </a:r>
          </a:p>
        </p:txBody>
      </p:sp>
      <p:sp>
        <p:nvSpPr>
          <p:cNvPr id="5" name="Content Placeholder 2">
            <a:extLst>
              <a:ext uri="{FF2B5EF4-FFF2-40B4-BE49-F238E27FC236}">
                <a16:creationId xmlns:a16="http://schemas.microsoft.com/office/drawing/2014/main" id="{F6AE69E5-D05E-4F92-8F9C-6067BC521C18}"/>
              </a:ext>
            </a:extLst>
          </p:cNvPr>
          <p:cNvSpPr txBox="1">
            <a:spLocks/>
          </p:cNvSpPr>
          <p:nvPr/>
        </p:nvSpPr>
        <p:spPr>
          <a:xfrm>
            <a:off x="6192012" y="1567970"/>
            <a:ext cx="557264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Say what you see! How are the rabbits arranged?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all the groups have ten rabbits in them?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rabbits are </a:t>
            </a:r>
            <a:r>
              <a:rPr kumimoji="0" lang="en-GB" sz="2000" b="0" i="1" u="none" strike="noStrike" kern="1200" cap="none" spc="0" normalizeH="0" baseline="0" noProof="0" dirty="0">
                <a:ln>
                  <a:noFill/>
                </a:ln>
                <a:solidFill>
                  <a:srgbClr val="585858"/>
                </a:solidFill>
                <a:effectLst/>
                <a:uLnTx/>
                <a:uFillTx/>
                <a:latin typeface="Arial"/>
                <a:ea typeface="+mn-ea"/>
                <a:cs typeface="+mn-cs"/>
              </a:rPr>
              <a:t>not</a:t>
            </a:r>
            <a:r>
              <a:rPr kumimoji="0" lang="en-GB" sz="2000" b="0" i="0" u="none" strike="noStrike" kern="1200" cap="none" spc="0" normalizeH="0" baseline="0" noProof="0" dirty="0">
                <a:ln>
                  <a:noFill/>
                </a:ln>
                <a:solidFill>
                  <a:srgbClr val="585858"/>
                </a:solidFill>
                <a:effectLst/>
                <a:uLnTx/>
                <a:uFillTx/>
                <a:latin typeface="Arial"/>
                <a:ea typeface="+mn-ea"/>
                <a:cs typeface="+mn-cs"/>
              </a:rPr>
              <a:t> in a group of ten?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put the total number of rabbits in the place value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do we write 2 in the tens column? Why do we write 7 in the ones column?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80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16"/>
                                        </p:tgtEl>
                                      </p:cBhvr>
                                    </p:animEffect>
                                    <p:animScale>
                                      <p:cBhvr>
                                        <p:cTn id="16" dur="250" autoRev="1" fill="hold"/>
                                        <p:tgtEl>
                                          <p:spTgt spid="16"/>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14B733A-6D27-4708-BDE7-6C979BC1B35C}"/>
              </a:ext>
            </a:extLst>
          </p:cNvPr>
          <p:cNvGrpSpPr/>
          <p:nvPr/>
        </p:nvGrpSpPr>
        <p:grpSpPr>
          <a:xfrm>
            <a:off x="3507558" y="4012210"/>
            <a:ext cx="1311986" cy="1322216"/>
            <a:chOff x="1748494" y="4232017"/>
            <a:chExt cx="1256366" cy="1266163"/>
          </a:xfrm>
        </p:grpSpPr>
        <p:pic>
          <p:nvPicPr>
            <p:cNvPr id="34" name="Picture 33" descr="A close up of a logo&#10;&#10;Description automatically generated">
              <a:extLst>
                <a:ext uri="{FF2B5EF4-FFF2-40B4-BE49-F238E27FC236}">
                  <a16:creationId xmlns:a16="http://schemas.microsoft.com/office/drawing/2014/main" id="{0BC367F3-F8F7-41F8-9172-3963CB931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35" name="Picture 34">
              <a:extLst>
                <a:ext uri="{FF2B5EF4-FFF2-40B4-BE49-F238E27FC236}">
                  <a16:creationId xmlns:a16="http://schemas.microsoft.com/office/drawing/2014/main" id="{16964D3D-C418-4CCF-9D58-B54D063AF41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7" name="Group 26">
            <a:extLst>
              <a:ext uri="{FF2B5EF4-FFF2-40B4-BE49-F238E27FC236}">
                <a16:creationId xmlns:a16="http://schemas.microsoft.com/office/drawing/2014/main" id="{80072DDA-8C4B-4B08-BEA3-5304D2102E36}"/>
              </a:ext>
            </a:extLst>
          </p:cNvPr>
          <p:cNvGrpSpPr/>
          <p:nvPr/>
        </p:nvGrpSpPr>
        <p:grpSpPr>
          <a:xfrm>
            <a:off x="4002962" y="4012210"/>
            <a:ext cx="1311986" cy="1322216"/>
            <a:chOff x="1748494" y="4232017"/>
            <a:chExt cx="1256366" cy="1266163"/>
          </a:xfrm>
        </p:grpSpPr>
        <p:pic>
          <p:nvPicPr>
            <p:cNvPr id="28" name="Picture 27" descr="A close up of a logo&#10;&#10;Description automatically generated">
              <a:extLst>
                <a:ext uri="{FF2B5EF4-FFF2-40B4-BE49-F238E27FC236}">
                  <a16:creationId xmlns:a16="http://schemas.microsoft.com/office/drawing/2014/main" id="{3FD5F625-D78B-4C45-A4A1-A4EF86486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9" name="Picture 28">
              <a:extLst>
                <a:ext uri="{FF2B5EF4-FFF2-40B4-BE49-F238E27FC236}">
                  <a16:creationId xmlns:a16="http://schemas.microsoft.com/office/drawing/2014/main" id="{B81974DC-F1BA-4E0D-8159-3446CD840B9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 name="Group 29">
            <a:extLst>
              <a:ext uri="{FF2B5EF4-FFF2-40B4-BE49-F238E27FC236}">
                <a16:creationId xmlns:a16="http://schemas.microsoft.com/office/drawing/2014/main" id="{A9A44821-96A5-4EE1-8235-A60EEF71396B}"/>
              </a:ext>
            </a:extLst>
          </p:cNvPr>
          <p:cNvGrpSpPr/>
          <p:nvPr/>
        </p:nvGrpSpPr>
        <p:grpSpPr>
          <a:xfrm>
            <a:off x="4498365" y="4012210"/>
            <a:ext cx="1311986" cy="1322216"/>
            <a:chOff x="1748494" y="4232017"/>
            <a:chExt cx="1256366" cy="1266163"/>
          </a:xfrm>
        </p:grpSpPr>
        <p:pic>
          <p:nvPicPr>
            <p:cNvPr id="31" name="Picture 30" descr="A close up of a logo&#10;&#10;Description automatically generated">
              <a:extLst>
                <a:ext uri="{FF2B5EF4-FFF2-40B4-BE49-F238E27FC236}">
                  <a16:creationId xmlns:a16="http://schemas.microsoft.com/office/drawing/2014/main" id="{42856A35-6246-483A-9260-E1733EE8F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32" name="Picture 31">
              <a:extLst>
                <a:ext uri="{FF2B5EF4-FFF2-40B4-BE49-F238E27FC236}">
                  <a16:creationId xmlns:a16="http://schemas.microsoft.com/office/drawing/2014/main" id="{8A3B6172-CF9F-4887-BCB4-562BE756B4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18" name="TextBox 17">
            <a:extLst>
              <a:ext uri="{FF2B5EF4-FFF2-40B4-BE49-F238E27FC236}">
                <a16:creationId xmlns:a16="http://schemas.microsoft.com/office/drawing/2014/main" id="{4880AD92-7F91-40EA-8C81-479778CB8F90}"/>
              </a:ext>
            </a:extLst>
          </p:cNvPr>
          <p:cNvSpPr txBox="1"/>
          <p:nvPr/>
        </p:nvSpPr>
        <p:spPr>
          <a:xfrm>
            <a:off x="2983804" y="1664896"/>
            <a:ext cx="570589"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9" name="TextBox 18">
            <a:extLst>
              <a:ext uri="{FF2B5EF4-FFF2-40B4-BE49-F238E27FC236}">
                <a16:creationId xmlns:a16="http://schemas.microsoft.com/office/drawing/2014/main" id="{AEE86748-D618-4685-8A85-4548BD2F23BB}"/>
              </a:ext>
            </a:extLst>
          </p:cNvPr>
          <p:cNvSpPr txBox="1"/>
          <p:nvPr/>
        </p:nvSpPr>
        <p:spPr>
          <a:xfrm>
            <a:off x="3366531" y="1664896"/>
            <a:ext cx="570589"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 name="Title 1">
            <a:extLst>
              <a:ext uri="{FF2B5EF4-FFF2-40B4-BE49-F238E27FC236}">
                <a16:creationId xmlns:a16="http://schemas.microsoft.com/office/drawing/2014/main" id="{8A5F0F5A-A9FF-479D-90F8-BBDD67AC9A08}"/>
              </a:ext>
            </a:extLst>
          </p:cNvPr>
          <p:cNvSpPr>
            <a:spLocks noGrp="1"/>
          </p:cNvSpPr>
          <p:nvPr>
            <p:ph type="title"/>
          </p:nvPr>
        </p:nvSpPr>
        <p:spPr/>
        <p:txBody>
          <a:bodyPr/>
          <a:lstStyle/>
          <a:p>
            <a:pPr>
              <a:buClrTx/>
              <a:buFontTx/>
              <a:buNone/>
            </a:pPr>
            <a:r>
              <a:rPr lang="en-GB" dirty="0"/>
              <a:t>2NPV-1 Place value in two-digit numbers</a:t>
            </a:r>
            <a:endParaRPr lang="en-GB" kern="0" dirty="0"/>
          </a:p>
        </p:txBody>
      </p:sp>
      <p:grpSp>
        <p:nvGrpSpPr>
          <p:cNvPr id="21" name="Group 20">
            <a:extLst>
              <a:ext uri="{FF2B5EF4-FFF2-40B4-BE49-F238E27FC236}">
                <a16:creationId xmlns:a16="http://schemas.microsoft.com/office/drawing/2014/main" id="{CAD59A1B-55C5-4819-8240-C995E74213EB}"/>
              </a:ext>
            </a:extLst>
          </p:cNvPr>
          <p:cNvGrpSpPr/>
          <p:nvPr/>
        </p:nvGrpSpPr>
        <p:grpSpPr>
          <a:xfrm>
            <a:off x="550255" y="3429000"/>
            <a:ext cx="1905426" cy="1905426"/>
            <a:chOff x="1250560" y="1132045"/>
            <a:chExt cx="1615519" cy="1615519"/>
          </a:xfrm>
        </p:grpSpPr>
        <p:pic>
          <p:nvPicPr>
            <p:cNvPr id="22" name="Picture 21">
              <a:extLst>
                <a:ext uri="{FF2B5EF4-FFF2-40B4-BE49-F238E27FC236}">
                  <a16:creationId xmlns:a16="http://schemas.microsoft.com/office/drawing/2014/main" id="{6EF19649-AE5D-49BE-9899-0AF76611D2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0560" y="1132045"/>
              <a:ext cx="1615519" cy="1615519"/>
            </a:xfrm>
            <a:prstGeom prst="rect">
              <a:avLst/>
            </a:prstGeom>
          </p:spPr>
        </p:pic>
        <p:pic>
          <p:nvPicPr>
            <p:cNvPr id="23" name="Picture 22">
              <a:extLst>
                <a:ext uri="{FF2B5EF4-FFF2-40B4-BE49-F238E27FC236}">
                  <a16:creationId xmlns:a16="http://schemas.microsoft.com/office/drawing/2014/main" id="{42452C4B-59E6-45C6-85EF-7A832347A5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6926" y="1602207"/>
              <a:ext cx="609365" cy="609365"/>
            </a:xfrm>
            <a:prstGeom prst="rect">
              <a:avLst/>
            </a:prstGeom>
          </p:spPr>
        </p:pic>
      </p:grpSp>
      <p:grpSp>
        <p:nvGrpSpPr>
          <p:cNvPr id="24" name="Group 23">
            <a:extLst>
              <a:ext uri="{FF2B5EF4-FFF2-40B4-BE49-F238E27FC236}">
                <a16:creationId xmlns:a16="http://schemas.microsoft.com/office/drawing/2014/main" id="{26E1DFB6-E9CB-4943-8374-395550715A40}"/>
              </a:ext>
            </a:extLst>
          </p:cNvPr>
          <p:cNvGrpSpPr/>
          <p:nvPr/>
        </p:nvGrpSpPr>
        <p:grpSpPr>
          <a:xfrm>
            <a:off x="2015197" y="3473425"/>
            <a:ext cx="1905426" cy="1905426"/>
            <a:chOff x="1250560" y="1132045"/>
            <a:chExt cx="1615519" cy="1615519"/>
          </a:xfrm>
        </p:grpSpPr>
        <p:pic>
          <p:nvPicPr>
            <p:cNvPr id="25" name="Picture 24">
              <a:extLst>
                <a:ext uri="{FF2B5EF4-FFF2-40B4-BE49-F238E27FC236}">
                  <a16:creationId xmlns:a16="http://schemas.microsoft.com/office/drawing/2014/main" id="{2D40AED4-8F77-45AB-9F2A-37C3206A76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0560" y="1132045"/>
              <a:ext cx="1615519" cy="1615519"/>
            </a:xfrm>
            <a:prstGeom prst="rect">
              <a:avLst/>
            </a:prstGeom>
          </p:spPr>
        </p:pic>
        <p:pic>
          <p:nvPicPr>
            <p:cNvPr id="26" name="Picture 25">
              <a:extLst>
                <a:ext uri="{FF2B5EF4-FFF2-40B4-BE49-F238E27FC236}">
                  <a16:creationId xmlns:a16="http://schemas.microsoft.com/office/drawing/2014/main" id="{55A93995-CBE7-467C-95C7-2C9D382160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6926" y="1602207"/>
              <a:ext cx="609365" cy="609365"/>
            </a:xfrm>
            <a:prstGeom prst="rect">
              <a:avLst/>
            </a:prstGeom>
          </p:spPr>
        </p:pic>
      </p:grpSp>
      <p:sp>
        <p:nvSpPr>
          <p:cNvPr id="4" name="TextBox 19">
            <a:extLst>
              <a:ext uri="{FF2B5EF4-FFF2-40B4-BE49-F238E27FC236}">
                <a16:creationId xmlns:a16="http://schemas.microsoft.com/office/drawing/2014/main" id="{41B2FA94-2B45-416F-A70D-A191984DDD2D}"/>
              </a:ext>
            </a:extLst>
          </p:cNvPr>
          <p:cNvSpPr txBox="1"/>
          <p:nvPr/>
        </p:nvSpPr>
        <p:spPr>
          <a:xfrm>
            <a:off x="6096000" y="4968158"/>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 two represents 2 groups of ten.</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3 represents 3 extra ones.</a:t>
            </a:r>
          </a:p>
        </p:txBody>
      </p:sp>
      <p:sp>
        <p:nvSpPr>
          <p:cNvPr id="5" name="Content Placeholder 2">
            <a:extLst>
              <a:ext uri="{FF2B5EF4-FFF2-40B4-BE49-F238E27FC236}">
                <a16:creationId xmlns:a16="http://schemas.microsoft.com/office/drawing/2014/main" id="{2F163069-2629-4988-9BE7-AF631FF26962}"/>
              </a:ext>
            </a:extLst>
          </p:cNvPr>
          <p:cNvSpPr txBox="1">
            <a:spLocks/>
          </p:cNvSpPr>
          <p:nvPr/>
        </p:nvSpPr>
        <p:spPr>
          <a:xfrm>
            <a:off x="6192012" y="1219177"/>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straws do you think is in each bundle?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2 in 23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3 in 23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move the straws around, will the total number of straws change?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you make some numbers using straws in bundles of tens with some ‘extra ones’.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235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4"/>
                                        </p:tgtEl>
                                      </p:cBhvr>
                                    </p:animEffect>
                                    <p:animScale>
                                      <p:cBhvr>
                                        <p:cTn id="10" dur="250" autoRev="1" fill="hold"/>
                                        <p:tgtEl>
                                          <p:spTgt spid="24"/>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21"/>
                                        </p:tgtEl>
                                      </p:cBhvr>
                                    </p:animEffect>
                                    <p:animScale>
                                      <p:cBhvr>
                                        <p:cTn id="13" dur="250" autoRev="1" fill="hold"/>
                                        <p:tgtEl>
                                          <p:spTgt spid="21"/>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19"/>
                                        </p:tgtEl>
                                      </p:cBhvr>
                                    </p:animEffect>
                                    <p:animScale>
                                      <p:cBhvr>
                                        <p:cTn id="18" dur="250" autoRev="1" fill="hold"/>
                                        <p:tgtEl>
                                          <p:spTgt spid="19"/>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33"/>
                                        </p:tgtEl>
                                      </p:cBhvr>
                                    </p:animEffect>
                                    <p:animScale>
                                      <p:cBhvr>
                                        <p:cTn id="21" dur="250" autoRev="1" fill="hold"/>
                                        <p:tgtEl>
                                          <p:spTgt spid="33"/>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30"/>
                                        </p:tgtEl>
                                      </p:cBhvr>
                                    </p:animEffect>
                                    <p:animScale>
                                      <p:cBhvr>
                                        <p:cTn id="24" dur="250" autoRev="1" fill="hold"/>
                                        <p:tgtEl>
                                          <p:spTgt spid="30"/>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00938 -0.00694 L 0.20417 -0.00278 " pathEditMode="relative" rAng="0" ptsTypes="AA">
                                      <p:cBhvr>
                                        <p:cTn id="31" dur="2000" fill="hold"/>
                                        <p:tgtEl>
                                          <p:spTgt spid="24"/>
                                        </p:tgtEl>
                                        <p:attrNameLst>
                                          <p:attrName>ppt_x</p:attrName>
                                          <p:attrName>ppt_y</p:attrName>
                                        </p:attrNameLst>
                                      </p:cBhvr>
                                      <p:rCtr x="10677" y="208"/>
                                    </p:animMotion>
                                  </p:childTnLst>
                                </p:cTn>
                              </p:par>
                              <p:par>
                                <p:cTn id="32" presetID="42" presetClass="path" presetSubtype="0" accel="50000" decel="50000" fill="hold" nodeType="withEffect">
                                  <p:stCondLst>
                                    <p:cond delay="0"/>
                                  </p:stCondLst>
                                  <p:childTnLst>
                                    <p:animMotion origin="layout" path="M 2.70833E-6 1.11111E-6 L 0.18841 0.01065 " pathEditMode="relative" rAng="0" ptsTypes="AA">
                                      <p:cBhvr>
                                        <p:cTn id="33" dur="2000" fill="hold"/>
                                        <p:tgtEl>
                                          <p:spTgt spid="21"/>
                                        </p:tgtEl>
                                        <p:attrNameLst>
                                          <p:attrName>ppt_x</p:attrName>
                                          <p:attrName>ppt_y</p:attrName>
                                        </p:attrNameLst>
                                      </p:cBhvr>
                                      <p:rCtr x="9414" y="532"/>
                                    </p:animMotion>
                                  </p:childTnLst>
                                </p:cTn>
                              </p:par>
                              <p:par>
                                <p:cTn id="34" presetID="42" presetClass="path" presetSubtype="0" accel="50000" decel="50000" fill="hold" nodeType="withEffect">
                                  <p:stCondLst>
                                    <p:cond delay="0"/>
                                  </p:stCondLst>
                                  <p:childTnLst>
                                    <p:animMotion origin="layout" path="M 3.75E-6 1.11022E-16 L -0.28347 0.01088 " pathEditMode="relative" rAng="0" ptsTypes="AA">
                                      <p:cBhvr>
                                        <p:cTn id="35" dur="2000" fill="hold"/>
                                        <p:tgtEl>
                                          <p:spTgt spid="33"/>
                                        </p:tgtEl>
                                        <p:attrNameLst>
                                          <p:attrName>ppt_x</p:attrName>
                                          <p:attrName>ppt_y</p:attrName>
                                        </p:attrNameLst>
                                      </p:cBhvr>
                                      <p:rCtr x="-14180" y="532"/>
                                    </p:animMotion>
                                  </p:childTnLst>
                                </p:cTn>
                              </p:par>
                              <p:par>
                                <p:cTn id="36" presetID="42" presetClass="path" presetSubtype="0" accel="50000" decel="50000" fill="hold" nodeType="withEffect">
                                  <p:stCondLst>
                                    <p:cond delay="0"/>
                                  </p:stCondLst>
                                  <p:childTnLst>
                                    <p:animMotion origin="layout" path="M 3.54167E-6 1.11022E-16 L -0.30521 0.01852 " pathEditMode="relative" rAng="0" ptsTypes="AA">
                                      <p:cBhvr>
                                        <p:cTn id="37" dur="2000" fill="hold"/>
                                        <p:tgtEl>
                                          <p:spTgt spid="30"/>
                                        </p:tgtEl>
                                        <p:attrNameLst>
                                          <p:attrName>ppt_x</p:attrName>
                                          <p:attrName>ppt_y</p:attrName>
                                        </p:attrNameLst>
                                      </p:cBhvr>
                                      <p:rCtr x="-15260" y="926"/>
                                    </p:animMotion>
                                  </p:childTnLst>
                                </p:cTn>
                              </p:par>
                              <p:par>
                                <p:cTn id="38" presetID="42" presetClass="path" presetSubtype="0" accel="50000" decel="50000" fill="hold" nodeType="withEffect">
                                  <p:stCondLst>
                                    <p:cond delay="0"/>
                                  </p:stCondLst>
                                  <p:childTnLst>
                                    <p:animMotion origin="layout" path="M -1.45833E-6 1.11022E-16 L -0.29245 0.01088 " pathEditMode="relative" rAng="0" ptsTypes="AA">
                                      <p:cBhvr>
                                        <p:cTn id="39" dur="2000" fill="hold"/>
                                        <p:tgtEl>
                                          <p:spTgt spid="27"/>
                                        </p:tgtEl>
                                        <p:attrNameLst>
                                          <p:attrName>ppt_x</p:attrName>
                                          <p:attrName>ppt_y</p:attrName>
                                        </p:attrNameLst>
                                      </p:cBhvr>
                                      <p:rCtr x="-14622"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Group 232">
            <a:extLst>
              <a:ext uri="{FF2B5EF4-FFF2-40B4-BE49-F238E27FC236}">
                <a16:creationId xmlns:a16="http://schemas.microsoft.com/office/drawing/2014/main" id="{1FEB0A53-D0B5-4B63-8A0B-2272FF081018}"/>
              </a:ext>
            </a:extLst>
          </p:cNvPr>
          <p:cNvGrpSpPr/>
          <p:nvPr/>
        </p:nvGrpSpPr>
        <p:grpSpPr>
          <a:xfrm>
            <a:off x="7824192" y="2561877"/>
            <a:ext cx="1311986" cy="1322216"/>
            <a:chOff x="1748494" y="4232017"/>
            <a:chExt cx="1256366" cy="1266163"/>
          </a:xfrm>
        </p:grpSpPr>
        <p:pic>
          <p:nvPicPr>
            <p:cNvPr id="234" name="Picture 233" descr="A close up of a logo&#10;&#10;Description automatically generated">
              <a:extLst>
                <a:ext uri="{FF2B5EF4-FFF2-40B4-BE49-F238E27FC236}">
                  <a16:creationId xmlns:a16="http://schemas.microsoft.com/office/drawing/2014/main" id="{22058288-96BE-430F-A8B3-C70472C4B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35" name="Picture 234">
              <a:extLst>
                <a:ext uri="{FF2B5EF4-FFF2-40B4-BE49-F238E27FC236}">
                  <a16:creationId xmlns:a16="http://schemas.microsoft.com/office/drawing/2014/main" id="{E4ABEFB2-71D0-42C5-B07B-19C4F2CEEC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2" name="Title 1">
            <a:extLst>
              <a:ext uri="{FF2B5EF4-FFF2-40B4-BE49-F238E27FC236}">
                <a16:creationId xmlns:a16="http://schemas.microsoft.com/office/drawing/2014/main" id="{1DDB85AE-E2EB-4BDE-8610-8BD990FBD697}"/>
              </a:ext>
            </a:extLst>
          </p:cNvPr>
          <p:cNvSpPr>
            <a:spLocks noGrp="1"/>
          </p:cNvSpPr>
          <p:nvPr>
            <p:ph type="title"/>
          </p:nvPr>
        </p:nvSpPr>
        <p:spPr/>
        <p:txBody>
          <a:bodyPr/>
          <a:lstStyle/>
          <a:p>
            <a:r>
              <a:rPr lang="en-GB" dirty="0"/>
              <a:t>2NPV-1 Place value in two-digit numbers</a:t>
            </a:r>
          </a:p>
        </p:txBody>
      </p:sp>
      <p:grpSp>
        <p:nvGrpSpPr>
          <p:cNvPr id="176" name="Group 175">
            <a:extLst>
              <a:ext uri="{FF2B5EF4-FFF2-40B4-BE49-F238E27FC236}">
                <a16:creationId xmlns:a16="http://schemas.microsoft.com/office/drawing/2014/main" id="{F9618B56-BE9B-44F8-B01E-E66A0EC1BCAF}"/>
              </a:ext>
            </a:extLst>
          </p:cNvPr>
          <p:cNvGrpSpPr/>
          <p:nvPr/>
        </p:nvGrpSpPr>
        <p:grpSpPr>
          <a:xfrm>
            <a:off x="2999656" y="2354161"/>
            <a:ext cx="1311986" cy="1322216"/>
            <a:chOff x="1748494" y="4232011"/>
            <a:chExt cx="1256368" cy="1266169"/>
          </a:xfrm>
        </p:grpSpPr>
        <p:pic>
          <p:nvPicPr>
            <p:cNvPr id="183" name="Picture 182" descr="A close up of a logo&#10;&#10;Description automatically generated">
              <a:extLst>
                <a:ext uri="{FF2B5EF4-FFF2-40B4-BE49-F238E27FC236}">
                  <a16:creationId xmlns:a16="http://schemas.microsoft.com/office/drawing/2014/main" id="{1E2D263E-6A8B-4F62-8277-BA60C53F1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4" name="Picture 183">
              <a:extLst>
                <a:ext uri="{FF2B5EF4-FFF2-40B4-BE49-F238E27FC236}">
                  <a16:creationId xmlns:a16="http://schemas.microsoft.com/office/drawing/2014/main" id="{F2A6CA45-686D-42CC-8FFE-8B94B76F0B3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7" name="Group 176">
            <a:extLst>
              <a:ext uri="{FF2B5EF4-FFF2-40B4-BE49-F238E27FC236}">
                <a16:creationId xmlns:a16="http://schemas.microsoft.com/office/drawing/2014/main" id="{E8F183F1-1A30-440D-8F9F-9BA2B02BC166}"/>
              </a:ext>
            </a:extLst>
          </p:cNvPr>
          <p:cNvGrpSpPr/>
          <p:nvPr/>
        </p:nvGrpSpPr>
        <p:grpSpPr>
          <a:xfrm>
            <a:off x="3158200" y="2495539"/>
            <a:ext cx="1311986" cy="1322216"/>
            <a:chOff x="1748494" y="4232011"/>
            <a:chExt cx="1256368" cy="1266169"/>
          </a:xfrm>
        </p:grpSpPr>
        <p:pic>
          <p:nvPicPr>
            <p:cNvPr id="181" name="Picture 180" descr="A close up of a logo&#10;&#10;Description automatically generated">
              <a:extLst>
                <a:ext uri="{FF2B5EF4-FFF2-40B4-BE49-F238E27FC236}">
                  <a16:creationId xmlns:a16="http://schemas.microsoft.com/office/drawing/2014/main" id="{654F8151-A4D7-43F2-A9F7-E09C7A001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2" name="Picture 181">
              <a:extLst>
                <a:ext uri="{FF2B5EF4-FFF2-40B4-BE49-F238E27FC236}">
                  <a16:creationId xmlns:a16="http://schemas.microsoft.com/office/drawing/2014/main" id="{FA55367E-99C1-484D-BB91-636B1750F6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8" name="Group 177">
            <a:extLst>
              <a:ext uri="{FF2B5EF4-FFF2-40B4-BE49-F238E27FC236}">
                <a16:creationId xmlns:a16="http://schemas.microsoft.com/office/drawing/2014/main" id="{BC81829A-26EA-466B-90AD-639202C65BB1}"/>
              </a:ext>
            </a:extLst>
          </p:cNvPr>
          <p:cNvGrpSpPr/>
          <p:nvPr/>
        </p:nvGrpSpPr>
        <p:grpSpPr>
          <a:xfrm>
            <a:off x="3321173" y="2641518"/>
            <a:ext cx="1311986" cy="1322216"/>
            <a:chOff x="1748494" y="4232011"/>
            <a:chExt cx="1256368" cy="1266169"/>
          </a:xfrm>
        </p:grpSpPr>
        <p:pic>
          <p:nvPicPr>
            <p:cNvPr id="179" name="Picture 178" descr="A close up of a logo&#10;&#10;Description automatically generated">
              <a:extLst>
                <a:ext uri="{FF2B5EF4-FFF2-40B4-BE49-F238E27FC236}">
                  <a16:creationId xmlns:a16="http://schemas.microsoft.com/office/drawing/2014/main" id="{91E7194C-8000-42A7-A610-3C0547A6C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0" name="Picture 179">
              <a:extLst>
                <a:ext uri="{FF2B5EF4-FFF2-40B4-BE49-F238E27FC236}">
                  <a16:creationId xmlns:a16="http://schemas.microsoft.com/office/drawing/2014/main" id="{49BA76FF-1BF5-494C-B173-A59C38BE26A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4" name="Group 153">
            <a:extLst>
              <a:ext uri="{FF2B5EF4-FFF2-40B4-BE49-F238E27FC236}">
                <a16:creationId xmlns:a16="http://schemas.microsoft.com/office/drawing/2014/main" id="{989C6C4D-E394-4FDE-A3C3-D3FCAF3CEB0B}"/>
              </a:ext>
            </a:extLst>
          </p:cNvPr>
          <p:cNvGrpSpPr/>
          <p:nvPr/>
        </p:nvGrpSpPr>
        <p:grpSpPr>
          <a:xfrm>
            <a:off x="3509157" y="2561877"/>
            <a:ext cx="1311986" cy="1322216"/>
            <a:chOff x="1748494" y="4232011"/>
            <a:chExt cx="1256368" cy="1266169"/>
          </a:xfrm>
        </p:grpSpPr>
        <p:pic>
          <p:nvPicPr>
            <p:cNvPr id="174" name="Picture 173" descr="A close up of a logo&#10;&#10;Description automatically generated">
              <a:extLst>
                <a:ext uri="{FF2B5EF4-FFF2-40B4-BE49-F238E27FC236}">
                  <a16:creationId xmlns:a16="http://schemas.microsoft.com/office/drawing/2014/main" id="{71927986-D109-4A0A-94F5-05FB41D70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5" name="Picture 174">
              <a:extLst>
                <a:ext uri="{FF2B5EF4-FFF2-40B4-BE49-F238E27FC236}">
                  <a16:creationId xmlns:a16="http://schemas.microsoft.com/office/drawing/2014/main" id="{F7A145CC-E399-461E-A131-140B8A923E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5" name="Group 164">
            <a:extLst>
              <a:ext uri="{FF2B5EF4-FFF2-40B4-BE49-F238E27FC236}">
                <a16:creationId xmlns:a16="http://schemas.microsoft.com/office/drawing/2014/main" id="{3ADC714A-2EE3-4CD6-BE17-C1C35118FE29}"/>
              </a:ext>
            </a:extLst>
          </p:cNvPr>
          <p:cNvGrpSpPr/>
          <p:nvPr/>
        </p:nvGrpSpPr>
        <p:grpSpPr>
          <a:xfrm>
            <a:off x="3356113" y="2405287"/>
            <a:ext cx="1311986" cy="1322216"/>
            <a:chOff x="1748494" y="4232011"/>
            <a:chExt cx="1256368" cy="1266169"/>
          </a:xfrm>
        </p:grpSpPr>
        <p:pic>
          <p:nvPicPr>
            <p:cNvPr id="172" name="Picture 171" descr="A close up of a logo&#10;&#10;Description automatically generated">
              <a:extLst>
                <a:ext uri="{FF2B5EF4-FFF2-40B4-BE49-F238E27FC236}">
                  <a16:creationId xmlns:a16="http://schemas.microsoft.com/office/drawing/2014/main" id="{14043BF3-5603-4F85-A03F-8700CA41E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3" name="Picture 172">
              <a:extLst>
                <a:ext uri="{FF2B5EF4-FFF2-40B4-BE49-F238E27FC236}">
                  <a16:creationId xmlns:a16="http://schemas.microsoft.com/office/drawing/2014/main" id="{4BF36794-7A13-4C39-8005-F223CDF50F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6" name="Group 165">
            <a:extLst>
              <a:ext uri="{FF2B5EF4-FFF2-40B4-BE49-F238E27FC236}">
                <a16:creationId xmlns:a16="http://schemas.microsoft.com/office/drawing/2014/main" id="{A7FD2F44-4C7F-4B7C-8924-404CCC4B6F29}"/>
              </a:ext>
            </a:extLst>
          </p:cNvPr>
          <p:cNvGrpSpPr/>
          <p:nvPr/>
        </p:nvGrpSpPr>
        <p:grpSpPr>
          <a:xfrm>
            <a:off x="3201513" y="2255502"/>
            <a:ext cx="1311986" cy="1322216"/>
            <a:chOff x="1748494" y="4232011"/>
            <a:chExt cx="1256368" cy="1266169"/>
          </a:xfrm>
        </p:grpSpPr>
        <p:pic>
          <p:nvPicPr>
            <p:cNvPr id="170" name="Picture 169" descr="A close up of a logo&#10;&#10;Description automatically generated">
              <a:extLst>
                <a:ext uri="{FF2B5EF4-FFF2-40B4-BE49-F238E27FC236}">
                  <a16:creationId xmlns:a16="http://schemas.microsoft.com/office/drawing/2014/main" id="{76635E69-2081-4870-B4F2-1C460CD82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1" name="Picture 170">
              <a:extLst>
                <a:ext uri="{FF2B5EF4-FFF2-40B4-BE49-F238E27FC236}">
                  <a16:creationId xmlns:a16="http://schemas.microsoft.com/office/drawing/2014/main" id="{91FF52CE-3A2B-470D-90B0-DC4DBCD165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7" name="Group 166">
            <a:extLst>
              <a:ext uri="{FF2B5EF4-FFF2-40B4-BE49-F238E27FC236}">
                <a16:creationId xmlns:a16="http://schemas.microsoft.com/office/drawing/2014/main" id="{6B8CFA92-E0CA-4DE9-BE14-4B1CEEDA4D9A}"/>
              </a:ext>
            </a:extLst>
          </p:cNvPr>
          <p:cNvGrpSpPr/>
          <p:nvPr/>
        </p:nvGrpSpPr>
        <p:grpSpPr>
          <a:xfrm>
            <a:off x="3062015" y="2099306"/>
            <a:ext cx="1311986" cy="1322216"/>
            <a:chOff x="1748494" y="4232011"/>
            <a:chExt cx="1256368" cy="1266169"/>
          </a:xfrm>
        </p:grpSpPr>
        <p:pic>
          <p:nvPicPr>
            <p:cNvPr id="168" name="Picture 167" descr="A close up of a logo&#10;&#10;Description automatically generated">
              <a:extLst>
                <a:ext uri="{FF2B5EF4-FFF2-40B4-BE49-F238E27FC236}">
                  <a16:creationId xmlns:a16="http://schemas.microsoft.com/office/drawing/2014/main" id="{C86347DE-C5C8-4ED5-A3D8-941AACBED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9" name="Picture 168">
              <a:extLst>
                <a:ext uri="{FF2B5EF4-FFF2-40B4-BE49-F238E27FC236}">
                  <a16:creationId xmlns:a16="http://schemas.microsoft.com/office/drawing/2014/main" id="{FEA78682-1E3C-4DBF-B184-D3D7706BCD7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5" name="Group 184">
            <a:extLst>
              <a:ext uri="{FF2B5EF4-FFF2-40B4-BE49-F238E27FC236}">
                <a16:creationId xmlns:a16="http://schemas.microsoft.com/office/drawing/2014/main" id="{2F7DB2BC-8DB8-4D30-BE52-5D84E5BD6EA0}"/>
              </a:ext>
            </a:extLst>
          </p:cNvPr>
          <p:cNvGrpSpPr/>
          <p:nvPr/>
        </p:nvGrpSpPr>
        <p:grpSpPr>
          <a:xfrm>
            <a:off x="3321199" y="2053089"/>
            <a:ext cx="1311987" cy="1322224"/>
            <a:chOff x="1748494" y="4232011"/>
            <a:chExt cx="1256368" cy="1266169"/>
          </a:xfrm>
        </p:grpSpPr>
        <p:pic>
          <p:nvPicPr>
            <p:cNvPr id="186" name="Picture 185" descr="A close up of a logo&#10;&#10;Description automatically generated">
              <a:extLst>
                <a:ext uri="{FF2B5EF4-FFF2-40B4-BE49-F238E27FC236}">
                  <a16:creationId xmlns:a16="http://schemas.microsoft.com/office/drawing/2014/main" id="{D7D6489A-ACC8-4EE9-B49E-36C7A2EA6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7" name="Picture 186">
              <a:extLst>
                <a:ext uri="{FF2B5EF4-FFF2-40B4-BE49-F238E27FC236}">
                  <a16:creationId xmlns:a16="http://schemas.microsoft.com/office/drawing/2014/main" id="{B400EB23-8D40-4D0A-9A1E-972DEF68114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8" name="Group 187">
            <a:extLst>
              <a:ext uri="{FF2B5EF4-FFF2-40B4-BE49-F238E27FC236}">
                <a16:creationId xmlns:a16="http://schemas.microsoft.com/office/drawing/2014/main" id="{76C801E3-6653-4420-88EB-3B9EAE41BC13}"/>
              </a:ext>
            </a:extLst>
          </p:cNvPr>
          <p:cNvGrpSpPr/>
          <p:nvPr/>
        </p:nvGrpSpPr>
        <p:grpSpPr>
          <a:xfrm>
            <a:off x="3479743" y="2194467"/>
            <a:ext cx="1311987" cy="1322224"/>
            <a:chOff x="1748494" y="4232011"/>
            <a:chExt cx="1256368" cy="1266169"/>
          </a:xfrm>
        </p:grpSpPr>
        <p:pic>
          <p:nvPicPr>
            <p:cNvPr id="189" name="Picture 188" descr="A close up of a logo&#10;&#10;Description automatically generated">
              <a:extLst>
                <a:ext uri="{FF2B5EF4-FFF2-40B4-BE49-F238E27FC236}">
                  <a16:creationId xmlns:a16="http://schemas.microsoft.com/office/drawing/2014/main" id="{BEF2E163-2E4D-495C-B0B3-CF713FAF6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0" name="Picture 189">
              <a:extLst>
                <a:ext uri="{FF2B5EF4-FFF2-40B4-BE49-F238E27FC236}">
                  <a16:creationId xmlns:a16="http://schemas.microsoft.com/office/drawing/2014/main" id="{A4E35A6F-ECFD-498D-A0E0-B87F630A94B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1" name="Group 190">
            <a:extLst>
              <a:ext uri="{FF2B5EF4-FFF2-40B4-BE49-F238E27FC236}">
                <a16:creationId xmlns:a16="http://schemas.microsoft.com/office/drawing/2014/main" id="{5C28AC7A-5E62-4449-98DF-6FB0B8003E3C}"/>
              </a:ext>
            </a:extLst>
          </p:cNvPr>
          <p:cNvGrpSpPr/>
          <p:nvPr/>
        </p:nvGrpSpPr>
        <p:grpSpPr>
          <a:xfrm>
            <a:off x="3638737" y="2342800"/>
            <a:ext cx="1311987" cy="1322224"/>
            <a:chOff x="1748494" y="4232011"/>
            <a:chExt cx="1256368" cy="1266169"/>
          </a:xfrm>
        </p:grpSpPr>
        <p:pic>
          <p:nvPicPr>
            <p:cNvPr id="192" name="Picture 191" descr="A close up of a logo&#10;&#10;Description automatically generated">
              <a:extLst>
                <a:ext uri="{FF2B5EF4-FFF2-40B4-BE49-F238E27FC236}">
                  <a16:creationId xmlns:a16="http://schemas.microsoft.com/office/drawing/2014/main" id="{8987223B-D0FA-4150-B40B-46ECA8B68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3" name="Picture 192">
              <a:extLst>
                <a:ext uri="{FF2B5EF4-FFF2-40B4-BE49-F238E27FC236}">
                  <a16:creationId xmlns:a16="http://schemas.microsoft.com/office/drawing/2014/main" id="{7784C118-6F31-4DD7-A090-6C27E79530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83" name="Picture 82" descr="A close up of a logo&#10;&#10;Description automatically generated">
            <a:extLst>
              <a:ext uri="{FF2B5EF4-FFF2-40B4-BE49-F238E27FC236}">
                <a16:creationId xmlns:a16="http://schemas.microsoft.com/office/drawing/2014/main" id="{004B45C8-2F3C-4D22-BF2E-703D553D3B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3647" y="2623319"/>
            <a:ext cx="719504" cy="719504"/>
          </a:xfrm>
          <a:prstGeom prst="rect">
            <a:avLst/>
          </a:prstGeom>
        </p:spPr>
      </p:pic>
      <p:grpSp>
        <p:nvGrpSpPr>
          <p:cNvPr id="196" name="Group 195">
            <a:extLst>
              <a:ext uri="{FF2B5EF4-FFF2-40B4-BE49-F238E27FC236}">
                <a16:creationId xmlns:a16="http://schemas.microsoft.com/office/drawing/2014/main" id="{AC1AF75B-9509-4B53-A51F-EF69A72A6ED9}"/>
              </a:ext>
            </a:extLst>
          </p:cNvPr>
          <p:cNvGrpSpPr/>
          <p:nvPr/>
        </p:nvGrpSpPr>
        <p:grpSpPr>
          <a:xfrm>
            <a:off x="5554231" y="2354161"/>
            <a:ext cx="1311986" cy="1322216"/>
            <a:chOff x="1748494" y="4232011"/>
            <a:chExt cx="1256368" cy="1266169"/>
          </a:xfrm>
        </p:grpSpPr>
        <p:pic>
          <p:nvPicPr>
            <p:cNvPr id="197" name="Picture 196" descr="A close up of a logo&#10;&#10;Description automatically generated">
              <a:extLst>
                <a:ext uri="{FF2B5EF4-FFF2-40B4-BE49-F238E27FC236}">
                  <a16:creationId xmlns:a16="http://schemas.microsoft.com/office/drawing/2014/main" id="{01974B5F-AA4C-4A1E-B928-69AB393D6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8" name="Picture 197">
              <a:extLst>
                <a:ext uri="{FF2B5EF4-FFF2-40B4-BE49-F238E27FC236}">
                  <a16:creationId xmlns:a16="http://schemas.microsoft.com/office/drawing/2014/main" id="{B3928A26-3BB0-4C87-BBFC-B6AAC6D3401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9" name="Group 198">
            <a:extLst>
              <a:ext uri="{FF2B5EF4-FFF2-40B4-BE49-F238E27FC236}">
                <a16:creationId xmlns:a16="http://schemas.microsoft.com/office/drawing/2014/main" id="{C585DC15-5E5F-4383-8761-6D01CEF11A7B}"/>
              </a:ext>
            </a:extLst>
          </p:cNvPr>
          <p:cNvGrpSpPr/>
          <p:nvPr/>
        </p:nvGrpSpPr>
        <p:grpSpPr>
          <a:xfrm>
            <a:off x="5712775" y="2495539"/>
            <a:ext cx="1311986" cy="1322216"/>
            <a:chOff x="1748494" y="4232011"/>
            <a:chExt cx="1256368" cy="1266169"/>
          </a:xfrm>
        </p:grpSpPr>
        <p:pic>
          <p:nvPicPr>
            <p:cNvPr id="200" name="Picture 199" descr="A close up of a logo&#10;&#10;Description automatically generated">
              <a:extLst>
                <a:ext uri="{FF2B5EF4-FFF2-40B4-BE49-F238E27FC236}">
                  <a16:creationId xmlns:a16="http://schemas.microsoft.com/office/drawing/2014/main" id="{FF71F253-42CC-44EB-9CA2-E428D5A0C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1" name="Picture 200">
              <a:extLst>
                <a:ext uri="{FF2B5EF4-FFF2-40B4-BE49-F238E27FC236}">
                  <a16:creationId xmlns:a16="http://schemas.microsoft.com/office/drawing/2014/main" id="{F4427B5D-AB52-4B79-BD0D-3C6CB8BFD9F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2" name="Group 201">
            <a:extLst>
              <a:ext uri="{FF2B5EF4-FFF2-40B4-BE49-F238E27FC236}">
                <a16:creationId xmlns:a16="http://schemas.microsoft.com/office/drawing/2014/main" id="{B0A2FCE0-9D3C-49ED-8AA7-11843AF55210}"/>
              </a:ext>
            </a:extLst>
          </p:cNvPr>
          <p:cNvGrpSpPr/>
          <p:nvPr/>
        </p:nvGrpSpPr>
        <p:grpSpPr>
          <a:xfrm>
            <a:off x="5875748" y="2641518"/>
            <a:ext cx="1311986" cy="1322216"/>
            <a:chOff x="1748494" y="4232011"/>
            <a:chExt cx="1256368" cy="1266169"/>
          </a:xfrm>
        </p:grpSpPr>
        <p:pic>
          <p:nvPicPr>
            <p:cNvPr id="203" name="Picture 202" descr="A close up of a logo&#10;&#10;Description automatically generated">
              <a:extLst>
                <a:ext uri="{FF2B5EF4-FFF2-40B4-BE49-F238E27FC236}">
                  <a16:creationId xmlns:a16="http://schemas.microsoft.com/office/drawing/2014/main" id="{46B0A281-1AC8-4964-BA7D-E16F8A393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4" name="Picture 203">
              <a:extLst>
                <a:ext uri="{FF2B5EF4-FFF2-40B4-BE49-F238E27FC236}">
                  <a16:creationId xmlns:a16="http://schemas.microsoft.com/office/drawing/2014/main" id="{911E76AB-06B6-46E0-8C60-C0F968DE6F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5" name="Group 204">
            <a:extLst>
              <a:ext uri="{FF2B5EF4-FFF2-40B4-BE49-F238E27FC236}">
                <a16:creationId xmlns:a16="http://schemas.microsoft.com/office/drawing/2014/main" id="{41FE5B6F-DFEA-4F42-BCEE-D998E71B1FAF}"/>
              </a:ext>
            </a:extLst>
          </p:cNvPr>
          <p:cNvGrpSpPr/>
          <p:nvPr/>
        </p:nvGrpSpPr>
        <p:grpSpPr>
          <a:xfrm>
            <a:off x="6063732" y="2561877"/>
            <a:ext cx="1311986" cy="1322216"/>
            <a:chOff x="1748494" y="4232011"/>
            <a:chExt cx="1256368" cy="1266169"/>
          </a:xfrm>
        </p:grpSpPr>
        <p:pic>
          <p:nvPicPr>
            <p:cNvPr id="206" name="Picture 205" descr="A close up of a logo&#10;&#10;Description automatically generated">
              <a:extLst>
                <a:ext uri="{FF2B5EF4-FFF2-40B4-BE49-F238E27FC236}">
                  <a16:creationId xmlns:a16="http://schemas.microsoft.com/office/drawing/2014/main" id="{B0CDF06B-F050-4CC5-B8E0-37F1C661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7" name="Picture 206">
              <a:extLst>
                <a:ext uri="{FF2B5EF4-FFF2-40B4-BE49-F238E27FC236}">
                  <a16:creationId xmlns:a16="http://schemas.microsoft.com/office/drawing/2014/main" id="{F7851423-DF83-4D98-BCA5-90F16BAE28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8" name="Group 207">
            <a:extLst>
              <a:ext uri="{FF2B5EF4-FFF2-40B4-BE49-F238E27FC236}">
                <a16:creationId xmlns:a16="http://schemas.microsoft.com/office/drawing/2014/main" id="{D314E2BC-5721-4F24-8CB9-4519805C9BF0}"/>
              </a:ext>
            </a:extLst>
          </p:cNvPr>
          <p:cNvGrpSpPr/>
          <p:nvPr/>
        </p:nvGrpSpPr>
        <p:grpSpPr>
          <a:xfrm>
            <a:off x="5910688" y="2405287"/>
            <a:ext cx="1311986" cy="1322216"/>
            <a:chOff x="1748494" y="4232011"/>
            <a:chExt cx="1256368" cy="1266169"/>
          </a:xfrm>
        </p:grpSpPr>
        <p:pic>
          <p:nvPicPr>
            <p:cNvPr id="209" name="Picture 208" descr="A close up of a logo&#10;&#10;Description automatically generated">
              <a:extLst>
                <a:ext uri="{FF2B5EF4-FFF2-40B4-BE49-F238E27FC236}">
                  <a16:creationId xmlns:a16="http://schemas.microsoft.com/office/drawing/2014/main" id="{89F5DA41-AAD6-44D2-AA46-331A4E087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0" name="Picture 209">
              <a:extLst>
                <a:ext uri="{FF2B5EF4-FFF2-40B4-BE49-F238E27FC236}">
                  <a16:creationId xmlns:a16="http://schemas.microsoft.com/office/drawing/2014/main" id="{FC8636F5-B886-4843-8C6B-1290017D487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1" name="Group 210">
            <a:extLst>
              <a:ext uri="{FF2B5EF4-FFF2-40B4-BE49-F238E27FC236}">
                <a16:creationId xmlns:a16="http://schemas.microsoft.com/office/drawing/2014/main" id="{00207BE4-D5D3-4582-9DF7-F76DBDB6C73A}"/>
              </a:ext>
            </a:extLst>
          </p:cNvPr>
          <p:cNvGrpSpPr/>
          <p:nvPr/>
        </p:nvGrpSpPr>
        <p:grpSpPr>
          <a:xfrm>
            <a:off x="5756088" y="2255502"/>
            <a:ext cx="1311986" cy="1322216"/>
            <a:chOff x="1748494" y="4232011"/>
            <a:chExt cx="1256368" cy="1266169"/>
          </a:xfrm>
        </p:grpSpPr>
        <p:pic>
          <p:nvPicPr>
            <p:cNvPr id="212" name="Picture 211" descr="A close up of a logo&#10;&#10;Description automatically generated">
              <a:extLst>
                <a:ext uri="{FF2B5EF4-FFF2-40B4-BE49-F238E27FC236}">
                  <a16:creationId xmlns:a16="http://schemas.microsoft.com/office/drawing/2014/main" id="{8B09C74C-78D3-4435-B4F9-97963D422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3" name="Picture 212">
              <a:extLst>
                <a:ext uri="{FF2B5EF4-FFF2-40B4-BE49-F238E27FC236}">
                  <a16:creationId xmlns:a16="http://schemas.microsoft.com/office/drawing/2014/main" id="{E5E0AC00-2047-4996-8925-C1FD467024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4" name="Group 213">
            <a:extLst>
              <a:ext uri="{FF2B5EF4-FFF2-40B4-BE49-F238E27FC236}">
                <a16:creationId xmlns:a16="http://schemas.microsoft.com/office/drawing/2014/main" id="{4962DCE3-17E5-4A6A-813B-EC195E2F044F}"/>
              </a:ext>
            </a:extLst>
          </p:cNvPr>
          <p:cNvGrpSpPr/>
          <p:nvPr/>
        </p:nvGrpSpPr>
        <p:grpSpPr>
          <a:xfrm>
            <a:off x="5616590" y="2099306"/>
            <a:ext cx="1311986" cy="1322216"/>
            <a:chOff x="1748494" y="4232011"/>
            <a:chExt cx="1256368" cy="1266169"/>
          </a:xfrm>
        </p:grpSpPr>
        <p:pic>
          <p:nvPicPr>
            <p:cNvPr id="215" name="Picture 214" descr="A close up of a logo&#10;&#10;Description automatically generated">
              <a:extLst>
                <a:ext uri="{FF2B5EF4-FFF2-40B4-BE49-F238E27FC236}">
                  <a16:creationId xmlns:a16="http://schemas.microsoft.com/office/drawing/2014/main" id="{37834FD5-37FA-41E6-B4DF-D98D63FBA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6" name="Picture 215">
              <a:extLst>
                <a:ext uri="{FF2B5EF4-FFF2-40B4-BE49-F238E27FC236}">
                  <a16:creationId xmlns:a16="http://schemas.microsoft.com/office/drawing/2014/main" id="{0A1AD46C-9132-42E9-8649-816C71EA39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7" name="Group 216">
            <a:extLst>
              <a:ext uri="{FF2B5EF4-FFF2-40B4-BE49-F238E27FC236}">
                <a16:creationId xmlns:a16="http://schemas.microsoft.com/office/drawing/2014/main" id="{2FB3EB09-B728-447D-AC1D-3FFBB61761B2}"/>
              </a:ext>
            </a:extLst>
          </p:cNvPr>
          <p:cNvGrpSpPr/>
          <p:nvPr/>
        </p:nvGrpSpPr>
        <p:grpSpPr>
          <a:xfrm>
            <a:off x="5875774" y="2053089"/>
            <a:ext cx="1311987" cy="1322224"/>
            <a:chOff x="1748494" y="4232011"/>
            <a:chExt cx="1256368" cy="1266169"/>
          </a:xfrm>
        </p:grpSpPr>
        <p:pic>
          <p:nvPicPr>
            <p:cNvPr id="218" name="Picture 217" descr="A close up of a logo&#10;&#10;Description automatically generated">
              <a:extLst>
                <a:ext uri="{FF2B5EF4-FFF2-40B4-BE49-F238E27FC236}">
                  <a16:creationId xmlns:a16="http://schemas.microsoft.com/office/drawing/2014/main" id="{BCF919D1-F015-486A-BE07-7CA247534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9" name="Picture 218">
              <a:extLst>
                <a:ext uri="{FF2B5EF4-FFF2-40B4-BE49-F238E27FC236}">
                  <a16:creationId xmlns:a16="http://schemas.microsoft.com/office/drawing/2014/main" id="{250BC8A1-555B-487D-8C9B-2C66FC09DC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0" name="Group 219">
            <a:extLst>
              <a:ext uri="{FF2B5EF4-FFF2-40B4-BE49-F238E27FC236}">
                <a16:creationId xmlns:a16="http://schemas.microsoft.com/office/drawing/2014/main" id="{5152F421-7E4E-479B-B1B9-52ED155238EA}"/>
              </a:ext>
            </a:extLst>
          </p:cNvPr>
          <p:cNvGrpSpPr/>
          <p:nvPr/>
        </p:nvGrpSpPr>
        <p:grpSpPr>
          <a:xfrm>
            <a:off x="6034318" y="2194467"/>
            <a:ext cx="1311987" cy="1322224"/>
            <a:chOff x="1748494" y="4232011"/>
            <a:chExt cx="1256368" cy="1266169"/>
          </a:xfrm>
        </p:grpSpPr>
        <p:pic>
          <p:nvPicPr>
            <p:cNvPr id="221" name="Picture 220" descr="A close up of a logo&#10;&#10;Description automatically generated">
              <a:extLst>
                <a:ext uri="{FF2B5EF4-FFF2-40B4-BE49-F238E27FC236}">
                  <a16:creationId xmlns:a16="http://schemas.microsoft.com/office/drawing/2014/main" id="{3335E0C0-2177-4136-9CE8-DE044162A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2" name="Picture 221">
              <a:extLst>
                <a:ext uri="{FF2B5EF4-FFF2-40B4-BE49-F238E27FC236}">
                  <a16:creationId xmlns:a16="http://schemas.microsoft.com/office/drawing/2014/main" id="{41301015-94B2-4815-A68F-88615FAAB5E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3" name="Group 222">
            <a:extLst>
              <a:ext uri="{FF2B5EF4-FFF2-40B4-BE49-F238E27FC236}">
                <a16:creationId xmlns:a16="http://schemas.microsoft.com/office/drawing/2014/main" id="{73B39B51-B684-45F5-B826-84342C05CBAC}"/>
              </a:ext>
            </a:extLst>
          </p:cNvPr>
          <p:cNvGrpSpPr/>
          <p:nvPr/>
        </p:nvGrpSpPr>
        <p:grpSpPr>
          <a:xfrm>
            <a:off x="6193312" y="2342800"/>
            <a:ext cx="1311987" cy="1322224"/>
            <a:chOff x="1748494" y="4232011"/>
            <a:chExt cx="1256368" cy="1266169"/>
          </a:xfrm>
        </p:grpSpPr>
        <p:pic>
          <p:nvPicPr>
            <p:cNvPr id="224" name="Picture 223" descr="A close up of a logo&#10;&#10;Description automatically generated">
              <a:extLst>
                <a:ext uri="{FF2B5EF4-FFF2-40B4-BE49-F238E27FC236}">
                  <a16:creationId xmlns:a16="http://schemas.microsoft.com/office/drawing/2014/main" id="{2107E72B-07A0-4B01-8673-F732EAB08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5" name="Picture 224">
              <a:extLst>
                <a:ext uri="{FF2B5EF4-FFF2-40B4-BE49-F238E27FC236}">
                  <a16:creationId xmlns:a16="http://schemas.microsoft.com/office/drawing/2014/main" id="{0513524B-FBF6-4956-A42C-6C989116293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26" name="Picture 225" descr="A close up of a logo&#10;&#10;Description automatically generated">
            <a:extLst>
              <a:ext uri="{FF2B5EF4-FFF2-40B4-BE49-F238E27FC236}">
                <a16:creationId xmlns:a16="http://schemas.microsoft.com/office/drawing/2014/main" id="{E093EB4F-619E-4D31-9A01-DBFD69517A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8222" y="2623319"/>
            <a:ext cx="719504" cy="719504"/>
          </a:xfrm>
          <a:prstGeom prst="rect">
            <a:avLst/>
          </a:prstGeom>
        </p:spPr>
      </p:pic>
      <p:grpSp>
        <p:nvGrpSpPr>
          <p:cNvPr id="227" name="Group 226">
            <a:extLst>
              <a:ext uri="{FF2B5EF4-FFF2-40B4-BE49-F238E27FC236}">
                <a16:creationId xmlns:a16="http://schemas.microsoft.com/office/drawing/2014/main" id="{6E6EFB07-EBEB-4255-9732-426B8C7BDC12}"/>
              </a:ext>
            </a:extLst>
          </p:cNvPr>
          <p:cNvGrpSpPr/>
          <p:nvPr/>
        </p:nvGrpSpPr>
        <p:grpSpPr>
          <a:xfrm>
            <a:off x="8145939" y="2561877"/>
            <a:ext cx="1311986" cy="1322216"/>
            <a:chOff x="1748494" y="4232017"/>
            <a:chExt cx="1256366" cy="1266163"/>
          </a:xfrm>
        </p:grpSpPr>
        <p:pic>
          <p:nvPicPr>
            <p:cNvPr id="228" name="Picture 227" descr="A close up of a logo&#10;&#10;Description automatically generated">
              <a:extLst>
                <a:ext uri="{FF2B5EF4-FFF2-40B4-BE49-F238E27FC236}">
                  <a16:creationId xmlns:a16="http://schemas.microsoft.com/office/drawing/2014/main" id="{D3465CF1-43E4-43AB-A128-4FC18BD5F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29" name="Picture 228">
              <a:extLst>
                <a:ext uri="{FF2B5EF4-FFF2-40B4-BE49-F238E27FC236}">
                  <a16:creationId xmlns:a16="http://schemas.microsoft.com/office/drawing/2014/main" id="{38C124D1-1CC9-4148-98C2-B8E3D20EF6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0" name="Group 229">
            <a:extLst>
              <a:ext uri="{FF2B5EF4-FFF2-40B4-BE49-F238E27FC236}">
                <a16:creationId xmlns:a16="http://schemas.microsoft.com/office/drawing/2014/main" id="{A8A99AA4-EAD7-425F-9223-AE646FF7D649}"/>
              </a:ext>
            </a:extLst>
          </p:cNvPr>
          <p:cNvGrpSpPr/>
          <p:nvPr/>
        </p:nvGrpSpPr>
        <p:grpSpPr>
          <a:xfrm>
            <a:off x="8467693" y="2561877"/>
            <a:ext cx="1311986" cy="1322216"/>
            <a:chOff x="1748494" y="4232017"/>
            <a:chExt cx="1256366" cy="1266163"/>
          </a:xfrm>
        </p:grpSpPr>
        <p:pic>
          <p:nvPicPr>
            <p:cNvPr id="231" name="Picture 230" descr="A close up of a logo&#10;&#10;Description automatically generated">
              <a:extLst>
                <a:ext uri="{FF2B5EF4-FFF2-40B4-BE49-F238E27FC236}">
                  <a16:creationId xmlns:a16="http://schemas.microsoft.com/office/drawing/2014/main" id="{A8E7454D-7C9A-46AE-B08A-FEF7DFFFA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32" name="Picture 231">
              <a:extLst>
                <a:ext uri="{FF2B5EF4-FFF2-40B4-BE49-F238E27FC236}">
                  <a16:creationId xmlns:a16="http://schemas.microsoft.com/office/drawing/2014/main" id="{9801A03C-D26A-4B78-8ED6-041ABE6AF6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152" name="TextBox 151">
            <a:extLst>
              <a:ext uri="{FF2B5EF4-FFF2-40B4-BE49-F238E27FC236}">
                <a16:creationId xmlns:a16="http://schemas.microsoft.com/office/drawing/2014/main" id="{CF5F0307-0EB8-4DD8-9974-F755A6CDAC5F}"/>
              </a:ext>
            </a:extLst>
          </p:cNvPr>
          <p:cNvSpPr txBox="1"/>
          <p:nvPr/>
        </p:nvSpPr>
        <p:spPr>
          <a:xfrm>
            <a:off x="4811076" y="1202628"/>
            <a:ext cx="2151245"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ones</a:t>
            </a:r>
          </a:p>
        </p:txBody>
      </p:sp>
      <p:grpSp>
        <p:nvGrpSpPr>
          <p:cNvPr id="6" name="Group 5">
            <a:extLst>
              <a:ext uri="{FF2B5EF4-FFF2-40B4-BE49-F238E27FC236}">
                <a16:creationId xmlns:a16="http://schemas.microsoft.com/office/drawing/2014/main" id="{F9427789-FF60-4791-BE70-6EEE5BA6B9CF}"/>
              </a:ext>
            </a:extLst>
          </p:cNvPr>
          <p:cNvGrpSpPr/>
          <p:nvPr/>
        </p:nvGrpSpPr>
        <p:grpSpPr>
          <a:xfrm>
            <a:off x="5618824" y="1087468"/>
            <a:ext cx="953138" cy="738664"/>
            <a:chOff x="4094824" y="1664896"/>
            <a:chExt cx="953138" cy="738664"/>
          </a:xfrm>
        </p:grpSpPr>
        <p:sp>
          <p:nvSpPr>
            <p:cNvPr id="155" name="TextBox 154">
              <a:extLst>
                <a:ext uri="{FF2B5EF4-FFF2-40B4-BE49-F238E27FC236}">
                  <a16:creationId xmlns:a16="http://schemas.microsoft.com/office/drawing/2014/main" id="{F7A1C9E6-CBFD-46A8-ABA8-506DAB03F1CF}"/>
                </a:ext>
              </a:extLst>
            </p:cNvPr>
            <p:cNvSpPr txBox="1"/>
            <p:nvPr/>
          </p:nvSpPr>
          <p:spPr>
            <a:xfrm>
              <a:off x="4094824" y="1664896"/>
              <a:ext cx="570589"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56" name="TextBox 155">
              <a:extLst>
                <a:ext uri="{FF2B5EF4-FFF2-40B4-BE49-F238E27FC236}">
                  <a16:creationId xmlns:a16="http://schemas.microsoft.com/office/drawing/2014/main" id="{147AEC3C-B567-4DA0-94C4-EBF10F2B4CD1}"/>
                </a:ext>
              </a:extLst>
            </p:cNvPr>
            <p:cNvSpPr txBox="1"/>
            <p:nvPr/>
          </p:nvSpPr>
          <p:spPr>
            <a:xfrm>
              <a:off x="4477373" y="1664896"/>
              <a:ext cx="570589"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sp>
        <p:nvSpPr>
          <p:cNvPr id="5" name="Content Placeholder 2">
            <a:extLst>
              <a:ext uri="{FF2B5EF4-FFF2-40B4-BE49-F238E27FC236}">
                <a16:creationId xmlns:a16="http://schemas.microsoft.com/office/drawing/2014/main" id="{31BA4A76-BD74-4C40-9603-C7BBDC5C1A22}"/>
              </a:ext>
            </a:extLst>
          </p:cNvPr>
          <p:cNvSpPr txBox="1">
            <a:spLocks/>
          </p:cNvSpPr>
          <p:nvPr/>
        </p:nvSpPr>
        <p:spPr>
          <a:xfrm>
            <a:off x="623888" y="5195782"/>
            <a:ext cx="10958513" cy="54574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can think of 23 as 2 tens and 3 extra ones, </a:t>
            </a:r>
            <a:r>
              <a:rPr kumimoji="0" lang="en-GB" sz="2000" b="0" u="none" strike="noStrike" kern="1200" cap="none" spc="0" normalizeH="0" baseline="0" noProof="0" dirty="0">
                <a:ln>
                  <a:noFill/>
                </a:ln>
                <a:solidFill>
                  <a:srgbClr val="585858"/>
                </a:solidFill>
                <a:effectLst/>
                <a:uLnTx/>
                <a:uFillTx/>
                <a:latin typeface="Arial"/>
                <a:ea typeface="+mn-ea"/>
                <a:cs typeface="+mn-cs"/>
              </a:rPr>
              <a:t>or 23 ones.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708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2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3"/>
                                        </p:tgtEl>
                                        <p:attrNameLst>
                                          <p:attrName>style.visibility</p:attrName>
                                        </p:attrNameLst>
                                      </p:cBhvr>
                                      <p:to>
                                        <p:strVal val="hidden"/>
                                      </p:to>
                                    </p:set>
                                  </p:childTnLst>
                                </p:cTn>
                              </p:par>
                              <p:par>
                                <p:cTn id="13" presetID="42" presetClass="path" presetSubtype="0" accel="50000" decel="50000" fill="hold" nodeType="withEffect">
                                  <p:stCondLst>
                                    <p:cond delay="0"/>
                                  </p:stCondLst>
                                  <p:childTnLst>
                                    <p:animMotion origin="layout" path="M 1.25E-6 -2.96296E-6 L 0.19987 0.21065 " pathEditMode="relative" rAng="0" ptsTypes="AA">
                                      <p:cBhvr>
                                        <p:cTn id="14" dur="2000" fill="hold"/>
                                        <p:tgtEl>
                                          <p:spTgt spid="223"/>
                                        </p:tgtEl>
                                        <p:attrNameLst>
                                          <p:attrName>ppt_x</p:attrName>
                                          <p:attrName>ppt_y</p:attrName>
                                        </p:attrNameLst>
                                      </p:cBhvr>
                                      <p:rCtr x="9987" y="10532"/>
                                    </p:animMotion>
                                  </p:childTnLst>
                                </p:cTn>
                              </p:par>
                              <p:par>
                                <p:cTn id="15" presetID="42" presetClass="path" presetSubtype="0" accel="50000" decel="50000" fill="hold" nodeType="withEffect">
                                  <p:stCondLst>
                                    <p:cond delay="0"/>
                                  </p:stCondLst>
                                  <p:childTnLst>
                                    <p:animMotion origin="layout" path="M 2.70833E-6 2.59259E-6 L 0.10143 0.18078 " pathEditMode="relative" rAng="0" ptsTypes="AA">
                                      <p:cBhvr>
                                        <p:cTn id="16" dur="2000" fill="hold"/>
                                        <p:tgtEl>
                                          <p:spTgt spid="230"/>
                                        </p:tgtEl>
                                        <p:attrNameLst>
                                          <p:attrName>ppt_x</p:attrName>
                                          <p:attrName>ppt_y</p:attrName>
                                        </p:attrNameLst>
                                      </p:cBhvr>
                                      <p:rCtr x="5065" y="9028"/>
                                    </p:animMotion>
                                  </p:childTnLst>
                                </p:cTn>
                              </p:par>
                              <p:par>
                                <p:cTn id="17" presetID="42" presetClass="path" presetSubtype="0" accel="50000" decel="50000" fill="hold" nodeType="withEffect">
                                  <p:stCondLst>
                                    <p:cond delay="0"/>
                                  </p:stCondLst>
                                  <p:childTnLst>
                                    <p:animMotion origin="layout" path="M -2.91667E-6 2.59259E-6 L 0.10261 0.1787 " pathEditMode="relative" rAng="0" ptsTypes="AA">
                                      <p:cBhvr>
                                        <p:cTn id="18" dur="2000" fill="hold"/>
                                        <p:tgtEl>
                                          <p:spTgt spid="233"/>
                                        </p:tgtEl>
                                        <p:attrNameLst>
                                          <p:attrName>ppt_x</p:attrName>
                                          <p:attrName>ppt_y</p:attrName>
                                        </p:attrNameLst>
                                      </p:cBhvr>
                                      <p:rCtr x="5130" y="8935"/>
                                    </p:animMotion>
                                  </p:childTnLst>
                                </p:cTn>
                              </p:par>
                              <p:par>
                                <p:cTn id="19" presetID="42" presetClass="path" presetSubtype="0" accel="50000" decel="50000" fill="hold" nodeType="withEffect">
                                  <p:stCondLst>
                                    <p:cond delay="0"/>
                                  </p:stCondLst>
                                  <p:childTnLst>
                                    <p:animMotion origin="layout" path="M 5E-6 2.59259E-6 L 0.10144 0.17824 " pathEditMode="relative" rAng="0" ptsTypes="AA">
                                      <p:cBhvr>
                                        <p:cTn id="20" dur="2000" fill="hold"/>
                                        <p:tgtEl>
                                          <p:spTgt spid="227"/>
                                        </p:tgtEl>
                                        <p:attrNameLst>
                                          <p:attrName>ppt_x</p:attrName>
                                          <p:attrName>ppt_y</p:attrName>
                                        </p:attrNameLst>
                                      </p:cBhvr>
                                      <p:rCtr x="5065" y="8912"/>
                                    </p:animMotion>
                                  </p:childTnLst>
                                </p:cTn>
                              </p:par>
                              <p:par>
                                <p:cTn id="21" presetID="42" presetClass="path" presetSubtype="0" accel="50000" decel="50000" fill="hold" nodeType="withEffect">
                                  <p:stCondLst>
                                    <p:cond delay="0"/>
                                  </p:stCondLst>
                                  <p:childTnLst>
                                    <p:animMotion origin="layout" path="M 2.08333E-6 -3.7037E-6 L 0.1806 0.23449 " pathEditMode="relative" rAng="0" ptsTypes="AA">
                                      <p:cBhvr>
                                        <p:cTn id="22" dur="2000" fill="hold"/>
                                        <p:tgtEl>
                                          <p:spTgt spid="220"/>
                                        </p:tgtEl>
                                        <p:attrNameLst>
                                          <p:attrName>ppt_x</p:attrName>
                                          <p:attrName>ppt_y</p:attrName>
                                        </p:attrNameLst>
                                      </p:cBhvr>
                                      <p:rCtr x="9023" y="11713"/>
                                    </p:animMotion>
                                  </p:childTnLst>
                                </p:cTn>
                              </p:par>
                              <p:par>
                                <p:cTn id="23" presetID="42" presetClass="path" presetSubtype="0" accel="50000" decel="50000" fill="hold" nodeType="withEffect">
                                  <p:stCondLst>
                                    <p:cond delay="0"/>
                                  </p:stCondLst>
                                  <p:childTnLst>
                                    <p:animMotion origin="layout" path="M 2.91667E-6 -1.85185E-6 L 0.16367 0.25394 " pathEditMode="relative" rAng="0" ptsTypes="AA">
                                      <p:cBhvr>
                                        <p:cTn id="24" dur="2000" fill="hold"/>
                                        <p:tgtEl>
                                          <p:spTgt spid="217"/>
                                        </p:tgtEl>
                                        <p:attrNameLst>
                                          <p:attrName>ppt_x</p:attrName>
                                          <p:attrName>ppt_y</p:attrName>
                                        </p:attrNameLst>
                                      </p:cBhvr>
                                      <p:rCtr x="8177" y="12685"/>
                                    </p:animMotion>
                                  </p:childTnLst>
                                </p:cTn>
                              </p:par>
                              <p:par>
                                <p:cTn id="25" presetID="42" presetClass="path" presetSubtype="0" accel="50000" decel="50000" fill="hold" nodeType="withEffect">
                                  <p:stCondLst>
                                    <p:cond delay="0"/>
                                  </p:stCondLst>
                                  <p:childTnLst>
                                    <p:animMotion origin="layout" path="M -1.875E-6 2.59259E-6 L 0.10781 0.18102 " pathEditMode="relative" rAng="0" ptsTypes="AA">
                                      <p:cBhvr>
                                        <p:cTn id="26" dur="2000" fill="hold"/>
                                        <p:tgtEl>
                                          <p:spTgt spid="205"/>
                                        </p:tgtEl>
                                        <p:attrNameLst>
                                          <p:attrName>ppt_x</p:attrName>
                                          <p:attrName>ppt_y</p:attrName>
                                        </p:attrNameLst>
                                      </p:cBhvr>
                                      <p:rCtr x="5391" y="9051"/>
                                    </p:animMotion>
                                  </p:childTnLst>
                                </p:cTn>
                              </p:par>
                              <p:par>
                                <p:cTn id="27" presetID="42" presetClass="path" presetSubtype="0" accel="50000" decel="50000" fill="hold" nodeType="withEffect">
                                  <p:stCondLst>
                                    <p:cond delay="0"/>
                                  </p:stCondLst>
                                  <p:childTnLst>
                                    <p:animMotion origin="layout" path="M -1.66667E-6 -7.40741E-7 L 0.08959 0.20324 " pathEditMode="relative" rAng="0" ptsTypes="AA">
                                      <p:cBhvr>
                                        <p:cTn id="28" dur="2000" fill="hold"/>
                                        <p:tgtEl>
                                          <p:spTgt spid="208"/>
                                        </p:tgtEl>
                                        <p:attrNameLst>
                                          <p:attrName>ppt_x</p:attrName>
                                          <p:attrName>ppt_y</p:attrName>
                                        </p:attrNameLst>
                                      </p:cBhvr>
                                      <p:rCtr x="4479" y="10162"/>
                                    </p:animMotion>
                                  </p:childTnLst>
                                </p:cTn>
                              </p:par>
                              <p:par>
                                <p:cTn id="29" presetID="42" presetClass="path" presetSubtype="0" accel="50000" decel="50000" fill="hold" nodeType="withEffect">
                                  <p:stCondLst>
                                    <p:cond delay="0"/>
                                  </p:stCondLst>
                                  <p:childTnLst>
                                    <p:animMotion origin="layout" path="M -1.45833E-6 -1.48148E-6 L 0.07279 0.22338 " pathEditMode="relative" rAng="0" ptsTypes="AA">
                                      <p:cBhvr>
                                        <p:cTn id="30" dur="2000" fill="hold"/>
                                        <p:tgtEl>
                                          <p:spTgt spid="211"/>
                                        </p:tgtEl>
                                        <p:attrNameLst>
                                          <p:attrName>ppt_x</p:attrName>
                                          <p:attrName>ppt_y</p:attrName>
                                        </p:attrNameLst>
                                      </p:cBhvr>
                                      <p:rCtr x="3633" y="11157"/>
                                    </p:animMotion>
                                  </p:childTnLst>
                                </p:cTn>
                              </p:par>
                              <p:par>
                                <p:cTn id="31" presetID="42" presetClass="path" presetSubtype="0" accel="50000" decel="50000" fill="hold" nodeType="withEffect">
                                  <p:stCondLst>
                                    <p:cond delay="0"/>
                                  </p:stCondLst>
                                  <p:childTnLst>
                                    <p:animMotion origin="layout" path="M -3.125E-6 -4.81481E-6 L 0.05104 0.24769 " pathEditMode="relative" rAng="0" ptsTypes="AA">
                                      <p:cBhvr>
                                        <p:cTn id="32" dur="2000" fill="hold"/>
                                        <p:tgtEl>
                                          <p:spTgt spid="214"/>
                                        </p:tgtEl>
                                        <p:attrNameLst>
                                          <p:attrName>ppt_x</p:attrName>
                                          <p:attrName>ppt_y</p:attrName>
                                        </p:attrNameLst>
                                      </p:cBhvr>
                                      <p:rCtr x="2552" y="12384"/>
                                    </p:animMotion>
                                  </p:childTnLst>
                                </p:cTn>
                              </p:par>
                              <p:par>
                                <p:cTn id="33" presetID="42" presetClass="path" presetSubtype="0" accel="50000" decel="50000" fill="hold" nodeType="withEffect">
                                  <p:stCondLst>
                                    <p:cond delay="0"/>
                                  </p:stCondLst>
                                  <p:childTnLst>
                                    <p:animMotion origin="layout" path="M 2.91667E-6 -1.48148E-6 L -0.01185 0.16875 " pathEditMode="relative" rAng="0" ptsTypes="AA">
                                      <p:cBhvr>
                                        <p:cTn id="34" dur="2000" fill="hold"/>
                                        <p:tgtEl>
                                          <p:spTgt spid="202"/>
                                        </p:tgtEl>
                                        <p:attrNameLst>
                                          <p:attrName>ppt_x</p:attrName>
                                          <p:attrName>ppt_y</p:attrName>
                                        </p:attrNameLst>
                                      </p:cBhvr>
                                      <p:rCtr x="-599" y="8426"/>
                                    </p:animMotion>
                                  </p:childTnLst>
                                </p:cTn>
                              </p:par>
                              <p:par>
                                <p:cTn id="35" presetID="42" presetClass="path" presetSubtype="0" accel="50000" decel="50000" fill="hold" nodeType="withEffect">
                                  <p:stCondLst>
                                    <p:cond delay="0"/>
                                  </p:stCondLst>
                                  <p:childTnLst>
                                    <p:animMotion origin="layout" path="M 4.16667E-6 4.81481E-6 L -0.02878 0.18935 " pathEditMode="relative" rAng="0" ptsTypes="AA">
                                      <p:cBhvr>
                                        <p:cTn id="36" dur="2000" fill="hold"/>
                                        <p:tgtEl>
                                          <p:spTgt spid="199"/>
                                        </p:tgtEl>
                                        <p:attrNameLst>
                                          <p:attrName>ppt_x</p:attrName>
                                          <p:attrName>ppt_y</p:attrName>
                                        </p:attrNameLst>
                                      </p:cBhvr>
                                      <p:rCtr x="-1445" y="9468"/>
                                    </p:animMotion>
                                  </p:childTnLst>
                                </p:cTn>
                              </p:par>
                              <p:par>
                                <p:cTn id="37" presetID="42" presetClass="path" presetSubtype="0" accel="50000" decel="50000" fill="hold" nodeType="withEffect">
                                  <p:stCondLst>
                                    <p:cond delay="0"/>
                                  </p:stCondLst>
                                  <p:childTnLst>
                                    <p:animMotion origin="layout" path="M 5E-6 -3.33333E-6 L -0.0474 0.21181 " pathEditMode="relative" rAng="0" ptsTypes="AA">
                                      <p:cBhvr>
                                        <p:cTn id="38" dur="2000" fill="hold"/>
                                        <p:tgtEl>
                                          <p:spTgt spid="196"/>
                                        </p:tgtEl>
                                        <p:attrNameLst>
                                          <p:attrName>ppt_x</p:attrName>
                                          <p:attrName>ppt_y</p:attrName>
                                        </p:attrNameLst>
                                      </p:cBhvr>
                                      <p:rCtr x="-2370" y="10579"/>
                                    </p:animMotion>
                                  </p:childTnLst>
                                </p:cTn>
                              </p:par>
                              <p:par>
                                <p:cTn id="39" presetID="42" presetClass="path" presetSubtype="0" accel="50000" decel="50000" fill="hold" nodeType="withEffect">
                                  <p:stCondLst>
                                    <p:cond delay="0"/>
                                  </p:stCondLst>
                                  <p:childTnLst>
                                    <p:animMotion origin="layout" path="M -3.54167E-6 -2.96296E-6 L 0.08138 0.21297 " pathEditMode="relative" rAng="0" ptsTypes="AA">
                                      <p:cBhvr>
                                        <p:cTn id="40" dur="2000" fill="hold"/>
                                        <p:tgtEl>
                                          <p:spTgt spid="191"/>
                                        </p:tgtEl>
                                        <p:attrNameLst>
                                          <p:attrName>ppt_x</p:attrName>
                                          <p:attrName>ppt_y</p:attrName>
                                        </p:attrNameLst>
                                      </p:cBhvr>
                                      <p:rCtr x="4062" y="10648"/>
                                    </p:animMotion>
                                  </p:childTnLst>
                                </p:cTn>
                              </p:par>
                              <p:par>
                                <p:cTn id="41" presetID="42" presetClass="path" presetSubtype="0" accel="50000" decel="50000" fill="hold" nodeType="withEffect">
                                  <p:stCondLst>
                                    <p:cond delay="0"/>
                                  </p:stCondLst>
                                  <p:childTnLst>
                                    <p:animMotion origin="layout" path="M -2.70833E-6 -3.7037E-6 L 0.06367 0.23218 " pathEditMode="relative" rAng="0" ptsTypes="AA">
                                      <p:cBhvr>
                                        <p:cTn id="42" dur="2000" fill="hold"/>
                                        <p:tgtEl>
                                          <p:spTgt spid="188"/>
                                        </p:tgtEl>
                                        <p:attrNameLst>
                                          <p:attrName>ppt_x</p:attrName>
                                          <p:attrName>ppt_y</p:attrName>
                                        </p:attrNameLst>
                                      </p:cBhvr>
                                      <p:rCtr x="3177" y="11597"/>
                                    </p:animMotion>
                                  </p:childTnLst>
                                </p:cTn>
                              </p:par>
                              <p:par>
                                <p:cTn id="43" presetID="42" presetClass="path" presetSubtype="0" accel="50000" decel="50000" fill="hold" nodeType="withEffect">
                                  <p:stCondLst>
                                    <p:cond delay="0"/>
                                  </p:stCondLst>
                                  <p:childTnLst>
                                    <p:animMotion origin="layout" path="M -1.875E-6 -1.85185E-6 L 0.04597 0.25278 " pathEditMode="relative" rAng="0" ptsTypes="AA">
                                      <p:cBhvr>
                                        <p:cTn id="44" dur="2000" fill="hold"/>
                                        <p:tgtEl>
                                          <p:spTgt spid="185"/>
                                        </p:tgtEl>
                                        <p:attrNameLst>
                                          <p:attrName>ppt_x</p:attrName>
                                          <p:attrName>ppt_y</p:attrName>
                                        </p:attrNameLst>
                                      </p:cBhvr>
                                      <p:rCtr x="2292" y="12639"/>
                                    </p:animMotion>
                                  </p:childTnLst>
                                </p:cTn>
                              </p:par>
                              <p:par>
                                <p:cTn id="45" presetID="42" presetClass="path" presetSubtype="0" accel="50000" decel="50000" fill="hold" nodeType="withEffect">
                                  <p:stCondLst>
                                    <p:cond delay="0"/>
                                  </p:stCondLst>
                                  <p:childTnLst>
                                    <p:animMotion origin="layout" path="M 3.54167E-6 2.59259E-6 L -0.01029 0.1787 " pathEditMode="relative" rAng="0" ptsTypes="AA">
                                      <p:cBhvr>
                                        <p:cTn id="46" dur="2000" fill="hold"/>
                                        <p:tgtEl>
                                          <p:spTgt spid="154"/>
                                        </p:tgtEl>
                                        <p:attrNameLst>
                                          <p:attrName>ppt_x</p:attrName>
                                          <p:attrName>ppt_y</p:attrName>
                                        </p:attrNameLst>
                                      </p:cBhvr>
                                      <p:rCtr x="-521" y="8935"/>
                                    </p:animMotion>
                                  </p:childTnLst>
                                </p:cTn>
                              </p:par>
                              <p:par>
                                <p:cTn id="47" presetID="42" presetClass="path" presetSubtype="0" accel="50000" decel="50000" fill="hold" nodeType="withEffect">
                                  <p:stCondLst>
                                    <p:cond delay="0"/>
                                  </p:stCondLst>
                                  <p:childTnLst>
                                    <p:animMotion origin="layout" path="M 3.54167E-6 -7.40741E-7 L -0.02774 0.20162 " pathEditMode="relative" rAng="0" ptsTypes="AA">
                                      <p:cBhvr>
                                        <p:cTn id="48" dur="2000" fill="hold"/>
                                        <p:tgtEl>
                                          <p:spTgt spid="165"/>
                                        </p:tgtEl>
                                        <p:attrNameLst>
                                          <p:attrName>ppt_x</p:attrName>
                                          <p:attrName>ppt_y</p:attrName>
                                        </p:attrNameLst>
                                      </p:cBhvr>
                                      <p:rCtr x="-1393" y="10069"/>
                                    </p:animMotion>
                                  </p:childTnLst>
                                </p:cTn>
                              </p:par>
                              <p:par>
                                <p:cTn id="49" presetID="42" presetClass="path" presetSubtype="0" accel="50000" decel="50000" fill="hold" nodeType="withEffect">
                                  <p:stCondLst>
                                    <p:cond delay="0"/>
                                  </p:stCondLst>
                                  <p:childTnLst>
                                    <p:animMotion origin="layout" path="M 3.75E-6 -1.48148E-6 L -0.04701 0.22338 " pathEditMode="relative" rAng="0" ptsTypes="AA">
                                      <p:cBhvr>
                                        <p:cTn id="50" dur="2000" fill="hold"/>
                                        <p:tgtEl>
                                          <p:spTgt spid="166"/>
                                        </p:tgtEl>
                                        <p:attrNameLst>
                                          <p:attrName>ppt_x</p:attrName>
                                          <p:attrName>ppt_y</p:attrName>
                                        </p:attrNameLst>
                                      </p:cBhvr>
                                      <p:rCtr x="-2357" y="11157"/>
                                    </p:animMotion>
                                  </p:childTnLst>
                                </p:cTn>
                              </p:par>
                              <p:par>
                                <p:cTn id="51" presetID="42" presetClass="path" presetSubtype="0" accel="50000" decel="50000" fill="hold" nodeType="withEffect">
                                  <p:stCondLst>
                                    <p:cond delay="0"/>
                                  </p:stCondLst>
                                  <p:childTnLst>
                                    <p:animMotion origin="layout" path="M 2.08333E-6 -4.81481E-6 L -0.06706 0.24885 " pathEditMode="relative" rAng="0" ptsTypes="AA">
                                      <p:cBhvr>
                                        <p:cTn id="52" dur="2000" fill="hold"/>
                                        <p:tgtEl>
                                          <p:spTgt spid="167"/>
                                        </p:tgtEl>
                                        <p:attrNameLst>
                                          <p:attrName>ppt_x</p:attrName>
                                          <p:attrName>ppt_y</p:attrName>
                                        </p:attrNameLst>
                                      </p:cBhvr>
                                      <p:rCtr x="-3359" y="12431"/>
                                    </p:animMotion>
                                  </p:childTnLst>
                                </p:cTn>
                              </p:par>
                              <p:par>
                                <p:cTn id="53" presetID="42" presetClass="path" presetSubtype="0" accel="50000" decel="50000" fill="hold" nodeType="withEffect">
                                  <p:stCondLst>
                                    <p:cond delay="0"/>
                                  </p:stCondLst>
                                  <p:childTnLst>
                                    <p:animMotion origin="layout" path="M -1.875E-6 -1.48148E-6 L -0.1306 0.16991 " pathEditMode="relative" rAng="0" ptsTypes="AA">
                                      <p:cBhvr>
                                        <p:cTn id="54" dur="2000" fill="hold"/>
                                        <p:tgtEl>
                                          <p:spTgt spid="178"/>
                                        </p:tgtEl>
                                        <p:attrNameLst>
                                          <p:attrName>ppt_x</p:attrName>
                                          <p:attrName>ppt_y</p:attrName>
                                        </p:attrNameLst>
                                      </p:cBhvr>
                                      <p:rCtr x="-6536" y="8495"/>
                                    </p:animMotion>
                                  </p:childTnLst>
                                </p:cTn>
                              </p:par>
                              <p:par>
                                <p:cTn id="55" presetID="42" presetClass="path" presetSubtype="0" accel="50000" decel="50000" fill="hold" nodeType="withEffect">
                                  <p:stCondLst>
                                    <p:cond delay="0"/>
                                  </p:stCondLst>
                                  <p:childTnLst>
                                    <p:animMotion origin="layout" path="M -4.16667E-7 4.81481E-6 L -0.18268 0.18935 " pathEditMode="relative" rAng="0" ptsTypes="AA">
                                      <p:cBhvr>
                                        <p:cTn id="56" dur="2000" fill="hold"/>
                                        <p:tgtEl>
                                          <p:spTgt spid="177"/>
                                        </p:tgtEl>
                                        <p:attrNameLst>
                                          <p:attrName>ppt_x</p:attrName>
                                          <p:attrName>ppt_y</p:attrName>
                                        </p:attrNameLst>
                                      </p:cBhvr>
                                      <p:rCtr x="-9141" y="9468"/>
                                    </p:animMotion>
                                  </p:childTnLst>
                                </p:cTn>
                              </p:par>
                              <p:par>
                                <p:cTn id="57" presetID="42" presetClass="path" presetSubtype="0" accel="50000" decel="50000" fill="hold" nodeType="withEffect">
                                  <p:stCondLst>
                                    <p:cond delay="0"/>
                                  </p:stCondLst>
                                  <p:childTnLst>
                                    <p:animMotion origin="layout" path="M 2.08333E-7 -3.33333E-6 L -0.13021 0.20903 " pathEditMode="relative" rAng="0" ptsTypes="AA">
                                      <p:cBhvr>
                                        <p:cTn id="58" dur="2000" fill="hold"/>
                                        <p:tgtEl>
                                          <p:spTgt spid="176"/>
                                        </p:tgtEl>
                                        <p:attrNameLst>
                                          <p:attrName>ppt_x</p:attrName>
                                          <p:attrName>ppt_y</p:attrName>
                                        </p:attrNameLst>
                                      </p:cBhvr>
                                      <p:rCtr x="-6510" y="10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Group 232">
            <a:extLst>
              <a:ext uri="{FF2B5EF4-FFF2-40B4-BE49-F238E27FC236}">
                <a16:creationId xmlns:a16="http://schemas.microsoft.com/office/drawing/2014/main" id="{1FEB0A53-D0B5-4B63-8A0B-2272FF081018}"/>
              </a:ext>
            </a:extLst>
          </p:cNvPr>
          <p:cNvGrpSpPr/>
          <p:nvPr/>
        </p:nvGrpSpPr>
        <p:grpSpPr>
          <a:xfrm>
            <a:off x="7680176" y="2767892"/>
            <a:ext cx="1311986" cy="1322216"/>
            <a:chOff x="1748494" y="4232017"/>
            <a:chExt cx="1256366" cy="1266163"/>
          </a:xfrm>
        </p:grpSpPr>
        <p:pic>
          <p:nvPicPr>
            <p:cNvPr id="234" name="Picture 233" descr="A close up of a logo&#10;&#10;Description automatically generated">
              <a:extLst>
                <a:ext uri="{FF2B5EF4-FFF2-40B4-BE49-F238E27FC236}">
                  <a16:creationId xmlns:a16="http://schemas.microsoft.com/office/drawing/2014/main" id="{22058288-96BE-430F-A8B3-C70472C4B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35" name="Picture 234">
              <a:extLst>
                <a:ext uri="{FF2B5EF4-FFF2-40B4-BE49-F238E27FC236}">
                  <a16:creationId xmlns:a16="http://schemas.microsoft.com/office/drawing/2014/main" id="{E4ABEFB2-71D0-42C5-B07B-19C4F2CEEC6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2" name="Title 1">
            <a:extLst>
              <a:ext uri="{FF2B5EF4-FFF2-40B4-BE49-F238E27FC236}">
                <a16:creationId xmlns:a16="http://schemas.microsoft.com/office/drawing/2014/main" id="{1DDB85AE-E2EB-4BDE-8610-8BD990FBD697}"/>
              </a:ext>
            </a:extLst>
          </p:cNvPr>
          <p:cNvSpPr>
            <a:spLocks noGrp="1"/>
          </p:cNvSpPr>
          <p:nvPr>
            <p:ph type="title"/>
          </p:nvPr>
        </p:nvSpPr>
        <p:spPr/>
        <p:txBody>
          <a:bodyPr/>
          <a:lstStyle/>
          <a:p>
            <a:pPr>
              <a:buClrTx/>
              <a:buFontTx/>
              <a:buNone/>
            </a:pPr>
            <a:r>
              <a:rPr lang="en-GB" dirty="0"/>
              <a:t>2NPV-1 Place value in two-digit numbers</a:t>
            </a:r>
            <a:endParaRPr lang="en-GB" kern="0" dirty="0"/>
          </a:p>
        </p:txBody>
      </p:sp>
      <p:grpSp>
        <p:nvGrpSpPr>
          <p:cNvPr id="176" name="Group 175">
            <a:extLst>
              <a:ext uri="{FF2B5EF4-FFF2-40B4-BE49-F238E27FC236}">
                <a16:creationId xmlns:a16="http://schemas.microsoft.com/office/drawing/2014/main" id="{F9618B56-BE9B-44F8-B01E-E66A0EC1BCAF}"/>
              </a:ext>
            </a:extLst>
          </p:cNvPr>
          <p:cNvGrpSpPr/>
          <p:nvPr/>
        </p:nvGrpSpPr>
        <p:grpSpPr>
          <a:xfrm>
            <a:off x="2992804" y="2560176"/>
            <a:ext cx="1311986" cy="1322216"/>
            <a:chOff x="1748494" y="4232011"/>
            <a:chExt cx="1256368" cy="1266169"/>
          </a:xfrm>
        </p:grpSpPr>
        <p:pic>
          <p:nvPicPr>
            <p:cNvPr id="183" name="Picture 182" descr="A close up of a logo&#10;&#10;Description automatically generated">
              <a:extLst>
                <a:ext uri="{FF2B5EF4-FFF2-40B4-BE49-F238E27FC236}">
                  <a16:creationId xmlns:a16="http://schemas.microsoft.com/office/drawing/2014/main" id="{1E2D263E-6A8B-4F62-8277-BA60C53F1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4" name="Picture 183">
              <a:extLst>
                <a:ext uri="{FF2B5EF4-FFF2-40B4-BE49-F238E27FC236}">
                  <a16:creationId xmlns:a16="http://schemas.microsoft.com/office/drawing/2014/main" id="{F2A6CA45-686D-42CC-8FFE-8B94B76F0B3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7" name="Group 176">
            <a:extLst>
              <a:ext uri="{FF2B5EF4-FFF2-40B4-BE49-F238E27FC236}">
                <a16:creationId xmlns:a16="http://schemas.microsoft.com/office/drawing/2014/main" id="{E8F183F1-1A30-440D-8F9F-9BA2B02BC166}"/>
              </a:ext>
            </a:extLst>
          </p:cNvPr>
          <p:cNvGrpSpPr/>
          <p:nvPr/>
        </p:nvGrpSpPr>
        <p:grpSpPr>
          <a:xfrm>
            <a:off x="3151348" y="2701554"/>
            <a:ext cx="1311986" cy="1322216"/>
            <a:chOff x="1748494" y="4232011"/>
            <a:chExt cx="1256368" cy="1266169"/>
          </a:xfrm>
        </p:grpSpPr>
        <p:pic>
          <p:nvPicPr>
            <p:cNvPr id="181" name="Picture 180" descr="A close up of a logo&#10;&#10;Description automatically generated">
              <a:extLst>
                <a:ext uri="{FF2B5EF4-FFF2-40B4-BE49-F238E27FC236}">
                  <a16:creationId xmlns:a16="http://schemas.microsoft.com/office/drawing/2014/main" id="{654F8151-A4D7-43F2-A9F7-E09C7A001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2" name="Picture 181">
              <a:extLst>
                <a:ext uri="{FF2B5EF4-FFF2-40B4-BE49-F238E27FC236}">
                  <a16:creationId xmlns:a16="http://schemas.microsoft.com/office/drawing/2014/main" id="{FA55367E-99C1-484D-BB91-636B1750F6D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8" name="Group 177">
            <a:extLst>
              <a:ext uri="{FF2B5EF4-FFF2-40B4-BE49-F238E27FC236}">
                <a16:creationId xmlns:a16="http://schemas.microsoft.com/office/drawing/2014/main" id="{BC81829A-26EA-466B-90AD-639202C65BB1}"/>
              </a:ext>
            </a:extLst>
          </p:cNvPr>
          <p:cNvGrpSpPr/>
          <p:nvPr/>
        </p:nvGrpSpPr>
        <p:grpSpPr>
          <a:xfrm>
            <a:off x="3314321" y="2847533"/>
            <a:ext cx="1311986" cy="1322216"/>
            <a:chOff x="1748494" y="4232011"/>
            <a:chExt cx="1256368" cy="1266169"/>
          </a:xfrm>
        </p:grpSpPr>
        <p:pic>
          <p:nvPicPr>
            <p:cNvPr id="179" name="Picture 178" descr="A close up of a logo&#10;&#10;Description automatically generated">
              <a:extLst>
                <a:ext uri="{FF2B5EF4-FFF2-40B4-BE49-F238E27FC236}">
                  <a16:creationId xmlns:a16="http://schemas.microsoft.com/office/drawing/2014/main" id="{91E7194C-8000-42A7-A610-3C0547A6C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0" name="Picture 179">
              <a:extLst>
                <a:ext uri="{FF2B5EF4-FFF2-40B4-BE49-F238E27FC236}">
                  <a16:creationId xmlns:a16="http://schemas.microsoft.com/office/drawing/2014/main" id="{49BA76FF-1BF5-494C-B173-A59C38BE26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4" name="Group 153">
            <a:extLst>
              <a:ext uri="{FF2B5EF4-FFF2-40B4-BE49-F238E27FC236}">
                <a16:creationId xmlns:a16="http://schemas.microsoft.com/office/drawing/2014/main" id="{989C6C4D-E394-4FDE-A3C3-D3FCAF3CEB0B}"/>
              </a:ext>
            </a:extLst>
          </p:cNvPr>
          <p:cNvGrpSpPr/>
          <p:nvPr/>
        </p:nvGrpSpPr>
        <p:grpSpPr>
          <a:xfrm>
            <a:off x="3502305" y="2767892"/>
            <a:ext cx="1311986" cy="1322216"/>
            <a:chOff x="1748494" y="4232011"/>
            <a:chExt cx="1256368" cy="1266169"/>
          </a:xfrm>
        </p:grpSpPr>
        <p:pic>
          <p:nvPicPr>
            <p:cNvPr id="174" name="Picture 173" descr="A close up of a logo&#10;&#10;Description automatically generated">
              <a:extLst>
                <a:ext uri="{FF2B5EF4-FFF2-40B4-BE49-F238E27FC236}">
                  <a16:creationId xmlns:a16="http://schemas.microsoft.com/office/drawing/2014/main" id="{71927986-D109-4A0A-94F5-05FB41D70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5" name="Picture 174">
              <a:extLst>
                <a:ext uri="{FF2B5EF4-FFF2-40B4-BE49-F238E27FC236}">
                  <a16:creationId xmlns:a16="http://schemas.microsoft.com/office/drawing/2014/main" id="{F7A145CC-E399-461E-A131-140B8A923EF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5" name="Group 164">
            <a:extLst>
              <a:ext uri="{FF2B5EF4-FFF2-40B4-BE49-F238E27FC236}">
                <a16:creationId xmlns:a16="http://schemas.microsoft.com/office/drawing/2014/main" id="{3ADC714A-2EE3-4CD6-BE17-C1C35118FE29}"/>
              </a:ext>
            </a:extLst>
          </p:cNvPr>
          <p:cNvGrpSpPr/>
          <p:nvPr/>
        </p:nvGrpSpPr>
        <p:grpSpPr>
          <a:xfrm>
            <a:off x="3349261" y="2611302"/>
            <a:ext cx="1311986" cy="1322216"/>
            <a:chOff x="1748494" y="4232011"/>
            <a:chExt cx="1256368" cy="1266169"/>
          </a:xfrm>
        </p:grpSpPr>
        <p:pic>
          <p:nvPicPr>
            <p:cNvPr id="172" name="Picture 171" descr="A close up of a logo&#10;&#10;Description automatically generated">
              <a:extLst>
                <a:ext uri="{FF2B5EF4-FFF2-40B4-BE49-F238E27FC236}">
                  <a16:creationId xmlns:a16="http://schemas.microsoft.com/office/drawing/2014/main" id="{14043BF3-5603-4F85-A03F-8700CA41E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3" name="Picture 172">
              <a:extLst>
                <a:ext uri="{FF2B5EF4-FFF2-40B4-BE49-F238E27FC236}">
                  <a16:creationId xmlns:a16="http://schemas.microsoft.com/office/drawing/2014/main" id="{4BF36794-7A13-4C39-8005-F223CDF50F2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6" name="Group 165">
            <a:extLst>
              <a:ext uri="{FF2B5EF4-FFF2-40B4-BE49-F238E27FC236}">
                <a16:creationId xmlns:a16="http://schemas.microsoft.com/office/drawing/2014/main" id="{A7FD2F44-4C7F-4B7C-8924-404CCC4B6F29}"/>
              </a:ext>
            </a:extLst>
          </p:cNvPr>
          <p:cNvGrpSpPr/>
          <p:nvPr/>
        </p:nvGrpSpPr>
        <p:grpSpPr>
          <a:xfrm>
            <a:off x="3194661" y="2461517"/>
            <a:ext cx="1311986" cy="1322216"/>
            <a:chOff x="1748494" y="4232011"/>
            <a:chExt cx="1256368" cy="1266169"/>
          </a:xfrm>
        </p:grpSpPr>
        <p:pic>
          <p:nvPicPr>
            <p:cNvPr id="170" name="Picture 169" descr="A close up of a logo&#10;&#10;Description automatically generated">
              <a:extLst>
                <a:ext uri="{FF2B5EF4-FFF2-40B4-BE49-F238E27FC236}">
                  <a16:creationId xmlns:a16="http://schemas.microsoft.com/office/drawing/2014/main" id="{76635E69-2081-4870-B4F2-1C460CD82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1" name="Picture 170">
              <a:extLst>
                <a:ext uri="{FF2B5EF4-FFF2-40B4-BE49-F238E27FC236}">
                  <a16:creationId xmlns:a16="http://schemas.microsoft.com/office/drawing/2014/main" id="{91FF52CE-3A2B-470D-90B0-DC4DBCD1657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7" name="Group 166">
            <a:extLst>
              <a:ext uri="{FF2B5EF4-FFF2-40B4-BE49-F238E27FC236}">
                <a16:creationId xmlns:a16="http://schemas.microsoft.com/office/drawing/2014/main" id="{6B8CFA92-E0CA-4DE9-BE14-4B1CEEDA4D9A}"/>
              </a:ext>
            </a:extLst>
          </p:cNvPr>
          <p:cNvGrpSpPr/>
          <p:nvPr/>
        </p:nvGrpSpPr>
        <p:grpSpPr>
          <a:xfrm>
            <a:off x="3055163" y="2305321"/>
            <a:ext cx="1311986" cy="1322216"/>
            <a:chOff x="1748494" y="4232011"/>
            <a:chExt cx="1256368" cy="1266169"/>
          </a:xfrm>
        </p:grpSpPr>
        <p:pic>
          <p:nvPicPr>
            <p:cNvPr id="168" name="Picture 167" descr="A close up of a logo&#10;&#10;Description automatically generated">
              <a:extLst>
                <a:ext uri="{FF2B5EF4-FFF2-40B4-BE49-F238E27FC236}">
                  <a16:creationId xmlns:a16="http://schemas.microsoft.com/office/drawing/2014/main" id="{C86347DE-C5C8-4ED5-A3D8-941AACBED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9" name="Picture 168">
              <a:extLst>
                <a:ext uri="{FF2B5EF4-FFF2-40B4-BE49-F238E27FC236}">
                  <a16:creationId xmlns:a16="http://schemas.microsoft.com/office/drawing/2014/main" id="{FEA78682-1E3C-4DBF-B184-D3D7706BCD7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5" name="Group 184">
            <a:extLst>
              <a:ext uri="{FF2B5EF4-FFF2-40B4-BE49-F238E27FC236}">
                <a16:creationId xmlns:a16="http://schemas.microsoft.com/office/drawing/2014/main" id="{2F7DB2BC-8DB8-4D30-BE52-5D84E5BD6EA0}"/>
              </a:ext>
            </a:extLst>
          </p:cNvPr>
          <p:cNvGrpSpPr/>
          <p:nvPr/>
        </p:nvGrpSpPr>
        <p:grpSpPr>
          <a:xfrm>
            <a:off x="3314347" y="2259104"/>
            <a:ext cx="1311987" cy="1322224"/>
            <a:chOff x="1748494" y="4232011"/>
            <a:chExt cx="1256368" cy="1266169"/>
          </a:xfrm>
        </p:grpSpPr>
        <p:pic>
          <p:nvPicPr>
            <p:cNvPr id="186" name="Picture 185" descr="A close up of a logo&#10;&#10;Description automatically generated">
              <a:extLst>
                <a:ext uri="{FF2B5EF4-FFF2-40B4-BE49-F238E27FC236}">
                  <a16:creationId xmlns:a16="http://schemas.microsoft.com/office/drawing/2014/main" id="{D7D6489A-ACC8-4EE9-B49E-36C7A2EA6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7" name="Picture 186">
              <a:extLst>
                <a:ext uri="{FF2B5EF4-FFF2-40B4-BE49-F238E27FC236}">
                  <a16:creationId xmlns:a16="http://schemas.microsoft.com/office/drawing/2014/main" id="{B400EB23-8D40-4D0A-9A1E-972DEF6811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8" name="Group 187">
            <a:extLst>
              <a:ext uri="{FF2B5EF4-FFF2-40B4-BE49-F238E27FC236}">
                <a16:creationId xmlns:a16="http://schemas.microsoft.com/office/drawing/2014/main" id="{76C801E3-6653-4420-88EB-3B9EAE41BC13}"/>
              </a:ext>
            </a:extLst>
          </p:cNvPr>
          <p:cNvGrpSpPr/>
          <p:nvPr/>
        </p:nvGrpSpPr>
        <p:grpSpPr>
          <a:xfrm>
            <a:off x="3472891" y="2400482"/>
            <a:ext cx="1311987" cy="1322224"/>
            <a:chOff x="1748494" y="4232011"/>
            <a:chExt cx="1256368" cy="1266169"/>
          </a:xfrm>
        </p:grpSpPr>
        <p:pic>
          <p:nvPicPr>
            <p:cNvPr id="189" name="Picture 188" descr="A close up of a logo&#10;&#10;Description automatically generated">
              <a:extLst>
                <a:ext uri="{FF2B5EF4-FFF2-40B4-BE49-F238E27FC236}">
                  <a16:creationId xmlns:a16="http://schemas.microsoft.com/office/drawing/2014/main" id="{BEF2E163-2E4D-495C-B0B3-CF713FAF6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0" name="Picture 189">
              <a:extLst>
                <a:ext uri="{FF2B5EF4-FFF2-40B4-BE49-F238E27FC236}">
                  <a16:creationId xmlns:a16="http://schemas.microsoft.com/office/drawing/2014/main" id="{A4E35A6F-ECFD-498D-A0E0-B87F630A94B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1" name="Group 190">
            <a:extLst>
              <a:ext uri="{FF2B5EF4-FFF2-40B4-BE49-F238E27FC236}">
                <a16:creationId xmlns:a16="http://schemas.microsoft.com/office/drawing/2014/main" id="{5C28AC7A-5E62-4449-98DF-6FB0B8003E3C}"/>
              </a:ext>
            </a:extLst>
          </p:cNvPr>
          <p:cNvGrpSpPr/>
          <p:nvPr/>
        </p:nvGrpSpPr>
        <p:grpSpPr>
          <a:xfrm>
            <a:off x="3631885" y="2548815"/>
            <a:ext cx="1311987" cy="1322224"/>
            <a:chOff x="1748494" y="4232011"/>
            <a:chExt cx="1256368" cy="1266169"/>
          </a:xfrm>
        </p:grpSpPr>
        <p:pic>
          <p:nvPicPr>
            <p:cNvPr id="192" name="Picture 191" descr="A close up of a logo&#10;&#10;Description automatically generated">
              <a:extLst>
                <a:ext uri="{FF2B5EF4-FFF2-40B4-BE49-F238E27FC236}">
                  <a16:creationId xmlns:a16="http://schemas.microsoft.com/office/drawing/2014/main" id="{8987223B-D0FA-4150-B40B-46ECA8B68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3" name="Picture 192">
              <a:extLst>
                <a:ext uri="{FF2B5EF4-FFF2-40B4-BE49-F238E27FC236}">
                  <a16:creationId xmlns:a16="http://schemas.microsoft.com/office/drawing/2014/main" id="{7784C118-6F31-4DD7-A090-6C27E795306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83" name="Picture 82" descr="A close up of a logo&#10;&#10;Description automatically generated">
            <a:extLst>
              <a:ext uri="{FF2B5EF4-FFF2-40B4-BE49-F238E27FC236}">
                <a16:creationId xmlns:a16="http://schemas.microsoft.com/office/drawing/2014/main" id="{004B45C8-2F3C-4D22-BF2E-703D553D3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6795" y="2829334"/>
            <a:ext cx="719504" cy="719504"/>
          </a:xfrm>
          <a:prstGeom prst="rect">
            <a:avLst/>
          </a:prstGeom>
        </p:spPr>
      </p:pic>
      <p:grpSp>
        <p:nvGrpSpPr>
          <p:cNvPr id="196" name="Group 195">
            <a:extLst>
              <a:ext uri="{FF2B5EF4-FFF2-40B4-BE49-F238E27FC236}">
                <a16:creationId xmlns:a16="http://schemas.microsoft.com/office/drawing/2014/main" id="{AC1AF75B-9509-4B53-A51F-EF69A72A6ED9}"/>
              </a:ext>
            </a:extLst>
          </p:cNvPr>
          <p:cNvGrpSpPr/>
          <p:nvPr/>
        </p:nvGrpSpPr>
        <p:grpSpPr>
          <a:xfrm>
            <a:off x="5554231" y="2560176"/>
            <a:ext cx="1311986" cy="1322216"/>
            <a:chOff x="1748494" y="4232011"/>
            <a:chExt cx="1256368" cy="1266169"/>
          </a:xfrm>
        </p:grpSpPr>
        <p:pic>
          <p:nvPicPr>
            <p:cNvPr id="197" name="Picture 196" descr="A close up of a logo&#10;&#10;Description automatically generated">
              <a:extLst>
                <a:ext uri="{FF2B5EF4-FFF2-40B4-BE49-F238E27FC236}">
                  <a16:creationId xmlns:a16="http://schemas.microsoft.com/office/drawing/2014/main" id="{01974B5F-AA4C-4A1E-B928-69AB393D6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8" name="Picture 197">
              <a:extLst>
                <a:ext uri="{FF2B5EF4-FFF2-40B4-BE49-F238E27FC236}">
                  <a16:creationId xmlns:a16="http://schemas.microsoft.com/office/drawing/2014/main" id="{B3928A26-3BB0-4C87-BBFC-B6AAC6D340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9" name="Group 198">
            <a:extLst>
              <a:ext uri="{FF2B5EF4-FFF2-40B4-BE49-F238E27FC236}">
                <a16:creationId xmlns:a16="http://schemas.microsoft.com/office/drawing/2014/main" id="{C585DC15-5E5F-4383-8761-6D01CEF11A7B}"/>
              </a:ext>
            </a:extLst>
          </p:cNvPr>
          <p:cNvGrpSpPr/>
          <p:nvPr/>
        </p:nvGrpSpPr>
        <p:grpSpPr>
          <a:xfrm>
            <a:off x="5712775" y="2701554"/>
            <a:ext cx="1311986" cy="1322216"/>
            <a:chOff x="1748494" y="4232011"/>
            <a:chExt cx="1256368" cy="1266169"/>
          </a:xfrm>
        </p:grpSpPr>
        <p:pic>
          <p:nvPicPr>
            <p:cNvPr id="200" name="Picture 199" descr="A close up of a logo&#10;&#10;Description automatically generated">
              <a:extLst>
                <a:ext uri="{FF2B5EF4-FFF2-40B4-BE49-F238E27FC236}">
                  <a16:creationId xmlns:a16="http://schemas.microsoft.com/office/drawing/2014/main" id="{FF71F253-42CC-44EB-9CA2-E428D5A0C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1" name="Picture 200">
              <a:extLst>
                <a:ext uri="{FF2B5EF4-FFF2-40B4-BE49-F238E27FC236}">
                  <a16:creationId xmlns:a16="http://schemas.microsoft.com/office/drawing/2014/main" id="{F4427B5D-AB52-4B79-BD0D-3C6CB8BFD9F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2" name="Group 201">
            <a:extLst>
              <a:ext uri="{FF2B5EF4-FFF2-40B4-BE49-F238E27FC236}">
                <a16:creationId xmlns:a16="http://schemas.microsoft.com/office/drawing/2014/main" id="{B0A2FCE0-9D3C-49ED-8AA7-11843AF55210}"/>
              </a:ext>
            </a:extLst>
          </p:cNvPr>
          <p:cNvGrpSpPr/>
          <p:nvPr/>
        </p:nvGrpSpPr>
        <p:grpSpPr>
          <a:xfrm>
            <a:off x="5875748" y="2847533"/>
            <a:ext cx="1311986" cy="1322216"/>
            <a:chOff x="1748494" y="4232011"/>
            <a:chExt cx="1256368" cy="1266169"/>
          </a:xfrm>
        </p:grpSpPr>
        <p:pic>
          <p:nvPicPr>
            <p:cNvPr id="203" name="Picture 202" descr="A close up of a logo&#10;&#10;Description automatically generated">
              <a:extLst>
                <a:ext uri="{FF2B5EF4-FFF2-40B4-BE49-F238E27FC236}">
                  <a16:creationId xmlns:a16="http://schemas.microsoft.com/office/drawing/2014/main" id="{46B0A281-1AC8-4964-BA7D-E16F8A393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4" name="Picture 203">
              <a:extLst>
                <a:ext uri="{FF2B5EF4-FFF2-40B4-BE49-F238E27FC236}">
                  <a16:creationId xmlns:a16="http://schemas.microsoft.com/office/drawing/2014/main" id="{911E76AB-06B6-46E0-8C60-C0F968DE6F3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5" name="Group 204">
            <a:extLst>
              <a:ext uri="{FF2B5EF4-FFF2-40B4-BE49-F238E27FC236}">
                <a16:creationId xmlns:a16="http://schemas.microsoft.com/office/drawing/2014/main" id="{41FE5B6F-DFEA-4F42-BCEE-D998E71B1FAF}"/>
              </a:ext>
            </a:extLst>
          </p:cNvPr>
          <p:cNvGrpSpPr/>
          <p:nvPr/>
        </p:nvGrpSpPr>
        <p:grpSpPr>
          <a:xfrm>
            <a:off x="6063732" y="2767892"/>
            <a:ext cx="1311986" cy="1322216"/>
            <a:chOff x="1748494" y="4232011"/>
            <a:chExt cx="1256368" cy="1266169"/>
          </a:xfrm>
        </p:grpSpPr>
        <p:pic>
          <p:nvPicPr>
            <p:cNvPr id="206" name="Picture 205" descr="A close up of a logo&#10;&#10;Description automatically generated">
              <a:extLst>
                <a:ext uri="{FF2B5EF4-FFF2-40B4-BE49-F238E27FC236}">
                  <a16:creationId xmlns:a16="http://schemas.microsoft.com/office/drawing/2014/main" id="{B0CDF06B-F050-4CC5-B8E0-37F1C6618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7" name="Picture 206">
              <a:extLst>
                <a:ext uri="{FF2B5EF4-FFF2-40B4-BE49-F238E27FC236}">
                  <a16:creationId xmlns:a16="http://schemas.microsoft.com/office/drawing/2014/main" id="{F7851423-DF83-4D98-BCA5-90F16BAE28D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8" name="Group 207">
            <a:extLst>
              <a:ext uri="{FF2B5EF4-FFF2-40B4-BE49-F238E27FC236}">
                <a16:creationId xmlns:a16="http://schemas.microsoft.com/office/drawing/2014/main" id="{D314E2BC-5721-4F24-8CB9-4519805C9BF0}"/>
              </a:ext>
            </a:extLst>
          </p:cNvPr>
          <p:cNvGrpSpPr/>
          <p:nvPr/>
        </p:nvGrpSpPr>
        <p:grpSpPr>
          <a:xfrm>
            <a:off x="5910688" y="2611302"/>
            <a:ext cx="1311986" cy="1322216"/>
            <a:chOff x="1748494" y="4232011"/>
            <a:chExt cx="1256368" cy="1266169"/>
          </a:xfrm>
        </p:grpSpPr>
        <p:pic>
          <p:nvPicPr>
            <p:cNvPr id="209" name="Picture 208" descr="A close up of a logo&#10;&#10;Description automatically generated">
              <a:extLst>
                <a:ext uri="{FF2B5EF4-FFF2-40B4-BE49-F238E27FC236}">
                  <a16:creationId xmlns:a16="http://schemas.microsoft.com/office/drawing/2014/main" id="{89F5DA41-AAD6-44D2-AA46-331A4E087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0" name="Picture 209">
              <a:extLst>
                <a:ext uri="{FF2B5EF4-FFF2-40B4-BE49-F238E27FC236}">
                  <a16:creationId xmlns:a16="http://schemas.microsoft.com/office/drawing/2014/main" id="{FC8636F5-B886-4843-8C6B-1290017D48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1" name="Group 210">
            <a:extLst>
              <a:ext uri="{FF2B5EF4-FFF2-40B4-BE49-F238E27FC236}">
                <a16:creationId xmlns:a16="http://schemas.microsoft.com/office/drawing/2014/main" id="{00207BE4-D5D3-4582-9DF7-F76DBDB6C73A}"/>
              </a:ext>
            </a:extLst>
          </p:cNvPr>
          <p:cNvGrpSpPr/>
          <p:nvPr/>
        </p:nvGrpSpPr>
        <p:grpSpPr>
          <a:xfrm>
            <a:off x="5756088" y="2461517"/>
            <a:ext cx="1311986" cy="1322216"/>
            <a:chOff x="1748494" y="4232011"/>
            <a:chExt cx="1256368" cy="1266169"/>
          </a:xfrm>
        </p:grpSpPr>
        <p:pic>
          <p:nvPicPr>
            <p:cNvPr id="212" name="Picture 211" descr="A close up of a logo&#10;&#10;Description automatically generated">
              <a:extLst>
                <a:ext uri="{FF2B5EF4-FFF2-40B4-BE49-F238E27FC236}">
                  <a16:creationId xmlns:a16="http://schemas.microsoft.com/office/drawing/2014/main" id="{8B09C74C-78D3-4435-B4F9-97963D422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3" name="Picture 212">
              <a:extLst>
                <a:ext uri="{FF2B5EF4-FFF2-40B4-BE49-F238E27FC236}">
                  <a16:creationId xmlns:a16="http://schemas.microsoft.com/office/drawing/2014/main" id="{E5E0AC00-2047-4996-8925-C1FD4670241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4" name="Group 213">
            <a:extLst>
              <a:ext uri="{FF2B5EF4-FFF2-40B4-BE49-F238E27FC236}">
                <a16:creationId xmlns:a16="http://schemas.microsoft.com/office/drawing/2014/main" id="{4962DCE3-17E5-4A6A-813B-EC195E2F044F}"/>
              </a:ext>
            </a:extLst>
          </p:cNvPr>
          <p:cNvGrpSpPr/>
          <p:nvPr/>
        </p:nvGrpSpPr>
        <p:grpSpPr>
          <a:xfrm>
            <a:off x="5616590" y="2305321"/>
            <a:ext cx="1311986" cy="1322216"/>
            <a:chOff x="1748494" y="4232011"/>
            <a:chExt cx="1256368" cy="1266169"/>
          </a:xfrm>
        </p:grpSpPr>
        <p:pic>
          <p:nvPicPr>
            <p:cNvPr id="215" name="Picture 214" descr="A close up of a logo&#10;&#10;Description automatically generated">
              <a:extLst>
                <a:ext uri="{FF2B5EF4-FFF2-40B4-BE49-F238E27FC236}">
                  <a16:creationId xmlns:a16="http://schemas.microsoft.com/office/drawing/2014/main" id="{37834FD5-37FA-41E6-B4DF-D98D63FB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6" name="Picture 215">
              <a:extLst>
                <a:ext uri="{FF2B5EF4-FFF2-40B4-BE49-F238E27FC236}">
                  <a16:creationId xmlns:a16="http://schemas.microsoft.com/office/drawing/2014/main" id="{0A1AD46C-9132-42E9-8649-816C71EA391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7" name="Group 216">
            <a:extLst>
              <a:ext uri="{FF2B5EF4-FFF2-40B4-BE49-F238E27FC236}">
                <a16:creationId xmlns:a16="http://schemas.microsoft.com/office/drawing/2014/main" id="{2FB3EB09-B728-447D-AC1D-3FFBB61761B2}"/>
              </a:ext>
            </a:extLst>
          </p:cNvPr>
          <p:cNvGrpSpPr/>
          <p:nvPr/>
        </p:nvGrpSpPr>
        <p:grpSpPr>
          <a:xfrm>
            <a:off x="5875774" y="2259104"/>
            <a:ext cx="1311987" cy="1322224"/>
            <a:chOff x="1748494" y="4232011"/>
            <a:chExt cx="1256368" cy="1266169"/>
          </a:xfrm>
        </p:grpSpPr>
        <p:pic>
          <p:nvPicPr>
            <p:cNvPr id="218" name="Picture 217" descr="A close up of a logo&#10;&#10;Description automatically generated">
              <a:extLst>
                <a:ext uri="{FF2B5EF4-FFF2-40B4-BE49-F238E27FC236}">
                  <a16:creationId xmlns:a16="http://schemas.microsoft.com/office/drawing/2014/main" id="{BCF919D1-F015-486A-BE07-7CA247534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9" name="Picture 218">
              <a:extLst>
                <a:ext uri="{FF2B5EF4-FFF2-40B4-BE49-F238E27FC236}">
                  <a16:creationId xmlns:a16="http://schemas.microsoft.com/office/drawing/2014/main" id="{250BC8A1-555B-487D-8C9B-2C66FC09DC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0" name="Group 219">
            <a:extLst>
              <a:ext uri="{FF2B5EF4-FFF2-40B4-BE49-F238E27FC236}">
                <a16:creationId xmlns:a16="http://schemas.microsoft.com/office/drawing/2014/main" id="{5152F421-7E4E-479B-B1B9-52ED155238EA}"/>
              </a:ext>
            </a:extLst>
          </p:cNvPr>
          <p:cNvGrpSpPr/>
          <p:nvPr/>
        </p:nvGrpSpPr>
        <p:grpSpPr>
          <a:xfrm>
            <a:off x="6034318" y="2400482"/>
            <a:ext cx="1311987" cy="1322224"/>
            <a:chOff x="1748494" y="4232011"/>
            <a:chExt cx="1256368" cy="1266169"/>
          </a:xfrm>
        </p:grpSpPr>
        <p:pic>
          <p:nvPicPr>
            <p:cNvPr id="221" name="Picture 220" descr="A close up of a logo&#10;&#10;Description automatically generated">
              <a:extLst>
                <a:ext uri="{FF2B5EF4-FFF2-40B4-BE49-F238E27FC236}">
                  <a16:creationId xmlns:a16="http://schemas.microsoft.com/office/drawing/2014/main" id="{3335E0C0-2177-4136-9CE8-DE044162A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2" name="Picture 221">
              <a:extLst>
                <a:ext uri="{FF2B5EF4-FFF2-40B4-BE49-F238E27FC236}">
                  <a16:creationId xmlns:a16="http://schemas.microsoft.com/office/drawing/2014/main" id="{41301015-94B2-4815-A68F-88615FAAB5E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3" name="Group 222">
            <a:extLst>
              <a:ext uri="{FF2B5EF4-FFF2-40B4-BE49-F238E27FC236}">
                <a16:creationId xmlns:a16="http://schemas.microsoft.com/office/drawing/2014/main" id="{73B39B51-B684-45F5-B826-84342C05CBAC}"/>
              </a:ext>
            </a:extLst>
          </p:cNvPr>
          <p:cNvGrpSpPr/>
          <p:nvPr/>
        </p:nvGrpSpPr>
        <p:grpSpPr>
          <a:xfrm>
            <a:off x="6193312" y="2548815"/>
            <a:ext cx="1311987" cy="1322224"/>
            <a:chOff x="1748494" y="4232011"/>
            <a:chExt cx="1256368" cy="1266169"/>
          </a:xfrm>
        </p:grpSpPr>
        <p:pic>
          <p:nvPicPr>
            <p:cNvPr id="224" name="Picture 223" descr="A close up of a logo&#10;&#10;Description automatically generated">
              <a:extLst>
                <a:ext uri="{FF2B5EF4-FFF2-40B4-BE49-F238E27FC236}">
                  <a16:creationId xmlns:a16="http://schemas.microsoft.com/office/drawing/2014/main" id="{2107E72B-07A0-4B01-8673-F732EAB08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5" name="Picture 224">
              <a:extLst>
                <a:ext uri="{FF2B5EF4-FFF2-40B4-BE49-F238E27FC236}">
                  <a16:creationId xmlns:a16="http://schemas.microsoft.com/office/drawing/2014/main" id="{0513524B-FBF6-4956-A42C-6C98911629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26" name="Picture 225" descr="A close up of a logo&#10;&#10;Description automatically generated">
            <a:extLst>
              <a:ext uri="{FF2B5EF4-FFF2-40B4-BE49-F238E27FC236}">
                <a16:creationId xmlns:a16="http://schemas.microsoft.com/office/drawing/2014/main" id="{E093EB4F-619E-4D31-9A01-DBFD69517A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222" y="2829334"/>
            <a:ext cx="719504" cy="719504"/>
          </a:xfrm>
          <a:prstGeom prst="rect">
            <a:avLst/>
          </a:prstGeom>
        </p:spPr>
      </p:pic>
      <p:grpSp>
        <p:nvGrpSpPr>
          <p:cNvPr id="227" name="Group 226">
            <a:extLst>
              <a:ext uri="{FF2B5EF4-FFF2-40B4-BE49-F238E27FC236}">
                <a16:creationId xmlns:a16="http://schemas.microsoft.com/office/drawing/2014/main" id="{6E6EFB07-EBEB-4255-9732-426B8C7BDC12}"/>
              </a:ext>
            </a:extLst>
          </p:cNvPr>
          <p:cNvGrpSpPr/>
          <p:nvPr/>
        </p:nvGrpSpPr>
        <p:grpSpPr>
          <a:xfrm>
            <a:off x="8001923" y="2767892"/>
            <a:ext cx="1311986" cy="1322216"/>
            <a:chOff x="1748494" y="4232017"/>
            <a:chExt cx="1256366" cy="1266163"/>
          </a:xfrm>
        </p:grpSpPr>
        <p:pic>
          <p:nvPicPr>
            <p:cNvPr id="228" name="Picture 227" descr="A close up of a logo&#10;&#10;Description automatically generated">
              <a:extLst>
                <a:ext uri="{FF2B5EF4-FFF2-40B4-BE49-F238E27FC236}">
                  <a16:creationId xmlns:a16="http://schemas.microsoft.com/office/drawing/2014/main" id="{D3465CF1-43E4-43AB-A128-4FC18BD5F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29" name="Picture 228">
              <a:extLst>
                <a:ext uri="{FF2B5EF4-FFF2-40B4-BE49-F238E27FC236}">
                  <a16:creationId xmlns:a16="http://schemas.microsoft.com/office/drawing/2014/main" id="{38C124D1-1CC9-4148-98C2-B8E3D20EF6D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0" name="Group 229">
            <a:extLst>
              <a:ext uri="{FF2B5EF4-FFF2-40B4-BE49-F238E27FC236}">
                <a16:creationId xmlns:a16="http://schemas.microsoft.com/office/drawing/2014/main" id="{A8A99AA4-EAD7-425F-9223-AE646FF7D649}"/>
              </a:ext>
            </a:extLst>
          </p:cNvPr>
          <p:cNvGrpSpPr/>
          <p:nvPr/>
        </p:nvGrpSpPr>
        <p:grpSpPr>
          <a:xfrm>
            <a:off x="8323677" y="2767892"/>
            <a:ext cx="1311986" cy="1322216"/>
            <a:chOff x="1748494" y="4232017"/>
            <a:chExt cx="1256366" cy="1266163"/>
          </a:xfrm>
        </p:grpSpPr>
        <p:pic>
          <p:nvPicPr>
            <p:cNvPr id="231" name="Picture 230" descr="A close up of a logo&#10;&#10;Description automatically generated">
              <a:extLst>
                <a:ext uri="{FF2B5EF4-FFF2-40B4-BE49-F238E27FC236}">
                  <a16:creationId xmlns:a16="http://schemas.microsoft.com/office/drawing/2014/main" id="{A8E7454D-7C9A-46AE-B08A-FEF7DFFFA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32" name="Picture 231">
              <a:extLst>
                <a:ext uri="{FF2B5EF4-FFF2-40B4-BE49-F238E27FC236}">
                  <a16:creationId xmlns:a16="http://schemas.microsoft.com/office/drawing/2014/main" id="{9801A03C-D26A-4B78-8ED6-041ABE6AF6E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153" name="TextBox 152">
            <a:extLst>
              <a:ext uri="{FF2B5EF4-FFF2-40B4-BE49-F238E27FC236}">
                <a16:creationId xmlns:a16="http://schemas.microsoft.com/office/drawing/2014/main" id="{5EA2193D-80CE-4580-9C86-BC081CCC16C7}"/>
              </a:ext>
            </a:extLst>
          </p:cNvPr>
          <p:cNvSpPr txBox="1"/>
          <p:nvPr/>
        </p:nvSpPr>
        <p:spPr>
          <a:xfrm>
            <a:off x="3860574" y="1372314"/>
            <a:ext cx="447194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tens and 3 ones</a:t>
            </a:r>
          </a:p>
        </p:txBody>
      </p:sp>
      <p:sp>
        <p:nvSpPr>
          <p:cNvPr id="80" name="TextBox 79">
            <a:extLst>
              <a:ext uri="{FF2B5EF4-FFF2-40B4-BE49-F238E27FC236}">
                <a16:creationId xmlns:a16="http://schemas.microsoft.com/office/drawing/2014/main" id="{DDD6B7C6-8CA9-431E-AE81-44C65E403F41}"/>
              </a:ext>
            </a:extLst>
          </p:cNvPr>
          <p:cNvSpPr txBox="1"/>
          <p:nvPr/>
        </p:nvSpPr>
        <p:spPr>
          <a:xfrm>
            <a:off x="4811076" y="1372314"/>
            <a:ext cx="2151245"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ones</a:t>
            </a:r>
          </a:p>
        </p:txBody>
      </p:sp>
      <p:sp>
        <p:nvSpPr>
          <p:cNvPr id="5" name="Content Placeholder 2">
            <a:extLst>
              <a:ext uri="{FF2B5EF4-FFF2-40B4-BE49-F238E27FC236}">
                <a16:creationId xmlns:a16="http://schemas.microsoft.com/office/drawing/2014/main" id="{E58E1E73-0554-41A6-930B-1D1E780C8531}"/>
              </a:ext>
            </a:extLst>
          </p:cNvPr>
          <p:cNvSpPr txBox="1">
            <a:spLocks/>
          </p:cNvSpPr>
          <p:nvPr/>
        </p:nvSpPr>
        <p:spPr>
          <a:xfrm>
            <a:off x="623888" y="5205208"/>
            <a:ext cx="10958513" cy="59349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we re-group our tens we can make 2 tens and 3 extra ones again.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74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xit" presetSubtype="0" fill="hold" grpId="1" nodeType="withEffect">
                                  <p:stCondLst>
                                    <p:cond delay="2000"/>
                                  </p:stCondLst>
                                  <p:childTnLst>
                                    <p:set>
                                      <p:cBhvr>
                                        <p:cTn id="8" dur="1" fill="hold">
                                          <p:stCondLst>
                                            <p:cond delay="0"/>
                                          </p:stCondLst>
                                        </p:cTn>
                                        <p:tgtEl>
                                          <p:spTgt spid="80"/>
                                        </p:tgtEl>
                                        <p:attrNameLst>
                                          <p:attrName>style.visibility</p:attrName>
                                        </p:attrNameLst>
                                      </p:cBhvr>
                                      <p:to>
                                        <p:strVal val="hidden"/>
                                      </p:to>
                                    </p:set>
                                  </p:childTnLst>
                                </p:cTn>
                              </p:par>
                              <p:par>
                                <p:cTn id="9" presetID="1" presetClass="entr" presetSubtype="0" fill="hold" grpId="0" nodeType="withEffect">
                                  <p:stCondLst>
                                    <p:cond delay="2000"/>
                                  </p:stCondLst>
                                  <p:childTnLst>
                                    <p:set>
                                      <p:cBhvr>
                                        <p:cTn id="10" dur="1" fill="hold">
                                          <p:stCondLst>
                                            <p:cond delay="0"/>
                                          </p:stCondLst>
                                        </p:cTn>
                                        <p:tgtEl>
                                          <p:spTgt spid="153"/>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1.25E-6 4.44444E-6 L 0.19987 0.21064 " pathEditMode="relative" rAng="0" ptsTypes="AA">
                                      <p:cBhvr>
                                        <p:cTn id="12" dur="2000" spd="-100000" fill="hold"/>
                                        <p:tgtEl>
                                          <p:spTgt spid="223"/>
                                        </p:tgtEl>
                                        <p:attrNameLst>
                                          <p:attrName>ppt_x</p:attrName>
                                          <p:attrName>ppt_y</p:attrName>
                                        </p:attrNameLst>
                                      </p:cBhvr>
                                      <p:rCtr x="9987" y="10532"/>
                                    </p:animMotion>
                                  </p:childTnLst>
                                </p:cTn>
                              </p:par>
                              <p:par>
                                <p:cTn id="13" presetID="42" presetClass="path" presetSubtype="0" accel="50000" decel="50000" fill="hold" nodeType="withEffect">
                                  <p:stCondLst>
                                    <p:cond delay="0"/>
                                  </p:stCondLst>
                                  <p:childTnLst>
                                    <p:animMotion origin="layout" path="M 1.66667E-6 0 L 0.10143 0.18079 " pathEditMode="relative" rAng="0" ptsTypes="AA">
                                      <p:cBhvr>
                                        <p:cTn id="14" dur="2000" spd="-100000" fill="hold"/>
                                        <p:tgtEl>
                                          <p:spTgt spid="230"/>
                                        </p:tgtEl>
                                        <p:attrNameLst>
                                          <p:attrName>ppt_x</p:attrName>
                                          <p:attrName>ppt_y</p:attrName>
                                        </p:attrNameLst>
                                      </p:cBhvr>
                                      <p:rCtr x="5065" y="9028"/>
                                    </p:animMotion>
                                  </p:childTnLst>
                                </p:cTn>
                              </p:par>
                              <p:par>
                                <p:cTn id="15" presetID="42" presetClass="path" presetSubtype="0" accel="50000" decel="50000" fill="hold" nodeType="withEffect">
                                  <p:stCondLst>
                                    <p:cond delay="0"/>
                                  </p:stCondLst>
                                  <p:childTnLst>
                                    <p:animMotion origin="layout" path="M -3.95833E-6 0 L 0.10261 0.1787 " pathEditMode="relative" rAng="0" ptsTypes="AA">
                                      <p:cBhvr>
                                        <p:cTn id="16" dur="2000" spd="-100000" fill="hold"/>
                                        <p:tgtEl>
                                          <p:spTgt spid="233"/>
                                        </p:tgtEl>
                                        <p:attrNameLst>
                                          <p:attrName>ppt_x</p:attrName>
                                          <p:attrName>ppt_y</p:attrName>
                                        </p:attrNameLst>
                                      </p:cBhvr>
                                      <p:rCtr x="5130" y="8935"/>
                                    </p:animMotion>
                                  </p:childTnLst>
                                </p:cTn>
                              </p:par>
                              <p:par>
                                <p:cTn id="17" presetID="42" presetClass="path" presetSubtype="0" accel="50000" decel="50000" fill="hold" nodeType="withEffect">
                                  <p:stCondLst>
                                    <p:cond delay="0"/>
                                  </p:stCondLst>
                                  <p:childTnLst>
                                    <p:animMotion origin="layout" path="M 3.75E-6 0 L 0.10143 0.17824 " pathEditMode="relative" rAng="0" ptsTypes="AA">
                                      <p:cBhvr>
                                        <p:cTn id="18" dur="2000" spd="-100000" fill="hold"/>
                                        <p:tgtEl>
                                          <p:spTgt spid="227"/>
                                        </p:tgtEl>
                                        <p:attrNameLst>
                                          <p:attrName>ppt_x</p:attrName>
                                          <p:attrName>ppt_y</p:attrName>
                                        </p:attrNameLst>
                                      </p:cBhvr>
                                      <p:rCtr x="5065" y="8912"/>
                                    </p:animMotion>
                                  </p:childTnLst>
                                </p:cTn>
                              </p:par>
                              <p:par>
                                <p:cTn id="19" presetID="42" presetClass="path" presetSubtype="0" accel="50000" decel="50000" fill="hold" nodeType="withEffect">
                                  <p:stCondLst>
                                    <p:cond delay="0"/>
                                  </p:stCondLst>
                                  <p:childTnLst>
                                    <p:animMotion origin="layout" path="M 2.08333E-6 3.7037E-6 L 0.1806 0.23449 " pathEditMode="relative" rAng="0" ptsTypes="AA">
                                      <p:cBhvr>
                                        <p:cTn id="20" dur="2000" spd="-100000" fill="hold"/>
                                        <p:tgtEl>
                                          <p:spTgt spid="220"/>
                                        </p:tgtEl>
                                        <p:attrNameLst>
                                          <p:attrName>ppt_x</p:attrName>
                                          <p:attrName>ppt_y</p:attrName>
                                        </p:attrNameLst>
                                      </p:cBhvr>
                                      <p:rCtr x="9023" y="11713"/>
                                    </p:animMotion>
                                  </p:childTnLst>
                                </p:cTn>
                              </p:par>
                              <p:par>
                                <p:cTn id="21" presetID="42" presetClass="path" presetSubtype="0" accel="50000" decel="50000" fill="hold" nodeType="withEffect">
                                  <p:stCondLst>
                                    <p:cond delay="0"/>
                                  </p:stCondLst>
                                  <p:childTnLst>
                                    <p:animMotion origin="layout" path="M 2.91667E-6 -4.44444E-6 L 0.16367 0.25394 " pathEditMode="relative" rAng="0" ptsTypes="AA">
                                      <p:cBhvr>
                                        <p:cTn id="22" dur="2000" spd="-100000" fill="hold"/>
                                        <p:tgtEl>
                                          <p:spTgt spid="217"/>
                                        </p:tgtEl>
                                        <p:attrNameLst>
                                          <p:attrName>ppt_x</p:attrName>
                                          <p:attrName>ppt_y</p:attrName>
                                        </p:attrNameLst>
                                      </p:cBhvr>
                                      <p:rCtr x="8177" y="12685"/>
                                    </p:animMotion>
                                  </p:childTnLst>
                                </p:cTn>
                              </p:par>
                              <p:par>
                                <p:cTn id="23" presetID="42" presetClass="path" presetSubtype="0" accel="50000" decel="50000" fill="hold" nodeType="withEffect">
                                  <p:stCondLst>
                                    <p:cond delay="0"/>
                                  </p:stCondLst>
                                  <p:childTnLst>
                                    <p:animMotion origin="layout" path="M -1.875E-6 0 L 0.10781 0.18102 " pathEditMode="relative" rAng="0" ptsTypes="AA">
                                      <p:cBhvr>
                                        <p:cTn id="24" dur="2000" spd="-100000" fill="hold"/>
                                        <p:tgtEl>
                                          <p:spTgt spid="205"/>
                                        </p:tgtEl>
                                        <p:attrNameLst>
                                          <p:attrName>ppt_x</p:attrName>
                                          <p:attrName>ppt_y</p:attrName>
                                        </p:attrNameLst>
                                      </p:cBhvr>
                                      <p:rCtr x="5391" y="9051"/>
                                    </p:animMotion>
                                  </p:childTnLst>
                                </p:cTn>
                              </p:par>
                              <p:par>
                                <p:cTn id="25" presetID="42" presetClass="path" presetSubtype="0" accel="50000" decel="50000" fill="hold" nodeType="withEffect">
                                  <p:stCondLst>
                                    <p:cond delay="0"/>
                                  </p:stCondLst>
                                  <p:childTnLst>
                                    <p:animMotion origin="layout" path="M -1.66667E-6 -3.33333E-6 L 0.08959 0.20324 " pathEditMode="relative" rAng="0" ptsTypes="AA">
                                      <p:cBhvr>
                                        <p:cTn id="26" dur="2000" spd="-100000" fill="hold"/>
                                        <p:tgtEl>
                                          <p:spTgt spid="208"/>
                                        </p:tgtEl>
                                        <p:attrNameLst>
                                          <p:attrName>ppt_x</p:attrName>
                                          <p:attrName>ppt_y</p:attrName>
                                        </p:attrNameLst>
                                      </p:cBhvr>
                                      <p:rCtr x="4479" y="10162"/>
                                    </p:animMotion>
                                  </p:childTnLst>
                                </p:cTn>
                              </p:par>
                              <p:par>
                                <p:cTn id="27" presetID="42" presetClass="path" presetSubtype="0" accel="50000" decel="50000" fill="hold" nodeType="withEffect">
                                  <p:stCondLst>
                                    <p:cond delay="0"/>
                                  </p:stCondLst>
                                  <p:childTnLst>
                                    <p:animMotion origin="layout" path="M -1.45833E-6 -4.07407E-6 L 0.07279 0.22338 " pathEditMode="relative" rAng="0" ptsTypes="AA">
                                      <p:cBhvr>
                                        <p:cTn id="28" dur="2000" spd="-100000" fill="hold"/>
                                        <p:tgtEl>
                                          <p:spTgt spid="211"/>
                                        </p:tgtEl>
                                        <p:attrNameLst>
                                          <p:attrName>ppt_x</p:attrName>
                                          <p:attrName>ppt_y</p:attrName>
                                        </p:attrNameLst>
                                      </p:cBhvr>
                                      <p:rCtr x="3633" y="11157"/>
                                    </p:animMotion>
                                  </p:childTnLst>
                                </p:cTn>
                              </p:par>
                              <p:par>
                                <p:cTn id="29" presetID="42" presetClass="path" presetSubtype="0" accel="50000" decel="50000" fill="hold" nodeType="withEffect">
                                  <p:stCondLst>
                                    <p:cond delay="0"/>
                                  </p:stCondLst>
                                  <p:childTnLst>
                                    <p:animMotion origin="layout" path="M -3.125E-6 2.59259E-6 L 0.05104 0.24768 " pathEditMode="relative" rAng="0" ptsTypes="AA">
                                      <p:cBhvr>
                                        <p:cTn id="30" dur="2000" spd="-100000" fill="hold"/>
                                        <p:tgtEl>
                                          <p:spTgt spid="214"/>
                                        </p:tgtEl>
                                        <p:attrNameLst>
                                          <p:attrName>ppt_x</p:attrName>
                                          <p:attrName>ppt_y</p:attrName>
                                        </p:attrNameLst>
                                      </p:cBhvr>
                                      <p:rCtr x="2552" y="12384"/>
                                    </p:animMotion>
                                  </p:childTnLst>
                                </p:cTn>
                              </p:par>
                              <p:par>
                                <p:cTn id="31" presetID="42" presetClass="path" presetSubtype="0" accel="50000" decel="50000" fill="hold" nodeType="withEffect">
                                  <p:stCondLst>
                                    <p:cond delay="0"/>
                                  </p:stCondLst>
                                  <p:childTnLst>
                                    <p:animMotion origin="layout" path="M 2.91667E-6 -4.07407E-6 L -0.01185 0.16875 " pathEditMode="relative" rAng="0" ptsTypes="AA">
                                      <p:cBhvr>
                                        <p:cTn id="32" dur="2000" spd="-100000" fill="hold"/>
                                        <p:tgtEl>
                                          <p:spTgt spid="202"/>
                                        </p:tgtEl>
                                        <p:attrNameLst>
                                          <p:attrName>ppt_x</p:attrName>
                                          <p:attrName>ppt_y</p:attrName>
                                        </p:attrNameLst>
                                      </p:cBhvr>
                                      <p:rCtr x="-599" y="8426"/>
                                    </p:animMotion>
                                  </p:childTnLst>
                                </p:cTn>
                              </p:par>
                              <p:par>
                                <p:cTn id="33" presetID="42" presetClass="path" presetSubtype="0" accel="50000" decel="50000" fill="hold" nodeType="withEffect">
                                  <p:stCondLst>
                                    <p:cond delay="0"/>
                                  </p:stCondLst>
                                  <p:childTnLst>
                                    <p:animMotion origin="layout" path="M 4.16667E-6 2.22222E-6 L -0.02878 0.18935 " pathEditMode="relative" rAng="0" ptsTypes="AA">
                                      <p:cBhvr>
                                        <p:cTn id="34" dur="2000" spd="-100000" fill="hold"/>
                                        <p:tgtEl>
                                          <p:spTgt spid="199"/>
                                        </p:tgtEl>
                                        <p:attrNameLst>
                                          <p:attrName>ppt_x</p:attrName>
                                          <p:attrName>ppt_y</p:attrName>
                                        </p:attrNameLst>
                                      </p:cBhvr>
                                      <p:rCtr x="-1445" y="9468"/>
                                    </p:animMotion>
                                  </p:childTnLst>
                                </p:cTn>
                              </p:par>
                              <p:par>
                                <p:cTn id="35" presetID="42" presetClass="path" presetSubtype="0" accel="50000" decel="50000" fill="hold" nodeType="withEffect">
                                  <p:stCondLst>
                                    <p:cond delay="0"/>
                                  </p:stCondLst>
                                  <p:childTnLst>
                                    <p:animMotion origin="layout" path="M 5E-6 4.07407E-6 L -0.0474 0.2118 " pathEditMode="relative" rAng="0" ptsTypes="AA">
                                      <p:cBhvr>
                                        <p:cTn id="36" dur="2000" spd="-100000" fill="hold"/>
                                        <p:tgtEl>
                                          <p:spTgt spid="196"/>
                                        </p:tgtEl>
                                        <p:attrNameLst>
                                          <p:attrName>ppt_x</p:attrName>
                                          <p:attrName>ppt_y</p:attrName>
                                        </p:attrNameLst>
                                      </p:cBhvr>
                                      <p:rCtr x="-2370" y="10579"/>
                                    </p:animMotion>
                                  </p:childTnLst>
                                </p:cTn>
                              </p:par>
                              <p:par>
                                <p:cTn id="37" presetID="42" presetClass="path" presetSubtype="0" accel="50000" decel="50000" fill="hold" nodeType="withEffect">
                                  <p:stCondLst>
                                    <p:cond delay="0"/>
                                  </p:stCondLst>
                                  <p:childTnLst>
                                    <p:animMotion origin="layout" path="M -2.70833E-6 4.44444E-6 L 0.08138 0.21296 " pathEditMode="relative" rAng="0" ptsTypes="AA">
                                      <p:cBhvr>
                                        <p:cTn id="38" dur="2000" spd="-100000" fill="hold"/>
                                        <p:tgtEl>
                                          <p:spTgt spid="191"/>
                                        </p:tgtEl>
                                        <p:attrNameLst>
                                          <p:attrName>ppt_x</p:attrName>
                                          <p:attrName>ppt_y</p:attrName>
                                        </p:attrNameLst>
                                      </p:cBhvr>
                                      <p:rCtr x="4062" y="10648"/>
                                    </p:animMotion>
                                  </p:childTnLst>
                                </p:cTn>
                              </p:par>
                              <p:par>
                                <p:cTn id="39" presetID="42" presetClass="path" presetSubtype="0" accel="50000" decel="50000" fill="hold" nodeType="withEffect">
                                  <p:stCondLst>
                                    <p:cond delay="0"/>
                                  </p:stCondLst>
                                  <p:childTnLst>
                                    <p:animMotion origin="layout" path="M -1.875E-6 3.7037E-6 L 0.06367 0.23217 " pathEditMode="relative" rAng="0" ptsTypes="AA">
                                      <p:cBhvr>
                                        <p:cTn id="40" dur="2000" spd="-100000" fill="hold"/>
                                        <p:tgtEl>
                                          <p:spTgt spid="188"/>
                                        </p:tgtEl>
                                        <p:attrNameLst>
                                          <p:attrName>ppt_x</p:attrName>
                                          <p:attrName>ppt_y</p:attrName>
                                        </p:attrNameLst>
                                      </p:cBhvr>
                                      <p:rCtr x="3177" y="11597"/>
                                    </p:animMotion>
                                  </p:childTnLst>
                                </p:cTn>
                              </p:par>
                              <p:par>
                                <p:cTn id="41" presetID="42" presetClass="path" presetSubtype="0" accel="50000" decel="50000" fill="hold" nodeType="withEffect">
                                  <p:stCondLst>
                                    <p:cond delay="0"/>
                                  </p:stCondLst>
                                  <p:childTnLst>
                                    <p:animMotion origin="layout" path="M -1.04167E-6 -4.44444E-6 L 0.04596 0.25278 " pathEditMode="relative" rAng="0" ptsTypes="AA">
                                      <p:cBhvr>
                                        <p:cTn id="42" dur="2000" spd="-100000" fill="hold"/>
                                        <p:tgtEl>
                                          <p:spTgt spid="185"/>
                                        </p:tgtEl>
                                        <p:attrNameLst>
                                          <p:attrName>ppt_x</p:attrName>
                                          <p:attrName>ppt_y</p:attrName>
                                        </p:attrNameLst>
                                      </p:cBhvr>
                                      <p:rCtr x="2292" y="12639"/>
                                    </p:animMotion>
                                  </p:childTnLst>
                                </p:cTn>
                              </p:par>
                              <p:par>
                                <p:cTn id="43" presetID="42" presetClass="path" presetSubtype="0" accel="50000" decel="50000" fill="hold" nodeType="withEffect">
                                  <p:stCondLst>
                                    <p:cond delay="0"/>
                                  </p:stCondLst>
                                  <p:childTnLst>
                                    <p:animMotion origin="layout" path="M 4.375E-6 0 L -0.01029 0.1787 " pathEditMode="relative" rAng="0" ptsTypes="AA">
                                      <p:cBhvr>
                                        <p:cTn id="44" dur="2000" spd="-100000" fill="hold"/>
                                        <p:tgtEl>
                                          <p:spTgt spid="154"/>
                                        </p:tgtEl>
                                        <p:attrNameLst>
                                          <p:attrName>ppt_x</p:attrName>
                                          <p:attrName>ppt_y</p:attrName>
                                        </p:attrNameLst>
                                      </p:cBhvr>
                                      <p:rCtr x="-521" y="8935"/>
                                    </p:animMotion>
                                  </p:childTnLst>
                                </p:cTn>
                              </p:par>
                              <p:par>
                                <p:cTn id="45" presetID="42" presetClass="path" presetSubtype="0" accel="50000" decel="50000" fill="hold" nodeType="withEffect">
                                  <p:stCondLst>
                                    <p:cond delay="0"/>
                                  </p:stCondLst>
                                  <p:childTnLst>
                                    <p:animMotion origin="layout" path="M 4.375E-6 -3.33333E-6 L -0.02774 0.20162 " pathEditMode="relative" rAng="0" ptsTypes="AA">
                                      <p:cBhvr>
                                        <p:cTn id="46" dur="2000" spd="-100000" fill="hold"/>
                                        <p:tgtEl>
                                          <p:spTgt spid="165"/>
                                        </p:tgtEl>
                                        <p:attrNameLst>
                                          <p:attrName>ppt_x</p:attrName>
                                          <p:attrName>ppt_y</p:attrName>
                                        </p:attrNameLst>
                                      </p:cBhvr>
                                      <p:rCtr x="-1393" y="10069"/>
                                    </p:animMotion>
                                  </p:childTnLst>
                                </p:cTn>
                              </p:par>
                              <p:par>
                                <p:cTn id="47" presetID="42" presetClass="path" presetSubtype="0" accel="50000" decel="50000" fill="hold" nodeType="withEffect">
                                  <p:stCondLst>
                                    <p:cond delay="0"/>
                                  </p:stCondLst>
                                  <p:childTnLst>
                                    <p:animMotion origin="layout" path="M 4.79167E-6 -4.07407E-6 L -0.04701 0.22338 " pathEditMode="relative" rAng="0" ptsTypes="AA">
                                      <p:cBhvr>
                                        <p:cTn id="48" dur="2000" spd="-100000" fill="hold"/>
                                        <p:tgtEl>
                                          <p:spTgt spid="166"/>
                                        </p:tgtEl>
                                        <p:attrNameLst>
                                          <p:attrName>ppt_x</p:attrName>
                                          <p:attrName>ppt_y</p:attrName>
                                        </p:attrNameLst>
                                      </p:cBhvr>
                                      <p:rCtr x="-2357" y="11157"/>
                                    </p:animMotion>
                                  </p:childTnLst>
                                </p:cTn>
                              </p:par>
                              <p:par>
                                <p:cTn id="49" presetID="42" presetClass="path" presetSubtype="0" accel="50000" decel="50000" fill="hold" nodeType="withEffect">
                                  <p:stCondLst>
                                    <p:cond delay="0"/>
                                  </p:stCondLst>
                                  <p:childTnLst>
                                    <p:animMotion origin="layout" path="M 2.91667E-6 2.59259E-6 L -0.06706 0.24884 " pathEditMode="relative" rAng="0" ptsTypes="AA">
                                      <p:cBhvr>
                                        <p:cTn id="50" dur="2000" spd="-100000" fill="hold"/>
                                        <p:tgtEl>
                                          <p:spTgt spid="167"/>
                                        </p:tgtEl>
                                        <p:attrNameLst>
                                          <p:attrName>ppt_x</p:attrName>
                                          <p:attrName>ppt_y</p:attrName>
                                        </p:attrNameLst>
                                      </p:cBhvr>
                                      <p:rCtr x="-3359" y="12431"/>
                                    </p:animMotion>
                                  </p:childTnLst>
                                </p:cTn>
                              </p:par>
                              <p:par>
                                <p:cTn id="51" presetID="42" presetClass="path" presetSubtype="0" accel="50000" decel="50000" fill="hold" nodeType="withEffect">
                                  <p:stCondLst>
                                    <p:cond delay="0"/>
                                  </p:stCondLst>
                                  <p:childTnLst>
                                    <p:animMotion origin="layout" path="M -1.04167E-6 -4.07407E-6 L -0.1306 0.16991 " pathEditMode="relative" rAng="0" ptsTypes="AA">
                                      <p:cBhvr>
                                        <p:cTn id="52" dur="2000" spd="-100000" fill="hold"/>
                                        <p:tgtEl>
                                          <p:spTgt spid="178"/>
                                        </p:tgtEl>
                                        <p:attrNameLst>
                                          <p:attrName>ppt_x</p:attrName>
                                          <p:attrName>ppt_y</p:attrName>
                                        </p:attrNameLst>
                                      </p:cBhvr>
                                      <p:rCtr x="-6536" y="8495"/>
                                    </p:animMotion>
                                  </p:childTnLst>
                                </p:cTn>
                              </p:par>
                              <p:par>
                                <p:cTn id="53" presetID="42" presetClass="path" presetSubtype="0" accel="50000" decel="50000" fill="hold" nodeType="withEffect">
                                  <p:stCondLst>
                                    <p:cond delay="0"/>
                                  </p:stCondLst>
                                  <p:childTnLst>
                                    <p:animMotion origin="layout" path="M 4.16667E-7 2.22222E-6 L -0.18268 0.18935 " pathEditMode="relative" rAng="0" ptsTypes="AA">
                                      <p:cBhvr>
                                        <p:cTn id="54" dur="2000" spd="-100000" fill="hold"/>
                                        <p:tgtEl>
                                          <p:spTgt spid="177"/>
                                        </p:tgtEl>
                                        <p:attrNameLst>
                                          <p:attrName>ppt_x</p:attrName>
                                          <p:attrName>ppt_y</p:attrName>
                                        </p:attrNameLst>
                                      </p:cBhvr>
                                      <p:rCtr x="-9141" y="9468"/>
                                    </p:animMotion>
                                  </p:childTnLst>
                                </p:cTn>
                              </p:par>
                              <p:par>
                                <p:cTn id="55" presetID="42" presetClass="path" presetSubtype="0" accel="50000" decel="50000" fill="hold" nodeType="withEffect">
                                  <p:stCondLst>
                                    <p:cond delay="0"/>
                                  </p:stCondLst>
                                  <p:childTnLst>
                                    <p:animMotion origin="layout" path="M 1.25E-6 4.07407E-6 L -0.13021 0.20902 " pathEditMode="relative" rAng="0" ptsTypes="AA">
                                      <p:cBhvr>
                                        <p:cTn id="56" dur="2000" spd="-100000" fill="hold"/>
                                        <p:tgtEl>
                                          <p:spTgt spid="176"/>
                                        </p:tgtEl>
                                        <p:attrNameLst>
                                          <p:attrName>ppt_x</p:attrName>
                                          <p:attrName>ppt_y</p:attrName>
                                        </p:attrNameLst>
                                      </p:cBhvr>
                                      <p:rCtr x="-6510" y="10440"/>
                                    </p:animMotion>
                                  </p:childTnLst>
                                </p:cTn>
                              </p:par>
                              <p:par>
                                <p:cTn id="57" presetID="1" presetClass="entr" presetSubtype="0" fill="hold" nodeType="withEffect">
                                  <p:stCondLst>
                                    <p:cond delay="200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nodeType="withEffect">
                                  <p:stCondLst>
                                    <p:cond delay="2000"/>
                                  </p:stCondLst>
                                  <p:childTnLst>
                                    <p:set>
                                      <p:cBhvr>
                                        <p:cTn id="60"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80" grpId="0"/>
      <p:bldP spid="8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0F5A-A9FF-479D-90F8-BBDD67AC9A08}"/>
              </a:ext>
            </a:extLst>
          </p:cNvPr>
          <p:cNvSpPr>
            <a:spLocks noGrp="1"/>
          </p:cNvSpPr>
          <p:nvPr>
            <p:ph type="title"/>
          </p:nvPr>
        </p:nvSpPr>
        <p:spPr/>
        <p:txBody>
          <a:bodyPr/>
          <a:lstStyle/>
          <a:p>
            <a:r>
              <a:rPr lang="en-GB" dirty="0"/>
              <a:t>2NPV-1 Place value in two-digit numbers</a:t>
            </a:r>
          </a:p>
        </p:txBody>
      </p:sp>
      <p:grpSp>
        <p:nvGrpSpPr>
          <p:cNvPr id="21" name="Group 20">
            <a:extLst>
              <a:ext uri="{FF2B5EF4-FFF2-40B4-BE49-F238E27FC236}">
                <a16:creationId xmlns:a16="http://schemas.microsoft.com/office/drawing/2014/main" id="{CAD59A1B-55C5-4819-8240-C995E74213EB}"/>
              </a:ext>
            </a:extLst>
          </p:cNvPr>
          <p:cNvGrpSpPr/>
          <p:nvPr/>
        </p:nvGrpSpPr>
        <p:grpSpPr>
          <a:xfrm>
            <a:off x="1100519" y="4191086"/>
            <a:ext cx="1905426" cy="1905426"/>
            <a:chOff x="1250560" y="1132045"/>
            <a:chExt cx="1615519" cy="1615519"/>
          </a:xfrm>
        </p:grpSpPr>
        <p:pic>
          <p:nvPicPr>
            <p:cNvPr id="22" name="Picture 21">
              <a:extLst>
                <a:ext uri="{FF2B5EF4-FFF2-40B4-BE49-F238E27FC236}">
                  <a16:creationId xmlns:a16="http://schemas.microsoft.com/office/drawing/2014/main" id="{6EF19649-AE5D-49BE-9899-0AF76611D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560" y="1132045"/>
              <a:ext cx="1615519" cy="1615519"/>
            </a:xfrm>
            <a:prstGeom prst="rect">
              <a:avLst/>
            </a:prstGeom>
          </p:spPr>
        </p:pic>
        <p:pic>
          <p:nvPicPr>
            <p:cNvPr id="23" name="Picture 22">
              <a:extLst>
                <a:ext uri="{FF2B5EF4-FFF2-40B4-BE49-F238E27FC236}">
                  <a16:creationId xmlns:a16="http://schemas.microsoft.com/office/drawing/2014/main" id="{42452C4B-59E6-45C6-85EF-7A832347A5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6926" y="1602207"/>
              <a:ext cx="609365" cy="609365"/>
            </a:xfrm>
            <a:prstGeom prst="rect">
              <a:avLst/>
            </a:prstGeom>
          </p:spPr>
        </p:pic>
      </p:grpSp>
      <p:grpSp>
        <p:nvGrpSpPr>
          <p:cNvPr id="24" name="Group 23">
            <a:extLst>
              <a:ext uri="{FF2B5EF4-FFF2-40B4-BE49-F238E27FC236}">
                <a16:creationId xmlns:a16="http://schemas.microsoft.com/office/drawing/2014/main" id="{26E1DFB6-E9CB-4943-8374-395550715A40}"/>
              </a:ext>
            </a:extLst>
          </p:cNvPr>
          <p:cNvGrpSpPr/>
          <p:nvPr/>
        </p:nvGrpSpPr>
        <p:grpSpPr>
          <a:xfrm>
            <a:off x="3982551" y="2225173"/>
            <a:ext cx="1905426" cy="1905426"/>
            <a:chOff x="1250560" y="1132045"/>
            <a:chExt cx="1615519" cy="1615519"/>
          </a:xfrm>
        </p:grpSpPr>
        <p:pic>
          <p:nvPicPr>
            <p:cNvPr id="25" name="Picture 24">
              <a:extLst>
                <a:ext uri="{FF2B5EF4-FFF2-40B4-BE49-F238E27FC236}">
                  <a16:creationId xmlns:a16="http://schemas.microsoft.com/office/drawing/2014/main" id="{2D40AED4-8F77-45AB-9F2A-37C3206A7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560" y="1132045"/>
              <a:ext cx="1615519" cy="1615519"/>
            </a:xfrm>
            <a:prstGeom prst="rect">
              <a:avLst/>
            </a:prstGeom>
          </p:spPr>
        </p:pic>
        <p:pic>
          <p:nvPicPr>
            <p:cNvPr id="26" name="Picture 25">
              <a:extLst>
                <a:ext uri="{FF2B5EF4-FFF2-40B4-BE49-F238E27FC236}">
                  <a16:creationId xmlns:a16="http://schemas.microsoft.com/office/drawing/2014/main" id="{55A93995-CBE7-467C-95C7-2C9D382160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6926" y="1602207"/>
              <a:ext cx="609365" cy="609365"/>
            </a:xfrm>
            <a:prstGeom prst="rect">
              <a:avLst/>
            </a:prstGeom>
          </p:spPr>
        </p:pic>
      </p:grpSp>
      <p:grpSp>
        <p:nvGrpSpPr>
          <p:cNvPr id="27" name="Group 26">
            <a:extLst>
              <a:ext uri="{FF2B5EF4-FFF2-40B4-BE49-F238E27FC236}">
                <a16:creationId xmlns:a16="http://schemas.microsoft.com/office/drawing/2014/main" id="{80072DDA-8C4B-4B08-BEA3-5304D2102E36}"/>
              </a:ext>
            </a:extLst>
          </p:cNvPr>
          <p:cNvGrpSpPr/>
          <p:nvPr/>
        </p:nvGrpSpPr>
        <p:grpSpPr>
          <a:xfrm>
            <a:off x="2783632" y="4454441"/>
            <a:ext cx="1311986" cy="1322216"/>
            <a:chOff x="1748494" y="4232017"/>
            <a:chExt cx="1256366" cy="1266163"/>
          </a:xfrm>
        </p:grpSpPr>
        <p:pic>
          <p:nvPicPr>
            <p:cNvPr id="28" name="Picture 27" descr="A close up of a logo&#10;&#10;Description automatically generated">
              <a:extLst>
                <a:ext uri="{FF2B5EF4-FFF2-40B4-BE49-F238E27FC236}">
                  <a16:creationId xmlns:a16="http://schemas.microsoft.com/office/drawing/2014/main" id="{3FD5F625-D78B-4C45-A4A1-A4EF864868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29" name="Picture 28">
              <a:extLst>
                <a:ext uri="{FF2B5EF4-FFF2-40B4-BE49-F238E27FC236}">
                  <a16:creationId xmlns:a16="http://schemas.microsoft.com/office/drawing/2014/main" id="{B81974DC-F1BA-4E0D-8159-3446CD840B9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 name="Group 29">
            <a:extLst>
              <a:ext uri="{FF2B5EF4-FFF2-40B4-BE49-F238E27FC236}">
                <a16:creationId xmlns:a16="http://schemas.microsoft.com/office/drawing/2014/main" id="{A9A44821-96A5-4EE1-8235-A60EEF71396B}"/>
              </a:ext>
            </a:extLst>
          </p:cNvPr>
          <p:cNvGrpSpPr/>
          <p:nvPr/>
        </p:nvGrpSpPr>
        <p:grpSpPr>
          <a:xfrm>
            <a:off x="4646250" y="4012475"/>
            <a:ext cx="1311986" cy="1322216"/>
            <a:chOff x="1748494" y="4232017"/>
            <a:chExt cx="1256366" cy="1266163"/>
          </a:xfrm>
        </p:grpSpPr>
        <p:pic>
          <p:nvPicPr>
            <p:cNvPr id="31" name="Picture 30" descr="A close up of a logo&#10;&#10;Description automatically generated">
              <a:extLst>
                <a:ext uri="{FF2B5EF4-FFF2-40B4-BE49-F238E27FC236}">
                  <a16:creationId xmlns:a16="http://schemas.microsoft.com/office/drawing/2014/main" id="{42856A35-6246-483A-9260-E1733EE8F0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32" name="Picture 31">
              <a:extLst>
                <a:ext uri="{FF2B5EF4-FFF2-40B4-BE49-F238E27FC236}">
                  <a16:creationId xmlns:a16="http://schemas.microsoft.com/office/drawing/2014/main" id="{8A3B6172-CF9F-4887-BCB4-562BE756B4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3" name="Group 32">
            <a:extLst>
              <a:ext uri="{FF2B5EF4-FFF2-40B4-BE49-F238E27FC236}">
                <a16:creationId xmlns:a16="http://schemas.microsoft.com/office/drawing/2014/main" id="{A14B733A-6D27-4708-BDE7-6C979BC1B35C}"/>
              </a:ext>
            </a:extLst>
          </p:cNvPr>
          <p:cNvGrpSpPr/>
          <p:nvPr/>
        </p:nvGrpSpPr>
        <p:grpSpPr>
          <a:xfrm>
            <a:off x="703756" y="2767892"/>
            <a:ext cx="1311986" cy="1322216"/>
            <a:chOff x="1748494" y="4232017"/>
            <a:chExt cx="1256366" cy="1266163"/>
          </a:xfrm>
        </p:grpSpPr>
        <p:pic>
          <p:nvPicPr>
            <p:cNvPr id="34" name="Picture 33" descr="A close up of a logo&#10;&#10;Description automatically generated">
              <a:extLst>
                <a:ext uri="{FF2B5EF4-FFF2-40B4-BE49-F238E27FC236}">
                  <a16:creationId xmlns:a16="http://schemas.microsoft.com/office/drawing/2014/main" id="{0BC367F3-F8F7-41F8-9172-3963CB931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007" y="4232017"/>
              <a:ext cx="1243853" cy="1243853"/>
            </a:xfrm>
            <a:prstGeom prst="rect">
              <a:avLst/>
            </a:prstGeom>
          </p:spPr>
        </p:pic>
        <p:pic>
          <p:nvPicPr>
            <p:cNvPr id="35" name="Picture 34">
              <a:extLst>
                <a:ext uri="{FF2B5EF4-FFF2-40B4-BE49-F238E27FC236}">
                  <a16:creationId xmlns:a16="http://schemas.microsoft.com/office/drawing/2014/main" id="{16964D3D-C418-4CCF-9D58-B54D063AF41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36" name="TextBox 35">
            <a:extLst>
              <a:ext uri="{FF2B5EF4-FFF2-40B4-BE49-F238E27FC236}">
                <a16:creationId xmlns:a16="http://schemas.microsoft.com/office/drawing/2014/main" id="{C9411370-DE60-46CD-822A-5ACFAB5F67A4}"/>
              </a:ext>
            </a:extLst>
          </p:cNvPr>
          <p:cNvSpPr txBox="1"/>
          <p:nvPr/>
        </p:nvSpPr>
        <p:spPr>
          <a:xfrm>
            <a:off x="2983804" y="1664896"/>
            <a:ext cx="570589"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37" name="TextBox 36">
            <a:extLst>
              <a:ext uri="{FF2B5EF4-FFF2-40B4-BE49-F238E27FC236}">
                <a16:creationId xmlns:a16="http://schemas.microsoft.com/office/drawing/2014/main" id="{2F121B12-3538-43EA-A86F-B90D4C036075}"/>
              </a:ext>
            </a:extLst>
          </p:cNvPr>
          <p:cNvSpPr txBox="1"/>
          <p:nvPr/>
        </p:nvSpPr>
        <p:spPr>
          <a:xfrm>
            <a:off x="3366531" y="1664896"/>
            <a:ext cx="570589"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 name="TextBox 19">
            <a:extLst>
              <a:ext uri="{FF2B5EF4-FFF2-40B4-BE49-F238E27FC236}">
                <a16:creationId xmlns:a16="http://schemas.microsoft.com/office/drawing/2014/main" id="{34DE1B91-F53E-4D55-B2C4-06EADC8DF793}"/>
              </a:ext>
            </a:extLst>
          </p:cNvPr>
          <p:cNvSpPr txBox="1"/>
          <p:nvPr/>
        </p:nvSpPr>
        <p:spPr>
          <a:xfrm>
            <a:off x="6096000" y="4807906"/>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 can re-arrange the objects but the total number of objects stays the same.</a:t>
            </a:r>
          </a:p>
        </p:txBody>
      </p:sp>
      <p:sp>
        <p:nvSpPr>
          <p:cNvPr id="5" name="Content Placeholder 2">
            <a:extLst>
              <a:ext uri="{FF2B5EF4-FFF2-40B4-BE49-F238E27FC236}">
                <a16:creationId xmlns:a16="http://schemas.microsoft.com/office/drawing/2014/main" id="{0B253B54-2D1D-4D13-BD8D-C1636CD0E043}"/>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Have we still got 23 straws?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it matter how we arrange our 2 tens and 3 extra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make your own number with straws, re-arrange it and ask your friend to say your number. Take turns to practise!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5828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70697-C50B-4496-8CBA-C59330E0EBF6}"/>
              </a:ext>
            </a:extLst>
          </p:cNvPr>
          <p:cNvSpPr>
            <a:spLocks noGrp="1"/>
          </p:cNvSpPr>
          <p:nvPr>
            <p:ph type="title"/>
          </p:nvPr>
        </p:nvSpPr>
        <p:spPr/>
        <p:txBody>
          <a:bodyPr/>
          <a:lstStyle/>
          <a:p>
            <a:r>
              <a:rPr lang="en-GB" dirty="0"/>
              <a:t>2NPV-1 Place value in two-digit numbers</a:t>
            </a:r>
          </a:p>
        </p:txBody>
      </p:sp>
      <p:pic>
        <p:nvPicPr>
          <p:cNvPr id="4" name="Picture 3">
            <a:extLst>
              <a:ext uri="{FF2B5EF4-FFF2-40B4-BE49-F238E27FC236}">
                <a16:creationId xmlns:a16="http://schemas.microsoft.com/office/drawing/2014/main" id="{5C5ED8F8-8417-451D-BC68-B10C4FCC1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008" y="2279881"/>
            <a:ext cx="2356772" cy="1586146"/>
          </a:xfrm>
          <a:prstGeom prst="rect">
            <a:avLst/>
          </a:prstGeom>
        </p:spPr>
      </p:pic>
      <p:pic>
        <p:nvPicPr>
          <p:cNvPr id="7" name="Picture 6">
            <a:extLst>
              <a:ext uri="{FF2B5EF4-FFF2-40B4-BE49-F238E27FC236}">
                <a16:creationId xmlns:a16="http://schemas.microsoft.com/office/drawing/2014/main" id="{22327D0B-42D9-4086-AF8E-2F19FF794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826" y="3176524"/>
            <a:ext cx="1481400" cy="875372"/>
          </a:xfrm>
          <a:prstGeom prst="rect">
            <a:avLst/>
          </a:prstGeom>
        </p:spPr>
      </p:pic>
      <p:pic>
        <p:nvPicPr>
          <p:cNvPr id="9" name="Picture 8">
            <a:extLst>
              <a:ext uri="{FF2B5EF4-FFF2-40B4-BE49-F238E27FC236}">
                <a16:creationId xmlns:a16="http://schemas.microsoft.com/office/drawing/2014/main" id="{7158EA33-70F8-4CA1-BA63-BCC2860AD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088" y="4772999"/>
            <a:ext cx="1481400" cy="875372"/>
          </a:xfrm>
          <a:prstGeom prst="rect">
            <a:avLst/>
          </a:prstGeom>
        </p:spPr>
      </p:pic>
      <p:pic>
        <p:nvPicPr>
          <p:cNvPr id="11" name="Picture 10">
            <a:extLst>
              <a:ext uri="{FF2B5EF4-FFF2-40B4-BE49-F238E27FC236}">
                <a16:creationId xmlns:a16="http://schemas.microsoft.com/office/drawing/2014/main" id="{ECF4A994-3E82-47B5-BF66-EB0C48561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0950" y="3226115"/>
            <a:ext cx="1586146" cy="2356772"/>
          </a:xfrm>
          <a:prstGeom prst="rect">
            <a:avLst/>
          </a:prstGeom>
        </p:spPr>
      </p:pic>
      <p:pic>
        <p:nvPicPr>
          <p:cNvPr id="13" name="Picture 12">
            <a:extLst>
              <a:ext uri="{FF2B5EF4-FFF2-40B4-BE49-F238E27FC236}">
                <a16:creationId xmlns:a16="http://schemas.microsoft.com/office/drawing/2014/main" id="{713DF35E-3076-402C-B32D-FBF7B6D2B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2184" y="4440060"/>
            <a:ext cx="1481400" cy="665881"/>
          </a:xfrm>
          <a:prstGeom prst="rect">
            <a:avLst/>
          </a:prstGeom>
        </p:spPr>
      </p:pic>
      <p:pic>
        <p:nvPicPr>
          <p:cNvPr id="15" name="Picture 14">
            <a:extLst>
              <a:ext uri="{FF2B5EF4-FFF2-40B4-BE49-F238E27FC236}">
                <a16:creationId xmlns:a16="http://schemas.microsoft.com/office/drawing/2014/main" id="{04C7A2F0-C168-467A-99FA-41C50CD892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1680" y="2211944"/>
            <a:ext cx="1481400" cy="665881"/>
          </a:xfrm>
          <a:prstGeom prst="rect">
            <a:avLst/>
          </a:prstGeom>
        </p:spPr>
      </p:pic>
      <p:sp>
        <p:nvSpPr>
          <p:cNvPr id="22" name="Oval 21">
            <a:extLst>
              <a:ext uri="{FF2B5EF4-FFF2-40B4-BE49-F238E27FC236}">
                <a16:creationId xmlns:a16="http://schemas.microsoft.com/office/drawing/2014/main" id="{C22588BC-A225-4D25-AF3D-6632923123B4}"/>
              </a:ext>
            </a:extLst>
          </p:cNvPr>
          <p:cNvSpPr/>
          <p:nvPr/>
        </p:nvSpPr>
        <p:spPr bwMode="auto">
          <a:xfrm>
            <a:off x="605784" y="1449288"/>
            <a:ext cx="3456384" cy="4886257"/>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 name="Oval 22">
            <a:extLst>
              <a:ext uri="{FF2B5EF4-FFF2-40B4-BE49-F238E27FC236}">
                <a16:creationId xmlns:a16="http://schemas.microsoft.com/office/drawing/2014/main" id="{C12EEE50-94EC-4527-979B-1A9E5A1E229C}"/>
              </a:ext>
            </a:extLst>
          </p:cNvPr>
          <p:cNvSpPr/>
          <p:nvPr/>
        </p:nvSpPr>
        <p:spPr bwMode="auto">
          <a:xfrm>
            <a:off x="4623859" y="1592450"/>
            <a:ext cx="3367314" cy="480115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Content Placeholder 2">
            <a:extLst>
              <a:ext uri="{FF2B5EF4-FFF2-40B4-BE49-F238E27FC236}">
                <a16:creationId xmlns:a16="http://schemas.microsoft.com/office/drawing/2014/main" id="{74634AAC-8D55-4B1E-9634-2C6150663DB5}"/>
              </a:ext>
            </a:extLst>
          </p:cNvPr>
          <p:cNvSpPr txBox="1">
            <a:spLocks/>
          </p:cNvSpPr>
          <p:nvPr/>
        </p:nvSpPr>
        <p:spPr>
          <a:xfrm>
            <a:off x="7937205" y="1567970"/>
            <a:ext cx="3645196" cy="382217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pictures of apples and pencils. What is the same? What is different?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the words and number to match each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might someone get this wrong?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481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08333E-7 3.33333E-6 L 2.08333E-7 0.00023 " pathEditMode="relative" rAng="0" ptsTypes="AA">
                                      <p:cBhvr>
                                        <p:cTn id="6" dur="2000" fill="hold"/>
                                        <p:tgtEl>
                                          <p:spTgt spid="4"/>
                                        </p:tgtEl>
                                        <p:attrNameLst>
                                          <p:attrName>ppt_x</p:attrName>
                                          <p:attrName>ppt_y</p:attrName>
                                        </p:attrNameLst>
                                      </p:cBhvr>
                                      <p:rCtr x="0" y="0"/>
                                    </p:animMotion>
                                  </p:childTnLst>
                                </p:cTn>
                              </p:par>
                              <p:par>
                                <p:cTn id="7" presetID="64" presetClass="path" presetSubtype="0" accel="50000" decel="50000" fill="hold" nodeType="withEffect">
                                  <p:stCondLst>
                                    <p:cond delay="0"/>
                                  </p:stCondLst>
                                  <p:childTnLst>
                                    <p:animMotion origin="layout" path="M -1.66667E-6 -2.22222E-6 L 0.00052 -0.09699 " pathEditMode="relative" rAng="0" ptsTypes="AA">
                                      <p:cBhvr>
                                        <p:cTn id="8" dur="2000" fill="hold"/>
                                        <p:tgtEl>
                                          <p:spTgt spid="9"/>
                                        </p:tgtEl>
                                        <p:attrNameLst>
                                          <p:attrName>ppt_x</p:attrName>
                                          <p:attrName>ppt_y</p:attrName>
                                        </p:attrNameLst>
                                      </p:cBhvr>
                                      <p:rCtr x="26" y="-4861"/>
                                    </p:animMotion>
                                  </p:childTnLst>
                                </p:cTn>
                              </p:par>
                              <p:par>
                                <p:cTn id="9" presetID="35" presetClass="path" presetSubtype="0" accel="50000" decel="50000" fill="hold" nodeType="withEffect">
                                  <p:stCondLst>
                                    <p:cond delay="0"/>
                                  </p:stCondLst>
                                  <p:childTnLst>
                                    <p:animMotion origin="layout" path="M 1.875E-6 -3.33333E-6 L -0.15977 0.14676 " pathEditMode="relative" rAng="0" ptsTypes="AA">
                                      <p:cBhvr>
                                        <p:cTn id="10" dur="2000" fill="hold"/>
                                        <p:tgtEl>
                                          <p:spTgt spid="13"/>
                                        </p:tgtEl>
                                        <p:attrNameLst>
                                          <p:attrName>ppt_x</p:attrName>
                                          <p:attrName>ppt_y</p:attrName>
                                        </p:attrNameLst>
                                      </p:cBhvr>
                                      <p:rCtr x="-7995" y="7338"/>
                                    </p:animMotion>
                                  </p:childTnLst>
                                </p:cTn>
                              </p:par>
                              <p:par>
                                <p:cTn id="11" presetID="64" presetClass="path" presetSubtype="0" accel="50000" decel="50000" fill="hold" nodeType="withEffect">
                                  <p:stCondLst>
                                    <p:cond delay="0"/>
                                  </p:stCondLst>
                                  <p:childTnLst>
                                    <p:animMotion origin="layout" path="M 3.95833E-6 3.7037E-7 L -0.01888 -0.20509 " pathEditMode="relative" rAng="0" ptsTypes="AA">
                                      <p:cBhvr>
                                        <p:cTn id="12" dur="2000" fill="hold"/>
                                        <p:tgtEl>
                                          <p:spTgt spid="11"/>
                                        </p:tgtEl>
                                        <p:attrNameLst>
                                          <p:attrName>ppt_x</p:attrName>
                                          <p:attrName>ppt_y</p:attrName>
                                        </p:attrNameLst>
                                      </p:cBhvr>
                                      <p:rCtr x="-951" y="-10255"/>
                                    </p:animMotion>
                                  </p:childTnLst>
                                </p:cTn>
                              </p:par>
                              <p:par>
                                <p:cTn id="13" presetID="42" presetClass="path" presetSubtype="0" accel="50000" decel="50000" fill="hold" nodeType="withEffect">
                                  <p:stCondLst>
                                    <p:cond delay="0"/>
                                  </p:stCondLst>
                                  <p:childTnLst>
                                    <p:animMotion origin="layout" path="M 3.95833E-6 -4.81481E-6 L 0.02435 0.46482 " pathEditMode="relative" rAng="0" ptsTypes="AA">
                                      <p:cBhvr>
                                        <p:cTn id="14" dur="2000" fill="hold"/>
                                        <p:tgtEl>
                                          <p:spTgt spid="15"/>
                                        </p:tgtEl>
                                        <p:attrNameLst>
                                          <p:attrName>ppt_x</p:attrName>
                                          <p:attrName>ppt_y</p:attrName>
                                        </p:attrNameLst>
                                      </p:cBhvr>
                                      <p:rCtr x="1211" y="23241"/>
                                    </p:animMotion>
                                  </p:childTnLst>
                                </p:cTn>
                              </p:par>
                              <p:par>
                                <p:cTn id="15" presetID="42" presetClass="path" presetSubtype="0" accel="50000" decel="50000" fill="hold" nodeType="withEffect">
                                  <p:stCondLst>
                                    <p:cond delay="0"/>
                                  </p:stCondLst>
                                  <p:childTnLst>
                                    <p:animMotion origin="layout" path="M 3.75E-6 -1.85185E-6 L 0.14961 0.16644 " pathEditMode="relative" rAng="0" ptsTypes="AA">
                                      <p:cBhvr>
                                        <p:cTn id="16" dur="2000" fill="hold"/>
                                        <p:tgtEl>
                                          <p:spTgt spid="7"/>
                                        </p:tgtEl>
                                        <p:attrNameLst>
                                          <p:attrName>ppt_x</p:attrName>
                                          <p:attrName>ppt_y</p:attrName>
                                        </p:attrNameLst>
                                      </p:cBhvr>
                                      <p:rCtr x="7474" y="8310"/>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1)">
                                      <p:cBhvr>
                                        <p:cTn id="21" dur="2000"/>
                                        <p:tgtEl>
                                          <p:spTgt spid="22"/>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heel(1)">
                                      <p:cBhvr>
                                        <p:cTn id="2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B90591-0399-4B32-B211-733093C06E24}"/>
              </a:ext>
            </a:extLst>
          </p:cNvPr>
          <p:cNvSpPr>
            <a:spLocks noGrp="1"/>
          </p:cNvSpPr>
          <p:nvPr>
            <p:ph type="title"/>
          </p:nvPr>
        </p:nvSpPr>
        <p:spPr/>
        <p:txBody>
          <a:bodyPr/>
          <a:lstStyle/>
          <a:p>
            <a:r>
              <a:rPr lang="en-GB" dirty="0"/>
              <a:t>2NPV-1 Place value in two-digit numbers</a:t>
            </a:r>
          </a:p>
        </p:txBody>
      </p:sp>
      <p:pic>
        <p:nvPicPr>
          <p:cNvPr id="4" name="Picture 3">
            <a:extLst>
              <a:ext uri="{FF2B5EF4-FFF2-40B4-BE49-F238E27FC236}">
                <a16:creationId xmlns:a16="http://schemas.microsoft.com/office/drawing/2014/main" id="{E1E1E4E2-8376-41A2-9971-3A072524E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561199"/>
            <a:ext cx="4536504" cy="4536504"/>
          </a:xfrm>
          <a:prstGeom prst="rect">
            <a:avLst/>
          </a:prstGeom>
        </p:spPr>
      </p:pic>
      <p:sp>
        <p:nvSpPr>
          <p:cNvPr id="7" name="Content Placeholder 2">
            <a:extLst>
              <a:ext uri="{FF2B5EF4-FFF2-40B4-BE49-F238E27FC236}">
                <a16:creationId xmlns:a16="http://schemas.microsoft.com/office/drawing/2014/main" id="{35675F6F-CBF5-4975-AA20-B9DF60358BFF}"/>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Find 25 on the hundred square. Which digit is the tens digit, the 2 or the 5? Which is the ones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some other numbers which have a 2 as the tens digit? What do you notice about where these numbers are on the hundred square?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some other numbers with 5 as the ones digit?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Choose another number and repeat.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5019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0C544C22-3E84-4C3E-920C-20297D0E8017}"/>
              </a:ext>
            </a:extLst>
          </p:cNvPr>
          <p:cNvSpPr/>
          <p:nvPr/>
        </p:nvSpPr>
        <p:spPr bwMode="auto">
          <a:xfrm>
            <a:off x="2007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4" name="Rectangle 153">
            <a:extLst>
              <a:ext uri="{FF2B5EF4-FFF2-40B4-BE49-F238E27FC236}">
                <a16:creationId xmlns:a16="http://schemas.microsoft.com/office/drawing/2014/main" id="{6F60D385-B89C-41E4-A488-0E0EE8FD76B4}"/>
              </a:ext>
            </a:extLst>
          </p:cNvPr>
          <p:cNvSpPr/>
          <p:nvPr/>
        </p:nvSpPr>
        <p:spPr bwMode="auto">
          <a:xfrm>
            <a:off x="1554187"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5" name="Rectangle 154">
            <a:extLst>
              <a:ext uri="{FF2B5EF4-FFF2-40B4-BE49-F238E27FC236}">
                <a16:creationId xmlns:a16="http://schemas.microsoft.com/office/drawing/2014/main" id="{1EF4A5F1-AF5D-4FB6-BA29-4A9EAC9CF21C}"/>
              </a:ext>
            </a:extLst>
          </p:cNvPr>
          <p:cNvSpPr/>
          <p:nvPr/>
        </p:nvSpPr>
        <p:spPr bwMode="auto">
          <a:xfrm>
            <a:off x="11091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6" name="Rectangle 155">
            <a:extLst>
              <a:ext uri="{FF2B5EF4-FFF2-40B4-BE49-F238E27FC236}">
                <a16:creationId xmlns:a16="http://schemas.microsoft.com/office/drawing/2014/main" id="{EA7EA9B5-7386-48A4-90E7-A5217CEF2ED4}"/>
              </a:ext>
            </a:extLst>
          </p:cNvPr>
          <p:cNvSpPr/>
          <p:nvPr/>
        </p:nvSpPr>
        <p:spPr bwMode="auto">
          <a:xfrm>
            <a:off x="2007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4" name="Rectangle 163">
            <a:extLst>
              <a:ext uri="{FF2B5EF4-FFF2-40B4-BE49-F238E27FC236}">
                <a16:creationId xmlns:a16="http://schemas.microsoft.com/office/drawing/2014/main" id="{8C67387B-81E5-48DD-AEF4-5137F6FBCA7B}"/>
              </a:ext>
            </a:extLst>
          </p:cNvPr>
          <p:cNvSpPr/>
          <p:nvPr/>
        </p:nvSpPr>
        <p:spPr bwMode="auto">
          <a:xfrm>
            <a:off x="1554187"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5" name="Rectangle 164">
            <a:extLst>
              <a:ext uri="{FF2B5EF4-FFF2-40B4-BE49-F238E27FC236}">
                <a16:creationId xmlns:a16="http://schemas.microsoft.com/office/drawing/2014/main" id="{BAE56F2F-859C-432B-9580-8DCE629780A9}"/>
              </a:ext>
            </a:extLst>
          </p:cNvPr>
          <p:cNvSpPr/>
          <p:nvPr/>
        </p:nvSpPr>
        <p:spPr bwMode="auto">
          <a:xfrm>
            <a:off x="11091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6" name="Rectangle 165">
            <a:extLst>
              <a:ext uri="{FF2B5EF4-FFF2-40B4-BE49-F238E27FC236}">
                <a16:creationId xmlns:a16="http://schemas.microsoft.com/office/drawing/2014/main" id="{AA2884C3-5D19-44A7-A014-D8E9AF854245}"/>
              </a:ext>
            </a:extLst>
          </p:cNvPr>
          <p:cNvSpPr/>
          <p:nvPr/>
        </p:nvSpPr>
        <p:spPr bwMode="auto">
          <a:xfrm>
            <a:off x="2007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6" name="Rectangle 275">
            <a:extLst>
              <a:ext uri="{FF2B5EF4-FFF2-40B4-BE49-F238E27FC236}">
                <a16:creationId xmlns:a16="http://schemas.microsoft.com/office/drawing/2014/main" id="{32C5A1E3-D2EC-4150-B132-F91639C02F0C}"/>
              </a:ext>
            </a:extLst>
          </p:cNvPr>
          <p:cNvSpPr/>
          <p:nvPr/>
        </p:nvSpPr>
        <p:spPr bwMode="auto">
          <a:xfrm>
            <a:off x="1554187"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7" name="Rectangle 276">
            <a:extLst>
              <a:ext uri="{FF2B5EF4-FFF2-40B4-BE49-F238E27FC236}">
                <a16:creationId xmlns:a16="http://schemas.microsoft.com/office/drawing/2014/main" id="{D8CEB7DD-829E-409A-A90D-F92E79F9023B}"/>
              </a:ext>
            </a:extLst>
          </p:cNvPr>
          <p:cNvSpPr/>
          <p:nvPr/>
        </p:nvSpPr>
        <p:spPr bwMode="auto">
          <a:xfrm>
            <a:off x="11091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8" name="Rectangle 277">
            <a:extLst>
              <a:ext uri="{FF2B5EF4-FFF2-40B4-BE49-F238E27FC236}">
                <a16:creationId xmlns:a16="http://schemas.microsoft.com/office/drawing/2014/main" id="{B4108FDC-515A-45A0-BDEC-48A1395899BB}"/>
              </a:ext>
            </a:extLst>
          </p:cNvPr>
          <p:cNvSpPr/>
          <p:nvPr/>
        </p:nvSpPr>
        <p:spPr bwMode="auto">
          <a:xfrm>
            <a:off x="2007031" y="2904000"/>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7" name="Rectangle 146">
            <a:extLst>
              <a:ext uri="{FF2B5EF4-FFF2-40B4-BE49-F238E27FC236}">
                <a16:creationId xmlns:a16="http://schemas.microsoft.com/office/drawing/2014/main" id="{3759B9AD-D5BC-4404-A72A-57E604A59D6A}"/>
              </a:ext>
            </a:extLst>
          </p:cNvPr>
          <p:cNvSpPr/>
          <p:nvPr/>
        </p:nvSpPr>
        <p:spPr bwMode="auto">
          <a:xfrm>
            <a:off x="245895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A3E348B7-A0BE-4386-9F27-35E44B84659C}"/>
              </a:ext>
            </a:extLst>
          </p:cNvPr>
          <p:cNvSpPr/>
          <p:nvPr/>
        </p:nvSpPr>
        <p:spPr bwMode="auto">
          <a:xfrm>
            <a:off x="245895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7" name="Rectangle 166">
            <a:extLst>
              <a:ext uri="{FF2B5EF4-FFF2-40B4-BE49-F238E27FC236}">
                <a16:creationId xmlns:a16="http://schemas.microsoft.com/office/drawing/2014/main" id="{E4829EAB-42D6-4037-8EB8-0C9541A14009}"/>
              </a:ext>
            </a:extLst>
          </p:cNvPr>
          <p:cNvSpPr/>
          <p:nvPr/>
        </p:nvSpPr>
        <p:spPr bwMode="auto">
          <a:xfrm>
            <a:off x="245895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9" name="Rectangle 278">
            <a:extLst>
              <a:ext uri="{FF2B5EF4-FFF2-40B4-BE49-F238E27FC236}">
                <a16:creationId xmlns:a16="http://schemas.microsoft.com/office/drawing/2014/main" id="{11CEAA6D-55D8-42EC-89D3-4BE6D77F721C}"/>
              </a:ext>
            </a:extLst>
          </p:cNvPr>
          <p:cNvSpPr/>
          <p:nvPr/>
        </p:nvSpPr>
        <p:spPr bwMode="auto">
          <a:xfrm>
            <a:off x="245895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8" name="Rectangle 147">
            <a:extLst>
              <a:ext uri="{FF2B5EF4-FFF2-40B4-BE49-F238E27FC236}">
                <a16:creationId xmlns:a16="http://schemas.microsoft.com/office/drawing/2014/main" id="{AAE9B3B2-8977-431E-A07C-3AC7CE61B8DC}"/>
              </a:ext>
            </a:extLst>
          </p:cNvPr>
          <p:cNvSpPr/>
          <p:nvPr/>
        </p:nvSpPr>
        <p:spPr bwMode="auto">
          <a:xfrm>
            <a:off x="290722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8" name="Rectangle 157">
            <a:extLst>
              <a:ext uri="{FF2B5EF4-FFF2-40B4-BE49-F238E27FC236}">
                <a16:creationId xmlns:a16="http://schemas.microsoft.com/office/drawing/2014/main" id="{F4D7205D-E29E-4B13-BE02-10EDF85B752D}"/>
              </a:ext>
            </a:extLst>
          </p:cNvPr>
          <p:cNvSpPr/>
          <p:nvPr/>
        </p:nvSpPr>
        <p:spPr bwMode="auto">
          <a:xfrm>
            <a:off x="290722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8" name="Rectangle 167">
            <a:extLst>
              <a:ext uri="{FF2B5EF4-FFF2-40B4-BE49-F238E27FC236}">
                <a16:creationId xmlns:a16="http://schemas.microsoft.com/office/drawing/2014/main" id="{DF8D7D78-DD40-43F4-9761-F776BF23F6B8}"/>
              </a:ext>
            </a:extLst>
          </p:cNvPr>
          <p:cNvSpPr/>
          <p:nvPr/>
        </p:nvSpPr>
        <p:spPr bwMode="auto">
          <a:xfrm>
            <a:off x="290722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0" name="Rectangle 279">
            <a:extLst>
              <a:ext uri="{FF2B5EF4-FFF2-40B4-BE49-F238E27FC236}">
                <a16:creationId xmlns:a16="http://schemas.microsoft.com/office/drawing/2014/main" id="{2978BDF3-1475-48AC-A502-BC239A729B24}"/>
              </a:ext>
            </a:extLst>
          </p:cNvPr>
          <p:cNvSpPr/>
          <p:nvPr/>
        </p:nvSpPr>
        <p:spPr bwMode="auto">
          <a:xfrm>
            <a:off x="290722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 name="Rectangle 148">
            <a:extLst>
              <a:ext uri="{FF2B5EF4-FFF2-40B4-BE49-F238E27FC236}">
                <a16:creationId xmlns:a16="http://schemas.microsoft.com/office/drawing/2014/main" id="{B9504DDF-4E54-4647-8616-F700F99A3894}"/>
              </a:ext>
            </a:extLst>
          </p:cNvPr>
          <p:cNvSpPr/>
          <p:nvPr/>
        </p:nvSpPr>
        <p:spPr bwMode="auto">
          <a:xfrm>
            <a:off x="33588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9" name="Rectangle 158">
            <a:extLst>
              <a:ext uri="{FF2B5EF4-FFF2-40B4-BE49-F238E27FC236}">
                <a16:creationId xmlns:a16="http://schemas.microsoft.com/office/drawing/2014/main" id="{B63EFD0B-990A-4B0C-B6C8-F655C215CB7A}"/>
              </a:ext>
            </a:extLst>
          </p:cNvPr>
          <p:cNvSpPr/>
          <p:nvPr/>
        </p:nvSpPr>
        <p:spPr bwMode="auto">
          <a:xfrm>
            <a:off x="33588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9" name="Rectangle 168">
            <a:extLst>
              <a:ext uri="{FF2B5EF4-FFF2-40B4-BE49-F238E27FC236}">
                <a16:creationId xmlns:a16="http://schemas.microsoft.com/office/drawing/2014/main" id="{D77B20F8-7E11-4B3F-9FC4-26E86A779491}"/>
              </a:ext>
            </a:extLst>
          </p:cNvPr>
          <p:cNvSpPr/>
          <p:nvPr/>
        </p:nvSpPr>
        <p:spPr bwMode="auto">
          <a:xfrm>
            <a:off x="33588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1" name="Rectangle 280">
            <a:extLst>
              <a:ext uri="{FF2B5EF4-FFF2-40B4-BE49-F238E27FC236}">
                <a16:creationId xmlns:a16="http://schemas.microsoft.com/office/drawing/2014/main" id="{DD7AF754-CDAE-4EA4-8D1B-09596903211F}"/>
              </a:ext>
            </a:extLst>
          </p:cNvPr>
          <p:cNvSpPr/>
          <p:nvPr/>
        </p:nvSpPr>
        <p:spPr bwMode="auto">
          <a:xfrm>
            <a:off x="33588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0" name="Rectangle 149">
            <a:extLst>
              <a:ext uri="{FF2B5EF4-FFF2-40B4-BE49-F238E27FC236}">
                <a16:creationId xmlns:a16="http://schemas.microsoft.com/office/drawing/2014/main" id="{E3CF452D-3094-4DE5-9E8B-26209FD372F4}"/>
              </a:ext>
            </a:extLst>
          </p:cNvPr>
          <p:cNvSpPr/>
          <p:nvPr/>
        </p:nvSpPr>
        <p:spPr bwMode="auto">
          <a:xfrm>
            <a:off x="3808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0" name="Rectangle 159">
            <a:extLst>
              <a:ext uri="{FF2B5EF4-FFF2-40B4-BE49-F238E27FC236}">
                <a16:creationId xmlns:a16="http://schemas.microsoft.com/office/drawing/2014/main" id="{D098FD3E-ABDA-4695-A787-F8207BD86985}"/>
              </a:ext>
            </a:extLst>
          </p:cNvPr>
          <p:cNvSpPr/>
          <p:nvPr/>
        </p:nvSpPr>
        <p:spPr bwMode="auto">
          <a:xfrm>
            <a:off x="3808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0" name="Rectangle 169">
            <a:extLst>
              <a:ext uri="{FF2B5EF4-FFF2-40B4-BE49-F238E27FC236}">
                <a16:creationId xmlns:a16="http://schemas.microsoft.com/office/drawing/2014/main" id="{D1AAE0BE-077F-4D31-A98C-2C91D94AEBE9}"/>
              </a:ext>
            </a:extLst>
          </p:cNvPr>
          <p:cNvSpPr/>
          <p:nvPr/>
        </p:nvSpPr>
        <p:spPr bwMode="auto">
          <a:xfrm>
            <a:off x="3808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2" name="Rectangle 281">
            <a:extLst>
              <a:ext uri="{FF2B5EF4-FFF2-40B4-BE49-F238E27FC236}">
                <a16:creationId xmlns:a16="http://schemas.microsoft.com/office/drawing/2014/main" id="{88874B68-603F-4F6E-8876-C04B9C3C61EF}"/>
              </a:ext>
            </a:extLst>
          </p:cNvPr>
          <p:cNvSpPr/>
          <p:nvPr/>
        </p:nvSpPr>
        <p:spPr bwMode="auto">
          <a:xfrm>
            <a:off x="380836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1" name="Rectangle 150">
            <a:extLst>
              <a:ext uri="{FF2B5EF4-FFF2-40B4-BE49-F238E27FC236}">
                <a16:creationId xmlns:a16="http://schemas.microsoft.com/office/drawing/2014/main" id="{F3BD2398-F4FB-4C13-BC2E-7757B5EB6DCB}"/>
              </a:ext>
            </a:extLst>
          </p:cNvPr>
          <p:cNvSpPr/>
          <p:nvPr/>
        </p:nvSpPr>
        <p:spPr bwMode="auto">
          <a:xfrm>
            <a:off x="425832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1" name="Rectangle 160">
            <a:extLst>
              <a:ext uri="{FF2B5EF4-FFF2-40B4-BE49-F238E27FC236}">
                <a16:creationId xmlns:a16="http://schemas.microsoft.com/office/drawing/2014/main" id="{F2FF86C4-822D-4506-8011-71BFBE94FBD7}"/>
              </a:ext>
            </a:extLst>
          </p:cNvPr>
          <p:cNvSpPr/>
          <p:nvPr/>
        </p:nvSpPr>
        <p:spPr bwMode="auto">
          <a:xfrm>
            <a:off x="425832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8" name="Rectangle 177">
            <a:extLst>
              <a:ext uri="{FF2B5EF4-FFF2-40B4-BE49-F238E27FC236}">
                <a16:creationId xmlns:a16="http://schemas.microsoft.com/office/drawing/2014/main" id="{6C5303AD-B5B8-4D29-9EE1-414EB1413D2A}"/>
              </a:ext>
            </a:extLst>
          </p:cNvPr>
          <p:cNvSpPr/>
          <p:nvPr/>
        </p:nvSpPr>
        <p:spPr bwMode="auto">
          <a:xfrm>
            <a:off x="425832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3" name="Rectangle 282">
            <a:extLst>
              <a:ext uri="{FF2B5EF4-FFF2-40B4-BE49-F238E27FC236}">
                <a16:creationId xmlns:a16="http://schemas.microsoft.com/office/drawing/2014/main" id="{FC271B9B-A86E-470A-AF2A-59C260B08910}"/>
              </a:ext>
            </a:extLst>
          </p:cNvPr>
          <p:cNvSpPr/>
          <p:nvPr/>
        </p:nvSpPr>
        <p:spPr bwMode="auto">
          <a:xfrm>
            <a:off x="425832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2" name="Rectangle 151">
            <a:extLst>
              <a:ext uri="{FF2B5EF4-FFF2-40B4-BE49-F238E27FC236}">
                <a16:creationId xmlns:a16="http://schemas.microsoft.com/office/drawing/2014/main" id="{4BB604B2-BCB0-4CE2-9603-D9C8C025886C}"/>
              </a:ext>
            </a:extLst>
          </p:cNvPr>
          <p:cNvSpPr/>
          <p:nvPr/>
        </p:nvSpPr>
        <p:spPr bwMode="auto">
          <a:xfrm>
            <a:off x="470828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3" name="Rectangle 152">
            <a:extLst>
              <a:ext uri="{FF2B5EF4-FFF2-40B4-BE49-F238E27FC236}">
                <a16:creationId xmlns:a16="http://schemas.microsoft.com/office/drawing/2014/main" id="{538DBA11-4005-4A84-9551-C127A54FA46E}"/>
              </a:ext>
            </a:extLst>
          </p:cNvPr>
          <p:cNvSpPr/>
          <p:nvPr/>
        </p:nvSpPr>
        <p:spPr bwMode="auto">
          <a:xfrm>
            <a:off x="5158248"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 name="Rectangle 161">
            <a:extLst>
              <a:ext uri="{FF2B5EF4-FFF2-40B4-BE49-F238E27FC236}">
                <a16:creationId xmlns:a16="http://schemas.microsoft.com/office/drawing/2014/main" id="{D5607573-B566-4367-95D7-3EE31BC4FA03}"/>
              </a:ext>
            </a:extLst>
          </p:cNvPr>
          <p:cNvSpPr/>
          <p:nvPr/>
        </p:nvSpPr>
        <p:spPr bwMode="auto">
          <a:xfrm>
            <a:off x="470828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3" name="Rectangle 162">
            <a:extLst>
              <a:ext uri="{FF2B5EF4-FFF2-40B4-BE49-F238E27FC236}">
                <a16:creationId xmlns:a16="http://schemas.microsoft.com/office/drawing/2014/main" id="{CCC8A529-E589-4D10-B70D-9141B347E9BF}"/>
              </a:ext>
            </a:extLst>
          </p:cNvPr>
          <p:cNvSpPr/>
          <p:nvPr/>
        </p:nvSpPr>
        <p:spPr bwMode="auto">
          <a:xfrm>
            <a:off x="5158248"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3" name="Rectangle 272">
            <a:extLst>
              <a:ext uri="{FF2B5EF4-FFF2-40B4-BE49-F238E27FC236}">
                <a16:creationId xmlns:a16="http://schemas.microsoft.com/office/drawing/2014/main" id="{157FC0B9-B746-410E-A5DF-B931DB04184A}"/>
              </a:ext>
            </a:extLst>
          </p:cNvPr>
          <p:cNvSpPr/>
          <p:nvPr/>
        </p:nvSpPr>
        <p:spPr bwMode="auto">
          <a:xfrm>
            <a:off x="470828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5" name="Rectangle 274">
            <a:extLst>
              <a:ext uri="{FF2B5EF4-FFF2-40B4-BE49-F238E27FC236}">
                <a16:creationId xmlns:a16="http://schemas.microsoft.com/office/drawing/2014/main" id="{11BCDC5F-650A-498F-8EF3-85DEFCA367B4}"/>
              </a:ext>
            </a:extLst>
          </p:cNvPr>
          <p:cNvSpPr/>
          <p:nvPr/>
        </p:nvSpPr>
        <p:spPr bwMode="auto">
          <a:xfrm>
            <a:off x="5158248"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4" name="Rectangle 283">
            <a:extLst>
              <a:ext uri="{FF2B5EF4-FFF2-40B4-BE49-F238E27FC236}">
                <a16:creationId xmlns:a16="http://schemas.microsoft.com/office/drawing/2014/main" id="{4CFEBD89-7537-41AF-A067-10BB90FA449C}"/>
              </a:ext>
            </a:extLst>
          </p:cNvPr>
          <p:cNvSpPr/>
          <p:nvPr/>
        </p:nvSpPr>
        <p:spPr bwMode="auto">
          <a:xfrm>
            <a:off x="470828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5" name="Rectangle 284">
            <a:extLst>
              <a:ext uri="{FF2B5EF4-FFF2-40B4-BE49-F238E27FC236}">
                <a16:creationId xmlns:a16="http://schemas.microsoft.com/office/drawing/2014/main" id="{10AE5F70-96B3-40F4-B49B-A88E2643B0A1}"/>
              </a:ext>
            </a:extLst>
          </p:cNvPr>
          <p:cNvSpPr/>
          <p:nvPr/>
        </p:nvSpPr>
        <p:spPr bwMode="auto">
          <a:xfrm>
            <a:off x="5158248"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6" name="Rectangle 285">
            <a:extLst>
              <a:ext uri="{FF2B5EF4-FFF2-40B4-BE49-F238E27FC236}">
                <a16:creationId xmlns:a16="http://schemas.microsoft.com/office/drawing/2014/main" id="{3B9918D4-BDE9-4620-BDEE-1295B6FAFEF6}"/>
              </a:ext>
            </a:extLst>
          </p:cNvPr>
          <p:cNvSpPr/>
          <p:nvPr/>
        </p:nvSpPr>
        <p:spPr bwMode="auto">
          <a:xfrm>
            <a:off x="1554187"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7" name="Rectangle 286">
            <a:extLst>
              <a:ext uri="{FF2B5EF4-FFF2-40B4-BE49-F238E27FC236}">
                <a16:creationId xmlns:a16="http://schemas.microsoft.com/office/drawing/2014/main" id="{58594A3B-D26E-450A-89A9-D8D93C0BB0C6}"/>
              </a:ext>
            </a:extLst>
          </p:cNvPr>
          <p:cNvSpPr/>
          <p:nvPr/>
        </p:nvSpPr>
        <p:spPr bwMode="auto">
          <a:xfrm>
            <a:off x="11091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8" name="Rectangle 287">
            <a:extLst>
              <a:ext uri="{FF2B5EF4-FFF2-40B4-BE49-F238E27FC236}">
                <a16:creationId xmlns:a16="http://schemas.microsoft.com/office/drawing/2014/main" id="{49A7F5BC-389C-4C4D-94F1-9378825CE2BF}"/>
              </a:ext>
            </a:extLst>
          </p:cNvPr>
          <p:cNvSpPr/>
          <p:nvPr/>
        </p:nvSpPr>
        <p:spPr bwMode="auto">
          <a:xfrm>
            <a:off x="2007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9" name="Rectangle 288">
            <a:extLst>
              <a:ext uri="{FF2B5EF4-FFF2-40B4-BE49-F238E27FC236}">
                <a16:creationId xmlns:a16="http://schemas.microsoft.com/office/drawing/2014/main" id="{BEE8B31A-E1BA-4C12-884C-704E81BD5195}"/>
              </a:ext>
            </a:extLst>
          </p:cNvPr>
          <p:cNvSpPr/>
          <p:nvPr/>
        </p:nvSpPr>
        <p:spPr bwMode="auto">
          <a:xfrm>
            <a:off x="245895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0" name="Rectangle 289">
            <a:extLst>
              <a:ext uri="{FF2B5EF4-FFF2-40B4-BE49-F238E27FC236}">
                <a16:creationId xmlns:a16="http://schemas.microsoft.com/office/drawing/2014/main" id="{B7059703-A78B-45D4-903D-76C7D5F1F0B0}"/>
              </a:ext>
            </a:extLst>
          </p:cNvPr>
          <p:cNvSpPr/>
          <p:nvPr/>
        </p:nvSpPr>
        <p:spPr bwMode="auto">
          <a:xfrm>
            <a:off x="290722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1" name="Rectangle 290">
            <a:extLst>
              <a:ext uri="{FF2B5EF4-FFF2-40B4-BE49-F238E27FC236}">
                <a16:creationId xmlns:a16="http://schemas.microsoft.com/office/drawing/2014/main" id="{80B4A32B-53CF-405A-A9A6-827D3AD7D833}"/>
              </a:ext>
            </a:extLst>
          </p:cNvPr>
          <p:cNvSpPr/>
          <p:nvPr/>
        </p:nvSpPr>
        <p:spPr bwMode="auto">
          <a:xfrm>
            <a:off x="33588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 name="Rectangle 295">
            <a:extLst>
              <a:ext uri="{FF2B5EF4-FFF2-40B4-BE49-F238E27FC236}">
                <a16:creationId xmlns:a16="http://schemas.microsoft.com/office/drawing/2014/main" id="{A7B3E2D3-39DC-490D-BF78-7C0D6F1E69C7}"/>
              </a:ext>
            </a:extLst>
          </p:cNvPr>
          <p:cNvSpPr/>
          <p:nvPr/>
        </p:nvSpPr>
        <p:spPr bwMode="auto">
          <a:xfrm>
            <a:off x="1554187"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 name="Rectangle 296">
            <a:extLst>
              <a:ext uri="{FF2B5EF4-FFF2-40B4-BE49-F238E27FC236}">
                <a16:creationId xmlns:a16="http://schemas.microsoft.com/office/drawing/2014/main" id="{FEB22EFD-7287-431F-8008-A43506B50CFA}"/>
              </a:ext>
            </a:extLst>
          </p:cNvPr>
          <p:cNvSpPr/>
          <p:nvPr/>
        </p:nvSpPr>
        <p:spPr bwMode="auto">
          <a:xfrm>
            <a:off x="11091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8" name="Rectangle 297">
            <a:extLst>
              <a:ext uri="{FF2B5EF4-FFF2-40B4-BE49-F238E27FC236}">
                <a16:creationId xmlns:a16="http://schemas.microsoft.com/office/drawing/2014/main" id="{77C225EE-B304-405F-AA7C-DB5C9A3FDBBB}"/>
              </a:ext>
            </a:extLst>
          </p:cNvPr>
          <p:cNvSpPr/>
          <p:nvPr/>
        </p:nvSpPr>
        <p:spPr bwMode="auto">
          <a:xfrm>
            <a:off x="2007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9" name="Rectangle 298">
            <a:extLst>
              <a:ext uri="{FF2B5EF4-FFF2-40B4-BE49-F238E27FC236}">
                <a16:creationId xmlns:a16="http://schemas.microsoft.com/office/drawing/2014/main" id="{7D00C4E7-DC88-4561-9A8E-2DB9F0F74069}"/>
              </a:ext>
            </a:extLst>
          </p:cNvPr>
          <p:cNvSpPr/>
          <p:nvPr/>
        </p:nvSpPr>
        <p:spPr bwMode="auto">
          <a:xfrm>
            <a:off x="245895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0" name="Rectangle 299">
            <a:extLst>
              <a:ext uri="{FF2B5EF4-FFF2-40B4-BE49-F238E27FC236}">
                <a16:creationId xmlns:a16="http://schemas.microsoft.com/office/drawing/2014/main" id="{8A167186-FFDE-482B-B8FE-AAB0E77930E5}"/>
              </a:ext>
            </a:extLst>
          </p:cNvPr>
          <p:cNvSpPr/>
          <p:nvPr/>
        </p:nvSpPr>
        <p:spPr bwMode="auto">
          <a:xfrm>
            <a:off x="290722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1" name="Rectangle 300">
            <a:extLst>
              <a:ext uri="{FF2B5EF4-FFF2-40B4-BE49-F238E27FC236}">
                <a16:creationId xmlns:a16="http://schemas.microsoft.com/office/drawing/2014/main" id="{9B482E7B-6B0E-4E61-8910-77C5B67C0B44}"/>
              </a:ext>
            </a:extLst>
          </p:cNvPr>
          <p:cNvSpPr/>
          <p:nvPr/>
        </p:nvSpPr>
        <p:spPr bwMode="auto">
          <a:xfrm>
            <a:off x="33588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6" name="Rectangle 305">
            <a:extLst>
              <a:ext uri="{FF2B5EF4-FFF2-40B4-BE49-F238E27FC236}">
                <a16:creationId xmlns:a16="http://schemas.microsoft.com/office/drawing/2014/main" id="{6422B5F2-57B8-408F-B382-F7494B308C7C}"/>
              </a:ext>
            </a:extLst>
          </p:cNvPr>
          <p:cNvSpPr/>
          <p:nvPr/>
        </p:nvSpPr>
        <p:spPr bwMode="auto">
          <a:xfrm>
            <a:off x="1554187"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7" name="Rectangle 306">
            <a:extLst>
              <a:ext uri="{FF2B5EF4-FFF2-40B4-BE49-F238E27FC236}">
                <a16:creationId xmlns:a16="http://schemas.microsoft.com/office/drawing/2014/main" id="{412F2CE0-4218-48A3-8956-6BAFDC3ADA13}"/>
              </a:ext>
            </a:extLst>
          </p:cNvPr>
          <p:cNvSpPr/>
          <p:nvPr/>
        </p:nvSpPr>
        <p:spPr bwMode="auto">
          <a:xfrm>
            <a:off x="11091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8" name="Rectangle 307">
            <a:extLst>
              <a:ext uri="{FF2B5EF4-FFF2-40B4-BE49-F238E27FC236}">
                <a16:creationId xmlns:a16="http://schemas.microsoft.com/office/drawing/2014/main" id="{C9B8B81D-8182-4236-A12D-C18B0484DE34}"/>
              </a:ext>
            </a:extLst>
          </p:cNvPr>
          <p:cNvSpPr/>
          <p:nvPr/>
        </p:nvSpPr>
        <p:spPr bwMode="auto">
          <a:xfrm>
            <a:off x="2007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9" name="Rectangle 308">
            <a:extLst>
              <a:ext uri="{FF2B5EF4-FFF2-40B4-BE49-F238E27FC236}">
                <a16:creationId xmlns:a16="http://schemas.microsoft.com/office/drawing/2014/main" id="{6C2F58AB-FD08-4BE1-99E0-945BA6B04173}"/>
              </a:ext>
            </a:extLst>
          </p:cNvPr>
          <p:cNvSpPr/>
          <p:nvPr/>
        </p:nvSpPr>
        <p:spPr bwMode="auto">
          <a:xfrm>
            <a:off x="245895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0" name="Rectangle 309">
            <a:extLst>
              <a:ext uri="{FF2B5EF4-FFF2-40B4-BE49-F238E27FC236}">
                <a16:creationId xmlns:a16="http://schemas.microsoft.com/office/drawing/2014/main" id="{3782681D-587B-4344-B866-67689CBF597F}"/>
              </a:ext>
            </a:extLst>
          </p:cNvPr>
          <p:cNvSpPr/>
          <p:nvPr/>
        </p:nvSpPr>
        <p:spPr bwMode="auto">
          <a:xfrm>
            <a:off x="290722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1" name="Rectangle 310">
            <a:extLst>
              <a:ext uri="{FF2B5EF4-FFF2-40B4-BE49-F238E27FC236}">
                <a16:creationId xmlns:a16="http://schemas.microsoft.com/office/drawing/2014/main" id="{A4EC0217-86E3-47A6-B2CA-80EC4EC9D138}"/>
              </a:ext>
            </a:extLst>
          </p:cNvPr>
          <p:cNvSpPr/>
          <p:nvPr/>
        </p:nvSpPr>
        <p:spPr bwMode="auto">
          <a:xfrm>
            <a:off x="33588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6" name="Rectangle 315">
            <a:extLst>
              <a:ext uri="{FF2B5EF4-FFF2-40B4-BE49-F238E27FC236}">
                <a16:creationId xmlns:a16="http://schemas.microsoft.com/office/drawing/2014/main" id="{0C72C058-92B5-4BE1-87DB-75D5872C42E2}"/>
              </a:ext>
            </a:extLst>
          </p:cNvPr>
          <p:cNvSpPr/>
          <p:nvPr/>
        </p:nvSpPr>
        <p:spPr bwMode="auto">
          <a:xfrm>
            <a:off x="1554187"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7" name="Rectangle 316">
            <a:extLst>
              <a:ext uri="{FF2B5EF4-FFF2-40B4-BE49-F238E27FC236}">
                <a16:creationId xmlns:a16="http://schemas.microsoft.com/office/drawing/2014/main" id="{5347FA09-4723-47D0-8981-4844164B32AA}"/>
              </a:ext>
            </a:extLst>
          </p:cNvPr>
          <p:cNvSpPr/>
          <p:nvPr/>
        </p:nvSpPr>
        <p:spPr bwMode="auto">
          <a:xfrm>
            <a:off x="11091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8" name="Rectangle 317">
            <a:extLst>
              <a:ext uri="{FF2B5EF4-FFF2-40B4-BE49-F238E27FC236}">
                <a16:creationId xmlns:a16="http://schemas.microsoft.com/office/drawing/2014/main" id="{E45AB8B9-F851-41FF-93D0-8D054D0C61C7}"/>
              </a:ext>
            </a:extLst>
          </p:cNvPr>
          <p:cNvSpPr/>
          <p:nvPr/>
        </p:nvSpPr>
        <p:spPr bwMode="auto">
          <a:xfrm>
            <a:off x="2007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9" name="Rectangle 318">
            <a:extLst>
              <a:ext uri="{FF2B5EF4-FFF2-40B4-BE49-F238E27FC236}">
                <a16:creationId xmlns:a16="http://schemas.microsoft.com/office/drawing/2014/main" id="{0C66DD39-7ED8-4CC7-BC7F-14A719815A3B}"/>
              </a:ext>
            </a:extLst>
          </p:cNvPr>
          <p:cNvSpPr/>
          <p:nvPr/>
        </p:nvSpPr>
        <p:spPr bwMode="auto">
          <a:xfrm>
            <a:off x="245895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0" name="Rectangle 319">
            <a:extLst>
              <a:ext uri="{FF2B5EF4-FFF2-40B4-BE49-F238E27FC236}">
                <a16:creationId xmlns:a16="http://schemas.microsoft.com/office/drawing/2014/main" id="{E243D4BA-4253-497D-95D6-15AD0A0F8BEE}"/>
              </a:ext>
            </a:extLst>
          </p:cNvPr>
          <p:cNvSpPr/>
          <p:nvPr/>
        </p:nvSpPr>
        <p:spPr bwMode="auto">
          <a:xfrm>
            <a:off x="290722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1" name="Rectangle 320">
            <a:extLst>
              <a:ext uri="{FF2B5EF4-FFF2-40B4-BE49-F238E27FC236}">
                <a16:creationId xmlns:a16="http://schemas.microsoft.com/office/drawing/2014/main" id="{DBDA60E7-7C96-4B84-80BE-5AEBBF89AB8F}"/>
              </a:ext>
            </a:extLst>
          </p:cNvPr>
          <p:cNvSpPr/>
          <p:nvPr/>
        </p:nvSpPr>
        <p:spPr bwMode="auto">
          <a:xfrm>
            <a:off x="33588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6" name="Rectangle 335">
            <a:extLst>
              <a:ext uri="{FF2B5EF4-FFF2-40B4-BE49-F238E27FC236}">
                <a16:creationId xmlns:a16="http://schemas.microsoft.com/office/drawing/2014/main" id="{9D267749-33F8-4529-87B2-70E95C5E1687}"/>
              </a:ext>
            </a:extLst>
          </p:cNvPr>
          <p:cNvSpPr/>
          <p:nvPr/>
        </p:nvSpPr>
        <p:spPr bwMode="auto">
          <a:xfrm>
            <a:off x="1554187"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7" name="Rectangle 336">
            <a:extLst>
              <a:ext uri="{FF2B5EF4-FFF2-40B4-BE49-F238E27FC236}">
                <a16:creationId xmlns:a16="http://schemas.microsoft.com/office/drawing/2014/main" id="{D6744A4C-8816-4D9C-8C35-9156FFE5FFF8}"/>
              </a:ext>
            </a:extLst>
          </p:cNvPr>
          <p:cNvSpPr/>
          <p:nvPr/>
        </p:nvSpPr>
        <p:spPr bwMode="auto">
          <a:xfrm>
            <a:off x="11091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8" name="Rectangle 337">
            <a:extLst>
              <a:ext uri="{FF2B5EF4-FFF2-40B4-BE49-F238E27FC236}">
                <a16:creationId xmlns:a16="http://schemas.microsoft.com/office/drawing/2014/main" id="{9425F1D1-A5B0-4B2C-9BA5-3880135CDC37}"/>
              </a:ext>
            </a:extLst>
          </p:cNvPr>
          <p:cNvSpPr/>
          <p:nvPr/>
        </p:nvSpPr>
        <p:spPr bwMode="auto">
          <a:xfrm>
            <a:off x="2007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9" name="Rectangle 338">
            <a:extLst>
              <a:ext uri="{FF2B5EF4-FFF2-40B4-BE49-F238E27FC236}">
                <a16:creationId xmlns:a16="http://schemas.microsoft.com/office/drawing/2014/main" id="{2A745486-4B86-4740-9750-AAC8F18A88E5}"/>
              </a:ext>
            </a:extLst>
          </p:cNvPr>
          <p:cNvSpPr/>
          <p:nvPr/>
        </p:nvSpPr>
        <p:spPr bwMode="auto">
          <a:xfrm>
            <a:off x="245895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0" name="Rectangle 339">
            <a:extLst>
              <a:ext uri="{FF2B5EF4-FFF2-40B4-BE49-F238E27FC236}">
                <a16:creationId xmlns:a16="http://schemas.microsoft.com/office/drawing/2014/main" id="{DED9C876-B14B-4269-80AF-E043FB18CD35}"/>
              </a:ext>
            </a:extLst>
          </p:cNvPr>
          <p:cNvSpPr/>
          <p:nvPr/>
        </p:nvSpPr>
        <p:spPr bwMode="auto">
          <a:xfrm>
            <a:off x="290722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1" name="Rectangle 340">
            <a:extLst>
              <a:ext uri="{FF2B5EF4-FFF2-40B4-BE49-F238E27FC236}">
                <a16:creationId xmlns:a16="http://schemas.microsoft.com/office/drawing/2014/main" id="{8EFC915B-C483-426B-BA63-3D212039FCD2}"/>
              </a:ext>
            </a:extLst>
          </p:cNvPr>
          <p:cNvSpPr/>
          <p:nvPr/>
        </p:nvSpPr>
        <p:spPr bwMode="auto">
          <a:xfrm>
            <a:off x="33588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6" name="Rectangle 345">
            <a:extLst>
              <a:ext uri="{FF2B5EF4-FFF2-40B4-BE49-F238E27FC236}">
                <a16:creationId xmlns:a16="http://schemas.microsoft.com/office/drawing/2014/main" id="{10EFD060-E622-4EE0-9919-CC89D01190AC}"/>
              </a:ext>
            </a:extLst>
          </p:cNvPr>
          <p:cNvSpPr/>
          <p:nvPr/>
        </p:nvSpPr>
        <p:spPr bwMode="auto">
          <a:xfrm>
            <a:off x="1554187"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7" name="Rectangle 346">
            <a:extLst>
              <a:ext uri="{FF2B5EF4-FFF2-40B4-BE49-F238E27FC236}">
                <a16:creationId xmlns:a16="http://schemas.microsoft.com/office/drawing/2014/main" id="{A8189A95-CD09-467F-8251-3F8C1FC2C646}"/>
              </a:ext>
            </a:extLst>
          </p:cNvPr>
          <p:cNvSpPr/>
          <p:nvPr/>
        </p:nvSpPr>
        <p:spPr bwMode="auto">
          <a:xfrm>
            <a:off x="11091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8" name="Rectangle 347">
            <a:extLst>
              <a:ext uri="{FF2B5EF4-FFF2-40B4-BE49-F238E27FC236}">
                <a16:creationId xmlns:a16="http://schemas.microsoft.com/office/drawing/2014/main" id="{794C67C4-74B1-42CD-ACFF-A9F4655A2E3E}"/>
              </a:ext>
            </a:extLst>
          </p:cNvPr>
          <p:cNvSpPr/>
          <p:nvPr/>
        </p:nvSpPr>
        <p:spPr bwMode="auto">
          <a:xfrm>
            <a:off x="2007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9" name="Rectangle 348">
            <a:extLst>
              <a:ext uri="{FF2B5EF4-FFF2-40B4-BE49-F238E27FC236}">
                <a16:creationId xmlns:a16="http://schemas.microsoft.com/office/drawing/2014/main" id="{7DEB23C0-A714-4056-BF41-AC618748003E}"/>
              </a:ext>
            </a:extLst>
          </p:cNvPr>
          <p:cNvSpPr/>
          <p:nvPr/>
        </p:nvSpPr>
        <p:spPr bwMode="auto">
          <a:xfrm>
            <a:off x="245895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0" name="Rectangle 349">
            <a:extLst>
              <a:ext uri="{FF2B5EF4-FFF2-40B4-BE49-F238E27FC236}">
                <a16:creationId xmlns:a16="http://schemas.microsoft.com/office/drawing/2014/main" id="{A04B0D96-A074-4285-BE8D-190BAA58C984}"/>
              </a:ext>
            </a:extLst>
          </p:cNvPr>
          <p:cNvSpPr/>
          <p:nvPr/>
        </p:nvSpPr>
        <p:spPr bwMode="auto">
          <a:xfrm>
            <a:off x="290722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1" name="Rectangle 350">
            <a:extLst>
              <a:ext uri="{FF2B5EF4-FFF2-40B4-BE49-F238E27FC236}">
                <a16:creationId xmlns:a16="http://schemas.microsoft.com/office/drawing/2014/main" id="{0B5543AE-56BA-40C2-B3B8-B3339DFB684D}"/>
              </a:ext>
            </a:extLst>
          </p:cNvPr>
          <p:cNvSpPr/>
          <p:nvPr/>
        </p:nvSpPr>
        <p:spPr bwMode="auto">
          <a:xfrm>
            <a:off x="33588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2" name="Rectangle 291">
            <a:extLst>
              <a:ext uri="{FF2B5EF4-FFF2-40B4-BE49-F238E27FC236}">
                <a16:creationId xmlns:a16="http://schemas.microsoft.com/office/drawing/2014/main" id="{1046378B-E2E2-454C-9D67-AF08C3587C38}"/>
              </a:ext>
            </a:extLst>
          </p:cNvPr>
          <p:cNvSpPr/>
          <p:nvPr/>
        </p:nvSpPr>
        <p:spPr bwMode="auto">
          <a:xfrm>
            <a:off x="3808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2" name="Rectangle 301">
            <a:extLst>
              <a:ext uri="{FF2B5EF4-FFF2-40B4-BE49-F238E27FC236}">
                <a16:creationId xmlns:a16="http://schemas.microsoft.com/office/drawing/2014/main" id="{14E86437-898D-4FEA-B01E-2AFE0771FEB4}"/>
              </a:ext>
            </a:extLst>
          </p:cNvPr>
          <p:cNvSpPr/>
          <p:nvPr/>
        </p:nvSpPr>
        <p:spPr bwMode="auto">
          <a:xfrm>
            <a:off x="3808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2" name="Rectangle 311">
            <a:extLst>
              <a:ext uri="{FF2B5EF4-FFF2-40B4-BE49-F238E27FC236}">
                <a16:creationId xmlns:a16="http://schemas.microsoft.com/office/drawing/2014/main" id="{2A84E69B-A617-47BC-AF70-82E5962E3B2A}"/>
              </a:ext>
            </a:extLst>
          </p:cNvPr>
          <p:cNvSpPr/>
          <p:nvPr/>
        </p:nvSpPr>
        <p:spPr bwMode="auto">
          <a:xfrm>
            <a:off x="3808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2" name="Rectangle 321">
            <a:extLst>
              <a:ext uri="{FF2B5EF4-FFF2-40B4-BE49-F238E27FC236}">
                <a16:creationId xmlns:a16="http://schemas.microsoft.com/office/drawing/2014/main" id="{BCD8AC2E-F99E-4D6C-95D5-1AD4589B0461}"/>
              </a:ext>
            </a:extLst>
          </p:cNvPr>
          <p:cNvSpPr/>
          <p:nvPr/>
        </p:nvSpPr>
        <p:spPr bwMode="auto">
          <a:xfrm>
            <a:off x="3808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2" name="Rectangle 341">
            <a:extLst>
              <a:ext uri="{FF2B5EF4-FFF2-40B4-BE49-F238E27FC236}">
                <a16:creationId xmlns:a16="http://schemas.microsoft.com/office/drawing/2014/main" id="{468B1F55-74EB-43DF-A001-E547F14C8C5D}"/>
              </a:ext>
            </a:extLst>
          </p:cNvPr>
          <p:cNvSpPr/>
          <p:nvPr/>
        </p:nvSpPr>
        <p:spPr bwMode="auto">
          <a:xfrm>
            <a:off x="3808365" y="5150608"/>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2" name="Rectangle 351">
            <a:extLst>
              <a:ext uri="{FF2B5EF4-FFF2-40B4-BE49-F238E27FC236}">
                <a16:creationId xmlns:a16="http://schemas.microsoft.com/office/drawing/2014/main" id="{E2D12062-363E-486D-B9DD-147334778F0C}"/>
              </a:ext>
            </a:extLst>
          </p:cNvPr>
          <p:cNvSpPr/>
          <p:nvPr/>
        </p:nvSpPr>
        <p:spPr bwMode="auto">
          <a:xfrm>
            <a:off x="3808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3" name="Rectangle 292">
            <a:extLst>
              <a:ext uri="{FF2B5EF4-FFF2-40B4-BE49-F238E27FC236}">
                <a16:creationId xmlns:a16="http://schemas.microsoft.com/office/drawing/2014/main" id="{5D83B753-4D08-4A6F-8444-5FA4350A014E}"/>
              </a:ext>
            </a:extLst>
          </p:cNvPr>
          <p:cNvSpPr/>
          <p:nvPr/>
        </p:nvSpPr>
        <p:spPr bwMode="auto">
          <a:xfrm>
            <a:off x="425832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3" name="Rectangle 302">
            <a:extLst>
              <a:ext uri="{FF2B5EF4-FFF2-40B4-BE49-F238E27FC236}">
                <a16:creationId xmlns:a16="http://schemas.microsoft.com/office/drawing/2014/main" id="{0940EE71-883D-4334-8602-43081B8E6B77}"/>
              </a:ext>
            </a:extLst>
          </p:cNvPr>
          <p:cNvSpPr/>
          <p:nvPr/>
        </p:nvSpPr>
        <p:spPr bwMode="auto">
          <a:xfrm>
            <a:off x="425832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3" name="Rectangle 312">
            <a:extLst>
              <a:ext uri="{FF2B5EF4-FFF2-40B4-BE49-F238E27FC236}">
                <a16:creationId xmlns:a16="http://schemas.microsoft.com/office/drawing/2014/main" id="{E115E7F9-0A4B-4419-A8DC-DF6DC717D153}"/>
              </a:ext>
            </a:extLst>
          </p:cNvPr>
          <p:cNvSpPr/>
          <p:nvPr/>
        </p:nvSpPr>
        <p:spPr bwMode="auto">
          <a:xfrm>
            <a:off x="425832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3" name="Rectangle 322">
            <a:extLst>
              <a:ext uri="{FF2B5EF4-FFF2-40B4-BE49-F238E27FC236}">
                <a16:creationId xmlns:a16="http://schemas.microsoft.com/office/drawing/2014/main" id="{FAF33EC3-B3E5-4C7F-A0DD-3C1CCBC37ED7}"/>
              </a:ext>
            </a:extLst>
          </p:cNvPr>
          <p:cNvSpPr/>
          <p:nvPr/>
        </p:nvSpPr>
        <p:spPr bwMode="auto">
          <a:xfrm>
            <a:off x="425832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3" name="Rectangle 342">
            <a:extLst>
              <a:ext uri="{FF2B5EF4-FFF2-40B4-BE49-F238E27FC236}">
                <a16:creationId xmlns:a16="http://schemas.microsoft.com/office/drawing/2014/main" id="{F6E43247-C4EF-46B5-9D3B-43A808435EDD}"/>
              </a:ext>
            </a:extLst>
          </p:cNvPr>
          <p:cNvSpPr/>
          <p:nvPr/>
        </p:nvSpPr>
        <p:spPr bwMode="auto">
          <a:xfrm>
            <a:off x="425832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3" name="Rectangle 352">
            <a:extLst>
              <a:ext uri="{FF2B5EF4-FFF2-40B4-BE49-F238E27FC236}">
                <a16:creationId xmlns:a16="http://schemas.microsoft.com/office/drawing/2014/main" id="{7255AA60-4B7A-4A3E-852E-4A14F7506976}"/>
              </a:ext>
            </a:extLst>
          </p:cNvPr>
          <p:cNvSpPr/>
          <p:nvPr/>
        </p:nvSpPr>
        <p:spPr bwMode="auto">
          <a:xfrm>
            <a:off x="425832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4" name="Rectangle 293">
            <a:extLst>
              <a:ext uri="{FF2B5EF4-FFF2-40B4-BE49-F238E27FC236}">
                <a16:creationId xmlns:a16="http://schemas.microsoft.com/office/drawing/2014/main" id="{B445FBD0-D207-4098-9CDF-9331E931C8EC}"/>
              </a:ext>
            </a:extLst>
          </p:cNvPr>
          <p:cNvSpPr/>
          <p:nvPr/>
        </p:nvSpPr>
        <p:spPr bwMode="auto">
          <a:xfrm>
            <a:off x="470828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4" name="Rectangle 303">
            <a:extLst>
              <a:ext uri="{FF2B5EF4-FFF2-40B4-BE49-F238E27FC236}">
                <a16:creationId xmlns:a16="http://schemas.microsoft.com/office/drawing/2014/main" id="{EF4E463E-CE4B-43CD-A289-50DB31EC2848}"/>
              </a:ext>
            </a:extLst>
          </p:cNvPr>
          <p:cNvSpPr/>
          <p:nvPr/>
        </p:nvSpPr>
        <p:spPr bwMode="auto">
          <a:xfrm>
            <a:off x="470828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4" name="Rectangle 313">
            <a:extLst>
              <a:ext uri="{FF2B5EF4-FFF2-40B4-BE49-F238E27FC236}">
                <a16:creationId xmlns:a16="http://schemas.microsoft.com/office/drawing/2014/main" id="{8944DF97-3044-45D6-BC7C-CE17F1D1B9B3}"/>
              </a:ext>
            </a:extLst>
          </p:cNvPr>
          <p:cNvSpPr/>
          <p:nvPr/>
        </p:nvSpPr>
        <p:spPr bwMode="auto">
          <a:xfrm>
            <a:off x="470828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4" name="Rectangle 323">
            <a:extLst>
              <a:ext uri="{FF2B5EF4-FFF2-40B4-BE49-F238E27FC236}">
                <a16:creationId xmlns:a16="http://schemas.microsoft.com/office/drawing/2014/main" id="{94595C6C-A76B-4EA4-83B2-C197369DB0F6}"/>
              </a:ext>
            </a:extLst>
          </p:cNvPr>
          <p:cNvSpPr/>
          <p:nvPr/>
        </p:nvSpPr>
        <p:spPr bwMode="auto">
          <a:xfrm>
            <a:off x="470828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4" name="Rectangle 343">
            <a:extLst>
              <a:ext uri="{FF2B5EF4-FFF2-40B4-BE49-F238E27FC236}">
                <a16:creationId xmlns:a16="http://schemas.microsoft.com/office/drawing/2014/main" id="{58832416-95BD-4837-A30C-52D37E233DC9}"/>
              </a:ext>
            </a:extLst>
          </p:cNvPr>
          <p:cNvSpPr/>
          <p:nvPr/>
        </p:nvSpPr>
        <p:spPr bwMode="auto">
          <a:xfrm>
            <a:off x="470828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4" name="Rectangle 353">
            <a:extLst>
              <a:ext uri="{FF2B5EF4-FFF2-40B4-BE49-F238E27FC236}">
                <a16:creationId xmlns:a16="http://schemas.microsoft.com/office/drawing/2014/main" id="{81C92630-32D4-4B81-95B7-6E4D2C85C152}"/>
              </a:ext>
            </a:extLst>
          </p:cNvPr>
          <p:cNvSpPr/>
          <p:nvPr/>
        </p:nvSpPr>
        <p:spPr bwMode="auto">
          <a:xfrm>
            <a:off x="470828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5" name="Rectangle 294">
            <a:extLst>
              <a:ext uri="{FF2B5EF4-FFF2-40B4-BE49-F238E27FC236}">
                <a16:creationId xmlns:a16="http://schemas.microsoft.com/office/drawing/2014/main" id="{57752327-5796-4C2C-A09E-851ADC7CE8C0}"/>
              </a:ext>
            </a:extLst>
          </p:cNvPr>
          <p:cNvSpPr/>
          <p:nvPr/>
        </p:nvSpPr>
        <p:spPr bwMode="auto">
          <a:xfrm>
            <a:off x="5158248"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5" name="Rectangle 304">
            <a:extLst>
              <a:ext uri="{FF2B5EF4-FFF2-40B4-BE49-F238E27FC236}">
                <a16:creationId xmlns:a16="http://schemas.microsoft.com/office/drawing/2014/main" id="{6CECEDA4-EA50-4AB6-8A15-195B2162ACAC}"/>
              </a:ext>
            </a:extLst>
          </p:cNvPr>
          <p:cNvSpPr/>
          <p:nvPr/>
        </p:nvSpPr>
        <p:spPr bwMode="auto">
          <a:xfrm>
            <a:off x="5158248"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5" name="Rectangle 314">
            <a:extLst>
              <a:ext uri="{FF2B5EF4-FFF2-40B4-BE49-F238E27FC236}">
                <a16:creationId xmlns:a16="http://schemas.microsoft.com/office/drawing/2014/main" id="{D65AE1AB-A811-4B00-A707-D9752BEC07A2}"/>
              </a:ext>
            </a:extLst>
          </p:cNvPr>
          <p:cNvSpPr/>
          <p:nvPr/>
        </p:nvSpPr>
        <p:spPr bwMode="auto">
          <a:xfrm>
            <a:off x="5158248"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5" name="Rectangle 324">
            <a:extLst>
              <a:ext uri="{FF2B5EF4-FFF2-40B4-BE49-F238E27FC236}">
                <a16:creationId xmlns:a16="http://schemas.microsoft.com/office/drawing/2014/main" id="{FC04F155-FCA0-4039-B802-3FFE89CF9391}"/>
              </a:ext>
            </a:extLst>
          </p:cNvPr>
          <p:cNvSpPr/>
          <p:nvPr/>
        </p:nvSpPr>
        <p:spPr bwMode="auto">
          <a:xfrm>
            <a:off x="5158248"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5" name="Rectangle 344">
            <a:extLst>
              <a:ext uri="{FF2B5EF4-FFF2-40B4-BE49-F238E27FC236}">
                <a16:creationId xmlns:a16="http://schemas.microsoft.com/office/drawing/2014/main" id="{404E5E3D-C06C-4C24-B8D6-40173B8E962D}"/>
              </a:ext>
            </a:extLst>
          </p:cNvPr>
          <p:cNvSpPr/>
          <p:nvPr/>
        </p:nvSpPr>
        <p:spPr bwMode="auto">
          <a:xfrm>
            <a:off x="5158248"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5" name="Rectangle 354">
            <a:extLst>
              <a:ext uri="{FF2B5EF4-FFF2-40B4-BE49-F238E27FC236}">
                <a16:creationId xmlns:a16="http://schemas.microsoft.com/office/drawing/2014/main" id="{D325DACE-E265-49C4-9910-D6CA7513B97D}"/>
              </a:ext>
            </a:extLst>
          </p:cNvPr>
          <p:cNvSpPr/>
          <p:nvPr/>
        </p:nvSpPr>
        <p:spPr bwMode="auto">
          <a:xfrm>
            <a:off x="5158248"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4" name="Rectangle 143">
            <a:extLst>
              <a:ext uri="{FF2B5EF4-FFF2-40B4-BE49-F238E27FC236}">
                <a16:creationId xmlns:a16="http://schemas.microsoft.com/office/drawing/2014/main" id="{1C4047EF-5BAE-4341-85C6-62A99F4FB295}"/>
              </a:ext>
            </a:extLst>
          </p:cNvPr>
          <p:cNvSpPr/>
          <p:nvPr/>
        </p:nvSpPr>
        <p:spPr bwMode="auto">
          <a:xfrm>
            <a:off x="1554187"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pPr>
              <a:buClrTx/>
              <a:buFontTx/>
              <a:buNone/>
            </a:pPr>
            <a:r>
              <a:rPr lang="en-GB" dirty="0"/>
              <a:t>2NPV-1 Place value in two-digit numbers</a:t>
            </a:r>
          </a:p>
        </p:txBody>
      </p:sp>
      <p:sp>
        <p:nvSpPr>
          <p:cNvPr id="5" name="Rectangle 4">
            <a:extLst>
              <a:ext uri="{FF2B5EF4-FFF2-40B4-BE49-F238E27FC236}">
                <a16:creationId xmlns:a16="http://schemas.microsoft.com/office/drawing/2014/main" id="{375A8DB6-05BC-4292-9DB9-9D0C9E6668FB}"/>
              </a:ext>
            </a:extLst>
          </p:cNvPr>
          <p:cNvSpPr/>
          <p:nvPr/>
        </p:nvSpPr>
        <p:spPr bwMode="auto">
          <a:xfrm>
            <a:off x="11091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aphicFrame>
        <p:nvGraphicFramePr>
          <p:cNvPr id="229" name="Table 228">
            <a:extLst>
              <a:ext uri="{FF2B5EF4-FFF2-40B4-BE49-F238E27FC236}">
                <a16:creationId xmlns:a16="http://schemas.microsoft.com/office/drawing/2014/main" id="{AE51D67F-F9CB-401B-83AF-B13C29ADC3AA}"/>
              </a:ext>
            </a:extLst>
          </p:cNvPr>
          <p:cNvGraphicFramePr>
            <a:graphicFrameLocks noGrp="1"/>
          </p:cNvGraphicFramePr>
          <p:nvPr/>
        </p:nvGraphicFramePr>
        <p:xfrm>
          <a:off x="6528048" y="4258746"/>
          <a:ext cx="2232000" cy="1783723"/>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1381558999"/>
                    </a:ext>
                  </a:extLst>
                </a:gridCol>
                <a:gridCol w="1116000">
                  <a:extLst>
                    <a:ext uri="{9D8B030D-6E8A-4147-A177-3AD203B41FA5}">
                      <a16:colId xmlns:a16="http://schemas.microsoft.com/office/drawing/2014/main" val="2504133960"/>
                    </a:ext>
                  </a:extLst>
                </a:gridCol>
              </a:tblGrid>
              <a:tr h="434816">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32652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4" name="Content Placeholder 2">
            <a:extLst>
              <a:ext uri="{FF2B5EF4-FFF2-40B4-BE49-F238E27FC236}">
                <a16:creationId xmlns:a16="http://schemas.microsoft.com/office/drawing/2014/main" id="{E6AA934A-6CBC-441B-9F48-EB073DA04803}"/>
              </a:ext>
            </a:extLst>
          </p:cNvPr>
          <p:cNvSpPr txBox="1">
            <a:spLocks/>
          </p:cNvSpPr>
          <p:nvPr/>
        </p:nvSpPr>
        <p:spPr>
          <a:xfrm>
            <a:off x="6192012" y="1567970"/>
            <a:ext cx="5390389" cy="24101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make some numbers on the hundred square. How can you say what number is represented without counting in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would you write this in </a:t>
            </a:r>
            <a:r>
              <a:rPr lang="en-GB" sz="2000" dirty="0">
                <a:latin typeface="Arial"/>
              </a:rPr>
              <a:t>a</a:t>
            </a:r>
            <a:r>
              <a:rPr kumimoji="0" lang="en-GB" sz="2000" b="0" i="0" u="none" strike="noStrike" kern="1200" cap="none" spc="0" normalizeH="0" baseline="0" noProof="0" dirty="0">
                <a:ln>
                  <a:noFill/>
                </a:ln>
                <a:solidFill>
                  <a:srgbClr val="585858"/>
                </a:solidFill>
                <a:effectLst/>
                <a:uLnTx/>
                <a:uFillTx/>
                <a:latin typeface="Arial"/>
                <a:ea typeface="+mn-ea"/>
                <a:cs typeface="+mn-cs"/>
              </a:rPr>
              <a:t> place value chart? What do you notice when you write the digits in the chart?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667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7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7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7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7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7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7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8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8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8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8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8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8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8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8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8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8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9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91"/>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29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29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29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29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297"/>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296"/>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298"/>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99"/>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300"/>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301"/>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302"/>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30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304"/>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305"/>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307"/>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306"/>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308"/>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309"/>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310"/>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311"/>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312"/>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313"/>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314"/>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315"/>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317"/>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316"/>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318"/>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319"/>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320"/>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321"/>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322"/>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323"/>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324"/>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325"/>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grpId="0" nodeType="clickEffect">
                                  <p:stCondLst>
                                    <p:cond delay="0"/>
                                  </p:stCondLst>
                                  <p:childTnLst>
                                    <p:set>
                                      <p:cBhvr>
                                        <p:cTn id="326" dur="1" fill="hold">
                                          <p:stCondLst>
                                            <p:cond delay="0"/>
                                          </p:stCondLst>
                                        </p:cTn>
                                        <p:tgtEl>
                                          <p:spTgt spid="337"/>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336"/>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338"/>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grpId="0" nodeType="clickEffect">
                                  <p:stCondLst>
                                    <p:cond delay="0"/>
                                  </p:stCondLst>
                                  <p:childTnLst>
                                    <p:set>
                                      <p:cBhvr>
                                        <p:cTn id="338" dur="1" fill="hold">
                                          <p:stCondLst>
                                            <p:cond delay="0"/>
                                          </p:stCondLst>
                                        </p:cTn>
                                        <p:tgtEl>
                                          <p:spTgt spid="339"/>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340"/>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341"/>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grpId="0" nodeType="clickEffect">
                                  <p:stCondLst>
                                    <p:cond delay="0"/>
                                  </p:stCondLst>
                                  <p:childTnLst>
                                    <p:set>
                                      <p:cBhvr>
                                        <p:cTn id="350" dur="1" fill="hold">
                                          <p:stCondLst>
                                            <p:cond delay="0"/>
                                          </p:stCondLst>
                                        </p:cTn>
                                        <p:tgtEl>
                                          <p:spTgt spid="342"/>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grpId="0" nodeType="clickEffect">
                                  <p:stCondLst>
                                    <p:cond delay="0"/>
                                  </p:stCondLst>
                                  <p:childTnLst>
                                    <p:set>
                                      <p:cBhvr>
                                        <p:cTn id="354" dur="1" fill="hold">
                                          <p:stCondLst>
                                            <p:cond delay="0"/>
                                          </p:stCondLst>
                                        </p:cTn>
                                        <p:tgtEl>
                                          <p:spTgt spid="343"/>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ntr" presetSubtype="0" fill="hold" grpId="0" nodeType="clickEffect">
                                  <p:stCondLst>
                                    <p:cond delay="0"/>
                                  </p:stCondLst>
                                  <p:childTnLst>
                                    <p:set>
                                      <p:cBhvr>
                                        <p:cTn id="358" dur="1" fill="hold">
                                          <p:stCondLst>
                                            <p:cond delay="0"/>
                                          </p:stCondLst>
                                        </p:cTn>
                                        <p:tgtEl>
                                          <p:spTgt spid="344"/>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grpId="0" nodeType="clickEffect">
                                  <p:stCondLst>
                                    <p:cond delay="0"/>
                                  </p:stCondLst>
                                  <p:childTnLst>
                                    <p:set>
                                      <p:cBhvr>
                                        <p:cTn id="362" dur="1" fill="hold">
                                          <p:stCondLst>
                                            <p:cond delay="0"/>
                                          </p:stCondLst>
                                        </p:cTn>
                                        <p:tgtEl>
                                          <p:spTgt spid="345"/>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grpId="0" nodeType="clickEffect">
                                  <p:stCondLst>
                                    <p:cond delay="0"/>
                                  </p:stCondLst>
                                  <p:childTnLst>
                                    <p:set>
                                      <p:cBhvr>
                                        <p:cTn id="366" dur="1" fill="hold">
                                          <p:stCondLst>
                                            <p:cond delay="0"/>
                                          </p:stCondLst>
                                        </p:cTn>
                                        <p:tgtEl>
                                          <p:spTgt spid="347"/>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346"/>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348"/>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349"/>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ntr" presetSubtype="0" fill="hold" grpId="0" nodeType="clickEffect">
                                  <p:stCondLst>
                                    <p:cond delay="0"/>
                                  </p:stCondLst>
                                  <p:childTnLst>
                                    <p:set>
                                      <p:cBhvr>
                                        <p:cTn id="382" dur="1" fill="hold">
                                          <p:stCondLst>
                                            <p:cond delay="0"/>
                                          </p:stCondLst>
                                        </p:cTn>
                                        <p:tgtEl>
                                          <p:spTgt spid="350"/>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presetID="1" presetClass="entr" presetSubtype="0" fill="hold" grpId="0" nodeType="clickEffect">
                                  <p:stCondLst>
                                    <p:cond delay="0"/>
                                  </p:stCondLst>
                                  <p:childTnLst>
                                    <p:set>
                                      <p:cBhvr>
                                        <p:cTn id="386" dur="1" fill="hold">
                                          <p:stCondLst>
                                            <p:cond delay="0"/>
                                          </p:stCondLst>
                                        </p:cTn>
                                        <p:tgtEl>
                                          <p:spTgt spid="351"/>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presetID="1" presetClass="entr" presetSubtype="0" fill="hold" grpId="0" nodeType="clickEffect">
                                  <p:stCondLst>
                                    <p:cond delay="0"/>
                                  </p:stCondLst>
                                  <p:childTnLst>
                                    <p:set>
                                      <p:cBhvr>
                                        <p:cTn id="390" dur="1" fill="hold">
                                          <p:stCondLst>
                                            <p:cond delay="0"/>
                                          </p:stCondLst>
                                        </p:cTn>
                                        <p:tgtEl>
                                          <p:spTgt spid="352"/>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grpId="0" nodeType="clickEffect">
                                  <p:stCondLst>
                                    <p:cond delay="0"/>
                                  </p:stCondLst>
                                  <p:childTnLst>
                                    <p:set>
                                      <p:cBhvr>
                                        <p:cTn id="394" dur="1" fill="hold">
                                          <p:stCondLst>
                                            <p:cond delay="0"/>
                                          </p:stCondLst>
                                        </p:cTn>
                                        <p:tgtEl>
                                          <p:spTgt spid="353"/>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grpId="0" nodeType="clickEffect">
                                  <p:stCondLst>
                                    <p:cond delay="0"/>
                                  </p:stCondLst>
                                  <p:childTnLst>
                                    <p:set>
                                      <p:cBhvr>
                                        <p:cTn id="398" dur="1" fill="hold">
                                          <p:stCondLst>
                                            <p:cond delay="0"/>
                                          </p:stCondLst>
                                        </p:cTn>
                                        <p:tgtEl>
                                          <p:spTgt spid="354"/>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presetID="1" presetClass="entr" presetSubtype="0" fill="hold" grpId="0" nodeType="clickEffect">
                                  <p:stCondLst>
                                    <p:cond delay="0"/>
                                  </p:stCondLst>
                                  <p:childTnLst>
                                    <p:set>
                                      <p:cBhvr>
                                        <p:cTn id="402"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54" grpId="0" animBg="1"/>
      <p:bldP spid="155" grpId="0" animBg="1"/>
      <p:bldP spid="156" grpId="0" animBg="1"/>
      <p:bldP spid="164" grpId="0" animBg="1"/>
      <p:bldP spid="165" grpId="0" animBg="1"/>
      <p:bldP spid="166" grpId="0" animBg="1"/>
      <p:bldP spid="276" grpId="0" animBg="1"/>
      <p:bldP spid="277" grpId="0" animBg="1"/>
      <p:bldP spid="278" grpId="0" animBg="1"/>
      <p:bldP spid="147" grpId="0" animBg="1"/>
      <p:bldP spid="157" grpId="0" animBg="1"/>
      <p:bldP spid="167" grpId="0" animBg="1"/>
      <p:bldP spid="279" grpId="0" animBg="1"/>
      <p:bldP spid="148" grpId="0" animBg="1"/>
      <p:bldP spid="158" grpId="0" animBg="1"/>
      <p:bldP spid="168" grpId="0" animBg="1"/>
      <p:bldP spid="280" grpId="0" animBg="1"/>
      <p:bldP spid="149" grpId="0" animBg="1"/>
      <p:bldP spid="159" grpId="0" animBg="1"/>
      <p:bldP spid="169" grpId="0" animBg="1"/>
      <p:bldP spid="281" grpId="0" animBg="1"/>
      <p:bldP spid="150" grpId="0" animBg="1"/>
      <p:bldP spid="160" grpId="0" animBg="1"/>
      <p:bldP spid="170" grpId="0" animBg="1"/>
      <p:bldP spid="282" grpId="0" animBg="1"/>
      <p:bldP spid="151" grpId="0" animBg="1"/>
      <p:bldP spid="161" grpId="0" animBg="1"/>
      <p:bldP spid="178" grpId="0" animBg="1"/>
      <p:bldP spid="283" grpId="0" animBg="1"/>
      <p:bldP spid="152" grpId="0" animBg="1"/>
      <p:bldP spid="153" grpId="0" animBg="1"/>
      <p:bldP spid="162" grpId="0" animBg="1"/>
      <p:bldP spid="163" grpId="0" animBg="1"/>
      <p:bldP spid="273" grpId="0" animBg="1"/>
      <p:bldP spid="275" grpId="0" animBg="1"/>
      <p:bldP spid="284" grpId="0" animBg="1"/>
      <p:bldP spid="285" grpId="0" animBg="1"/>
      <p:bldP spid="286" grpId="0" animBg="1"/>
      <p:bldP spid="287" grpId="0" animBg="1"/>
      <p:bldP spid="288" grpId="0" animBg="1"/>
      <p:bldP spid="289" grpId="0" animBg="1"/>
      <p:bldP spid="290" grpId="0" animBg="1"/>
      <p:bldP spid="291" grpId="0" animBg="1"/>
      <p:bldP spid="296" grpId="0" animBg="1"/>
      <p:bldP spid="297" grpId="0" animBg="1"/>
      <p:bldP spid="298" grpId="0" animBg="1"/>
      <p:bldP spid="299" grpId="0" animBg="1"/>
      <p:bldP spid="300" grpId="0" animBg="1"/>
      <p:bldP spid="301" grpId="0" animBg="1"/>
      <p:bldP spid="306" grpId="0" animBg="1"/>
      <p:bldP spid="307" grpId="0" animBg="1"/>
      <p:bldP spid="308" grpId="0" animBg="1"/>
      <p:bldP spid="309" grpId="0" animBg="1"/>
      <p:bldP spid="310" grpId="0" animBg="1"/>
      <p:bldP spid="311" grpId="0" animBg="1"/>
      <p:bldP spid="316" grpId="0" animBg="1"/>
      <p:bldP spid="317" grpId="0" animBg="1"/>
      <p:bldP spid="318" grpId="0" animBg="1"/>
      <p:bldP spid="319" grpId="0" animBg="1"/>
      <p:bldP spid="320" grpId="0" animBg="1"/>
      <p:bldP spid="321" grpId="0" animBg="1"/>
      <p:bldP spid="336" grpId="0" animBg="1"/>
      <p:bldP spid="337" grpId="0" animBg="1"/>
      <p:bldP spid="338" grpId="0" animBg="1"/>
      <p:bldP spid="339" grpId="0" animBg="1"/>
      <p:bldP spid="340" grpId="0" animBg="1"/>
      <p:bldP spid="341" grpId="0" animBg="1"/>
      <p:bldP spid="346" grpId="0" animBg="1"/>
      <p:bldP spid="347" grpId="0" animBg="1"/>
      <p:bldP spid="348" grpId="0" animBg="1"/>
      <p:bldP spid="349" grpId="0" animBg="1"/>
      <p:bldP spid="350" grpId="0" animBg="1"/>
      <p:bldP spid="351" grpId="0" animBg="1"/>
      <p:bldP spid="292" grpId="0" animBg="1"/>
      <p:bldP spid="302" grpId="0" animBg="1"/>
      <p:bldP spid="312" grpId="0" animBg="1"/>
      <p:bldP spid="322" grpId="0" animBg="1"/>
      <p:bldP spid="342" grpId="0" animBg="1"/>
      <p:bldP spid="352" grpId="0" animBg="1"/>
      <p:bldP spid="293" grpId="0" animBg="1"/>
      <p:bldP spid="303" grpId="0" animBg="1"/>
      <p:bldP spid="313" grpId="0" animBg="1"/>
      <p:bldP spid="323" grpId="0" animBg="1"/>
      <p:bldP spid="343" grpId="0" animBg="1"/>
      <p:bldP spid="353" grpId="0" animBg="1"/>
      <p:bldP spid="294" grpId="0" animBg="1"/>
      <p:bldP spid="304" grpId="0" animBg="1"/>
      <p:bldP spid="314" grpId="0" animBg="1"/>
      <p:bldP spid="324" grpId="0" animBg="1"/>
      <p:bldP spid="344" grpId="0" animBg="1"/>
      <p:bldP spid="354" grpId="0" animBg="1"/>
      <p:bldP spid="295" grpId="0" animBg="1"/>
      <p:bldP spid="305" grpId="0" animBg="1"/>
      <p:bldP spid="315" grpId="0" animBg="1"/>
      <p:bldP spid="325" grpId="0" animBg="1"/>
      <p:bldP spid="345" grpId="0" animBg="1"/>
      <p:bldP spid="355" grpId="0" animBg="1"/>
      <p:bldP spid="14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A9CB7D-8689-43FF-B296-76A27097124C}"/>
              </a:ext>
            </a:extLst>
          </p:cNvPr>
          <p:cNvSpPr>
            <a:spLocks noGrp="1"/>
          </p:cNvSpPr>
          <p:nvPr>
            <p:ph type="title"/>
          </p:nvPr>
        </p:nvSpPr>
        <p:spPr/>
        <p:txBody>
          <a:bodyPr/>
          <a:lstStyle/>
          <a:p>
            <a:r>
              <a:rPr lang="en-GB" dirty="0"/>
              <a:t>2NPV-1 Place value in two-digit numbers</a:t>
            </a:r>
            <a:br>
              <a:rPr lang="en-GB" kern="0" dirty="0"/>
            </a:br>
            <a:endParaRPr lang="en-GB" dirty="0"/>
          </a:p>
        </p:txBody>
      </p:sp>
      <p:graphicFrame>
        <p:nvGraphicFramePr>
          <p:cNvPr id="4" name="Table 3">
            <a:extLst>
              <a:ext uri="{FF2B5EF4-FFF2-40B4-BE49-F238E27FC236}">
                <a16:creationId xmlns:a16="http://schemas.microsoft.com/office/drawing/2014/main" id="{1752F286-26E5-44BC-BF53-50791A6F7DE6}"/>
              </a:ext>
            </a:extLst>
          </p:cNvPr>
          <p:cNvGraphicFramePr>
            <a:graphicFrameLocks noGrp="1"/>
          </p:cNvGraphicFramePr>
          <p:nvPr>
            <p:extLst>
              <p:ext uri="{D42A27DB-BD31-4B8C-83A1-F6EECF244321}">
                <p14:modId xmlns:p14="http://schemas.microsoft.com/office/powerpoint/2010/main" val="296434709"/>
              </p:ext>
            </p:extLst>
          </p:nvPr>
        </p:nvGraphicFramePr>
        <p:xfrm>
          <a:off x="2133600" y="1315452"/>
          <a:ext cx="7873443" cy="2050164"/>
        </p:xfrm>
        <a:graphic>
          <a:graphicData uri="http://schemas.openxmlformats.org/drawingml/2006/table">
            <a:tbl>
              <a:tblPr firstRow="1" bandRow="1">
                <a:tableStyleId>{5C22544A-7EE6-4342-B048-85BDC9FD1C3A}</a:tableStyleId>
              </a:tblPr>
              <a:tblGrid>
                <a:gridCol w="874827">
                  <a:extLst>
                    <a:ext uri="{9D8B030D-6E8A-4147-A177-3AD203B41FA5}">
                      <a16:colId xmlns:a16="http://schemas.microsoft.com/office/drawing/2014/main" val="2970802845"/>
                    </a:ext>
                  </a:extLst>
                </a:gridCol>
                <a:gridCol w="874827">
                  <a:extLst>
                    <a:ext uri="{9D8B030D-6E8A-4147-A177-3AD203B41FA5}">
                      <a16:colId xmlns:a16="http://schemas.microsoft.com/office/drawing/2014/main" val="3313008467"/>
                    </a:ext>
                  </a:extLst>
                </a:gridCol>
                <a:gridCol w="874827">
                  <a:extLst>
                    <a:ext uri="{9D8B030D-6E8A-4147-A177-3AD203B41FA5}">
                      <a16:colId xmlns:a16="http://schemas.microsoft.com/office/drawing/2014/main" val="463253698"/>
                    </a:ext>
                  </a:extLst>
                </a:gridCol>
                <a:gridCol w="874827">
                  <a:extLst>
                    <a:ext uri="{9D8B030D-6E8A-4147-A177-3AD203B41FA5}">
                      <a16:colId xmlns:a16="http://schemas.microsoft.com/office/drawing/2014/main" val="3176159061"/>
                    </a:ext>
                  </a:extLst>
                </a:gridCol>
                <a:gridCol w="874827">
                  <a:extLst>
                    <a:ext uri="{9D8B030D-6E8A-4147-A177-3AD203B41FA5}">
                      <a16:colId xmlns:a16="http://schemas.microsoft.com/office/drawing/2014/main" val="1033333468"/>
                    </a:ext>
                  </a:extLst>
                </a:gridCol>
                <a:gridCol w="874827">
                  <a:extLst>
                    <a:ext uri="{9D8B030D-6E8A-4147-A177-3AD203B41FA5}">
                      <a16:colId xmlns:a16="http://schemas.microsoft.com/office/drawing/2014/main" val="2269979499"/>
                    </a:ext>
                  </a:extLst>
                </a:gridCol>
                <a:gridCol w="874827">
                  <a:extLst>
                    <a:ext uri="{9D8B030D-6E8A-4147-A177-3AD203B41FA5}">
                      <a16:colId xmlns:a16="http://schemas.microsoft.com/office/drawing/2014/main" val="2410110944"/>
                    </a:ext>
                  </a:extLst>
                </a:gridCol>
                <a:gridCol w="874827">
                  <a:extLst>
                    <a:ext uri="{9D8B030D-6E8A-4147-A177-3AD203B41FA5}">
                      <a16:colId xmlns:a16="http://schemas.microsoft.com/office/drawing/2014/main" val="3616430655"/>
                    </a:ext>
                  </a:extLst>
                </a:gridCol>
                <a:gridCol w="874827">
                  <a:extLst>
                    <a:ext uri="{9D8B030D-6E8A-4147-A177-3AD203B41FA5}">
                      <a16:colId xmlns:a16="http://schemas.microsoft.com/office/drawing/2014/main" val="2533739866"/>
                    </a:ext>
                  </a:extLst>
                </a:gridCol>
              </a:tblGrid>
              <a:tr h="512541">
                <a:tc>
                  <a:txBody>
                    <a:bodyPr/>
                    <a:lstStyle/>
                    <a:p>
                      <a:pPr algn="r"/>
                      <a:r>
                        <a:rPr lang="en-GB" sz="2400" b="0" dirty="0">
                          <a:solidFill>
                            <a:schemeClr val="tx1"/>
                          </a:solidFill>
                          <a:latin typeface="Myriad Pro Semibold"/>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30801"/>
                  </a:ext>
                </a:extLst>
              </a:tr>
              <a:tr h="512541">
                <a:tc>
                  <a:txBody>
                    <a:bodyPr/>
                    <a:lstStyle/>
                    <a:p>
                      <a:pPr algn="r"/>
                      <a:r>
                        <a:rPr lang="en-GB" sz="2400" b="0" dirty="0">
                          <a:solidFill>
                            <a:schemeClr val="tx1"/>
                          </a:solidFill>
                          <a:latin typeface="Myriad Pro Semibold"/>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33042"/>
                  </a:ext>
                </a:extLst>
              </a:tr>
              <a:tr h="512541">
                <a:tc>
                  <a:txBody>
                    <a:bodyPr/>
                    <a:lstStyle/>
                    <a:p>
                      <a:pPr algn="r"/>
                      <a:r>
                        <a:rPr lang="en-GB" sz="2400" b="0" dirty="0">
                          <a:solidFill>
                            <a:schemeClr val="tx1"/>
                          </a:solidFill>
                          <a:latin typeface="Myriad Pro Semibold"/>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413396"/>
                  </a:ext>
                </a:extLst>
              </a:tr>
              <a:tr h="512541">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35551"/>
                  </a:ext>
                </a:extLst>
              </a:tr>
            </a:tbl>
          </a:graphicData>
        </a:graphic>
      </p:graphicFrame>
      <p:sp>
        <p:nvSpPr>
          <p:cNvPr id="7" name="Content Placeholder 2">
            <a:extLst>
              <a:ext uri="{FF2B5EF4-FFF2-40B4-BE49-F238E27FC236}">
                <a16:creationId xmlns:a16="http://schemas.microsoft.com/office/drawing/2014/main" id="{7FD2A2BB-CCE8-44D9-A985-E5D61F9E4C43}"/>
              </a:ext>
            </a:extLst>
          </p:cNvPr>
          <p:cNvSpPr txBox="1">
            <a:spLocks/>
          </p:cNvSpPr>
          <p:nvPr/>
        </p:nvSpPr>
        <p:spPr>
          <a:xfrm>
            <a:off x="623889" y="3429000"/>
            <a:ext cx="10413079" cy="29646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Tap out some numbers on </a:t>
            </a:r>
            <a:r>
              <a:rPr lang="en-GB" sz="2000" dirty="0">
                <a:latin typeface="Arial"/>
              </a:rPr>
              <a:t>a</a:t>
            </a:r>
            <a:r>
              <a:rPr kumimoji="0" lang="en-GB" sz="2000" b="0" i="0" u="none" strike="noStrike" kern="1200" cap="none" spc="0" normalizeH="0" baseline="0" noProof="0" dirty="0">
                <a:ln>
                  <a:noFill/>
                </a:ln>
                <a:solidFill>
                  <a:srgbClr val="585858"/>
                </a:solidFill>
                <a:effectLst/>
                <a:uLnTx/>
                <a:uFillTx/>
                <a:latin typeface="Arial"/>
                <a:ea typeface="+mn-ea"/>
                <a:cs typeface="+mn-cs"/>
              </a:rPr>
              <a:t>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the numbers I am tapping?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numbers I tap in your place value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I tap twenty-five? Do we need to write a zero as one of our digits? Why not?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I tap seventeen on the chart, which number do I </a:t>
            </a:r>
            <a:r>
              <a:rPr kumimoji="0" lang="en-GB" sz="2000" b="0" i="1" u="none" strike="noStrike" kern="1200" cap="none" spc="0" normalizeH="0" baseline="0" noProof="0" dirty="0">
                <a:ln>
                  <a:noFill/>
                </a:ln>
                <a:solidFill>
                  <a:srgbClr val="585858"/>
                </a:solidFill>
                <a:effectLst/>
                <a:uLnTx/>
                <a:uFillTx/>
                <a:latin typeface="Arial"/>
                <a:ea typeface="+mn-ea"/>
                <a:cs typeface="+mn-cs"/>
              </a:rPr>
              <a:t>tap</a:t>
            </a:r>
            <a:r>
              <a:rPr kumimoji="0" lang="en-GB" sz="2000" b="0" i="0" u="none" strike="noStrike" kern="1200" cap="none" spc="0" normalizeH="0" baseline="0" noProof="0" dirty="0">
                <a:ln>
                  <a:noFill/>
                </a:ln>
                <a:solidFill>
                  <a:srgbClr val="585858"/>
                </a:solidFill>
                <a:effectLst/>
                <a:uLnTx/>
                <a:uFillTx/>
                <a:latin typeface="Arial"/>
                <a:ea typeface="+mn-ea"/>
                <a:cs typeface="+mn-cs"/>
              </a:rPr>
              <a:t> first? Which part of the number do I </a:t>
            </a:r>
            <a:r>
              <a:rPr kumimoji="0" lang="en-GB" sz="2000" b="0" i="1" u="none" strike="noStrike" kern="1200" cap="none" spc="0" normalizeH="0" baseline="0" noProof="0" dirty="0">
                <a:ln>
                  <a:noFill/>
                </a:ln>
                <a:solidFill>
                  <a:srgbClr val="585858"/>
                </a:solidFill>
                <a:effectLst/>
                <a:uLnTx/>
                <a:uFillTx/>
                <a:latin typeface="Arial"/>
                <a:ea typeface="+mn-ea"/>
                <a:cs typeface="+mn-cs"/>
              </a:rPr>
              <a:t>say</a:t>
            </a:r>
            <a:r>
              <a:rPr kumimoji="0" lang="en-GB" sz="2000" b="0" i="0" u="none" strike="noStrike" kern="1200" cap="none" spc="0" normalizeH="0" baseline="0" noProof="0" dirty="0">
                <a:ln>
                  <a:noFill/>
                </a:ln>
                <a:solidFill>
                  <a:srgbClr val="585858"/>
                </a:solidFill>
                <a:effectLst/>
                <a:uLnTx/>
                <a:uFillTx/>
                <a:latin typeface="Arial"/>
                <a:ea typeface="+mn-ea"/>
                <a:cs typeface="+mn-cs"/>
              </a:rPr>
              <a:t> first? Which digits do you use to </a:t>
            </a:r>
            <a:r>
              <a:rPr kumimoji="0" lang="en-GB" sz="2000" b="0" i="1" u="none" strike="noStrike" kern="1200" cap="none" spc="0" normalizeH="0" baseline="0" noProof="0" dirty="0">
                <a:ln>
                  <a:noFill/>
                </a:ln>
                <a:solidFill>
                  <a:srgbClr val="585858"/>
                </a:solidFill>
                <a:effectLst/>
                <a:uLnTx/>
                <a:uFillTx/>
                <a:latin typeface="Arial"/>
                <a:ea typeface="+mn-ea"/>
                <a:cs typeface="+mn-cs"/>
              </a:rPr>
              <a:t>write </a:t>
            </a:r>
            <a:r>
              <a:rPr kumimoji="0" lang="en-GB" sz="2000" b="0" i="0" u="none" strike="noStrike" kern="1200" cap="none" spc="0" normalizeH="0" baseline="0" noProof="0" dirty="0">
                <a:ln>
                  <a:noFill/>
                </a:ln>
                <a:solidFill>
                  <a:srgbClr val="585858"/>
                </a:solidFill>
                <a:effectLst/>
                <a:uLnTx/>
                <a:uFillTx/>
                <a:latin typeface="Arial"/>
                <a:ea typeface="+mn-ea"/>
                <a:cs typeface="+mn-cs"/>
              </a:rPr>
              <a:t>seventeen? What do you notice?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583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2NPV-1 </a:t>
            </a:r>
            <a:br>
              <a:rPr lang="en-GB" sz="2400" dirty="0"/>
            </a:br>
            <a:r>
              <a:rPr lang="en-GB" sz="2400" dirty="0"/>
              <a:t>Recognise the place value of each digit in two-digit numbers, and compose and decompose two-digit numbers using standard and </a:t>
            </a:r>
            <a:br>
              <a:rPr lang="en-GB" sz="2400" dirty="0"/>
            </a:br>
            <a:r>
              <a:rPr lang="en-GB" sz="2400" dirty="0"/>
              <a:t>non-standard partitioning.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9164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a:t>
            </a:r>
            <a:r>
              <a:rPr lang="en-GB" dirty="0">
                <a:latin typeface="Arial" panose="020B0604020202020204" pitchFamily="34" charset="0"/>
                <a:cs typeface="Arial" panose="020B0604020202020204" pitchFamily="34" charset="0"/>
              </a:rPr>
              <a:t>2NPV-1</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2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CAEA64D-4ECA-4369-AE01-4391A7C1E706}"/>
              </a:ext>
            </a:extLst>
          </p:cNvPr>
          <p:cNvGrpSpPr/>
          <p:nvPr/>
        </p:nvGrpSpPr>
        <p:grpSpPr>
          <a:xfrm>
            <a:off x="1127448" y="2497516"/>
            <a:ext cx="4435696" cy="1862971"/>
            <a:chOff x="1504456" y="2497515"/>
            <a:chExt cx="4435696" cy="1862971"/>
          </a:xfrm>
        </p:grpSpPr>
        <p:pic>
          <p:nvPicPr>
            <p:cNvPr id="4" name="Picture 3">
              <a:extLst>
                <a:ext uri="{FF2B5EF4-FFF2-40B4-BE49-F238E27FC236}">
                  <a16:creationId xmlns:a16="http://schemas.microsoft.com/office/drawing/2014/main" id="{C265E97E-8473-4E0D-987A-858AF9D6E4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497515"/>
              <a:ext cx="4435696" cy="1862971"/>
            </a:xfrm>
            <a:prstGeom prst="rect">
              <a:avLst/>
            </a:prstGeom>
          </p:spPr>
        </p:pic>
        <p:sp>
          <p:nvSpPr>
            <p:cNvPr id="8" name="Rectangle 7">
              <a:extLst>
                <a:ext uri="{FF2B5EF4-FFF2-40B4-BE49-F238E27FC236}">
                  <a16:creationId xmlns:a16="http://schemas.microsoft.com/office/drawing/2014/main" id="{3935177F-E5E5-4F13-8C1E-3EE58197E198}"/>
                </a:ext>
              </a:extLst>
            </p:cNvPr>
            <p:cNvSpPr/>
            <p:nvPr/>
          </p:nvSpPr>
          <p:spPr bwMode="auto">
            <a:xfrm>
              <a:off x="3779912" y="3140968"/>
              <a:ext cx="648072" cy="79208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60CEB58F-0498-4027-AF4E-395DBE75D119}"/>
                </a:ext>
              </a:extLst>
            </p:cNvPr>
            <p:cNvSpPr/>
            <p:nvPr/>
          </p:nvSpPr>
          <p:spPr bwMode="auto">
            <a:xfrm>
              <a:off x="5013311" y="3140968"/>
              <a:ext cx="648072" cy="79208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3" name="Title 2">
            <a:extLst>
              <a:ext uri="{FF2B5EF4-FFF2-40B4-BE49-F238E27FC236}">
                <a16:creationId xmlns:a16="http://schemas.microsoft.com/office/drawing/2014/main" id="{F5CE5E2B-C130-4F93-9636-3139E9C63192}"/>
              </a:ext>
            </a:extLst>
          </p:cNvPr>
          <p:cNvSpPr>
            <a:spLocks noGrp="1"/>
          </p:cNvSpPr>
          <p:nvPr>
            <p:ph type="title"/>
          </p:nvPr>
        </p:nvSpPr>
        <p:spPr/>
        <p:txBody>
          <a:bodyPr/>
          <a:lstStyle/>
          <a:p>
            <a:r>
              <a:rPr lang="en-GB" dirty="0"/>
              <a:t>2NPV-1 Place value in two-digit numbers</a:t>
            </a:r>
          </a:p>
        </p:txBody>
      </p:sp>
      <p:pic>
        <p:nvPicPr>
          <p:cNvPr id="5" name="Picture 4">
            <a:extLst>
              <a:ext uri="{FF2B5EF4-FFF2-40B4-BE49-F238E27FC236}">
                <a16:creationId xmlns:a16="http://schemas.microsoft.com/office/drawing/2014/main" id="{9826CCA5-4184-45CE-915F-A19D11B5E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70734" y="3359375"/>
            <a:ext cx="360040" cy="504057"/>
          </a:xfrm>
          <a:prstGeom prst="rect">
            <a:avLst/>
          </a:prstGeom>
        </p:spPr>
      </p:pic>
      <p:pic>
        <p:nvPicPr>
          <p:cNvPr id="6" name="Picture 5">
            <a:extLst>
              <a:ext uri="{FF2B5EF4-FFF2-40B4-BE49-F238E27FC236}">
                <a16:creationId xmlns:a16="http://schemas.microsoft.com/office/drawing/2014/main" id="{134D9EDC-6088-4E31-B3ED-495D9DBDC0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25811" y="3289180"/>
            <a:ext cx="432048" cy="576063"/>
          </a:xfrm>
          <a:prstGeom prst="rect">
            <a:avLst/>
          </a:prstGeom>
        </p:spPr>
      </p:pic>
      <p:pic>
        <p:nvPicPr>
          <p:cNvPr id="7" name="Picture 6">
            <a:extLst>
              <a:ext uri="{FF2B5EF4-FFF2-40B4-BE49-F238E27FC236}">
                <a16:creationId xmlns:a16="http://schemas.microsoft.com/office/drawing/2014/main" id="{30DA8DA6-378C-4344-B1E8-A86548777A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01880" y="4745003"/>
            <a:ext cx="1094528" cy="524818"/>
          </a:xfrm>
          <a:prstGeom prst="rect">
            <a:avLst/>
          </a:prstGeom>
        </p:spPr>
      </p:pic>
      <p:pic>
        <p:nvPicPr>
          <p:cNvPr id="10" name="Picture 9">
            <a:extLst>
              <a:ext uri="{FF2B5EF4-FFF2-40B4-BE49-F238E27FC236}">
                <a16:creationId xmlns:a16="http://schemas.microsoft.com/office/drawing/2014/main" id="{58B08F30-6C61-458F-9C36-304CA6CD0B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801880" y="5269822"/>
            <a:ext cx="1094528" cy="141325"/>
          </a:xfrm>
          <a:prstGeom prst="rect">
            <a:avLst/>
          </a:prstGeom>
        </p:spPr>
      </p:pic>
      <p:sp>
        <p:nvSpPr>
          <p:cNvPr id="15" name="Content Placeholder 2">
            <a:extLst>
              <a:ext uri="{FF2B5EF4-FFF2-40B4-BE49-F238E27FC236}">
                <a16:creationId xmlns:a16="http://schemas.microsoft.com/office/drawing/2014/main" id="{7FCA84F3-0B5A-4C4F-ACAB-5A99EA20A14A}"/>
              </a:ext>
            </a:extLst>
          </p:cNvPr>
          <p:cNvSpPr txBox="1">
            <a:spLocks/>
          </p:cNvSpPr>
          <p:nvPr/>
        </p:nvSpPr>
        <p:spPr>
          <a:xfrm>
            <a:off x="6192012" y="1567970"/>
            <a:ext cx="5342262" cy="451198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number is represented by the base 10 blocks?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 has… tens and…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write... We say…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we change 34 into 35? What would we need to change?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we change 34 in to 24? What would we need to change?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make other numbers for your friend to say and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17709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CBD6F-BFDC-4842-9F56-800380E18DF9}"/>
              </a:ext>
            </a:extLst>
          </p:cNvPr>
          <p:cNvSpPr>
            <a:spLocks noGrp="1"/>
          </p:cNvSpPr>
          <p:nvPr>
            <p:ph type="title"/>
          </p:nvPr>
        </p:nvSpPr>
        <p:spPr/>
        <p:txBody>
          <a:bodyPr/>
          <a:lstStyle/>
          <a:p>
            <a:r>
              <a:rPr lang="en-GB" dirty="0"/>
              <a:t>2NPV-1 Place value in two-digit numbers</a:t>
            </a:r>
          </a:p>
        </p:txBody>
      </p:sp>
      <p:pic>
        <p:nvPicPr>
          <p:cNvPr id="6" name="Picture 5">
            <a:extLst>
              <a:ext uri="{FF2B5EF4-FFF2-40B4-BE49-F238E27FC236}">
                <a16:creationId xmlns:a16="http://schemas.microsoft.com/office/drawing/2014/main" id="{C1BB4055-BBC8-47A8-9BBC-16AC3CA93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2022419"/>
            <a:ext cx="2887981" cy="2813162"/>
          </a:xfrm>
          <a:prstGeom prst="rect">
            <a:avLst/>
          </a:prstGeom>
        </p:spPr>
      </p:pic>
      <p:sp>
        <p:nvSpPr>
          <p:cNvPr id="7" name="TextBox 6">
            <a:extLst>
              <a:ext uri="{FF2B5EF4-FFF2-40B4-BE49-F238E27FC236}">
                <a16:creationId xmlns:a16="http://schemas.microsoft.com/office/drawing/2014/main" id="{466E7667-55A9-4095-9871-BA95036E2F68}"/>
              </a:ext>
            </a:extLst>
          </p:cNvPr>
          <p:cNvSpPr txBox="1"/>
          <p:nvPr/>
        </p:nvSpPr>
        <p:spPr bwMode="auto">
          <a:xfrm>
            <a:off x="5379749" y="319816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53</a:t>
            </a:r>
          </a:p>
        </p:txBody>
      </p:sp>
      <p:sp>
        <p:nvSpPr>
          <p:cNvPr id="5" name="Content Placeholder 2">
            <a:extLst>
              <a:ext uri="{FF2B5EF4-FFF2-40B4-BE49-F238E27FC236}">
                <a16:creationId xmlns:a16="http://schemas.microsoft.com/office/drawing/2014/main" id="{5E9C3DB3-D2AF-4583-928A-DBF210DC96C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number is represented here by the blocks? Can you explain how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make the same number using base 10 equipment? Could you make it using other objects grouped in tens and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you change 53 into 63, 64, 54 and back to 53? What did you need to change each time?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9080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4B429-BBB4-4862-8337-C0E100B47EC2}"/>
              </a:ext>
            </a:extLst>
          </p:cNvPr>
          <p:cNvSpPr>
            <a:spLocks noGrp="1"/>
          </p:cNvSpPr>
          <p:nvPr>
            <p:ph type="title"/>
          </p:nvPr>
        </p:nvSpPr>
        <p:spPr/>
        <p:txBody>
          <a:bodyPr/>
          <a:lstStyle/>
          <a:p>
            <a:r>
              <a:rPr lang="en-GB" dirty="0"/>
              <a:t>2NPV-1 Place value in two-digit numbers</a:t>
            </a:r>
          </a:p>
        </p:txBody>
      </p:sp>
      <p:sp>
        <p:nvSpPr>
          <p:cNvPr id="7" name="TextBox 6">
            <a:extLst>
              <a:ext uri="{FF2B5EF4-FFF2-40B4-BE49-F238E27FC236}">
                <a16:creationId xmlns:a16="http://schemas.microsoft.com/office/drawing/2014/main" id="{466E7667-55A9-4095-9871-BA95036E2F68}"/>
              </a:ext>
            </a:extLst>
          </p:cNvPr>
          <p:cNvSpPr txBox="1"/>
          <p:nvPr/>
        </p:nvSpPr>
        <p:spPr bwMode="auto">
          <a:xfrm>
            <a:off x="5019673" y="319816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48</a:t>
            </a:r>
          </a:p>
        </p:txBody>
      </p:sp>
      <p:pic>
        <p:nvPicPr>
          <p:cNvPr id="4" name="Picture 3">
            <a:extLst>
              <a:ext uri="{FF2B5EF4-FFF2-40B4-BE49-F238E27FC236}">
                <a16:creationId xmlns:a16="http://schemas.microsoft.com/office/drawing/2014/main" id="{6BBDB7BF-A2FD-4B0E-8A91-7D5C2616E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2538664"/>
            <a:ext cx="1735781" cy="1780672"/>
          </a:xfrm>
          <a:prstGeom prst="rect">
            <a:avLst/>
          </a:prstGeom>
        </p:spPr>
      </p:pic>
      <p:sp>
        <p:nvSpPr>
          <p:cNvPr id="9" name="Content Placeholder 2">
            <a:extLst>
              <a:ext uri="{FF2B5EF4-FFF2-40B4-BE49-F238E27FC236}">
                <a16:creationId xmlns:a16="http://schemas.microsoft.com/office/drawing/2014/main" id="{4551247F-CA0A-4341-87D3-AAB71B09F070}"/>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how the base 10 blocks are arranged?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number do you think is represented 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Maybe it is… 84? Am I right?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your thinking?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43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8A2F88-2034-424D-AE43-05CF93344044}"/>
              </a:ext>
            </a:extLst>
          </p:cNvPr>
          <p:cNvSpPr/>
          <p:nvPr/>
        </p:nvSpPr>
        <p:spPr bwMode="auto">
          <a:xfrm>
            <a:off x="4655840" y="2144698"/>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Rectangle 18">
            <a:extLst>
              <a:ext uri="{FF2B5EF4-FFF2-40B4-BE49-F238E27FC236}">
                <a16:creationId xmlns:a16="http://schemas.microsoft.com/office/drawing/2014/main" id="{AB7DD646-A289-4959-9EDB-1C5B24072D8E}"/>
              </a:ext>
            </a:extLst>
          </p:cNvPr>
          <p:cNvSpPr/>
          <p:nvPr/>
        </p:nvSpPr>
        <p:spPr bwMode="auto">
          <a:xfrm>
            <a:off x="4655840" y="2364714"/>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A5F56CEC-4DDC-45CE-9A53-9E3C59D16205}"/>
              </a:ext>
            </a:extLst>
          </p:cNvPr>
          <p:cNvSpPr/>
          <p:nvPr/>
        </p:nvSpPr>
        <p:spPr bwMode="auto">
          <a:xfrm>
            <a:off x="4655840" y="2584730"/>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3E9BE998-539A-4AE1-AE79-FE4E04C892DD}"/>
              </a:ext>
            </a:extLst>
          </p:cNvPr>
          <p:cNvSpPr/>
          <p:nvPr/>
        </p:nvSpPr>
        <p:spPr bwMode="auto">
          <a:xfrm>
            <a:off x="4655840" y="2804746"/>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2" name="Rectangle 21">
            <a:extLst>
              <a:ext uri="{FF2B5EF4-FFF2-40B4-BE49-F238E27FC236}">
                <a16:creationId xmlns:a16="http://schemas.microsoft.com/office/drawing/2014/main" id="{66BCDED0-306E-4793-9E61-E997BAFAB4C9}"/>
              </a:ext>
            </a:extLst>
          </p:cNvPr>
          <p:cNvSpPr/>
          <p:nvPr/>
        </p:nvSpPr>
        <p:spPr bwMode="auto">
          <a:xfrm>
            <a:off x="4655840" y="3025214"/>
            <a:ext cx="1108800" cy="2232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E86CBFCB-44C3-4144-B741-47586618C93B}"/>
              </a:ext>
            </a:extLst>
          </p:cNvPr>
          <p:cNvSpPr>
            <a:spLocks noGrp="1"/>
          </p:cNvSpPr>
          <p:nvPr>
            <p:ph type="title"/>
          </p:nvPr>
        </p:nvSpPr>
        <p:spPr/>
        <p:txBody>
          <a:bodyPr/>
          <a:lstStyle/>
          <a:p>
            <a:r>
              <a:rPr lang="en-GB" dirty="0"/>
              <a:t>2NPV-1 Place value in two-digit numbers</a:t>
            </a:r>
          </a:p>
        </p:txBody>
      </p:sp>
      <p:sp>
        <p:nvSpPr>
          <p:cNvPr id="5" name="TextBox 4">
            <a:extLst>
              <a:ext uri="{FF2B5EF4-FFF2-40B4-BE49-F238E27FC236}">
                <a16:creationId xmlns:a16="http://schemas.microsoft.com/office/drawing/2014/main" id="{A41361A0-21D5-42C8-8EE8-A9CF1CAA8204}"/>
              </a:ext>
            </a:extLst>
          </p:cNvPr>
          <p:cNvSpPr txBox="1"/>
          <p:nvPr/>
        </p:nvSpPr>
        <p:spPr bwMode="auto">
          <a:xfrm>
            <a:off x="2855640" y="1493715"/>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4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45</a:t>
            </a:r>
          </a:p>
        </p:txBody>
      </p:sp>
      <p:pic>
        <p:nvPicPr>
          <p:cNvPr id="12" name="Picture 11">
            <a:extLst>
              <a:ext uri="{FF2B5EF4-FFF2-40B4-BE49-F238E27FC236}">
                <a16:creationId xmlns:a16="http://schemas.microsoft.com/office/drawing/2014/main" id="{71DE4053-8E5D-4E4D-AB1D-903C87573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00" y="4907476"/>
            <a:ext cx="3408382" cy="872878"/>
          </a:xfrm>
          <a:prstGeom prst="rect">
            <a:avLst/>
          </a:prstGeom>
        </p:spPr>
      </p:pic>
      <p:pic>
        <p:nvPicPr>
          <p:cNvPr id="13" name="Picture 12">
            <a:extLst>
              <a:ext uri="{FF2B5EF4-FFF2-40B4-BE49-F238E27FC236}">
                <a16:creationId xmlns:a16="http://schemas.microsoft.com/office/drawing/2014/main" id="{AE5FFE93-4D4D-41EC-8852-09A8831FB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14" y="2665214"/>
            <a:ext cx="3408382" cy="1396606"/>
          </a:xfrm>
          <a:prstGeom prst="rect">
            <a:avLst/>
          </a:prstGeom>
        </p:spPr>
      </p:pic>
      <p:pic>
        <p:nvPicPr>
          <p:cNvPr id="17" name="Picture 16">
            <a:extLst>
              <a:ext uri="{FF2B5EF4-FFF2-40B4-BE49-F238E27FC236}">
                <a16:creationId xmlns:a16="http://schemas.microsoft.com/office/drawing/2014/main" id="{102A1CF6-C52C-4F77-9563-2BE8FF7EF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840" y="2139472"/>
            <a:ext cx="2215448" cy="2215448"/>
          </a:xfrm>
          <a:prstGeom prst="rect">
            <a:avLst/>
          </a:prstGeom>
        </p:spPr>
      </p:pic>
      <p:sp>
        <p:nvSpPr>
          <p:cNvPr id="6" name="Content Placeholder 2">
            <a:extLst>
              <a:ext uri="{FF2B5EF4-FFF2-40B4-BE49-F238E27FC236}">
                <a16:creationId xmlns:a16="http://schemas.microsoft.com/office/drawing/2014/main" id="{6A4CA720-8B90-4FBE-9A87-6D85C2FB1829}"/>
              </a:ext>
            </a:extLst>
          </p:cNvPr>
          <p:cNvSpPr txBox="1">
            <a:spLocks/>
          </p:cNvSpPr>
          <p:nvPr/>
        </p:nvSpPr>
        <p:spPr>
          <a:xfrm>
            <a:off x="7336465" y="1567970"/>
            <a:ext cx="424593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each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What’s the same?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what the ‘4’ in 45 means?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can you see the 4 tens in each picture?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979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A1D93F81-6A22-41DD-9E88-2E0C0D232D88}"/>
              </a:ext>
            </a:extLst>
          </p:cNvPr>
          <p:cNvSpPr txBox="1"/>
          <p:nvPr/>
        </p:nvSpPr>
        <p:spPr bwMode="auto">
          <a:xfrm>
            <a:off x="1923916" y="5266098"/>
            <a:ext cx="258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tens and 9 ones</a:t>
            </a:r>
          </a:p>
        </p:txBody>
      </p:sp>
      <p:sp>
        <p:nvSpPr>
          <p:cNvPr id="21" name="Rectangle 20">
            <a:extLst>
              <a:ext uri="{FF2B5EF4-FFF2-40B4-BE49-F238E27FC236}">
                <a16:creationId xmlns:a16="http://schemas.microsoft.com/office/drawing/2014/main" id="{4EC1F135-D0B8-41E9-BEC6-C4F0B9B96D47}"/>
              </a:ext>
            </a:extLst>
          </p:cNvPr>
          <p:cNvSpPr/>
          <p:nvPr/>
        </p:nvSpPr>
        <p:spPr bwMode="auto">
          <a:xfrm>
            <a:off x="2135560" y="2144698"/>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2" name="Rectangle 21">
            <a:extLst>
              <a:ext uri="{FF2B5EF4-FFF2-40B4-BE49-F238E27FC236}">
                <a16:creationId xmlns:a16="http://schemas.microsoft.com/office/drawing/2014/main" id="{E83074AE-482B-4F79-8ADB-6E0C9E90A4B7}"/>
              </a:ext>
            </a:extLst>
          </p:cNvPr>
          <p:cNvSpPr/>
          <p:nvPr/>
        </p:nvSpPr>
        <p:spPr bwMode="auto">
          <a:xfrm>
            <a:off x="2135560" y="2364714"/>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99B073F2-19AD-4064-B2C9-889D9B77DDF6}"/>
              </a:ext>
            </a:extLst>
          </p:cNvPr>
          <p:cNvSpPr/>
          <p:nvPr/>
        </p:nvSpPr>
        <p:spPr bwMode="auto">
          <a:xfrm>
            <a:off x="2135560" y="2584730"/>
            <a:ext cx="1990800"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6" name="Picture 25">
            <a:extLst>
              <a:ext uri="{FF2B5EF4-FFF2-40B4-BE49-F238E27FC236}">
                <a16:creationId xmlns:a16="http://schemas.microsoft.com/office/drawing/2014/main" id="{33E129F9-2234-452F-84D5-2034908F8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2139472"/>
            <a:ext cx="2215448" cy="2215448"/>
          </a:xfrm>
          <a:prstGeom prst="rect">
            <a:avLst/>
          </a:prstGeom>
        </p:spPr>
      </p:pic>
      <p:sp>
        <p:nvSpPr>
          <p:cNvPr id="3" name="Title 2">
            <a:extLst>
              <a:ext uri="{FF2B5EF4-FFF2-40B4-BE49-F238E27FC236}">
                <a16:creationId xmlns:a16="http://schemas.microsoft.com/office/drawing/2014/main" id="{7A3F3140-7F19-40B7-9DE7-C3F5D5581461}"/>
              </a:ext>
            </a:extLst>
          </p:cNvPr>
          <p:cNvSpPr>
            <a:spLocks noGrp="1"/>
          </p:cNvSpPr>
          <p:nvPr>
            <p:ph type="title"/>
          </p:nvPr>
        </p:nvSpPr>
        <p:spPr/>
        <p:txBody>
          <a:bodyPr/>
          <a:lstStyle/>
          <a:p>
            <a:r>
              <a:rPr lang="en-GB" dirty="0"/>
              <a:t>2NPV-1 Place value in two-digit numbers</a:t>
            </a:r>
          </a:p>
        </p:txBody>
      </p:sp>
      <p:sp>
        <p:nvSpPr>
          <p:cNvPr id="12" name="TextBox 11">
            <a:extLst>
              <a:ext uri="{FF2B5EF4-FFF2-40B4-BE49-F238E27FC236}">
                <a16:creationId xmlns:a16="http://schemas.microsoft.com/office/drawing/2014/main" id="{35B81E8C-73D8-4527-8D6F-E1922BDA9294}"/>
              </a:ext>
            </a:extLst>
          </p:cNvPr>
          <p:cNvSpPr txBox="1"/>
          <p:nvPr/>
        </p:nvSpPr>
        <p:spPr bwMode="auto">
          <a:xfrm>
            <a:off x="2312164" y="4725145"/>
            <a:ext cx="1807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twenty-nine</a:t>
            </a:r>
          </a:p>
        </p:txBody>
      </p:sp>
      <p:sp>
        <p:nvSpPr>
          <p:cNvPr id="20" name="TextBox 19">
            <a:extLst>
              <a:ext uri="{FF2B5EF4-FFF2-40B4-BE49-F238E27FC236}">
                <a16:creationId xmlns:a16="http://schemas.microsoft.com/office/drawing/2014/main" id="{B610DC89-1332-4D5B-B948-2B7EEDC9A2A5}"/>
              </a:ext>
            </a:extLst>
          </p:cNvPr>
          <p:cNvSpPr txBox="1"/>
          <p:nvPr/>
        </p:nvSpPr>
        <p:spPr bwMode="auto">
          <a:xfrm>
            <a:off x="2846027" y="1282762"/>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4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29</a:t>
            </a:r>
          </a:p>
        </p:txBody>
      </p:sp>
      <p:cxnSp>
        <p:nvCxnSpPr>
          <p:cNvPr id="33" name="Straight Connector 32">
            <a:extLst>
              <a:ext uri="{FF2B5EF4-FFF2-40B4-BE49-F238E27FC236}">
                <a16:creationId xmlns:a16="http://schemas.microsoft.com/office/drawing/2014/main" id="{F1B05349-70A2-43D6-A25B-FD03148C7076}"/>
              </a:ext>
            </a:extLst>
          </p:cNvPr>
          <p:cNvCxnSpPr/>
          <p:nvPr/>
        </p:nvCxnSpPr>
        <p:spPr bwMode="auto">
          <a:xfrm>
            <a:off x="1950016"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BD645CF3-11C4-4AF7-93DC-041C3DA62D34}"/>
              </a:ext>
            </a:extLst>
          </p:cNvPr>
          <p:cNvCxnSpPr/>
          <p:nvPr/>
        </p:nvCxnSpPr>
        <p:spPr bwMode="auto">
          <a:xfrm>
            <a:off x="3443134"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a:extLst>
              <a:ext uri="{FF2B5EF4-FFF2-40B4-BE49-F238E27FC236}">
                <a16:creationId xmlns:a16="http://schemas.microsoft.com/office/drawing/2014/main" id="{ACEBC38C-36D7-4DAC-A2A6-91C752771FC6}"/>
              </a:ext>
            </a:extLst>
          </p:cNvPr>
          <p:cNvSpPr/>
          <p:nvPr/>
        </p:nvSpPr>
        <p:spPr bwMode="auto">
          <a:xfrm>
            <a:off x="1950016"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Rectangle 35">
            <a:extLst>
              <a:ext uri="{FF2B5EF4-FFF2-40B4-BE49-F238E27FC236}">
                <a16:creationId xmlns:a16="http://schemas.microsoft.com/office/drawing/2014/main" id="{B164C9CC-02F9-4DA6-A6B7-20D130D92893}"/>
              </a:ext>
            </a:extLst>
          </p:cNvPr>
          <p:cNvSpPr/>
          <p:nvPr/>
        </p:nvSpPr>
        <p:spPr bwMode="auto">
          <a:xfrm>
            <a:off x="3443134"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6F256600-83A9-4581-BC29-F49611EC5C8C}"/>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I colour in 29 little squares, what will the hundred square look like?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a:t>
            </a:r>
            <a:r>
              <a:rPr kumimoji="0" lang="en-GB" sz="2000" b="0" i="1" u="none" strike="noStrike" kern="1200" cap="none" spc="0" normalizeH="0" baseline="0" noProof="0" dirty="0">
                <a:ln>
                  <a:noFill/>
                </a:ln>
                <a:solidFill>
                  <a:srgbClr val="585858"/>
                </a:solidFill>
                <a:effectLst/>
                <a:uLnTx/>
                <a:uFillTx/>
                <a:latin typeface="Arial"/>
                <a:ea typeface="+mn-ea"/>
                <a:cs typeface="+mn-cs"/>
              </a:rPr>
              <a:t>full </a:t>
            </a:r>
            <a:r>
              <a:rPr kumimoji="0" lang="en-GB" sz="2000" b="0" i="0" u="none" strike="noStrike" kern="1200" cap="none" spc="0" normalizeH="0" baseline="0" noProof="0" dirty="0">
                <a:ln>
                  <a:noFill/>
                </a:ln>
                <a:solidFill>
                  <a:srgbClr val="585858"/>
                </a:solidFill>
                <a:effectLst/>
                <a:uLnTx/>
                <a:uFillTx/>
                <a:latin typeface="Arial"/>
                <a:ea typeface="+mn-ea"/>
                <a:cs typeface="+mn-cs"/>
              </a:rPr>
              <a:t>rows do you think I will need to colour in? How do you know that?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how many tens and how many ones in 29?</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last row I have coloured. Why are all of the little squares </a:t>
            </a:r>
            <a:r>
              <a:rPr kumimoji="0" lang="en-GB" sz="2000" b="0" i="1" u="none" strike="noStrike" kern="1200" cap="none" spc="0" normalizeH="0" baseline="0" noProof="0" dirty="0">
                <a:ln>
                  <a:noFill/>
                </a:ln>
                <a:solidFill>
                  <a:srgbClr val="585858"/>
                </a:solidFill>
                <a:effectLst/>
                <a:uLnTx/>
                <a:uFillTx/>
                <a:latin typeface="Arial"/>
                <a:ea typeface="+mn-ea"/>
                <a:cs typeface="+mn-cs"/>
              </a:rPr>
              <a:t>not </a:t>
            </a:r>
            <a:r>
              <a:rPr kumimoji="0" lang="en-GB" sz="2000" b="0" i="0" u="none" strike="noStrike" kern="1200" cap="none" spc="0" normalizeH="0" baseline="0" noProof="0" dirty="0">
                <a:ln>
                  <a:noFill/>
                </a:ln>
                <a:solidFill>
                  <a:srgbClr val="585858"/>
                </a:solidFill>
                <a:effectLst/>
                <a:uLnTx/>
                <a:uFillTx/>
                <a:latin typeface="Arial"/>
                <a:ea typeface="+mn-ea"/>
                <a:cs typeface="+mn-cs"/>
              </a:rPr>
              <a:t>coloured?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6443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animBg="1"/>
      <p:bldP spid="22" grpId="0" animBg="1"/>
      <p:bldP spid="23" grpId="0" animBg="1"/>
      <p:bldP spid="12" grpId="0"/>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39A93-0D7B-4E93-8CB4-4B144AEC45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99456" y="1557338"/>
            <a:ext cx="4260478" cy="2220244"/>
          </a:xfrm>
          <a:prstGeom prst="rect">
            <a:avLst/>
          </a:prstGeom>
        </p:spPr>
      </p:pic>
      <p:pic>
        <p:nvPicPr>
          <p:cNvPr id="6" name="Picture 5">
            <a:extLst>
              <a:ext uri="{FF2B5EF4-FFF2-40B4-BE49-F238E27FC236}">
                <a16:creationId xmlns:a16="http://schemas.microsoft.com/office/drawing/2014/main" id="{BD882BF0-2B97-43A1-9B81-2352A78574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06954" y="3818264"/>
            <a:ext cx="4260478" cy="1793298"/>
          </a:xfrm>
          <a:prstGeom prst="rect">
            <a:avLst/>
          </a:prstGeom>
        </p:spPr>
      </p:pic>
      <p:sp>
        <p:nvSpPr>
          <p:cNvPr id="3" name="Title 2">
            <a:extLst>
              <a:ext uri="{FF2B5EF4-FFF2-40B4-BE49-F238E27FC236}">
                <a16:creationId xmlns:a16="http://schemas.microsoft.com/office/drawing/2014/main" id="{333FD871-3E3C-49C0-8AFB-AE5C013F9FAB}"/>
              </a:ext>
            </a:extLst>
          </p:cNvPr>
          <p:cNvSpPr>
            <a:spLocks noGrp="1"/>
          </p:cNvSpPr>
          <p:nvPr>
            <p:ph type="title"/>
          </p:nvPr>
        </p:nvSpPr>
        <p:spPr/>
        <p:txBody>
          <a:bodyPr/>
          <a:lstStyle/>
          <a:p>
            <a:r>
              <a:rPr lang="en-GB" dirty="0"/>
              <a:t>2NPV-1 Place value in two-digit numbers</a:t>
            </a:r>
          </a:p>
        </p:txBody>
      </p:sp>
      <p:sp>
        <p:nvSpPr>
          <p:cNvPr id="9" name="Content Placeholder 2">
            <a:extLst>
              <a:ext uri="{FF2B5EF4-FFF2-40B4-BE49-F238E27FC236}">
                <a16:creationId xmlns:a16="http://schemas.microsoft.com/office/drawing/2014/main" id="{F66789D6-5D9E-456F-939C-54BA2C5E9F75}"/>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two numbers represented and describe what you see.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Are they the same or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 do you think is greater?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explain how we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use base 10 blocks to make some other pairs of numbers. Can your friend explain how they know which number is greater?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93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55ECC5-02EE-42EF-AD95-80477E455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1775187"/>
            <a:ext cx="3654784" cy="3307626"/>
          </a:xfrm>
          <a:prstGeom prst="rect">
            <a:avLst/>
          </a:prstGeom>
        </p:spPr>
      </p:pic>
      <p:sp>
        <p:nvSpPr>
          <p:cNvPr id="3" name="Title 2">
            <a:extLst>
              <a:ext uri="{FF2B5EF4-FFF2-40B4-BE49-F238E27FC236}">
                <a16:creationId xmlns:a16="http://schemas.microsoft.com/office/drawing/2014/main" id="{AA23C7BB-CCF2-4F55-9601-E1DE1A92D3C5}"/>
              </a:ext>
            </a:extLst>
          </p:cNvPr>
          <p:cNvSpPr>
            <a:spLocks noGrp="1"/>
          </p:cNvSpPr>
          <p:nvPr>
            <p:ph type="title"/>
          </p:nvPr>
        </p:nvSpPr>
        <p:spPr/>
        <p:txBody>
          <a:bodyPr/>
          <a:lstStyle/>
          <a:p>
            <a:r>
              <a:rPr lang="en-GB" dirty="0"/>
              <a:t>2NPV-1 Place value in two-digit numbers</a:t>
            </a:r>
          </a:p>
        </p:txBody>
      </p:sp>
      <p:pic>
        <p:nvPicPr>
          <p:cNvPr id="13" name="Picture 12">
            <a:extLst>
              <a:ext uri="{FF2B5EF4-FFF2-40B4-BE49-F238E27FC236}">
                <a16:creationId xmlns:a16="http://schemas.microsoft.com/office/drawing/2014/main" id="{9258232D-DEDC-4B36-B274-95DD6E052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647" y="3800811"/>
            <a:ext cx="588236" cy="588236"/>
          </a:xfrm>
          <a:prstGeom prst="rect">
            <a:avLst/>
          </a:prstGeom>
        </p:spPr>
      </p:pic>
      <p:pic>
        <p:nvPicPr>
          <p:cNvPr id="16" name="Picture 15">
            <a:extLst>
              <a:ext uri="{FF2B5EF4-FFF2-40B4-BE49-F238E27FC236}">
                <a16:creationId xmlns:a16="http://schemas.microsoft.com/office/drawing/2014/main" id="{2CF398A2-285F-47F9-9C2D-55473D169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095" y="4091950"/>
            <a:ext cx="588236" cy="588236"/>
          </a:xfrm>
          <a:prstGeom prst="rect">
            <a:avLst/>
          </a:prstGeom>
        </p:spPr>
      </p:pic>
      <p:pic>
        <p:nvPicPr>
          <p:cNvPr id="17" name="Picture 16">
            <a:extLst>
              <a:ext uri="{FF2B5EF4-FFF2-40B4-BE49-F238E27FC236}">
                <a16:creationId xmlns:a16="http://schemas.microsoft.com/office/drawing/2014/main" id="{FDA02DFD-B29C-4099-9EB5-8D72237FB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543" y="4383089"/>
            <a:ext cx="588236" cy="588236"/>
          </a:xfrm>
          <a:prstGeom prst="rect">
            <a:avLst/>
          </a:prstGeom>
        </p:spPr>
      </p:pic>
      <p:grpSp>
        <p:nvGrpSpPr>
          <p:cNvPr id="22" name="Group 21">
            <a:extLst>
              <a:ext uri="{FF2B5EF4-FFF2-40B4-BE49-F238E27FC236}">
                <a16:creationId xmlns:a16="http://schemas.microsoft.com/office/drawing/2014/main" id="{099A4A2E-5F51-4409-9391-DD1ACC288D37}"/>
              </a:ext>
            </a:extLst>
          </p:cNvPr>
          <p:cNvGrpSpPr/>
          <p:nvPr/>
        </p:nvGrpSpPr>
        <p:grpSpPr>
          <a:xfrm>
            <a:off x="4372210" y="4088006"/>
            <a:ext cx="595633" cy="604630"/>
            <a:chOff x="5377277" y="4059877"/>
            <a:chExt cx="595633" cy="604630"/>
          </a:xfrm>
        </p:grpSpPr>
        <p:pic>
          <p:nvPicPr>
            <p:cNvPr id="15" name="Picture 14">
              <a:extLst>
                <a:ext uri="{FF2B5EF4-FFF2-40B4-BE49-F238E27FC236}">
                  <a16:creationId xmlns:a16="http://schemas.microsoft.com/office/drawing/2014/main" id="{DE47A193-C5AE-41FB-98E7-5846C80399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19" name="Picture 18">
              <a:extLst>
                <a:ext uri="{FF2B5EF4-FFF2-40B4-BE49-F238E27FC236}">
                  <a16:creationId xmlns:a16="http://schemas.microsoft.com/office/drawing/2014/main" id="{FBE79B3D-264B-438C-8F72-84FEC668B8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20" name="Picture 19">
              <a:extLst>
                <a:ext uri="{FF2B5EF4-FFF2-40B4-BE49-F238E27FC236}">
                  <a16:creationId xmlns:a16="http://schemas.microsoft.com/office/drawing/2014/main" id="{9ADFA11B-FABC-4A50-8220-DF0C7C6CD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21" name="Picture 20">
              <a:extLst>
                <a:ext uri="{FF2B5EF4-FFF2-40B4-BE49-F238E27FC236}">
                  <a16:creationId xmlns:a16="http://schemas.microsoft.com/office/drawing/2014/main" id="{79CED1AC-8BDF-4864-8F03-5078E6F8D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pic>
        <p:nvPicPr>
          <p:cNvPr id="26" name="Picture 25">
            <a:extLst>
              <a:ext uri="{FF2B5EF4-FFF2-40B4-BE49-F238E27FC236}">
                <a16:creationId xmlns:a16="http://schemas.microsoft.com/office/drawing/2014/main" id="{98235D10-8356-4C53-9784-0562A2558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779" y="1886675"/>
            <a:ext cx="588236" cy="588236"/>
          </a:xfrm>
          <a:prstGeom prst="rect">
            <a:avLst/>
          </a:prstGeom>
        </p:spPr>
      </p:pic>
      <p:pic>
        <p:nvPicPr>
          <p:cNvPr id="27" name="Picture 26">
            <a:extLst>
              <a:ext uri="{FF2B5EF4-FFF2-40B4-BE49-F238E27FC236}">
                <a16:creationId xmlns:a16="http://schemas.microsoft.com/office/drawing/2014/main" id="{BE3C6B8E-9501-4899-9D4B-2FCBB9BC5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350" y="1976610"/>
            <a:ext cx="588236" cy="588236"/>
          </a:xfrm>
          <a:prstGeom prst="rect">
            <a:avLst/>
          </a:prstGeom>
        </p:spPr>
      </p:pic>
      <p:pic>
        <p:nvPicPr>
          <p:cNvPr id="28" name="Picture 27">
            <a:extLst>
              <a:ext uri="{FF2B5EF4-FFF2-40B4-BE49-F238E27FC236}">
                <a16:creationId xmlns:a16="http://schemas.microsoft.com/office/drawing/2014/main" id="{0A63537D-37FB-4C92-87BD-838C77B1B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675" y="2468953"/>
            <a:ext cx="588236" cy="588236"/>
          </a:xfrm>
          <a:prstGeom prst="rect">
            <a:avLst/>
          </a:prstGeom>
        </p:spPr>
      </p:pic>
      <p:grpSp>
        <p:nvGrpSpPr>
          <p:cNvPr id="30" name="Group 29">
            <a:extLst>
              <a:ext uri="{FF2B5EF4-FFF2-40B4-BE49-F238E27FC236}">
                <a16:creationId xmlns:a16="http://schemas.microsoft.com/office/drawing/2014/main" id="{B26860CD-C14D-4398-AF05-F595CF6EAC1E}"/>
              </a:ext>
            </a:extLst>
          </p:cNvPr>
          <p:cNvGrpSpPr/>
          <p:nvPr/>
        </p:nvGrpSpPr>
        <p:grpSpPr>
          <a:xfrm>
            <a:off x="3004489" y="2417997"/>
            <a:ext cx="595633" cy="604630"/>
            <a:chOff x="5377277" y="4059877"/>
            <a:chExt cx="595633" cy="604630"/>
          </a:xfrm>
        </p:grpSpPr>
        <p:pic>
          <p:nvPicPr>
            <p:cNvPr id="31" name="Picture 30">
              <a:extLst>
                <a:ext uri="{FF2B5EF4-FFF2-40B4-BE49-F238E27FC236}">
                  <a16:creationId xmlns:a16="http://schemas.microsoft.com/office/drawing/2014/main" id="{FAF6AF92-3D46-4DD7-B5A8-3805C1507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32" name="Picture 31">
              <a:extLst>
                <a:ext uri="{FF2B5EF4-FFF2-40B4-BE49-F238E27FC236}">
                  <a16:creationId xmlns:a16="http://schemas.microsoft.com/office/drawing/2014/main" id="{807BD234-2B50-4E0B-B759-00DBB2A51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33" name="Picture 32">
              <a:extLst>
                <a:ext uri="{FF2B5EF4-FFF2-40B4-BE49-F238E27FC236}">
                  <a16:creationId xmlns:a16="http://schemas.microsoft.com/office/drawing/2014/main" id="{3336D73D-10ED-4309-9DC9-01E9DE0DA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34" name="Picture 33">
              <a:extLst>
                <a:ext uri="{FF2B5EF4-FFF2-40B4-BE49-F238E27FC236}">
                  <a16:creationId xmlns:a16="http://schemas.microsoft.com/office/drawing/2014/main" id="{9B190A99-719D-48C5-B99B-909AF2AEA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pic>
        <p:nvPicPr>
          <p:cNvPr id="52" name="Picture 51">
            <a:extLst>
              <a:ext uri="{FF2B5EF4-FFF2-40B4-BE49-F238E27FC236}">
                <a16:creationId xmlns:a16="http://schemas.microsoft.com/office/drawing/2014/main" id="{7FBDBE9D-E210-4C41-A34D-6F5393E30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647" y="3800811"/>
            <a:ext cx="588236" cy="588236"/>
          </a:xfrm>
          <a:prstGeom prst="rect">
            <a:avLst/>
          </a:prstGeom>
        </p:spPr>
      </p:pic>
      <p:pic>
        <p:nvPicPr>
          <p:cNvPr id="53" name="Picture 52">
            <a:extLst>
              <a:ext uri="{FF2B5EF4-FFF2-40B4-BE49-F238E27FC236}">
                <a16:creationId xmlns:a16="http://schemas.microsoft.com/office/drawing/2014/main" id="{A122C6B6-66BE-4443-9505-027B5F1AA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095" y="4091950"/>
            <a:ext cx="588236" cy="588236"/>
          </a:xfrm>
          <a:prstGeom prst="rect">
            <a:avLst/>
          </a:prstGeom>
        </p:spPr>
      </p:pic>
      <p:pic>
        <p:nvPicPr>
          <p:cNvPr id="54" name="Picture 53">
            <a:extLst>
              <a:ext uri="{FF2B5EF4-FFF2-40B4-BE49-F238E27FC236}">
                <a16:creationId xmlns:a16="http://schemas.microsoft.com/office/drawing/2014/main" id="{3A4368F4-CE24-417E-8273-D29D267F1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543" y="4383089"/>
            <a:ext cx="588236" cy="588236"/>
          </a:xfrm>
          <a:prstGeom prst="rect">
            <a:avLst/>
          </a:prstGeom>
        </p:spPr>
      </p:pic>
      <p:grpSp>
        <p:nvGrpSpPr>
          <p:cNvPr id="55" name="Group 54">
            <a:extLst>
              <a:ext uri="{FF2B5EF4-FFF2-40B4-BE49-F238E27FC236}">
                <a16:creationId xmlns:a16="http://schemas.microsoft.com/office/drawing/2014/main" id="{590C33F5-B5EE-471D-A6B8-94378EE52751}"/>
              </a:ext>
            </a:extLst>
          </p:cNvPr>
          <p:cNvGrpSpPr/>
          <p:nvPr/>
        </p:nvGrpSpPr>
        <p:grpSpPr>
          <a:xfrm>
            <a:off x="4375475" y="4088006"/>
            <a:ext cx="595633" cy="604630"/>
            <a:chOff x="5377277" y="4059877"/>
            <a:chExt cx="595633" cy="604630"/>
          </a:xfrm>
        </p:grpSpPr>
        <p:pic>
          <p:nvPicPr>
            <p:cNvPr id="56" name="Picture 55">
              <a:extLst>
                <a:ext uri="{FF2B5EF4-FFF2-40B4-BE49-F238E27FC236}">
                  <a16:creationId xmlns:a16="http://schemas.microsoft.com/office/drawing/2014/main" id="{1325942D-8E98-4AD4-99AA-80C426C96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57" name="Picture 56">
              <a:extLst>
                <a:ext uri="{FF2B5EF4-FFF2-40B4-BE49-F238E27FC236}">
                  <a16:creationId xmlns:a16="http://schemas.microsoft.com/office/drawing/2014/main" id="{ED36EC9A-8D41-44C6-910E-1E70D0918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58" name="Picture 57">
              <a:extLst>
                <a:ext uri="{FF2B5EF4-FFF2-40B4-BE49-F238E27FC236}">
                  <a16:creationId xmlns:a16="http://schemas.microsoft.com/office/drawing/2014/main" id="{7F8B5D8A-CF25-4D01-BAF6-2CD9DEA8F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59" name="Picture 58">
              <a:extLst>
                <a:ext uri="{FF2B5EF4-FFF2-40B4-BE49-F238E27FC236}">
                  <a16:creationId xmlns:a16="http://schemas.microsoft.com/office/drawing/2014/main" id="{915553F0-C6F3-4157-9851-34D9323B2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sp>
        <p:nvSpPr>
          <p:cNvPr id="46" name="Oval 45">
            <a:extLst>
              <a:ext uri="{FF2B5EF4-FFF2-40B4-BE49-F238E27FC236}">
                <a16:creationId xmlns:a16="http://schemas.microsoft.com/office/drawing/2014/main" id="{2200EA95-4762-44F8-AD0D-29EBA897DB55}"/>
              </a:ext>
            </a:extLst>
          </p:cNvPr>
          <p:cNvSpPr/>
          <p:nvPr/>
        </p:nvSpPr>
        <p:spPr bwMode="auto">
          <a:xfrm>
            <a:off x="2893500" y="1809841"/>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 name="Oval 50">
            <a:extLst>
              <a:ext uri="{FF2B5EF4-FFF2-40B4-BE49-F238E27FC236}">
                <a16:creationId xmlns:a16="http://schemas.microsoft.com/office/drawing/2014/main" id="{EE86C233-58DB-44EF-93F0-AD72FA463162}"/>
              </a:ext>
            </a:extLst>
          </p:cNvPr>
          <p:cNvSpPr/>
          <p:nvPr/>
        </p:nvSpPr>
        <p:spPr bwMode="auto">
          <a:xfrm>
            <a:off x="1737583" y="3736975"/>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0" name="Oval 49">
            <a:extLst>
              <a:ext uri="{FF2B5EF4-FFF2-40B4-BE49-F238E27FC236}">
                <a16:creationId xmlns:a16="http://schemas.microsoft.com/office/drawing/2014/main" id="{DDCB5E95-E49A-4D40-9EB5-FE213C3620CB}"/>
              </a:ext>
            </a:extLst>
          </p:cNvPr>
          <p:cNvSpPr/>
          <p:nvPr/>
        </p:nvSpPr>
        <p:spPr bwMode="auto">
          <a:xfrm>
            <a:off x="4018627" y="3739969"/>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3" name="TextBox 42">
            <a:extLst>
              <a:ext uri="{FF2B5EF4-FFF2-40B4-BE49-F238E27FC236}">
                <a16:creationId xmlns:a16="http://schemas.microsoft.com/office/drawing/2014/main" id="{2CD2821C-B053-4D95-A3B2-AD7591774166}"/>
              </a:ext>
            </a:extLst>
          </p:cNvPr>
          <p:cNvSpPr txBox="1"/>
          <p:nvPr/>
        </p:nvSpPr>
        <p:spPr bwMode="auto">
          <a:xfrm>
            <a:off x="3270373" y="2233150"/>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34</a:t>
            </a:r>
          </a:p>
        </p:txBody>
      </p:sp>
      <p:sp>
        <p:nvSpPr>
          <p:cNvPr id="44" name="TextBox 43">
            <a:extLst>
              <a:ext uri="{FF2B5EF4-FFF2-40B4-BE49-F238E27FC236}">
                <a16:creationId xmlns:a16="http://schemas.microsoft.com/office/drawing/2014/main" id="{3ACC0B69-A66C-4885-9D04-4615366564F9}"/>
              </a:ext>
            </a:extLst>
          </p:cNvPr>
          <p:cNvSpPr txBox="1"/>
          <p:nvPr/>
        </p:nvSpPr>
        <p:spPr bwMode="auto">
          <a:xfrm>
            <a:off x="2115408" y="4160194"/>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sp>
        <p:nvSpPr>
          <p:cNvPr id="45" name="TextBox 44">
            <a:extLst>
              <a:ext uri="{FF2B5EF4-FFF2-40B4-BE49-F238E27FC236}">
                <a16:creationId xmlns:a16="http://schemas.microsoft.com/office/drawing/2014/main" id="{0B1D4078-0AA6-4F38-8327-F2FEC558F870}"/>
              </a:ext>
            </a:extLst>
          </p:cNvPr>
          <p:cNvSpPr txBox="1"/>
          <p:nvPr/>
        </p:nvSpPr>
        <p:spPr bwMode="auto">
          <a:xfrm>
            <a:off x="4396452" y="4163188"/>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4" name="TextBox 19">
            <a:extLst>
              <a:ext uri="{FF2B5EF4-FFF2-40B4-BE49-F238E27FC236}">
                <a16:creationId xmlns:a16="http://schemas.microsoft.com/office/drawing/2014/main" id="{00228656-D5FB-4C0F-92F0-27D6C39B35AF}"/>
              </a:ext>
            </a:extLst>
          </p:cNvPr>
          <p:cNvSpPr txBox="1"/>
          <p:nvPr/>
        </p:nvSpPr>
        <p:spPr>
          <a:xfrm>
            <a:off x="6299671" y="4506466"/>
            <a:ext cx="5486401"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 can combine tens and ones to make the whole.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 can partition the whole into tens and ones. </a:t>
            </a:r>
          </a:p>
        </p:txBody>
      </p:sp>
      <p:sp>
        <p:nvSpPr>
          <p:cNvPr id="5" name="Content Placeholder 2">
            <a:extLst>
              <a:ext uri="{FF2B5EF4-FFF2-40B4-BE49-F238E27FC236}">
                <a16:creationId xmlns:a16="http://schemas.microsoft.com/office/drawing/2014/main" id="{EB41363D-2866-49F1-937B-FFAADFF7AB14}"/>
              </a:ext>
            </a:extLst>
          </p:cNvPr>
          <p:cNvSpPr txBox="1">
            <a:spLocks/>
          </p:cNvSpPr>
          <p:nvPr/>
        </p:nvSpPr>
        <p:spPr>
          <a:xfrm>
            <a:off x="6192012" y="1445419"/>
            <a:ext cx="5390389" cy="299976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straws. How have they been partitioned?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think will be the total (whole) number of straws when we combine the two parts?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 what does the 3 in 34 represent? What does the 4 represent?</a:t>
            </a: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8000" fill="hold" nodeType="clickEffect">
                                  <p:stCondLst>
                                    <p:cond delay="0"/>
                                  </p:stCondLst>
                                  <p:childTnLst>
                                    <p:animMotion origin="layout" path="M 1.04167E-6 -7.40741E-7 L 0.12435 -0.27917 " pathEditMode="relative" rAng="0" ptsTypes="AA">
                                      <p:cBhvr>
                                        <p:cTn id="6" dur="2000" fill="hold"/>
                                        <p:tgtEl>
                                          <p:spTgt spid="13"/>
                                        </p:tgtEl>
                                        <p:attrNameLst>
                                          <p:attrName>ppt_x</p:attrName>
                                          <p:attrName>ppt_y</p:attrName>
                                        </p:attrNameLst>
                                      </p:cBhvr>
                                      <p:rCtr x="6211" y="-13958"/>
                                    </p:animMotion>
                                  </p:childTnLst>
                                </p:cTn>
                              </p:par>
                              <p:par>
                                <p:cTn id="7" presetID="64" presetClass="path" presetSubtype="0" accel="48000" fill="hold" nodeType="withEffect">
                                  <p:stCondLst>
                                    <p:cond delay="0"/>
                                  </p:stCondLst>
                                  <p:childTnLst>
                                    <p:animMotion origin="layout" path="M 4.58333E-6 -3.33333E-6 L 0.14843 -0.30856 " pathEditMode="relative" rAng="0" ptsTypes="AA">
                                      <p:cBhvr>
                                        <p:cTn id="8" dur="2000" fill="hold"/>
                                        <p:tgtEl>
                                          <p:spTgt spid="16"/>
                                        </p:tgtEl>
                                        <p:attrNameLst>
                                          <p:attrName>ppt_x</p:attrName>
                                          <p:attrName>ppt_y</p:attrName>
                                        </p:attrNameLst>
                                      </p:cBhvr>
                                      <p:rCtr x="7422" y="-15440"/>
                                    </p:animMotion>
                                  </p:childTnLst>
                                </p:cTn>
                              </p:par>
                              <p:par>
                                <p:cTn id="9" presetID="64" presetClass="path" presetSubtype="0" accel="48000" fill="hold" nodeType="withEffect">
                                  <p:stCondLst>
                                    <p:cond delay="0"/>
                                  </p:stCondLst>
                                  <p:childTnLst>
                                    <p:animMotion origin="layout" path="M -2.08333E-6 -4.44444E-6 L 0.125 -0.2787 " pathEditMode="relative" rAng="0" ptsTypes="AA">
                                      <p:cBhvr>
                                        <p:cTn id="10" dur="2000" fill="hold"/>
                                        <p:tgtEl>
                                          <p:spTgt spid="17"/>
                                        </p:tgtEl>
                                        <p:attrNameLst>
                                          <p:attrName>ppt_x</p:attrName>
                                          <p:attrName>ppt_y</p:attrName>
                                        </p:attrNameLst>
                                      </p:cBhvr>
                                      <p:rCtr x="6250" y="-13935"/>
                                    </p:animMotion>
                                  </p:childTnLst>
                                </p:cTn>
                              </p:par>
                              <p:par>
                                <p:cTn id="11" presetID="64" presetClass="path" presetSubtype="0" accel="48000" fill="hold" nodeType="withEffect">
                                  <p:stCondLst>
                                    <p:cond delay="0"/>
                                  </p:stCondLst>
                                  <p:childTnLst>
                                    <p:animMotion origin="layout" path="M -2.70833E-6 3.7037E-6 L -0.14961 -0.24306 " pathEditMode="relative" rAng="0" ptsTypes="AA">
                                      <p:cBhvr>
                                        <p:cTn id="12" dur="2000" fill="hold"/>
                                        <p:tgtEl>
                                          <p:spTgt spid="22"/>
                                        </p:tgtEl>
                                        <p:attrNameLst>
                                          <p:attrName>ppt_x</p:attrName>
                                          <p:attrName>ppt_y</p:attrName>
                                        </p:attrNameLst>
                                      </p:cBhvr>
                                      <p:rCtr x="-7487" y="-12153"/>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7"/>
                                        </p:tgtEl>
                                        <p:attrNameLst>
                                          <p:attrName>style.visibility</p:attrName>
                                        </p:attrNameLst>
                                      </p:cBhvr>
                                      <p:to>
                                        <p:strVal val="hidden"/>
                                      </p:to>
                                    </p:set>
                                  </p:childTnLst>
                                </p:cTn>
                              </p:par>
                            </p:childTnLst>
                          </p:cTn>
                        </p:par>
                        <p:par>
                          <p:cTn id="56" fill="hold">
                            <p:stCondLst>
                              <p:cond delay="0"/>
                            </p:stCondLst>
                            <p:childTnLst>
                              <p:par>
                                <p:cTn id="57" presetID="64" presetClass="path" presetSubtype="0" decel="50000" fill="hold" nodeType="afterEffect">
                                  <p:stCondLst>
                                    <p:cond delay="0"/>
                                  </p:stCondLst>
                                  <p:childTnLst>
                                    <p:animMotion origin="layout" path="M 1.04167E-6 -7.40741E-7 L 0.12435 -0.27917 " pathEditMode="relative" rAng="0" ptsTypes="AA">
                                      <p:cBhvr>
                                        <p:cTn id="58" dur="2000" spd="-100000" fill="hold"/>
                                        <p:tgtEl>
                                          <p:spTgt spid="52"/>
                                        </p:tgtEl>
                                        <p:attrNameLst>
                                          <p:attrName>ppt_x</p:attrName>
                                          <p:attrName>ppt_y</p:attrName>
                                        </p:attrNameLst>
                                      </p:cBhvr>
                                      <p:rCtr x="6211" y="-13958"/>
                                    </p:animMotion>
                                  </p:childTnLst>
                                </p:cTn>
                              </p:par>
                              <p:par>
                                <p:cTn id="59" presetID="64" presetClass="path" presetSubtype="0" decel="50000" fill="hold" nodeType="withEffect">
                                  <p:stCondLst>
                                    <p:cond delay="0"/>
                                  </p:stCondLst>
                                  <p:childTnLst>
                                    <p:animMotion origin="layout" path="M 4.58333E-6 -3.33333E-6 L 0.14843 -0.30856 " pathEditMode="relative" rAng="0" ptsTypes="AA">
                                      <p:cBhvr>
                                        <p:cTn id="60" dur="2000" spd="-100000" fill="hold"/>
                                        <p:tgtEl>
                                          <p:spTgt spid="53"/>
                                        </p:tgtEl>
                                        <p:attrNameLst>
                                          <p:attrName>ppt_x</p:attrName>
                                          <p:attrName>ppt_y</p:attrName>
                                        </p:attrNameLst>
                                      </p:cBhvr>
                                      <p:rCtr x="7422" y="-15440"/>
                                    </p:animMotion>
                                  </p:childTnLst>
                                </p:cTn>
                              </p:par>
                              <p:par>
                                <p:cTn id="61" presetID="64" presetClass="path" presetSubtype="0" decel="50000" fill="hold" nodeType="withEffect">
                                  <p:stCondLst>
                                    <p:cond delay="0"/>
                                  </p:stCondLst>
                                  <p:childTnLst>
                                    <p:animMotion origin="layout" path="M -2.08333E-6 -4.44444E-6 L 0.125 -0.2787 " pathEditMode="relative" rAng="0" ptsTypes="AA">
                                      <p:cBhvr>
                                        <p:cTn id="62" dur="2000" spd="-100000" fill="hold"/>
                                        <p:tgtEl>
                                          <p:spTgt spid="54"/>
                                        </p:tgtEl>
                                        <p:attrNameLst>
                                          <p:attrName>ppt_x</p:attrName>
                                          <p:attrName>ppt_y</p:attrName>
                                        </p:attrNameLst>
                                      </p:cBhvr>
                                      <p:rCtr x="6250" y="-13935"/>
                                    </p:animMotion>
                                  </p:childTnLst>
                                </p:cTn>
                              </p:par>
                              <p:par>
                                <p:cTn id="63" presetID="64" presetClass="path" presetSubtype="0" decel="50000" fill="hold" nodeType="withEffect">
                                  <p:stCondLst>
                                    <p:cond delay="0"/>
                                  </p:stCondLst>
                                  <p:childTnLst>
                                    <p:animMotion origin="layout" path="M -3.125E-6 3.7037E-6 L -0.14961 -0.24306 " pathEditMode="relative" rAng="0" ptsTypes="AA">
                                      <p:cBhvr>
                                        <p:cTn id="64" dur="2000" spd="-100000" fill="hold"/>
                                        <p:tgtEl>
                                          <p:spTgt spid="55"/>
                                        </p:tgtEl>
                                        <p:attrNameLst>
                                          <p:attrName>ppt_x</p:attrName>
                                          <p:attrName>ppt_y</p:attrName>
                                        </p:attrNameLst>
                                      </p:cBhvr>
                                      <p:rCtr x="-7487" y="-12153"/>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52"/>
                                        </p:tgtEl>
                                      </p:cBhvr>
                                    </p:animEffect>
                                    <p:set>
                                      <p:cBhvr>
                                        <p:cTn id="83" dur="1" fill="hold">
                                          <p:stCondLst>
                                            <p:cond delay="499"/>
                                          </p:stCondLst>
                                        </p:cTn>
                                        <p:tgtEl>
                                          <p:spTgt spid="5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3"/>
                                        </p:tgtEl>
                                      </p:cBhvr>
                                    </p:animEffect>
                                    <p:set>
                                      <p:cBhvr>
                                        <p:cTn id="86" dur="1" fill="hold">
                                          <p:stCondLst>
                                            <p:cond delay="499"/>
                                          </p:stCondLst>
                                        </p:cTn>
                                        <p:tgtEl>
                                          <p:spTgt spid="5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5"/>
                                        </p:tgtEl>
                                      </p:cBhvr>
                                    </p:animEffect>
                                    <p:set>
                                      <p:cBhvr>
                                        <p:cTn id="92"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50"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117382-0246-4E8C-A982-AFDBC858A0F6}"/>
              </a:ext>
            </a:extLst>
          </p:cNvPr>
          <p:cNvSpPr>
            <a:spLocks noGrp="1"/>
          </p:cNvSpPr>
          <p:nvPr>
            <p:ph type="title"/>
          </p:nvPr>
        </p:nvSpPr>
        <p:spPr/>
        <p:txBody>
          <a:bodyPr/>
          <a:lstStyle/>
          <a:p>
            <a:r>
              <a:rPr lang="en-GB" dirty="0"/>
              <a:t>2NPV-1 Place value in two-digit numbers</a:t>
            </a:r>
          </a:p>
        </p:txBody>
      </p:sp>
      <p:pic>
        <p:nvPicPr>
          <p:cNvPr id="7" name="Picture 6">
            <a:extLst>
              <a:ext uri="{FF2B5EF4-FFF2-40B4-BE49-F238E27FC236}">
                <a16:creationId xmlns:a16="http://schemas.microsoft.com/office/drawing/2014/main" id="{11BC4A24-9A6F-4111-B230-6CF55CC9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1775187"/>
            <a:ext cx="3654784" cy="3307626"/>
          </a:xfrm>
          <a:prstGeom prst="rect">
            <a:avLst/>
          </a:prstGeom>
        </p:spPr>
      </p:pic>
      <p:sp>
        <p:nvSpPr>
          <p:cNvPr id="8" name="TextBox 7">
            <a:extLst>
              <a:ext uri="{FF2B5EF4-FFF2-40B4-BE49-F238E27FC236}">
                <a16:creationId xmlns:a16="http://schemas.microsoft.com/office/drawing/2014/main" id="{46A3DA91-D0E9-4523-AE1B-CCEA83B04A24}"/>
              </a:ext>
            </a:extLst>
          </p:cNvPr>
          <p:cNvSpPr txBox="1"/>
          <p:nvPr/>
        </p:nvSpPr>
        <p:spPr bwMode="auto">
          <a:xfrm>
            <a:off x="3314608" y="2235031"/>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3216824" y="223503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23</a:t>
            </a:r>
          </a:p>
        </p:txBody>
      </p:sp>
      <p:sp>
        <p:nvSpPr>
          <p:cNvPr id="5" name="Content Placeholder 2">
            <a:extLst>
              <a:ext uri="{FF2B5EF4-FFF2-40B4-BE49-F238E27FC236}">
                <a16:creationId xmlns:a16="http://schemas.microsoft.com/office/drawing/2014/main" id="{98156A48-53E6-47C8-B650-DA24862F383F}"/>
              </a:ext>
            </a:extLst>
          </p:cNvPr>
          <p:cNvSpPr txBox="1">
            <a:spLocks/>
          </p:cNvSpPr>
          <p:nvPr/>
        </p:nvSpPr>
        <p:spPr>
          <a:xfrm>
            <a:off x="6192013" y="1567970"/>
            <a:ext cx="526205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what the total (whole) will be without needing to put the straws together? Can you </a:t>
            </a:r>
            <a:r>
              <a:rPr kumimoji="0" lang="en-GB" sz="2000" b="0" i="1" u="none" strike="noStrike" kern="1200" cap="none" spc="0" normalizeH="0" baseline="0" noProof="0" dirty="0">
                <a:ln>
                  <a:noFill/>
                </a:ln>
                <a:solidFill>
                  <a:srgbClr val="585858"/>
                </a:solidFill>
                <a:effectLst/>
                <a:uLnTx/>
                <a:uFillTx/>
                <a:latin typeface="Arial"/>
                <a:ea typeface="+mn-ea"/>
                <a:cs typeface="+mn-cs"/>
              </a:rPr>
              <a:t>imagine </a:t>
            </a:r>
            <a:r>
              <a:rPr kumimoji="0" lang="en-GB" sz="2000" b="0" i="0" u="none" strike="noStrike" kern="1200" cap="none" spc="0" normalizeH="0" baseline="0" noProof="0" dirty="0">
                <a:ln>
                  <a:noFill/>
                </a:ln>
                <a:solidFill>
                  <a:srgbClr val="585858"/>
                </a:solidFill>
                <a:effectLst/>
                <a:uLnTx/>
                <a:uFillTx/>
                <a:latin typeface="Arial"/>
                <a:ea typeface="+mn-ea"/>
                <a:cs typeface="+mn-cs"/>
              </a:rPr>
              <a:t>the straws moving to help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will we write the 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use straws or base 10 blocks in a part-part-whole diagram. Can you say what the whole will be when you combine the parts?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782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A45D0-FEDB-4976-A94C-5D7409907C9B}"/>
              </a:ext>
            </a:extLst>
          </p:cNvPr>
          <p:cNvSpPr>
            <a:spLocks noGrp="1"/>
          </p:cNvSpPr>
          <p:nvPr>
            <p:ph type="title"/>
          </p:nvPr>
        </p:nvSpPr>
        <p:spPr/>
        <p:txBody>
          <a:bodyPr/>
          <a:lstStyle/>
          <a:p>
            <a:r>
              <a:rPr lang="en-GB" dirty="0"/>
              <a:t>2NPV-1 Place value in two-digit numbers</a:t>
            </a:r>
          </a:p>
        </p:txBody>
      </p:sp>
      <p:sp>
        <p:nvSpPr>
          <p:cNvPr id="8" name="TextBox 7">
            <a:extLst>
              <a:ext uri="{FF2B5EF4-FFF2-40B4-BE49-F238E27FC236}">
                <a16:creationId xmlns:a16="http://schemas.microsoft.com/office/drawing/2014/main" id="{46A3DA91-D0E9-4523-AE1B-CCEA83B04A24}"/>
              </a:ext>
            </a:extLst>
          </p:cNvPr>
          <p:cNvSpPr txBox="1"/>
          <p:nvPr/>
        </p:nvSpPr>
        <p:spPr bwMode="auto">
          <a:xfrm>
            <a:off x="3242600" y="2235031"/>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3144816" y="223503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35</a:t>
            </a:r>
          </a:p>
        </p:txBody>
      </p:sp>
      <p:pic>
        <p:nvPicPr>
          <p:cNvPr id="11" name="Picture 10">
            <a:extLst>
              <a:ext uri="{FF2B5EF4-FFF2-40B4-BE49-F238E27FC236}">
                <a16:creationId xmlns:a16="http://schemas.microsoft.com/office/drawing/2014/main" id="{273CEF9D-FE37-42D7-B5A1-B5EFA4A62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1775187"/>
            <a:ext cx="3654784" cy="3307626"/>
          </a:xfrm>
          <a:prstGeom prst="rect">
            <a:avLst/>
          </a:prstGeom>
        </p:spPr>
      </p:pic>
      <p:sp>
        <p:nvSpPr>
          <p:cNvPr id="5" name="Content Placeholder 2">
            <a:extLst>
              <a:ext uri="{FF2B5EF4-FFF2-40B4-BE49-F238E27FC236}">
                <a16:creationId xmlns:a16="http://schemas.microsoft.com/office/drawing/2014/main" id="{11C59CDD-C39A-4723-A509-82CD607D4E2A}"/>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how the straws have been arranged?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think the whole will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Maybe it will be… 53? Am I right? Can you explain why I was wrong?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46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5A8A92-FFAF-41E9-B665-75C48997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1775187"/>
            <a:ext cx="3654784" cy="3307626"/>
          </a:xfrm>
          <a:prstGeom prst="rect">
            <a:avLst/>
          </a:prstGeom>
        </p:spPr>
      </p:pic>
      <p:sp>
        <p:nvSpPr>
          <p:cNvPr id="3" name="Title 2">
            <a:extLst>
              <a:ext uri="{FF2B5EF4-FFF2-40B4-BE49-F238E27FC236}">
                <a16:creationId xmlns:a16="http://schemas.microsoft.com/office/drawing/2014/main" id="{DFAE7D17-0D73-48B0-91F3-8CB194A0F41C}"/>
              </a:ext>
            </a:extLst>
          </p:cNvPr>
          <p:cNvSpPr>
            <a:spLocks noGrp="1"/>
          </p:cNvSpPr>
          <p:nvPr>
            <p:ph type="title"/>
          </p:nvPr>
        </p:nvSpPr>
        <p:spPr/>
        <p:txBody>
          <a:bodyPr/>
          <a:lstStyle/>
          <a:p>
            <a:r>
              <a:rPr lang="en-GB" dirty="0"/>
              <a:t>2NPV-1 Place value in two-digit numbers</a:t>
            </a:r>
          </a:p>
        </p:txBody>
      </p:sp>
      <p:sp>
        <p:nvSpPr>
          <p:cNvPr id="8" name="TextBox 7">
            <a:extLst>
              <a:ext uri="{FF2B5EF4-FFF2-40B4-BE49-F238E27FC236}">
                <a16:creationId xmlns:a16="http://schemas.microsoft.com/office/drawing/2014/main" id="{46A3DA91-D0E9-4523-AE1B-CCEA83B04A24}"/>
              </a:ext>
            </a:extLst>
          </p:cNvPr>
          <p:cNvSpPr txBox="1"/>
          <p:nvPr/>
        </p:nvSpPr>
        <p:spPr bwMode="auto">
          <a:xfrm>
            <a:off x="4360192" y="415934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3144816" y="223503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57</a:t>
            </a:r>
          </a:p>
        </p:txBody>
      </p:sp>
      <p:grpSp>
        <p:nvGrpSpPr>
          <p:cNvPr id="21" name="Group 20">
            <a:extLst>
              <a:ext uri="{FF2B5EF4-FFF2-40B4-BE49-F238E27FC236}">
                <a16:creationId xmlns:a16="http://schemas.microsoft.com/office/drawing/2014/main" id="{7DCB3C49-59F3-40F8-85CB-A05CB50120BA}"/>
              </a:ext>
            </a:extLst>
          </p:cNvPr>
          <p:cNvGrpSpPr/>
          <p:nvPr/>
        </p:nvGrpSpPr>
        <p:grpSpPr>
          <a:xfrm>
            <a:off x="4120400" y="4001928"/>
            <a:ext cx="802106" cy="776502"/>
            <a:chOff x="306064" y="2282063"/>
            <a:chExt cx="802106" cy="776502"/>
          </a:xfrm>
        </p:grpSpPr>
        <p:pic>
          <p:nvPicPr>
            <p:cNvPr id="5" name="Picture 4">
              <a:extLst>
                <a:ext uri="{FF2B5EF4-FFF2-40B4-BE49-F238E27FC236}">
                  <a16:creationId xmlns:a16="http://schemas.microsoft.com/office/drawing/2014/main" id="{B2B2DF0D-3B96-436F-BDAB-AA4C6BF34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64" y="2282063"/>
              <a:ext cx="414658" cy="405016"/>
            </a:xfrm>
            <a:prstGeom prst="rect">
              <a:avLst/>
            </a:prstGeom>
          </p:spPr>
        </p:pic>
        <p:pic>
          <p:nvPicPr>
            <p:cNvPr id="10" name="Picture 9">
              <a:extLst>
                <a:ext uri="{FF2B5EF4-FFF2-40B4-BE49-F238E27FC236}">
                  <a16:creationId xmlns:a16="http://schemas.microsoft.com/office/drawing/2014/main" id="{A06310AF-3D01-490C-A2AF-D10060304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38" y="2343277"/>
              <a:ext cx="414658" cy="405016"/>
            </a:xfrm>
            <a:prstGeom prst="rect">
              <a:avLst/>
            </a:prstGeom>
          </p:spPr>
        </p:pic>
        <p:pic>
          <p:nvPicPr>
            <p:cNvPr id="12" name="Picture 11">
              <a:extLst>
                <a:ext uri="{FF2B5EF4-FFF2-40B4-BE49-F238E27FC236}">
                  <a16:creationId xmlns:a16="http://schemas.microsoft.com/office/drawing/2014/main" id="{6691E239-42C9-457C-AE3E-F84C60616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12" y="2404490"/>
              <a:ext cx="414658" cy="405016"/>
            </a:xfrm>
            <a:prstGeom prst="rect">
              <a:avLst/>
            </a:prstGeom>
          </p:spPr>
        </p:pic>
        <p:pic>
          <p:nvPicPr>
            <p:cNvPr id="13" name="Picture 12">
              <a:extLst>
                <a:ext uri="{FF2B5EF4-FFF2-40B4-BE49-F238E27FC236}">
                  <a16:creationId xmlns:a16="http://schemas.microsoft.com/office/drawing/2014/main" id="{405BD427-080C-4BF3-8E3C-24CE42DED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62" y="2526917"/>
              <a:ext cx="414658" cy="405016"/>
            </a:xfrm>
            <a:prstGeom prst="rect">
              <a:avLst/>
            </a:prstGeom>
          </p:spPr>
        </p:pic>
        <p:pic>
          <p:nvPicPr>
            <p:cNvPr id="14" name="Picture 13">
              <a:extLst>
                <a:ext uri="{FF2B5EF4-FFF2-40B4-BE49-F238E27FC236}">
                  <a16:creationId xmlns:a16="http://schemas.microsoft.com/office/drawing/2014/main" id="{711DD162-7B09-4A74-9465-A691C4A1B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87" y="2465703"/>
              <a:ext cx="414658" cy="405016"/>
            </a:xfrm>
            <a:prstGeom prst="rect">
              <a:avLst/>
            </a:prstGeom>
          </p:spPr>
        </p:pic>
        <p:pic>
          <p:nvPicPr>
            <p:cNvPr id="19" name="Picture 18">
              <a:extLst>
                <a:ext uri="{FF2B5EF4-FFF2-40B4-BE49-F238E27FC236}">
                  <a16:creationId xmlns:a16="http://schemas.microsoft.com/office/drawing/2014/main" id="{E130C0C7-2D68-4328-A50F-7BC566877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12" y="2653549"/>
              <a:ext cx="414658" cy="405016"/>
            </a:xfrm>
            <a:prstGeom prst="rect">
              <a:avLst/>
            </a:prstGeom>
          </p:spPr>
        </p:pic>
        <p:pic>
          <p:nvPicPr>
            <p:cNvPr id="20" name="Picture 19">
              <a:extLst>
                <a:ext uri="{FF2B5EF4-FFF2-40B4-BE49-F238E27FC236}">
                  <a16:creationId xmlns:a16="http://schemas.microsoft.com/office/drawing/2014/main" id="{6D30FC04-6B00-48A9-93D2-46AF1193D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37" y="2592335"/>
              <a:ext cx="414658" cy="405016"/>
            </a:xfrm>
            <a:prstGeom prst="rect">
              <a:avLst/>
            </a:prstGeom>
          </p:spPr>
        </p:pic>
      </p:grpSp>
      <p:sp>
        <p:nvSpPr>
          <p:cNvPr id="4" name="TextBox 19">
            <a:extLst>
              <a:ext uri="{FF2B5EF4-FFF2-40B4-BE49-F238E27FC236}">
                <a16:creationId xmlns:a16="http://schemas.microsoft.com/office/drawing/2014/main" id="{68934C54-5D77-485C-99C8-6A355C1104AD}"/>
              </a:ext>
            </a:extLst>
          </p:cNvPr>
          <p:cNvSpPr txBox="1"/>
          <p:nvPr/>
        </p:nvSpPr>
        <p:spPr>
          <a:xfrm>
            <a:off x="6096000" y="4798483"/>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If we know the whole and the tens or the ones part, we can say what the missing part is.</a:t>
            </a: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Content Placeholder 2">
            <a:extLst>
              <a:ext uri="{FF2B5EF4-FFF2-40B4-BE49-F238E27FC236}">
                <a16:creationId xmlns:a16="http://schemas.microsoft.com/office/drawing/2014/main" id="{7476FE7C-0B07-4075-BA90-2C31C5669DEC}"/>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part-part-whole diagram shows us that the whole is…?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part of the number can you see represented by the straws? The tens part or the ones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find the missing part?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22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91334-8A70-48AF-881D-6FD7774AEFA6}"/>
              </a:ext>
            </a:extLst>
          </p:cNvPr>
          <p:cNvSpPr>
            <a:spLocks noGrp="1"/>
          </p:cNvSpPr>
          <p:nvPr>
            <p:ph type="title"/>
          </p:nvPr>
        </p:nvSpPr>
        <p:spPr/>
        <p:txBody>
          <a:bodyPr/>
          <a:lstStyle/>
          <a:p>
            <a:r>
              <a:rPr lang="en-GB" sz="2400" dirty="0"/>
              <a:t>2NPV-1: Linked mastery PD materials</a:t>
            </a:r>
          </a:p>
        </p:txBody>
      </p:sp>
      <p:sp>
        <p:nvSpPr>
          <p:cNvPr id="4" name="Content Placeholder 3">
            <a:extLst>
              <a:ext uri="{FF2B5EF4-FFF2-40B4-BE49-F238E27FC236}">
                <a16:creationId xmlns:a16="http://schemas.microsoft.com/office/drawing/2014/main" id="{9A2B523A-5217-4E14-A117-6AB90CAD1228}"/>
              </a:ext>
            </a:extLst>
          </p:cNvPr>
          <p:cNvSpPr>
            <a:spLocks noGrp="1"/>
          </p:cNvSpPr>
          <p:nvPr>
            <p:ph sz="half" idx="2"/>
          </p:nvPr>
        </p:nvSpPr>
        <p:spPr/>
        <p:txBody>
          <a:bodyPr>
            <a:normAutofit lnSpcReduction="10000"/>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3"/>
              </a:rPr>
              <a:t>1.8 Composition of numbers: multiples of 10 up to 100 </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585781" lvl="1" indent="-285750">
              <a:lnSpc>
                <a:spcPct val="120000"/>
              </a:lnSpc>
            </a:pP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4"/>
              </a:rPr>
              <a:t>1.9 Composition of numbers: 20–100 </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585781" lvl="1" indent="-285750">
              <a:lnSpc>
                <a:spcPct val="120000"/>
              </a:lnSpc>
            </a:pP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5"/>
              </a:rPr>
              <a:t>1.10 Composition of numbers: 11–19</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8" name="Picture 7">
            <a:extLst>
              <a:ext uri="{FF2B5EF4-FFF2-40B4-BE49-F238E27FC236}">
                <a16:creationId xmlns:a16="http://schemas.microsoft.com/office/drawing/2014/main" id="{2AE4781F-AD30-460D-ABC1-3C3242FADD09}"/>
              </a:ext>
            </a:extLst>
          </p:cNvPr>
          <p:cNvPicPr>
            <a:picLocks noChangeAspect="1"/>
          </p:cNvPicPr>
          <p:nvPr/>
        </p:nvPicPr>
        <p:blipFill>
          <a:blip r:embed="rId6"/>
          <a:stretch>
            <a:fillRect/>
          </a:stretch>
        </p:blipFill>
        <p:spPr>
          <a:xfrm>
            <a:off x="1214586" y="1162278"/>
            <a:ext cx="1726423" cy="2486151"/>
          </a:xfrm>
          <a:prstGeom prst="rect">
            <a:avLst/>
          </a:prstGeom>
          <a:ln>
            <a:solidFill>
              <a:schemeClr val="tx1"/>
            </a:solidFill>
          </a:ln>
        </p:spPr>
      </p:pic>
      <p:pic>
        <p:nvPicPr>
          <p:cNvPr id="14" name="Picture 13">
            <a:extLst>
              <a:ext uri="{FF2B5EF4-FFF2-40B4-BE49-F238E27FC236}">
                <a16:creationId xmlns:a16="http://schemas.microsoft.com/office/drawing/2014/main" id="{C6CD8445-F7C5-4F2B-A2F7-FFA4BFF720D3}"/>
              </a:ext>
            </a:extLst>
          </p:cNvPr>
          <p:cNvPicPr>
            <a:picLocks noChangeAspect="1"/>
          </p:cNvPicPr>
          <p:nvPr/>
        </p:nvPicPr>
        <p:blipFill>
          <a:blip r:embed="rId7"/>
          <a:stretch>
            <a:fillRect/>
          </a:stretch>
        </p:blipFill>
        <p:spPr>
          <a:xfrm>
            <a:off x="3408467" y="1162278"/>
            <a:ext cx="1806825" cy="2529555"/>
          </a:xfrm>
          <a:prstGeom prst="rect">
            <a:avLst/>
          </a:prstGeom>
          <a:solidFill>
            <a:schemeClr val="accent2"/>
          </a:solidFill>
          <a:ln>
            <a:solidFill>
              <a:schemeClr val="tx1"/>
            </a:solidFill>
          </a:ln>
        </p:spPr>
      </p:pic>
      <p:pic>
        <p:nvPicPr>
          <p:cNvPr id="16" name="Picture 15">
            <a:extLst>
              <a:ext uri="{FF2B5EF4-FFF2-40B4-BE49-F238E27FC236}">
                <a16:creationId xmlns:a16="http://schemas.microsoft.com/office/drawing/2014/main" id="{F6D2F40F-AE6E-47DB-AFF5-C55861C5BB9B}"/>
              </a:ext>
            </a:extLst>
          </p:cNvPr>
          <p:cNvPicPr>
            <a:picLocks noChangeAspect="1"/>
          </p:cNvPicPr>
          <p:nvPr/>
        </p:nvPicPr>
        <p:blipFill>
          <a:blip r:embed="rId8"/>
          <a:stretch>
            <a:fillRect/>
          </a:stretch>
        </p:blipFill>
        <p:spPr>
          <a:xfrm>
            <a:off x="2261357" y="3826833"/>
            <a:ext cx="1775621" cy="2516034"/>
          </a:xfrm>
          <a:prstGeom prst="rect">
            <a:avLst/>
          </a:prstGeom>
          <a:ln>
            <a:solidFill>
              <a:schemeClr val="tx1"/>
            </a:solidFill>
          </a:ln>
        </p:spPr>
      </p:pic>
    </p:spTree>
    <p:extLst>
      <p:ext uri="{BB962C8B-B14F-4D97-AF65-F5344CB8AC3E}">
        <p14:creationId xmlns:p14="http://schemas.microsoft.com/office/powerpoint/2010/main" val="221272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54FCA5-5833-47ED-B59B-AC7F48D62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1775187"/>
            <a:ext cx="3654784" cy="3307626"/>
          </a:xfrm>
          <a:prstGeom prst="rect">
            <a:avLst/>
          </a:prstGeom>
        </p:spPr>
      </p:pic>
      <p:sp>
        <p:nvSpPr>
          <p:cNvPr id="3" name="Title 2">
            <a:extLst>
              <a:ext uri="{FF2B5EF4-FFF2-40B4-BE49-F238E27FC236}">
                <a16:creationId xmlns:a16="http://schemas.microsoft.com/office/drawing/2014/main" id="{F75BA3BD-8468-45D5-A5F8-B4C3BA9C6920}"/>
              </a:ext>
            </a:extLst>
          </p:cNvPr>
          <p:cNvSpPr>
            <a:spLocks noGrp="1"/>
          </p:cNvSpPr>
          <p:nvPr>
            <p:ph type="title"/>
          </p:nvPr>
        </p:nvSpPr>
        <p:spPr/>
        <p:txBody>
          <a:bodyPr/>
          <a:lstStyle/>
          <a:p>
            <a:r>
              <a:rPr lang="en-GB" dirty="0"/>
              <a:t>2NPV-1 Place value in two-digit numbers</a:t>
            </a:r>
          </a:p>
        </p:txBody>
      </p:sp>
      <p:sp>
        <p:nvSpPr>
          <p:cNvPr id="8" name="TextBox 7">
            <a:extLst>
              <a:ext uri="{FF2B5EF4-FFF2-40B4-BE49-F238E27FC236}">
                <a16:creationId xmlns:a16="http://schemas.microsoft.com/office/drawing/2014/main" id="{46A3DA91-D0E9-4523-AE1B-CCEA83B04A24}"/>
              </a:ext>
            </a:extLst>
          </p:cNvPr>
          <p:cNvSpPr txBox="1"/>
          <p:nvPr/>
        </p:nvSpPr>
        <p:spPr bwMode="auto">
          <a:xfrm>
            <a:off x="2184300" y="4159347"/>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3216824" y="223503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35</a:t>
            </a:r>
          </a:p>
        </p:txBody>
      </p:sp>
      <p:grpSp>
        <p:nvGrpSpPr>
          <p:cNvPr id="18" name="Group 17">
            <a:extLst>
              <a:ext uri="{FF2B5EF4-FFF2-40B4-BE49-F238E27FC236}">
                <a16:creationId xmlns:a16="http://schemas.microsoft.com/office/drawing/2014/main" id="{892BBDDF-4DF9-4ABD-985F-DE41D1CC20C1}"/>
              </a:ext>
            </a:extLst>
          </p:cNvPr>
          <p:cNvGrpSpPr/>
          <p:nvPr/>
        </p:nvGrpSpPr>
        <p:grpSpPr>
          <a:xfrm>
            <a:off x="1773411" y="3852310"/>
            <a:ext cx="1084168" cy="1075738"/>
            <a:chOff x="2878669" y="3835173"/>
            <a:chExt cx="1084168" cy="1075738"/>
          </a:xfrm>
        </p:grpSpPr>
        <p:pic>
          <p:nvPicPr>
            <p:cNvPr id="15" name="Picture 14">
              <a:extLst>
                <a:ext uri="{FF2B5EF4-FFF2-40B4-BE49-F238E27FC236}">
                  <a16:creationId xmlns:a16="http://schemas.microsoft.com/office/drawing/2014/main" id="{50A97A4F-631E-4376-8C12-B55F315A0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69" y="3835173"/>
              <a:ext cx="520733" cy="520733"/>
            </a:xfrm>
            <a:prstGeom prst="rect">
              <a:avLst/>
            </a:prstGeom>
          </p:spPr>
        </p:pic>
        <p:pic>
          <p:nvPicPr>
            <p:cNvPr id="22" name="Picture 21">
              <a:extLst>
                <a:ext uri="{FF2B5EF4-FFF2-40B4-BE49-F238E27FC236}">
                  <a16:creationId xmlns:a16="http://schemas.microsoft.com/office/drawing/2014/main" id="{AA3280A3-0090-4ACD-BCCB-F65A68F6C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104" y="4390178"/>
              <a:ext cx="520733" cy="520733"/>
            </a:xfrm>
            <a:prstGeom prst="rect">
              <a:avLst/>
            </a:prstGeom>
          </p:spPr>
        </p:pic>
        <p:pic>
          <p:nvPicPr>
            <p:cNvPr id="23" name="Picture 22">
              <a:extLst>
                <a:ext uri="{FF2B5EF4-FFF2-40B4-BE49-F238E27FC236}">
                  <a16:creationId xmlns:a16="http://schemas.microsoft.com/office/drawing/2014/main" id="{A1705BC1-8D36-4B63-9FBC-B2829F90B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386" y="4112676"/>
              <a:ext cx="520733" cy="520733"/>
            </a:xfrm>
            <a:prstGeom prst="rect">
              <a:avLst/>
            </a:prstGeom>
          </p:spPr>
        </p:pic>
      </p:grpSp>
      <p:sp>
        <p:nvSpPr>
          <p:cNvPr id="5" name="Content Placeholder 2">
            <a:extLst>
              <a:ext uri="{FF2B5EF4-FFF2-40B4-BE49-F238E27FC236}">
                <a16:creationId xmlns:a16="http://schemas.microsoft.com/office/drawing/2014/main" id="{BA3DD6E7-EE63-470D-898B-1BC56CAA6B42}"/>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The part-part-whole diagram shows us that the whole is…?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Which part of the number can you see represented by the straws? The tens part or the ones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How can we find the missing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show the missing part using bundles of straws?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589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0234BB1-4240-4053-91EB-F1807CED50A0}"/>
              </a:ext>
            </a:extLst>
          </p:cNvPr>
          <p:cNvGrpSpPr/>
          <p:nvPr/>
        </p:nvGrpSpPr>
        <p:grpSpPr>
          <a:xfrm>
            <a:off x="623888" y="2494681"/>
            <a:ext cx="1682465" cy="1664171"/>
            <a:chOff x="538552" y="3064993"/>
            <a:chExt cx="1682465" cy="1664171"/>
          </a:xfrm>
        </p:grpSpPr>
        <p:sp>
          <p:nvSpPr>
            <p:cNvPr id="22" name="Oval 21">
              <a:extLst>
                <a:ext uri="{FF2B5EF4-FFF2-40B4-BE49-F238E27FC236}">
                  <a16:creationId xmlns:a16="http://schemas.microsoft.com/office/drawing/2014/main" id="{D8B57279-672C-402C-A113-2048C9A7C0BB}"/>
                </a:ext>
              </a:extLst>
            </p:cNvPr>
            <p:cNvSpPr/>
            <p:nvPr/>
          </p:nvSpPr>
          <p:spPr>
            <a:xfrm>
              <a:off x="1024607" y="3064993"/>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945E348C-F9F1-42B6-BD67-B6E265065027}"/>
                </a:ext>
              </a:extLst>
            </p:cNvPr>
            <p:cNvSpPr/>
            <p:nvPr/>
          </p:nvSpPr>
          <p:spPr>
            <a:xfrm>
              <a:off x="538552" y="401880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1E566A67-414B-4844-8E08-7B88118275A1}"/>
                </a:ext>
              </a:extLst>
            </p:cNvPr>
            <p:cNvSpPr/>
            <p:nvPr/>
          </p:nvSpPr>
          <p:spPr>
            <a:xfrm>
              <a:off x="1510662" y="4018809"/>
              <a:ext cx="710355" cy="7103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8" name="Straight Connector 27">
              <a:extLst>
                <a:ext uri="{FF2B5EF4-FFF2-40B4-BE49-F238E27FC236}">
                  <a16:creationId xmlns:a16="http://schemas.microsoft.com/office/drawing/2014/main" id="{157DFF91-4EA0-4427-8D49-33E6E8B77151}"/>
                </a:ext>
              </a:extLst>
            </p:cNvPr>
            <p:cNvCxnSpPr>
              <a:cxnSpLocks/>
              <a:stCxn id="22" idx="3"/>
              <a:endCxn id="24" idx="0"/>
            </p:cNvCxnSpPr>
            <p:nvPr/>
          </p:nvCxnSpPr>
          <p:spPr>
            <a:xfrm flipH="1">
              <a:off x="893729" y="3671319"/>
              <a:ext cx="234906" cy="347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31CB3CF-5F04-463A-B14B-24BAD45F2B90}"/>
                </a:ext>
              </a:extLst>
            </p:cNvPr>
            <p:cNvCxnSpPr>
              <a:cxnSpLocks/>
              <a:stCxn id="22" idx="5"/>
              <a:endCxn id="26" idx="0"/>
            </p:cNvCxnSpPr>
            <p:nvPr/>
          </p:nvCxnSpPr>
          <p:spPr>
            <a:xfrm>
              <a:off x="1630933" y="3671319"/>
              <a:ext cx="234907" cy="347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80AD92-7F91-40EA-8C81-479778CB8F90}"/>
                </a:ext>
              </a:extLst>
            </p:cNvPr>
            <p:cNvSpPr txBox="1"/>
            <p:nvPr/>
          </p:nvSpPr>
          <p:spPr>
            <a:xfrm>
              <a:off x="1092232" y="3191439"/>
              <a:ext cx="570589" cy="430887"/>
            </a:xfrm>
            <a:prstGeom prst="rect">
              <a:avLst/>
            </a:prstGeom>
            <a:noFill/>
            <a:ln w="19050">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a:t>
              </a:r>
            </a:p>
          </p:txBody>
        </p:sp>
        <p:sp>
          <p:nvSpPr>
            <p:cNvPr id="33" name="TextBox 32">
              <a:extLst>
                <a:ext uri="{FF2B5EF4-FFF2-40B4-BE49-F238E27FC236}">
                  <a16:creationId xmlns:a16="http://schemas.microsoft.com/office/drawing/2014/main" id="{2616E68B-0C7C-45E3-87AD-4D3127E65CB0}"/>
                </a:ext>
              </a:extLst>
            </p:cNvPr>
            <p:cNvSpPr txBox="1"/>
            <p:nvPr/>
          </p:nvSpPr>
          <p:spPr>
            <a:xfrm>
              <a:off x="608434" y="4156077"/>
              <a:ext cx="570589" cy="430887"/>
            </a:xfrm>
            <a:prstGeom prst="rect">
              <a:avLst/>
            </a:prstGeom>
            <a:noFill/>
            <a:ln w="19050">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34" name="TextBox 33">
              <a:extLst>
                <a:ext uri="{FF2B5EF4-FFF2-40B4-BE49-F238E27FC236}">
                  <a16:creationId xmlns:a16="http://schemas.microsoft.com/office/drawing/2014/main" id="{63FE03E0-202C-46C1-9231-C363D5E0ABBB}"/>
                </a:ext>
              </a:extLst>
            </p:cNvPr>
            <p:cNvSpPr txBox="1"/>
            <p:nvPr/>
          </p:nvSpPr>
          <p:spPr>
            <a:xfrm>
              <a:off x="1580907" y="4166230"/>
              <a:ext cx="570589" cy="430887"/>
            </a:xfrm>
            <a:prstGeom prst="rect">
              <a:avLst/>
            </a:prstGeom>
            <a:noFill/>
            <a:ln w="19050">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6" name="Group 5">
            <a:extLst>
              <a:ext uri="{FF2B5EF4-FFF2-40B4-BE49-F238E27FC236}">
                <a16:creationId xmlns:a16="http://schemas.microsoft.com/office/drawing/2014/main" id="{3A9A88EC-B782-4C65-8A7A-49D804C9F143}"/>
              </a:ext>
            </a:extLst>
          </p:cNvPr>
          <p:cNvGrpSpPr/>
          <p:nvPr/>
        </p:nvGrpSpPr>
        <p:grpSpPr>
          <a:xfrm>
            <a:off x="625457" y="4637425"/>
            <a:ext cx="2416529" cy="1125538"/>
            <a:chOff x="6511513" y="3314699"/>
            <a:chExt cx="2024053" cy="1125538"/>
          </a:xfrm>
        </p:grpSpPr>
        <p:sp>
          <p:nvSpPr>
            <p:cNvPr id="2" name="Rectangle 1">
              <a:extLst>
                <a:ext uri="{FF2B5EF4-FFF2-40B4-BE49-F238E27FC236}">
                  <a16:creationId xmlns:a16="http://schemas.microsoft.com/office/drawing/2014/main" id="{24C76DCD-5403-4E34-A11A-69AD642BD158}"/>
                </a:ext>
              </a:extLst>
            </p:cNvPr>
            <p:cNvSpPr/>
            <p:nvPr/>
          </p:nvSpPr>
          <p:spPr>
            <a:xfrm>
              <a:off x="6511513" y="3314699"/>
              <a:ext cx="2015849" cy="56276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8F33D16-3F08-4883-AE9B-E0F8E191351C}"/>
                </a:ext>
              </a:extLst>
            </p:cNvPr>
            <p:cNvSpPr/>
            <p:nvPr/>
          </p:nvSpPr>
          <p:spPr>
            <a:xfrm>
              <a:off x="6511514" y="3877468"/>
              <a:ext cx="1353312" cy="56276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4223C05C-D510-4653-BBE6-7AA52B6661A5}"/>
                </a:ext>
              </a:extLst>
            </p:cNvPr>
            <p:cNvSpPr/>
            <p:nvPr/>
          </p:nvSpPr>
          <p:spPr>
            <a:xfrm>
              <a:off x="7860106" y="3877468"/>
              <a:ext cx="667256" cy="56276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9D4306A6-C752-49AB-812F-575719A37695}"/>
                </a:ext>
              </a:extLst>
            </p:cNvPr>
            <p:cNvSpPr txBox="1"/>
            <p:nvPr/>
          </p:nvSpPr>
          <p:spPr>
            <a:xfrm>
              <a:off x="7143342" y="3376016"/>
              <a:ext cx="68366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a:t>
              </a:r>
            </a:p>
          </p:txBody>
        </p:sp>
        <p:sp>
          <p:nvSpPr>
            <p:cNvPr id="35" name="TextBox 34">
              <a:extLst>
                <a:ext uri="{FF2B5EF4-FFF2-40B4-BE49-F238E27FC236}">
                  <a16:creationId xmlns:a16="http://schemas.microsoft.com/office/drawing/2014/main" id="{0BD6C93A-0E9B-418C-A062-91A5BAF6D431}"/>
                </a:ext>
              </a:extLst>
            </p:cNvPr>
            <p:cNvSpPr txBox="1"/>
            <p:nvPr/>
          </p:nvSpPr>
          <p:spPr>
            <a:xfrm>
              <a:off x="6812081" y="3915152"/>
              <a:ext cx="68366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37" name="TextBox 36">
              <a:extLst>
                <a:ext uri="{FF2B5EF4-FFF2-40B4-BE49-F238E27FC236}">
                  <a16:creationId xmlns:a16="http://schemas.microsoft.com/office/drawing/2014/main" id="{7FFE1FCF-4678-490C-9B7B-00131C7ABC66}"/>
                </a:ext>
              </a:extLst>
            </p:cNvPr>
            <p:cNvSpPr txBox="1"/>
            <p:nvPr/>
          </p:nvSpPr>
          <p:spPr>
            <a:xfrm>
              <a:off x="7851902" y="3915152"/>
              <a:ext cx="68366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sp>
        <p:nvSpPr>
          <p:cNvPr id="39" name="TextBox 38">
            <a:extLst>
              <a:ext uri="{FF2B5EF4-FFF2-40B4-BE49-F238E27FC236}">
                <a16:creationId xmlns:a16="http://schemas.microsoft.com/office/drawing/2014/main" id="{779B6E43-B19A-44E9-BA55-87178028AB0B}"/>
              </a:ext>
            </a:extLst>
          </p:cNvPr>
          <p:cNvSpPr txBox="1"/>
          <p:nvPr/>
        </p:nvSpPr>
        <p:spPr>
          <a:xfrm>
            <a:off x="4058684" y="2576035"/>
            <a:ext cx="1545616" cy="80329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+ 3 = 23</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+ 20 = 23</a:t>
            </a:r>
          </a:p>
        </p:txBody>
      </p:sp>
      <p:sp>
        <p:nvSpPr>
          <p:cNvPr id="40" name="TextBox 39">
            <a:extLst>
              <a:ext uri="{FF2B5EF4-FFF2-40B4-BE49-F238E27FC236}">
                <a16:creationId xmlns:a16="http://schemas.microsoft.com/office/drawing/2014/main" id="{8507510C-BE96-4C6A-8CB9-A0AEBA712F2D}"/>
              </a:ext>
            </a:extLst>
          </p:cNvPr>
          <p:cNvSpPr txBox="1"/>
          <p:nvPr/>
        </p:nvSpPr>
        <p:spPr>
          <a:xfrm>
            <a:off x="4058684" y="3528296"/>
            <a:ext cx="1545616" cy="80329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 20 + 3</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 3 + 20</a:t>
            </a:r>
          </a:p>
        </p:txBody>
      </p:sp>
      <p:sp>
        <p:nvSpPr>
          <p:cNvPr id="41" name="TextBox 40">
            <a:extLst>
              <a:ext uri="{FF2B5EF4-FFF2-40B4-BE49-F238E27FC236}">
                <a16:creationId xmlns:a16="http://schemas.microsoft.com/office/drawing/2014/main" id="{091DD161-89DE-4735-9C7C-6DE75B22A42F}"/>
              </a:ext>
            </a:extLst>
          </p:cNvPr>
          <p:cNvSpPr txBox="1"/>
          <p:nvPr/>
        </p:nvSpPr>
        <p:spPr>
          <a:xfrm>
            <a:off x="4066700" y="4480557"/>
            <a:ext cx="1537600" cy="80329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 20 = 3</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 – 3 = 20</a:t>
            </a:r>
          </a:p>
        </p:txBody>
      </p:sp>
      <p:sp>
        <p:nvSpPr>
          <p:cNvPr id="42" name="TextBox 41">
            <a:extLst>
              <a:ext uri="{FF2B5EF4-FFF2-40B4-BE49-F238E27FC236}">
                <a16:creationId xmlns:a16="http://schemas.microsoft.com/office/drawing/2014/main" id="{3B81D46D-9BB1-4363-9176-DC6AF34B3C13}"/>
              </a:ext>
            </a:extLst>
          </p:cNvPr>
          <p:cNvSpPr txBox="1"/>
          <p:nvPr/>
        </p:nvSpPr>
        <p:spPr>
          <a:xfrm>
            <a:off x="4066700" y="5432817"/>
            <a:ext cx="1537600" cy="80329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23 – 20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23 – 3</a:t>
            </a:r>
          </a:p>
        </p:txBody>
      </p:sp>
      <p:sp>
        <p:nvSpPr>
          <p:cNvPr id="7" name="Title 6">
            <a:extLst>
              <a:ext uri="{FF2B5EF4-FFF2-40B4-BE49-F238E27FC236}">
                <a16:creationId xmlns:a16="http://schemas.microsoft.com/office/drawing/2014/main" id="{A80CC38B-9CD2-49DA-B263-9F5D5C65F1D2}"/>
              </a:ext>
            </a:extLst>
          </p:cNvPr>
          <p:cNvSpPr>
            <a:spLocks noGrp="1"/>
          </p:cNvSpPr>
          <p:nvPr>
            <p:ph type="title"/>
          </p:nvPr>
        </p:nvSpPr>
        <p:spPr/>
        <p:txBody>
          <a:bodyPr/>
          <a:lstStyle/>
          <a:p>
            <a:pPr>
              <a:buClrTx/>
              <a:buFontTx/>
              <a:buNone/>
            </a:pPr>
            <a:r>
              <a:rPr lang="en-GB" dirty="0"/>
              <a:t>2NPV-1 Place value in two-digit numbers</a:t>
            </a:r>
            <a:endParaRPr lang="en-GB" kern="0" dirty="0"/>
          </a:p>
        </p:txBody>
      </p:sp>
      <p:sp>
        <p:nvSpPr>
          <p:cNvPr id="43" name="TextBox 42">
            <a:extLst>
              <a:ext uri="{FF2B5EF4-FFF2-40B4-BE49-F238E27FC236}">
                <a16:creationId xmlns:a16="http://schemas.microsoft.com/office/drawing/2014/main" id="{95356FF0-CD03-456F-9B51-4B8B108F9855}"/>
              </a:ext>
            </a:extLst>
          </p:cNvPr>
          <p:cNvSpPr txBox="1"/>
          <p:nvPr/>
        </p:nvSpPr>
        <p:spPr>
          <a:xfrm>
            <a:off x="1109943" y="1543037"/>
            <a:ext cx="447194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tens and 3 ones</a:t>
            </a:r>
          </a:p>
        </p:txBody>
      </p:sp>
      <p:sp>
        <p:nvSpPr>
          <p:cNvPr id="10" name="Content Placeholder 2">
            <a:extLst>
              <a:ext uri="{FF2B5EF4-FFF2-40B4-BE49-F238E27FC236}">
                <a16:creationId xmlns:a16="http://schemas.microsoft.com/office/drawing/2014/main" id="{857CDE8D-3604-43F3-AE48-528CBC08DC21}"/>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look at other ways to represent the tens and ones parts of two-digit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the part-part-whole diagrams help us understand each set of equations?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the whole in each equation?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which numbers are the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What’s the same and what’s different about each pair of equations?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471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GB" dirty="0"/>
              <a:t>2NPV-1 Place value in two-digit numbers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Two-digit Targets</a:t>
            </a:r>
          </a:p>
          <a:p>
            <a:pPr marL="0" indent="-228600" eaLnBrk="1" hangingPunct="1">
              <a:lnSpc>
                <a:spcPct val="90000"/>
              </a:lnSpc>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https://nrich.maths.org/6343</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0000"/>
              </a:lnSpc>
              <a:spcBef>
                <a:spcPct val="20000"/>
              </a:spcBef>
              <a:spcAft>
                <a:spcPct val="0"/>
              </a:spcAft>
              <a:buClr>
                <a:srgbClr val="585858"/>
              </a:buClr>
              <a:buSzTx/>
              <a:buNone/>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Place value in two-digit numbers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2NPV-1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446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92589"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2NPV-1 Place value in two-digit numbers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68407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1C9288-7929-4F69-8ECE-C9D58FECB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71" y="1420062"/>
            <a:ext cx="3157325" cy="1930309"/>
          </a:xfrm>
          <a:prstGeom prst="rect">
            <a:avLst/>
          </a:prstGeom>
        </p:spPr>
      </p:pic>
      <p:pic>
        <p:nvPicPr>
          <p:cNvPr id="14" name="Picture 13">
            <a:extLst>
              <a:ext uri="{FF2B5EF4-FFF2-40B4-BE49-F238E27FC236}">
                <a16:creationId xmlns:a16="http://schemas.microsoft.com/office/drawing/2014/main" id="{AF53D3FD-660C-4222-BC28-A6ED03C02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728" y="1543334"/>
            <a:ext cx="3172289" cy="2012608"/>
          </a:xfrm>
          <a:prstGeom prst="rect">
            <a:avLst/>
          </a:prstGeom>
        </p:spPr>
      </p:pic>
      <p:pic>
        <p:nvPicPr>
          <p:cNvPr id="16" name="Picture 15">
            <a:extLst>
              <a:ext uri="{FF2B5EF4-FFF2-40B4-BE49-F238E27FC236}">
                <a16:creationId xmlns:a16="http://schemas.microsoft.com/office/drawing/2014/main" id="{3BB5B6D9-94D0-441C-825D-8127D46EC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420" y="2930815"/>
            <a:ext cx="2678490" cy="2498926"/>
          </a:xfrm>
          <a:prstGeom prst="rect">
            <a:avLst/>
          </a:prstGeom>
        </p:spPr>
      </p:pic>
      <p:pic>
        <p:nvPicPr>
          <p:cNvPr id="18" name="Picture 17">
            <a:extLst>
              <a:ext uri="{FF2B5EF4-FFF2-40B4-BE49-F238E27FC236}">
                <a16:creationId xmlns:a16="http://schemas.microsoft.com/office/drawing/2014/main" id="{524D2A86-469D-400B-8BD9-8FD5A4FDBD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387" y="3122546"/>
            <a:ext cx="3082506" cy="1997645"/>
          </a:xfrm>
          <a:prstGeom prst="rect">
            <a:avLst/>
          </a:prstGeom>
        </p:spPr>
      </p:pic>
      <p:pic>
        <p:nvPicPr>
          <p:cNvPr id="10" name="Picture 9">
            <a:extLst>
              <a:ext uri="{FF2B5EF4-FFF2-40B4-BE49-F238E27FC236}">
                <a16:creationId xmlns:a16="http://schemas.microsoft.com/office/drawing/2014/main" id="{98C00513-E412-4CAE-B01D-A1DCB7638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665" y="1592338"/>
            <a:ext cx="5678698" cy="3531416"/>
          </a:xfrm>
          <a:prstGeom prst="rect">
            <a:avLst/>
          </a:prstGeom>
        </p:spPr>
      </p:pic>
      <p:sp>
        <p:nvSpPr>
          <p:cNvPr id="3" name="Title 2">
            <a:extLst>
              <a:ext uri="{FF2B5EF4-FFF2-40B4-BE49-F238E27FC236}">
                <a16:creationId xmlns:a16="http://schemas.microsoft.com/office/drawing/2014/main" id="{CD72A73E-DAD7-4D6E-A21A-8CD848C02E58}"/>
              </a:ext>
            </a:extLst>
          </p:cNvPr>
          <p:cNvSpPr>
            <a:spLocks noGrp="1"/>
          </p:cNvSpPr>
          <p:nvPr>
            <p:ph type="title"/>
          </p:nvPr>
        </p:nvSpPr>
        <p:spPr/>
        <p:txBody>
          <a:bodyPr/>
          <a:lstStyle/>
          <a:p>
            <a:r>
              <a:rPr lang="en-GB" dirty="0"/>
              <a:t>2NPV-1 Place value in two-digit numbers</a:t>
            </a:r>
            <a:br>
              <a:rPr lang="en-GB" kern="0" dirty="0"/>
            </a:br>
            <a:endParaRPr lang="en-GB" dirty="0"/>
          </a:p>
        </p:txBody>
      </p:sp>
      <p:pic>
        <p:nvPicPr>
          <p:cNvPr id="8" name="Picture 7">
            <a:extLst>
              <a:ext uri="{FF2B5EF4-FFF2-40B4-BE49-F238E27FC236}">
                <a16:creationId xmlns:a16="http://schemas.microsoft.com/office/drawing/2014/main" id="{6BA7C526-B33C-4784-A238-EF86FDE9EA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4286" y="3700020"/>
            <a:ext cx="418982" cy="1025008"/>
          </a:xfrm>
          <a:prstGeom prst="rect">
            <a:avLst/>
          </a:prstGeom>
        </p:spPr>
      </p:pic>
      <p:sp>
        <p:nvSpPr>
          <p:cNvPr id="4" name="TextBox 19">
            <a:extLst>
              <a:ext uri="{FF2B5EF4-FFF2-40B4-BE49-F238E27FC236}">
                <a16:creationId xmlns:a16="http://schemas.microsoft.com/office/drawing/2014/main" id="{A81C6ED9-2187-45CF-B186-2E9DBA073D06}"/>
              </a:ext>
            </a:extLst>
          </p:cNvPr>
          <p:cNvSpPr txBox="1"/>
          <p:nvPr/>
        </p:nvSpPr>
        <p:spPr>
          <a:xfrm>
            <a:off x="7081283" y="4846097"/>
            <a:ext cx="4486829"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here are 4 groups of ten and 2 extra ones. That makes 42 altogether.</a:t>
            </a:r>
          </a:p>
        </p:txBody>
      </p:sp>
      <p:sp>
        <p:nvSpPr>
          <p:cNvPr id="5" name="Content Placeholder 2">
            <a:extLst>
              <a:ext uri="{FF2B5EF4-FFF2-40B4-BE49-F238E27FC236}">
                <a16:creationId xmlns:a16="http://schemas.microsoft.com/office/drawing/2014/main" id="{BE5E325B-C280-403E-A85E-9A7F34DB06E0}"/>
              </a:ext>
            </a:extLst>
          </p:cNvPr>
          <p:cNvSpPr txBox="1">
            <a:spLocks/>
          </p:cNvSpPr>
          <p:nvPr/>
        </p:nvSpPr>
        <p:spPr>
          <a:xfrm>
            <a:off x="7081284" y="1304017"/>
            <a:ext cx="4775356" cy="353141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count the balls efficiently? What equal groups could we put them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There are lots of balls so let’s put them in groups of ten.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groups of ten can we make? How many are left over?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 there are… balls altogether?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335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3|3.2|6.4"/>
</p:tagLst>
</file>

<file path=ppt/tags/tag3.xml><?xml version="1.0" encoding="utf-8"?>
<p:tagLst xmlns:a="http://schemas.openxmlformats.org/drawingml/2006/main" xmlns:r="http://schemas.openxmlformats.org/officeDocument/2006/relationships" xmlns:p="http://schemas.openxmlformats.org/presentationml/2006/main">
  <p:tag name="TIMING" val="|4.2"/>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ags/tag5.xml><?xml version="1.0" encoding="utf-8"?>
<p:tagLst xmlns:a="http://schemas.openxmlformats.org/drawingml/2006/main" xmlns:r="http://schemas.openxmlformats.org/officeDocument/2006/relationships" xmlns:p="http://schemas.openxmlformats.org/presentationml/2006/main">
  <p:tag name="TIMING" val="|12.6|2.1|1.6|1.7"/>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A929398D-E88E-418F-BFB6-97D05628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2141</Words>
  <Application>Microsoft Office PowerPoint</Application>
  <PresentationFormat>Widescreen</PresentationFormat>
  <Paragraphs>302</Paragraphs>
  <Slides>33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Myriad Pro</vt:lpstr>
      <vt:lpstr>Myriad Pro Semibold</vt:lpstr>
      <vt:lpstr>Custom Design</vt:lpstr>
      <vt:lpstr>nctem1</vt:lpstr>
      <vt:lpstr>PowerPoint Presentation</vt:lpstr>
      <vt:lpstr>2NPV-1  Recognise the place value of each digit in two-digit numbers, and compose and decompose two-digit numbers using standard and  non-standard partitioning. </vt:lpstr>
      <vt:lpstr>2NPV-1: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2NPV-1 Place value in two-digit numbers </vt:lpstr>
      <vt:lpstr>2NPV-1 Place value in two-digit numbers </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 </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vt:lpstr>
      <vt:lpstr>2NPV-1 Place value in two-digit numbers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4</cp:revision>
  <dcterms:created xsi:type="dcterms:W3CDTF">2020-08-07T06:29:50Z</dcterms:created>
  <dcterms:modified xsi:type="dcterms:W3CDTF">2022-11-10T14:25:18Z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