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Lst>
  <p:notesMasterIdLst>
    <p:notesMasterId r:id="rId28"/>
  </p:notesMasterIdLst>
  <p:sldIdLst>
    <p:sldId id="257" r:id="rId6"/>
    <p:sldId id="263" r:id="rId7"/>
    <p:sldId id="474" r:id="rId8"/>
    <p:sldId id="298" r:id="rId9"/>
    <p:sldId id="267" r:id="rId10"/>
    <p:sldId id="469" r:id="rId11"/>
    <p:sldId id="470" r:id="rId12"/>
    <p:sldId id="336" r:id="rId13"/>
    <p:sldId id="316" r:id="rId14"/>
    <p:sldId id="541" r:id="rId15"/>
    <p:sldId id="491" r:id="rId16"/>
    <p:sldId id="318" r:id="rId17"/>
    <p:sldId id="498" r:id="rId18"/>
    <p:sldId id="500" r:id="rId19"/>
    <p:sldId id="536" r:id="rId20"/>
    <p:sldId id="544" r:id="rId21"/>
    <p:sldId id="545" r:id="rId22"/>
    <p:sldId id="510" r:id="rId23"/>
    <p:sldId id="517" r:id="rId24"/>
    <p:sldId id="546" r:id="rId25"/>
    <p:sldId id="456" r:id="rId26"/>
    <p:sldId id="47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05E83"/>
    <a:srgbClr val="9866D6"/>
    <a:srgbClr val="FBF5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0A748F-A81C-4A60-A957-64D4B621C262}" v="1" dt="2020-09-02T09:54:11.7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showGuides="1">
      <p:cViewPr varScale="1">
        <p:scale>
          <a:sx n="83" d="100"/>
          <a:sy n="83" d="100"/>
        </p:scale>
        <p:origin x="68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77B08E-F819-4255-AC4F-EF53476C5F78}" type="slidenum">
              <a:rPr lang="en-GB" smtClean="0"/>
              <a:t>3</a:t>
            </a:fld>
            <a:endParaRPr lang="en-GB" dirty="0"/>
          </a:p>
        </p:txBody>
      </p:sp>
    </p:spTree>
    <p:extLst>
      <p:ext uri="{BB962C8B-B14F-4D97-AF65-F5344CB8AC3E}">
        <p14:creationId xmlns:p14="http://schemas.microsoft.com/office/powerpoint/2010/main" val="3425092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At first I had forty-five biscuits. Then I sold twenty biscuits, and then I dropped three biscuits. How many are left?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06460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17</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16845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18</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92147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77474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5643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5563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2168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9</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1738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10</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79524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12</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01455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81693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797192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Ready-to-Progress Criterion</a:t>
            </a:r>
            <a:endParaRPr lang="en-GB" sz="2000" b="1"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12499" y="2064359"/>
            <a:ext cx="2239760" cy="457200"/>
          </a:xfrm>
        </p:spPr>
        <p:txBody>
          <a:bodyPr>
            <a:normAutofit/>
          </a:bodyPr>
          <a:lstStyle>
            <a:lvl1pPr>
              <a:defRPr sz="2000"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
        <p:nvSpPr>
          <p:cNvPr id="15" name="TextBox 14">
            <a:extLst>
              <a:ext uri="{FF2B5EF4-FFF2-40B4-BE49-F238E27FC236}">
                <a16:creationId xmlns:a16="http://schemas.microsoft.com/office/drawing/2014/main" id="{932C9316-8FD4-4FD4-8E85-1A613ACCE808}"/>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6" name="Straight Connector 15">
            <a:extLst>
              <a:ext uri="{FF2B5EF4-FFF2-40B4-BE49-F238E27FC236}">
                <a16:creationId xmlns:a16="http://schemas.microsoft.com/office/drawing/2014/main" id="{79E55BB7-9C17-4F8C-93E6-62AA523F53CC}"/>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347574"/>
              </a:buClr>
              <a:buFont typeface="Arial" panose="020B0604020202020204" pitchFamily="34" charset="0"/>
              <a:buChar char="•"/>
              <a:defRPr>
                <a:solidFill>
                  <a:srgbClr val="585858"/>
                </a:solidFill>
              </a:defRPr>
            </a:lvl2pPr>
            <a:lvl3pPr marL="857228" indent="-171446">
              <a:buClr>
                <a:srgbClr val="347574"/>
              </a:buClr>
              <a:buFont typeface="Arial" panose="020B0604020202020204" pitchFamily="34" charset="0"/>
              <a:buChar char="•"/>
              <a:defRPr>
                <a:solidFill>
                  <a:srgbClr val="585858"/>
                </a:solidFill>
              </a:defRPr>
            </a:lvl3pPr>
            <a:lvl4pPr marL="1200120" indent="-171446">
              <a:buClr>
                <a:srgbClr val="347574"/>
              </a:buClr>
              <a:buFont typeface="Arial" panose="020B0604020202020204" pitchFamily="34" charset="0"/>
              <a:buChar char="•"/>
              <a:defRPr>
                <a:solidFill>
                  <a:srgbClr val="585858"/>
                </a:solidFill>
              </a:defRPr>
            </a:lvl4pPr>
            <a:lvl5pPr marL="1543012" indent="-171446">
              <a:buClr>
                <a:srgbClr val="347574"/>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4058258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7BA41F-3A03-4A58-BA0C-00DB3E59E8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ontent Placeholder 2"/>
          <p:cNvSpPr>
            <a:spLocks noGrp="1"/>
          </p:cNvSpPr>
          <p:nvPr>
            <p:ph sz="half" idx="1"/>
          </p:nvPr>
        </p:nvSpPr>
        <p:spPr>
          <a:xfrm>
            <a:off x="609603" y="1556792"/>
            <a:ext cx="5390388"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solidFill>
                  <a:srgbClr val="347574"/>
                </a:solidFill>
              </a:defRPr>
            </a:lvl2pPr>
            <a:lvl3pPr marL="857228" indent="-171446">
              <a:buClr>
                <a:srgbClr val="347574"/>
              </a:buClr>
              <a:buFont typeface="Arial" panose="020B0604020202020204" pitchFamily="34" charset="0"/>
              <a:buChar char="•"/>
              <a:defRPr lang="en-US" dirty="0">
                <a:solidFill>
                  <a:srgbClr val="347574"/>
                </a:solidFill>
              </a:defRPr>
            </a:lvl3pPr>
            <a:lvl4pPr marL="1200120" indent="-171446">
              <a:buClr>
                <a:srgbClr val="347574"/>
              </a:buClr>
              <a:buFont typeface="Arial" panose="020B0604020202020204" pitchFamily="34" charset="0"/>
              <a:buChar char="•"/>
              <a:defRPr lang="en-US" dirty="0">
                <a:solidFill>
                  <a:srgbClr val="347574"/>
                </a:solidFill>
              </a:defRPr>
            </a:lvl4pPr>
            <a:lvl5pPr marL="1543012" indent="-171446">
              <a:buClr>
                <a:srgbClr val="347574"/>
              </a:buClr>
              <a:buFont typeface="Arial" panose="020B0604020202020204" pitchFamily="34" charset="0"/>
              <a:buChar char="•"/>
              <a:defRPr lang="en-GB" dirty="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2" y="1556792"/>
            <a:ext cx="5390389"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lvl2pPr>
            <a:lvl3pPr marL="857228" indent="-171446">
              <a:buClr>
                <a:srgbClr val="347574"/>
              </a:buClr>
              <a:buFont typeface="Arial" panose="020B0604020202020204" pitchFamily="34" charset="0"/>
              <a:buChar char="•"/>
              <a:defRPr lang="en-US" dirty="0"/>
            </a:lvl3pPr>
            <a:lvl4pPr marL="1200120" indent="-171446">
              <a:buClr>
                <a:srgbClr val="347574"/>
              </a:buClr>
              <a:buFont typeface="Arial" panose="020B0604020202020204" pitchFamily="34" charset="0"/>
              <a:buChar char="•"/>
              <a:defRPr lang="en-US" dirty="0"/>
            </a:lvl4pPr>
            <a:lvl5pPr marL="1543012" indent="-171446">
              <a:buClr>
                <a:srgbClr val="347574"/>
              </a:buClr>
              <a:buFont typeface="Arial" panose="020B0604020202020204" pitchFamily="34" charset="0"/>
              <a:buChar char="•"/>
              <a:defRPr lang="en-GB" dirty="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601035" y="430660"/>
            <a:ext cx="10972800" cy="982117"/>
          </a:xfrm>
        </p:spPr>
        <p:txBody>
          <a:bodyPr anchor="t"/>
          <a:lstStyle>
            <a:lvl1pPr>
              <a:defRPr>
                <a:solidFill>
                  <a:srgbClr val="34757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415130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347574"/>
                </a:solidFill>
              </a:defRPr>
            </a:lvl2pPr>
            <a:lvl3pPr marL="857228" indent="-171446">
              <a:buClr>
                <a:srgbClr val="347574"/>
              </a:buClr>
              <a:buFont typeface="Arial" panose="020B0604020202020204" pitchFamily="34" charset="0"/>
              <a:buChar char="•"/>
              <a:defRPr sz="1500">
                <a:solidFill>
                  <a:srgbClr val="347574"/>
                </a:solidFill>
              </a:defRPr>
            </a:lvl3pPr>
            <a:lvl4pPr marL="1200120" indent="-171446">
              <a:buClr>
                <a:srgbClr val="347574"/>
              </a:buClr>
              <a:buFont typeface="Arial" panose="020B0604020202020204" pitchFamily="34" charset="0"/>
              <a:buChar char="•"/>
              <a:defRPr sz="1350">
                <a:solidFill>
                  <a:srgbClr val="347574"/>
                </a:solidFill>
              </a:defRPr>
            </a:lvl4pPr>
            <a:lvl5pPr marL="1543012" indent="-171446">
              <a:buClr>
                <a:srgbClr val="347574"/>
              </a:buClr>
              <a:buFont typeface="Arial" panose="020B0604020202020204" pitchFamily="34" charset="0"/>
              <a:buChar char="•"/>
              <a:defRPr sz="135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585858"/>
                </a:solidFill>
              </a:defRPr>
            </a:lvl2pPr>
            <a:lvl3pPr marL="857228" indent="-171446">
              <a:buClr>
                <a:srgbClr val="347574"/>
              </a:buClr>
              <a:buFont typeface="Arial" panose="020B0604020202020204" pitchFamily="34" charset="0"/>
              <a:buChar char="•"/>
              <a:defRPr sz="1500">
                <a:solidFill>
                  <a:srgbClr val="585858"/>
                </a:solidFill>
              </a:defRPr>
            </a:lvl3pPr>
            <a:lvl4pPr marL="1200120" indent="-171446">
              <a:buClr>
                <a:srgbClr val="347574"/>
              </a:buClr>
              <a:buFont typeface="Arial" panose="020B0604020202020204" pitchFamily="34" charset="0"/>
              <a:buChar char="•"/>
              <a:defRPr sz="1350">
                <a:solidFill>
                  <a:srgbClr val="585858"/>
                </a:solidFill>
              </a:defRPr>
            </a:lvl4pPr>
            <a:lvl5pPr marL="1543012" indent="-171446">
              <a:buClr>
                <a:srgbClr val="347574"/>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837087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258087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CB76CD-2FBB-441F-8F24-50F7582353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1500" b="1">
                <a:solidFill>
                  <a:srgbClr val="585858"/>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609600" y="444962"/>
            <a:ext cx="10972800" cy="3560111"/>
          </a:xfrm>
        </p:spPr>
        <p:txBody>
          <a:bodyPr/>
          <a:lstStyle>
            <a:lvl1pPr marL="0" indent="0">
              <a:buNone/>
              <a:defRPr sz="2400">
                <a:solidFill>
                  <a:srgbClr val="585858"/>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050">
                <a:solidFill>
                  <a:srgbClr val="585858"/>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411248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33015601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NRICH Slide">
    <p:spTree>
      <p:nvGrpSpPr>
        <p:cNvPr id="1" name=""/>
        <p:cNvGrpSpPr/>
        <p:nvPr/>
      </p:nvGrpSpPr>
      <p:grpSpPr>
        <a:xfrm>
          <a:off x="0" y="0"/>
          <a:ext cx="0" cy="0"/>
          <a:chOff x="0" y="0"/>
          <a:chExt cx="0" cy="0"/>
        </a:xfrm>
      </p:grpSpPr>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Rectangle 10">
            <a:extLst>
              <a:ext uri="{FF2B5EF4-FFF2-40B4-BE49-F238E27FC236}">
                <a16:creationId xmlns:a16="http://schemas.microsoft.com/office/drawing/2014/main" id="{89E41693-E21B-4D54-8C80-1CC464351945}"/>
              </a:ext>
            </a:extLst>
          </p:cNvPr>
          <p:cNvSpPr/>
          <p:nvPr userDrawn="1"/>
        </p:nvSpPr>
        <p:spPr>
          <a:xfrm>
            <a:off x="10102788" y="0"/>
            <a:ext cx="2089211" cy="6843740"/>
          </a:xfrm>
          <a:prstGeom prst="rect">
            <a:avLst/>
          </a:prstGeom>
          <a:solidFill>
            <a:srgbClr val="60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38C8D22-8E9E-46F4-837A-B932422962DF}"/>
              </a:ext>
            </a:extLst>
          </p:cNvPr>
          <p:cNvSpPr/>
          <p:nvPr userDrawn="1"/>
        </p:nvSpPr>
        <p:spPr>
          <a:xfrm>
            <a:off x="8929041" y="2370808"/>
            <a:ext cx="2137603" cy="2137603"/>
          </a:xfrm>
          <a:prstGeom prst="ellipse">
            <a:avLst/>
          </a:prstGeom>
          <a:solidFill>
            <a:schemeClr val="bg1"/>
          </a:solidFill>
          <a:ln w="28575">
            <a:solidFill>
              <a:srgbClr val="986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9" name="Picture 8">
            <a:extLst>
              <a:ext uri="{FF2B5EF4-FFF2-40B4-BE49-F238E27FC236}">
                <a16:creationId xmlns:a16="http://schemas.microsoft.com/office/drawing/2014/main" id="{F57101DC-70F8-4A60-B06C-BFDFF17E4B21}"/>
              </a:ext>
            </a:extLst>
          </p:cNvPr>
          <p:cNvPicPr>
            <a:picLocks noChangeAspect="1"/>
          </p:cNvPicPr>
          <p:nvPr userDrawn="1"/>
        </p:nvPicPr>
        <p:blipFill>
          <a:blip r:embed="rId3"/>
          <a:stretch>
            <a:fillRect/>
          </a:stretch>
        </p:blipFill>
        <p:spPr>
          <a:xfrm>
            <a:off x="9489798" y="2857501"/>
            <a:ext cx="991375" cy="1142998"/>
          </a:xfrm>
          <a:prstGeom prst="rect">
            <a:avLst/>
          </a:prstGeom>
        </p:spPr>
      </p:pic>
      <p:sp>
        <p:nvSpPr>
          <p:cNvPr id="12" name="Title 1">
            <a:extLst>
              <a:ext uri="{FF2B5EF4-FFF2-40B4-BE49-F238E27FC236}">
                <a16:creationId xmlns:a16="http://schemas.microsoft.com/office/drawing/2014/main" id="{9AF1F1B0-A18C-45F2-AC38-B258B92EB3FD}"/>
              </a:ext>
            </a:extLst>
          </p:cNvPr>
          <p:cNvSpPr txBox="1">
            <a:spLocks/>
          </p:cNvSpPr>
          <p:nvPr userDrawn="1"/>
        </p:nvSpPr>
        <p:spPr>
          <a:xfrm>
            <a:off x="580702" y="1058401"/>
            <a:ext cx="7487478" cy="8858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a:lstStyle>
          <a:p>
            <a:r>
              <a:rPr lang="en-US" sz="2000" b="0" dirty="0">
                <a:solidFill>
                  <a:schemeClr val="tx1"/>
                </a:solidFill>
              </a:rPr>
              <a:t>Follow-up NRICH activity</a:t>
            </a:r>
          </a:p>
        </p:txBody>
      </p:sp>
      <p:sp>
        <p:nvSpPr>
          <p:cNvPr id="13" name="TextBox 12">
            <a:extLst>
              <a:ext uri="{FF2B5EF4-FFF2-40B4-BE49-F238E27FC236}">
                <a16:creationId xmlns:a16="http://schemas.microsoft.com/office/drawing/2014/main" id="{97A24071-2609-43AF-A462-22B6A1202038}"/>
              </a:ext>
            </a:extLst>
          </p:cNvPr>
          <p:cNvSpPr txBox="1"/>
          <p:nvPr userDrawn="1"/>
        </p:nvSpPr>
        <p:spPr>
          <a:xfrm>
            <a:off x="580702" y="5708192"/>
            <a:ext cx="950817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Reproduced with permission of NRICH, University of Cambridge, all rights reserved.</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5" name="Text Placeholder 14">
            <a:extLst>
              <a:ext uri="{FF2B5EF4-FFF2-40B4-BE49-F238E27FC236}">
                <a16:creationId xmlns:a16="http://schemas.microsoft.com/office/drawing/2014/main" id="{35A1C8FD-060D-45A9-A073-DAF8BB9D2A6C}"/>
              </a:ext>
            </a:extLst>
          </p:cNvPr>
          <p:cNvSpPr>
            <a:spLocks noGrp="1"/>
          </p:cNvSpPr>
          <p:nvPr>
            <p:ph type="body" sz="quarter" idx="10"/>
          </p:nvPr>
        </p:nvSpPr>
        <p:spPr>
          <a:xfrm>
            <a:off x="593725" y="1556068"/>
            <a:ext cx="7902575" cy="3146425"/>
          </a:xfrm>
        </p:spPr>
        <p:txBody>
          <a:bodyPr>
            <a:normAutofit/>
          </a:bodyPr>
          <a:lstStyle>
            <a:lvl1pPr marL="342900" indent="-342900">
              <a:buFont typeface="Arial" panose="020B0604020202020204" pitchFamily="34" charset="0"/>
              <a:buChar char="•"/>
              <a:defRPr sz="2000" b="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885114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707886"/>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Materials and activities to support review, practice and consolidation</a:t>
            </a:r>
            <a:endParaRPr lang="en-GB" sz="2000" b="1" dirty="0">
              <a:solidFill>
                <a:schemeClr val="bg1"/>
              </a:solidFill>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normAutofit/>
          </a:bodyPr>
          <a:lstStyle>
            <a:lvl1pPr>
              <a:defRPr sz="11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522847" y="498629"/>
            <a:ext cx="1191720" cy="301224"/>
          </a:xfrm>
        </p:spPr>
        <p:txBody>
          <a:bodyPr>
            <a:noAutofit/>
          </a:bodyPr>
          <a:lstStyle>
            <a:lvl1pPr>
              <a:defRPr lang="en-GB" sz="11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3537209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12181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RICH Slide">
    <p:spTree>
      <p:nvGrpSpPr>
        <p:cNvPr id="1" name=""/>
        <p:cNvGrpSpPr/>
        <p:nvPr/>
      </p:nvGrpSpPr>
      <p:grpSpPr>
        <a:xfrm>
          <a:off x="0" y="0"/>
          <a:ext cx="0" cy="0"/>
          <a:chOff x="0" y="0"/>
          <a:chExt cx="0" cy="0"/>
        </a:xfrm>
      </p:grpSpPr>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Rectangle 10">
            <a:extLst>
              <a:ext uri="{FF2B5EF4-FFF2-40B4-BE49-F238E27FC236}">
                <a16:creationId xmlns:a16="http://schemas.microsoft.com/office/drawing/2014/main" id="{89E41693-E21B-4D54-8C80-1CC464351945}"/>
              </a:ext>
            </a:extLst>
          </p:cNvPr>
          <p:cNvSpPr/>
          <p:nvPr userDrawn="1"/>
        </p:nvSpPr>
        <p:spPr>
          <a:xfrm>
            <a:off x="10102788" y="0"/>
            <a:ext cx="2089211" cy="6843740"/>
          </a:xfrm>
          <a:prstGeom prst="rect">
            <a:avLst/>
          </a:prstGeom>
          <a:solidFill>
            <a:srgbClr val="60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38C8D22-8E9E-46F4-837A-B932422962DF}"/>
              </a:ext>
            </a:extLst>
          </p:cNvPr>
          <p:cNvSpPr/>
          <p:nvPr userDrawn="1"/>
        </p:nvSpPr>
        <p:spPr>
          <a:xfrm>
            <a:off x="8929041" y="2370808"/>
            <a:ext cx="2137603" cy="2137603"/>
          </a:xfrm>
          <a:prstGeom prst="ellipse">
            <a:avLst/>
          </a:prstGeom>
          <a:solidFill>
            <a:schemeClr val="bg1"/>
          </a:solidFill>
          <a:ln w="28575">
            <a:solidFill>
              <a:srgbClr val="986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9" name="Picture 8">
            <a:extLst>
              <a:ext uri="{FF2B5EF4-FFF2-40B4-BE49-F238E27FC236}">
                <a16:creationId xmlns:a16="http://schemas.microsoft.com/office/drawing/2014/main" id="{F57101DC-70F8-4A60-B06C-BFDFF17E4B21}"/>
              </a:ext>
            </a:extLst>
          </p:cNvPr>
          <p:cNvPicPr>
            <a:picLocks noChangeAspect="1"/>
          </p:cNvPicPr>
          <p:nvPr userDrawn="1"/>
        </p:nvPicPr>
        <p:blipFill>
          <a:blip r:embed="rId3"/>
          <a:stretch>
            <a:fillRect/>
          </a:stretch>
        </p:blipFill>
        <p:spPr>
          <a:xfrm>
            <a:off x="9489798" y="2857501"/>
            <a:ext cx="991375" cy="1142998"/>
          </a:xfrm>
          <a:prstGeom prst="rect">
            <a:avLst/>
          </a:prstGeom>
        </p:spPr>
      </p:pic>
      <p:sp>
        <p:nvSpPr>
          <p:cNvPr id="12" name="Title 1">
            <a:extLst>
              <a:ext uri="{FF2B5EF4-FFF2-40B4-BE49-F238E27FC236}">
                <a16:creationId xmlns:a16="http://schemas.microsoft.com/office/drawing/2014/main" id="{9AF1F1B0-A18C-45F2-AC38-B258B92EB3FD}"/>
              </a:ext>
            </a:extLst>
          </p:cNvPr>
          <p:cNvSpPr txBox="1">
            <a:spLocks/>
          </p:cNvSpPr>
          <p:nvPr userDrawn="1"/>
        </p:nvSpPr>
        <p:spPr>
          <a:xfrm>
            <a:off x="580702" y="1058401"/>
            <a:ext cx="7487478" cy="8858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a:lstStyle>
          <a:p>
            <a:r>
              <a:rPr lang="en-US" sz="2000" b="0" dirty="0">
                <a:solidFill>
                  <a:schemeClr val="tx1"/>
                </a:solidFill>
              </a:rPr>
              <a:t>Follow-up NRICH activity</a:t>
            </a:r>
          </a:p>
        </p:txBody>
      </p:sp>
      <p:sp>
        <p:nvSpPr>
          <p:cNvPr id="13" name="TextBox 12">
            <a:extLst>
              <a:ext uri="{FF2B5EF4-FFF2-40B4-BE49-F238E27FC236}">
                <a16:creationId xmlns:a16="http://schemas.microsoft.com/office/drawing/2014/main" id="{97A24071-2609-43AF-A462-22B6A1202038}"/>
              </a:ext>
            </a:extLst>
          </p:cNvPr>
          <p:cNvSpPr txBox="1"/>
          <p:nvPr userDrawn="1"/>
        </p:nvSpPr>
        <p:spPr>
          <a:xfrm>
            <a:off x="580702" y="5708192"/>
            <a:ext cx="950817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Reproduced with permission of NRICH, University of Cambridge, all rights reserved.</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5" name="Text Placeholder 14">
            <a:extLst>
              <a:ext uri="{FF2B5EF4-FFF2-40B4-BE49-F238E27FC236}">
                <a16:creationId xmlns:a16="http://schemas.microsoft.com/office/drawing/2014/main" id="{35A1C8FD-060D-45A9-A073-DAF8BB9D2A6C}"/>
              </a:ext>
            </a:extLst>
          </p:cNvPr>
          <p:cNvSpPr>
            <a:spLocks noGrp="1"/>
          </p:cNvSpPr>
          <p:nvPr>
            <p:ph type="body" sz="quarter" idx="10"/>
          </p:nvPr>
        </p:nvSpPr>
        <p:spPr>
          <a:xfrm>
            <a:off x="593725" y="1556068"/>
            <a:ext cx="7902575" cy="3146425"/>
          </a:xfrm>
        </p:spPr>
        <p:txBody>
          <a:bodyPr>
            <a:normAutofit/>
          </a:bodyPr>
          <a:lstStyle>
            <a:lvl1pPr marL="342900" indent="-342900">
              <a:buFont typeface="Arial" panose="020B0604020202020204" pitchFamily="34" charset="0"/>
              <a:buChar char="•"/>
              <a:defRPr sz="2000" b="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6803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15514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659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81"/>
            <a:ext cx="5545707" cy="576055"/>
          </a:xfrm>
        </p:spPr>
        <p:txBody>
          <a:bodyPr anchor="t"/>
          <a:lstStyle>
            <a:lvl1pPr>
              <a:defRPr>
                <a:solidFill>
                  <a:schemeClr val="bg1"/>
                </a:solidFill>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09607" y="1196750"/>
            <a:ext cx="5557348" cy="1152130"/>
          </a:xfrm>
        </p:spPr>
        <p:txBody>
          <a:bodyPr/>
          <a:lstStyle>
            <a:lvl1pPr marL="0" indent="0">
              <a:defRPr sz="2625">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97173748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6" r:id="rId7"/>
    <p:sldLayoutId id="2147483667" r:id="rId8"/>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6" y="1556794"/>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900">
                <a:latin typeface="Arial" charset="0"/>
              </a:defRPr>
            </a:lvl1pPr>
          </a:lstStyle>
          <a:p>
            <a:pPr>
              <a:defRPr/>
            </a:pPr>
            <a:endParaRPr lang="en-GB"/>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900">
                <a:latin typeface="Arial" charset="0"/>
              </a:defRPr>
            </a:lvl1pPr>
          </a:lstStyle>
          <a:p>
            <a:pPr>
              <a:defRPr/>
            </a:pPr>
            <a:endParaRPr lang="en-GB"/>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900"/>
            </a:lvl1pPr>
          </a:lstStyle>
          <a:p>
            <a:fld id="{AE284E3E-0734-4C1C-8A10-2A7D3F5CEAFB}" type="slidenum">
              <a:rPr lang="en-GB" altLang="en-US"/>
              <a:pPr/>
              <a:t>‹#›</a:t>
            </a:fld>
            <a:endParaRPr lang="en-GB" altLang="en-US"/>
          </a:p>
        </p:txBody>
      </p:sp>
    </p:spTree>
    <p:extLst>
      <p:ext uri="{BB962C8B-B14F-4D97-AF65-F5344CB8AC3E}">
        <p14:creationId xmlns:p14="http://schemas.microsoft.com/office/powerpoint/2010/main" val="97360806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xStyles>
    <p:titleStyle>
      <a:lvl1pPr algn="l" rtl="0" eaLnBrk="0" fontAlgn="base" hangingPunct="0">
        <a:spcBef>
          <a:spcPct val="0"/>
        </a:spcBef>
        <a:spcAft>
          <a:spcPct val="0"/>
        </a:spcAft>
        <a:defRPr sz="2700" b="1">
          <a:solidFill>
            <a:srgbClr val="585858"/>
          </a:solidFill>
          <a:latin typeface="+mj-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p:titleStyle>
    <p:body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3.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4.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3" Type="http://schemas.openxmlformats.org/officeDocument/2006/relationships/image" Target="../media/image30.png"/><Relationship Id="rId18" Type="http://schemas.openxmlformats.org/officeDocument/2006/relationships/image" Target="../media/image35.png"/><Relationship Id="rId26" Type="http://schemas.openxmlformats.org/officeDocument/2006/relationships/image" Target="../media/image43.png"/><Relationship Id="rId3" Type="http://schemas.openxmlformats.org/officeDocument/2006/relationships/image" Target="../media/image20.png"/><Relationship Id="rId21" Type="http://schemas.openxmlformats.org/officeDocument/2006/relationships/image" Target="../media/image38.png"/><Relationship Id="rId34" Type="http://schemas.openxmlformats.org/officeDocument/2006/relationships/image" Target="../media/image51.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5" Type="http://schemas.openxmlformats.org/officeDocument/2006/relationships/image" Target="../media/image42.png"/><Relationship Id="rId33" Type="http://schemas.openxmlformats.org/officeDocument/2006/relationships/image" Target="../media/image50.png"/><Relationship Id="rId2" Type="http://schemas.openxmlformats.org/officeDocument/2006/relationships/notesSlide" Target="../notesSlides/notesSlide8.xml"/><Relationship Id="rId16" Type="http://schemas.openxmlformats.org/officeDocument/2006/relationships/image" Target="../media/image33.png"/><Relationship Id="rId20" Type="http://schemas.openxmlformats.org/officeDocument/2006/relationships/image" Target="../media/image37.png"/><Relationship Id="rId29" Type="http://schemas.openxmlformats.org/officeDocument/2006/relationships/image" Target="../media/image46.png"/><Relationship Id="rId1" Type="http://schemas.openxmlformats.org/officeDocument/2006/relationships/slideLayout" Target="../slideLayouts/slideLayout15.xml"/><Relationship Id="rId6" Type="http://schemas.openxmlformats.org/officeDocument/2006/relationships/image" Target="../media/image23.png"/><Relationship Id="rId11" Type="http://schemas.openxmlformats.org/officeDocument/2006/relationships/image" Target="../media/image28.png"/><Relationship Id="rId24" Type="http://schemas.openxmlformats.org/officeDocument/2006/relationships/image" Target="../media/image41.png"/><Relationship Id="rId32" Type="http://schemas.openxmlformats.org/officeDocument/2006/relationships/image" Target="../media/image49.png"/><Relationship Id="rId5" Type="http://schemas.openxmlformats.org/officeDocument/2006/relationships/image" Target="../media/image22.png"/><Relationship Id="rId15" Type="http://schemas.openxmlformats.org/officeDocument/2006/relationships/image" Target="../media/image32.png"/><Relationship Id="rId23" Type="http://schemas.openxmlformats.org/officeDocument/2006/relationships/image" Target="../media/image40.png"/><Relationship Id="rId28" Type="http://schemas.openxmlformats.org/officeDocument/2006/relationships/image" Target="../media/image45.png"/><Relationship Id="rId10" Type="http://schemas.openxmlformats.org/officeDocument/2006/relationships/image" Target="../media/image27.png"/><Relationship Id="rId19" Type="http://schemas.openxmlformats.org/officeDocument/2006/relationships/image" Target="../media/image36.png"/><Relationship Id="rId31" Type="http://schemas.openxmlformats.org/officeDocument/2006/relationships/image" Target="../media/image48.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 Id="rId22" Type="http://schemas.openxmlformats.org/officeDocument/2006/relationships/image" Target="../media/image39.png"/><Relationship Id="rId27" Type="http://schemas.openxmlformats.org/officeDocument/2006/relationships/image" Target="../media/image44.png"/><Relationship Id="rId30" Type="http://schemas.openxmlformats.org/officeDocument/2006/relationships/image" Target="../media/image47.png"/><Relationship Id="rId8"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17.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18.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3" Type="http://schemas.openxmlformats.org/officeDocument/2006/relationships/image" Target="../media/image69.png"/><Relationship Id="rId7" Type="http://schemas.openxmlformats.org/officeDocument/2006/relationships/image" Target="../media/image73.png"/><Relationship Id="rId12" Type="http://schemas.openxmlformats.org/officeDocument/2006/relationships/image" Target="../media/image78.png"/><Relationship Id="rId2" Type="http://schemas.openxmlformats.org/officeDocument/2006/relationships/notesSlide" Target="../notesSlides/notesSlide12.xml"/><Relationship Id="rId16" Type="http://schemas.openxmlformats.org/officeDocument/2006/relationships/image" Target="../media/image82.png"/><Relationship Id="rId1" Type="http://schemas.openxmlformats.org/officeDocument/2006/relationships/slideLayout" Target="../slideLayouts/slideLayout15.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5" Type="http://schemas.openxmlformats.org/officeDocument/2006/relationships/image" Target="../media/image8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 Id="rId14" Type="http://schemas.openxmlformats.org/officeDocument/2006/relationships/image" Target="../media/image80.png"/></Relationships>
</file>

<file path=ppt/slides/_rels/slide19.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3.png"/><Relationship Id="rId3" Type="http://schemas.openxmlformats.org/officeDocument/2006/relationships/image" Target="../media/image83.png"/><Relationship Id="rId7" Type="http://schemas.openxmlformats.org/officeDocument/2006/relationships/image" Target="../media/image87.png"/><Relationship Id="rId12" Type="http://schemas.openxmlformats.org/officeDocument/2006/relationships/image" Target="../media/image92.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86.png"/><Relationship Id="rId11" Type="http://schemas.openxmlformats.org/officeDocument/2006/relationships/image" Target="../media/image91.png"/><Relationship Id="rId5" Type="http://schemas.openxmlformats.org/officeDocument/2006/relationships/image" Target="../media/image85.png"/><Relationship Id="rId10" Type="http://schemas.openxmlformats.org/officeDocument/2006/relationships/image" Target="../media/image90.png"/><Relationship Id="rId4" Type="http://schemas.openxmlformats.org/officeDocument/2006/relationships/image" Target="../media/image84.png"/><Relationship Id="rId9" Type="http://schemas.openxmlformats.org/officeDocument/2006/relationships/image" Target="../media/image89.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6gGtLyXoeq-FMWk00AlcIPo3fhGmi03D"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hyperlink" Target="https://nrich.maths.org/14726" TargetMode="Externa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ncetm.org.uk/classroom-resources/primm-1-16-subtraction-two-digit-and-two-digit-numbers/"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hyperlink" Target="https://www.ncetm.org.uk/classroom-resources/primm-1-15-addition-two-digit-and-two-digit-numbers/"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2.png"/><Relationship Id="rId2" Type="http://schemas.openxmlformats.org/officeDocument/2006/relationships/slideLayout" Target="../slideLayouts/slideLayout15.xml"/><Relationship Id="rId1" Type="http://schemas.openxmlformats.org/officeDocument/2006/relationships/tags" Target="../tags/tag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74FBDFE-5B30-4618-A02E-23001F05B5E9}"/>
              </a:ext>
            </a:extLst>
          </p:cNvPr>
          <p:cNvSpPr>
            <a:spLocks noGrp="1"/>
          </p:cNvSpPr>
          <p:nvPr>
            <p:ph type="subTitle" idx="1"/>
          </p:nvPr>
        </p:nvSpPr>
        <p:spPr/>
        <p:txBody>
          <a:bodyPr>
            <a:normAutofit/>
          </a:bodyPr>
          <a:lstStyle/>
          <a:p>
            <a:r>
              <a:rPr lang="en-GB" b="0" dirty="0"/>
              <a:t>Add and subtract within 100 – part 2</a:t>
            </a:r>
          </a:p>
        </p:txBody>
      </p:sp>
      <p:sp>
        <p:nvSpPr>
          <p:cNvPr id="7" name="Text Placeholder 6">
            <a:extLst>
              <a:ext uri="{FF2B5EF4-FFF2-40B4-BE49-F238E27FC236}">
                <a16:creationId xmlns:a16="http://schemas.microsoft.com/office/drawing/2014/main" id="{DD63683B-151B-4390-A922-277AFEC04473}"/>
              </a:ext>
            </a:extLst>
          </p:cNvPr>
          <p:cNvSpPr>
            <a:spLocks noGrp="1"/>
          </p:cNvSpPr>
          <p:nvPr>
            <p:ph type="body" sz="quarter" idx="12"/>
          </p:nvPr>
        </p:nvSpPr>
        <p:spPr/>
        <p:txBody>
          <a:bodyPr/>
          <a:lstStyle/>
          <a:p>
            <a:r>
              <a:rPr lang="en-GB" dirty="0"/>
              <a:t>2AS-4</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sign  Description automatically generated">
            <a:extLst>
              <a:ext uri="{FF2B5EF4-FFF2-40B4-BE49-F238E27FC236}">
                <a16:creationId xmlns:a16="http://schemas.microsoft.com/office/drawing/2014/main" id="{18909986-4595-41C3-A7F9-A6949E1C5A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7359" y="1836900"/>
            <a:ext cx="1692937" cy="1324631"/>
          </a:xfrm>
          <a:prstGeom prst="rect">
            <a:avLst/>
          </a:prstGeom>
        </p:spPr>
      </p:pic>
      <p:pic>
        <p:nvPicPr>
          <p:cNvPr id="3" name="Picture 2" descr="A close up of a sign  Description automatically generated">
            <a:extLst>
              <a:ext uri="{FF2B5EF4-FFF2-40B4-BE49-F238E27FC236}">
                <a16:creationId xmlns:a16="http://schemas.microsoft.com/office/drawing/2014/main" id="{434CC2C6-3541-4717-8F07-AA114D7889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7801" y="2023255"/>
            <a:ext cx="1404643" cy="1087138"/>
          </a:xfrm>
          <a:prstGeom prst="rect">
            <a:avLst/>
          </a:prstGeom>
        </p:spPr>
      </p:pic>
      <p:sp>
        <p:nvSpPr>
          <p:cNvPr id="18" name="TextBox 17">
            <a:extLst>
              <a:ext uri="{FF2B5EF4-FFF2-40B4-BE49-F238E27FC236}">
                <a16:creationId xmlns:a16="http://schemas.microsoft.com/office/drawing/2014/main" id="{3EA7D4B5-5AA0-4EE3-A3CF-1C82329A5BFA}"/>
              </a:ext>
            </a:extLst>
          </p:cNvPr>
          <p:cNvSpPr txBox="1"/>
          <p:nvPr/>
        </p:nvSpPr>
        <p:spPr>
          <a:xfrm>
            <a:off x="1947008" y="3786132"/>
            <a:ext cx="1563248"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45 + 23</a:t>
            </a:r>
          </a:p>
        </p:txBody>
      </p:sp>
      <p:sp>
        <p:nvSpPr>
          <p:cNvPr id="19" name="TextBox 18">
            <a:extLst>
              <a:ext uri="{FF2B5EF4-FFF2-40B4-BE49-F238E27FC236}">
                <a16:creationId xmlns:a16="http://schemas.microsoft.com/office/drawing/2014/main" id="{13A13F24-6E6E-4002-AB01-2F3C17A2042D}"/>
              </a:ext>
            </a:extLst>
          </p:cNvPr>
          <p:cNvSpPr txBox="1"/>
          <p:nvPr/>
        </p:nvSpPr>
        <p:spPr>
          <a:xfrm>
            <a:off x="1947007" y="4513010"/>
            <a:ext cx="2486578"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 + 20 = 60</a:t>
            </a:r>
          </a:p>
        </p:txBody>
      </p:sp>
      <p:sp>
        <p:nvSpPr>
          <p:cNvPr id="20" name="TextBox 19">
            <a:extLst>
              <a:ext uri="{FF2B5EF4-FFF2-40B4-BE49-F238E27FC236}">
                <a16:creationId xmlns:a16="http://schemas.microsoft.com/office/drawing/2014/main" id="{2B7CEB24-882A-43B2-8224-0AF22513F6A1}"/>
              </a:ext>
            </a:extLst>
          </p:cNvPr>
          <p:cNvSpPr txBox="1"/>
          <p:nvPr/>
        </p:nvSpPr>
        <p:spPr>
          <a:xfrm>
            <a:off x="1947008" y="5238118"/>
            <a:ext cx="1803699"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+ 3 = 8</a:t>
            </a:r>
          </a:p>
        </p:txBody>
      </p:sp>
      <p:sp>
        <p:nvSpPr>
          <p:cNvPr id="8" name="Title 7">
            <a:extLst>
              <a:ext uri="{FF2B5EF4-FFF2-40B4-BE49-F238E27FC236}">
                <a16:creationId xmlns:a16="http://schemas.microsoft.com/office/drawing/2014/main" id="{1711A61F-AD42-45D7-9833-0C232CD28F11}"/>
              </a:ext>
            </a:extLst>
          </p:cNvPr>
          <p:cNvSpPr>
            <a:spLocks noGrp="1"/>
          </p:cNvSpPr>
          <p:nvPr>
            <p:ph type="title"/>
          </p:nvPr>
        </p:nvSpPr>
        <p:spPr/>
        <p:txBody>
          <a:bodyPr/>
          <a:lstStyle/>
          <a:p>
            <a:r>
              <a:rPr lang="en-GB" dirty="0"/>
              <a:t>2AS-4 Add and subtract within 100 – part 2</a:t>
            </a:r>
          </a:p>
        </p:txBody>
      </p:sp>
      <p:sp>
        <p:nvSpPr>
          <p:cNvPr id="21" name="TextBox 20">
            <a:extLst>
              <a:ext uri="{FF2B5EF4-FFF2-40B4-BE49-F238E27FC236}">
                <a16:creationId xmlns:a16="http://schemas.microsoft.com/office/drawing/2014/main" id="{9591CD86-AE81-444C-9FFF-22A621810862}"/>
              </a:ext>
            </a:extLst>
          </p:cNvPr>
          <p:cNvSpPr txBox="1"/>
          <p:nvPr/>
        </p:nvSpPr>
        <p:spPr>
          <a:xfrm>
            <a:off x="3463397" y="3801308"/>
            <a:ext cx="994183"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68</a:t>
            </a:r>
          </a:p>
        </p:txBody>
      </p:sp>
      <p:sp>
        <p:nvSpPr>
          <p:cNvPr id="15" name="Right Brace 14">
            <a:extLst>
              <a:ext uri="{FF2B5EF4-FFF2-40B4-BE49-F238E27FC236}">
                <a16:creationId xmlns:a16="http://schemas.microsoft.com/office/drawing/2014/main" id="{AD6B3564-02C3-4440-8552-A545DC1B03DF}"/>
              </a:ext>
            </a:extLst>
          </p:cNvPr>
          <p:cNvSpPr/>
          <p:nvPr/>
        </p:nvSpPr>
        <p:spPr bwMode="auto">
          <a:xfrm>
            <a:off x="4457580" y="4659607"/>
            <a:ext cx="301149" cy="1089721"/>
          </a:xfrm>
          <a:prstGeom prst="rightBrace">
            <a:avLst/>
          </a:prstGeom>
          <a:ln w="19050"/>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22" name="Group 21">
            <a:extLst>
              <a:ext uri="{FF2B5EF4-FFF2-40B4-BE49-F238E27FC236}">
                <a16:creationId xmlns:a16="http://schemas.microsoft.com/office/drawing/2014/main" id="{3F2DC944-5AFE-4B1F-B7D5-FFCC587EA9EB}"/>
              </a:ext>
            </a:extLst>
          </p:cNvPr>
          <p:cNvGrpSpPr/>
          <p:nvPr/>
        </p:nvGrpSpPr>
        <p:grpSpPr>
          <a:xfrm>
            <a:off x="4871530" y="3966123"/>
            <a:ext cx="573059" cy="1238344"/>
            <a:chOff x="4871530" y="3966123"/>
            <a:chExt cx="573059" cy="1238344"/>
          </a:xfrm>
        </p:grpSpPr>
        <p:sp>
          <p:nvSpPr>
            <p:cNvPr id="16" name="Arrow: Bent-Up 15">
              <a:extLst>
                <a:ext uri="{FF2B5EF4-FFF2-40B4-BE49-F238E27FC236}">
                  <a16:creationId xmlns:a16="http://schemas.microsoft.com/office/drawing/2014/main" id="{6DB32F6D-A4BB-4FAC-99AE-4226CF248F9C}"/>
                </a:ext>
              </a:extLst>
            </p:cNvPr>
            <p:cNvSpPr/>
            <p:nvPr/>
          </p:nvSpPr>
          <p:spPr bwMode="auto">
            <a:xfrm rot="16200000">
              <a:off x="4824717" y="4012936"/>
              <a:ext cx="666685" cy="573059"/>
            </a:xfrm>
            <a:prstGeom prst="bentUpArrow">
              <a:avLst>
                <a:gd name="adj1" fmla="val 2060"/>
                <a:gd name="adj2" fmla="val 24694"/>
                <a:gd name="adj3" fmla="val 23776"/>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cxnSp>
          <p:nvCxnSpPr>
            <p:cNvPr id="9" name="Straight Connector 8">
              <a:extLst>
                <a:ext uri="{FF2B5EF4-FFF2-40B4-BE49-F238E27FC236}">
                  <a16:creationId xmlns:a16="http://schemas.microsoft.com/office/drawing/2014/main" id="{FCD779AF-D2FA-432B-AC9D-DFF79C93571C}"/>
                </a:ext>
              </a:extLst>
            </p:cNvPr>
            <p:cNvCxnSpPr/>
            <p:nvPr/>
          </p:nvCxnSpPr>
          <p:spPr bwMode="auto">
            <a:xfrm>
              <a:off x="4965805" y="5188042"/>
              <a:ext cx="472881"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8C3E4C47-2C47-4D31-A6C2-AC97E6AB122A}"/>
                </a:ext>
              </a:extLst>
            </p:cNvPr>
            <p:cNvCxnSpPr>
              <a:cxnSpLocks/>
              <a:endCxn id="16" idx="2"/>
            </p:cNvCxnSpPr>
            <p:nvPr/>
          </p:nvCxnSpPr>
          <p:spPr bwMode="auto">
            <a:xfrm flipV="1">
              <a:off x="5438686" y="4632808"/>
              <a:ext cx="0" cy="571659"/>
            </a:xfrm>
            <a:prstGeom prst="line">
              <a:avLst/>
            </a:prstGeom>
            <a:ln w="28575"/>
          </p:spPr>
          <p:style>
            <a:lnRef idx="1">
              <a:schemeClr val="dk1"/>
            </a:lnRef>
            <a:fillRef idx="0">
              <a:schemeClr val="dk1"/>
            </a:fillRef>
            <a:effectRef idx="0">
              <a:schemeClr val="dk1"/>
            </a:effectRef>
            <a:fontRef idx="minor">
              <a:schemeClr val="tx1"/>
            </a:fontRef>
          </p:style>
        </p:cxnSp>
      </p:grpSp>
      <p:sp>
        <p:nvSpPr>
          <p:cNvPr id="24" name="TextBox 19">
            <a:extLst>
              <a:ext uri="{FF2B5EF4-FFF2-40B4-BE49-F238E27FC236}">
                <a16:creationId xmlns:a16="http://schemas.microsoft.com/office/drawing/2014/main" id="{A46FD03D-2CDA-4318-A06F-C35870C5FE56}"/>
              </a:ext>
            </a:extLst>
          </p:cNvPr>
          <p:cNvSpPr txBox="1"/>
          <p:nvPr/>
        </p:nvSpPr>
        <p:spPr>
          <a:xfrm>
            <a:off x="6263148" y="4577540"/>
            <a:ext cx="5319254" cy="1034129"/>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F</a:t>
            </a:r>
            <a:r>
              <a:rPr kumimoji="0" lang="en-GB" sz="1800" b="0" i="1" u="none" strike="noStrike" kern="1200" cap="none" spc="0" normalizeH="0" baseline="0" noProof="0" dirty="0" err="1">
                <a:ln>
                  <a:noFill/>
                </a:ln>
                <a:solidFill>
                  <a:srgbClr val="585858"/>
                </a:solidFill>
                <a:effectLst/>
                <a:uLnTx/>
                <a:uFillTx/>
                <a:latin typeface="Arial" panose="020B0604020202020204" pitchFamily="34" charset="0"/>
                <a:ea typeface="+mn-ea"/>
                <a:cs typeface="+mn-cs"/>
              </a:rPr>
              <a:t>irst</a:t>
            </a: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 I partition both numbers. </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Then I add the tens. Then I add the ones. </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Then I combine all of the tens and all of the ones.</a:t>
            </a:r>
          </a:p>
        </p:txBody>
      </p:sp>
      <p:sp>
        <p:nvSpPr>
          <p:cNvPr id="26" name="Content Placeholder 2">
            <a:extLst>
              <a:ext uri="{FF2B5EF4-FFF2-40B4-BE49-F238E27FC236}">
                <a16:creationId xmlns:a16="http://schemas.microsoft.com/office/drawing/2014/main" id="{8F319D94-1DD1-4A52-93AB-79FB53EC1D16}"/>
              </a:ext>
            </a:extLst>
          </p:cNvPr>
          <p:cNvSpPr txBox="1">
            <a:spLocks/>
          </p:cNvSpPr>
          <p:nvPr/>
        </p:nvSpPr>
        <p:spPr>
          <a:xfrm>
            <a:off x="6192013" y="1855320"/>
            <a:ext cx="5390389" cy="264408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 do you notice about these prices?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we partition the numbers to help us add tens and ones?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 multiples of ten can you add?</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How can you combine the tens and ones without needing to count?</a:t>
            </a:r>
            <a:endParaRPr kumimoji="0" lang="en-GB" sz="18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97990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3A777F7-B04B-4186-B70D-2BF32A9FF1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869" y="1273550"/>
            <a:ext cx="4122124" cy="1397206"/>
          </a:xfrm>
          <a:prstGeom prst="rect">
            <a:avLst/>
          </a:prstGeom>
        </p:spPr>
      </p:pic>
      <p:sp>
        <p:nvSpPr>
          <p:cNvPr id="3" name="Rectangle: Rounded Corners 2">
            <a:extLst>
              <a:ext uri="{FF2B5EF4-FFF2-40B4-BE49-F238E27FC236}">
                <a16:creationId xmlns:a16="http://schemas.microsoft.com/office/drawing/2014/main" id="{73EBE563-FF24-4EF1-B21C-8616BA296867}"/>
              </a:ext>
            </a:extLst>
          </p:cNvPr>
          <p:cNvSpPr/>
          <p:nvPr/>
        </p:nvSpPr>
        <p:spPr bwMode="auto">
          <a:xfrm>
            <a:off x="1255870" y="2899293"/>
            <a:ext cx="4259733" cy="534256"/>
          </a:xfrm>
          <a:prstGeom prst="roundRect">
            <a:avLst/>
          </a:prstGeom>
          <a:noFill/>
          <a:ln w="19050" cap="flat" cmpd="sng" algn="ctr">
            <a:solidFill>
              <a:srgbClr val="BFE4E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6" name="Picture 5" descr="A picture containing parking, outdoor, meter, building  Description generated with very high confidence">
            <a:extLst>
              <a:ext uri="{FF2B5EF4-FFF2-40B4-BE49-F238E27FC236}">
                <a16:creationId xmlns:a16="http://schemas.microsoft.com/office/drawing/2014/main" id="{01A64653-DED5-456B-BC57-87E01AF1A03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09075" y="1045392"/>
            <a:ext cx="1839546" cy="1625364"/>
          </a:xfrm>
          <a:prstGeom prst="rect">
            <a:avLst/>
          </a:prstGeom>
        </p:spPr>
      </p:pic>
      <p:pic>
        <p:nvPicPr>
          <p:cNvPr id="7" name="Picture 6" descr="A picture containing parking, outdoor, meter, building  Description generated with very high confidence">
            <a:extLst>
              <a:ext uri="{FF2B5EF4-FFF2-40B4-BE49-F238E27FC236}">
                <a16:creationId xmlns:a16="http://schemas.microsoft.com/office/drawing/2014/main" id="{06106056-D3F9-42D1-ABD3-EF45D4A0D8C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552"/>
          <a:stretch/>
        </p:blipFill>
        <p:spPr>
          <a:xfrm>
            <a:off x="6588253" y="1045392"/>
            <a:ext cx="2097646" cy="1625364"/>
          </a:xfrm>
          <a:prstGeom prst="rect">
            <a:avLst/>
          </a:prstGeom>
        </p:spPr>
      </p:pic>
      <p:sp>
        <p:nvSpPr>
          <p:cNvPr id="16" name="Rectangle: Rounded Corners 15">
            <a:extLst>
              <a:ext uri="{FF2B5EF4-FFF2-40B4-BE49-F238E27FC236}">
                <a16:creationId xmlns:a16="http://schemas.microsoft.com/office/drawing/2014/main" id="{C18BA5DA-CB65-44F2-B439-2F59D536426D}"/>
              </a:ext>
            </a:extLst>
          </p:cNvPr>
          <p:cNvSpPr/>
          <p:nvPr/>
        </p:nvSpPr>
        <p:spPr bwMode="auto">
          <a:xfrm>
            <a:off x="6758306" y="2911172"/>
            <a:ext cx="4039932" cy="534256"/>
          </a:xfrm>
          <a:prstGeom prst="roundRect">
            <a:avLst/>
          </a:prstGeom>
          <a:noFill/>
          <a:ln w="19050" cap="flat" cmpd="sng" algn="ctr">
            <a:solidFill>
              <a:srgbClr val="BFE4E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TextBox 3">
            <a:extLst>
              <a:ext uri="{FF2B5EF4-FFF2-40B4-BE49-F238E27FC236}">
                <a16:creationId xmlns:a16="http://schemas.microsoft.com/office/drawing/2014/main" id="{F559F658-6F55-4D3B-8EB2-833FA07D7C8A}"/>
              </a:ext>
            </a:extLst>
          </p:cNvPr>
          <p:cNvSpPr txBox="1"/>
          <p:nvPr/>
        </p:nvSpPr>
        <p:spPr bwMode="auto">
          <a:xfrm>
            <a:off x="1624053" y="2950668"/>
            <a:ext cx="35281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40   +   5   +   20   +   3</a:t>
            </a:r>
          </a:p>
        </p:txBody>
      </p:sp>
      <p:sp>
        <p:nvSpPr>
          <p:cNvPr id="13" name="TextBox 12">
            <a:extLst>
              <a:ext uri="{FF2B5EF4-FFF2-40B4-BE49-F238E27FC236}">
                <a16:creationId xmlns:a16="http://schemas.microsoft.com/office/drawing/2014/main" id="{2813CFDE-DBAB-4731-9FA5-CF00A92B5F9F}"/>
              </a:ext>
            </a:extLst>
          </p:cNvPr>
          <p:cNvSpPr txBox="1"/>
          <p:nvPr/>
        </p:nvSpPr>
        <p:spPr bwMode="auto">
          <a:xfrm>
            <a:off x="7038656" y="2950668"/>
            <a:ext cx="35281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45   +   23</a:t>
            </a:r>
          </a:p>
        </p:txBody>
      </p:sp>
      <p:sp>
        <p:nvSpPr>
          <p:cNvPr id="10" name="Title 7">
            <a:extLst>
              <a:ext uri="{FF2B5EF4-FFF2-40B4-BE49-F238E27FC236}">
                <a16:creationId xmlns:a16="http://schemas.microsoft.com/office/drawing/2014/main" id="{480BD7B8-A934-4FC6-AFB5-09A61ECC9F8B}"/>
              </a:ext>
            </a:extLst>
          </p:cNvPr>
          <p:cNvSpPr>
            <a:spLocks noGrp="1"/>
          </p:cNvSpPr>
          <p:nvPr>
            <p:ph type="title"/>
          </p:nvPr>
        </p:nvSpPr>
        <p:spPr>
          <a:xfrm>
            <a:off x="594008" y="464400"/>
            <a:ext cx="11262632" cy="426170"/>
          </a:xfrm>
        </p:spPr>
        <p:txBody>
          <a:bodyPr/>
          <a:lstStyle/>
          <a:p>
            <a:r>
              <a:rPr lang="en-GB" dirty="0"/>
              <a:t>2AS-4 Add and subtract within 100 – part 2</a:t>
            </a:r>
          </a:p>
        </p:txBody>
      </p:sp>
      <p:sp>
        <p:nvSpPr>
          <p:cNvPr id="2" name="Content Placeholder 2">
            <a:extLst>
              <a:ext uri="{FF2B5EF4-FFF2-40B4-BE49-F238E27FC236}">
                <a16:creationId xmlns:a16="http://schemas.microsoft.com/office/drawing/2014/main" id="{D69441E9-3C90-412C-A662-6A1261E615D8}"/>
              </a:ext>
            </a:extLst>
          </p:cNvPr>
          <p:cNvSpPr txBox="1">
            <a:spLocks/>
          </p:cNvSpPr>
          <p:nvPr/>
        </p:nvSpPr>
        <p:spPr>
          <a:xfrm>
            <a:off x="623888" y="3801870"/>
            <a:ext cx="10958513" cy="133032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Compare the sets of prices. What do you notice?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Why did they have the same total?</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Which numbers did you need to partition to calculate?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Why did we </a:t>
            </a:r>
            <a:r>
              <a:rPr kumimoji="0" lang="en-GB" sz="2000" b="0" i="1" u="none" strike="noStrike" kern="1200" cap="none" spc="0" normalizeH="0" baseline="0" noProof="0" dirty="0">
                <a:ln>
                  <a:noFill/>
                </a:ln>
                <a:solidFill>
                  <a:srgbClr val="585858"/>
                </a:solidFill>
                <a:effectLst/>
                <a:uLnTx/>
                <a:uFillTx/>
                <a:latin typeface="Arial"/>
                <a:ea typeface="+mn-ea"/>
                <a:cs typeface="+mn-cs"/>
              </a:rPr>
              <a:t>not</a:t>
            </a:r>
            <a:r>
              <a:rPr kumimoji="0" lang="en-GB" sz="2000" b="0" i="0" u="none" strike="noStrike" kern="1200" cap="none" spc="0" normalizeH="0" baseline="0" noProof="0" dirty="0">
                <a:ln>
                  <a:noFill/>
                </a:ln>
                <a:solidFill>
                  <a:srgbClr val="585858"/>
                </a:solidFill>
                <a:effectLst/>
                <a:uLnTx/>
                <a:uFillTx/>
                <a:latin typeface="Arial"/>
                <a:ea typeface="+mn-ea"/>
                <a:cs typeface="+mn-cs"/>
              </a:rPr>
              <a:t> need to partition the first set of prices?</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16996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4"/>
                                        </p:tgtEl>
                                      </p:cBhvr>
                                    </p:animEffect>
                                    <p:set>
                                      <p:cBhvr>
                                        <p:cTn id="26" dur="1" fill="hold">
                                          <p:stCondLst>
                                            <p:cond delay="499"/>
                                          </p:stCondLst>
                                        </p:cTn>
                                        <p:tgtEl>
                                          <p:spTgt spid="14"/>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16" grpId="1" animBg="1"/>
      <p:bldP spid="4"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01DA511-987C-4DB6-B353-51E7D1DB4220}"/>
              </a:ext>
            </a:extLst>
          </p:cNvPr>
          <p:cNvSpPr txBox="1"/>
          <p:nvPr/>
        </p:nvSpPr>
        <p:spPr>
          <a:xfrm>
            <a:off x="2182199" y="4357773"/>
            <a:ext cx="2486578"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 + 20 = 60</a:t>
            </a:r>
          </a:p>
        </p:txBody>
      </p:sp>
      <p:sp>
        <p:nvSpPr>
          <p:cNvPr id="12" name="TextBox 11">
            <a:extLst>
              <a:ext uri="{FF2B5EF4-FFF2-40B4-BE49-F238E27FC236}">
                <a16:creationId xmlns:a16="http://schemas.microsoft.com/office/drawing/2014/main" id="{A7E77DF3-7E91-4C7E-96E8-551377925659}"/>
              </a:ext>
            </a:extLst>
          </p:cNvPr>
          <p:cNvSpPr txBox="1"/>
          <p:nvPr/>
        </p:nvSpPr>
        <p:spPr>
          <a:xfrm>
            <a:off x="1796281" y="1122904"/>
            <a:ext cx="3270447"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45         +        23</a:t>
            </a:r>
          </a:p>
        </p:txBody>
      </p:sp>
      <p:sp>
        <p:nvSpPr>
          <p:cNvPr id="13" name="TextBox 12">
            <a:extLst>
              <a:ext uri="{FF2B5EF4-FFF2-40B4-BE49-F238E27FC236}">
                <a16:creationId xmlns:a16="http://schemas.microsoft.com/office/drawing/2014/main" id="{63254337-6160-4A45-997F-A86E10A773AE}"/>
              </a:ext>
            </a:extLst>
          </p:cNvPr>
          <p:cNvSpPr txBox="1"/>
          <p:nvPr/>
        </p:nvSpPr>
        <p:spPr>
          <a:xfrm>
            <a:off x="2206876" y="4964249"/>
            <a:ext cx="1803699"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+ 3 = 8</a:t>
            </a:r>
          </a:p>
        </p:txBody>
      </p:sp>
      <p:sp>
        <p:nvSpPr>
          <p:cNvPr id="14" name="TextBox 13">
            <a:extLst>
              <a:ext uri="{FF2B5EF4-FFF2-40B4-BE49-F238E27FC236}">
                <a16:creationId xmlns:a16="http://schemas.microsoft.com/office/drawing/2014/main" id="{3F0B815E-3514-479A-A664-604C27561DE7}"/>
              </a:ext>
            </a:extLst>
          </p:cNvPr>
          <p:cNvSpPr txBox="1"/>
          <p:nvPr/>
        </p:nvSpPr>
        <p:spPr>
          <a:xfrm>
            <a:off x="2206874" y="5558693"/>
            <a:ext cx="2258952"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60 + 8 = 68</a:t>
            </a:r>
          </a:p>
        </p:txBody>
      </p:sp>
      <p:sp>
        <p:nvSpPr>
          <p:cNvPr id="5" name="Title 4">
            <a:extLst>
              <a:ext uri="{FF2B5EF4-FFF2-40B4-BE49-F238E27FC236}">
                <a16:creationId xmlns:a16="http://schemas.microsoft.com/office/drawing/2014/main" id="{EF2F42D2-3BFE-440E-A174-F50CA1FB229C}"/>
              </a:ext>
            </a:extLst>
          </p:cNvPr>
          <p:cNvSpPr>
            <a:spLocks noGrp="1"/>
          </p:cNvSpPr>
          <p:nvPr>
            <p:ph type="title"/>
          </p:nvPr>
        </p:nvSpPr>
        <p:spPr/>
        <p:txBody>
          <a:bodyPr/>
          <a:lstStyle/>
          <a:p>
            <a:r>
              <a:rPr lang="en-GB" dirty="0"/>
              <a:t>2AS-4 Add and subtract within 100 – part 2</a:t>
            </a:r>
          </a:p>
        </p:txBody>
      </p:sp>
      <p:grpSp>
        <p:nvGrpSpPr>
          <p:cNvPr id="18" name="Group 17">
            <a:extLst>
              <a:ext uri="{FF2B5EF4-FFF2-40B4-BE49-F238E27FC236}">
                <a16:creationId xmlns:a16="http://schemas.microsoft.com/office/drawing/2014/main" id="{A2D974FB-717B-442E-B782-A219EE89711E}"/>
              </a:ext>
            </a:extLst>
          </p:cNvPr>
          <p:cNvGrpSpPr/>
          <p:nvPr/>
        </p:nvGrpSpPr>
        <p:grpSpPr>
          <a:xfrm>
            <a:off x="1237649" y="1814298"/>
            <a:ext cx="1431956" cy="2405116"/>
            <a:chOff x="1052465" y="3266462"/>
            <a:chExt cx="1689655" cy="2837947"/>
          </a:xfrm>
        </p:grpSpPr>
        <p:pic>
          <p:nvPicPr>
            <p:cNvPr id="19" name="Picture 18">
              <a:extLst>
                <a:ext uri="{FF2B5EF4-FFF2-40B4-BE49-F238E27FC236}">
                  <a16:creationId xmlns:a16="http://schemas.microsoft.com/office/drawing/2014/main" id="{66F306C7-CB71-4DB3-BF87-E77B5BC486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6494" y="3266462"/>
              <a:ext cx="305626" cy="2837947"/>
            </a:xfrm>
            <a:prstGeom prst="rect">
              <a:avLst/>
            </a:prstGeom>
          </p:spPr>
        </p:pic>
        <p:pic>
          <p:nvPicPr>
            <p:cNvPr id="20" name="Picture 19">
              <a:extLst>
                <a:ext uri="{FF2B5EF4-FFF2-40B4-BE49-F238E27FC236}">
                  <a16:creationId xmlns:a16="http://schemas.microsoft.com/office/drawing/2014/main" id="{D8948C74-9BCA-4E14-AC1C-50267CB6AD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5151" y="3266462"/>
              <a:ext cx="305626" cy="2837947"/>
            </a:xfrm>
            <a:prstGeom prst="rect">
              <a:avLst/>
            </a:prstGeom>
          </p:spPr>
        </p:pic>
        <p:pic>
          <p:nvPicPr>
            <p:cNvPr id="21" name="Picture 20">
              <a:extLst>
                <a:ext uri="{FF2B5EF4-FFF2-40B4-BE49-F238E27FC236}">
                  <a16:creationId xmlns:a16="http://schemas.microsoft.com/office/drawing/2014/main" id="{75CEA971-FE1D-4C13-8207-98B1166C91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3808" y="3266462"/>
              <a:ext cx="305626" cy="2837947"/>
            </a:xfrm>
            <a:prstGeom prst="rect">
              <a:avLst/>
            </a:prstGeom>
          </p:spPr>
        </p:pic>
        <p:pic>
          <p:nvPicPr>
            <p:cNvPr id="22" name="Picture 21">
              <a:extLst>
                <a:ext uri="{FF2B5EF4-FFF2-40B4-BE49-F238E27FC236}">
                  <a16:creationId xmlns:a16="http://schemas.microsoft.com/office/drawing/2014/main" id="{8D28B30D-BB30-41E5-9784-158C5B4419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2465" y="3266462"/>
              <a:ext cx="305626" cy="2837947"/>
            </a:xfrm>
            <a:prstGeom prst="rect">
              <a:avLst/>
            </a:prstGeom>
          </p:spPr>
        </p:pic>
      </p:grpSp>
      <p:grpSp>
        <p:nvGrpSpPr>
          <p:cNvPr id="39" name="Group 38">
            <a:extLst>
              <a:ext uri="{FF2B5EF4-FFF2-40B4-BE49-F238E27FC236}">
                <a16:creationId xmlns:a16="http://schemas.microsoft.com/office/drawing/2014/main" id="{0DF694D8-0E5B-4ECE-8F77-2AE230327DAF}"/>
              </a:ext>
            </a:extLst>
          </p:cNvPr>
          <p:cNvGrpSpPr/>
          <p:nvPr/>
        </p:nvGrpSpPr>
        <p:grpSpPr>
          <a:xfrm>
            <a:off x="2808080" y="1817806"/>
            <a:ext cx="259013" cy="1591873"/>
            <a:chOff x="4453176" y="2204216"/>
            <a:chExt cx="259013" cy="1591873"/>
          </a:xfrm>
        </p:grpSpPr>
        <p:grpSp>
          <p:nvGrpSpPr>
            <p:cNvPr id="34" name="Group 33">
              <a:extLst>
                <a:ext uri="{FF2B5EF4-FFF2-40B4-BE49-F238E27FC236}">
                  <a16:creationId xmlns:a16="http://schemas.microsoft.com/office/drawing/2014/main" id="{5D03247F-8371-41E8-9071-8F7FE934B96F}"/>
                </a:ext>
              </a:extLst>
            </p:cNvPr>
            <p:cNvGrpSpPr/>
            <p:nvPr/>
          </p:nvGrpSpPr>
          <p:grpSpPr>
            <a:xfrm>
              <a:off x="4453176" y="2204216"/>
              <a:ext cx="259013" cy="925443"/>
              <a:chOff x="4453176" y="2204216"/>
              <a:chExt cx="259013" cy="925443"/>
            </a:xfrm>
          </p:grpSpPr>
          <p:pic>
            <p:nvPicPr>
              <p:cNvPr id="24" name="Picture 23" descr="A screen shot of a computer  Description automatically generated">
                <a:extLst>
                  <a:ext uri="{FF2B5EF4-FFF2-40B4-BE49-F238E27FC236}">
                    <a16:creationId xmlns:a16="http://schemas.microsoft.com/office/drawing/2014/main" id="{85644953-4E54-43CF-A1C6-AD2645304F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4453176" y="2204216"/>
                <a:ext cx="259013" cy="259013"/>
              </a:xfrm>
              <a:prstGeom prst="rect">
                <a:avLst/>
              </a:prstGeom>
            </p:spPr>
          </p:pic>
          <p:pic>
            <p:nvPicPr>
              <p:cNvPr id="25" name="Picture 24" descr="A screen shot of a computer  Description automatically generated">
                <a:extLst>
                  <a:ext uri="{FF2B5EF4-FFF2-40B4-BE49-F238E27FC236}">
                    <a16:creationId xmlns:a16="http://schemas.microsoft.com/office/drawing/2014/main" id="{11A54BA1-CE4F-4851-9894-5AE141F05B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4453176" y="2537431"/>
                <a:ext cx="259013" cy="259013"/>
              </a:xfrm>
              <a:prstGeom prst="rect">
                <a:avLst/>
              </a:prstGeom>
            </p:spPr>
          </p:pic>
          <p:pic>
            <p:nvPicPr>
              <p:cNvPr id="26" name="Picture 25" descr="A screen shot of a computer  Description automatically generated">
                <a:extLst>
                  <a:ext uri="{FF2B5EF4-FFF2-40B4-BE49-F238E27FC236}">
                    <a16:creationId xmlns:a16="http://schemas.microsoft.com/office/drawing/2014/main" id="{97B0924F-A610-4374-B15F-897F353D67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4453176" y="2870646"/>
                <a:ext cx="259013" cy="259013"/>
              </a:xfrm>
              <a:prstGeom prst="rect">
                <a:avLst/>
              </a:prstGeom>
            </p:spPr>
          </p:pic>
        </p:grpSp>
        <p:pic>
          <p:nvPicPr>
            <p:cNvPr id="27" name="Picture 26" descr="A screen shot of a computer  Description automatically generated">
              <a:extLst>
                <a:ext uri="{FF2B5EF4-FFF2-40B4-BE49-F238E27FC236}">
                  <a16:creationId xmlns:a16="http://schemas.microsoft.com/office/drawing/2014/main" id="{29511E91-4DED-4131-8501-EE3C19F7C8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4453176" y="3203860"/>
              <a:ext cx="259013" cy="259013"/>
            </a:xfrm>
            <a:prstGeom prst="rect">
              <a:avLst/>
            </a:prstGeom>
          </p:spPr>
        </p:pic>
        <p:pic>
          <p:nvPicPr>
            <p:cNvPr id="28" name="Picture 27" descr="A screen shot of a computer  Description automatically generated">
              <a:extLst>
                <a:ext uri="{FF2B5EF4-FFF2-40B4-BE49-F238E27FC236}">
                  <a16:creationId xmlns:a16="http://schemas.microsoft.com/office/drawing/2014/main" id="{6172D52B-BD97-442E-AC58-59A80A81B9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4453176" y="3537076"/>
              <a:ext cx="259013" cy="259013"/>
            </a:xfrm>
            <a:prstGeom prst="rect">
              <a:avLst/>
            </a:prstGeom>
          </p:spPr>
        </p:pic>
      </p:grpSp>
      <p:grpSp>
        <p:nvGrpSpPr>
          <p:cNvPr id="40" name="Group 39">
            <a:extLst>
              <a:ext uri="{FF2B5EF4-FFF2-40B4-BE49-F238E27FC236}">
                <a16:creationId xmlns:a16="http://schemas.microsoft.com/office/drawing/2014/main" id="{CDA1D91D-1560-44E0-AC14-C91BAE8546E6}"/>
              </a:ext>
            </a:extLst>
          </p:cNvPr>
          <p:cNvGrpSpPr/>
          <p:nvPr/>
        </p:nvGrpSpPr>
        <p:grpSpPr>
          <a:xfrm>
            <a:off x="4255015" y="1817635"/>
            <a:ext cx="649994" cy="2405116"/>
            <a:chOff x="5755626" y="2204046"/>
            <a:chExt cx="649994" cy="2405116"/>
          </a:xfrm>
        </p:grpSpPr>
        <p:pic>
          <p:nvPicPr>
            <p:cNvPr id="31" name="Picture 30">
              <a:extLst>
                <a:ext uri="{FF2B5EF4-FFF2-40B4-BE49-F238E27FC236}">
                  <a16:creationId xmlns:a16="http://schemas.microsoft.com/office/drawing/2014/main" id="{13CC3845-5074-4D08-A2D7-45C4FD30BC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07" y="2204046"/>
              <a:ext cx="259013" cy="2405116"/>
            </a:xfrm>
            <a:prstGeom prst="rect">
              <a:avLst/>
            </a:prstGeom>
          </p:spPr>
        </p:pic>
        <p:pic>
          <p:nvPicPr>
            <p:cNvPr id="32" name="Picture 31">
              <a:extLst>
                <a:ext uri="{FF2B5EF4-FFF2-40B4-BE49-F238E27FC236}">
                  <a16:creationId xmlns:a16="http://schemas.microsoft.com/office/drawing/2014/main" id="{3E31B609-C2FC-4426-9D46-95E97F8BD1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5626" y="2204046"/>
              <a:ext cx="259013" cy="2405116"/>
            </a:xfrm>
            <a:prstGeom prst="rect">
              <a:avLst/>
            </a:prstGeom>
          </p:spPr>
        </p:pic>
      </p:grpSp>
      <p:grpSp>
        <p:nvGrpSpPr>
          <p:cNvPr id="35" name="Group 34">
            <a:extLst>
              <a:ext uri="{FF2B5EF4-FFF2-40B4-BE49-F238E27FC236}">
                <a16:creationId xmlns:a16="http://schemas.microsoft.com/office/drawing/2014/main" id="{68D84009-AE5A-4422-9A3C-9BCA34EB3EBF}"/>
              </a:ext>
            </a:extLst>
          </p:cNvPr>
          <p:cNvGrpSpPr/>
          <p:nvPr/>
        </p:nvGrpSpPr>
        <p:grpSpPr>
          <a:xfrm>
            <a:off x="5035628" y="1817806"/>
            <a:ext cx="259013" cy="925443"/>
            <a:chOff x="4453176" y="2204216"/>
            <a:chExt cx="259013" cy="925443"/>
          </a:xfrm>
        </p:grpSpPr>
        <p:pic>
          <p:nvPicPr>
            <p:cNvPr id="36" name="Picture 35" descr="A screen shot of a computer  Description automatically generated">
              <a:extLst>
                <a:ext uri="{FF2B5EF4-FFF2-40B4-BE49-F238E27FC236}">
                  <a16:creationId xmlns:a16="http://schemas.microsoft.com/office/drawing/2014/main" id="{08B24576-4BF1-4EFA-93C7-F19176C3AF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4453176" y="2204216"/>
              <a:ext cx="259013" cy="259013"/>
            </a:xfrm>
            <a:prstGeom prst="rect">
              <a:avLst/>
            </a:prstGeom>
          </p:spPr>
        </p:pic>
        <p:pic>
          <p:nvPicPr>
            <p:cNvPr id="37" name="Picture 36" descr="A screen shot of a computer  Description automatically generated">
              <a:extLst>
                <a:ext uri="{FF2B5EF4-FFF2-40B4-BE49-F238E27FC236}">
                  <a16:creationId xmlns:a16="http://schemas.microsoft.com/office/drawing/2014/main" id="{0B936EE2-E90F-422F-95DD-A9A3F5012E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4453176" y="2537431"/>
              <a:ext cx="259013" cy="259013"/>
            </a:xfrm>
            <a:prstGeom prst="rect">
              <a:avLst/>
            </a:prstGeom>
          </p:spPr>
        </p:pic>
        <p:pic>
          <p:nvPicPr>
            <p:cNvPr id="38" name="Picture 37" descr="A screen shot of a computer  Description automatically generated">
              <a:extLst>
                <a:ext uri="{FF2B5EF4-FFF2-40B4-BE49-F238E27FC236}">
                  <a16:creationId xmlns:a16="http://schemas.microsoft.com/office/drawing/2014/main" id="{7AE661EE-FC5D-4B80-80BD-5FC01302D0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4453176" y="2870646"/>
              <a:ext cx="259013" cy="259013"/>
            </a:xfrm>
            <a:prstGeom prst="rect">
              <a:avLst/>
            </a:prstGeom>
          </p:spPr>
        </p:pic>
      </p:grpSp>
      <p:sp>
        <p:nvSpPr>
          <p:cNvPr id="4" name="Content Placeholder 2">
            <a:extLst>
              <a:ext uri="{FF2B5EF4-FFF2-40B4-BE49-F238E27FC236}">
                <a16:creationId xmlns:a16="http://schemas.microsoft.com/office/drawing/2014/main" id="{48323C61-9C91-49B3-869B-93B62B017E88}"/>
              </a:ext>
            </a:extLst>
          </p:cNvPr>
          <p:cNvSpPr txBox="1">
            <a:spLocks/>
          </p:cNvSpPr>
          <p:nvPr/>
        </p:nvSpPr>
        <p:spPr>
          <a:xfrm>
            <a:off x="6192012" y="1557338"/>
            <a:ext cx="5390389" cy="3073656"/>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make these numbers with your own equipment?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partition them and record the calculation to add the tens parts? Then do the same with the ones parts.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is the total when you combine the tens and the ones?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2" name="TextBox 19">
            <a:extLst>
              <a:ext uri="{FF2B5EF4-FFF2-40B4-BE49-F238E27FC236}">
                <a16:creationId xmlns:a16="http://schemas.microsoft.com/office/drawing/2014/main" id="{10C40AE1-ED6B-4FF6-B73E-2EE963F31DDB}"/>
              </a:ext>
            </a:extLst>
          </p:cNvPr>
          <p:cNvSpPr txBox="1"/>
          <p:nvPr/>
        </p:nvSpPr>
        <p:spPr>
          <a:xfrm>
            <a:off x="6096000" y="4850807"/>
            <a:ext cx="5276850" cy="70788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We can partition both addends to help us add efficiently.</a:t>
            </a:r>
          </a:p>
        </p:txBody>
      </p:sp>
    </p:spTree>
    <p:custDataLst>
      <p:tags r:id="rId1"/>
    </p:custDataLst>
    <p:extLst>
      <p:ext uri="{BB962C8B-B14F-4D97-AF65-F5344CB8AC3E}">
        <p14:creationId xmlns:p14="http://schemas.microsoft.com/office/powerpoint/2010/main" val="32605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54167E-6 -4.81481E-6 L -0.03177 -0.00115 " pathEditMode="relative" rAng="0" ptsTypes="AA">
                                      <p:cBhvr>
                                        <p:cTn id="6" dur="2000" fill="hold"/>
                                        <p:tgtEl>
                                          <p:spTgt spid="18"/>
                                        </p:tgtEl>
                                        <p:attrNameLst>
                                          <p:attrName>ppt_x</p:attrName>
                                          <p:attrName>ppt_y</p:attrName>
                                        </p:attrNameLst>
                                      </p:cBhvr>
                                      <p:rCtr x="-1589" y="-69"/>
                                    </p:animMotion>
                                  </p:childTnLst>
                                </p:cTn>
                              </p:par>
                              <p:par>
                                <p:cTn id="7" presetID="42" presetClass="path" presetSubtype="0" accel="50000" decel="50000" fill="hold" nodeType="withEffect">
                                  <p:stCondLst>
                                    <p:cond delay="0"/>
                                  </p:stCondLst>
                                  <p:childTnLst>
                                    <p:animMotion origin="layout" path="M -1.04167E-6 2.22222E-6 L -0.15039 -0.00047 " pathEditMode="relative" rAng="0" ptsTypes="AA">
                                      <p:cBhvr>
                                        <p:cTn id="8" dur="2000" fill="hold"/>
                                        <p:tgtEl>
                                          <p:spTgt spid="40"/>
                                        </p:tgtEl>
                                        <p:attrNameLst>
                                          <p:attrName>ppt_x</p:attrName>
                                          <p:attrName>ppt_y</p:attrName>
                                        </p:attrNameLst>
                                      </p:cBhvr>
                                      <p:rCtr x="-7526" y="-23"/>
                                    </p:animMotion>
                                  </p:childTnLst>
                                </p:cTn>
                              </p:par>
                              <p:par>
                                <p:cTn id="9" presetID="42" presetClass="path" presetSubtype="0" accel="50000" decel="50000" fill="hold" nodeType="withEffect">
                                  <p:stCondLst>
                                    <p:cond delay="0"/>
                                  </p:stCondLst>
                                  <p:childTnLst>
                                    <p:animMotion origin="layout" path="M 4.58333E-6 1.48148E-6 L 0.15091 -0.00093 " pathEditMode="relative" rAng="0" ptsTypes="AA">
                                      <p:cBhvr>
                                        <p:cTn id="10" dur="2000" fill="hold"/>
                                        <p:tgtEl>
                                          <p:spTgt spid="39"/>
                                        </p:tgtEl>
                                        <p:attrNameLst>
                                          <p:attrName>ppt_x</p:attrName>
                                          <p:attrName>ppt_y</p:attrName>
                                        </p:attrNameLst>
                                      </p:cBhvr>
                                      <p:rCtr x="7539" y="-46"/>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26" presetClass="emph" presetSubtype="0" fill="hold" nodeType="withEffect">
                                  <p:stCondLst>
                                    <p:cond delay="0"/>
                                  </p:stCondLst>
                                  <p:childTnLst>
                                    <p:animEffect transition="out" filter="fade">
                                      <p:cBhvr>
                                        <p:cTn id="16" dur="500" tmFilter="0, 0; .2, .5; .8, .5; 1, 0"/>
                                        <p:tgtEl>
                                          <p:spTgt spid="18"/>
                                        </p:tgtEl>
                                      </p:cBhvr>
                                    </p:animEffect>
                                    <p:animScale>
                                      <p:cBhvr>
                                        <p:cTn id="17" dur="250" autoRev="1" fill="hold"/>
                                        <p:tgtEl>
                                          <p:spTgt spid="18"/>
                                        </p:tgtEl>
                                      </p:cBhvr>
                                      <p:by x="105000" y="105000"/>
                                    </p:animScale>
                                  </p:childTnLst>
                                </p:cTn>
                              </p:par>
                              <p:par>
                                <p:cTn id="18" presetID="26" presetClass="emph" presetSubtype="0" fill="hold" nodeType="withEffect">
                                  <p:stCondLst>
                                    <p:cond delay="0"/>
                                  </p:stCondLst>
                                  <p:childTnLst>
                                    <p:animEffect transition="out" filter="fade">
                                      <p:cBhvr>
                                        <p:cTn id="19" dur="500" tmFilter="0, 0; .2, .5; .8, .5; 1, 0"/>
                                        <p:tgtEl>
                                          <p:spTgt spid="40"/>
                                        </p:tgtEl>
                                      </p:cBhvr>
                                    </p:animEffect>
                                    <p:animScale>
                                      <p:cBhvr>
                                        <p:cTn id="20" dur="250" autoRev="1" fill="hold"/>
                                        <p:tgtEl>
                                          <p:spTgt spid="40"/>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26" presetClass="emph" presetSubtype="0" fill="hold" nodeType="withEffect">
                                  <p:stCondLst>
                                    <p:cond delay="0"/>
                                  </p:stCondLst>
                                  <p:childTnLst>
                                    <p:animEffect transition="out" filter="fade">
                                      <p:cBhvr>
                                        <p:cTn id="26" dur="500" tmFilter="0, 0; .2, .5; .8, .5; 1, 0"/>
                                        <p:tgtEl>
                                          <p:spTgt spid="39"/>
                                        </p:tgtEl>
                                      </p:cBhvr>
                                    </p:animEffect>
                                    <p:animScale>
                                      <p:cBhvr>
                                        <p:cTn id="27" dur="250" autoRev="1" fill="hold"/>
                                        <p:tgtEl>
                                          <p:spTgt spid="39"/>
                                        </p:tgtEl>
                                      </p:cBhvr>
                                      <p:by x="105000" y="105000"/>
                                    </p:animScale>
                                  </p:childTnLst>
                                </p:cTn>
                              </p:par>
                              <p:par>
                                <p:cTn id="28" presetID="26" presetClass="emph" presetSubtype="0" fill="hold" nodeType="withEffect">
                                  <p:stCondLst>
                                    <p:cond delay="0"/>
                                  </p:stCondLst>
                                  <p:childTnLst>
                                    <p:animEffect transition="out" filter="fade">
                                      <p:cBhvr>
                                        <p:cTn id="29" dur="500" tmFilter="0, 0; .2, .5; .8, .5; 1, 0"/>
                                        <p:tgtEl>
                                          <p:spTgt spid="35"/>
                                        </p:tgtEl>
                                      </p:cBhvr>
                                    </p:animEffect>
                                    <p:animScale>
                                      <p:cBhvr>
                                        <p:cTn id="30" dur="250" autoRev="1" fill="hold"/>
                                        <p:tgtEl>
                                          <p:spTgt spid="35"/>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26" presetClass="emph" presetSubtype="0" fill="hold" nodeType="withEffect">
                                  <p:stCondLst>
                                    <p:cond delay="0"/>
                                  </p:stCondLst>
                                  <p:childTnLst>
                                    <p:animEffect transition="out" filter="fade">
                                      <p:cBhvr>
                                        <p:cTn id="36" dur="500" tmFilter="0, 0; .2, .5; .8, .5; 1, 0"/>
                                        <p:tgtEl>
                                          <p:spTgt spid="18"/>
                                        </p:tgtEl>
                                      </p:cBhvr>
                                    </p:animEffect>
                                    <p:animScale>
                                      <p:cBhvr>
                                        <p:cTn id="37" dur="250" autoRev="1" fill="hold"/>
                                        <p:tgtEl>
                                          <p:spTgt spid="18"/>
                                        </p:tgtEl>
                                      </p:cBhvr>
                                      <p:by x="105000" y="105000"/>
                                    </p:animScale>
                                  </p:childTnLst>
                                </p:cTn>
                              </p:par>
                              <p:par>
                                <p:cTn id="38" presetID="26" presetClass="emph" presetSubtype="0" fill="hold" nodeType="withEffect">
                                  <p:stCondLst>
                                    <p:cond delay="0"/>
                                  </p:stCondLst>
                                  <p:childTnLst>
                                    <p:animEffect transition="out" filter="fade">
                                      <p:cBhvr>
                                        <p:cTn id="39" dur="500" tmFilter="0, 0; .2, .5; .8, .5; 1, 0"/>
                                        <p:tgtEl>
                                          <p:spTgt spid="40"/>
                                        </p:tgtEl>
                                      </p:cBhvr>
                                    </p:animEffect>
                                    <p:animScale>
                                      <p:cBhvr>
                                        <p:cTn id="40" dur="250" autoRev="1" fill="hold"/>
                                        <p:tgtEl>
                                          <p:spTgt spid="40"/>
                                        </p:tgtEl>
                                      </p:cBhvr>
                                      <p:by x="105000" y="105000"/>
                                    </p:animScale>
                                  </p:childTnLst>
                                </p:cTn>
                              </p:par>
                            </p:childTnLst>
                          </p:cTn>
                        </p:par>
                        <p:par>
                          <p:cTn id="41" fill="hold">
                            <p:stCondLst>
                              <p:cond delay="500"/>
                            </p:stCondLst>
                            <p:childTnLst>
                              <p:par>
                                <p:cTn id="42" presetID="26" presetClass="emph" presetSubtype="0" fill="hold" nodeType="afterEffect">
                                  <p:stCondLst>
                                    <p:cond delay="0"/>
                                  </p:stCondLst>
                                  <p:childTnLst>
                                    <p:animEffect transition="out" filter="fade">
                                      <p:cBhvr>
                                        <p:cTn id="43" dur="500" tmFilter="0, 0; .2, .5; .8, .5; 1, 0"/>
                                        <p:tgtEl>
                                          <p:spTgt spid="39"/>
                                        </p:tgtEl>
                                      </p:cBhvr>
                                    </p:animEffect>
                                    <p:animScale>
                                      <p:cBhvr>
                                        <p:cTn id="44" dur="250" autoRev="1" fill="hold"/>
                                        <p:tgtEl>
                                          <p:spTgt spid="39"/>
                                        </p:tgtEl>
                                      </p:cBhvr>
                                      <p:by x="105000" y="105000"/>
                                    </p:animScale>
                                  </p:childTnLst>
                                </p:cTn>
                              </p:par>
                              <p:par>
                                <p:cTn id="45" presetID="26" presetClass="emph" presetSubtype="0" fill="hold" nodeType="withEffect">
                                  <p:stCondLst>
                                    <p:cond delay="0"/>
                                  </p:stCondLst>
                                  <p:childTnLst>
                                    <p:animEffect transition="out" filter="fade">
                                      <p:cBhvr>
                                        <p:cTn id="46" dur="500" tmFilter="0, 0; .2, .5; .8, .5; 1, 0"/>
                                        <p:tgtEl>
                                          <p:spTgt spid="35"/>
                                        </p:tgtEl>
                                      </p:cBhvr>
                                    </p:animEffect>
                                    <p:animScale>
                                      <p:cBhvr>
                                        <p:cTn id="47" dur="250" autoRev="1" fill="hold"/>
                                        <p:tgtEl>
                                          <p:spTgt spid="3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82" descr="A picture containing window, clock, crossword puzzle, indoor  Description generated with very high confidence">
            <a:extLst>
              <a:ext uri="{FF2B5EF4-FFF2-40B4-BE49-F238E27FC236}">
                <a16:creationId xmlns:a16="http://schemas.microsoft.com/office/drawing/2014/main" id="{7EA037AB-7A71-447E-AF97-5FFB5636745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83631" y="3238762"/>
            <a:ext cx="146745" cy="139545"/>
          </a:xfrm>
          <a:prstGeom prst="rect">
            <a:avLst/>
          </a:prstGeom>
        </p:spPr>
      </p:pic>
      <p:pic>
        <p:nvPicPr>
          <p:cNvPr id="84" name="Picture 83" descr="A picture containing window, clock, crossword puzzle, indoor  Description generated with very high confidence">
            <a:extLst>
              <a:ext uri="{FF2B5EF4-FFF2-40B4-BE49-F238E27FC236}">
                <a16:creationId xmlns:a16="http://schemas.microsoft.com/office/drawing/2014/main" id="{53E3D3EA-26A9-4255-9F7F-2EE4FCA5D39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691180" y="3378306"/>
            <a:ext cx="146745" cy="113842"/>
          </a:xfrm>
          <a:prstGeom prst="rect">
            <a:avLst/>
          </a:prstGeom>
        </p:spPr>
      </p:pic>
      <p:pic>
        <p:nvPicPr>
          <p:cNvPr id="85" name="Picture 84" descr="A picture containing window, clock, crossword puzzle, indoor  Description generated with very high confidence">
            <a:extLst>
              <a:ext uri="{FF2B5EF4-FFF2-40B4-BE49-F238E27FC236}">
                <a16:creationId xmlns:a16="http://schemas.microsoft.com/office/drawing/2014/main" id="{8077F261-6E68-49C0-BE91-951F70C82F9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691179" y="3499631"/>
            <a:ext cx="146745" cy="113842"/>
          </a:xfrm>
          <a:prstGeom prst="rect">
            <a:avLst/>
          </a:prstGeom>
        </p:spPr>
      </p:pic>
      <p:pic>
        <p:nvPicPr>
          <p:cNvPr id="86" name="Picture 85" descr="A picture containing window, clock, crossword puzzle, indoor  Description generated with very high confidence">
            <a:extLst>
              <a:ext uri="{FF2B5EF4-FFF2-40B4-BE49-F238E27FC236}">
                <a16:creationId xmlns:a16="http://schemas.microsoft.com/office/drawing/2014/main" id="{F5C9F719-5377-499C-815D-F0041A398A6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691180" y="3627022"/>
            <a:ext cx="146745" cy="103217"/>
          </a:xfrm>
          <a:prstGeom prst="rect">
            <a:avLst/>
          </a:prstGeom>
        </p:spPr>
      </p:pic>
      <p:pic>
        <p:nvPicPr>
          <p:cNvPr id="87" name="Picture 86" descr="A picture containing window, clock, crossword puzzle, indoor  Description generated with very high confidence">
            <a:extLst>
              <a:ext uri="{FF2B5EF4-FFF2-40B4-BE49-F238E27FC236}">
                <a16:creationId xmlns:a16="http://schemas.microsoft.com/office/drawing/2014/main" id="{F419ADF1-A13A-42CA-8872-613AC3B2493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691179" y="3740754"/>
            <a:ext cx="146745" cy="124855"/>
          </a:xfrm>
          <a:prstGeom prst="rect">
            <a:avLst/>
          </a:prstGeom>
        </p:spPr>
      </p:pic>
      <p:pic>
        <p:nvPicPr>
          <p:cNvPr id="88" name="Picture 87" descr="A picture containing window, clock, crossword puzzle, indoor  Description generated with very high confidence">
            <a:extLst>
              <a:ext uri="{FF2B5EF4-FFF2-40B4-BE49-F238E27FC236}">
                <a16:creationId xmlns:a16="http://schemas.microsoft.com/office/drawing/2014/main" id="{510A6DD7-C2DD-4D6A-A65B-A40ED19B657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845473" y="3238579"/>
            <a:ext cx="126733" cy="140963"/>
          </a:xfrm>
          <a:prstGeom prst="rect">
            <a:avLst/>
          </a:prstGeom>
        </p:spPr>
      </p:pic>
      <p:pic>
        <p:nvPicPr>
          <p:cNvPr id="99" name="Picture 98" descr="A picture containing window, clock, crossword puzzle, indoor  Description generated with very high confidence">
            <a:extLst>
              <a:ext uri="{FF2B5EF4-FFF2-40B4-BE49-F238E27FC236}">
                <a16:creationId xmlns:a16="http://schemas.microsoft.com/office/drawing/2014/main" id="{0C0FD0EE-5BD8-4554-A412-4487D440337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1249727" y="4681471"/>
            <a:ext cx="319196" cy="1074286"/>
          </a:xfrm>
          <a:prstGeom prst="rect">
            <a:avLst/>
          </a:prstGeom>
        </p:spPr>
      </p:pic>
      <p:pic>
        <p:nvPicPr>
          <p:cNvPr id="100" name="Picture 99" descr="A picture containing window, clock, crossword puzzle, indoor  Description generated with very high confidence">
            <a:extLst>
              <a:ext uri="{FF2B5EF4-FFF2-40B4-BE49-F238E27FC236}">
                <a16:creationId xmlns:a16="http://schemas.microsoft.com/office/drawing/2014/main" id="{7DB77D8C-9681-40EE-A594-6B67FD18A4F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1515036" y="4681471"/>
            <a:ext cx="450944" cy="1074286"/>
          </a:xfrm>
          <a:prstGeom prst="rect">
            <a:avLst/>
          </a:prstGeom>
        </p:spPr>
      </p:pic>
      <p:pic>
        <p:nvPicPr>
          <p:cNvPr id="37" name="Picture 36">
            <a:extLst>
              <a:ext uri="{FF2B5EF4-FFF2-40B4-BE49-F238E27FC236}">
                <a16:creationId xmlns:a16="http://schemas.microsoft.com/office/drawing/2014/main" id="{B8A79A37-CC2C-4A27-A5E8-FDE0CEF7B3B4}"/>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1609041" y="3151224"/>
            <a:ext cx="444086" cy="1081517"/>
          </a:xfrm>
          <a:prstGeom prst="rect">
            <a:avLst/>
          </a:prstGeom>
        </p:spPr>
      </p:pic>
      <p:pic>
        <p:nvPicPr>
          <p:cNvPr id="38" name="Picture 37">
            <a:extLst>
              <a:ext uri="{FF2B5EF4-FFF2-40B4-BE49-F238E27FC236}">
                <a16:creationId xmlns:a16="http://schemas.microsoft.com/office/drawing/2014/main" id="{08916757-C8A7-46CD-9DB3-97F35218CEA2}"/>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797595" y="3151224"/>
            <a:ext cx="429098" cy="1081517"/>
          </a:xfrm>
          <a:prstGeom prst="rect">
            <a:avLst/>
          </a:prstGeom>
        </p:spPr>
      </p:pic>
      <p:pic>
        <p:nvPicPr>
          <p:cNvPr id="27" name="Picture 26">
            <a:extLst>
              <a:ext uri="{FF2B5EF4-FFF2-40B4-BE49-F238E27FC236}">
                <a16:creationId xmlns:a16="http://schemas.microsoft.com/office/drawing/2014/main" id="{6EFA70DC-40C6-49AF-B62F-0056426A1DA8}"/>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3246777" y="3151224"/>
            <a:ext cx="541867" cy="1081517"/>
          </a:xfrm>
          <a:prstGeom prst="rect">
            <a:avLst/>
          </a:prstGeom>
        </p:spPr>
      </p:pic>
      <p:pic>
        <p:nvPicPr>
          <p:cNvPr id="8" name="Picture 7">
            <a:extLst>
              <a:ext uri="{FF2B5EF4-FFF2-40B4-BE49-F238E27FC236}">
                <a16:creationId xmlns:a16="http://schemas.microsoft.com/office/drawing/2014/main" id="{949E06B5-6809-48CF-9CF8-912853301AEF}"/>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1248134" y="3151224"/>
            <a:ext cx="353359" cy="1081517"/>
          </a:xfrm>
          <a:prstGeom prst="rect">
            <a:avLst/>
          </a:prstGeom>
        </p:spPr>
      </p:pic>
      <p:sp>
        <p:nvSpPr>
          <p:cNvPr id="7" name="Title 6">
            <a:extLst>
              <a:ext uri="{FF2B5EF4-FFF2-40B4-BE49-F238E27FC236}">
                <a16:creationId xmlns:a16="http://schemas.microsoft.com/office/drawing/2014/main" id="{EEF580EA-0FA6-4242-8CBE-6A3CB04CDAC8}"/>
              </a:ext>
            </a:extLst>
          </p:cNvPr>
          <p:cNvSpPr>
            <a:spLocks noGrp="1"/>
          </p:cNvSpPr>
          <p:nvPr>
            <p:ph type="title"/>
          </p:nvPr>
        </p:nvSpPr>
        <p:spPr/>
        <p:txBody>
          <a:bodyPr/>
          <a:lstStyle/>
          <a:p>
            <a:r>
              <a:rPr lang="en-GB" dirty="0"/>
              <a:t>2AS-4 Add and subtract within 100 – part 2</a:t>
            </a:r>
          </a:p>
        </p:txBody>
      </p:sp>
      <p:pic>
        <p:nvPicPr>
          <p:cNvPr id="13" name="Picture 12" descr="A picture containing parking  Description generated with high confidence">
            <a:extLst>
              <a:ext uri="{FF2B5EF4-FFF2-40B4-BE49-F238E27FC236}">
                <a16:creationId xmlns:a16="http://schemas.microsoft.com/office/drawing/2014/main" id="{CCBFA735-6E1E-459A-A781-F65A2DE36A2F}"/>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3219569" y="1383379"/>
            <a:ext cx="1281036" cy="1031993"/>
          </a:xfrm>
          <a:prstGeom prst="rect">
            <a:avLst/>
          </a:prstGeom>
        </p:spPr>
      </p:pic>
      <p:pic>
        <p:nvPicPr>
          <p:cNvPr id="14" name="Picture 13" descr="A picture containing parking  Description generated with high confidence">
            <a:extLst>
              <a:ext uri="{FF2B5EF4-FFF2-40B4-BE49-F238E27FC236}">
                <a16:creationId xmlns:a16="http://schemas.microsoft.com/office/drawing/2014/main" id="{2B695743-D4A8-4CFA-A952-0769E0A18780}"/>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r="-830"/>
          <a:stretch/>
        </p:blipFill>
        <p:spPr>
          <a:xfrm>
            <a:off x="1205279" y="1364755"/>
            <a:ext cx="1070457" cy="1031993"/>
          </a:xfrm>
          <a:prstGeom prst="rect">
            <a:avLst/>
          </a:prstGeom>
        </p:spPr>
      </p:pic>
      <p:pic>
        <p:nvPicPr>
          <p:cNvPr id="4" name="Picture 3">
            <a:extLst>
              <a:ext uri="{FF2B5EF4-FFF2-40B4-BE49-F238E27FC236}">
                <a16:creationId xmlns:a16="http://schemas.microsoft.com/office/drawing/2014/main" id="{875D8572-21D5-48DB-A8BE-4E58EAF77E87}"/>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a:stretch/>
        </p:blipFill>
        <p:spPr>
          <a:xfrm>
            <a:off x="794308" y="2721408"/>
            <a:ext cx="1173260" cy="316083"/>
          </a:xfrm>
          <a:prstGeom prst="rect">
            <a:avLst/>
          </a:prstGeom>
        </p:spPr>
      </p:pic>
      <p:pic>
        <p:nvPicPr>
          <p:cNvPr id="6" name="Picture 5" descr="A picture containing window, clock, crossword puzzle, indoor  Description generated with very high confidence">
            <a:extLst>
              <a:ext uri="{FF2B5EF4-FFF2-40B4-BE49-F238E27FC236}">
                <a16:creationId xmlns:a16="http://schemas.microsoft.com/office/drawing/2014/main" id="{BAB1FBF6-B72E-4C1D-B810-5D1D9A3CFA6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1251182" y="3239814"/>
            <a:ext cx="319196" cy="1074286"/>
          </a:xfrm>
          <a:prstGeom prst="rect">
            <a:avLst/>
          </a:prstGeom>
        </p:spPr>
      </p:pic>
      <p:pic>
        <p:nvPicPr>
          <p:cNvPr id="24" name="Picture 23" descr="A picture containing window, clock, crossword puzzle, indoor  Description generated with very high confidence">
            <a:extLst>
              <a:ext uri="{FF2B5EF4-FFF2-40B4-BE49-F238E27FC236}">
                <a16:creationId xmlns:a16="http://schemas.microsoft.com/office/drawing/2014/main" id="{CFC624E1-7714-46BC-B92C-79DFD9D04890}"/>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3291134" y="3239814"/>
            <a:ext cx="450944" cy="1074286"/>
          </a:xfrm>
          <a:prstGeom prst="rect">
            <a:avLst/>
          </a:prstGeom>
        </p:spPr>
      </p:pic>
      <p:pic>
        <p:nvPicPr>
          <p:cNvPr id="10" name="Picture 9" descr="A picture containing window, clock, indoor  Description generated with very high confidence">
            <a:extLst>
              <a:ext uri="{FF2B5EF4-FFF2-40B4-BE49-F238E27FC236}">
                <a16:creationId xmlns:a16="http://schemas.microsoft.com/office/drawing/2014/main" id="{BED8541F-1196-425F-9318-ECCCC89AE177}"/>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a:stretch/>
        </p:blipFill>
        <p:spPr>
          <a:xfrm>
            <a:off x="1358714" y="4215808"/>
            <a:ext cx="128480" cy="415461"/>
          </a:xfrm>
          <a:prstGeom prst="rect">
            <a:avLst/>
          </a:prstGeom>
        </p:spPr>
      </p:pic>
      <p:cxnSp>
        <p:nvCxnSpPr>
          <p:cNvPr id="30" name="Straight Arrow Connector 29">
            <a:extLst>
              <a:ext uri="{FF2B5EF4-FFF2-40B4-BE49-F238E27FC236}">
                <a16:creationId xmlns:a16="http://schemas.microsoft.com/office/drawing/2014/main" id="{08741279-8635-40FD-8061-AEE0AABE8C3B}"/>
              </a:ext>
            </a:extLst>
          </p:cNvPr>
          <p:cNvCxnSpPr>
            <a:cxnSpLocks/>
          </p:cNvCxnSpPr>
          <p:nvPr/>
        </p:nvCxnSpPr>
        <p:spPr bwMode="auto">
          <a:xfrm flipH="1">
            <a:off x="1640155" y="4211353"/>
            <a:ext cx="1890256" cy="394509"/>
          </a:xfrm>
          <a:prstGeom prst="straightConnector1">
            <a:avLst/>
          </a:prstGeom>
          <a:noFill/>
          <a:ln w="12700" cap="flat" cmpd="sng" algn="ctr">
            <a:solidFill>
              <a:srgbClr val="02628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2" name="Picture 31" descr="A picture containing window, clock, crossword puzzle, indoor  Description generated with very high confidence">
            <a:extLst>
              <a:ext uri="{FF2B5EF4-FFF2-40B4-BE49-F238E27FC236}">
                <a16:creationId xmlns:a16="http://schemas.microsoft.com/office/drawing/2014/main" id="{5D16C0EF-E5C6-47E2-9777-70FA330F6D8C}"/>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a:stretch/>
        </p:blipFill>
        <p:spPr>
          <a:xfrm>
            <a:off x="3833001" y="3238580"/>
            <a:ext cx="149320" cy="139545"/>
          </a:xfrm>
          <a:prstGeom prst="rect">
            <a:avLst/>
          </a:prstGeom>
        </p:spPr>
      </p:pic>
      <p:pic>
        <p:nvPicPr>
          <p:cNvPr id="33" name="Picture 32" descr="A picture containing window, clock, crossword puzzle, indoor  Description generated with very high confidence">
            <a:extLst>
              <a:ext uri="{FF2B5EF4-FFF2-40B4-BE49-F238E27FC236}">
                <a16:creationId xmlns:a16="http://schemas.microsoft.com/office/drawing/2014/main" id="{BA1A2379-43B4-418A-89FE-430B233EAE5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1251182" y="3238579"/>
            <a:ext cx="319196" cy="1074286"/>
          </a:xfrm>
          <a:prstGeom prst="rect">
            <a:avLst/>
          </a:prstGeom>
        </p:spPr>
      </p:pic>
      <p:pic>
        <p:nvPicPr>
          <p:cNvPr id="34" name="Picture 33" descr="A picture containing window, clock, crossword puzzle, indoor  Description generated with very high confidence">
            <a:extLst>
              <a:ext uri="{FF2B5EF4-FFF2-40B4-BE49-F238E27FC236}">
                <a16:creationId xmlns:a16="http://schemas.microsoft.com/office/drawing/2014/main" id="{17E753D9-5216-4E54-B10F-B016D14BA53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3291134" y="3238579"/>
            <a:ext cx="450944" cy="1074286"/>
          </a:xfrm>
          <a:prstGeom prst="rect">
            <a:avLst/>
          </a:prstGeom>
        </p:spPr>
      </p:pic>
      <p:pic>
        <p:nvPicPr>
          <p:cNvPr id="35" name="Picture 34">
            <a:extLst>
              <a:ext uri="{FF2B5EF4-FFF2-40B4-BE49-F238E27FC236}">
                <a16:creationId xmlns:a16="http://schemas.microsoft.com/office/drawing/2014/main" id="{30C7867F-A2B8-44FC-9DE7-4C1BA1EB39F3}"/>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a:stretch/>
        </p:blipFill>
        <p:spPr>
          <a:xfrm>
            <a:off x="1061443" y="5790212"/>
            <a:ext cx="876961" cy="316083"/>
          </a:xfrm>
          <a:prstGeom prst="rect">
            <a:avLst/>
          </a:prstGeom>
        </p:spPr>
      </p:pic>
      <p:pic>
        <p:nvPicPr>
          <p:cNvPr id="36" name="Picture 35" descr="A screen shot of a window  Description generated with high confidence">
            <a:extLst>
              <a:ext uri="{FF2B5EF4-FFF2-40B4-BE49-F238E27FC236}">
                <a16:creationId xmlns:a16="http://schemas.microsoft.com/office/drawing/2014/main" id="{27B29987-50EB-4087-91D1-1D3CCF6E5B75}"/>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a:stretch/>
        </p:blipFill>
        <p:spPr>
          <a:xfrm>
            <a:off x="2521790" y="5603455"/>
            <a:ext cx="339684" cy="569877"/>
          </a:xfrm>
          <a:prstGeom prst="rect">
            <a:avLst/>
          </a:prstGeom>
        </p:spPr>
      </p:pic>
      <p:pic>
        <p:nvPicPr>
          <p:cNvPr id="47" name="Picture 46" descr="A picture containing window, clock, crossword puzzle, indoor  Description generated with very high confidence">
            <a:extLst>
              <a:ext uri="{FF2B5EF4-FFF2-40B4-BE49-F238E27FC236}">
                <a16:creationId xmlns:a16="http://schemas.microsoft.com/office/drawing/2014/main" id="{325109DA-ABD2-40C4-90F2-232D3E4B5CF3}"/>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a:stretch/>
        </p:blipFill>
        <p:spPr>
          <a:xfrm>
            <a:off x="3833001" y="3378124"/>
            <a:ext cx="149320" cy="124358"/>
          </a:xfrm>
          <a:prstGeom prst="rect">
            <a:avLst/>
          </a:prstGeom>
        </p:spPr>
      </p:pic>
      <p:pic>
        <p:nvPicPr>
          <p:cNvPr id="48" name="Picture 47" descr="A picture containing window, clock, crossword puzzle, indoor  Description generated with very high confidence">
            <a:extLst>
              <a:ext uri="{FF2B5EF4-FFF2-40B4-BE49-F238E27FC236}">
                <a16:creationId xmlns:a16="http://schemas.microsoft.com/office/drawing/2014/main" id="{1A001282-F667-4F20-B824-B059B5F1992D}"/>
              </a:ext>
            </a:extLst>
          </p:cNvPr>
          <p:cNvPicPr>
            <a:picLocks noChangeAspect="1"/>
          </p:cNvPicPr>
          <p:nvPr/>
        </p:nvPicPr>
        <p:blipFill rotWithShape="1">
          <a:blip r:embed="rId23" cstate="print">
            <a:extLst>
              <a:ext uri="{28A0092B-C50C-407E-A947-70E740481C1C}">
                <a14:useLocalDpi xmlns:a14="http://schemas.microsoft.com/office/drawing/2010/main" val="0"/>
              </a:ext>
            </a:extLst>
          </a:blip>
          <a:srcRect/>
          <a:stretch/>
        </p:blipFill>
        <p:spPr>
          <a:xfrm>
            <a:off x="3833001" y="3502482"/>
            <a:ext cx="149320" cy="113842"/>
          </a:xfrm>
          <a:prstGeom prst="rect">
            <a:avLst/>
          </a:prstGeom>
        </p:spPr>
      </p:pic>
      <p:pic>
        <p:nvPicPr>
          <p:cNvPr id="49" name="Picture 48" descr="A picture containing window, clock, crossword puzzle, indoor  Description generated with very high confidence">
            <a:extLst>
              <a:ext uri="{FF2B5EF4-FFF2-40B4-BE49-F238E27FC236}">
                <a16:creationId xmlns:a16="http://schemas.microsoft.com/office/drawing/2014/main" id="{DEDDCE40-A77C-4E4E-9E1B-983015EC7B1B}"/>
              </a:ext>
            </a:extLst>
          </p:cNvPr>
          <p:cNvPicPr>
            <a:picLocks noChangeAspect="1"/>
          </p:cNvPicPr>
          <p:nvPr/>
        </p:nvPicPr>
        <p:blipFill rotWithShape="1">
          <a:blip r:embed="rId24" cstate="print">
            <a:extLst>
              <a:ext uri="{28A0092B-C50C-407E-A947-70E740481C1C}">
                <a14:useLocalDpi xmlns:a14="http://schemas.microsoft.com/office/drawing/2010/main" val="0"/>
              </a:ext>
            </a:extLst>
          </a:blip>
          <a:srcRect/>
          <a:stretch/>
        </p:blipFill>
        <p:spPr>
          <a:xfrm>
            <a:off x="3833001" y="3626839"/>
            <a:ext cx="149320" cy="103217"/>
          </a:xfrm>
          <a:prstGeom prst="rect">
            <a:avLst/>
          </a:prstGeom>
        </p:spPr>
      </p:pic>
      <p:pic>
        <p:nvPicPr>
          <p:cNvPr id="50" name="Picture 49" descr="A picture containing window, clock, crossword puzzle, indoor  Description generated with very high confidence">
            <a:extLst>
              <a:ext uri="{FF2B5EF4-FFF2-40B4-BE49-F238E27FC236}">
                <a16:creationId xmlns:a16="http://schemas.microsoft.com/office/drawing/2014/main" id="{CA8099BB-0EB3-45C4-84F6-C6308462D4D8}"/>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a:stretch/>
        </p:blipFill>
        <p:spPr>
          <a:xfrm>
            <a:off x="3833001" y="3738532"/>
            <a:ext cx="127094" cy="126894"/>
          </a:xfrm>
          <a:prstGeom prst="rect">
            <a:avLst/>
          </a:prstGeom>
        </p:spPr>
      </p:pic>
      <p:pic>
        <p:nvPicPr>
          <p:cNvPr id="51" name="Picture 50" descr="A picture containing window, clock, crossword puzzle, indoor  Description generated with very high confidence">
            <a:extLst>
              <a:ext uri="{FF2B5EF4-FFF2-40B4-BE49-F238E27FC236}">
                <a16:creationId xmlns:a16="http://schemas.microsoft.com/office/drawing/2014/main" id="{0AB55A77-D514-4DE9-B192-7AB61C96AECD}"/>
              </a:ext>
            </a:extLst>
          </p:cNvPr>
          <p:cNvPicPr>
            <a:picLocks noChangeAspect="1"/>
          </p:cNvPicPr>
          <p:nvPr/>
        </p:nvPicPr>
        <p:blipFill rotWithShape="1">
          <a:blip r:embed="rId26" cstate="print">
            <a:extLst>
              <a:ext uri="{28A0092B-C50C-407E-A947-70E740481C1C}">
                <a14:useLocalDpi xmlns:a14="http://schemas.microsoft.com/office/drawing/2010/main" val="0"/>
              </a:ext>
            </a:extLst>
          </a:blip>
          <a:srcRect/>
          <a:stretch/>
        </p:blipFill>
        <p:spPr>
          <a:xfrm>
            <a:off x="4017727" y="3253040"/>
            <a:ext cx="116992" cy="124358"/>
          </a:xfrm>
          <a:prstGeom prst="rect">
            <a:avLst/>
          </a:prstGeom>
        </p:spPr>
      </p:pic>
      <p:pic>
        <p:nvPicPr>
          <p:cNvPr id="52" name="Picture 51" descr="A picture containing window, clock, crossword puzzle, indoor  Description generated with very high confidence">
            <a:extLst>
              <a:ext uri="{FF2B5EF4-FFF2-40B4-BE49-F238E27FC236}">
                <a16:creationId xmlns:a16="http://schemas.microsoft.com/office/drawing/2014/main" id="{61422237-8280-43CE-8259-C8B8139CB063}"/>
              </a:ext>
            </a:extLst>
          </p:cNvPr>
          <p:cNvPicPr>
            <a:picLocks noChangeAspect="1"/>
          </p:cNvPicPr>
          <p:nvPr/>
        </p:nvPicPr>
        <p:blipFill rotWithShape="1">
          <a:blip r:embed="rId27" cstate="print">
            <a:extLst>
              <a:ext uri="{28A0092B-C50C-407E-A947-70E740481C1C}">
                <a14:useLocalDpi xmlns:a14="http://schemas.microsoft.com/office/drawing/2010/main" val="0"/>
              </a:ext>
            </a:extLst>
          </a:blip>
          <a:srcRect/>
          <a:stretch/>
        </p:blipFill>
        <p:spPr>
          <a:xfrm>
            <a:off x="4017727" y="3388639"/>
            <a:ext cx="116992" cy="113842"/>
          </a:xfrm>
          <a:prstGeom prst="rect">
            <a:avLst/>
          </a:prstGeom>
        </p:spPr>
      </p:pic>
      <p:pic>
        <p:nvPicPr>
          <p:cNvPr id="57" name="Picture 56">
            <a:extLst>
              <a:ext uri="{FF2B5EF4-FFF2-40B4-BE49-F238E27FC236}">
                <a16:creationId xmlns:a16="http://schemas.microsoft.com/office/drawing/2014/main" id="{AE682A21-4AEE-4445-B2CD-CB046C8974F9}"/>
              </a:ext>
            </a:extLst>
          </p:cNvPr>
          <p:cNvPicPr>
            <a:picLocks noChangeAspect="1"/>
          </p:cNvPicPr>
          <p:nvPr/>
        </p:nvPicPr>
        <p:blipFill rotWithShape="1">
          <a:blip r:embed="rId28" cstate="print">
            <a:extLst>
              <a:ext uri="{28A0092B-C50C-407E-A947-70E740481C1C}">
                <a14:useLocalDpi xmlns:a14="http://schemas.microsoft.com/office/drawing/2010/main" val="0"/>
              </a:ext>
            </a:extLst>
          </a:blip>
          <a:srcRect b="-21316"/>
          <a:stretch/>
        </p:blipFill>
        <p:spPr>
          <a:xfrm>
            <a:off x="3516606" y="5809183"/>
            <a:ext cx="365126" cy="383120"/>
          </a:xfrm>
          <a:prstGeom prst="rect">
            <a:avLst/>
          </a:prstGeom>
        </p:spPr>
      </p:pic>
      <p:pic>
        <p:nvPicPr>
          <p:cNvPr id="65" name="Picture 64" descr="A picture containing window, clock, crossword puzzle, indoor  Description generated with very high confidence">
            <a:extLst>
              <a:ext uri="{FF2B5EF4-FFF2-40B4-BE49-F238E27FC236}">
                <a16:creationId xmlns:a16="http://schemas.microsoft.com/office/drawing/2014/main" id="{5B532B65-759D-474F-8BF1-2B195B3FDB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83631" y="3238762"/>
            <a:ext cx="146745" cy="139545"/>
          </a:xfrm>
          <a:prstGeom prst="rect">
            <a:avLst/>
          </a:prstGeom>
        </p:spPr>
      </p:pic>
      <p:pic>
        <p:nvPicPr>
          <p:cNvPr id="66" name="Picture 65" descr="A picture containing window, clock, crossword puzzle, indoor  Description generated with very high confidence">
            <a:extLst>
              <a:ext uri="{FF2B5EF4-FFF2-40B4-BE49-F238E27FC236}">
                <a16:creationId xmlns:a16="http://schemas.microsoft.com/office/drawing/2014/main" id="{AC645192-923D-48C3-A27B-142CECC6FDEA}"/>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a:stretch/>
        </p:blipFill>
        <p:spPr>
          <a:xfrm>
            <a:off x="3833001" y="3240096"/>
            <a:ext cx="149320" cy="139545"/>
          </a:xfrm>
          <a:prstGeom prst="rect">
            <a:avLst/>
          </a:prstGeom>
        </p:spPr>
      </p:pic>
      <p:pic>
        <p:nvPicPr>
          <p:cNvPr id="67" name="Picture 66" descr="A picture containing window, clock, crossword puzzle, indoor  Description generated with very high confidence">
            <a:extLst>
              <a:ext uri="{FF2B5EF4-FFF2-40B4-BE49-F238E27FC236}">
                <a16:creationId xmlns:a16="http://schemas.microsoft.com/office/drawing/2014/main" id="{1169E69A-7C9B-40AD-80F3-DA444793E6D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691180" y="3378306"/>
            <a:ext cx="146745" cy="113842"/>
          </a:xfrm>
          <a:prstGeom prst="rect">
            <a:avLst/>
          </a:prstGeom>
        </p:spPr>
      </p:pic>
      <p:pic>
        <p:nvPicPr>
          <p:cNvPr id="68" name="Picture 67" descr="A picture containing window, clock, crossword puzzle, indoor  Description generated with very high confidence">
            <a:extLst>
              <a:ext uri="{FF2B5EF4-FFF2-40B4-BE49-F238E27FC236}">
                <a16:creationId xmlns:a16="http://schemas.microsoft.com/office/drawing/2014/main" id="{3325EB24-2E94-4674-B2A0-5097CCBEB79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691179" y="3499631"/>
            <a:ext cx="146745" cy="113842"/>
          </a:xfrm>
          <a:prstGeom prst="rect">
            <a:avLst/>
          </a:prstGeom>
        </p:spPr>
      </p:pic>
      <p:pic>
        <p:nvPicPr>
          <p:cNvPr id="69" name="Picture 68" descr="A picture containing window, clock, crossword puzzle, indoor  Description generated with very high confidence">
            <a:extLst>
              <a:ext uri="{FF2B5EF4-FFF2-40B4-BE49-F238E27FC236}">
                <a16:creationId xmlns:a16="http://schemas.microsoft.com/office/drawing/2014/main" id="{F83AB40E-0418-4E18-B305-98E1F79CFA2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691180" y="3627022"/>
            <a:ext cx="146745" cy="103217"/>
          </a:xfrm>
          <a:prstGeom prst="rect">
            <a:avLst/>
          </a:prstGeom>
        </p:spPr>
      </p:pic>
      <p:pic>
        <p:nvPicPr>
          <p:cNvPr id="70" name="Picture 69" descr="A picture containing window, clock, crossword puzzle, indoor  Description generated with very high confidence">
            <a:extLst>
              <a:ext uri="{FF2B5EF4-FFF2-40B4-BE49-F238E27FC236}">
                <a16:creationId xmlns:a16="http://schemas.microsoft.com/office/drawing/2014/main" id="{E2B59A05-4F5F-4B7F-BD4B-0F798B985FD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691179" y="3740754"/>
            <a:ext cx="146745" cy="124855"/>
          </a:xfrm>
          <a:prstGeom prst="rect">
            <a:avLst/>
          </a:prstGeom>
        </p:spPr>
      </p:pic>
      <p:pic>
        <p:nvPicPr>
          <p:cNvPr id="71" name="Picture 70" descr="A picture containing window, clock, crossword puzzle, indoor  Description generated with very high confidence">
            <a:extLst>
              <a:ext uri="{FF2B5EF4-FFF2-40B4-BE49-F238E27FC236}">
                <a16:creationId xmlns:a16="http://schemas.microsoft.com/office/drawing/2014/main" id="{A2F4FF92-F914-4544-B069-46EA399B6CB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845473" y="3238579"/>
            <a:ext cx="126733" cy="140963"/>
          </a:xfrm>
          <a:prstGeom prst="rect">
            <a:avLst/>
          </a:prstGeom>
        </p:spPr>
      </p:pic>
      <p:pic>
        <p:nvPicPr>
          <p:cNvPr id="72" name="Picture 71" descr="A picture containing window, clock, crossword puzzle, indoor  Description generated with very high confidence">
            <a:extLst>
              <a:ext uri="{FF2B5EF4-FFF2-40B4-BE49-F238E27FC236}">
                <a16:creationId xmlns:a16="http://schemas.microsoft.com/office/drawing/2014/main" id="{9145022B-5AA5-4187-B68E-3A4AF96726A6}"/>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a:stretch/>
        </p:blipFill>
        <p:spPr>
          <a:xfrm>
            <a:off x="3833001" y="3379640"/>
            <a:ext cx="149320" cy="124358"/>
          </a:xfrm>
          <a:prstGeom prst="rect">
            <a:avLst/>
          </a:prstGeom>
        </p:spPr>
      </p:pic>
      <p:pic>
        <p:nvPicPr>
          <p:cNvPr id="73" name="Picture 72" descr="A picture containing window, clock, crossword puzzle, indoor  Description generated with very high confidence">
            <a:extLst>
              <a:ext uri="{FF2B5EF4-FFF2-40B4-BE49-F238E27FC236}">
                <a16:creationId xmlns:a16="http://schemas.microsoft.com/office/drawing/2014/main" id="{90927B2C-AD18-482C-99E4-466A59E4C038}"/>
              </a:ext>
            </a:extLst>
          </p:cNvPr>
          <p:cNvPicPr>
            <a:picLocks noChangeAspect="1"/>
          </p:cNvPicPr>
          <p:nvPr/>
        </p:nvPicPr>
        <p:blipFill rotWithShape="1">
          <a:blip r:embed="rId23" cstate="print">
            <a:extLst>
              <a:ext uri="{28A0092B-C50C-407E-A947-70E740481C1C}">
                <a14:useLocalDpi xmlns:a14="http://schemas.microsoft.com/office/drawing/2010/main" val="0"/>
              </a:ext>
            </a:extLst>
          </a:blip>
          <a:srcRect/>
          <a:stretch/>
        </p:blipFill>
        <p:spPr>
          <a:xfrm>
            <a:off x="3833001" y="3503998"/>
            <a:ext cx="149320" cy="113842"/>
          </a:xfrm>
          <a:prstGeom prst="rect">
            <a:avLst/>
          </a:prstGeom>
        </p:spPr>
      </p:pic>
      <p:pic>
        <p:nvPicPr>
          <p:cNvPr id="74" name="Picture 73" descr="A picture containing window, clock, crossword puzzle, indoor  Description generated with very high confidence">
            <a:extLst>
              <a:ext uri="{FF2B5EF4-FFF2-40B4-BE49-F238E27FC236}">
                <a16:creationId xmlns:a16="http://schemas.microsoft.com/office/drawing/2014/main" id="{63060CCE-6862-4CE0-B26E-F0F2C0D139A0}"/>
              </a:ext>
            </a:extLst>
          </p:cNvPr>
          <p:cNvPicPr>
            <a:picLocks noChangeAspect="1"/>
          </p:cNvPicPr>
          <p:nvPr/>
        </p:nvPicPr>
        <p:blipFill rotWithShape="1">
          <a:blip r:embed="rId24" cstate="print">
            <a:extLst>
              <a:ext uri="{28A0092B-C50C-407E-A947-70E740481C1C}">
                <a14:useLocalDpi xmlns:a14="http://schemas.microsoft.com/office/drawing/2010/main" val="0"/>
              </a:ext>
            </a:extLst>
          </a:blip>
          <a:srcRect/>
          <a:stretch/>
        </p:blipFill>
        <p:spPr>
          <a:xfrm>
            <a:off x="3833001" y="3628355"/>
            <a:ext cx="149320" cy="103217"/>
          </a:xfrm>
          <a:prstGeom prst="rect">
            <a:avLst/>
          </a:prstGeom>
        </p:spPr>
      </p:pic>
      <p:pic>
        <p:nvPicPr>
          <p:cNvPr id="75" name="Picture 74" descr="A picture containing window, clock, crossword puzzle, indoor  Description generated with very high confidence">
            <a:extLst>
              <a:ext uri="{FF2B5EF4-FFF2-40B4-BE49-F238E27FC236}">
                <a16:creationId xmlns:a16="http://schemas.microsoft.com/office/drawing/2014/main" id="{15BB1E78-61C5-42B3-9DB2-121599ADE0CC}"/>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a:stretch/>
        </p:blipFill>
        <p:spPr>
          <a:xfrm>
            <a:off x="3833001" y="3740048"/>
            <a:ext cx="127094" cy="126894"/>
          </a:xfrm>
          <a:prstGeom prst="rect">
            <a:avLst/>
          </a:prstGeom>
        </p:spPr>
      </p:pic>
      <p:pic>
        <p:nvPicPr>
          <p:cNvPr id="76" name="Picture 75" descr="A picture containing window, clock, crossword puzzle, indoor  Description generated with very high confidence">
            <a:extLst>
              <a:ext uri="{FF2B5EF4-FFF2-40B4-BE49-F238E27FC236}">
                <a16:creationId xmlns:a16="http://schemas.microsoft.com/office/drawing/2014/main" id="{B60513E1-9C45-4CA3-A21A-9766D7BBAC9F}"/>
              </a:ext>
            </a:extLst>
          </p:cNvPr>
          <p:cNvPicPr>
            <a:picLocks noChangeAspect="1"/>
          </p:cNvPicPr>
          <p:nvPr/>
        </p:nvPicPr>
        <p:blipFill rotWithShape="1">
          <a:blip r:embed="rId26" cstate="print">
            <a:extLst>
              <a:ext uri="{28A0092B-C50C-407E-A947-70E740481C1C}">
                <a14:useLocalDpi xmlns:a14="http://schemas.microsoft.com/office/drawing/2010/main" val="0"/>
              </a:ext>
            </a:extLst>
          </a:blip>
          <a:srcRect/>
          <a:stretch/>
        </p:blipFill>
        <p:spPr>
          <a:xfrm>
            <a:off x="4017727" y="3254556"/>
            <a:ext cx="116992" cy="124358"/>
          </a:xfrm>
          <a:prstGeom prst="rect">
            <a:avLst/>
          </a:prstGeom>
        </p:spPr>
      </p:pic>
      <p:pic>
        <p:nvPicPr>
          <p:cNvPr id="77" name="Picture 76" descr="A picture containing window, clock, crossword puzzle, indoor  Description generated with very high confidence">
            <a:extLst>
              <a:ext uri="{FF2B5EF4-FFF2-40B4-BE49-F238E27FC236}">
                <a16:creationId xmlns:a16="http://schemas.microsoft.com/office/drawing/2014/main" id="{54B6F7FD-9542-48C8-BCC5-BDC1001AFC10}"/>
              </a:ext>
            </a:extLst>
          </p:cNvPr>
          <p:cNvPicPr>
            <a:picLocks noChangeAspect="1"/>
          </p:cNvPicPr>
          <p:nvPr/>
        </p:nvPicPr>
        <p:blipFill rotWithShape="1">
          <a:blip r:embed="rId27" cstate="print">
            <a:extLst>
              <a:ext uri="{28A0092B-C50C-407E-A947-70E740481C1C}">
                <a14:useLocalDpi xmlns:a14="http://schemas.microsoft.com/office/drawing/2010/main" val="0"/>
              </a:ext>
            </a:extLst>
          </a:blip>
          <a:srcRect/>
          <a:stretch/>
        </p:blipFill>
        <p:spPr>
          <a:xfrm>
            <a:off x="4017727" y="3390155"/>
            <a:ext cx="116992" cy="113842"/>
          </a:xfrm>
          <a:prstGeom prst="rect">
            <a:avLst/>
          </a:prstGeom>
        </p:spPr>
      </p:pic>
      <p:pic>
        <p:nvPicPr>
          <p:cNvPr id="78" name="Picture 77">
            <a:extLst>
              <a:ext uri="{FF2B5EF4-FFF2-40B4-BE49-F238E27FC236}">
                <a16:creationId xmlns:a16="http://schemas.microsoft.com/office/drawing/2014/main" id="{4C1FAA7A-BBEC-4B5D-B344-C24DD92542B8}"/>
              </a:ext>
            </a:extLst>
          </p:cNvPr>
          <p:cNvPicPr>
            <a:picLocks noChangeAspect="1"/>
          </p:cNvPicPr>
          <p:nvPr/>
        </p:nvPicPr>
        <p:blipFill rotWithShape="1">
          <a:blip r:embed="rId29" cstate="print">
            <a:extLst>
              <a:ext uri="{28A0092B-C50C-407E-A947-70E740481C1C}">
                <a14:useLocalDpi xmlns:a14="http://schemas.microsoft.com/office/drawing/2010/main" val="0"/>
              </a:ext>
            </a:extLst>
          </a:blip>
          <a:srcRect/>
          <a:stretch/>
        </p:blipFill>
        <p:spPr>
          <a:xfrm>
            <a:off x="4462854" y="2783840"/>
            <a:ext cx="314959" cy="253330"/>
          </a:xfrm>
          <a:prstGeom prst="rect">
            <a:avLst/>
          </a:prstGeom>
        </p:spPr>
      </p:pic>
      <p:pic>
        <p:nvPicPr>
          <p:cNvPr id="79" name="Picture 78">
            <a:extLst>
              <a:ext uri="{FF2B5EF4-FFF2-40B4-BE49-F238E27FC236}">
                <a16:creationId xmlns:a16="http://schemas.microsoft.com/office/drawing/2014/main" id="{257EE1B5-485F-4444-B11D-7AF1698C7AC0}"/>
              </a:ext>
            </a:extLst>
          </p:cNvPr>
          <p:cNvPicPr>
            <a:picLocks noChangeAspect="1"/>
          </p:cNvPicPr>
          <p:nvPr/>
        </p:nvPicPr>
        <p:blipFill rotWithShape="1">
          <a:blip r:embed="rId29" cstate="print">
            <a:extLst>
              <a:ext uri="{28A0092B-C50C-407E-A947-70E740481C1C}">
                <a14:useLocalDpi xmlns:a14="http://schemas.microsoft.com/office/drawing/2010/main" val="0"/>
              </a:ext>
            </a:extLst>
          </a:blip>
          <a:srcRect/>
          <a:stretch/>
        </p:blipFill>
        <p:spPr>
          <a:xfrm>
            <a:off x="4462853" y="5874078"/>
            <a:ext cx="314959" cy="253330"/>
          </a:xfrm>
          <a:prstGeom prst="rect">
            <a:avLst/>
          </a:prstGeom>
        </p:spPr>
      </p:pic>
      <p:pic>
        <p:nvPicPr>
          <p:cNvPr id="95" name="Picture 94">
            <a:extLst>
              <a:ext uri="{FF2B5EF4-FFF2-40B4-BE49-F238E27FC236}">
                <a16:creationId xmlns:a16="http://schemas.microsoft.com/office/drawing/2014/main" id="{95925A52-4ACA-47C2-9500-D461BC801A63}"/>
              </a:ext>
            </a:extLst>
          </p:cNvPr>
          <p:cNvPicPr>
            <a:picLocks noChangeAspect="1"/>
          </p:cNvPicPr>
          <p:nvPr/>
        </p:nvPicPr>
        <p:blipFill rotWithShape="1">
          <a:blip r:embed="rId30" cstate="print">
            <a:extLst>
              <a:ext uri="{28A0092B-C50C-407E-A947-70E740481C1C}">
                <a14:useLocalDpi xmlns:a14="http://schemas.microsoft.com/office/drawing/2010/main" val="0"/>
              </a:ext>
            </a:extLst>
          </a:blip>
          <a:srcRect b="-14737"/>
          <a:stretch/>
        </p:blipFill>
        <p:spPr>
          <a:xfrm>
            <a:off x="4896886" y="5809184"/>
            <a:ext cx="365126" cy="362321"/>
          </a:xfrm>
          <a:prstGeom prst="rect">
            <a:avLst/>
          </a:prstGeom>
        </p:spPr>
      </p:pic>
      <p:pic>
        <p:nvPicPr>
          <p:cNvPr id="97" name="Picture 96">
            <a:extLst>
              <a:ext uri="{FF2B5EF4-FFF2-40B4-BE49-F238E27FC236}">
                <a16:creationId xmlns:a16="http://schemas.microsoft.com/office/drawing/2014/main" id="{817A883B-C822-46C6-8FD6-FEB384E8BA62}"/>
              </a:ext>
            </a:extLst>
          </p:cNvPr>
          <p:cNvPicPr>
            <a:picLocks noChangeAspect="1"/>
          </p:cNvPicPr>
          <p:nvPr/>
        </p:nvPicPr>
        <p:blipFill rotWithShape="1">
          <a:blip r:embed="rId30" cstate="print">
            <a:extLst>
              <a:ext uri="{28A0092B-C50C-407E-A947-70E740481C1C}">
                <a14:useLocalDpi xmlns:a14="http://schemas.microsoft.com/office/drawing/2010/main" val="0"/>
              </a:ext>
            </a:extLst>
          </a:blip>
          <a:srcRect b="-14737"/>
          <a:stretch/>
        </p:blipFill>
        <p:spPr>
          <a:xfrm>
            <a:off x="4873223" y="2743129"/>
            <a:ext cx="365126" cy="362321"/>
          </a:xfrm>
          <a:prstGeom prst="rect">
            <a:avLst/>
          </a:prstGeom>
        </p:spPr>
      </p:pic>
      <p:sp>
        <p:nvSpPr>
          <p:cNvPr id="98" name="TextBox 97">
            <a:extLst>
              <a:ext uri="{FF2B5EF4-FFF2-40B4-BE49-F238E27FC236}">
                <a16:creationId xmlns:a16="http://schemas.microsoft.com/office/drawing/2014/main" id="{85B51BCA-DD3F-4CD8-A8F3-8CAAD8DA0517}"/>
              </a:ext>
            </a:extLst>
          </p:cNvPr>
          <p:cNvSpPr txBox="1"/>
          <p:nvPr/>
        </p:nvSpPr>
        <p:spPr bwMode="auto">
          <a:xfrm>
            <a:off x="4727947" y="1894361"/>
            <a:ext cx="9944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  £63</a:t>
            </a:r>
          </a:p>
        </p:txBody>
      </p:sp>
      <p:pic>
        <p:nvPicPr>
          <p:cNvPr id="63" name="Picture 62">
            <a:extLst>
              <a:ext uri="{FF2B5EF4-FFF2-40B4-BE49-F238E27FC236}">
                <a16:creationId xmlns:a16="http://schemas.microsoft.com/office/drawing/2014/main" id="{4C22570C-AA42-458E-A391-65C94AB99448}"/>
              </a:ext>
            </a:extLst>
          </p:cNvPr>
          <p:cNvPicPr>
            <a:picLocks noChangeAspect="1"/>
          </p:cNvPicPr>
          <p:nvPr/>
        </p:nvPicPr>
        <p:blipFill rotWithShape="1">
          <a:blip r:embed="rId31" cstate="print">
            <a:extLst>
              <a:ext uri="{28A0092B-C50C-407E-A947-70E740481C1C}">
                <a14:useLocalDpi xmlns:a14="http://schemas.microsoft.com/office/drawing/2010/main" val="0"/>
              </a:ext>
            </a:extLst>
          </a:blip>
          <a:srcRect/>
          <a:stretch/>
        </p:blipFill>
        <p:spPr>
          <a:xfrm>
            <a:off x="2548182" y="2743129"/>
            <a:ext cx="247649" cy="285253"/>
          </a:xfrm>
          <a:prstGeom prst="rect">
            <a:avLst/>
          </a:prstGeom>
        </p:spPr>
      </p:pic>
      <p:pic>
        <p:nvPicPr>
          <p:cNvPr id="64" name="Picture 63">
            <a:extLst>
              <a:ext uri="{FF2B5EF4-FFF2-40B4-BE49-F238E27FC236}">
                <a16:creationId xmlns:a16="http://schemas.microsoft.com/office/drawing/2014/main" id="{3B737201-897D-44B7-BD51-2C054FD51179}"/>
              </a:ext>
            </a:extLst>
          </p:cNvPr>
          <p:cNvPicPr>
            <a:picLocks noChangeAspect="1"/>
          </p:cNvPicPr>
          <p:nvPr/>
        </p:nvPicPr>
        <p:blipFill rotWithShape="1">
          <a:blip r:embed="rId32" cstate="print">
            <a:extLst>
              <a:ext uri="{28A0092B-C50C-407E-A947-70E740481C1C}">
                <a14:useLocalDpi xmlns:a14="http://schemas.microsoft.com/office/drawing/2010/main" val="0"/>
              </a:ext>
            </a:extLst>
          </a:blip>
          <a:srcRect t="-3781"/>
          <a:stretch/>
        </p:blipFill>
        <p:spPr>
          <a:xfrm>
            <a:off x="3516606" y="2721408"/>
            <a:ext cx="416718" cy="348456"/>
          </a:xfrm>
          <a:prstGeom prst="rect">
            <a:avLst/>
          </a:prstGeom>
        </p:spPr>
      </p:pic>
      <p:grpSp>
        <p:nvGrpSpPr>
          <p:cNvPr id="5" name="Group 4">
            <a:extLst>
              <a:ext uri="{FF2B5EF4-FFF2-40B4-BE49-F238E27FC236}">
                <a16:creationId xmlns:a16="http://schemas.microsoft.com/office/drawing/2014/main" id="{C7955276-23EC-4D7F-9B86-742FB0BB360C}"/>
              </a:ext>
            </a:extLst>
          </p:cNvPr>
          <p:cNvGrpSpPr/>
          <p:nvPr/>
        </p:nvGrpSpPr>
        <p:grpSpPr>
          <a:xfrm>
            <a:off x="3860087" y="4672453"/>
            <a:ext cx="253751" cy="944871"/>
            <a:chOff x="7005642" y="4672453"/>
            <a:chExt cx="253751" cy="944871"/>
          </a:xfrm>
        </p:grpSpPr>
        <p:pic>
          <p:nvPicPr>
            <p:cNvPr id="96" name="Picture 95" descr="A screen shot of a window  Description generated with high confidence">
              <a:extLst>
                <a:ext uri="{FF2B5EF4-FFF2-40B4-BE49-F238E27FC236}">
                  <a16:creationId xmlns:a16="http://schemas.microsoft.com/office/drawing/2014/main" id="{77457390-BAC2-4CE2-8B6F-D44A085E7BC2}"/>
                </a:ext>
              </a:extLst>
            </p:cNvPr>
            <p:cNvPicPr>
              <a:picLocks noChangeAspect="1"/>
            </p:cNvPicPr>
            <p:nvPr/>
          </p:nvPicPr>
          <p:blipFill rotWithShape="1">
            <a:blip r:embed="rId33" cstate="print">
              <a:extLst>
                <a:ext uri="{28A0092B-C50C-407E-A947-70E740481C1C}">
                  <a14:useLocalDpi xmlns:a14="http://schemas.microsoft.com/office/drawing/2010/main" val="0"/>
                </a:ext>
              </a:extLst>
            </a:blip>
            <a:srcRect/>
            <a:stretch/>
          </p:blipFill>
          <p:spPr>
            <a:xfrm>
              <a:off x="7006950" y="4687044"/>
              <a:ext cx="102934" cy="930280"/>
            </a:xfrm>
            <a:prstGeom prst="rect">
              <a:avLst/>
            </a:prstGeom>
          </p:spPr>
        </p:pic>
        <p:grpSp>
          <p:nvGrpSpPr>
            <p:cNvPr id="3" name="Group 2">
              <a:extLst>
                <a:ext uri="{FF2B5EF4-FFF2-40B4-BE49-F238E27FC236}">
                  <a16:creationId xmlns:a16="http://schemas.microsoft.com/office/drawing/2014/main" id="{9746A359-6F0D-4FB8-B0A4-FB8F6F470E64}"/>
                </a:ext>
              </a:extLst>
            </p:cNvPr>
            <p:cNvGrpSpPr/>
            <p:nvPr/>
          </p:nvGrpSpPr>
          <p:grpSpPr>
            <a:xfrm>
              <a:off x="7005642" y="4672453"/>
              <a:ext cx="252692" cy="944871"/>
              <a:chOff x="7005642" y="4672453"/>
              <a:chExt cx="252692" cy="944871"/>
            </a:xfrm>
          </p:grpSpPr>
          <p:pic>
            <p:nvPicPr>
              <p:cNvPr id="104" name="Picture 103" descr="A screen shot of a window  Description generated with high confidence">
                <a:extLst>
                  <a:ext uri="{FF2B5EF4-FFF2-40B4-BE49-F238E27FC236}">
                    <a16:creationId xmlns:a16="http://schemas.microsoft.com/office/drawing/2014/main" id="{064112B3-6700-4A1B-B367-A42D3AB8B7A3}"/>
                  </a:ext>
                </a:extLst>
              </p:cNvPr>
              <p:cNvPicPr>
                <a:picLocks noChangeAspect="1"/>
              </p:cNvPicPr>
              <p:nvPr/>
            </p:nvPicPr>
            <p:blipFill rotWithShape="1">
              <a:blip r:embed="rId33" cstate="print">
                <a:extLst>
                  <a:ext uri="{28A0092B-C50C-407E-A947-70E740481C1C}">
                    <a14:useLocalDpi xmlns:a14="http://schemas.microsoft.com/office/drawing/2010/main" val="0"/>
                  </a:ext>
                </a:extLst>
              </a:blip>
              <a:srcRect/>
              <a:stretch/>
            </p:blipFill>
            <p:spPr>
              <a:xfrm>
                <a:off x="7005642" y="4687044"/>
                <a:ext cx="102934" cy="930280"/>
              </a:xfrm>
              <a:prstGeom prst="rect">
                <a:avLst/>
              </a:prstGeom>
            </p:spPr>
          </p:pic>
          <p:pic>
            <p:nvPicPr>
              <p:cNvPr id="101" name="Picture 100" descr="A picture containing window, clock, crossword puzzle, indoor  Description generated with very high confidence">
                <a:extLst>
                  <a:ext uri="{FF2B5EF4-FFF2-40B4-BE49-F238E27FC236}">
                    <a16:creationId xmlns:a16="http://schemas.microsoft.com/office/drawing/2014/main" id="{742690B0-05DD-4437-BB22-EDF688D60C9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126280" y="4672453"/>
                <a:ext cx="126733" cy="140963"/>
              </a:xfrm>
              <a:prstGeom prst="rect">
                <a:avLst/>
              </a:prstGeom>
            </p:spPr>
          </p:pic>
          <p:pic>
            <p:nvPicPr>
              <p:cNvPr id="102" name="Picture 101" descr="A picture containing window, clock, crossword puzzle, indoor  Description generated with very high confidence">
                <a:extLst>
                  <a:ext uri="{FF2B5EF4-FFF2-40B4-BE49-F238E27FC236}">
                    <a16:creationId xmlns:a16="http://schemas.microsoft.com/office/drawing/2014/main" id="{546AB7EA-6AB5-4C7C-A28C-1899D36539F6}"/>
                  </a:ext>
                </a:extLst>
              </p:cNvPr>
              <p:cNvPicPr>
                <a:picLocks noChangeAspect="1"/>
              </p:cNvPicPr>
              <p:nvPr/>
            </p:nvPicPr>
            <p:blipFill rotWithShape="1">
              <a:blip r:embed="rId26" cstate="print">
                <a:extLst>
                  <a:ext uri="{28A0092B-C50C-407E-A947-70E740481C1C}">
                    <a14:useLocalDpi xmlns:a14="http://schemas.microsoft.com/office/drawing/2010/main" val="0"/>
                  </a:ext>
                </a:extLst>
              </a:blip>
              <a:srcRect/>
              <a:stretch/>
            </p:blipFill>
            <p:spPr>
              <a:xfrm>
                <a:off x="7141342" y="4808142"/>
                <a:ext cx="116992" cy="124358"/>
              </a:xfrm>
              <a:prstGeom prst="rect">
                <a:avLst/>
              </a:prstGeom>
            </p:spPr>
          </p:pic>
        </p:grpSp>
        <p:pic>
          <p:nvPicPr>
            <p:cNvPr id="103" name="Picture 102" descr="A picture containing window, clock, crossword puzzle, indoor  Description generated with very high confidence">
              <a:extLst>
                <a:ext uri="{FF2B5EF4-FFF2-40B4-BE49-F238E27FC236}">
                  <a16:creationId xmlns:a16="http://schemas.microsoft.com/office/drawing/2014/main" id="{A239CCB0-C7B9-4CA0-9608-32C65CAEA0EA}"/>
                </a:ext>
              </a:extLst>
            </p:cNvPr>
            <p:cNvPicPr>
              <a:picLocks noChangeAspect="1"/>
            </p:cNvPicPr>
            <p:nvPr/>
          </p:nvPicPr>
          <p:blipFill rotWithShape="1">
            <a:blip r:embed="rId27" cstate="print">
              <a:extLst>
                <a:ext uri="{28A0092B-C50C-407E-A947-70E740481C1C}">
                  <a14:useLocalDpi xmlns:a14="http://schemas.microsoft.com/office/drawing/2010/main" val="0"/>
                </a:ext>
              </a:extLst>
            </a:blip>
            <a:srcRect/>
            <a:stretch/>
          </p:blipFill>
          <p:spPr>
            <a:xfrm>
              <a:off x="7142401" y="4940565"/>
              <a:ext cx="116992" cy="113842"/>
            </a:xfrm>
            <a:prstGeom prst="rect">
              <a:avLst/>
            </a:prstGeom>
          </p:spPr>
        </p:pic>
      </p:grpSp>
      <p:cxnSp>
        <p:nvCxnSpPr>
          <p:cNvPr id="62" name="Straight Arrow Connector 61">
            <a:extLst>
              <a:ext uri="{FF2B5EF4-FFF2-40B4-BE49-F238E27FC236}">
                <a16:creationId xmlns:a16="http://schemas.microsoft.com/office/drawing/2014/main" id="{D6988BC0-CFD4-4E85-8ED4-CDA693A5D70D}"/>
              </a:ext>
            </a:extLst>
          </p:cNvPr>
          <p:cNvCxnSpPr>
            <a:cxnSpLocks/>
          </p:cNvCxnSpPr>
          <p:nvPr/>
        </p:nvCxnSpPr>
        <p:spPr bwMode="auto">
          <a:xfrm>
            <a:off x="1811930" y="4207198"/>
            <a:ext cx="1930149" cy="406873"/>
          </a:xfrm>
          <a:prstGeom prst="straightConnector1">
            <a:avLst/>
          </a:prstGeom>
          <a:noFill/>
          <a:ln w="1270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2" name="Picture 81" descr="A screen shot of a window  Description generated with high confidence">
            <a:extLst>
              <a:ext uri="{FF2B5EF4-FFF2-40B4-BE49-F238E27FC236}">
                <a16:creationId xmlns:a16="http://schemas.microsoft.com/office/drawing/2014/main" id="{D5CEE918-3FFA-417A-B95F-429EFE616C8A}"/>
              </a:ext>
            </a:extLst>
          </p:cNvPr>
          <p:cNvPicPr>
            <a:picLocks noChangeAspect="1"/>
          </p:cNvPicPr>
          <p:nvPr/>
        </p:nvPicPr>
        <p:blipFill rotWithShape="1">
          <a:blip r:embed="rId34" cstate="print">
            <a:extLst>
              <a:ext uri="{28A0092B-C50C-407E-A947-70E740481C1C}">
                <a14:useLocalDpi xmlns:a14="http://schemas.microsoft.com/office/drawing/2010/main" val="0"/>
              </a:ext>
            </a:extLst>
          </a:blip>
          <a:srcRect/>
          <a:stretch/>
        </p:blipFill>
        <p:spPr>
          <a:xfrm>
            <a:off x="3933325" y="4217598"/>
            <a:ext cx="163279" cy="425451"/>
          </a:xfrm>
          <a:prstGeom prst="rect">
            <a:avLst/>
          </a:prstGeom>
        </p:spPr>
      </p:pic>
      <p:sp>
        <p:nvSpPr>
          <p:cNvPr id="11" name="Content Placeholder 2">
            <a:extLst>
              <a:ext uri="{FF2B5EF4-FFF2-40B4-BE49-F238E27FC236}">
                <a16:creationId xmlns:a16="http://schemas.microsoft.com/office/drawing/2014/main" id="{FC686FE8-56EB-4158-A15D-B6AD07D899FB}"/>
              </a:ext>
            </a:extLst>
          </p:cNvPr>
          <p:cNvSpPr txBox="1">
            <a:spLocks/>
          </p:cNvSpPr>
          <p:nvPr/>
        </p:nvSpPr>
        <p:spPr>
          <a:xfrm>
            <a:off x="6103524" y="1203376"/>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you make these numbers with your own equipment?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Partition the numbers into tens and ones. Can you combine all the tens together, then the ones, and record the totals?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 do you notice about the total of the ones digits? Can you exchange 10 ones for 1 ten using your own equipment?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Now can you find the total?</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2" name="TextBox 19">
            <a:extLst>
              <a:ext uri="{FF2B5EF4-FFF2-40B4-BE49-F238E27FC236}">
                <a16:creationId xmlns:a16="http://schemas.microsoft.com/office/drawing/2014/main" id="{C560FD70-98ED-46B0-AA2F-016D55C65BB0}"/>
              </a:ext>
            </a:extLst>
          </p:cNvPr>
          <p:cNvSpPr txBox="1"/>
          <p:nvPr/>
        </p:nvSpPr>
        <p:spPr>
          <a:xfrm>
            <a:off x="6119698" y="4761834"/>
            <a:ext cx="5390389" cy="1034129"/>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F</a:t>
            </a:r>
            <a:r>
              <a:rPr kumimoji="0" lang="en-GB" sz="1800" b="0" i="1" u="none" strike="noStrike" kern="1200" cap="none" spc="0" normalizeH="0" baseline="0" noProof="0" dirty="0" err="1">
                <a:ln>
                  <a:noFill/>
                </a:ln>
                <a:solidFill>
                  <a:srgbClr val="585858"/>
                </a:solidFill>
                <a:effectLst/>
                <a:uLnTx/>
                <a:uFillTx/>
                <a:latin typeface="Arial" panose="020B0604020202020204" pitchFamily="34" charset="0"/>
                <a:ea typeface="+mn-ea"/>
                <a:cs typeface="+mn-cs"/>
              </a:rPr>
              <a:t>irst</a:t>
            </a: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 I partition both numbers. </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Then I add the tens. Then I add the ones. </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Then I combine all of the tens and all of the ones.</a:t>
            </a:r>
          </a:p>
        </p:txBody>
      </p:sp>
    </p:spTree>
    <p:extLst>
      <p:ext uri="{BB962C8B-B14F-4D97-AF65-F5344CB8AC3E}">
        <p14:creationId xmlns:p14="http://schemas.microsoft.com/office/powerpoint/2010/main" val="108945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0.00013 -2.96296E-6 L -0.00013 0.21042 " pathEditMode="relative" rAng="0" ptsTypes="AA">
                                      <p:cBhvr>
                                        <p:cTn id="21" dur="2000" fill="hold"/>
                                        <p:tgtEl>
                                          <p:spTgt spid="33"/>
                                        </p:tgtEl>
                                        <p:attrNameLst>
                                          <p:attrName>ppt_x</p:attrName>
                                          <p:attrName>ppt_y</p:attrName>
                                        </p:attrNameLst>
                                      </p:cBhvr>
                                      <p:rCtr x="0" y="10509"/>
                                    </p:animMotion>
                                  </p:childTnLst>
                                </p:cTn>
                              </p:par>
                              <p:par>
                                <p:cTn id="22" presetID="42" presetClass="path" presetSubtype="0" accel="50000" decel="50000" fill="hold" nodeType="withEffect">
                                  <p:stCondLst>
                                    <p:cond delay="0"/>
                                  </p:stCondLst>
                                  <p:childTnLst>
                                    <p:animMotion origin="layout" path="M -1.45833E-6 -2.96296E-6 L -0.1457 0.21042 " pathEditMode="relative" rAng="0" ptsTypes="AA">
                                      <p:cBhvr>
                                        <p:cTn id="23" dur="2000" fill="hold"/>
                                        <p:tgtEl>
                                          <p:spTgt spid="34"/>
                                        </p:tgtEl>
                                        <p:attrNameLst>
                                          <p:attrName>ppt_x</p:attrName>
                                          <p:attrName>ppt_y</p:attrName>
                                        </p:attrNameLst>
                                      </p:cBhvr>
                                      <p:rCtr x="-7292" y="10509"/>
                                    </p:animMotion>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Effect transition="in" filter="fade">
                                      <p:cBhvr>
                                        <p:cTn id="27" dur="500"/>
                                        <p:tgtEl>
                                          <p:spTgt spid="99"/>
                                        </p:tgtEl>
                                      </p:cBhvr>
                                    </p:animEffect>
                                  </p:childTnLst>
                                </p:cTn>
                              </p:par>
                              <p:par>
                                <p:cTn id="28" presetID="10" presetClass="entr" presetSubtype="0" fill="hold" nodeType="withEffect">
                                  <p:stCondLst>
                                    <p:cond delay="0"/>
                                  </p:stCondLst>
                                  <p:childTnLst>
                                    <p:set>
                                      <p:cBhvr>
                                        <p:cTn id="29" dur="1" fill="hold">
                                          <p:stCondLst>
                                            <p:cond delay="0"/>
                                          </p:stCondLst>
                                        </p:cTn>
                                        <p:tgtEl>
                                          <p:spTgt spid="100"/>
                                        </p:tgtEl>
                                        <p:attrNameLst>
                                          <p:attrName>style.visibility</p:attrName>
                                        </p:attrNameLst>
                                      </p:cBhvr>
                                      <p:to>
                                        <p:strVal val="visible"/>
                                      </p:to>
                                    </p:set>
                                    <p:animEffect transition="in" filter="fade">
                                      <p:cBhvr>
                                        <p:cTn id="30" dur="500"/>
                                        <p:tgtEl>
                                          <p:spTgt spid="10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7"/>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82"/>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6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nodeType="clickEffect">
                                  <p:stCondLst>
                                    <p:cond delay="0"/>
                                  </p:stCondLst>
                                  <p:childTnLst>
                                    <p:animMotion origin="layout" path="M -6.25E-7 2.59259E-6 L 0.15221 0.20949 " pathEditMode="relative" rAng="0" ptsTypes="AA">
                                      <p:cBhvr>
                                        <p:cTn id="49" dur="2000" fill="hold"/>
                                        <p:tgtEl>
                                          <p:spTgt spid="65"/>
                                        </p:tgtEl>
                                        <p:attrNameLst>
                                          <p:attrName>ppt_x</p:attrName>
                                          <p:attrName>ppt_y</p:attrName>
                                        </p:attrNameLst>
                                      </p:cBhvr>
                                      <p:rCtr x="7604" y="10463"/>
                                    </p:animMotion>
                                  </p:childTnLst>
                                </p:cTn>
                              </p:par>
                              <p:par>
                                <p:cTn id="50" presetID="42" presetClass="path" presetSubtype="0" accel="50000" decel="50000" fill="hold" nodeType="withEffect">
                                  <p:stCondLst>
                                    <p:cond delay="0"/>
                                  </p:stCondLst>
                                  <p:childTnLst>
                                    <p:animMotion origin="layout" path="M -4.16667E-7 2.59259E-6 L 0.15221 0.20949 " pathEditMode="relative" rAng="0" ptsTypes="AA">
                                      <p:cBhvr>
                                        <p:cTn id="51" dur="2000" fill="hold"/>
                                        <p:tgtEl>
                                          <p:spTgt spid="71"/>
                                        </p:tgtEl>
                                        <p:attrNameLst>
                                          <p:attrName>ppt_x</p:attrName>
                                          <p:attrName>ppt_y</p:attrName>
                                        </p:attrNameLst>
                                      </p:cBhvr>
                                      <p:rCtr x="7604" y="10463"/>
                                    </p:animMotion>
                                  </p:childTnLst>
                                </p:cTn>
                              </p:par>
                              <p:par>
                                <p:cTn id="52" presetID="42" presetClass="path" presetSubtype="0" accel="50000" decel="50000" fill="hold" nodeType="withEffect">
                                  <p:stCondLst>
                                    <p:cond delay="0"/>
                                  </p:stCondLst>
                                  <p:childTnLst>
                                    <p:animMotion origin="layout" path="M -1.45833E-6 4.07407E-6 L 0.15222 0.20949 " pathEditMode="relative" rAng="0" ptsTypes="AA">
                                      <p:cBhvr>
                                        <p:cTn id="53" dur="2000" fill="hold"/>
                                        <p:tgtEl>
                                          <p:spTgt spid="67"/>
                                        </p:tgtEl>
                                        <p:attrNameLst>
                                          <p:attrName>ppt_x</p:attrName>
                                          <p:attrName>ppt_y</p:attrName>
                                        </p:attrNameLst>
                                      </p:cBhvr>
                                      <p:rCtr x="7604" y="10463"/>
                                    </p:animMotion>
                                  </p:childTnLst>
                                </p:cTn>
                              </p:par>
                              <p:par>
                                <p:cTn id="54" presetID="42" presetClass="path" presetSubtype="0" accel="50000" decel="50000" fill="hold" nodeType="withEffect">
                                  <p:stCondLst>
                                    <p:cond delay="0"/>
                                  </p:stCondLst>
                                  <p:childTnLst>
                                    <p:animMotion origin="layout" path="M -1.45833E-6 1.48148E-6 L 0.15222 0.20949 " pathEditMode="relative" rAng="0" ptsTypes="AA">
                                      <p:cBhvr>
                                        <p:cTn id="55" dur="2000" fill="hold"/>
                                        <p:tgtEl>
                                          <p:spTgt spid="68"/>
                                        </p:tgtEl>
                                        <p:attrNameLst>
                                          <p:attrName>ppt_x</p:attrName>
                                          <p:attrName>ppt_y</p:attrName>
                                        </p:attrNameLst>
                                      </p:cBhvr>
                                      <p:rCtr x="7604" y="10463"/>
                                    </p:animMotion>
                                  </p:childTnLst>
                                </p:cTn>
                              </p:par>
                              <p:par>
                                <p:cTn id="56" presetID="42" presetClass="path" presetSubtype="0" accel="50000" decel="50000" fill="hold" nodeType="withEffect">
                                  <p:stCondLst>
                                    <p:cond delay="0"/>
                                  </p:stCondLst>
                                  <p:childTnLst>
                                    <p:animMotion origin="layout" path="M -1.45833E-6 -2.59259E-6 L 0.15222 0.20949 " pathEditMode="relative" rAng="0" ptsTypes="AA">
                                      <p:cBhvr>
                                        <p:cTn id="57" dur="2000" fill="hold"/>
                                        <p:tgtEl>
                                          <p:spTgt spid="69"/>
                                        </p:tgtEl>
                                        <p:attrNameLst>
                                          <p:attrName>ppt_x</p:attrName>
                                          <p:attrName>ppt_y</p:attrName>
                                        </p:attrNameLst>
                                      </p:cBhvr>
                                      <p:rCtr x="7604" y="10463"/>
                                    </p:animMotion>
                                  </p:childTnLst>
                                </p:cTn>
                              </p:par>
                              <p:par>
                                <p:cTn id="58" presetID="42" presetClass="path" presetSubtype="0" accel="50000" decel="50000" fill="hold" nodeType="withEffect">
                                  <p:stCondLst>
                                    <p:cond delay="0"/>
                                  </p:stCondLst>
                                  <p:childTnLst>
                                    <p:animMotion origin="layout" path="M -1.45833E-6 1.85185E-6 L 0.15222 0.20949 " pathEditMode="relative" rAng="0" ptsTypes="AA">
                                      <p:cBhvr>
                                        <p:cTn id="59" dur="2000" fill="hold"/>
                                        <p:tgtEl>
                                          <p:spTgt spid="70"/>
                                        </p:tgtEl>
                                        <p:attrNameLst>
                                          <p:attrName>ppt_x</p:attrName>
                                          <p:attrName>ppt_y</p:attrName>
                                        </p:attrNameLst>
                                      </p:cBhvr>
                                      <p:rCtr x="7604" y="10463"/>
                                    </p:animMotion>
                                  </p:childTnLst>
                                </p:cTn>
                              </p:par>
                              <p:par>
                                <p:cTn id="60" presetID="42" presetClass="path" presetSubtype="0" accel="50000" decel="50000" fill="hold" nodeType="withEffect">
                                  <p:stCondLst>
                                    <p:cond delay="0"/>
                                  </p:stCondLst>
                                  <p:childTnLst>
                                    <p:animMotion origin="layout" path="M 5E-6 -4.81481E-6 L -0.00234 0.2088 " pathEditMode="relative" rAng="0" ptsTypes="AA">
                                      <p:cBhvr>
                                        <p:cTn id="61" dur="2000" fill="hold"/>
                                        <p:tgtEl>
                                          <p:spTgt spid="76"/>
                                        </p:tgtEl>
                                        <p:attrNameLst>
                                          <p:attrName>ppt_x</p:attrName>
                                          <p:attrName>ppt_y</p:attrName>
                                        </p:attrNameLst>
                                      </p:cBhvr>
                                      <p:rCtr x="-117" y="10440"/>
                                    </p:animMotion>
                                  </p:childTnLst>
                                </p:cTn>
                              </p:par>
                              <p:par>
                                <p:cTn id="62" presetID="42" presetClass="path" presetSubtype="0" accel="50000" decel="50000" fill="hold" nodeType="withEffect">
                                  <p:stCondLst>
                                    <p:cond delay="0"/>
                                  </p:stCondLst>
                                  <p:childTnLst>
                                    <p:animMotion origin="layout" path="M 5E-6 3.7037E-6 L -0.00234 0.20879 " pathEditMode="relative" rAng="0" ptsTypes="AA">
                                      <p:cBhvr>
                                        <p:cTn id="63" dur="2000" fill="hold"/>
                                        <p:tgtEl>
                                          <p:spTgt spid="77"/>
                                        </p:tgtEl>
                                        <p:attrNameLst>
                                          <p:attrName>ppt_x</p:attrName>
                                          <p:attrName>ppt_y</p:attrName>
                                        </p:attrNameLst>
                                      </p:cBhvr>
                                      <p:rCtr x="-117" y="10440"/>
                                    </p:animMotion>
                                  </p:childTnLst>
                                </p:cTn>
                              </p:par>
                              <p:par>
                                <p:cTn id="64" presetID="42" presetClass="path" presetSubtype="0" accel="50000" decel="50000" fill="hold" nodeType="withEffect">
                                  <p:stCondLst>
                                    <p:cond delay="0"/>
                                  </p:stCondLst>
                                  <p:childTnLst>
                                    <p:animMotion origin="layout" path="M -2.70833E-6 1.11111E-6 L -0.00234 0.2088 " pathEditMode="relative" rAng="0" ptsTypes="AA">
                                      <p:cBhvr>
                                        <p:cTn id="65" dur="2000" fill="hold"/>
                                        <p:tgtEl>
                                          <p:spTgt spid="66"/>
                                        </p:tgtEl>
                                        <p:attrNameLst>
                                          <p:attrName>ppt_x</p:attrName>
                                          <p:attrName>ppt_y</p:attrName>
                                        </p:attrNameLst>
                                      </p:cBhvr>
                                      <p:rCtr x="-117" y="10440"/>
                                    </p:animMotion>
                                  </p:childTnLst>
                                </p:cTn>
                              </p:par>
                              <p:par>
                                <p:cTn id="66" presetID="42" presetClass="path" presetSubtype="0" accel="50000" decel="50000" fill="hold" nodeType="withEffect">
                                  <p:stCondLst>
                                    <p:cond delay="0"/>
                                  </p:stCondLst>
                                  <p:childTnLst>
                                    <p:animMotion origin="layout" path="M -1.25E-6 3.7037E-7 L -0.00234 0.2088 " pathEditMode="relative" rAng="0" ptsTypes="AA">
                                      <p:cBhvr>
                                        <p:cTn id="67" dur="2000" fill="hold"/>
                                        <p:tgtEl>
                                          <p:spTgt spid="75"/>
                                        </p:tgtEl>
                                        <p:attrNameLst>
                                          <p:attrName>ppt_x</p:attrName>
                                          <p:attrName>ppt_y</p:attrName>
                                        </p:attrNameLst>
                                      </p:cBhvr>
                                      <p:rCtr x="-117" y="10440"/>
                                    </p:animMotion>
                                  </p:childTnLst>
                                </p:cTn>
                              </p:par>
                              <p:par>
                                <p:cTn id="68" presetID="42" presetClass="path" presetSubtype="0" accel="50000" decel="50000" fill="hold" nodeType="withEffect">
                                  <p:stCondLst>
                                    <p:cond delay="0"/>
                                  </p:stCondLst>
                                  <p:childTnLst>
                                    <p:animMotion origin="layout" path="M -2.70833E-6 -4.07407E-6 L -0.00234 0.2088 " pathEditMode="relative" rAng="0" ptsTypes="AA">
                                      <p:cBhvr>
                                        <p:cTn id="69" dur="2000" fill="hold"/>
                                        <p:tgtEl>
                                          <p:spTgt spid="74"/>
                                        </p:tgtEl>
                                        <p:attrNameLst>
                                          <p:attrName>ppt_x</p:attrName>
                                          <p:attrName>ppt_y</p:attrName>
                                        </p:attrNameLst>
                                      </p:cBhvr>
                                      <p:rCtr x="-117" y="10440"/>
                                    </p:animMotion>
                                  </p:childTnLst>
                                </p:cTn>
                              </p:par>
                              <p:par>
                                <p:cTn id="70" presetID="42" presetClass="path" presetSubtype="0" accel="50000" decel="50000" fill="hold" nodeType="withEffect">
                                  <p:stCondLst>
                                    <p:cond delay="0"/>
                                  </p:stCondLst>
                                  <p:childTnLst>
                                    <p:animMotion origin="layout" path="M -2.70833E-6 -2.96296E-6 L -0.00234 0.2088 " pathEditMode="relative" rAng="0" ptsTypes="AA">
                                      <p:cBhvr>
                                        <p:cTn id="71" dur="2000" fill="hold"/>
                                        <p:tgtEl>
                                          <p:spTgt spid="73"/>
                                        </p:tgtEl>
                                        <p:attrNameLst>
                                          <p:attrName>ppt_x</p:attrName>
                                          <p:attrName>ppt_y</p:attrName>
                                        </p:attrNameLst>
                                      </p:cBhvr>
                                      <p:rCtr x="-117" y="10440"/>
                                    </p:animMotion>
                                  </p:childTnLst>
                                </p:cTn>
                              </p:par>
                              <p:par>
                                <p:cTn id="72" presetID="42" presetClass="path" presetSubtype="0" accel="50000" decel="50000" fill="hold" nodeType="withEffect">
                                  <p:stCondLst>
                                    <p:cond delay="0"/>
                                  </p:stCondLst>
                                  <p:childTnLst>
                                    <p:animMotion origin="layout" path="M -2.70833E-6 -1.85185E-6 L -0.00234 0.2088 " pathEditMode="relative" rAng="0" ptsTypes="AA">
                                      <p:cBhvr>
                                        <p:cTn id="73" dur="2000" fill="hold"/>
                                        <p:tgtEl>
                                          <p:spTgt spid="72"/>
                                        </p:tgtEl>
                                        <p:attrNameLst>
                                          <p:attrName>ppt_x</p:attrName>
                                          <p:attrName>ppt_y</p:attrName>
                                        </p:attrNameLst>
                                      </p:cBhvr>
                                      <p:rCtr x="-117" y="10440"/>
                                    </p:animMotion>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fade">
                                      <p:cBhvr>
                                        <p:cTn id="78" dur="500"/>
                                        <p:tgtEl>
                                          <p:spTgt spid="5"/>
                                        </p:tgtEl>
                                      </p:cBhvr>
                                    </p:animEffect>
                                  </p:childTnLst>
                                </p:cTn>
                              </p:par>
                              <p:par>
                                <p:cTn id="79" presetID="10" presetClass="exit" presetSubtype="0" fill="hold" nodeType="withEffect">
                                  <p:stCondLst>
                                    <p:cond delay="0"/>
                                  </p:stCondLst>
                                  <p:childTnLst>
                                    <p:animEffect transition="out" filter="fade">
                                      <p:cBhvr>
                                        <p:cTn id="80" dur="500"/>
                                        <p:tgtEl>
                                          <p:spTgt spid="76"/>
                                        </p:tgtEl>
                                      </p:cBhvr>
                                    </p:animEffect>
                                    <p:set>
                                      <p:cBhvr>
                                        <p:cTn id="81" dur="1" fill="hold">
                                          <p:stCondLst>
                                            <p:cond delay="499"/>
                                          </p:stCondLst>
                                        </p:cTn>
                                        <p:tgtEl>
                                          <p:spTgt spid="76"/>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77"/>
                                        </p:tgtEl>
                                      </p:cBhvr>
                                    </p:animEffect>
                                    <p:set>
                                      <p:cBhvr>
                                        <p:cTn id="84" dur="1" fill="hold">
                                          <p:stCondLst>
                                            <p:cond delay="499"/>
                                          </p:stCondLst>
                                        </p:cTn>
                                        <p:tgtEl>
                                          <p:spTgt spid="77"/>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66"/>
                                        </p:tgtEl>
                                      </p:cBhvr>
                                    </p:animEffect>
                                    <p:set>
                                      <p:cBhvr>
                                        <p:cTn id="87" dur="1" fill="hold">
                                          <p:stCondLst>
                                            <p:cond delay="499"/>
                                          </p:stCondLst>
                                        </p:cTn>
                                        <p:tgtEl>
                                          <p:spTgt spid="66"/>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75"/>
                                        </p:tgtEl>
                                      </p:cBhvr>
                                    </p:animEffect>
                                    <p:set>
                                      <p:cBhvr>
                                        <p:cTn id="90" dur="1" fill="hold">
                                          <p:stCondLst>
                                            <p:cond delay="499"/>
                                          </p:stCondLst>
                                        </p:cTn>
                                        <p:tgtEl>
                                          <p:spTgt spid="75"/>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74"/>
                                        </p:tgtEl>
                                      </p:cBhvr>
                                    </p:animEffect>
                                    <p:set>
                                      <p:cBhvr>
                                        <p:cTn id="93" dur="1" fill="hold">
                                          <p:stCondLst>
                                            <p:cond delay="499"/>
                                          </p:stCondLst>
                                        </p:cTn>
                                        <p:tgtEl>
                                          <p:spTgt spid="74"/>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73"/>
                                        </p:tgtEl>
                                      </p:cBhvr>
                                    </p:animEffect>
                                    <p:set>
                                      <p:cBhvr>
                                        <p:cTn id="96" dur="1" fill="hold">
                                          <p:stCondLst>
                                            <p:cond delay="499"/>
                                          </p:stCondLst>
                                        </p:cTn>
                                        <p:tgtEl>
                                          <p:spTgt spid="73"/>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72"/>
                                        </p:tgtEl>
                                      </p:cBhvr>
                                    </p:animEffect>
                                    <p:set>
                                      <p:cBhvr>
                                        <p:cTn id="99" dur="1" fill="hold">
                                          <p:stCondLst>
                                            <p:cond delay="499"/>
                                          </p:stCondLst>
                                        </p:cTn>
                                        <p:tgtEl>
                                          <p:spTgt spid="72"/>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65"/>
                                        </p:tgtEl>
                                      </p:cBhvr>
                                    </p:animEffect>
                                    <p:set>
                                      <p:cBhvr>
                                        <p:cTn id="102" dur="1" fill="hold">
                                          <p:stCondLst>
                                            <p:cond delay="499"/>
                                          </p:stCondLst>
                                        </p:cTn>
                                        <p:tgtEl>
                                          <p:spTgt spid="65"/>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500"/>
                                        <p:tgtEl>
                                          <p:spTgt spid="71"/>
                                        </p:tgtEl>
                                      </p:cBhvr>
                                    </p:animEffect>
                                    <p:set>
                                      <p:cBhvr>
                                        <p:cTn id="105" dur="1" fill="hold">
                                          <p:stCondLst>
                                            <p:cond delay="499"/>
                                          </p:stCondLst>
                                        </p:cTn>
                                        <p:tgtEl>
                                          <p:spTgt spid="71"/>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500"/>
                                        <p:tgtEl>
                                          <p:spTgt spid="67"/>
                                        </p:tgtEl>
                                      </p:cBhvr>
                                    </p:animEffect>
                                    <p:set>
                                      <p:cBhvr>
                                        <p:cTn id="108" dur="1" fill="hold">
                                          <p:stCondLst>
                                            <p:cond delay="499"/>
                                          </p:stCondLst>
                                        </p:cTn>
                                        <p:tgtEl>
                                          <p:spTgt spid="67"/>
                                        </p:tgtEl>
                                        <p:attrNameLst>
                                          <p:attrName>style.visibility</p:attrName>
                                        </p:attrNameLst>
                                      </p:cBhvr>
                                      <p:to>
                                        <p:strVal val="hidden"/>
                                      </p:to>
                                    </p:set>
                                  </p:childTnLst>
                                </p:cTn>
                              </p:par>
                              <p:par>
                                <p:cTn id="109" presetID="10" presetClass="exit" presetSubtype="0" fill="hold" nodeType="withEffect">
                                  <p:stCondLst>
                                    <p:cond delay="0"/>
                                  </p:stCondLst>
                                  <p:childTnLst>
                                    <p:animEffect transition="out" filter="fade">
                                      <p:cBhvr>
                                        <p:cTn id="110" dur="500"/>
                                        <p:tgtEl>
                                          <p:spTgt spid="68"/>
                                        </p:tgtEl>
                                      </p:cBhvr>
                                    </p:animEffect>
                                    <p:set>
                                      <p:cBhvr>
                                        <p:cTn id="111" dur="1" fill="hold">
                                          <p:stCondLst>
                                            <p:cond delay="499"/>
                                          </p:stCondLst>
                                        </p:cTn>
                                        <p:tgtEl>
                                          <p:spTgt spid="68"/>
                                        </p:tgtEl>
                                        <p:attrNameLst>
                                          <p:attrName>style.visibility</p:attrName>
                                        </p:attrNameLst>
                                      </p:cBhvr>
                                      <p:to>
                                        <p:strVal val="hidden"/>
                                      </p:to>
                                    </p:set>
                                  </p:childTnLst>
                                </p:cTn>
                              </p:par>
                              <p:par>
                                <p:cTn id="112" presetID="10" presetClass="exit" presetSubtype="0" fill="hold" nodeType="withEffect">
                                  <p:stCondLst>
                                    <p:cond delay="0"/>
                                  </p:stCondLst>
                                  <p:childTnLst>
                                    <p:animEffect transition="out" filter="fade">
                                      <p:cBhvr>
                                        <p:cTn id="113" dur="500"/>
                                        <p:tgtEl>
                                          <p:spTgt spid="69"/>
                                        </p:tgtEl>
                                      </p:cBhvr>
                                    </p:animEffect>
                                    <p:set>
                                      <p:cBhvr>
                                        <p:cTn id="114" dur="1" fill="hold">
                                          <p:stCondLst>
                                            <p:cond delay="499"/>
                                          </p:stCondLst>
                                        </p:cTn>
                                        <p:tgtEl>
                                          <p:spTgt spid="69"/>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500"/>
                                        <p:tgtEl>
                                          <p:spTgt spid="70"/>
                                        </p:tgtEl>
                                      </p:cBhvr>
                                    </p:animEffect>
                                    <p:set>
                                      <p:cBhvr>
                                        <p:cTn id="117" dur="1" fill="hold">
                                          <p:stCondLst>
                                            <p:cond delay="499"/>
                                          </p:stCondLst>
                                        </p:cTn>
                                        <p:tgtEl>
                                          <p:spTgt spid="70"/>
                                        </p:tgtEl>
                                        <p:attrNameLst>
                                          <p:attrName>style.visibility</p:attrName>
                                        </p:attrNameLst>
                                      </p:cBhvr>
                                      <p:to>
                                        <p:strVal val="hidden"/>
                                      </p:to>
                                    </p:set>
                                  </p:childTnLst>
                                </p:cTn>
                              </p:par>
                              <p:par>
                                <p:cTn id="118" presetID="1" presetClass="entr" presetSubtype="0" fill="hold" nodeType="withEffect">
                                  <p:stCondLst>
                                    <p:cond delay="0"/>
                                  </p:stCondLst>
                                  <p:childTnLst>
                                    <p:set>
                                      <p:cBhvr>
                                        <p:cTn id="119" dur="1" fill="hold">
                                          <p:stCondLst>
                                            <p:cond delay="0"/>
                                          </p:stCondLst>
                                        </p:cTn>
                                        <p:tgtEl>
                                          <p:spTgt spid="57"/>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nodeType="clickEffect">
                                  <p:stCondLst>
                                    <p:cond delay="0"/>
                                  </p:stCondLst>
                                  <p:childTnLst>
                                    <p:set>
                                      <p:cBhvr>
                                        <p:cTn id="123" dur="1" fill="hold">
                                          <p:stCondLst>
                                            <p:cond delay="0"/>
                                          </p:stCondLst>
                                        </p:cTn>
                                        <p:tgtEl>
                                          <p:spTgt spid="36"/>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nodeType="clickEffect">
                                  <p:stCondLst>
                                    <p:cond delay="0"/>
                                  </p:stCondLst>
                                  <p:childTnLst>
                                    <p:set>
                                      <p:cBhvr>
                                        <p:cTn id="127" dur="1" fill="hold">
                                          <p:stCondLst>
                                            <p:cond delay="0"/>
                                          </p:stCondLst>
                                        </p:cTn>
                                        <p:tgtEl>
                                          <p:spTgt spid="79"/>
                                        </p:tgtEl>
                                        <p:attrNameLst>
                                          <p:attrName>style.visibility</p:attrName>
                                        </p:attrNameLst>
                                      </p:cBhvr>
                                      <p:to>
                                        <p:strVal val="visible"/>
                                      </p:to>
                                    </p:set>
                                  </p:childTnLst>
                                </p:cTn>
                              </p:par>
                              <p:par>
                                <p:cTn id="128" presetID="1" presetClass="entr" presetSubtype="0" fill="hold" nodeType="withEffect">
                                  <p:stCondLst>
                                    <p:cond delay="0"/>
                                  </p:stCondLst>
                                  <p:childTnLst>
                                    <p:set>
                                      <p:cBhvr>
                                        <p:cTn id="129" dur="1" fill="hold">
                                          <p:stCondLst>
                                            <p:cond delay="0"/>
                                          </p:stCondLst>
                                        </p:cTn>
                                        <p:tgtEl>
                                          <p:spTgt spid="95"/>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nodeType="clickEffect">
                                  <p:stCondLst>
                                    <p:cond delay="0"/>
                                  </p:stCondLst>
                                  <p:childTnLst>
                                    <p:set>
                                      <p:cBhvr>
                                        <p:cTn id="133" dur="1" fill="hold">
                                          <p:stCondLst>
                                            <p:cond delay="0"/>
                                          </p:stCondLst>
                                        </p:cTn>
                                        <p:tgtEl>
                                          <p:spTgt spid="78"/>
                                        </p:tgtEl>
                                        <p:attrNameLst>
                                          <p:attrName>style.visibility</p:attrName>
                                        </p:attrNameLst>
                                      </p:cBhvr>
                                      <p:to>
                                        <p:strVal val="visible"/>
                                      </p:to>
                                    </p:set>
                                  </p:childTnLst>
                                </p:cTn>
                              </p:par>
                              <p:par>
                                <p:cTn id="134" presetID="1" presetClass="entr" presetSubtype="0" fill="hold" nodeType="withEffect">
                                  <p:stCondLst>
                                    <p:cond delay="0"/>
                                  </p:stCondLst>
                                  <p:childTnLst>
                                    <p:set>
                                      <p:cBhvr>
                                        <p:cTn id="135" dur="1" fill="hold">
                                          <p:stCondLst>
                                            <p:cond delay="0"/>
                                          </p:stCondLst>
                                        </p:cTn>
                                        <p:tgtEl>
                                          <p:spTgt spid="97"/>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EC2C35-A724-44A2-8A9F-543B1E0EDBB9}"/>
              </a:ext>
            </a:extLst>
          </p:cNvPr>
          <p:cNvSpPr>
            <a:spLocks noGrp="1"/>
          </p:cNvSpPr>
          <p:nvPr>
            <p:ph type="title"/>
          </p:nvPr>
        </p:nvSpPr>
        <p:spPr/>
        <p:txBody>
          <a:bodyPr/>
          <a:lstStyle/>
          <a:p>
            <a:r>
              <a:rPr lang="en-GB" dirty="0"/>
              <a:t>2AS-4 Add and subtract within 100 – part 2</a:t>
            </a:r>
          </a:p>
        </p:txBody>
      </p:sp>
      <p:pic>
        <p:nvPicPr>
          <p:cNvPr id="4" name="Picture 3" descr="A picture containing object  Description generated with very high confidence">
            <a:extLst>
              <a:ext uri="{FF2B5EF4-FFF2-40B4-BE49-F238E27FC236}">
                <a16:creationId xmlns:a16="http://schemas.microsoft.com/office/drawing/2014/main" id="{06208A6D-BEFE-4408-8034-BBB1F5D92F9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372588" y="2259566"/>
            <a:ext cx="7907446" cy="630000"/>
          </a:xfrm>
          <a:prstGeom prst="rect">
            <a:avLst/>
          </a:prstGeom>
        </p:spPr>
      </p:pic>
      <p:sp>
        <p:nvSpPr>
          <p:cNvPr id="9" name="Rectangle 8">
            <a:extLst>
              <a:ext uri="{FF2B5EF4-FFF2-40B4-BE49-F238E27FC236}">
                <a16:creationId xmlns:a16="http://schemas.microsoft.com/office/drawing/2014/main" id="{0E3F838E-0FF5-4CA8-A7FE-5FC17C661867}"/>
              </a:ext>
            </a:extLst>
          </p:cNvPr>
          <p:cNvSpPr/>
          <p:nvPr/>
        </p:nvSpPr>
        <p:spPr bwMode="auto">
          <a:xfrm>
            <a:off x="9117012" y="2317986"/>
            <a:ext cx="2451100" cy="13970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6" name="Picture 15" descr="A picture containing object  Description generated with very high confidence">
            <a:extLst>
              <a:ext uri="{FF2B5EF4-FFF2-40B4-BE49-F238E27FC236}">
                <a16:creationId xmlns:a16="http://schemas.microsoft.com/office/drawing/2014/main" id="{DB35D735-DEC1-4DAE-917E-1CC754C3676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86"/>
          <a:stretch/>
        </p:blipFill>
        <p:spPr>
          <a:xfrm>
            <a:off x="3372589" y="1210392"/>
            <a:ext cx="6290523" cy="1046545"/>
          </a:xfrm>
          <a:prstGeom prst="rect">
            <a:avLst/>
          </a:prstGeom>
        </p:spPr>
      </p:pic>
      <p:pic>
        <p:nvPicPr>
          <p:cNvPr id="17" name="Picture 16" descr="A picture containing object  Description generated with very high confidence">
            <a:extLst>
              <a:ext uri="{FF2B5EF4-FFF2-40B4-BE49-F238E27FC236}">
                <a16:creationId xmlns:a16="http://schemas.microsoft.com/office/drawing/2014/main" id="{A67DB4B0-7413-4115-8299-3C0F5DFE92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9409111" y="2278616"/>
            <a:ext cx="457200" cy="498476"/>
          </a:xfrm>
          <a:prstGeom prst="rect">
            <a:avLst/>
          </a:prstGeom>
        </p:spPr>
      </p:pic>
      <p:pic>
        <p:nvPicPr>
          <p:cNvPr id="18" name="Picture 17" descr="A picture containing object  Description generated with very high confidence">
            <a:extLst>
              <a:ext uri="{FF2B5EF4-FFF2-40B4-BE49-F238E27FC236}">
                <a16:creationId xmlns:a16="http://schemas.microsoft.com/office/drawing/2014/main" id="{60C0B435-D9CA-4F0F-8EFA-A9043BA1F69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9409111" y="2816462"/>
            <a:ext cx="1092200" cy="1012824"/>
          </a:xfrm>
          <a:prstGeom prst="rect">
            <a:avLst/>
          </a:prstGeom>
        </p:spPr>
      </p:pic>
      <p:pic>
        <p:nvPicPr>
          <p:cNvPr id="19" name="Picture 18" descr="A picture containing object  Description generated with very high confidence">
            <a:extLst>
              <a:ext uri="{FF2B5EF4-FFF2-40B4-BE49-F238E27FC236}">
                <a16:creationId xmlns:a16="http://schemas.microsoft.com/office/drawing/2014/main" id="{4FD072A8-03B3-45CF-9AF7-5347DF0DB26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0287951" y="2290047"/>
            <a:ext cx="355600" cy="519695"/>
          </a:xfrm>
          <a:prstGeom prst="rect">
            <a:avLst/>
          </a:prstGeom>
        </p:spPr>
      </p:pic>
      <p:pic>
        <p:nvPicPr>
          <p:cNvPr id="20" name="Picture 19" descr="A picture containing object  Description generated with very high confidence">
            <a:extLst>
              <a:ext uri="{FF2B5EF4-FFF2-40B4-BE49-F238E27FC236}">
                <a16:creationId xmlns:a16="http://schemas.microsoft.com/office/drawing/2014/main" id="{63C3611E-E2A6-4ED3-BD6C-D6D847D2625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0594235" y="2818286"/>
            <a:ext cx="685800" cy="1012824"/>
          </a:xfrm>
          <a:prstGeom prst="rect">
            <a:avLst/>
          </a:prstGeom>
        </p:spPr>
      </p:pic>
      <p:pic>
        <p:nvPicPr>
          <p:cNvPr id="21" name="Picture 20" descr="A picture containing object  Description generated with very high confidence">
            <a:extLst>
              <a:ext uri="{FF2B5EF4-FFF2-40B4-BE49-F238E27FC236}">
                <a16:creationId xmlns:a16="http://schemas.microsoft.com/office/drawing/2014/main" id="{3438B9F5-D441-4650-A5E4-216B856DAE2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10922951" y="2290046"/>
            <a:ext cx="351342" cy="511040"/>
          </a:xfrm>
          <a:prstGeom prst="rect">
            <a:avLst/>
          </a:prstGeom>
        </p:spPr>
      </p:pic>
      <p:pic>
        <p:nvPicPr>
          <p:cNvPr id="22" name="Picture 21" descr="A picture containing object  Description generated with very high confidence">
            <a:extLst>
              <a:ext uri="{FF2B5EF4-FFF2-40B4-BE49-F238E27FC236}">
                <a16:creationId xmlns:a16="http://schemas.microsoft.com/office/drawing/2014/main" id="{511B4DC0-33CF-428C-BDCB-55865C881A4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1486"/>
          <a:stretch/>
        </p:blipFill>
        <p:spPr>
          <a:xfrm>
            <a:off x="9663111" y="1213022"/>
            <a:ext cx="1524000" cy="1046545"/>
          </a:xfrm>
          <a:prstGeom prst="rect">
            <a:avLst/>
          </a:prstGeom>
        </p:spPr>
      </p:pic>
      <p:pic>
        <p:nvPicPr>
          <p:cNvPr id="7" name="Picture 6" descr="A picture containing object  Description generated with very high confidence">
            <a:extLst>
              <a:ext uri="{FF2B5EF4-FFF2-40B4-BE49-F238E27FC236}">
                <a16:creationId xmlns:a16="http://schemas.microsoft.com/office/drawing/2014/main" id="{2C0F9DF9-F402-413C-9E33-844087CD4DC2}"/>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1392177" y="1781609"/>
            <a:ext cx="1198178" cy="439625"/>
          </a:xfrm>
          <a:prstGeom prst="rect">
            <a:avLst/>
          </a:prstGeom>
        </p:spPr>
      </p:pic>
      <p:pic>
        <p:nvPicPr>
          <p:cNvPr id="10" name="Picture 9" descr="A picture containing object  Description generated with very high confidence">
            <a:extLst>
              <a:ext uri="{FF2B5EF4-FFF2-40B4-BE49-F238E27FC236}">
                <a16:creationId xmlns:a16="http://schemas.microsoft.com/office/drawing/2014/main" id="{C05F273C-6E9A-407C-AB56-B0983C3961BD}"/>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1165951" y="2280276"/>
            <a:ext cx="525516" cy="294290"/>
          </a:xfrm>
          <a:prstGeom prst="rect">
            <a:avLst/>
          </a:prstGeom>
        </p:spPr>
      </p:pic>
      <p:pic>
        <p:nvPicPr>
          <p:cNvPr id="11" name="Picture 10" descr="A picture containing object  Description generated with very high confidence">
            <a:extLst>
              <a:ext uri="{FF2B5EF4-FFF2-40B4-BE49-F238E27FC236}">
                <a16:creationId xmlns:a16="http://schemas.microsoft.com/office/drawing/2014/main" id="{9CE51959-829F-4594-9205-361140311E87}"/>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2002375" y="2221234"/>
            <a:ext cx="325823" cy="353331"/>
          </a:xfrm>
          <a:prstGeom prst="rect">
            <a:avLst/>
          </a:prstGeom>
        </p:spPr>
      </p:pic>
      <p:sp>
        <p:nvSpPr>
          <p:cNvPr id="27" name="Rectangle 26">
            <a:extLst>
              <a:ext uri="{FF2B5EF4-FFF2-40B4-BE49-F238E27FC236}">
                <a16:creationId xmlns:a16="http://schemas.microsoft.com/office/drawing/2014/main" id="{696893DC-586A-414B-9191-2A38B70EA2ED}"/>
              </a:ext>
            </a:extLst>
          </p:cNvPr>
          <p:cNvSpPr/>
          <p:nvPr/>
        </p:nvSpPr>
        <p:spPr>
          <a:xfrm>
            <a:off x="671301" y="1252242"/>
            <a:ext cx="1577676" cy="523220"/>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26 + 37 =</a:t>
            </a:r>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8" name="Rectangle 27">
            <a:extLst>
              <a:ext uri="{FF2B5EF4-FFF2-40B4-BE49-F238E27FC236}">
                <a16:creationId xmlns:a16="http://schemas.microsoft.com/office/drawing/2014/main" id="{6D37E82C-B357-4236-92AE-9BDB9780E9F9}"/>
              </a:ext>
            </a:extLst>
          </p:cNvPr>
          <p:cNvSpPr/>
          <p:nvPr/>
        </p:nvSpPr>
        <p:spPr>
          <a:xfrm>
            <a:off x="2328198" y="1259667"/>
            <a:ext cx="553357" cy="523220"/>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63</a:t>
            </a:r>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2" name="Content Placeholder 2">
            <a:extLst>
              <a:ext uri="{FF2B5EF4-FFF2-40B4-BE49-F238E27FC236}">
                <a16:creationId xmlns:a16="http://schemas.microsoft.com/office/drawing/2014/main" id="{AB4E2250-E297-413C-ABEE-A05A3AA47BC0}"/>
              </a:ext>
            </a:extLst>
          </p:cNvPr>
          <p:cNvSpPr txBox="1">
            <a:spLocks/>
          </p:cNvSpPr>
          <p:nvPr/>
        </p:nvSpPr>
        <p:spPr>
          <a:xfrm>
            <a:off x="623888" y="3108244"/>
            <a:ext cx="10958513" cy="133032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Let’s look at a different strategy using a number line.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Have both addends been partitioned or just one of them?</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How can we add 37 to 26 if we only partition 37?</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 jumps do we need to make on the number line?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How can we add 7 to 56 by jumping to a multiple of 10?</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13" name="TextBox 19">
            <a:extLst>
              <a:ext uri="{FF2B5EF4-FFF2-40B4-BE49-F238E27FC236}">
                <a16:creationId xmlns:a16="http://schemas.microsoft.com/office/drawing/2014/main" id="{F73ECC63-F631-4527-91BD-D4C9FC642115}"/>
              </a:ext>
            </a:extLst>
          </p:cNvPr>
          <p:cNvSpPr txBox="1"/>
          <p:nvPr/>
        </p:nvSpPr>
        <p:spPr>
          <a:xfrm>
            <a:off x="623888" y="5647608"/>
            <a:ext cx="6462712" cy="369332"/>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W</a:t>
            </a: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e can partition one addend and count on in tens and ones.</a:t>
            </a:r>
          </a:p>
        </p:txBody>
      </p:sp>
    </p:spTree>
    <p:extLst>
      <p:ext uri="{BB962C8B-B14F-4D97-AF65-F5344CB8AC3E}">
        <p14:creationId xmlns:p14="http://schemas.microsoft.com/office/powerpoint/2010/main" val="129755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1000" tmFilter="0, 0; .2, .5; .8, .5; 1, 0"/>
                                        <p:tgtEl>
                                          <p:spTgt spid="10"/>
                                        </p:tgtEl>
                                      </p:cBhvr>
                                    </p:animEffect>
                                    <p:animScale>
                                      <p:cBhvr>
                                        <p:cTn id="12" dur="500" autoRev="1" fill="hold"/>
                                        <p:tgtEl>
                                          <p:spTgt spid="10"/>
                                        </p:tgtEl>
                                      </p:cBhvr>
                                      <p:by x="105000" y="105000"/>
                                    </p:animScale>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mph" presetSubtype="0" fill="hold" nodeType="clickEffect">
                                  <p:stCondLst>
                                    <p:cond delay="0"/>
                                  </p:stCondLst>
                                  <p:childTnLst>
                                    <p:animEffect transition="out" filter="fade">
                                      <p:cBhvr>
                                        <p:cTn id="25" dur="1000" tmFilter="0, 0; .2, .5; .8, .5; 1, 0"/>
                                        <p:tgtEl>
                                          <p:spTgt spid="11"/>
                                        </p:tgtEl>
                                      </p:cBhvr>
                                    </p:animEffect>
                                    <p:animScale>
                                      <p:cBhvr>
                                        <p:cTn id="26" dur="500" autoRev="1" fill="hold"/>
                                        <p:tgtEl>
                                          <p:spTgt spid="11"/>
                                        </p:tgtEl>
                                      </p:cBhvr>
                                      <p:by x="105000" y="105000"/>
                                    </p:animScale>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A0FB4-2137-4BDF-BD1E-86029F2E9BEE}"/>
              </a:ext>
            </a:extLst>
          </p:cNvPr>
          <p:cNvSpPr>
            <a:spLocks noGrp="1"/>
          </p:cNvSpPr>
          <p:nvPr>
            <p:ph type="title"/>
          </p:nvPr>
        </p:nvSpPr>
        <p:spPr/>
        <p:txBody>
          <a:bodyPr/>
          <a:lstStyle/>
          <a:p>
            <a:r>
              <a:rPr lang="en-GB" dirty="0"/>
              <a:t>2AS-4 Add and subtract within 100 – part 2</a:t>
            </a:r>
          </a:p>
        </p:txBody>
      </p:sp>
      <p:sp>
        <p:nvSpPr>
          <p:cNvPr id="3" name="TextBox 2">
            <a:extLst>
              <a:ext uri="{FF2B5EF4-FFF2-40B4-BE49-F238E27FC236}">
                <a16:creationId xmlns:a16="http://schemas.microsoft.com/office/drawing/2014/main" id="{B7ACA8A6-A158-4861-9D31-3209DBF7DD04}"/>
              </a:ext>
            </a:extLst>
          </p:cNvPr>
          <p:cNvSpPr txBox="1"/>
          <p:nvPr/>
        </p:nvSpPr>
        <p:spPr>
          <a:xfrm>
            <a:off x="623889" y="1232240"/>
            <a:ext cx="8748712" cy="707886"/>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20000"/>
              </a:spcBef>
              <a:spcAft>
                <a:spcPct val="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Complete these calculations, thinking about when you need to partition. Write the partitioned numbers before you calculate.</a:t>
            </a:r>
          </a:p>
        </p:txBody>
      </p:sp>
      <p:sp>
        <p:nvSpPr>
          <p:cNvPr id="4" name="TextBox 3">
            <a:extLst>
              <a:ext uri="{FF2B5EF4-FFF2-40B4-BE49-F238E27FC236}">
                <a16:creationId xmlns:a16="http://schemas.microsoft.com/office/drawing/2014/main" id="{BC0941A0-C9DC-48FC-A650-AD1A4F21F866}"/>
              </a:ext>
            </a:extLst>
          </p:cNvPr>
          <p:cNvSpPr txBox="1"/>
          <p:nvPr/>
        </p:nvSpPr>
        <p:spPr>
          <a:xfrm>
            <a:off x="1849140" y="2586525"/>
            <a:ext cx="3135645" cy="414267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 + 6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50 + 6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50 + 7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 + 5 + 10 + 2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 + 3 + 10 + 1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50 + 10 + 3 + 2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sp>
        <p:nvSpPr>
          <p:cNvPr id="6" name="TextBox 5">
            <a:extLst>
              <a:ext uri="{FF2B5EF4-FFF2-40B4-BE49-F238E27FC236}">
                <a16:creationId xmlns:a16="http://schemas.microsoft.com/office/drawing/2014/main" id="{65F8B162-38D8-4DE1-B617-765E037A09A6}"/>
              </a:ext>
            </a:extLst>
          </p:cNvPr>
          <p:cNvSpPr txBox="1"/>
          <p:nvPr/>
        </p:nvSpPr>
        <p:spPr>
          <a:xfrm>
            <a:off x="7442218" y="2586525"/>
            <a:ext cx="2430250" cy="362560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45 + 12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23 + 11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34 + 21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21 + 34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41 + 21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55 + 20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29498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screen shot of a window  Description generated with high confidence">
            <a:extLst>
              <a:ext uri="{FF2B5EF4-FFF2-40B4-BE49-F238E27FC236}">
                <a16:creationId xmlns:a16="http://schemas.microsoft.com/office/drawing/2014/main" id="{B204750C-71E1-452A-A40B-1229DD24047F}"/>
              </a:ext>
            </a:extLst>
          </p:cNvPr>
          <p:cNvPicPr>
            <a:picLocks noChangeAspect="1"/>
          </p:cNvPicPr>
          <p:nvPr/>
        </p:nvPicPr>
        <p:blipFill rotWithShape="1">
          <a:blip r:embed="rId3" cstate="print">
            <a:alphaModFix amt="30000"/>
            <a:extLst>
              <a:ext uri="{28A0092B-C50C-407E-A947-70E740481C1C}">
                <a14:useLocalDpi xmlns:a14="http://schemas.microsoft.com/office/drawing/2010/main" val="0"/>
              </a:ext>
            </a:extLst>
          </a:blip>
          <a:srcRect/>
          <a:stretch/>
        </p:blipFill>
        <p:spPr>
          <a:xfrm>
            <a:off x="2001465" y="2799241"/>
            <a:ext cx="492072" cy="1920244"/>
          </a:xfrm>
          <a:prstGeom prst="rect">
            <a:avLst/>
          </a:prstGeom>
        </p:spPr>
      </p:pic>
      <p:pic>
        <p:nvPicPr>
          <p:cNvPr id="18" name="Picture 17" descr="A screen shot of a window  Description generated with high confidence">
            <a:extLst>
              <a:ext uri="{FF2B5EF4-FFF2-40B4-BE49-F238E27FC236}">
                <a16:creationId xmlns:a16="http://schemas.microsoft.com/office/drawing/2014/main" id="{DE4EF10F-FD74-4879-8A43-A06EFA78FAF4}"/>
              </a:ext>
            </a:extLst>
          </p:cNvPr>
          <p:cNvPicPr>
            <a:picLocks noChangeAspect="1"/>
          </p:cNvPicPr>
          <p:nvPr/>
        </p:nvPicPr>
        <p:blipFill rotWithShape="1">
          <a:blip r:embed="rId4" cstate="print">
            <a:alphaModFix amt="30000"/>
            <a:extLst>
              <a:ext uri="{28A0092B-C50C-407E-A947-70E740481C1C}">
                <a14:useLocalDpi xmlns:a14="http://schemas.microsoft.com/office/drawing/2010/main" val="0"/>
              </a:ext>
            </a:extLst>
          </a:blip>
          <a:srcRect/>
          <a:stretch/>
        </p:blipFill>
        <p:spPr>
          <a:xfrm>
            <a:off x="3239412" y="2799242"/>
            <a:ext cx="319616" cy="461666"/>
          </a:xfrm>
          <a:prstGeom prst="rect">
            <a:avLst/>
          </a:prstGeom>
        </p:spPr>
      </p:pic>
      <p:pic>
        <p:nvPicPr>
          <p:cNvPr id="19" name="Picture 18">
            <a:extLst>
              <a:ext uri="{FF2B5EF4-FFF2-40B4-BE49-F238E27FC236}">
                <a16:creationId xmlns:a16="http://schemas.microsoft.com/office/drawing/2014/main" id="{B93BF2DA-D465-4877-A168-E7CD1A6D4DF7}"/>
              </a:ext>
            </a:extLst>
          </p:cNvPr>
          <p:cNvPicPr>
            <a:picLocks noChangeAspect="1"/>
          </p:cNvPicPr>
          <p:nvPr/>
        </p:nvPicPr>
        <p:blipFill rotWithShape="1">
          <a:blip r:embed="rId5" cstate="print">
            <a:alphaModFix amt="30000"/>
            <a:extLst>
              <a:ext uri="{28A0092B-C50C-407E-A947-70E740481C1C}">
                <a14:useLocalDpi xmlns:a14="http://schemas.microsoft.com/office/drawing/2010/main" val="0"/>
              </a:ext>
            </a:extLst>
          </a:blip>
          <a:srcRect l="-11"/>
          <a:stretch/>
        </p:blipFill>
        <p:spPr>
          <a:xfrm>
            <a:off x="2550437" y="2799240"/>
            <a:ext cx="533400" cy="1920244"/>
          </a:xfrm>
          <a:prstGeom prst="rect">
            <a:avLst/>
          </a:prstGeom>
        </p:spPr>
      </p:pic>
      <p:pic>
        <p:nvPicPr>
          <p:cNvPr id="20" name="Picture 19" descr="A screen shot of a window  Description generated with high confidence">
            <a:extLst>
              <a:ext uri="{FF2B5EF4-FFF2-40B4-BE49-F238E27FC236}">
                <a16:creationId xmlns:a16="http://schemas.microsoft.com/office/drawing/2014/main" id="{0D43078F-37FD-4CE8-A9D0-E6751417EC09}"/>
              </a:ext>
            </a:extLst>
          </p:cNvPr>
          <p:cNvPicPr>
            <a:picLocks noChangeAspect="1"/>
          </p:cNvPicPr>
          <p:nvPr/>
        </p:nvPicPr>
        <p:blipFill rotWithShape="1">
          <a:blip r:embed="rId6" cstate="print">
            <a:alphaModFix amt="30000"/>
            <a:extLst>
              <a:ext uri="{28A0092B-C50C-407E-A947-70E740481C1C}">
                <a14:useLocalDpi xmlns:a14="http://schemas.microsoft.com/office/drawing/2010/main" val="0"/>
              </a:ext>
            </a:extLst>
          </a:blip>
          <a:srcRect/>
          <a:stretch/>
        </p:blipFill>
        <p:spPr>
          <a:xfrm>
            <a:off x="3233964" y="3818631"/>
            <a:ext cx="313266" cy="304801"/>
          </a:xfrm>
          <a:prstGeom prst="rect">
            <a:avLst/>
          </a:prstGeom>
        </p:spPr>
      </p:pic>
      <p:pic>
        <p:nvPicPr>
          <p:cNvPr id="21" name="Picture 20" descr="A screen shot of a window  Description generated with high confidence">
            <a:extLst>
              <a:ext uri="{FF2B5EF4-FFF2-40B4-BE49-F238E27FC236}">
                <a16:creationId xmlns:a16="http://schemas.microsoft.com/office/drawing/2014/main" id="{1AF857CA-FCB5-4D4C-BE76-C546745639AA}"/>
              </a:ext>
            </a:extLst>
          </p:cNvPr>
          <p:cNvPicPr>
            <a:picLocks noChangeAspect="1"/>
          </p:cNvPicPr>
          <p:nvPr/>
        </p:nvPicPr>
        <p:blipFill rotWithShape="1">
          <a:blip r:embed="rId7" cstate="print">
            <a:alphaModFix amt="30000"/>
            <a:extLst>
              <a:ext uri="{28A0092B-C50C-407E-A947-70E740481C1C}">
                <a14:useLocalDpi xmlns:a14="http://schemas.microsoft.com/office/drawing/2010/main" val="0"/>
              </a:ext>
            </a:extLst>
          </a:blip>
          <a:srcRect/>
          <a:stretch/>
        </p:blipFill>
        <p:spPr>
          <a:xfrm>
            <a:off x="3237295" y="3260908"/>
            <a:ext cx="313266" cy="269854"/>
          </a:xfrm>
          <a:prstGeom prst="rect">
            <a:avLst/>
          </a:prstGeom>
        </p:spPr>
      </p:pic>
      <p:pic>
        <p:nvPicPr>
          <p:cNvPr id="22" name="Picture 21" descr="A screen shot of a window  Description generated with high confidence">
            <a:extLst>
              <a:ext uri="{FF2B5EF4-FFF2-40B4-BE49-F238E27FC236}">
                <a16:creationId xmlns:a16="http://schemas.microsoft.com/office/drawing/2014/main" id="{D50CF19A-A6EF-4347-BDC6-3BC033D1437F}"/>
              </a:ext>
            </a:extLst>
          </p:cNvPr>
          <p:cNvPicPr>
            <a:picLocks noChangeAspect="1"/>
          </p:cNvPicPr>
          <p:nvPr/>
        </p:nvPicPr>
        <p:blipFill rotWithShape="1">
          <a:blip r:embed="rId8" cstate="print">
            <a:alphaModFix amt="30000"/>
            <a:extLst>
              <a:ext uri="{28A0092B-C50C-407E-A947-70E740481C1C}">
                <a14:useLocalDpi xmlns:a14="http://schemas.microsoft.com/office/drawing/2010/main" val="0"/>
              </a:ext>
            </a:extLst>
          </a:blip>
          <a:srcRect/>
          <a:stretch/>
        </p:blipFill>
        <p:spPr>
          <a:xfrm>
            <a:off x="3235178" y="3530763"/>
            <a:ext cx="313266" cy="287867"/>
          </a:xfrm>
          <a:prstGeom prst="rect">
            <a:avLst/>
          </a:prstGeom>
        </p:spPr>
      </p:pic>
      <p:sp>
        <p:nvSpPr>
          <p:cNvPr id="4" name="Title 3">
            <a:extLst>
              <a:ext uri="{FF2B5EF4-FFF2-40B4-BE49-F238E27FC236}">
                <a16:creationId xmlns:a16="http://schemas.microsoft.com/office/drawing/2014/main" id="{1A35EF56-EA1A-42D9-A5C9-5714CAF9C6BE}"/>
              </a:ext>
            </a:extLst>
          </p:cNvPr>
          <p:cNvSpPr>
            <a:spLocks noGrp="1"/>
          </p:cNvSpPr>
          <p:nvPr>
            <p:ph type="title"/>
          </p:nvPr>
        </p:nvSpPr>
        <p:spPr/>
        <p:txBody>
          <a:bodyPr/>
          <a:lstStyle/>
          <a:p>
            <a:r>
              <a:rPr lang="en-GB" dirty="0"/>
              <a:t>2AS-4 Add and subtract within 100 – part 2</a:t>
            </a:r>
          </a:p>
        </p:txBody>
      </p:sp>
      <p:sp>
        <p:nvSpPr>
          <p:cNvPr id="5" name="TextBox 4">
            <a:extLst>
              <a:ext uri="{FF2B5EF4-FFF2-40B4-BE49-F238E27FC236}">
                <a16:creationId xmlns:a16="http://schemas.microsoft.com/office/drawing/2014/main" id="{EC2B297E-5367-4489-AB30-48DA47B7074E}"/>
              </a:ext>
            </a:extLst>
          </p:cNvPr>
          <p:cNvSpPr txBox="1"/>
          <p:nvPr/>
        </p:nvSpPr>
        <p:spPr bwMode="auto">
          <a:xfrm>
            <a:off x="1853636" y="1497013"/>
            <a:ext cx="5681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45</a:t>
            </a:r>
          </a:p>
        </p:txBody>
      </p:sp>
      <p:pic>
        <p:nvPicPr>
          <p:cNvPr id="6" name="Picture 5" descr="A screen shot of a window  Description generated with high confidence">
            <a:extLst>
              <a:ext uri="{FF2B5EF4-FFF2-40B4-BE49-F238E27FC236}">
                <a16:creationId xmlns:a16="http://schemas.microsoft.com/office/drawing/2014/main" id="{6020C2EB-DE2D-488D-9FEA-39B800D85A0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000251" y="2799242"/>
            <a:ext cx="492072" cy="1920244"/>
          </a:xfrm>
          <a:prstGeom prst="rect">
            <a:avLst/>
          </a:prstGeom>
        </p:spPr>
      </p:pic>
      <p:sp>
        <p:nvSpPr>
          <p:cNvPr id="7" name="TextBox 6">
            <a:extLst>
              <a:ext uri="{FF2B5EF4-FFF2-40B4-BE49-F238E27FC236}">
                <a16:creationId xmlns:a16="http://schemas.microsoft.com/office/drawing/2014/main" id="{97C53F28-DA4C-4FC5-8E1E-21C2BBCC6247}"/>
              </a:ext>
            </a:extLst>
          </p:cNvPr>
          <p:cNvSpPr txBox="1"/>
          <p:nvPr/>
        </p:nvSpPr>
        <p:spPr bwMode="auto">
          <a:xfrm>
            <a:off x="2217768" y="1497013"/>
            <a:ext cx="855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− 20</a:t>
            </a:r>
            <a:endPar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endParaRPr>
          </a:p>
        </p:txBody>
      </p:sp>
      <p:pic>
        <p:nvPicPr>
          <p:cNvPr id="8" name="Picture 7" descr="A screen shot of a window  Description generated with high confidence">
            <a:extLst>
              <a:ext uri="{FF2B5EF4-FFF2-40B4-BE49-F238E27FC236}">
                <a16:creationId xmlns:a16="http://schemas.microsoft.com/office/drawing/2014/main" id="{C18BE843-CD0D-4138-8500-B41CB207D02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236024" y="2799243"/>
            <a:ext cx="319616" cy="461666"/>
          </a:xfrm>
          <a:prstGeom prst="rect">
            <a:avLst/>
          </a:prstGeom>
        </p:spPr>
      </p:pic>
      <p:pic>
        <p:nvPicPr>
          <p:cNvPr id="9" name="Picture 8">
            <a:extLst>
              <a:ext uri="{FF2B5EF4-FFF2-40B4-BE49-F238E27FC236}">
                <a16:creationId xmlns:a16="http://schemas.microsoft.com/office/drawing/2014/main" id="{987561DE-BC92-4CB7-B5C6-BC27D5B27A9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
          <a:stretch/>
        </p:blipFill>
        <p:spPr>
          <a:xfrm>
            <a:off x="2549223" y="2799241"/>
            <a:ext cx="533400" cy="1920244"/>
          </a:xfrm>
          <a:prstGeom prst="rect">
            <a:avLst/>
          </a:prstGeom>
        </p:spPr>
      </p:pic>
      <p:sp>
        <p:nvSpPr>
          <p:cNvPr id="11" name="TextBox 10">
            <a:extLst>
              <a:ext uri="{FF2B5EF4-FFF2-40B4-BE49-F238E27FC236}">
                <a16:creationId xmlns:a16="http://schemas.microsoft.com/office/drawing/2014/main" id="{AC05B739-477E-47E2-9FDE-DB60ABFA87E7}"/>
              </a:ext>
            </a:extLst>
          </p:cNvPr>
          <p:cNvSpPr txBox="1"/>
          <p:nvPr/>
        </p:nvSpPr>
        <p:spPr bwMode="auto">
          <a:xfrm>
            <a:off x="2819205" y="1497013"/>
            <a:ext cx="855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− 3</a:t>
            </a:r>
          </a:p>
        </p:txBody>
      </p:sp>
      <p:pic>
        <p:nvPicPr>
          <p:cNvPr id="14" name="Picture 13" descr="A screen shot of a window  Description generated with high confidence">
            <a:extLst>
              <a:ext uri="{FF2B5EF4-FFF2-40B4-BE49-F238E27FC236}">
                <a16:creationId xmlns:a16="http://schemas.microsoft.com/office/drawing/2014/main" id="{C52FAD72-9FAB-4234-8517-74F81D6627C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232750" y="3818632"/>
            <a:ext cx="313266" cy="304801"/>
          </a:xfrm>
          <a:prstGeom prst="rect">
            <a:avLst/>
          </a:prstGeom>
        </p:spPr>
      </p:pic>
      <p:pic>
        <p:nvPicPr>
          <p:cNvPr id="15" name="Picture 14" descr="A screen shot of a window  Description generated with high confidence">
            <a:extLst>
              <a:ext uri="{FF2B5EF4-FFF2-40B4-BE49-F238E27FC236}">
                <a16:creationId xmlns:a16="http://schemas.microsoft.com/office/drawing/2014/main" id="{ECE6E09F-3549-49CD-9189-8FD9CB88E50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233907" y="3260909"/>
            <a:ext cx="313266" cy="269854"/>
          </a:xfrm>
          <a:prstGeom prst="rect">
            <a:avLst/>
          </a:prstGeom>
        </p:spPr>
      </p:pic>
      <p:pic>
        <p:nvPicPr>
          <p:cNvPr id="16" name="Picture 15" descr="A screen shot of a window  Description generated with high confidence">
            <a:extLst>
              <a:ext uri="{FF2B5EF4-FFF2-40B4-BE49-F238E27FC236}">
                <a16:creationId xmlns:a16="http://schemas.microsoft.com/office/drawing/2014/main" id="{BFBF8BBD-701F-4216-9CED-AA9BB59FF38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231790" y="3530764"/>
            <a:ext cx="313266" cy="287867"/>
          </a:xfrm>
          <a:prstGeom prst="rect">
            <a:avLst/>
          </a:prstGeom>
        </p:spPr>
      </p:pic>
      <p:sp>
        <p:nvSpPr>
          <p:cNvPr id="17" name="TextBox 16">
            <a:extLst>
              <a:ext uri="{FF2B5EF4-FFF2-40B4-BE49-F238E27FC236}">
                <a16:creationId xmlns:a16="http://schemas.microsoft.com/office/drawing/2014/main" id="{EDD7A024-B5B7-48EF-924F-034EC4D2AE12}"/>
              </a:ext>
            </a:extLst>
          </p:cNvPr>
          <p:cNvSpPr txBox="1"/>
          <p:nvPr/>
        </p:nvSpPr>
        <p:spPr bwMode="auto">
          <a:xfrm>
            <a:off x="3390705" y="1497013"/>
            <a:ext cx="855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 22</a:t>
            </a:r>
          </a:p>
        </p:txBody>
      </p:sp>
      <p:sp>
        <p:nvSpPr>
          <p:cNvPr id="2" name="TextBox 19">
            <a:extLst>
              <a:ext uri="{FF2B5EF4-FFF2-40B4-BE49-F238E27FC236}">
                <a16:creationId xmlns:a16="http://schemas.microsoft.com/office/drawing/2014/main" id="{8DEEAE45-4123-4DD0-85A2-08C20371702B}"/>
              </a:ext>
            </a:extLst>
          </p:cNvPr>
          <p:cNvSpPr txBox="1"/>
          <p:nvPr/>
        </p:nvSpPr>
        <p:spPr>
          <a:xfrm>
            <a:off x="6076336" y="4519429"/>
            <a:ext cx="5486401" cy="70788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W</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e can subtract from any two-digit number by subtracting tens then ones.</a:t>
            </a:r>
          </a:p>
        </p:txBody>
      </p:sp>
      <p:sp>
        <p:nvSpPr>
          <p:cNvPr id="3" name="Content Placeholder 2">
            <a:extLst>
              <a:ext uri="{FF2B5EF4-FFF2-40B4-BE49-F238E27FC236}">
                <a16:creationId xmlns:a16="http://schemas.microsoft.com/office/drawing/2014/main" id="{7EA45532-F353-4D2A-8F19-D27A08703D2A}"/>
              </a:ext>
            </a:extLst>
          </p:cNvPr>
          <p:cNvSpPr txBox="1">
            <a:spLocks/>
          </p:cNvSpPr>
          <p:nvPr/>
        </p:nvSpPr>
        <p:spPr>
          <a:xfrm>
            <a:off x="6192012" y="1557338"/>
            <a:ext cx="5390389" cy="272891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Let’s think about how we can subtract tens and ones from two-digit numbers.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Make 45 using your own equipment.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say what will be left if you subtract 20 from 45? And then what will be left if you subtract 3?</a:t>
            </a: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6768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nodeType="clickEffect">
                                  <p:stCondLst>
                                    <p:cond delay="0"/>
                                  </p:stCondLst>
                                  <p:childTnLst>
                                    <p:animEffect transition="out" filter="fade">
                                      <p:cBhvr>
                                        <p:cTn id="22" dur="500" tmFilter="0, 0; .2, .5; .8, .5; 1, 0"/>
                                        <p:tgtEl>
                                          <p:spTgt spid="6"/>
                                        </p:tgtEl>
                                      </p:cBhvr>
                                    </p:animEffect>
                                    <p:animScale>
                                      <p:cBhvr>
                                        <p:cTn id="23" dur="250" autoRev="1" fill="hold"/>
                                        <p:tgtEl>
                                          <p:spTgt spid="6"/>
                                        </p:tgtEl>
                                      </p:cBhvr>
                                      <p:by x="105000" y="105000"/>
                                    </p:animScale>
                                  </p:childTnLst>
                                </p:cTn>
                              </p:par>
                              <p:par>
                                <p:cTn id="24" presetID="26" presetClass="emph" presetSubtype="0" fill="hold" nodeType="withEffect">
                                  <p:stCondLst>
                                    <p:cond delay="0"/>
                                  </p:stCondLst>
                                  <p:childTnLst>
                                    <p:animEffect transition="out" filter="fade">
                                      <p:cBhvr>
                                        <p:cTn id="25" dur="500" tmFilter="0, 0; .2, .5; .8, .5; 1, 0"/>
                                        <p:tgtEl>
                                          <p:spTgt spid="8"/>
                                        </p:tgtEl>
                                      </p:cBhvr>
                                    </p:animEffect>
                                    <p:animScale>
                                      <p:cBhvr>
                                        <p:cTn id="26" dur="250" autoRev="1" fill="hold"/>
                                        <p:tgtEl>
                                          <p:spTgt spid="8"/>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screen shot of a window  Description generated with high confidence">
            <a:extLst>
              <a:ext uri="{FF2B5EF4-FFF2-40B4-BE49-F238E27FC236}">
                <a16:creationId xmlns:a16="http://schemas.microsoft.com/office/drawing/2014/main" id="{B204750C-71E1-452A-A40B-1229DD24047F}"/>
              </a:ext>
            </a:extLst>
          </p:cNvPr>
          <p:cNvPicPr>
            <a:picLocks noChangeAspect="1"/>
          </p:cNvPicPr>
          <p:nvPr/>
        </p:nvPicPr>
        <p:blipFill rotWithShape="1">
          <a:blip r:embed="rId3" cstate="print">
            <a:alphaModFix amt="30000"/>
            <a:extLst>
              <a:ext uri="{28A0092B-C50C-407E-A947-70E740481C1C}">
                <a14:useLocalDpi xmlns:a14="http://schemas.microsoft.com/office/drawing/2010/main" val="0"/>
              </a:ext>
            </a:extLst>
          </a:blip>
          <a:srcRect/>
          <a:stretch/>
        </p:blipFill>
        <p:spPr>
          <a:xfrm>
            <a:off x="2001465" y="2799241"/>
            <a:ext cx="492072" cy="1920244"/>
          </a:xfrm>
          <a:prstGeom prst="rect">
            <a:avLst/>
          </a:prstGeom>
        </p:spPr>
      </p:pic>
      <p:pic>
        <p:nvPicPr>
          <p:cNvPr id="18" name="Picture 17" descr="A screen shot of a window  Description generated with high confidence">
            <a:extLst>
              <a:ext uri="{FF2B5EF4-FFF2-40B4-BE49-F238E27FC236}">
                <a16:creationId xmlns:a16="http://schemas.microsoft.com/office/drawing/2014/main" id="{DE4EF10F-FD74-4879-8A43-A06EFA78FAF4}"/>
              </a:ext>
            </a:extLst>
          </p:cNvPr>
          <p:cNvPicPr>
            <a:picLocks noChangeAspect="1"/>
          </p:cNvPicPr>
          <p:nvPr/>
        </p:nvPicPr>
        <p:blipFill rotWithShape="1">
          <a:blip r:embed="rId4" cstate="print">
            <a:alphaModFix amt="30000"/>
            <a:extLst>
              <a:ext uri="{28A0092B-C50C-407E-A947-70E740481C1C}">
                <a14:useLocalDpi xmlns:a14="http://schemas.microsoft.com/office/drawing/2010/main" val="0"/>
              </a:ext>
            </a:extLst>
          </a:blip>
          <a:srcRect/>
          <a:stretch/>
        </p:blipFill>
        <p:spPr>
          <a:xfrm>
            <a:off x="3239412" y="2799242"/>
            <a:ext cx="319616" cy="461666"/>
          </a:xfrm>
          <a:prstGeom prst="rect">
            <a:avLst/>
          </a:prstGeom>
        </p:spPr>
      </p:pic>
      <p:pic>
        <p:nvPicPr>
          <p:cNvPr id="19" name="Picture 18">
            <a:extLst>
              <a:ext uri="{FF2B5EF4-FFF2-40B4-BE49-F238E27FC236}">
                <a16:creationId xmlns:a16="http://schemas.microsoft.com/office/drawing/2014/main" id="{B93BF2DA-D465-4877-A168-E7CD1A6D4DF7}"/>
              </a:ext>
            </a:extLst>
          </p:cNvPr>
          <p:cNvPicPr>
            <a:picLocks noChangeAspect="1"/>
          </p:cNvPicPr>
          <p:nvPr/>
        </p:nvPicPr>
        <p:blipFill rotWithShape="1">
          <a:blip r:embed="rId5" cstate="print">
            <a:alphaModFix amt="30000"/>
            <a:extLst>
              <a:ext uri="{28A0092B-C50C-407E-A947-70E740481C1C}">
                <a14:useLocalDpi xmlns:a14="http://schemas.microsoft.com/office/drawing/2010/main" val="0"/>
              </a:ext>
            </a:extLst>
          </a:blip>
          <a:srcRect l="-11"/>
          <a:stretch/>
        </p:blipFill>
        <p:spPr>
          <a:xfrm>
            <a:off x="2550437" y="2799240"/>
            <a:ext cx="533400" cy="1920244"/>
          </a:xfrm>
          <a:prstGeom prst="rect">
            <a:avLst/>
          </a:prstGeom>
        </p:spPr>
      </p:pic>
      <p:pic>
        <p:nvPicPr>
          <p:cNvPr id="20" name="Picture 19" descr="A screen shot of a window  Description generated with high confidence">
            <a:extLst>
              <a:ext uri="{FF2B5EF4-FFF2-40B4-BE49-F238E27FC236}">
                <a16:creationId xmlns:a16="http://schemas.microsoft.com/office/drawing/2014/main" id="{0D43078F-37FD-4CE8-A9D0-E6751417EC09}"/>
              </a:ext>
            </a:extLst>
          </p:cNvPr>
          <p:cNvPicPr>
            <a:picLocks noChangeAspect="1"/>
          </p:cNvPicPr>
          <p:nvPr/>
        </p:nvPicPr>
        <p:blipFill rotWithShape="1">
          <a:blip r:embed="rId6" cstate="print">
            <a:alphaModFix amt="30000"/>
            <a:extLst>
              <a:ext uri="{28A0092B-C50C-407E-A947-70E740481C1C}">
                <a14:useLocalDpi xmlns:a14="http://schemas.microsoft.com/office/drawing/2010/main" val="0"/>
              </a:ext>
            </a:extLst>
          </a:blip>
          <a:srcRect/>
          <a:stretch/>
        </p:blipFill>
        <p:spPr>
          <a:xfrm>
            <a:off x="3233964" y="3818631"/>
            <a:ext cx="313266" cy="304801"/>
          </a:xfrm>
          <a:prstGeom prst="rect">
            <a:avLst/>
          </a:prstGeom>
        </p:spPr>
      </p:pic>
      <p:pic>
        <p:nvPicPr>
          <p:cNvPr id="21" name="Picture 20" descr="A screen shot of a window  Description generated with high confidence">
            <a:extLst>
              <a:ext uri="{FF2B5EF4-FFF2-40B4-BE49-F238E27FC236}">
                <a16:creationId xmlns:a16="http://schemas.microsoft.com/office/drawing/2014/main" id="{1AF857CA-FCB5-4D4C-BE76-C546745639AA}"/>
              </a:ext>
            </a:extLst>
          </p:cNvPr>
          <p:cNvPicPr>
            <a:picLocks noChangeAspect="1"/>
          </p:cNvPicPr>
          <p:nvPr/>
        </p:nvPicPr>
        <p:blipFill rotWithShape="1">
          <a:blip r:embed="rId7" cstate="print">
            <a:alphaModFix amt="30000"/>
            <a:extLst>
              <a:ext uri="{28A0092B-C50C-407E-A947-70E740481C1C}">
                <a14:useLocalDpi xmlns:a14="http://schemas.microsoft.com/office/drawing/2010/main" val="0"/>
              </a:ext>
            </a:extLst>
          </a:blip>
          <a:srcRect/>
          <a:stretch/>
        </p:blipFill>
        <p:spPr>
          <a:xfrm>
            <a:off x="3237295" y="3260908"/>
            <a:ext cx="313266" cy="269854"/>
          </a:xfrm>
          <a:prstGeom prst="rect">
            <a:avLst/>
          </a:prstGeom>
        </p:spPr>
      </p:pic>
      <p:pic>
        <p:nvPicPr>
          <p:cNvPr id="22" name="Picture 21" descr="A screen shot of a window  Description generated with high confidence">
            <a:extLst>
              <a:ext uri="{FF2B5EF4-FFF2-40B4-BE49-F238E27FC236}">
                <a16:creationId xmlns:a16="http://schemas.microsoft.com/office/drawing/2014/main" id="{D50CF19A-A6EF-4347-BDC6-3BC033D1437F}"/>
              </a:ext>
            </a:extLst>
          </p:cNvPr>
          <p:cNvPicPr>
            <a:picLocks noChangeAspect="1"/>
          </p:cNvPicPr>
          <p:nvPr/>
        </p:nvPicPr>
        <p:blipFill rotWithShape="1">
          <a:blip r:embed="rId8" cstate="print">
            <a:alphaModFix amt="30000"/>
            <a:extLst>
              <a:ext uri="{28A0092B-C50C-407E-A947-70E740481C1C}">
                <a14:useLocalDpi xmlns:a14="http://schemas.microsoft.com/office/drawing/2010/main" val="0"/>
              </a:ext>
            </a:extLst>
          </a:blip>
          <a:srcRect/>
          <a:stretch/>
        </p:blipFill>
        <p:spPr>
          <a:xfrm>
            <a:off x="3235178" y="3530763"/>
            <a:ext cx="313266" cy="287867"/>
          </a:xfrm>
          <a:prstGeom prst="rect">
            <a:avLst/>
          </a:prstGeom>
        </p:spPr>
      </p:pic>
      <p:sp>
        <p:nvSpPr>
          <p:cNvPr id="4" name="Title 3">
            <a:extLst>
              <a:ext uri="{FF2B5EF4-FFF2-40B4-BE49-F238E27FC236}">
                <a16:creationId xmlns:a16="http://schemas.microsoft.com/office/drawing/2014/main" id="{1A35EF56-EA1A-42D9-A5C9-5714CAF9C6BE}"/>
              </a:ext>
            </a:extLst>
          </p:cNvPr>
          <p:cNvSpPr>
            <a:spLocks noGrp="1"/>
          </p:cNvSpPr>
          <p:nvPr>
            <p:ph type="title"/>
          </p:nvPr>
        </p:nvSpPr>
        <p:spPr/>
        <p:txBody>
          <a:bodyPr/>
          <a:lstStyle/>
          <a:p>
            <a:r>
              <a:rPr lang="en-GB" dirty="0"/>
              <a:t>2AS-4 Add and subtract within 100 – part 2</a:t>
            </a:r>
          </a:p>
        </p:txBody>
      </p:sp>
      <p:sp>
        <p:nvSpPr>
          <p:cNvPr id="5" name="TextBox 4">
            <a:extLst>
              <a:ext uri="{FF2B5EF4-FFF2-40B4-BE49-F238E27FC236}">
                <a16:creationId xmlns:a16="http://schemas.microsoft.com/office/drawing/2014/main" id="{EC2B297E-5367-4489-AB30-48DA47B7074E}"/>
              </a:ext>
            </a:extLst>
          </p:cNvPr>
          <p:cNvSpPr txBox="1"/>
          <p:nvPr/>
        </p:nvSpPr>
        <p:spPr bwMode="auto">
          <a:xfrm>
            <a:off x="1853636" y="1497013"/>
            <a:ext cx="5681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45</a:t>
            </a:r>
          </a:p>
        </p:txBody>
      </p:sp>
      <p:pic>
        <p:nvPicPr>
          <p:cNvPr id="6" name="Picture 5" descr="A screen shot of a window  Description generated with high confidence">
            <a:extLst>
              <a:ext uri="{FF2B5EF4-FFF2-40B4-BE49-F238E27FC236}">
                <a16:creationId xmlns:a16="http://schemas.microsoft.com/office/drawing/2014/main" id="{6020C2EB-DE2D-488D-9FEA-39B800D85A0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000251" y="2799242"/>
            <a:ext cx="492072" cy="1920244"/>
          </a:xfrm>
          <a:prstGeom prst="rect">
            <a:avLst/>
          </a:prstGeom>
        </p:spPr>
      </p:pic>
      <p:sp>
        <p:nvSpPr>
          <p:cNvPr id="7" name="TextBox 6">
            <a:extLst>
              <a:ext uri="{FF2B5EF4-FFF2-40B4-BE49-F238E27FC236}">
                <a16:creationId xmlns:a16="http://schemas.microsoft.com/office/drawing/2014/main" id="{97C53F28-DA4C-4FC5-8E1E-21C2BBCC6247}"/>
              </a:ext>
            </a:extLst>
          </p:cNvPr>
          <p:cNvSpPr txBox="1"/>
          <p:nvPr/>
        </p:nvSpPr>
        <p:spPr bwMode="auto">
          <a:xfrm>
            <a:off x="2772738" y="1497013"/>
            <a:ext cx="855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− 20</a:t>
            </a:r>
            <a:endPar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endParaRPr>
          </a:p>
        </p:txBody>
      </p:sp>
      <p:pic>
        <p:nvPicPr>
          <p:cNvPr id="8" name="Picture 7" descr="A screen shot of a window  Description generated with high confidence">
            <a:extLst>
              <a:ext uri="{FF2B5EF4-FFF2-40B4-BE49-F238E27FC236}">
                <a16:creationId xmlns:a16="http://schemas.microsoft.com/office/drawing/2014/main" id="{C18BE843-CD0D-4138-8500-B41CB207D02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236024" y="2799243"/>
            <a:ext cx="319616" cy="461666"/>
          </a:xfrm>
          <a:prstGeom prst="rect">
            <a:avLst/>
          </a:prstGeom>
        </p:spPr>
      </p:pic>
      <p:pic>
        <p:nvPicPr>
          <p:cNvPr id="9" name="Picture 8">
            <a:extLst>
              <a:ext uri="{FF2B5EF4-FFF2-40B4-BE49-F238E27FC236}">
                <a16:creationId xmlns:a16="http://schemas.microsoft.com/office/drawing/2014/main" id="{987561DE-BC92-4CB7-B5C6-BC27D5B27A9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
          <a:stretch/>
        </p:blipFill>
        <p:spPr>
          <a:xfrm>
            <a:off x="2549223" y="2799241"/>
            <a:ext cx="533400" cy="1920244"/>
          </a:xfrm>
          <a:prstGeom prst="rect">
            <a:avLst/>
          </a:prstGeom>
        </p:spPr>
      </p:pic>
      <p:sp>
        <p:nvSpPr>
          <p:cNvPr id="11" name="TextBox 10">
            <a:extLst>
              <a:ext uri="{FF2B5EF4-FFF2-40B4-BE49-F238E27FC236}">
                <a16:creationId xmlns:a16="http://schemas.microsoft.com/office/drawing/2014/main" id="{AC05B739-477E-47E2-9FDE-DB60ABFA87E7}"/>
              </a:ext>
            </a:extLst>
          </p:cNvPr>
          <p:cNvSpPr txBox="1"/>
          <p:nvPr/>
        </p:nvSpPr>
        <p:spPr bwMode="auto">
          <a:xfrm>
            <a:off x="2184110" y="1497013"/>
            <a:ext cx="855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− 3</a:t>
            </a:r>
          </a:p>
        </p:txBody>
      </p:sp>
      <p:pic>
        <p:nvPicPr>
          <p:cNvPr id="14" name="Picture 13" descr="A screen shot of a window  Description generated with high confidence">
            <a:extLst>
              <a:ext uri="{FF2B5EF4-FFF2-40B4-BE49-F238E27FC236}">
                <a16:creationId xmlns:a16="http://schemas.microsoft.com/office/drawing/2014/main" id="{C52FAD72-9FAB-4234-8517-74F81D6627C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232750" y="3818632"/>
            <a:ext cx="313266" cy="304801"/>
          </a:xfrm>
          <a:prstGeom prst="rect">
            <a:avLst/>
          </a:prstGeom>
        </p:spPr>
      </p:pic>
      <p:pic>
        <p:nvPicPr>
          <p:cNvPr id="15" name="Picture 14" descr="A screen shot of a window  Description generated with high confidence">
            <a:extLst>
              <a:ext uri="{FF2B5EF4-FFF2-40B4-BE49-F238E27FC236}">
                <a16:creationId xmlns:a16="http://schemas.microsoft.com/office/drawing/2014/main" id="{ECE6E09F-3549-49CD-9189-8FD9CB88E50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233907" y="3260909"/>
            <a:ext cx="313266" cy="269854"/>
          </a:xfrm>
          <a:prstGeom prst="rect">
            <a:avLst/>
          </a:prstGeom>
        </p:spPr>
      </p:pic>
      <p:pic>
        <p:nvPicPr>
          <p:cNvPr id="16" name="Picture 15" descr="A screen shot of a window  Description generated with high confidence">
            <a:extLst>
              <a:ext uri="{FF2B5EF4-FFF2-40B4-BE49-F238E27FC236}">
                <a16:creationId xmlns:a16="http://schemas.microsoft.com/office/drawing/2014/main" id="{BFBF8BBD-701F-4216-9CED-AA9BB59FF38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231790" y="3530764"/>
            <a:ext cx="313266" cy="287867"/>
          </a:xfrm>
          <a:prstGeom prst="rect">
            <a:avLst/>
          </a:prstGeom>
        </p:spPr>
      </p:pic>
      <p:sp>
        <p:nvSpPr>
          <p:cNvPr id="17" name="TextBox 16">
            <a:extLst>
              <a:ext uri="{FF2B5EF4-FFF2-40B4-BE49-F238E27FC236}">
                <a16:creationId xmlns:a16="http://schemas.microsoft.com/office/drawing/2014/main" id="{EDD7A024-B5B7-48EF-924F-034EC4D2AE12}"/>
              </a:ext>
            </a:extLst>
          </p:cNvPr>
          <p:cNvSpPr txBox="1"/>
          <p:nvPr/>
        </p:nvSpPr>
        <p:spPr bwMode="auto">
          <a:xfrm>
            <a:off x="3390705" y="1497013"/>
            <a:ext cx="9955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 22</a:t>
            </a:r>
          </a:p>
        </p:txBody>
      </p:sp>
      <p:sp>
        <p:nvSpPr>
          <p:cNvPr id="3" name="Content Placeholder 2">
            <a:extLst>
              <a:ext uri="{FF2B5EF4-FFF2-40B4-BE49-F238E27FC236}">
                <a16:creationId xmlns:a16="http://schemas.microsoft.com/office/drawing/2014/main" id="{641E5BF2-3B3D-4D6F-9AB6-D7AACF1C5435}"/>
              </a:ext>
            </a:extLst>
          </p:cNvPr>
          <p:cNvSpPr txBox="1">
            <a:spLocks/>
          </p:cNvSpPr>
          <p:nvPr/>
        </p:nvSpPr>
        <p:spPr>
          <a:xfrm>
            <a:off x="6192012" y="1557338"/>
            <a:ext cx="5390389" cy="349644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What’s the same and what’s different about this calculation?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predict what will happen if we subtract the </a:t>
            </a:r>
            <a:r>
              <a:rPr kumimoji="0" lang="en-GB" sz="2000" u="none" strike="noStrike" kern="1200" cap="none" spc="0" normalizeH="0" baseline="0" noProof="0" dirty="0">
                <a:ln>
                  <a:noFill/>
                </a:ln>
                <a:solidFill>
                  <a:srgbClr val="585858"/>
                </a:solidFill>
                <a:effectLst/>
                <a:uLnTx/>
                <a:uFillTx/>
                <a:latin typeface="Arial"/>
                <a:ea typeface="+mn-ea"/>
                <a:cs typeface="+mn-cs"/>
              </a:rPr>
              <a:t>ones </a:t>
            </a:r>
            <a:r>
              <a:rPr kumimoji="0" lang="en-GB" sz="2000" i="1" u="none" strike="noStrike" kern="1200" cap="none" spc="0" normalizeH="0" baseline="0" noProof="0" dirty="0">
                <a:ln>
                  <a:noFill/>
                </a:ln>
                <a:solidFill>
                  <a:srgbClr val="585858"/>
                </a:solidFill>
                <a:effectLst/>
                <a:uLnTx/>
                <a:uFillTx/>
                <a:latin typeface="Arial"/>
                <a:ea typeface="+mn-ea"/>
                <a:cs typeface="+mn-cs"/>
              </a:rPr>
              <a:t>then</a:t>
            </a:r>
            <a:r>
              <a:rPr kumimoji="0" lang="en-GB" sz="2000" u="none" strike="noStrike" kern="1200" cap="none" spc="0" normalizeH="0" baseline="0" noProof="0" dirty="0">
                <a:ln>
                  <a:noFill/>
                </a:ln>
                <a:solidFill>
                  <a:srgbClr val="585858"/>
                </a:solidFill>
                <a:effectLst/>
                <a:uLnTx/>
                <a:uFillTx/>
                <a:latin typeface="Arial"/>
                <a:ea typeface="+mn-ea"/>
                <a:cs typeface="+mn-cs"/>
              </a:rPr>
              <a:t> the tens</a:t>
            </a:r>
            <a:r>
              <a:rPr kumimoji="0" lang="en-GB" sz="2000" b="0" i="1" u="none" strike="noStrike" kern="1200" cap="none" spc="0" normalizeH="0" baseline="0" noProof="0" dirty="0">
                <a:ln>
                  <a:noFill/>
                </a:ln>
                <a:solidFill>
                  <a:srgbClr val="585858"/>
                </a:solidFill>
                <a:effectLst/>
                <a:uLnTx/>
                <a:uFillTx/>
                <a:latin typeface="Arial"/>
                <a:ea typeface="+mn-ea"/>
                <a:cs typeface="+mn-cs"/>
              </a:rPr>
              <a: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Try this with your equipment.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Now try these calculations and check whether it makes a difference what order you subtract the tens and ones in.</a:t>
            </a: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r>
              <a:rPr kumimoji="0" lang="en-GB" sz="2000" b="1" i="0" u="none" strike="noStrike" kern="1200" cap="none" spc="0" normalizeH="0" baseline="0" noProof="0" dirty="0">
                <a:ln>
                  <a:noFill/>
                </a:ln>
                <a:effectLst/>
                <a:uLnTx/>
                <a:uFillTx/>
                <a:latin typeface="+mj-lt"/>
                <a:ea typeface="+mn-ea"/>
                <a:cs typeface="+mn-cs"/>
              </a:rPr>
              <a:t>            </a:t>
            </a:r>
            <a:r>
              <a:rPr kumimoji="0" lang="en-GB" sz="2000" i="0" u="none" strike="noStrike" kern="1200" cap="none" spc="0" normalizeH="0" baseline="0" noProof="0" dirty="0">
                <a:ln>
                  <a:noFill/>
                </a:ln>
                <a:effectLst/>
                <a:uLnTx/>
                <a:uFillTx/>
                <a:latin typeface="+mj-lt"/>
                <a:ea typeface="+mn-ea"/>
                <a:cs typeface="+mn-cs"/>
              </a:rPr>
              <a:t>53 </a:t>
            </a:r>
            <a:r>
              <a:rPr kumimoji="0" lang="en-GB" sz="2000" b="0" i="0" u="none" strike="noStrike" kern="1200" cap="none" spc="0" normalizeH="0" baseline="0" noProof="0" dirty="0">
                <a:ln>
                  <a:noFill/>
                </a:ln>
                <a:effectLst/>
                <a:uLnTx/>
                <a:uFillTx/>
                <a:latin typeface="+mj-lt"/>
                <a:ea typeface="+mn-ea"/>
                <a:cs typeface="+mn-cs"/>
              </a:rPr>
              <a:t>−</a:t>
            </a:r>
            <a:r>
              <a:rPr kumimoji="0" lang="en-GB" sz="2000" i="0" u="none" strike="noStrike" kern="1200" cap="none" spc="0" normalizeH="0" baseline="0" noProof="0" dirty="0">
                <a:ln>
                  <a:noFill/>
                </a:ln>
                <a:effectLst/>
                <a:uLnTx/>
                <a:uFillTx/>
                <a:latin typeface="+mj-lt"/>
                <a:ea typeface="+mn-ea"/>
                <a:cs typeface="+mn-cs"/>
              </a:rPr>
              <a:t> 2 </a:t>
            </a:r>
            <a:r>
              <a:rPr kumimoji="0" lang="en-GB" sz="2000" b="0" i="0" u="none" strike="noStrike" kern="1200" cap="none" spc="0" normalizeH="0" baseline="0" noProof="0" dirty="0">
                <a:ln>
                  <a:noFill/>
                </a:ln>
                <a:effectLst/>
                <a:uLnTx/>
                <a:uFillTx/>
                <a:latin typeface="+mj-lt"/>
                <a:ea typeface="+mn-ea"/>
                <a:cs typeface="+mn-cs"/>
              </a:rPr>
              <a:t>−</a:t>
            </a:r>
            <a:r>
              <a:rPr kumimoji="0" lang="en-GB" sz="2000" i="0" u="none" strike="noStrike" kern="1200" cap="none" spc="0" normalizeH="0" baseline="0" noProof="0" dirty="0">
                <a:ln>
                  <a:noFill/>
                </a:ln>
                <a:effectLst/>
                <a:uLnTx/>
                <a:uFillTx/>
                <a:latin typeface="+mj-lt"/>
                <a:ea typeface="+mn-ea"/>
                <a:cs typeface="+mn-cs"/>
              </a:rPr>
              <a:t> 30        	  53 </a:t>
            </a:r>
            <a:r>
              <a:rPr kumimoji="0" lang="en-GB" sz="2000" b="0" i="0" u="none" strike="noStrike" kern="1200" cap="none" spc="0" normalizeH="0" baseline="0" noProof="0" dirty="0">
                <a:ln>
                  <a:noFill/>
                </a:ln>
                <a:effectLst/>
                <a:uLnTx/>
                <a:uFillTx/>
                <a:latin typeface="+mj-lt"/>
                <a:ea typeface="+mn-ea"/>
                <a:cs typeface="+mn-cs"/>
              </a:rPr>
              <a:t>−</a:t>
            </a:r>
            <a:r>
              <a:rPr kumimoji="0" lang="en-GB" sz="2000" i="0" u="none" strike="noStrike" kern="1200" cap="none" spc="0" normalizeH="0" baseline="0" noProof="0" dirty="0">
                <a:ln>
                  <a:noFill/>
                </a:ln>
                <a:effectLst/>
                <a:uLnTx/>
                <a:uFillTx/>
                <a:latin typeface="+mj-lt"/>
                <a:ea typeface="+mn-ea"/>
                <a:cs typeface="+mn-cs"/>
              </a:rPr>
              <a:t> 30 </a:t>
            </a:r>
            <a:r>
              <a:rPr kumimoji="0" lang="en-GB" sz="2000" b="0" i="0" u="none" strike="noStrike" kern="1200" cap="none" spc="0" normalizeH="0" baseline="0" noProof="0" dirty="0">
                <a:ln>
                  <a:noFill/>
                </a:ln>
                <a:effectLst/>
                <a:uLnTx/>
                <a:uFillTx/>
                <a:latin typeface="+mj-lt"/>
                <a:ea typeface="+mn-ea"/>
                <a:cs typeface="+mn-cs"/>
              </a:rPr>
              <a:t>−</a:t>
            </a:r>
            <a:r>
              <a:rPr kumimoji="0" lang="en-GB" sz="2000" i="0" u="none" strike="noStrike" kern="1200" cap="none" spc="0" normalizeH="0" baseline="0" noProof="0" dirty="0">
                <a:ln>
                  <a:noFill/>
                </a:ln>
                <a:effectLst/>
                <a:uLnTx/>
                <a:uFillTx/>
                <a:latin typeface="+mj-lt"/>
                <a:ea typeface="+mn-ea"/>
                <a:cs typeface="+mn-cs"/>
              </a:rPr>
              <a:t> 2</a:t>
            </a: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83537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6"/>
                                        </p:tgtEl>
                                      </p:cBhvr>
                                    </p:animEffect>
                                    <p:set>
                                      <p:cBhvr>
                                        <p:cTn id="10" dur="1" fill="hold">
                                          <p:stCondLst>
                                            <p:cond delay="499"/>
                                          </p:stCondLst>
                                        </p:cTn>
                                        <p:tgtEl>
                                          <p:spTgt spid="16"/>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nodeType="clickEffect">
                                  <p:stCondLst>
                                    <p:cond delay="0"/>
                                  </p:stCondLst>
                                  <p:childTnLst>
                                    <p:animEffect transition="out" filter="fade">
                                      <p:cBhvr>
                                        <p:cTn id="22" dur="500" tmFilter="0, 0; .2, .5; .8, .5; 1, 0"/>
                                        <p:tgtEl>
                                          <p:spTgt spid="6"/>
                                        </p:tgtEl>
                                      </p:cBhvr>
                                    </p:animEffect>
                                    <p:animScale>
                                      <p:cBhvr>
                                        <p:cTn id="23" dur="250" autoRev="1" fill="hold"/>
                                        <p:tgtEl>
                                          <p:spTgt spid="6"/>
                                        </p:tgtEl>
                                      </p:cBhvr>
                                      <p:by x="105000" y="105000"/>
                                    </p:animScale>
                                  </p:childTnLst>
                                </p:cTn>
                              </p:par>
                              <p:par>
                                <p:cTn id="24" presetID="26" presetClass="emph" presetSubtype="0" fill="hold" nodeType="withEffect">
                                  <p:stCondLst>
                                    <p:cond delay="0"/>
                                  </p:stCondLst>
                                  <p:childTnLst>
                                    <p:animEffect transition="out" filter="fade">
                                      <p:cBhvr>
                                        <p:cTn id="25" dur="500" tmFilter="0, 0; .2, .5; .8, .5; 1, 0"/>
                                        <p:tgtEl>
                                          <p:spTgt spid="8"/>
                                        </p:tgtEl>
                                      </p:cBhvr>
                                    </p:animEffect>
                                    <p:animScale>
                                      <p:cBhvr>
                                        <p:cTn id="26" dur="250" autoRev="1" fill="hold"/>
                                        <p:tgtEl>
                                          <p:spTgt spid="8"/>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0D4FD6-54ED-4FD3-9E59-5928039599F0}"/>
              </a:ext>
            </a:extLst>
          </p:cNvPr>
          <p:cNvSpPr>
            <a:spLocks noGrp="1"/>
          </p:cNvSpPr>
          <p:nvPr>
            <p:ph type="title"/>
          </p:nvPr>
        </p:nvSpPr>
        <p:spPr/>
        <p:txBody>
          <a:bodyPr/>
          <a:lstStyle/>
          <a:p>
            <a:r>
              <a:rPr lang="en-GB" dirty="0"/>
              <a:t>2AS-4 Add and subtract within 100 – part 2</a:t>
            </a:r>
          </a:p>
        </p:txBody>
      </p:sp>
      <p:pic>
        <p:nvPicPr>
          <p:cNvPr id="5" name="Picture 4" descr="A picture containing hula-hoop  Description generated with very high confidence">
            <a:extLst>
              <a:ext uri="{FF2B5EF4-FFF2-40B4-BE49-F238E27FC236}">
                <a16:creationId xmlns:a16="http://schemas.microsoft.com/office/drawing/2014/main" id="{C7501CE7-7C7A-439E-B0B6-60700CF9FC9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27310" y="3429734"/>
            <a:ext cx="7907446" cy="630000"/>
          </a:xfrm>
          <a:prstGeom prst="rect">
            <a:avLst/>
          </a:prstGeom>
        </p:spPr>
      </p:pic>
      <p:sp>
        <p:nvSpPr>
          <p:cNvPr id="6" name="TextBox 5">
            <a:extLst>
              <a:ext uri="{FF2B5EF4-FFF2-40B4-BE49-F238E27FC236}">
                <a16:creationId xmlns:a16="http://schemas.microsoft.com/office/drawing/2014/main" id="{A1433672-74E0-4F8F-B2C5-5C85E08E87EA}"/>
              </a:ext>
            </a:extLst>
          </p:cNvPr>
          <p:cNvSpPr txBox="1"/>
          <p:nvPr/>
        </p:nvSpPr>
        <p:spPr bwMode="auto">
          <a:xfrm>
            <a:off x="3394536" y="1826649"/>
            <a:ext cx="5681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45</a:t>
            </a:r>
          </a:p>
        </p:txBody>
      </p:sp>
      <p:sp>
        <p:nvSpPr>
          <p:cNvPr id="7" name="TextBox 6">
            <a:extLst>
              <a:ext uri="{FF2B5EF4-FFF2-40B4-BE49-F238E27FC236}">
                <a16:creationId xmlns:a16="http://schemas.microsoft.com/office/drawing/2014/main" id="{6B3B4221-8D4B-45FA-841C-BB4399776F07}"/>
              </a:ext>
            </a:extLst>
          </p:cNvPr>
          <p:cNvSpPr txBox="1"/>
          <p:nvPr/>
        </p:nvSpPr>
        <p:spPr bwMode="auto">
          <a:xfrm>
            <a:off x="3758668" y="1826649"/>
            <a:ext cx="855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− 20</a:t>
            </a:r>
            <a:endPar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endParaRPr>
          </a:p>
        </p:txBody>
      </p:sp>
      <p:sp>
        <p:nvSpPr>
          <p:cNvPr id="8" name="TextBox 7">
            <a:extLst>
              <a:ext uri="{FF2B5EF4-FFF2-40B4-BE49-F238E27FC236}">
                <a16:creationId xmlns:a16="http://schemas.microsoft.com/office/drawing/2014/main" id="{360A3372-3EDF-4055-88BF-BE7EE6B727A3}"/>
              </a:ext>
            </a:extLst>
          </p:cNvPr>
          <p:cNvSpPr txBox="1"/>
          <p:nvPr/>
        </p:nvSpPr>
        <p:spPr bwMode="auto">
          <a:xfrm>
            <a:off x="4360105" y="1826649"/>
            <a:ext cx="855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− 3</a:t>
            </a:r>
          </a:p>
        </p:txBody>
      </p:sp>
      <p:sp>
        <p:nvSpPr>
          <p:cNvPr id="10" name="Rectangle 9">
            <a:extLst>
              <a:ext uri="{FF2B5EF4-FFF2-40B4-BE49-F238E27FC236}">
                <a16:creationId xmlns:a16="http://schemas.microsoft.com/office/drawing/2014/main" id="{57AFC122-1551-4FFE-BF46-AF814F659FDD}"/>
              </a:ext>
            </a:extLst>
          </p:cNvPr>
          <p:cNvSpPr/>
          <p:nvPr/>
        </p:nvSpPr>
        <p:spPr bwMode="auto">
          <a:xfrm>
            <a:off x="524041" y="3484328"/>
            <a:ext cx="1755227" cy="106154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1" name="Picture 10" descr="A picture containing hula-hoop  Description generated with very high confidence">
            <a:extLst>
              <a:ext uri="{FF2B5EF4-FFF2-40B4-BE49-F238E27FC236}">
                <a16:creationId xmlns:a16="http://schemas.microsoft.com/office/drawing/2014/main" id="{BF397E12-5815-4604-A7D5-3817CE35E3F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780081" y="2687482"/>
            <a:ext cx="6754675" cy="742252"/>
          </a:xfrm>
          <a:prstGeom prst="rect">
            <a:avLst/>
          </a:prstGeom>
        </p:spPr>
      </p:pic>
      <p:pic>
        <p:nvPicPr>
          <p:cNvPr id="12" name="Picture 11" descr="A picture containing hula-hoop  Description generated with very high confidence">
            <a:extLst>
              <a:ext uri="{FF2B5EF4-FFF2-40B4-BE49-F238E27FC236}">
                <a16:creationId xmlns:a16="http://schemas.microsoft.com/office/drawing/2014/main" id="{33C5A94F-947A-4106-BAB5-C2F7AD38CAF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600"/>
          <a:stretch/>
        </p:blipFill>
        <p:spPr>
          <a:xfrm>
            <a:off x="1780080" y="2368190"/>
            <a:ext cx="6754675" cy="319293"/>
          </a:xfrm>
          <a:prstGeom prst="rect">
            <a:avLst/>
          </a:prstGeom>
        </p:spPr>
      </p:pic>
      <p:pic>
        <p:nvPicPr>
          <p:cNvPr id="13" name="Picture 12" descr="A picture containing hula-hoop  Description generated with very high confidence">
            <a:extLst>
              <a:ext uri="{FF2B5EF4-FFF2-40B4-BE49-F238E27FC236}">
                <a16:creationId xmlns:a16="http://schemas.microsoft.com/office/drawing/2014/main" id="{16E7CD8E-627D-4026-B318-C88B58B2E53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558700" y="3481152"/>
            <a:ext cx="423512" cy="574909"/>
          </a:xfrm>
          <a:prstGeom prst="rect">
            <a:avLst/>
          </a:prstGeom>
        </p:spPr>
      </p:pic>
      <p:pic>
        <p:nvPicPr>
          <p:cNvPr id="14" name="Picture 13" descr="A picture containing hula-hoop  Description generated with very high confidence">
            <a:extLst>
              <a:ext uri="{FF2B5EF4-FFF2-40B4-BE49-F238E27FC236}">
                <a16:creationId xmlns:a16="http://schemas.microsoft.com/office/drawing/2014/main" id="{C74E8F5F-D30B-4EEB-860E-F9551D682AF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27310" y="2687482"/>
            <a:ext cx="1152769" cy="742252"/>
          </a:xfrm>
          <a:prstGeom prst="rect">
            <a:avLst/>
          </a:prstGeom>
        </p:spPr>
      </p:pic>
      <p:pic>
        <p:nvPicPr>
          <p:cNvPr id="15" name="Picture 14" descr="A picture containing hula-hoop  Description generated with very high confidence">
            <a:extLst>
              <a:ext uri="{FF2B5EF4-FFF2-40B4-BE49-F238E27FC236}">
                <a16:creationId xmlns:a16="http://schemas.microsoft.com/office/drawing/2014/main" id="{0738309D-7B21-4D14-9915-BB12B706169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7600"/>
          <a:stretch/>
        </p:blipFill>
        <p:spPr>
          <a:xfrm>
            <a:off x="948834" y="2363535"/>
            <a:ext cx="609866" cy="319293"/>
          </a:xfrm>
          <a:prstGeom prst="rect">
            <a:avLst/>
          </a:prstGeom>
        </p:spPr>
      </p:pic>
      <p:pic>
        <p:nvPicPr>
          <p:cNvPr id="16" name="Picture 15" descr="A picture containing hula-hoop  Description generated with very high confidence">
            <a:extLst>
              <a:ext uri="{FF2B5EF4-FFF2-40B4-BE49-F238E27FC236}">
                <a16:creationId xmlns:a16="http://schemas.microsoft.com/office/drawing/2014/main" id="{AAC61AE8-3F2F-4CA4-B732-FEAFD162C67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6503"/>
          <a:stretch/>
        </p:blipFill>
        <p:spPr>
          <a:xfrm>
            <a:off x="524040" y="3475861"/>
            <a:ext cx="492526" cy="571732"/>
          </a:xfrm>
          <a:prstGeom prst="rect">
            <a:avLst/>
          </a:prstGeom>
        </p:spPr>
      </p:pic>
      <p:sp>
        <p:nvSpPr>
          <p:cNvPr id="17" name="TextBox 16">
            <a:extLst>
              <a:ext uri="{FF2B5EF4-FFF2-40B4-BE49-F238E27FC236}">
                <a16:creationId xmlns:a16="http://schemas.microsoft.com/office/drawing/2014/main" id="{B965CE82-595F-4FD5-878D-08652872FD55}"/>
              </a:ext>
            </a:extLst>
          </p:cNvPr>
          <p:cNvSpPr txBox="1"/>
          <p:nvPr/>
        </p:nvSpPr>
        <p:spPr bwMode="auto">
          <a:xfrm>
            <a:off x="4931605" y="1826649"/>
            <a:ext cx="855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 22</a:t>
            </a:r>
          </a:p>
        </p:txBody>
      </p:sp>
      <p:sp>
        <p:nvSpPr>
          <p:cNvPr id="18" name="TextBox 17">
            <a:extLst>
              <a:ext uri="{FF2B5EF4-FFF2-40B4-BE49-F238E27FC236}">
                <a16:creationId xmlns:a16="http://schemas.microsoft.com/office/drawing/2014/main" id="{3FF592F8-7EF0-4862-9461-33C0E054773E}"/>
              </a:ext>
            </a:extLst>
          </p:cNvPr>
          <p:cNvSpPr txBox="1"/>
          <p:nvPr/>
        </p:nvSpPr>
        <p:spPr bwMode="auto">
          <a:xfrm>
            <a:off x="3394537" y="3999946"/>
            <a:ext cx="5681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45</a:t>
            </a:r>
          </a:p>
        </p:txBody>
      </p:sp>
      <p:sp>
        <p:nvSpPr>
          <p:cNvPr id="19" name="TextBox 18">
            <a:extLst>
              <a:ext uri="{FF2B5EF4-FFF2-40B4-BE49-F238E27FC236}">
                <a16:creationId xmlns:a16="http://schemas.microsoft.com/office/drawing/2014/main" id="{BE9918F0-0222-4D8E-A34F-0ACDC7392B5D}"/>
              </a:ext>
            </a:extLst>
          </p:cNvPr>
          <p:cNvSpPr txBox="1"/>
          <p:nvPr/>
        </p:nvSpPr>
        <p:spPr bwMode="auto">
          <a:xfrm>
            <a:off x="3690933" y="3999946"/>
            <a:ext cx="855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− 3</a:t>
            </a:r>
            <a:endPar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endParaRPr>
          </a:p>
        </p:txBody>
      </p:sp>
      <p:sp>
        <p:nvSpPr>
          <p:cNvPr id="20" name="TextBox 19">
            <a:extLst>
              <a:ext uri="{FF2B5EF4-FFF2-40B4-BE49-F238E27FC236}">
                <a16:creationId xmlns:a16="http://schemas.microsoft.com/office/drawing/2014/main" id="{936853B2-0A65-4F2C-A07E-69388F70C6B3}"/>
              </a:ext>
            </a:extLst>
          </p:cNvPr>
          <p:cNvSpPr txBox="1"/>
          <p:nvPr/>
        </p:nvSpPr>
        <p:spPr bwMode="auto">
          <a:xfrm>
            <a:off x="4292370" y="3999946"/>
            <a:ext cx="855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− 20</a:t>
            </a:r>
          </a:p>
        </p:txBody>
      </p:sp>
      <p:sp>
        <p:nvSpPr>
          <p:cNvPr id="21" name="TextBox 20">
            <a:extLst>
              <a:ext uri="{FF2B5EF4-FFF2-40B4-BE49-F238E27FC236}">
                <a16:creationId xmlns:a16="http://schemas.microsoft.com/office/drawing/2014/main" id="{9429D2AE-D909-42A4-B58E-0EE4D7BB2CB0}"/>
              </a:ext>
            </a:extLst>
          </p:cNvPr>
          <p:cNvSpPr txBox="1"/>
          <p:nvPr/>
        </p:nvSpPr>
        <p:spPr bwMode="auto">
          <a:xfrm>
            <a:off x="4931606" y="3999946"/>
            <a:ext cx="855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 22</a:t>
            </a:r>
          </a:p>
        </p:txBody>
      </p:sp>
      <p:pic>
        <p:nvPicPr>
          <p:cNvPr id="24" name="Picture 23" descr="A picture containing hula-hoop  Description generated with very high confidence">
            <a:extLst>
              <a:ext uri="{FF2B5EF4-FFF2-40B4-BE49-F238E27FC236}">
                <a16:creationId xmlns:a16="http://schemas.microsoft.com/office/drawing/2014/main" id="{5794F13E-BA36-4958-B933-4ABA97CF6340}"/>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7314710" y="4889174"/>
            <a:ext cx="1220047" cy="703172"/>
          </a:xfrm>
          <a:prstGeom prst="rect">
            <a:avLst/>
          </a:prstGeom>
        </p:spPr>
      </p:pic>
      <p:sp>
        <p:nvSpPr>
          <p:cNvPr id="25" name="Rectangle 24">
            <a:extLst>
              <a:ext uri="{FF2B5EF4-FFF2-40B4-BE49-F238E27FC236}">
                <a16:creationId xmlns:a16="http://schemas.microsoft.com/office/drawing/2014/main" id="{387C6167-50C4-4084-8815-63406ECA0092}"/>
              </a:ext>
            </a:extLst>
          </p:cNvPr>
          <p:cNvSpPr/>
          <p:nvPr/>
        </p:nvSpPr>
        <p:spPr bwMode="auto">
          <a:xfrm rot="3921980">
            <a:off x="7143970" y="5421943"/>
            <a:ext cx="265576" cy="12266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22" name="Picture 21" descr="A picture containing hula-hoop  Description generated with very high confidence">
            <a:extLst>
              <a:ext uri="{FF2B5EF4-FFF2-40B4-BE49-F238E27FC236}">
                <a16:creationId xmlns:a16="http://schemas.microsoft.com/office/drawing/2014/main" id="{2F322BB9-E20F-47B9-8BCE-3AB4371E5FBB}"/>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b="-5410"/>
          <a:stretch/>
        </p:blipFill>
        <p:spPr>
          <a:xfrm>
            <a:off x="627311" y="5592347"/>
            <a:ext cx="7907446" cy="630001"/>
          </a:xfrm>
          <a:prstGeom prst="rect">
            <a:avLst/>
          </a:prstGeom>
        </p:spPr>
      </p:pic>
      <p:sp>
        <p:nvSpPr>
          <p:cNvPr id="23" name="Rectangle 22">
            <a:extLst>
              <a:ext uri="{FF2B5EF4-FFF2-40B4-BE49-F238E27FC236}">
                <a16:creationId xmlns:a16="http://schemas.microsoft.com/office/drawing/2014/main" id="{21A34AA2-E7A6-42F2-A81E-A4D8297DE1D8}"/>
              </a:ext>
            </a:extLst>
          </p:cNvPr>
          <p:cNvSpPr/>
          <p:nvPr/>
        </p:nvSpPr>
        <p:spPr bwMode="auto">
          <a:xfrm>
            <a:off x="294551" y="5661025"/>
            <a:ext cx="7883979" cy="64097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72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26" name="Picture 25" descr="A picture containing hula-hoop  Description generated with very high confidence">
            <a:extLst>
              <a:ext uri="{FF2B5EF4-FFF2-40B4-BE49-F238E27FC236}">
                <a16:creationId xmlns:a16="http://schemas.microsoft.com/office/drawing/2014/main" id="{75E9FF1A-86B9-4140-97BA-4C956DEF2A9B}"/>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7314709" y="4588640"/>
            <a:ext cx="1220047" cy="300535"/>
          </a:xfrm>
          <a:prstGeom prst="rect">
            <a:avLst/>
          </a:prstGeom>
        </p:spPr>
      </p:pic>
      <p:pic>
        <p:nvPicPr>
          <p:cNvPr id="27" name="Picture 26" descr="A picture containing hula-hoop  Description generated with very high confidence">
            <a:extLst>
              <a:ext uri="{FF2B5EF4-FFF2-40B4-BE49-F238E27FC236}">
                <a16:creationId xmlns:a16="http://schemas.microsoft.com/office/drawing/2014/main" id="{47F4D3D1-1F43-4095-9675-E5489CAEAC90}"/>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b="-6288"/>
          <a:stretch/>
        </p:blipFill>
        <p:spPr>
          <a:xfrm>
            <a:off x="7165660" y="5664200"/>
            <a:ext cx="495458" cy="546006"/>
          </a:xfrm>
          <a:prstGeom prst="rect">
            <a:avLst/>
          </a:prstGeom>
        </p:spPr>
      </p:pic>
      <p:pic>
        <p:nvPicPr>
          <p:cNvPr id="28" name="Picture 27" descr="A picture containing hula-hoop  Description generated with very high confidence">
            <a:extLst>
              <a:ext uri="{FF2B5EF4-FFF2-40B4-BE49-F238E27FC236}">
                <a16:creationId xmlns:a16="http://schemas.microsoft.com/office/drawing/2014/main" id="{BC896EC8-84C3-47D2-A592-7181C0AC2892}"/>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650778" y="4903588"/>
            <a:ext cx="6737079" cy="688758"/>
          </a:xfrm>
          <a:prstGeom prst="rect">
            <a:avLst/>
          </a:prstGeom>
        </p:spPr>
      </p:pic>
      <p:pic>
        <p:nvPicPr>
          <p:cNvPr id="29" name="Picture 28" descr="A picture containing hula-hoop  Description generated with very high confidence">
            <a:extLst>
              <a:ext uri="{FF2B5EF4-FFF2-40B4-BE49-F238E27FC236}">
                <a16:creationId xmlns:a16="http://schemas.microsoft.com/office/drawing/2014/main" id="{40A4A560-095C-4B3E-9ADF-5D53C2AB9805}"/>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3666636" y="4603459"/>
            <a:ext cx="914399" cy="292923"/>
          </a:xfrm>
          <a:prstGeom prst="rect">
            <a:avLst/>
          </a:prstGeom>
        </p:spPr>
      </p:pic>
      <p:pic>
        <p:nvPicPr>
          <p:cNvPr id="30" name="Picture 29" descr="A picture containing hula-hoop  Description generated with very high confidence">
            <a:extLst>
              <a:ext uri="{FF2B5EF4-FFF2-40B4-BE49-F238E27FC236}">
                <a16:creationId xmlns:a16="http://schemas.microsoft.com/office/drawing/2014/main" id="{EA95D0AA-ED09-4B18-B44A-DA52F6AC6F0F}"/>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0" b="-5799"/>
          <a:stretch/>
        </p:blipFill>
        <p:spPr>
          <a:xfrm>
            <a:off x="627311" y="5627005"/>
            <a:ext cx="389257" cy="589272"/>
          </a:xfrm>
          <a:prstGeom prst="rect">
            <a:avLst/>
          </a:prstGeom>
        </p:spPr>
      </p:pic>
      <p:sp>
        <p:nvSpPr>
          <p:cNvPr id="31" name="TextBox 30">
            <a:extLst>
              <a:ext uri="{FF2B5EF4-FFF2-40B4-BE49-F238E27FC236}">
                <a16:creationId xmlns:a16="http://schemas.microsoft.com/office/drawing/2014/main" id="{2FAF91FD-DF75-4496-BFCB-B5B3D6BF7D4A}"/>
              </a:ext>
            </a:extLst>
          </p:cNvPr>
          <p:cNvSpPr txBox="1"/>
          <p:nvPr/>
        </p:nvSpPr>
        <p:spPr bwMode="auto">
          <a:xfrm>
            <a:off x="559050" y="1426988"/>
            <a:ext cx="18239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1" i="0" u="none" strike="noStrike" kern="1200" cap="none" spc="0" normalizeH="0" baseline="0" noProof="0" dirty="0">
                <a:ln>
                  <a:noFill/>
                </a:ln>
                <a:solidFill>
                  <a:srgbClr val="000000"/>
                </a:solidFill>
                <a:effectLst/>
                <a:uLnTx/>
                <a:uFillTx/>
                <a:latin typeface="Arial"/>
                <a:ea typeface="+mn-ea"/>
                <a:cs typeface="+mn-cs"/>
              </a:rPr>
              <a:t>45 – 23</a:t>
            </a:r>
            <a:endParaRPr kumimoji="0" lang="en-GB" sz="2400" b="1" i="0" u="none" strike="noStrike" kern="1200" cap="none" spc="0" normalizeH="0" baseline="0" noProof="0" dirty="0">
              <a:ln>
                <a:noFill/>
              </a:ln>
              <a:solidFill>
                <a:srgbClr val="000000"/>
              </a:solidFill>
              <a:effectLst/>
              <a:uLnTx/>
              <a:uFillTx/>
              <a:latin typeface="Arial"/>
              <a:ea typeface="Myriad Pro Semibold" charset="0"/>
              <a:cs typeface="Myriad Pro Semibold" charset="0"/>
            </a:endParaRPr>
          </a:p>
        </p:txBody>
      </p:sp>
      <p:sp>
        <p:nvSpPr>
          <p:cNvPr id="32" name="TextBox 31">
            <a:extLst>
              <a:ext uri="{FF2B5EF4-FFF2-40B4-BE49-F238E27FC236}">
                <a16:creationId xmlns:a16="http://schemas.microsoft.com/office/drawing/2014/main" id="{D6367B00-E9A0-4528-9A68-B1E4D5C18D17}"/>
              </a:ext>
            </a:extLst>
          </p:cNvPr>
          <p:cNvSpPr txBox="1"/>
          <p:nvPr/>
        </p:nvSpPr>
        <p:spPr bwMode="auto">
          <a:xfrm>
            <a:off x="1669762" y="1426988"/>
            <a:ext cx="18239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1" i="0" u="none" strike="noStrike" kern="1200" cap="none" spc="0" normalizeH="0" baseline="0" noProof="0" dirty="0">
                <a:ln>
                  <a:noFill/>
                </a:ln>
                <a:solidFill>
                  <a:srgbClr val="000000"/>
                </a:solidFill>
                <a:effectLst/>
                <a:uLnTx/>
                <a:uFillTx/>
                <a:latin typeface="Arial"/>
                <a:ea typeface="+mn-ea"/>
                <a:cs typeface="+mn-cs"/>
              </a:rPr>
              <a:t>= 22</a:t>
            </a:r>
            <a:endParaRPr kumimoji="0" lang="en-GB" sz="2400" b="1" i="0" u="none" strike="noStrike" kern="1200" cap="none" spc="0" normalizeH="0" baseline="0" noProof="0" dirty="0">
              <a:ln>
                <a:noFill/>
              </a:ln>
              <a:solidFill>
                <a:srgbClr val="000000"/>
              </a:solidFill>
              <a:effectLst/>
              <a:uLnTx/>
              <a:uFillTx/>
              <a:latin typeface="Arial"/>
              <a:ea typeface="Myriad Pro Semibold" charset="0"/>
              <a:cs typeface="Myriad Pro Semibold" charset="0"/>
            </a:endParaRPr>
          </a:p>
        </p:txBody>
      </p:sp>
      <p:sp>
        <p:nvSpPr>
          <p:cNvPr id="9" name="Content Placeholder 2">
            <a:extLst>
              <a:ext uri="{FF2B5EF4-FFF2-40B4-BE49-F238E27FC236}">
                <a16:creationId xmlns:a16="http://schemas.microsoft.com/office/drawing/2014/main" id="{AA6E4BE6-F8BA-4BD5-98C7-607E28AADD25}"/>
              </a:ext>
            </a:extLst>
          </p:cNvPr>
          <p:cNvSpPr txBox="1">
            <a:spLocks/>
          </p:cNvSpPr>
          <p:nvPr/>
        </p:nvSpPr>
        <p:spPr>
          <a:xfrm>
            <a:off x="8720664" y="1237386"/>
            <a:ext cx="3135976" cy="3352369"/>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Let’s look at this calculation on the number line.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describe the jumps? Was it a jump of tens or ones to begin?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Now compare it to the next number line. What’s the same? What’s different?</a:t>
            </a: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80480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right)">
                                      <p:cBhvr>
                                        <p:cTn id="21" dur="500"/>
                                        <p:tgtEl>
                                          <p:spTgt spid="14"/>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right)">
                                      <p:cBhvr>
                                        <p:cTn id="54" dur="500"/>
                                        <p:tgtEl>
                                          <p:spTgt spid="24"/>
                                        </p:tgtEl>
                                      </p:cBhvr>
                                    </p:animEffect>
                                  </p:childTnLst>
                                </p:cTn>
                              </p:par>
                            </p:childTnLst>
                          </p:cTn>
                        </p:par>
                        <p:par>
                          <p:cTn id="55" fill="hold">
                            <p:stCondLst>
                              <p:cond delay="500"/>
                            </p:stCondLst>
                            <p:childTnLst>
                              <p:par>
                                <p:cTn id="56" presetID="10" presetClass="entr" presetSubtype="0"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2" fill="hold" nodeType="click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right)">
                                      <p:cBhvr>
                                        <p:cTn id="68" dur="500"/>
                                        <p:tgtEl>
                                          <p:spTgt spid="28"/>
                                        </p:tgtEl>
                                      </p:cBhvr>
                                    </p:animEffect>
                                  </p:childTnLst>
                                </p:cTn>
                              </p:par>
                            </p:childTnLst>
                          </p:cTn>
                        </p:par>
                        <p:par>
                          <p:cTn id="69" fill="hold">
                            <p:stCondLst>
                              <p:cond delay="500"/>
                            </p:stCondLst>
                            <p:childTnLst>
                              <p:par>
                                <p:cTn id="70" presetID="10" presetClass="entr" presetSubtype="0"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500"/>
                                        <p:tgtEl>
                                          <p:spTgt spid="2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500"/>
                                        <p:tgtEl>
                                          <p:spTgt spid="3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500"/>
                                        <p:tgtEl>
                                          <p:spTgt spid="21"/>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171A9E-06D8-42D4-89D8-A8CDC32E3C13}"/>
              </a:ext>
            </a:extLst>
          </p:cNvPr>
          <p:cNvSpPr>
            <a:spLocks noGrp="1"/>
          </p:cNvSpPr>
          <p:nvPr>
            <p:ph type="title"/>
          </p:nvPr>
        </p:nvSpPr>
        <p:spPr/>
        <p:txBody>
          <a:bodyPr/>
          <a:lstStyle/>
          <a:p>
            <a:r>
              <a:rPr lang="en-GB" dirty="0"/>
              <a:t>2AS-4 Add and subtract within 100 – part 2</a:t>
            </a:r>
          </a:p>
        </p:txBody>
      </p:sp>
      <p:pic>
        <p:nvPicPr>
          <p:cNvPr id="7" name="Picture 6" descr="A picture containing object  Description generated with high confidence">
            <a:extLst>
              <a:ext uri="{FF2B5EF4-FFF2-40B4-BE49-F238E27FC236}">
                <a16:creationId xmlns:a16="http://schemas.microsoft.com/office/drawing/2014/main" id="{6A49323C-EF10-4915-B0AB-B98DAB98649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643944" y="2639561"/>
            <a:ext cx="7907446" cy="576915"/>
          </a:xfrm>
          <a:prstGeom prst="rect">
            <a:avLst/>
          </a:prstGeom>
        </p:spPr>
      </p:pic>
      <p:sp>
        <p:nvSpPr>
          <p:cNvPr id="8" name="Rectangle 7">
            <a:extLst>
              <a:ext uri="{FF2B5EF4-FFF2-40B4-BE49-F238E27FC236}">
                <a16:creationId xmlns:a16="http://schemas.microsoft.com/office/drawing/2014/main" id="{25EE39EF-5310-4364-BF11-988D7E20449B}"/>
              </a:ext>
            </a:extLst>
          </p:cNvPr>
          <p:cNvSpPr/>
          <p:nvPr/>
        </p:nvSpPr>
        <p:spPr bwMode="auto">
          <a:xfrm>
            <a:off x="3643944" y="2709123"/>
            <a:ext cx="7577456" cy="89656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45720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34" name="Picture 33" descr="A picture containing object  Description generated with very high confidence">
            <a:extLst>
              <a:ext uri="{FF2B5EF4-FFF2-40B4-BE49-F238E27FC236}">
                <a16:creationId xmlns:a16="http://schemas.microsoft.com/office/drawing/2014/main" id="{0CA8213D-6310-43A5-B6B4-D4137890361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84534" y="2219766"/>
            <a:ext cx="1568143" cy="462012"/>
          </a:xfrm>
          <a:prstGeom prst="rect">
            <a:avLst/>
          </a:prstGeom>
        </p:spPr>
      </p:pic>
      <p:pic>
        <p:nvPicPr>
          <p:cNvPr id="35" name="Picture 34" descr="A picture containing object  Description generated with very high confidence">
            <a:extLst>
              <a:ext uri="{FF2B5EF4-FFF2-40B4-BE49-F238E27FC236}">
                <a16:creationId xmlns:a16="http://schemas.microsoft.com/office/drawing/2014/main" id="{97AF7E41-AC05-4908-B3FD-563B722B307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984534" y="2681778"/>
            <a:ext cx="1568142" cy="346510"/>
          </a:xfrm>
          <a:prstGeom prst="rect">
            <a:avLst/>
          </a:prstGeom>
        </p:spPr>
      </p:pic>
      <p:sp>
        <p:nvSpPr>
          <p:cNvPr id="11" name="Rectangle 10">
            <a:extLst>
              <a:ext uri="{FF2B5EF4-FFF2-40B4-BE49-F238E27FC236}">
                <a16:creationId xmlns:a16="http://schemas.microsoft.com/office/drawing/2014/main" id="{3609BBAF-9E6E-42D3-8F0A-2A8F001D2EFD}"/>
              </a:ext>
            </a:extLst>
          </p:cNvPr>
          <p:cNvSpPr/>
          <p:nvPr/>
        </p:nvSpPr>
        <p:spPr bwMode="auto">
          <a:xfrm>
            <a:off x="984533" y="2699701"/>
            <a:ext cx="1019504" cy="50036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3" name="Picture 12" descr="A close up of a tripod  Description generated with high confidence">
            <a:extLst>
              <a:ext uri="{FF2B5EF4-FFF2-40B4-BE49-F238E27FC236}">
                <a16:creationId xmlns:a16="http://schemas.microsoft.com/office/drawing/2014/main" id="{3CAC0A02-FF34-4647-900D-C7700D50E39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91814" y="2699702"/>
            <a:ext cx="1591059" cy="359647"/>
          </a:xfrm>
          <a:prstGeom prst="rect">
            <a:avLst/>
          </a:prstGeom>
        </p:spPr>
      </p:pic>
      <p:pic>
        <p:nvPicPr>
          <p:cNvPr id="36" name="Picture 35" descr="A picture containing object  Description generated with high confidence">
            <a:extLst>
              <a:ext uri="{FF2B5EF4-FFF2-40B4-BE49-F238E27FC236}">
                <a16:creationId xmlns:a16="http://schemas.microsoft.com/office/drawing/2014/main" id="{14CE7321-824A-4F30-98B2-C1CAB2CF17A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759242" y="1887796"/>
            <a:ext cx="5792148" cy="743013"/>
          </a:xfrm>
          <a:prstGeom prst="rect">
            <a:avLst/>
          </a:prstGeom>
        </p:spPr>
      </p:pic>
      <p:pic>
        <p:nvPicPr>
          <p:cNvPr id="37" name="Picture 36" descr="A picture containing object  Description generated with high confidence">
            <a:extLst>
              <a:ext uri="{FF2B5EF4-FFF2-40B4-BE49-F238E27FC236}">
                <a16:creationId xmlns:a16="http://schemas.microsoft.com/office/drawing/2014/main" id="{B00777BA-A2DC-4BB2-A0A7-30090720F95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44437"/>
          <a:stretch/>
        </p:blipFill>
        <p:spPr>
          <a:xfrm>
            <a:off x="8258067" y="1464891"/>
            <a:ext cx="3310046" cy="442699"/>
          </a:xfrm>
          <a:prstGeom prst="rect">
            <a:avLst/>
          </a:prstGeom>
        </p:spPr>
      </p:pic>
      <p:pic>
        <p:nvPicPr>
          <p:cNvPr id="38" name="Picture 37" descr="A picture containing object  Description generated with high confidence">
            <a:extLst>
              <a:ext uri="{FF2B5EF4-FFF2-40B4-BE49-F238E27FC236}">
                <a16:creationId xmlns:a16="http://schemas.microsoft.com/office/drawing/2014/main" id="{DD1B31DD-B96E-428D-9D1C-15D3B4EB4D4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547487" y="2670069"/>
            <a:ext cx="437957" cy="529996"/>
          </a:xfrm>
          <a:prstGeom prst="rect">
            <a:avLst/>
          </a:prstGeom>
        </p:spPr>
      </p:pic>
      <p:sp>
        <p:nvSpPr>
          <p:cNvPr id="39" name="Rectangle 38">
            <a:extLst>
              <a:ext uri="{FF2B5EF4-FFF2-40B4-BE49-F238E27FC236}">
                <a16:creationId xmlns:a16="http://schemas.microsoft.com/office/drawing/2014/main" id="{F54AB849-A74B-4BA4-B4A8-8F88564F3993}"/>
              </a:ext>
            </a:extLst>
          </p:cNvPr>
          <p:cNvSpPr/>
          <p:nvPr/>
        </p:nvSpPr>
        <p:spPr bwMode="auto">
          <a:xfrm>
            <a:off x="2196542" y="2686564"/>
            <a:ext cx="626644" cy="50036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40" name="Picture 39" descr="A close up of a tripod  Description generated with high confidence">
            <a:extLst>
              <a:ext uri="{FF2B5EF4-FFF2-40B4-BE49-F238E27FC236}">
                <a16:creationId xmlns:a16="http://schemas.microsoft.com/office/drawing/2014/main" id="{89030FA5-79C4-48AC-8134-B440E398B37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2162787" y="2694479"/>
            <a:ext cx="421639" cy="364433"/>
          </a:xfrm>
          <a:prstGeom prst="rect">
            <a:avLst/>
          </a:prstGeom>
        </p:spPr>
      </p:pic>
      <p:pic>
        <p:nvPicPr>
          <p:cNvPr id="41" name="Picture 40" descr="A picture containing object  Description generated with high confidence">
            <a:extLst>
              <a:ext uri="{FF2B5EF4-FFF2-40B4-BE49-F238E27FC236}">
                <a16:creationId xmlns:a16="http://schemas.microsoft.com/office/drawing/2014/main" id="{0D206148-E368-422A-A1DD-5E26B1937052}"/>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3660668" y="1896001"/>
            <a:ext cx="2124075" cy="743013"/>
          </a:xfrm>
          <a:prstGeom prst="rect">
            <a:avLst/>
          </a:prstGeom>
        </p:spPr>
      </p:pic>
      <p:pic>
        <p:nvPicPr>
          <p:cNvPr id="42" name="Picture 41" descr="A picture containing object  Description generated with high confidence">
            <a:extLst>
              <a:ext uri="{FF2B5EF4-FFF2-40B4-BE49-F238E27FC236}">
                <a16:creationId xmlns:a16="http://schemas.microsoft.com/office/drawing/2014/main" id="{4F41481D-5A90-44AF-BDC0-18E537FD088C}"/>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3993"/>
          <a:stretch/>
        </p:blipFill>
        <p:spPr>
          <a:xfrm>
            <a:off x="4476095" y="1588843"/>
            <a:ext cx="693682" cy="318746"/>
          </a:xfrm>
          <a:prstGeom prst="rect">
            <a:avLst/>
          </a:prstGeom>
        </p:spPr>
      </p:pic>
      <p:pic>
        <p:nvPicPr>
          <p:cNvPr id="43" name="Picture 42" descr="A picture containing object  Description generated with high confidence">
            <a:extLst>
              <a:ext uri="{FF2B5EF4-FFF2-40B4-BE49-F238E27FC236}">
                <a16:creationId xmlns:a16="http://schemas.microsoft.com/office/drawing/2014/main" id="{9C708298-8947-4EDC-A37B-A4ED6CBD1004}"/>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1857"/>
          <a:stretch/>
        </p:blipFill>
        <p:spPr>
          <a:xfrm>
            <a:off x="3643946" y="2677700"/>
            <a:ext cx="437957" cy="526975"/>
          </a:xfrm>
          <a:prstGeom prst="rect">
            <a:avLst/>
          </a:prstGeom>
        </p:spPr>
      </p:pic>
      <p:sp>
        <p:nvSpPr>
          <p:cNvPr id="4" name="TextBox 3">
            <a:extLst>
              <a:ext uri="{FF2B5EF4-FFF2-40B4-BE49-F238E27FC236}">
                <a16:creationId xmlns:a16="http://schemas.microsoft.com/office/drawing/2014/main" id="{E3A19D61-A16C-4234-B949-DEC9A38DCB53}"/>
              </a:ext>
            </a:extLst>
          </p:cNvPr>
          <p:cNvSpPr txBox="1"/>
          <p:nvPr/>
        </p:nvSpPr>
        <p:spPr bwMode="auto">
          <a:xfrm>
            <a:off x="887337" y="1817156"/>
            <a:ext cx="14965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a:ea typeface="+mn-ea"/>
                <a:cs typeface="+mn-cs"/>
              </a:rPr>
              <a:t>59  –  27 </a:t>
            </a:r>
            <a:endParaRPr kumimoji="0" lang="en-GB" sz="2400" b="0" i="0" u="none" strike="noStrike" kern="1200" cap="none" spc="0" normalizeH="0" baseline="0" noProof="0" dirty="0">
              <a:ln>
                <a:noFill/>
              </a:ln>
              <a:solidFill>
                <a:srgbClr val="000000"/>
              </a:solidFill>
              <a:effectLst/>
              <a:uLnTx/>
              <a:uFillTx/>
              <a:latin typeface="Arial"/>
              <a:ea typeface="Myriad Pro Semibold" charset="0"/>
              <a:cs typeface="Myriad Pro Semibold" charset="0"/>
            </a:endParaRPr>
          </a:p>
        </p:txBody>
      </p:sp>
      <p:sp>
        <p:nvSpPr>
          <p:cNvPr id="23" name="TextBox 22">
            <a:extLst>
              <a:ext uri="{FF2B5EF4-FFF2-40B4-BE49-F238E27FC236}">
                <a16:creationId xmlns:a16="http://schemas.microsoft.com/office/drawing/2014/main" id="{2A5FCD32-306F-4F6C-AB00-41265A840D53}"/>
              </a:ext>
            </a:extLst>
          </p:cNvPr>
          <p:cNvSpPr txBox="1"/>
          <p:nvPr/>
        </p:nvSpPr>
        <p:spPr bwMode="auto">
          <a:xfrm>
            <a:off x="2239093" y="1829857"/>
            <a:ext cx="13129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defPPr>
              <a:defRPr lang="en-GB"/>
            </a:defPPr>
            <a:lvl1pPr>
              <a:buClr>
                <a:srgbClr val="82CBDD"/>
              </a:buClr>
              <a:buNone/>
              <a:defRPr sz="2400">
                <a:latin typeface="+mj-lt"/>
              </a:defRPr>
            </a:lvl1p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a:ea typeface="+mn-ea"/>
                <a:cs typeface="+mn-cs"/>
              </a:rPr>
              <a:t>=  32</a:t>
            </a:r>
          </a:p>
        </p:txBody>
      </p:sp>
      <p:sp>
        <p:nvSpPr>
          <p:cNvPr id="6" name="Content Placeholder 2">
            <a:extLst>
              <a:ext uri="{FF2B5EF4-FFF2-40B4-BE49-F238E27FC236}">
                <a16:creationId xmlns:a16="http://schemas.microsoft.com/office/drawing/2014/main" id="{8A3437C7-7B3C-4D1F-8875-43D4C6F1AAAF}"/>
              </a:ext>
            </a:extLst>
          </p:cNvPr>
          <p:cNvSpPr txBox="1">
            <a:spLocks/>
          </p:cNvSpPr>
          <p:nvPr/>
        </p:nvSpPr>
        <p:spPr>
          <a:xfrm>
            <a:off x="608947" y="3479793"/>
            <a:ext cx="8292165" cy="133032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Draw your own number line and record the calculation.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Which number do you need to partition, the </a:t>
            </a:r>
            <a:r>
              <a:rPr kumimoji="0" lang="en-GB" sz="1800" b="0" i="1" u="none" strike="noStrike" kern="1200" cap="none" spc="0" normalizeH="0" baseline="0" noProof="0" dirty="0">
                <a:ln>
                  <a:noFill/>
                </a:ln>
                <a:solidFill>
                  <a:srgbClr val="585858"/>
                </a:solidFill>
                <a:effectLst/>
                <a:uLnTx/>
                <a:uFillTx/>
                <a:latin typeface="Arial"/>
                <a:ea typeface="+mn-ea"/>
                <a:cs typeface="+mn-cs"/>
              </a:rPr>
              <a:t>minuend</a:t>
            </a:r>
            <a:r>
              <a:rPr kumimoji="0" lang="en-GB" sz="1800" b="0" i="0" u="none" strike="noStrike" kern="1200" cap="none" spc="0" normalizeH="0" baseline="0" noProof="0" dirty="0">
                <a:ln>
                  <a:noFill/>
                </a:ln>
                <a:solidFill>
                  <a:srgbClr val="585858"/>
                </a:solidFill>
                <a:effectLst/>
                <a:uLnTx/>
                <a:uFillTx/>
                <a:latin typeface="Arial"/>
                <a:ea typeface="+mn-ea"/>
                <a:cs typeface="+mn-cs"/>
              </a:rPr>
              <a:t> (59) or </a:t>
            </a:r>
            <a:r>
              <a:rPr kumimoji="0" lang="en-GB" sz="1800" b="0" i="1" u="none" strike="noStrike" kern="1200" cap="none" spc="0" normalizeH="0" baseline="0" noProof="0" dirty="0">
                <a:ln>
                  <a:noFill/>
                </a:ln>
                <a:solidFill>
                  <a:srgbClr val="585858"/>
                </a:solidFill>
                <a:effectLst/>
                <a:uLnTx/>
                <a:uFillTx/>
                <a:latin typeface="Arial"/>
                <a:ea typeface="+mn-ea"/>
                <a:cs typeface="+mn-cs"/>
              </a:rPr>
              <a:t>subtrahend</a:t>
            </a:r>
            <a:r>
              <a:rPr kumimoji="0" lang="en-GB" sz="1800" b="0" i="0" u="none" strike="noStrike" kern="1200" cap="none" spc="0" normalizeH="0" baseline="0" noProof="0" dirty="0">
                <a:ln>
                  <a:noFill/>
                </a:ln>
                <a:solidFill>
                  <a:srgbClr val="585858"/>
                </a:solidFill>
                <a:effectLst/>
                <a:uLnTx/>
                <a:uFillTx/>
                <a:latin typeface="Arial"/>
                <a:ea typeface="+mn-ea"/>
                <a:cs typeface="+mn-cs"/>
              </a:rPr>
              <a:t> (27)? What parts will you partition it into? How does the partition help you decide which jumps to do?</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you explain why you don’t need to partition the </a:t>
            </a:r>
            <a:r>
              <a:rPr kumimoji="0" lang="en-GB" sz="1800" b="0" i="1" u="none" strike="noStrike" kern="1200" cap="none" spc="0" normalizeH="0" baseline="0" noProof="0" dirty="0">
                <a:ln>
                  <a:noFill/>
                </a:ln>
                <a:solidFill>
                  <a:srgbClr val="585858"/>
                </a:solidFill>
                <a:effectLst/>
                <a:uLnTx/>
                <a:uFillTx/>
                <a:latin typeface="Arial"/>
                <a:ea typeface="+mn-ea"/>
                <a:cs typeface="+mn-cs"/>
              </a:rPr>
              <a:t>minuend</a:t>
            </a:r>
            <a:r>
              <a:rPr kumimoji="0" lang="en-GB" sz="1800" b="0" i="0" u="none" strike="noStrike" kern="1200" cap="none" spc="0" normalizeH="0" baseline="0" noProof="0" dirty="0">
                <a:ln>
                  <a:noFill/>
                </a:ln>
                <a:solidFill>
                  <a:srgbClr val="585858"/>
                </a:solidFill>
                <a:effectLst/>
                <a:uLnTx/>
                <a:uFillTx/>
                <a:latin typeface="Arial"/>
                <a:ea typeface="+mn-ea"/>
                <a:cs typeface="+mn-cs"/>
              </a:rPr>
              <a:t>? (59)</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9" name="TextBox 19">
            <a:extLst>
              <a:ext uri="{FF2B5EF4-FFF2-40B4-BE49-F238E27FC236}">
                <a16:creationId xmlns:a16="http://schemas.microsoft.com/office/drawing/2014/main" id="{DEAADFA1-046D-45FF-8AF1-B6F0C5FBC7C5}"/>
              </a:ext>
            </a:extLst>
          </p:cNvPr>
          <p:cNvSpPr txBox="1"/>
          <p:nvPr/>
        </p:nvSpPr>
        <p:spPr>
          <a:xfrm>
            <a:off x="623888" y="5563676"/>
            <a:ext cx="10122770" cy="70173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F</a:t>
            </a:r>
            <a:r>
              <a:rPr kumimoji="0" lang="en-GB" sz="1800" b="0" i="1" u="none" strike="noStrike" kern="1200" cap="none" spc="0" normalizeH="0" baseline="0" noProof="0" dirty="0" err="1">
                <a:ln>
                  <a:noFill/>
                </a:ln>
                <a:solidFill>
                  <a:srgbClr val="585858"/>
                </a:solidFill>
                <a:effectLst/>
                <a:uLnTx/>
                <a:uFillTx/>
                <a:latin typeface="Arial" panose="020B0604020202020204" pitchFamily="34" charset="0"/>
                <a:ea typeface="+mn-ea"/>
                <a:cs typeface="+mn-cs"/>
              </a:rPr>
              <a:t>irst</a:t>
            </a: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 I partition the </a:t>
            </a:r>
            <a:r>
              <a:rPr kumimoji="0" lang="en-GB" sz="1800" u="none" strike="noStrike" kern="1200" cap="none" spc="0" normalizeH="0" baseline="0" noProof="0" dirty="0">
                <a:ln>
                  <a:noFill/>
                </a:ln>
                <a:solidFill>
                  <a:srgbClr val="585858"/>
                </a:solidFill>
                <a:effectLst/>
                <a:uLnTx/>
                <a:uFillTx/>
                <a:latin typeface="Arial" panose="020B0604020202020204" pitchFamily="34" charset="0"/>
                <a:ea typeface="+mn-ea"/>
                <a:cs typeface="+mn-cs"/>
              </a:rPr>
              <a:t>subtrahend</a:t>
            </a:r>
            <a:r>
              <a:rPr kumimoji="0" lang="en-GB" sz="1800" b="1"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 </a:t>
            </a: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into tens and ones.</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Then I subtract the tens, then subtract the ones.</a:t>
            </a:r>
          </a:p>
        </p:txBody>
      </p:sp>
    </p:spTree>
    <p:extLst>
      <p:ext uri="{BB962C8B-B14F-4D97-AF65-F5344CB8AC3E}">
        <p14:creationId xmlns:p14="http://schemas.microsoft.com/office/powerpoint/2010/main" val="42778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up)">
                                      <p:cBhvr>
                                        <p:cTn id="12" dur="500"/>
                                        <p:tgtEl>
                                          <p:spTgt spid="34"/>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22" presetClass="entr" presetSubtype="2"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right)">
                                      <p:cBhvr>
                                        <p:cTn id="27" dur="500"/>
                                        <p:tgtEl>
                                          <p:spTgt spid="36"/>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500"/>
                                        <p:tgtEl>
                                          <p:spTgt spid="38"/>
                                        </p:tgtEl>
                                      </p:cBhvr>
                                    </p:animEffect>
                                  </p:childTnLst>
                                </p:cTn>
                              </p:par>
                            </p:childTnLst>
                          </p:cTn>
                        </p:par>
                        <p:par>
                          <p:cTn id="37" fill="hold">
                            <p:stCondLst>
                              <p:cond delay="500"/>
                            </p:stCondLst>
                            <p:childTnLst>
                              <p:par>
                                <p:cTn id="38" presetID="10" presetClass="exit" presetSubtype="0" fill="hold" grpId="1" nodeType="afterEffect">
                                  <p:stCondLst>
                                    <p:cond delay="0"/>
                                  </p:stCondLst>
                                  <p:childTnLst>
                                    <p:animEffect transition="out" filter="fade">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childTnLst>
                                </p:cTn>
                              </p:par>
                              <p:par>
                                <p:cTn id="49" presetID="10" presetClass="entr" presetSubtype="0" fill="hold"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par>
                                <p:cTn id="52" presetID="22" presetClass="entr" presetSubtype="2" fill="hold" nodeType="with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wipe(right)">
                                      <p:cBhvr>
                                        <p:cTn id="54" dur="500"/>
                                        <p:tgtEl>
                                          <p:spTgt spid="41"/>
                                        </p:tgtEl>
                                      </p:cBhvr>
                                    </p:animEffect>
                                  </p:childTnLst>
                                </p:cTn>
                              </p:par>
                            </p:childTnLst>
                          </p:cTn>
                        </p:par>
                        <p:par>
                          <p:cTn id="55" fill="hold">
                            <p:stCondLst>
                              <p:cond delay="500"/>
                            </p:stCondLst>
                            <p:childTnLst>
                              <p:par>
                                <p:cTn id="56" presetID="10" presetClass="entr" presetSubtype="0"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500"/>
                                        <p:tgtEl>
                                          <p:spTgt spid="4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fade">
                                      <p:cBhvr>
                                        <p:cTn id="63" dur="500"/>
                                        <p:tgtEl>
                                          <p:spTgt spid="43"/>
                                        </p:tgtEl>
                                      </p:cBhvr>
                                    </p:animEffect>
                                  </p:childTnLst>
                                </p:cTn>
                              </p:par>
                            </p:childTnLst>
                          </p:cTn>
                        </p:par>
                        <p:par>
                          <p:cTn id="64" fill="hold">
                            <p:stCondLst>
                              <p:cond delay="500"/>
                            </p:stCondLst>
                            <p:childTnLst>
                              <p:par>
                                <p:cTn id="65" presetID="10" presetClass="exit" presetSubtype="0" fill="hold" grpId="1" nodeType="afterEffect">
                                  <p:stCondLst>
                                    <p:cond delay="0"/>
                                  </p:stCondLst>
                                  <p:childTnLst>
                                    <p:animEffect transition="out" filter="fade">
                                      <p:cBhvr>
                                        <p:cTn id="66" dur="500"/>
                                        <p:tgtEl>
                                          <p:spTgt spid="39"/>
                                        </p:tgtEl>
                                      </p:cBhvr>
                                    </p:animEffect>
                                    <p:set>
                                      <p:cBhvr>
                                        <p:cTn id="67" dur="1" fill="hold">
                                          <p:stCondLst>
                                            <p:cond delay="499"/>
                                          </p:stCondLst>
                                        </p:cTn>
                                        <p:tgtEl>
                                          <p:spTgt spid="39"/>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40"/>
                                        </p:tgtEl>
                                      </p:cBhvr>
                                    </p:animEffect>
                                    <p:set>
                                      <p:cBhvr>
                                        <p:cTn id="70" dur="1" fill="hold">
                                          <p:stCondLst>
                                            <p:cond delay="499"/>
                                          </p:stCondLst>
                                        </p:cTn>
                                        <p:tgtEl>
                                          <p:spTgt spid="40"/>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39" grpId="0" animBg="1"/>
      <p:bldP spid="39" grpId="1" animBg="1"/>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ED8F-715F-482C-A9F6-228FC08B635A}"/>
              </a:ext>
            </a:extLst>
          </p:cNvPr>
          <p:cNvSpPr>
            <a:spLocks noGrp="1"/>
          </p:cNvSpPr>
          <p:nvPr>
            <p:ph type="title"/>
          </p:nvPr>
        </p:nvSpPr>
        <p:spPr>
          <a:xfrm>
            <a:off x="911424" y="332656"/>
            <a:ext cx="10297144" cy="1800200"/>
          </a:xfrm>
          <a:ln>
            <a:solidFill>
              <a:schemeClr val="accent1">
                <a:lumMod val="50000"/>
              </a:schemeClr>
            </a:solidFill>
          </a:ln>
        </p:spPr>
        <p:txBody>
          <a:bodyPr>
            <a:noAutofit/>
          </a:bodyPr>
          <a:lstStyle/>
          <a:p>
            <a:pPr>
              <a:lnSpc>
                <a:spcPct val="120000"/>
              </a:lnSpc>
            </a:pPr>
            <a:r>
              <a:rPr lang="en-GB" sz="2400" dirty="0"/>
              <a:t>2AS-4</a:t>
            </a:r>
            <a:br>
              <a:rPr lang="en-GB" sz="2400" dirty="0"/>
            </a:br>
            <a:r>
              <a:rPr lang="en-GB" sz="2400" i="1" dirty="0"/>
              <a:t>Add and subtract within 100 by applying related one-digit addition and subtraction facts: add and subtract any 2 two-digit numbers.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911424" y="2650150"/>
            <a:ext cx="10295896" cy="226825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materials in this pack have been collated and written to support the teaching of 2AS-4. Before planning and teaching the content, read the teaching guidance and example assessment questions in the non-statutory guidance itself, which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2"/>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 video summarising all of the ready-to-progress criteria Year 2</a:t>
            </a:r>
            <a:r>
              <a:rPr lang="en-GB" kern="0" dirty="0">
                <a:latin typeface="Arial" panose="020B0604020202020204" pitchFamily="34" charset="0"/>
                <a:cs typeface="Arial" panose="020B0604020202020204" pitchFamily="34" charset="0"/>
              </a:rPr>
              <a:t>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3"/>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98571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A0FB4-2137-4BDF-BD1E-86029F2E9BEE}"/>
              </a:ext>
            </a:extLst>
          </p:cNvPr>
          <p:cNvSpPr>
            <a:spLocks noGrp="1"/>
          </p:cNvSpPr>
          <p:nvPr>
            <p:ph type="title"/>
          </p:nvPr>
        </p:nvSpPr>
        <p:spPr/>
        <p:txBody>
          <a:bodyPr/>
          <a:lstStyle/>
          <a:p>
            <a:r>
              <a:rPr lang="en-GB" dirty="0"/>
              <a:t>2AS-4 Add and subtract within 100 – part 2</a:t>
            </a:r>
          </a:p>
        </p:txBody>
      </p:sp>
      <p:sp>
        <p:nvSpPr>
          <p:cNvPr id="3" name="TextBox 2">
            <a:extLst>
              <a:ext uri="{FF2B5EF4-FFF2-40B4-BE49-F238E27FC236}">
                <a16:creationId xmlns:a16="http://schemas.microsoft.com/office/drawing/2014/main" id="{B7ACA8A6-A158-4861-9D31-3209DBF7DD04}"/>
              </a:ext>
            </a:extLst>
          </p:cNvPr>
          <p:cNvSpPr txBox="1"/>
          <p:nvPr/>
        </p:nvSpPr>
        <p:spPr>
          <a:xfrm>
            <a:off x="623888" y="1232240"/>
            <a:ext cx="8534400" cy="1015663"/>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20000"/>
              </a:spcBef>
              <a:spcAft>
                <a:spcPct val="0"/>
              </a:spcAft>
              <a:buClr>
                <a:schemeClr val="tx1"/>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Complete these calculations, thinking about when you need to partition. Write the partitioned numbers before you calculate. Think do you need to partition the minuend (the first number) when you subtract. </a:t>
            </a:r>
          </a:p>
        </p:txBody>
      </p:sp>
      <p:sp>
        <p:nvSpPr>
          <p:cNvPr id="4" name="TextBox 3">
            <a:extLst>
              <a:ext uri="{FF2B5EF4-FFF2-40B4-BE49-F238E27FC236}">
                <a16:creationId xmlns:a16="http://schemas.microsoft.com/office/drawing/2014/main" id="{BC0941A0-C9DC-48FC-A650-AD1A4F21F866}"/>
              </a:ext>
            </a:extLst>
          </p:cNvPr>
          <p:cNvSpPr txBox="1"/>
          <p:nvPr/>
        </p:nvSpPr>
        <p:spPr>
          <a:xfrm>
            <a:off x="1849140" y="2586525"/>
            <a:ext cx="3135645" cy="465973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 – 20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42 – 20 =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54 – 2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54 – 22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65 – 44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66 – 44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sp>
        <p:nvSpPr>
          <p:cNvPr id="7" name="TextBox 6">
            <a:extLst>
              <a:ext uri="{FF2B5EF4-FFF2-40B4-BE49-F238E27FC236}">
                <a16:creationId xmlns:a16="http://schemas.microsoft.com/office/drawing/2014/main" id="{331AF5E7-E72A-461D-B509-42ECFD0B6D39}"/>
              </a:ext>
            </a:extLst>
          </p:cNvPr>
          <p:cNvSpPr txBox="1"/>
          <p:nvPr/>
        </p:nvSpPr>
        <p:spPr>
          <a:xfrm>
            <a:off x="7159753" y="2586525"/>
            <a:ext cx="3048435" cy="3108543"/>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44 – 21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44 – 22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44 – 23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52 – 11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68 – 15 =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66 – 22 =</a:t>
            </a:r>
          </a:p>
        </p:txBody>
      </p:sp>
    </p:spTree>
    <p:extLst>
      <p:ext uri="{BB962C8B-B14F-4D97-AF65-F5344CB8AC3E}">
        <p14:creationId xmlns:p14="http://schemas.microsoft.com/office/powerpoint/2010/main" val="29327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B2AA47-91D9-4362-A4B9-5F0D3651E57F}"/>
              </a:ext>
            </a:extLst>
          </p:cNvPr>
          <p:cNvSpPr>
            <a:spLocks noGrp="1"/>
          </p:cNvSpPr>
          <p:nvPr>
            <p:ph type="title"/>
          </p:nvPr>
        </p:nvSpPr>
        <p:spPr/>
        <p:txBody>
          <a:bodyPr>
            <a:noAutofit/>
          </a:bodyPr>
          <a:lstStyle/>
          <a:p>
            <a:r>
              <a:rPr kumimoji="0" lang="en-US" altLang="en-US"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2AS-4 </a:t>
            </a:r>
            <a:r>
              <a:rPr kumimoji="0" lang="en-GB" altLang="en-US" b="0" i="0" u="none" strike="noStrike" kern="1200" cap="none" spc="0" normalizeH="0" baseline="0" noProof="0">
                <a:ln>
                  <a:noFill/>
                </a:ln>
                <a:solidFill>
                  <a:srgbClr val="FFFFFF"/>
                </a:solidFill>
                <a:effectLst/>
                <a:uLnTx/>
                <a:uFillTx/>
                <a:latin typeface="Arial" panose="020B0604020202020204" pitchFamily="34" charset="0"/>
                <a:ea typeface="+mn-ea"/>
                <a:cs typeface="+mn-cs"/>
              </a:rPr>
              <a:t>Add and subtract within 100 – part 2</a:t>
            </a:r>
            <a:br>
              <a:rPr kumimoji="0" lang="en-GB"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endParaRPr lang="en-GB" dirty="0"/>
          </a:p>
        </p:txBody>
      </p:sp>
      <p:sp>
        <p:nvSpPr>
          <p:cNvPr id="16" name="Text Placeholder 15">
            <a:extLst>
              <a:ext uri="{FF2B5EF4-FFF2-40B4-BE49-F238E27FC236}">
                <a16:creationId xmlns:a16="http://schemas.microsoft.com/office/drawing/2014/main" id="{1AA717CF-5DDC-4B20-AA3C-DAD7C6849D33}"/>
              </a:ext>
            </a:extLst>
          </p:cNvPr>
          <p:cNvSpPr>
            <a:spLocks noGrp="1"/>
          </p:cNvSpPr>
          <p:nvPr>
            <p:ph type="body" sz="quarter" idx="10"/>
          </p:nvPr>
        </p:nvSpPr>
        <p:spPr/>
        <p:txBody>
          <a:bodyPr/>
          <a:lstStyle/>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eaLnBrk="1" hangingPunct="1">
              <a:lnSpc>
                <a:spcPct val="90000"/>
              </a:lnSpc>
              <a:buClr>
                <a:schemeClr val="bg2"/>
              </a:buClr>
              <a:defRPr/>
            </a:pPr>
            <a:r>
              <a:rPr kumimoji="0" lang="en-GB" sz="2000" b="1" i="0" u="none" strike="noStrike" kern="1200" cap="none" spc="0" normalizeH="0" baseline="0" noProof="0" dirty="0">
                <a:ln>
                  <a:noFill/>
                </a:ln>
                <a:solidFill>
                  <a:srgbClr val="585858"/>
                </a:solidFill>
                <a:effectLst/>
                <a:uLnTx/>
                <a:uFillTx/>
              </a:rPr>
              <a:t>Arranging Additions and Sorting Subtractions</a:t>
            </a:r>
          </a:p>
          <a:p>
            <a:pPr>
              <a:lnSpc>
                <a:spcPct val="120000"/>
              </a:lnSpc>
              <a:spcAft>
                <a:spcPts val="1200"/>
              </a:spcAft>
              <a:buClr>
                <a:schemeClr val="bg2"/>
              </a:buClr>
            </a:pPr>
            <a:r>
              <a:rPr lang="en-GB"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hlinkClick r:id="rId2"/>
              </a:rPr>
              <a:t>https://nrich.maths.org/14726</a:t>
            </a:r>
            <a:endParaRPr lang="en-GB"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4288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3"/>
            <a:extLst>
              <a:ext uri="{FF2B5EF4-FFF2-40B4-BE49-F238E27FC236}">
                <a16:creationId xmlns:a16="http://schemas.microsoft.com/office/drawing/2014/main" id="{803AA82B-705C-4493-84C5-6DB78F2A56B9}"/>
              </a:ext>
            </a:extLst>
          </p:cNvPr>
          <p:cNvPicPr>
            <a:picLocks noChangeAspect="1"/>
          </p:cNvPicPr>
          <p:nvPr/>
        </p:nvPicPr>
        <p:blipFill>
          <a:blip r:embed="rId4"/>
          <a:stretch>
            <a:fillRect/>
          </a:stretch>
        </p:blipFill>
        <p:spPr>
          <a:xfrm>
            <a:off x="3480782" y="1680944"/>
            <a:ext cx="2481103" cy="3501370"/>
          </a:xfrm>
          <a:prstGeom prst="rect">
            <a:avLst/>
          </a:prstGeom>
        </p:spPr>
      </p:pic>
      <p:pic>
        <p:nvPicPr>
          <p:cNvPr id="5" name="Picture 4">
            <a:hlinkClick r:id="rId5"/>
            <a:extLst>
              <a:ext uri="{FF2B5EF4-FFF2-40B4-BE49-F238E27FC236}">
                <a16:creationId xmlns:a16="http://schemas.microsoft.com/office/drawing/2014/main" id="{279E2D7E-BF09-43BF-B59D-B9A9D44D1F55}"/>
              </a:ext>
            </a:extLst>
          </p:cNvPr>
          <p:cNvPicPr>
            <a:picLocks noChangeAspect="1"/>
          </p:cNvPicPr>
          <p:nvPr/>
        </p:nvPicPr>
        <p:blipFill>
          <a:blip r:embed="rId6"/>
          <a:stretch>
            <a:fillRect/>
          </a:stretch>
        </p:blipFill>
        <p:spPr>
          <a:xfrm>
            <a:off x="671908" y="1675686"/>
            <a:ext cx="2489474" cy="3506628"/>
          </a:xfrm>
          <a:prstGeom prst="rect">
            <a:avLst/>
          </a:prstGeom>
        </p:spPr>
      </p:pic>
      <p:sp>
        <p:nvSpPr>
          <p:cNvPr id="3" name="Title 2">
            <a:extLst>
              <a:ext uri="{FF2B5EF4-FFF2-40B4-BE49-F238E27FC236}">
                <a16:creationId xmlns:a16="http://schemas.microsoft.com/office/drawing/2014/main" id="{A7B4DC4D-D041-4BFD-90D8-1FAD2920DB5F}"/>
              </a:ext>
            </a:extLst>
          </p:cNvPr>
          <p:cNvSpPr>
            <a:spLocks noGrp="1"/>
          </p:cNvSpPr>
          <p:nvPr>
            <p:ph type="title"/>
          </p:nvPr>
        </p:nvSpPr>
        <p:spPr/>
        <p:txBody>
          <a:bodyPr/>
          <a:lstStyle/>
          <a:p>
            <a:r>
              <a:rPr lang="en-GB" sz="2400" dirty="0"/>
              <a:t>2AS-4: Linked mastery PD materials</a:t>
            </a:r>
          </a:p>
        </p:txBody>
      </p:sp>
      <p:sp>
        <p:nvSpPr>
          <p:cNvPr id="4" name="Content Placeholder 3">
            <a:extLst>
              <a:ext uri="{FF2B5EF4-FFF2-40B4-BE49-F238E27FC236}">
                <a16:creationId xmlns:a16="http://schemas.microsoft.com/office/drawing/2014/main" id="{07DFD37A-E605-41CA-807F-443D15C780FA}"/>
              </a:ext>
            </a:extLst>
          </p:cNvPr>
          <p:cNvSpPr>
            <a:spLocks noGrp="1"/>
          </p:cNvSpPr>
          <p:nvPr>
            <p:ph sz="half" idx="2"/>
          </p:nvPr>
        </p:nvSpPr>
        <p:spPr/>
        <p:txBody>
          <a:bodyPr>
            <a:normAutofit/>
          </a:bodyPr>
          <a:lstStyle/>
          <a:p>
            <a:pPr marL="257175" indent="-257175">
              <a:lnSpc>
                <a:spcPct val="120000"/>
              </a:lnSpc>
              <a:buFont typeface="Arial" panose="020B0604020202020204" pitchFamily="34" charset="0"/>
              <a:buChar char="•"/>
            </a:pPr>
            <a:r>
              <a:rPr lang="en-GB" sz="2000" dirty="0"/>
              <a:t>Additional pedagogical subject knowledge support can be found in the following Mastery Professional Development materials:</a:t>
            </a:r>
          </a:p>
          <a:p>
            <a:pPr marL="585781" lvl="1" indent="-285750">
              <a:lnSpc>
                <a:spcPct val="120000"/>
              </a:lnSpc>
            </a:pPr>
            <a:r>
              <a:rPr lang="en-GB" sz="1600" dirty="0">
                <a:hlinkClick r:id="rId5"/>
              </a:rPr>
              <a:t>1.15 Addition: two-digit and two-digit numbers </a:t>
            </a:r>
            <a:endParaRPr lang="en-GB" sz="1600" dirty="0"/>
          </a:p>
          <a:p>
            <a:pPr marL="585781" lvl="1" indent="-285750">
              <a:lnSpc>
                <a:spcPct val="120000"/>
              </a:lnSpc>
            </a:pPr>
            <a:r>
              <a:rPr lang="en-GB" sz="1600" dirty="0">
                <a:solidFill>
                  <a:schemeClr val="tx2"/>
                </a:solidFill>
                <a:hlinkClick r:id="rId3"/>
              </a:rPr>
              <a:t>1.16 Subtraction: two-digit and two-digit numbers</a:t>
            </a:r>
            <a:endParaRPr lang="en-GB" sz="2000" dirty="0"/>
          </a:p>
          <a:p>
            <a:pPr marL="257175" indent="-257175">
              <a:lnSpc>
                <a:spcPct val="120000"/>
              </a:lnSpc>
              <a:buFont typeface="Arial" panose="020B0604020202020204" pitchFamily="34" charset="0"/>
              <a:buChar char="•"/>
            </a:pPr>
            <a:r>
              <a:rPr lang="en-GB" sz="2000" dirty="0"/>
              <a:t>Several of the activity slides have been taken from these materials.</a:t>
            </a:r>
          </a:p>
          <a:p>
            <a:endParaRPr lang="en-GB" dirty="0"/>
          </a:p>
        </p:txBody>
      </p:sp>
    </p:spTree>
    <p:extLst>
      <p:ext uri="{BB962C8B-B14F-4D97-AF65-F5344CB8AC3E}">
        <p14:creationId xmlns:p14="http://schemas.microsoft.com/office/powerpoint/2010/main" val="3517112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7084B135-39A4-4D7A-AC35-232D309A07C0}"/>
              </a:ext>
            </a:extLst>
          </p:cNvPr>
          <p:cNvSpPr>
            <a:spLocks noGrp="1"/>
          </p:cNvSpPr>
          <p:nvPr>
            <p:ph type="body" sz="quarter" idx="12"/>
          </p:nvPr>
        </p:nvSpPr>
        <p:spPr/>
        <p:txBody>
          <a:bodyPr/>
          <a:lstStyle/>
          <a:p>
            <a:r>
              <a:rPr lang="en-GB" dirty="0"/>
              <a:t>Add and subtract within 100 – part 2</a:t>
            </a:r>
          </a:p>
        </p:txBody>
      </p:sp>
      <p:sp>
        <p:nvSpPr>
          <p:cNvPr id="4" name="Text Placeholder 3">
            <a:extLst>
              <a:ext uri="{FF2B5EF4-FFF2-40B4-BE49-F238E27FC236}">
                <a16:creationId xmlns:a16="http://schemas.microsoft.com/office/drawing/2014/main" id="{7FA04951-9539-4E2B-88AC-8F57C8FE57BC}"/>
              </a:ext>
            </a:extLst>
          </p:cNvPr>
          <p:cNvSpPr>
            <a:spLocks noGrp="1"/>
          </p:cNvSpPr>
          <p:nvPr>
            <p:ph type="body" sz="quarter" idx="13"/>
          </p:nvPr>
        </p:nvSpPr>
        <p:spPr>
          <a:xfrm>
            <a:off x="2598343" y="472956"/>
            <a:ext cx="1191720" cy="301224"/>
          </a:xfrm>
        </p:spPr>
        <p:txBody>
          <a:bodyPr/>
          <a:lstStyle/>
          <a:p>
            <a:r>
              <a:rPr lang="en-GB" dirty="0"/>
              <a:t>2AS-4</a:t>
            </a:r>
          </a:p>
        </p:txBody>
      </p:sp>
    </p:spTree>
    <p:extLst>
      <p:ext uri="{BB962C8B-B14F-4D97-AF65-F5344CB8AC3E}">
        <p14:creationId xmlns:p14="http://schemas.microsoft.com/office/powerpoint/2010/main" val="3442327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BC35-F1A1-4969-B407-FDD63776A95B}"/>
              </a:ext>
            </a:extLst>
          </p:cNvPr>
          <p:cNvSpPr>
            <a:spLocks noGrp="1"/>
          </p:cNvSpPr>
          <p:nvPr>
            <p:ph idx="1"/>
          </p:nvPr>
        </p:nvSpPr>
        <p:spPr>
          <a:xfrm>
            <a:off x="662018" y="688985"/>
            <a:ext cx="10972800" cy="3888432"/>
          </a:xfrm>
        </p:spPr>
        <p:txBody>
          <a:bodyPr>
            <a:noAutofit/>
          </a:bodyPr>
          <a:lstStyle/>
          <a:p>
            <a:pPr marL="0" indent="0">
              <a:lnSpc>
                <a:spcPct val="120000"/>
              </a:lnSpc>
              <a:spcBef>
                <a:spcPts val="450"/>
              </a:spcBef>
              <a:spcAft>
                <a:spcPts val="450"/>
              </a:spcAft>
            </a:pPr>
            <a:r>
              <a:rPr lang="en-GB" dirty="0">
                <a:solidFill>
                  <a:schemeClr val="tx1"/>
                </a:solidFill>
              </a:rPr>
              <a:t>The following slides contain activities that can be used within the context of pre-teaching, intervention, or as supplementary material integrated into teaching. They do not represent complete lessons and should not be used as such. Also they should not be used all at once, but over the period of a teaching unit. It would be valuable to use many of the activities more than once to build fluency in understanding and application. Also many of them would benefit from the use of manipulatives to support interaction with the ideas. Ensure you engage in rich discussion with the children, asking them to reason and explain the ideas presented. Note that when working with a small group, pupils should also have access to the main teaching delivered by the class teacher and the focus should be directly linked so that the learning is connected and fluency is built.</a:t>
            </a:r>
          </a:p>
        </p:txBody>
      </p:sp>
    </p:spTree>
    <p:extLst>
      <p:ext uri="{BB962C8B-B14F-4D97-AF65-F5344CB8AC3E}">
        <p14:creationId xmlns:p14="http://schemas.microsoft.com/office/powerpoint/2010/main" val="508218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863263" cy="3888432"/>
          </a:xfrm>
        </p:spPr>
        <p:txBody>
          <a:bodyPr>
            <a:normAutofit/>
          </a:bodyPr>
          <a:lstStyle/>
          <a:p>
            <a:pPr marL="342900" indent="-342900">
              <a:buClr>
                <a:srgbClr val="585858"/>
              </a:buClr>
              <a:buFont typeface="Arial" panose="020B0604020202020204" pitchFamily="34" charset="0"/>
              <a:buChar char="•"/>
            </a:pPr>
            <a:r>
              <a:rPr lang="en-GB" dirty="0"/>
              <a:t>Take time to build understanding of the key idea</a:t>
            </a:r>
            <a:r>
              <a:rPr lang="en-GB" dirty="0">
                <a:solidFill>
                  <a:schemeClr val="tx1"/>
                </a:solidFill>
              </a:rPr>
              <a:t>.</a:t>
            </a:r>
            <a:r>
              <a:rPr lang="en-GB" dirty="0"/>
              <a:t> </a:t>
            </a:r>
            <a:r>
              <a:rPr lang="en-GB" dirty="0">
                <a:solidFill>
                  <a:schemeClr val="tx1"/>
                </a:solidFill>
              </a:rPr>
              <a:t>We </a:t>
            </a:r>
            <a:r>
              <a:rPr lang="en-GB" dirty="0"/>
              <a:t>would recommend no more than </a:t>
            </a:r>
            <a:r>
              <a:rPr lang="en-GB" dirty="0">
                <a:solidFill>
                  <a:schemeClr val="tx1"/>
                </a:solidFill>
              </a:rPr>
              <a:t>four </a:t>
            </a:r>
            <a:r>
              <a:rPr lang="en-GB" dirty="0"/>
              <a:t>slides in any one session, and probably fewer. </a:t>
            </a:r>
          </a:p>
          <a:p>
            <a:pPr marL="342900" indent="-342900">
              <a:buClr>
                <a:srgbClr val="585858"/>
              </a:buClr>
              <a:buFont typeface="Arial" panose="020B0604020202020204" pitchFamily="34" charset="0"/>
              <a:buChar char="•"/>
            </a:pPr>
            <a:r>
              <a:rPr lang="en-GB" dirty="0"/>
              <a:t>In subsequent sessions</a:t>
            </a:r>
            <a:r>
              <a:rPr lang="en-GB" dirty="0">
                <a:solidFill>
                  <a:schemeClr val="tx1"/>
                </a:solidFill>
              </a:rPr>
              <a:t>, </a:t>
            </a:r>
            <a:r>
              <a:rPr lang="en-GB" dirty="0"/>
              <a:t>review and </a:t>
            </a:r>
            <a:r>
              <a:rPr lang="en-GB" dirty="0">
                <a:solidFill>
                  <a:schemeClr val="tx1"/>
                </a:solidFill>
              </a:rPr>
              <a:t>practise </a:t>
            </a:r>
            <a:r>
              <a:rPr lang="en-GB" dirty="0"/>
              <a:t>previous learning before moving on</a:t>
            </a:r>
            <a:r>
              <a:rPr lang="en-GB" dirty="0">
                <a:solidFill>
                  <a:schemeClr val="tx1"/>
                </a:solidFill>
              </a:rPr>
              <a:t>.</a:t>
            </a:r>
          </a:p>
          <a:p>
            <a:pPr marL="342900" indent="-342900">
              <a:buClr>
                <a:srgbClr val="585858"/>
              </a:buClr>
              <a:buFont typeface="Arial" panose="020B0604020202020204" pitchFamily="34" charset="0"/>
              <a:buChar char="•"/>
            </a:pPr>
            <a:r>
              <a:rPr lang="en-GB" dirty="0"/>
              <a:t>Play the </a:t>
            </a:r>
            <a:r>
              <a:rPr lang="en-GB" dirty="0">
                <a:solidFill>
                  <a:schemeClr val="tx1"/>
                </a:solidFill>
              </a:rPr>
              <a:t>animation/observe </a:t>
            </a:r>
            <a:r>
              <a:rPr lang="en-GB" dirty="0"/>
              <a:t>the image and ask pupils “What do you notice?”.</a:t>
            </a:r>
          </a:p>
          <a:p>
            <a:pPr marL="342900" indent="-342900">
              <a:buClr>
                <a:srgbClr val="585858"/>
              </a:buClr>
              <a:buFont typeface="Arial" panose="020B0604020202020204" pitchFamily="34" charset="0"/>
              <a:buChar char="•"/>
            </a:pPr>
            <a:r>
              <a:rPr lang="en-GB" dirty="0"/>
              <a:t>Encourage pupils to explain what they see, what is happening and </a:t>
            </a:r>
            <a:r>
              <a:rPr lang="en-GB" dirty="0">
                <a:solidFill>
                  <a:schemeClr val="tx1"/>
                </a:solidFill>
              </a:rPr>
              <a:t>why.</a:t>
            </a:r>
          </a:p>
          <a:p>
            <a:pPr marL="342900" indent="-342900">
              <a:buClr>
                <a:srgbClr val="585858"/>
              </a:buClr>
              <a:buFont typeface="Arial" panose="020B0604020202020204" pitchFamily="34" charset="0"/>
              <a:buChar char="•"/>
            </a:pPr>
            <a:r>
              <a:rPr lang="en-GB" dirty="0"/>
              <a:t>Where there is a highlighted sentence, draw out the meaning of this from the image and repeat together and individually.</a:t>
            </a:r>
          </a:p>
        </p:txBody>
      </p:sp>
    </p:spTree>
    <p:extLst>
      <p:ext uri="{BB962C8B-B14F-4D97-AF65-F5344CB8AC3E}">
        <p14:creationId xmlns:p14="http://schemas.microsoft.com/office/powerpoint/2010/main" val="2819374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964235" cy="3888432"/>
          </a:xfrm>
        </p:spPr>
        <p:txBody>
          <a:bodyPr/>
          <a:lstStyle/>
          <a:p>
            <a:pPr marL="342900" indent="-342900">
              <a:buClr>
                <a:srgbClr val="585858"/>
              </a:buClr>
              <a:buFont typeface="Arial" panose="020B0604020202020204" pitchFamily="34" charset="0"/>
              <a:buChar char="•"/>
            </a:pPr>
            <a:r>
              <a:rPr lang="en-GB" dirty="0"/>
              <a:t>Engage in the suggested activities, using manipulatives where appropriate, to enhance the interaction and stimulate discussion. </a:t>
            </a:r>
            <a:r>
              <a:rPr lang="en-GB" dirty="0">
                <a:solidFill>
                  <a:schemeClr val="tx1"/>
                </a:solidFill>
              </a:rPr>
              <a:t>However, </a:t>
            </a:r>
            <a:r>
              <a:rPr lang="en-GB" dirty="0"/>
              <a:t>note that the ultimate aim is to develop fluency in the mathematical ideas such that resources are no longer needed. </a:t>
            </a:r>
          </a:p>
          <a:p>
            <a:pPr marL="342900" indent="-342900">
              <a:buClr>
                <a:srgbClr val="585858"/>
              </a:buClr>
              <a:buFont typeface="Arial" panose="020B0604020202020204" pitchFamily="34" charset="0"/>
              <a:buChar char="•"/>
            </a:pPr>
            <a:r>
              <a:rPr lang="en-GB" dirty="0"/>
              <a:t>Repeat questions, using other numbers/examples where relevant.</a:t>
            </a:r>
          </a:p>
          <a:p>
            <a:pPr marL="342900" indent="-342900">
              <a:buClr>
                <a:srgbClr val="585858"/>
              </a:buClr>
              <a:buFont typeface="Arial" panose="020B0604020202020204" pitchFamily="34" charset="0"/>
              <a:buChar char="•"/>
            </a:pPr>
            <a:r>
              <a:rPr lang="en-GB" dirty="0"/>
              <a:t>Repeat the highlighted language structures wherever relevant to build fluency with the key idea and connect the learning. For example:</a:t>
            </a:r>
          </a:p>
          <a:p>
            <a:endParaRPr lang="en-GB" dirty="0"/>
          </a:p>
          <a:p>
            <a:pPr marL="0" indent="0"/>
            <a:endParaRPr lang="en-GB" dirty="0"/>
          </a:p>
        </p:txBody>
      </p:sp>
      <p:sp>
        <p:nvSpPr>
          <p:cNvPr id="5" name="TextBox 19">
            <a:extLst>
              <a:ext uri="{FF2B5EF4-FFF2-40B4-BE49-F238E27FC236}">
                <a16:creationId xmlns:a16="http://schemas.microsoft.com/office/drawing/2014/main" id="{9E99F201-5AC6-4933-B5C1-2B91B0DC1203}"/>
              </a:ext>
            </a:extLst>
          </p:cNvPr>
          <p:cNvSpPr txBox="1"/>
          <p:nvPr/>
        </p:nvSpPr>
        <p:spPr>
          <a:xfrm>
            <a:off x="2997523" y="4418337"/>
            <a:ext cx="5486401" cy="400110"/>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hundreds are equivalent to 1,000.</a:t>
            </a:r>
          </a:p>
        </p:txBody>
      </p:sp>
    </p:spTree>
    <p:extLst>
      <p:ext uri="{BB962C8B-B14F-4D97-AF65-F5344CB8AC3E}">
        <p14:creationId xmlns:p14="http://schemas.microsoft.com/office/powerpoint/2010/main" val="1762984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24704-EDE4-4CA5-ADAB-2B740C5F9CA2}"/>
              </a:ext>
            </a:extLst>
          </p:cNvPr>
          <p:cNvSpPr/>
          <p:nvPr/>
        </p:nvSpPr>
        <p:spPr bwMode="auto">
          <a:xfrm>
            <a:off x="0" y="3068960"/>
            <a:ext cx="12216680" cy="720080"/>
          </a:xfrm>
          <a:prstGeom prst="rect">
            <a:avLst/>
          </a:prstGeom>
          <a:solidFill>
            <a:schemeClr val="accent6">
              <a:lumMod val="50000"/>
            </a:schemeClr>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2" name="Title 3">
            <a:extLst>
              <a:ext uri="{FF2B5EF4-FFF2-40B4-BE49-F238E27FC236}">
                <a16:creationId xmlns:a16="http://schemas.microsoft.com/office/drawing/2014/main" id="{9FA756B9-D3A2-4838-BAE4-37F02EFEBA50}"/>
              </a:ext>
            </a:extLst>
          </p:cNvPr>
          <p:cNvSpPr txBox="1">
            <a:spLocks/>
          </p:cNvSpPr>
          <p:nvPr/>
        </p:nvSpPr>
        <p:spPr bwMode="auto">
          <a:xfrm>
            <a:off x="594008" y="3215915"/>
            <a:ext cx="11262632"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0">
                <a:solidFill>
                  <a:schemeClr val="bg1"/>
                </a:solidFill>
                <a:latin typeface="+mn-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a:ea typeface="+mj-ea"/>
                <a:cs typeface="+mj-cs"/>
              </a:rPr>
              <a:t>2AS-4 Add and subtract within 100 – part 2</a:t>
            </a:r>
            <a:endParaRPr kumimoji="0" lang="en-GB" sz="2000" b="0" i="0" u="none" strike="noStrike" kern="0" cap="none" spc="0" normalizeH="0" baseline="0" noProof="0" dirty="0">
              <a:ln>
                <a:noFill/>
              </a:ln>
              <a:solidFill>
                <a:srgbClr val="FFFFFF"/>
              </a:solidFill>
              <a:effectLst/>
              <a:uLnTx/>
              <a:uFillTx/>
              <a:latin typeface="Arial"/>
              <a:ea typeface="+mj-ea"/>
              <a:cs typeface="+mj-cs"/>
            </a:endParaRPr>
          </a:p>
        </p:txBody>
      </p:sp>
    </p:spTree>
    <p:custDataLst>
      <p:tags r:id="rId1"/>
    </p:custDataLst>
    <p:extLst>
      <p:ext uri="{BB962C8B-B14F-4D97-AF65-F5344CB8AC3E}">
        <p14:creationId xmlns:p14="http://schemas.microsoft.com/office/powerpoint/2010/main" val="3452704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3EA7D4B5-5AA0-4EE3-A3CF-1C82329A5BFA}"/>
              </a:ext>
            </a:extLst>
          </p:cNvPr>
          <p:cNvSpPr txBox="1"/>
          <p:nvPr/>
        </p:nvSpPr>
        <p:spPr>
          <a:xfrm>
            <a:off x="1947008" y="3786132"/>
            <a:ext cx="2954655"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 + 5 + 20 + 3</a:t>
            </a:r>
          </a:p>
        </p:txBody>
      </p:sp>
      <p:sp>
        <p:nvSpPr>
          <p:cNvPr id="19" name="TextBox 18">
            <a:extLst>
              <a:ext uri="{FF2B5EF4-FFF2-40B4-BE49-F238E27FC236}">
                <a16:creationId xmlns:a16="http://schemas.microsoft.com/office/drawing/2014/main" id="{13A13F24-6E6E-4002-AB01-2F3C17A2042D}"/>
              </a:ext>
            </a:extLst>
          </p:cNvPr>
          <p:cNvSpPr txBox="1"/>
          <p:nvPr/>
        </p:nvSpPr>
        <p:spPr>
          <a:xfrm>
            <a:off x="1947007" y="4513010"/>
            <a:ext cx="2486578"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 + 20 = 60</a:t>
            </a:r>
          </a:p>
        </p:txBody>
      </p:sp>
      <p:sp>
        <p:nvSpPr>
          <p:cNvPr id="20" name="TextBox 19">
            <a:extLst>
              <a:ext uri="{FF2B5EF4-FFF2-40B4-BE49-F238E27FC236}">
                <a16:creationId xmlns:a16="http://schemas.microsoft.com/office/drawing/2014/main" id="{2B7CEB24-882A-43B2-8224-0AF22513F6A1}"/>
              </a:ext>
            </a:extLst>
          </p:cNvPr>
          <p:cNvSpPr txBox="1"/>
          <p:nvPr/>
        </p:nvSpPr>
        <p:spPr>
          <a:xfrm>
            <a:off x="1947008" y="5238118"/>
            <a:ext cx="1803699"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+ 3 = 8</a:t>
            </a:r>
          </a:p>
        </p:txBody>
      </p:sp>
      <p:sp>
        <p:nvSpPr>
          <p:cNvPr id="8" name="Title 7">
            <a:extLst>
              <a:ext uri="{FF2B5EF4-FFF2-40B4-BE49-F238E27FC236}">
                <a16:creationId xmlns:a16="http://schemas.microsoft.com/office/drawing/2014/main" id="{1711A61F-AD42-45D7-9833-0C232CD28F11}"/>
              </a:ext>
            </a:extLst>
          </p:cNvPr>
          <p:cNvSpPr>
            <a:spLocks noGrp="1"/>
          </p:cNvSpPr>
          <p:nvPr>
            <p:ph type="title"/>
          </p:nvPr>
        </p:nvSpPr>
        <p:spPr/>
        <p:txBody>
          <a:bodyPr/>
          <a:lstStyle/>
          <a:p>
            <a:r>
              <a:rPr lang="en-GB" dirty="0"/>
              <a:t>2AS-4 Add and subtract within 100 – part 2</a:t>
            </a:r>
          </a:p>
        </p:txBody>
      </p:sp>
      <p:pic>
        <p:nvPicPr>
          <p:cNvPr id="31" name="Picture 30" descr="A close up of a sign  Description automatically generated">
            <a:extLst>
              <a:ext uri="{FF2B5EF4-FFF2-40B4-BE49-F238E27FC236}">
                <a16:creationId xmlns:a16="http://schemas.microsoft.com/office/drawing/2014/main" id="{69AF7DE7-750E-48E0-A8DB-35C5DC8057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9972" y="1964900"/>
            <a:ext cx="605800" cy="1169689"/>
          </a:xfrm>
          <a:prstGeom prst="rect">
            <a:avLst/>
          </a:prstGeom>
        </p:spPr>
      </p:pic>
      <p:pic>
        <p:nvPicPr>
          <p:cNvPr id="33" name="Picture 32" descr="A picture containing drawing  Description automatically generated">
            <a:extLst>
              <a:ext uri="{FF2B5EF4-FFF2-40B4-BE49-F238E27FC236}">
                <a16:creationId xmlns:a16="http://schemas.microsoft.com/office/drawing/2014/main" id="{C8721522-C05D-46F8-B389-22C970AD5B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8033" y="2464371"/>
            <a:ext cx="582939" cy="655331"/>
          </a:xfrm>
          <a:prstGeom prst="rect">
            <a:avLst/>
          </a:prstGeom>
        </p:spPr>
      </p:pic>
      <p:pic>
        <p:nvPicPr>
          <p:cNvPr id="35" name="Picture 34" descr="A picture containing drawing, mug  Description automatically generated">
            <a:extLst>
              <a:ext uri="{FF2B5EF4-FFF2-40B4-BE49-F238E27FC236}">
                <a16:creationId xmlns:a16="http://schemas.microsoft.com/office/drawing/2014/main" id="{46CF2F41-D082-43FD-8DFC-A2A19CBA54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37750" y="2344990"/>
            <a:ext cx="558809" cy="774712"/>
          </a:xfrm>
          <a:prstGeom prst="rect">
            <a:avLst/>
          </a:prstGeom>
        </p:spPr>
      </p:pic>
      <p:pic>
        <p:nvPicPr>
          <p:cNvPr id="37" name="Picture 36" descr="A close up of a sign  Description automatically generated">
            <a:extLst>
              <a:ext uri="{FF2B5EF4-FFF2-40B4-BE49-F238E27FC236}">
                <a16:creationId xmlns:a16="http://schemas.microsoft.com/office/drawing/2014/main" id="{DC69D2DF-54D0-4600-984D-212D5125691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96991" y="2151593"/>
            <a:ext cx="1057927" cy="982996"/>
          </a:xfrm>
          <a:prstGeom prst="rect">
            <a:avLst/>
          </a:prstGeom>
        </p:spPr>
      </p:pic>
      <p:sp>
        <p:nvSpPr>
          <p:cNvPr id="21" name="TextBox 20">
            <a:extLst>
              <a:ext uri="{FF2B5EF4-FFF2-40B4-BE49-F238E27FC236}">
                <a16:creationId xmlns:a16="http://schemas.microsoft.com/office/drawing/2014/main" id="{9591CD86-AE81-444C-9FFF-22A621810862}"/>
              </a:ext>
            </a:extLst>
          </p:cNvPr>
          <p:cNvSpPr txBox="1"/>
          <p:nvPr/>
        </p:nvSpPr>
        <p:spPr>
          <a:xfrm>
            <a:off x="4820062" y="3801308"/>
            <a:ext cx="994183"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68</a:t>
            </a:r>
          </a:p>
        </p:txBody>
      </p:sp>
      <p:sp>
        <p:nvSpPr>
          <p:cNvPr id="2" name="Right Brace 1">
            <a:extLst>
              <a:ext uri="{FF2B5EF4-FFF2-40B4-BE49-F238E27FC236}">
                <a16:creationId xmlns:a16="http://schemas.microsoft.com/office/drawing/2014/main" id="{015DB205-8EBB-427F-A450-8C28C775CD4F}"/>
              </a:ext>
            </a:extLst>
          </p:cNvPr>
          <p:cNvSpPr/>
          <p:nvPr/>
        </p:nvSpPr>
        <p:spPr bwMode="auto">
          <a:xfrm>
            <a:off x="4457580" y="4659607"/>
            <a:ext cx="301149" cy="1089721"/>
          </a:xfrm>
          <a:prstGeom prst="rightBrace">
            <a:avLst/>
          </a:prstGeom>
          <a:ln w="19050"/>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Arrow: Bent-Up 2">
            <a:extLst>
              <a:ext uri="{FF2B5EF4-FFF2-40B4-BE49-F238E27FC236}">
                <a16:creationId xmlns:a16="http://schemas.microsoft.com/office/drawing/2014/main" id="{961C8693-A9C7-40BF-A22A-BDE87B5FAF0C}"/>
              </a:ext>
            </a:extLst>
          </p:cNvPr>
          <p:cNvSpPr/>
          <p:nvPr/>
        </p:nvSpPr>
        <p:spPr bwMode="auto">
          <a:xfrm>
            <a:off x="5005407" y="4631408"/>
            <a:ext cx="666685" cy="573059"/>
          </a:xfrm>
          <a:prstGeom prst="bentUpArrow">
            <a:avLst>
              <a:gd name="adj1" fmla="val 2060"/>
              <a:gd name="adj2" fmla="val 24694"/>
              <a:gd name="adj3" fmla="val 23776"/>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Content Placeholder 2">
            <a:extLst>
              <a:ext uri="{FF2B5EF4-FFF2-40B4-BE49-F238E27FC236}">
                <a16:creationId xmlns:a16="http://schemas.microsoft.com/office/drawing/2014/main" id="{797BD4A9-7C0E-45D7-BB87-46CA3329D769}"/>
              </a:ext>
            </a:extLst>
          </p:cNvPr>
          <p:cNvSpPr txBox="1">
            <a:spLocks/>
          </p:cNvSpPr>
          <p:nvPr/>
        </p:nvSpPr>
        <p:spPr>
          <a:xfrm>
            <a:off x="6192012" y="1557338"/>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read the prices? What do you notice about them?</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can we add the prices to find the total cost of all the items?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If we add the multiples of ten, what is the total? What number facts help us calculate </a:t>
            </a:r>
            <a:r>
              <a:rPr kumimoji="0" lang="en-GB" sz="2000" b="0" i="1" u="none" strike="noStrike" kern="1200" cap="none" spc="0" normalizeH="0" baseline="0" noProof="0" dirty="0">
                <a:ln>
                  <a:noFill/>
                </a:ln>
                <a:solidFill>
                  <a:srgbClr val="585858"/>
                </a:solidFill>
                <a:effectLst/>
                <a:uLnTx/>
                <a:uFillTx/>
                <a:latin typeface="Arial"/>
                <a:ea typeface="+mn-ea"/>
                <a:cs typeface="+mn-cs"/>
              </a:rPr>
              <a:t>without counting?</a:t>
            </a:r>
            <a:r>
              <a:rPr kumimoji="0" lang="en-GB" sz="2000" b="0" i="0" u="none" strike="noStrike" kern="1200" cap="none" spc="0" normalizeH="0" baseline="0" noProof="0" dirty="0">
                <a:ln>
                  <a:noFill/>
                </a:ln>
                <a:solidFill>
                  <a:srgbClr val="585858"/>
                </a:solidFill>
                <a:effectLst/>
                <a:uLnTx/>
                <a:uFillTx/>
                <a:latin typeface="Arial"/>
                <a:ea typeface="+mn-ea"/>
                <a:cs typeface="+mn-cs"/>
              </a:rPr>
              <a:t> What is the total for the prices which are one-digit numbers?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do we know what 60 plus 8 is without counting?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79566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 grpId="0" animBg="1"/>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1.8|3.7|3.2|2.8"/>
</p:tagLst>
</file>

<file path=ppt/tags/tag3.xml><?xml version="1.0" encoding="utf-8"?>
<p:tagLst xmlns:a="http://schemas.openxmlformats.org/drawingml/2006/main" xmlns:r="http://schemas.openxmlformats.org/officeDocument/2006/relationships" xmlns:p="http://schemas.openxmlformats.org/presentationml/2006/main">
  <p:tag name="TIMING" val="|1.8|3.7|3.2|2.8"/>
</p:tagLst>
</file>

<file path=ppt/tags/tag4.xml><?xml version="1.0" encoding="utf-8"?>
<p:tagLst xmlns:a="http://schemas.openxmlformats.org/drawingml/2006/main" xmlns:r="http://schemas.openxmlformats.org/officeDocument/2006/relationships" xmlns:p="http://schemas.openxmlformats.org/presentationml/2006/main">
  <p:tag name="TIMING" val="|10.4|2.9|2.7|3.5"/>
</p:tagLst>
</file>

<file path=ppt/theme/theme1.xml><?xml version="1.0" encoding="utf-8"?>
<a:theme xmlns:a="http://schemas.openxmlformats.org/drawingml/2006/main" name="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2F4355-41EF-4DA9-B998-C6511E367AD2}">
  <ds:schemaRef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e2f7c1fb-8b39-4d5b-953e-de45d1606e4d"/>
    <ds:schemaRef ds:uri="http://www.w3.org/XML/1998/namespace"/>
    <ds:schemaRef ds:uri="http://purl.org/dc/dcmitype/"/>
  </ds:schemaRefs>
</ds:datastoreItem>
</file>

<file path=customXml/itemProps2.xml><?xml version="1.0" encoding="utf-8"?>
<ds:datastoreItem xmlns:ds="http://schemas.openxmlformats.org/officeDocument/2006/customXml" ds:itemID="{EC2020AE-807F-4BE7-80A2-5B8A57F257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2AB53F-2365-4221-B52E-1FAB7194DE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1632</Words>
  <Application>Microsoft Office PowerPoint</Application>
  <PresentationFormat>Widescreen</PresentationFormat>
  <Paragraphs>194</Paragraphs>
  <Slides>22</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Calibri</vt:lpstr>
      <vt:lpstr>Calibri Light</vt:lpstr>
      <vt:lpstr>Myriad Pro</vt:lpstr>
      <vt:lpstr>Custom Design</vt:lpstr>
      <vt:lpstr>nctem1</vt:lpstr>
      <vt:lpstr>PowerPoint Presentation</vt:lpstr>
      <vt:lpstr>2AS-4 Add and subtract within 100 by applying related one-digit addition and subtraction facts: add and subtract any 2 two-digit numbers.</vt:lpstr>
      <vt:lpstr>2AS-4: Linked mastery PD materials</vt:lpstr>
      <vt:lpstr>PowerPoint Presentation</vt:lpstr>
      <vt:lpstr>PowerPoint Presentation</vt:lpstr>
      <vt:lpstr>Guidance for working with a small pre-teaching or intervention group</vt:lpstr>
      <vt:lpstr>Guidance for working with a small pre-teaching or intervention group</vt:lpstr>
      <vt:lpstr>PowerPoint Presentation</vt:lpstr>
      <vt:lpstr>2AS-4 Add and subtract within 100 – part 2</vt:lpstr>
      <vt:lpstr>2AS-4 Add and subtract within 100 – part 2</vt:lpstr>
      <vt:lpstr>2AS-4 Add and subtract within 100 – part 2</vt:lpstr>
      <vt:lpstr>2AS-4 Add and subtract within 100 – part 2</vt:lpstr>
      <vt:lpstr>2AS-4 Add and subtract within 100 – part 2</vt:lpstr>
      <vt:lpstr>2AS-4 Add and subtract within 100 – part 2</vt:lpstr>
      <vt:lpstr>2AS-4 Add and subtract within 100 – part 2</vt:lpstr>
      <vt:lpstr>2AS-4 Add and subtract within 100 – part 2</vt:lpstr>
      <vt:lpstr>2AS-4 Add and subtract within 100 – part 2</vt:lpstr>
      <vt:lpstr>2AS-4 Add and subtract within 100 – part 2</vt:lpstr>
      <vt:lpstr>2AS-4 Add and subtract within 100 – part 2</vt:lpstr>
      <vt:lpstr>2AS-4 Add and subtract within 100 – part 2</vt:lpstr>
      <vt:lpstr>2AS-4 Add and subtract within 100 – part 2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Morgan</dc:creator>
  <cp:lastModifiedBy>Jayne Stevenson Headteacher</cp:lastModifiedBy>
  <cp:revision>15</cp:revision>
  <dcterms:created xsi:type="dcterms:W3CDTF">2020-08-07T06:29:50Z</dcterms:created>
  <dcterms:modified xsi:type="dcterms:W3CDTF">2022-11-10T14:28:30Z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