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notesSlides/notesSlide7.xml" ContentType="application/vnd.openxmlformats-officedocument.presentationml.notesSlide+xml"/>
  <Override PartName="/ppt/ink/ink3.xml" ContentType="application/inkml+xml"/>
  <Override PartName="/ppt/ink/ink4.xml" ContentType="application/inkml+xml"/>
  <Override PartName="/ppt/tags/tag4.xml" ContentType="application/vnd.openxmlformats-officedocument.presentationml.tags+xml"/>
  <Override PartName="/ppt/notesSlides/notesSlide8.xml" ContentType="application/vnd.openxmlformats-officedocument.presentationml.notesSlide+xml"/>
  <Override PartName="/ppt/ink/ink5.xml" ContentType="application/inkml+xml"/>
  <Override PartName="/ppt/ink/ink6.xml" ContentType="application/inkml+xml"/>
  <Override PartName="/ppt/tags/tag5.xml" ContentType="application/vnd.openxmlformats-officedocument.presentationml.tags+xml"/>
  <Override PartName="/ppt/notesSlides/notesSlide9.xml" ContentType="application/vnd.openxmlformats-officedocument.presentationml.notesSlide+xml"/>
  <Override PartName="/ppt/ink/ink7.xml" ContentType="application/inkml+xml"/>
  <Override PartName="/ppt/ink/ink8.xml" ContentType="application/inkml+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63" r:id="rId6"/>
    <p:sldId id="261" r:id="rId7"/>
    <p:sldId id="298" r:id="rId8"/>
    <p:sldId id="267" r:id="rId9"/>
    <p:sldId id="469" r:id="rId10"/>
    <p:sldId id="470" r:id="rId11"/>
    <p:sldId id="322" r:id="rId12"/>
    <p:sldId id="325" r:id="rId13"/>
    <p:sldId id="334" r:id="rId14"/>
    <p:sldId id="459" r:id="rId15"/>
    <p:sldId id="335" r:id="rId16"/>
    <p:sldId id="458" r:id="rId17"/>
    <p:sldId id="302" r:id="rId18"/>
    <p:sldId id="456" r:id="rId19"/>
    <p:sldId id="333"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E811F-9767-42DA-9BEB-8B6B6A7C1B99}" v="4" dt="2020-08-17T13:51:23.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14</a:t>
            </a:fld>
            <a:endParaRPr lang="en-GB" dirty="0"/>
          </a:p>
        </p:txBody>
      </p:sp>
    </p:spTree>
    <p:extLst>
      <p:ext uri="{BB962C8B-B14F-4D97-AF65-F5344CB8AC3E}">
        <p14:creationId xmlns:p14="http://schemas.microsoft.com/office/powerpoint/2010/main" val="310684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15</a:t>
            </a:fld>
            <a:endParaRPr lang="en-GB" dirty="0"/>
          </a:p>
        </p:txBody>
      </p:sp>
    </p:spTree>
    <p:extLst>
      <p:ext uri="{BB962C8B-B14F-4D97-AF65-F5344CB8AC3E}">
        <p14:creationId xmlns:p14="http://schemas.microsoft.com/office/powerpoint/2010/main" val="184167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16</a:t>
            </a:fld>
            <a:endParaRPr lang="en-GB" dirty="0"/>
          </a:p>
        </p:txBody>
      </p:sp>
    </p:spTree>
    <p:extLst>
      <p:ext uri="{BB962C8B-B14F-4D97-AF65-F5344CB8AC3E}">
        <p14:creationId xmlns:p14="http://schemas.microsoft.com/office/powerpoint/2010/main" val="10963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273552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dirty="0"/>
          </a:p>
        </p:txBody>
      </p:sp>
    </p:spTree>
    <p:extLst>
      <p:ext uri="{BB962C8B-B14F-4D97-AF65-F5344CB8AC3E}">
        <p14:creationId xmlns:p14="http://schemas.microsoft.com/office/powerpoint/2010/main" val="136484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a:t>
            </a:fld>
            <a:endParaRPr lang="en-GB" dirty="0"/>
          </a:p>
        </p:txBody>
      </p:sp>
    </p:spTree>
    <p:extLst>
      <p:ext uri="{BB962C8B-B14F-4D97-AF65-F5344CB8AC3E}">
        <p14:creationId xmlns:p14="http://schemas.microsoft.com/office/powerpoint/2010/main" val="139105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11</a:t>
            </a:fld>
            <a:endParaRPr lang="en-GB" dirty="0"/>
          </a:p>
        </p:txBody>
      </p:sp>
    </p:spTree>
    <p:extLst>
      <p:ext uri="{BB962C8B-B14F-4D97-AF65-F5344CB8AC3E}">
        <p14:creationId xmlns:p14="http://schemas.microsoft.com/office/powerpoint/2010/main" val="110625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82045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13</a:t>
            </a:fld>
            <a:endParaRPr lang="en-GB" dirty="0"/>
          </a:p>
        </p:txBody>
      </p:sp>
    </p:spTree>
    <p:extLst>
      <p:ext uri="{BB962C8B-B14F-4D97-AF65-F5344CB8AC3E}">
        <p14:creationId xmlns:p14="http://schemas.microsoft.com/office/powerpoint/2010/main" val="2656109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476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0.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60.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customXml" Target="../ink/ink4.xml"/><Relationship Id="rId5" Type="http://schemas.openxmlformats.org/officeDocument/2006/relationships/image" Target="../media/image60.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70.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ustomXml" Target="../ink/ink6.xml"/><Relationship Id="rId5" Type="http://schemas.openxmlformats.org/officeDocument/2006/relationships/image" Target="../media/image60.png"/><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0.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customXml" Target="../ink/ink8.xml"/><Relationship Id="rId5" Type="http://schemas.openxmlformats.org/officeDocument/2006/relationships/image" Target="../media/image60.png"/><Relationship Id="rId4" Type="http://schemas.openxmlformats.org/officeDocument/2006/relationships/customXml" Target="../ink/ink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ncetm.org.uk/classroom-resources/primm-1-01-comparison-of-quantities-and-measures/" TargetMode="External"/><Relationship Id="rId7" Type="http://schemas.openxmlformats.org/officeDocument/2006/relationships/hyperlink" Target="https://www.ncetm.org.uk/classroom-resources/primm-1-04-composition-of-numbers-6-1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ncetm.org.uk/classroom-resources/primm-1-03-composition-of-numbers-0-5/" TargetMode="External"/><Relationship Id="rId10" Type="http://schemas.openxmlformats.org/officeDocument/2006/relationships/image" Target="../media/image7.png"/><Relationship Id="rId4" Type="http://schemas.openxmlformats.org/officeDocument/2006/relationships/hyperlink" Target="https://www.ncetm.org.uk/classroom-resources/primm-1-10-composition-of-numbers-11-19/"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GB" dirty="0"/>
              <a:t>Numbers to 20 in the linear number system </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1NPV-2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258" name="Group 257">
            <a:extLst>
              <a:ext uri="{FF2B5EF4-FFF2-40B4-BE49-F238E27FC236}">
                <a16:creationId xmlns:a16="http://schemas.microsoft.com/office/drawing/2014/main" id="{EFF31BE3-53F0-4201-B928-0C32A0F84385}"/>
              </a:ext>
            </a:extLst>
          </p:cNvPr>
          <p:cNvGrpSpPr/>
          <p:nvPr/>
        </p:nvGrpSpPr>
        <p:grpSpPr>
          <a:xfrm>
            <a:off x="479376" y="2331865"/>
            <a:ext cx="11143490" cy="566491"/>
            <a:chOff x="479376" y="2661190"/>
            <a:chExt cx="11143490" cy="566491"/>
          </a:xfrm>
        </p:grpSpPr>
        <p:grpSp>
          <p:nvGrpSpPr>
            <p:cNvPr id="6" name="Group 5">
              <a:extLst>
                <a:ext uri="{FF2B5EF4-FFF2-40B4-BE49-F238E27FC236}">
                  <a16:creationId xmlns:a16="http://schemas.microsoft.com/office/drawing/2014/main" id="{94A92CF3-4886-4E21-9E84-5F52F5F00A07}"/>
                </a:ext>
              </a:extLst>
            </p:cNvPr>
            <p:cNvGrpSpPr/>
            <p:nvPr/>
          </p:nvGrpSpPr>
          <p:grpSpPr>
            <a:xfrm>
              <a:off x="479376" y="2661190"/>
              <a:ext cx="11143490" cy="561375"/>
              <a:chOff x="479376" y="2661190"/>
              <a:chExt cx="11143490" cy="561375"/>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479376" y="2812181"/>
                <a:ext cx="11143490" cy="410384"/>
                <a:chOff x="657117" y="3668047"/>
                <a:chExt cx="7803550" cy="325295"/>
              </a:xfrm>
            </p:grpSpPr>
            <p:sp>
              <p:nvSpPr>
                <p:cNvPr id="12" name="TextBox 11">
                  <a:extLst>
                    <a:ext uri="{FF2B5EF4-FFF2-40B4-BE49-F238E27FC236}">
                      <a16:creationId xmlns:a16="http://schemas.microsoft.com/office/drawing/2014/main" id="{2C1D9B05-1BC7-4586-AB5F-45C7A8D8D530}"/>
                    </a:ext>
                  </a:extLst>
                </p:cNvPr>
                <p:cNvSpPr txBox="1"/>
                <p:nvPr/>
              </p:nvSpPr>
              <p:spPr>
                <a:xfrm>
                  <a:off x="8109766" y="3676191"/>
                  <a:ext cx="350901" cy="317151"/>
                </a:xfrm>
                <a:prstGeom prst="rect">
                  <a:avLst/>
                </a:prstGeom>
                <a:noFill/>
              </p:spPr>
              <p:txBody>
                <a:bodyPr wrap="square" rtlCol="0">
                  <a:spAutoFit/>
                </a:bodyPr>
                <a:lstStyle/>
                <a:p>
                  <a:pPr algn="ctr">
                    <a:buNone/>
                  </a:pPr>
                  <a:r>
                    <a:rPr lang="en-GB" sz="2000" dirty="0"/>
                    <a:t>20</a:t>
                  </a:r>
                  <a:endParaRPr lang="en-GB" sz="2200" dirty="0"/>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17151"/>
                </a:xfrm>
                <a:prstGeom prst="rect">
                  <a:avLst/>
                </a:prstGeom>
                <a:noFill/>
              </p:spPr>
              <p:txBody>
                <a:bodyPr wrap="square" rtlCol="0">
                  <a:spAutoFit/>
                </a:bodyPr>
                <a:lstStyle/>
                <a:p>
                  <a:pPr algn="ctr">
                    <a:buNone/>
                  </a:pPr>
                  <a:r>
                    <a:rPr lang="en-GB" sz="2000" dirty="0"/>
                    <a:t>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323651" y="3676191"/>
                  <a:ext cx="510205" cy="317151"/>
                </a:xfrm>
                <a:prstGeom prst="rect">
                  <a:avLst/>
                </a:prstGeom>
                <a:noFill/>
              </p:spPr>
              <p:txBody>
                <a:bodyPr wrap="square" rtlCol="0">
                  <a:spAutoFit/>
                </a:bodyPr>
                <a:lstStyle/>
                <a:p>
                  <a:pPr algn="ctr">
                    <a:buNone/>
                  </a:pPr>
                  <a:r>
                    <a:rPr lang="en-GB" sz="2000" dirty="0"/>
                    <a:t>10</a:t>
                  </a:r>
                </a:p>
              </p:txBody>
            </p:sp>
          </p:gr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05529" y="2675955"/>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94601" y="2663361"/>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15731" y="2663214"/>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73475" y="2661190"/>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87150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92727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98305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503882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715037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820614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926192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1031769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D86A663-5CAC-435F-B3CC-28C6D5DAE11D}"/>
                  </a:ext>
                </a:extLst>
              </p:cNvPr>
              <p:cNvCxnSpPr>
                <a:cxnSpLocks/>
              </p:cNvCxnSpPr>
              <p:nvPr/>
            </p:nvCxnSpPr>
            <p:spPr>
              <a:xfrm>
                <a:off x="5566714" y="2663361"/>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21AEACF-DBC7-410D-9084-8BB1AF59567A}"/>
                  </a:ext>
                </a:extLst>
              </p:cNvPr>
              <p:cNvCxnSpPr/>
              <p:nvPr/>
            </p:nvCxnSpPr>
            <p:spPr>
              <a:xfrm>
                <a:off x="10845584" y="2666327"/>
                <a:ext cx="0" cy="148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0481D1-011B-48FD-8A3B-7265E77CEF2E}"/>
                  </a:ext>
                </a:extLst>
              </p:cNvPr>
              <p:cNvCxnSpPr>
                <a:cxnSpLocks/>
              </p:cNvCxnSpPr>
              <p:nvPr/>
            </p:nvCxnSpPr>
            <p:spPr>
              <a:xfrm>
                <a:off x="134361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4A6404-A1B6-4848-A9CF-556F124F6DA9}"/>
                  </a:ext>
                </a:extLst>
              </p:cNvPr>
              <p:cNvCxnSpPr>
                <a:cxnSpLocks/>
              </p:cNvCxnSpPr>
              <p:nvPr/>
            </p:nvCxnSpPr>
            <p:spPr>
              <a:xfrm>
                <a:off x="239939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77763FF-A06E-4BC0-9BFE-9272EB8E09CB}"/>
                  </a:ext>
                </a:extLst>
              </p:cNvPr>
              <p:cNvCxnSpPr>
                <a:cxnSpLocks/>
              </p:cNvCxnSpPr>
              <p:nvPr/>
            </p:nvCxnSpPr>
            <p:spPr>
              <a:xfrm>
                <a:off x="345516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E0B791E-E2AB-4AC5-9A28-AD0D55265C2D}"/>
                  </a:ext>
                </a:extLst>
              </p:cNvPr>
              <p:cNvCxnSpPr>
                <a:cxnSpLocks/>
              </p:cNvCxnSpPr>
              <p:nvPr/>
            </p:nvCxnSpPr>
            <p:spPr>
              <a:xfrm>
                <a:off x="451094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F66313D-BC62-42DE-BB98-69486DC159D1}"/>
                  </a:ext>
                </a:extLst>
              </p:cNvPr>
              <p:cNvCxnSpPr>
                <a:cxnSpLocks/>
              </p:cNvCxnSpPr>
              <p:nvPr/>
            </p:nvCxnSpPr>
            <p:spPr>
              <a:xfrm>
                <a:off x="662248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3A73016-8926-4121-9CA2-BFB1CD579938}"/>
                  </a:ext>
                </a:extLst>
              </p:cNvPr>
              <p:cNvCxnSpPr>
                <a:cxnSpLocks/>
              </p:cNvCxnSpPr>
              <p:nvPr/>
            </p:nvCxnSpPr>
            <p:spPr>
              <a:xfrm>
                <a:off x="767826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A49205-71E1-4849-942D-3353308CA2BF}"/>
                  </a:ext>
                </a:extLst>
              </p:cNvPr>
              <p:cNvCxnSpPr>
                <a:cxnSpLocks/>
              </p:cNvCxnSpPr>
              <p:nvPr/>
            </p:nvCxnSpPr>
            <p:spPr>
              <a:xfrm>
                <a:off x="873403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FE7E3D2-136A-417D-AA26-46396B53618F}"/>
                  </a:ext>
                </a:extLst>
              </p:cNvPr>
              <p:cNvCxnSpPr>
                <a:cxnSpLocks/>
              </p:cNvCxnSpPr>
              <p:nvPr/>
            </p:nvCxnSpPr>
            <p:spPr>
              <a:xfrm>
                <a:off x="978981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85B1E04-C14B-4F42-9C45-BACB3348034B}"/>
                </a:ext>
              </a:extLst>
            </p:cNvPr>
            <p:cNvSpPr txBox="1"/>
            <p:nvPr/>
          </p:nvSpPr>
          <p:spPr>
            <a:xfrm>
              <a:off x="1174076" y="2827571"/>
              <a:ext cx="327335" cy="400109"/>
            </a:xfrm>
            <a:prstGeom prst="rect">
              <a:avLst/>
            </a:prstGeom>
            <a:noFill/>
          </p:spPr>
          <p:txBody>
            <a:bodyPr wrap="none" rtlCol="0">
              <a:spAutoFit/>
            </a:bodyPr>
            <a:lstStyle/>
            <a:p>
              <a:pPr algn="ctr">
                <a:buNone/>
              </a:pPr>
              <a:r>
                <a:rPr lang="en-GB" sz="2000" dirty="0"/>
                <a:t>1</a:t>
              </a:r>
            </a:p>
          </p:txBody>
        </p:sp>
        <p:sp>
          <p:nvSpPr>
            <p:cNvPr id="8" name="TextBox 7">
              <a:extLst>
                <a:ext uri="{FF2B5EF4-FFF2-40B4-BE49-F238E27FC236}">
                  <a16:creationId xmlns:a16="http://schemas.microsoft.com/office/drawing/2014/main" id="{EEBB9E31-C9AE-4C16-A2B1-D12BE1AE423F}"/>
                </a:ext>
              </a:extLst>
            </p:cNvPr>
            <p:cNvSpPr txBox="1"/>
            <p:nvPr/>
          </p:nvSpPr>
          <p:spPr>
            <a:xfrm>
              <a:off x="1702697" y="2827571"/>
              <a:ext cx="327335" cy="400109"/>
            </a:xfrm>
            <a:prstGeom prst="rect">
              <a:avLst/>
            </a:prstGeom>
            <a:noFill/>
          </p:spPr>
          <p:txBody>
            <a:bodyPr wrap="none" rtlCol="0">
              <a:spAutoFit/>
            </a:bodyPr>
            <a:lstStyle/>
            <a:p>
              <a:pPr algn="ctr">
                <a:buNone/>
              </a:pPr>
              <a:r>
                <a:rPr lang="en-GB" sz="2000" dirty="0"/>
                <a:t>2</a:t>
              </a:r>
            </a:p>
          </p:txBody>
        </p:sp>
        <p:sp>
          <p:nvSpPr>
            <p:cNvPr id="9" name="TextBox 8">
              <a:extLst>
                <a:ext uri="{FF2B5EF4-FFF2-40B4-BE49-F238E27FC236}">
                  <a16:creationId xmlns:a16="http://schemas.microsoft.com/office/drawing/2014/main" id="{1FC15352-EC53-49AA-89EB-A7F814CC23CF}"/>
                </a:ext>
              </a:extLst>
            </p:cNvPr>
            <p:cNvSpPr txBox="1"/>
            <p:nvPr/>
          </p:nvSpPr>
          <p:spPr>
            <a:xfrm>
              <a:off x="2231318" y="2827571"/>
              <a:ext cx="327335" cy="400109"/>
            </a:xfrm>
            <a:prstGeom prst="rect">
              <a:avLst/>
            </a:prstGeom>
            <a:noFill/>
          </p:spPr>
          <p:txBody>
            <a:bodyPr wrap="none" rtlCol="0">
              <a:spAutoFit/>
            </a:bodyPr>
            <a:lstStyle/>
            <a:p>
              <a:pPr algn="ctr">
                <a:buNone/>
              </a:pPr>
              <a:r>
                <a:rPr lang="en-GB" sz="2000" dirty="0"/>
                <a:t>3</a:t>
              </a:r>
            </a:p>
          </p:txBody>
        </p:sp>
        <p:sp>
          <p:nvSpPr>
            <p:cNvPr id="10" name="TextBox 9">
              <a:extLst>
                <a:ext uri="{FF2B5EF4-FFF2-40B4-BE49-F238E27FC236}">
                  <a16:creationId xmlns:a16="http://schemas.microsoft.com/office/drawing/2014/main" id="{94451002-6DF9-4739-BD02-5AC470D11036}"/>
                </a:ext>
              </a:extLst>
            </p:cNvPr>
            <p:cNvSpPr txBox="1"/>
            <p:nvPr/>
          </p:nvSpPr>
          <p:spPr>
            <a:xfrm>
              <a:off x="2759939" y="2827571"/>
              <a:ext cx="327335" cy="400109"/>
            </a:xfrm>
            <a:prstGeom prst="rect">
              <a:avLst/>
            </a:prstGeom>
            <a:noFill/>
          </p:spPr>
          <p:txBody>
            <a:bodyPr wrap="none" rtlCol="0">
              <a:spAutoFit/>
            </a:bodyPr>
            <a:lstStyle/>
            <a:p>
              <a:pPr algn="ctr">
                <a:buNone/>
              </a:pPr>
              <a:r>
                <a:rPr lang="en-GB" sz="2000" dirty="0"/>
                <a:t>4</a:t>
              </a:r>
            </a:p>
          </p:txBody>
        </p:sp>
        <p:sp>
          <p:nvSpPr>
            <p:cNvPr id="16" name="TextBox 15">
              <a:extLst>
                <a:ext uri="{FF2B5EF4-FFF2-40B4-BE49-F238E27FC236}">
                  <a16:creationId xmlns:a16="http://schemas.microsoft.com/office/drawing/2014/main" id="{2F2A4597-0B27-4284-A4A7-E9502D881B40}"/>
                </a:ext>
              </a:extLst>
            </p:cNvPr>
            <p:cNvSpPr txBox="1"/>
            <p:nvPr/>
          </p:nvSpPr>
          <p:spPr>
            <a:xfrm>
              <a:off x="3288560" y="2827571"/>
              <a:ext cx="327335" cy="400109"/>
            </a:xfrm>
            <a:prstGeom prst="rect">
              <a:avLst/>
            </a:prstGeom>
            <a:noFill/>
          </p:spPr>
          <p:txBody>
            <a:bodyPr wrap="none" rtlCol="0">
              <a:spAutoFit/>
            </a:bodyPr>
            <a:lstStyle/>
            <a:p>
              <a:pPr algn="ctr">
                <a:buNone/>
              </a:pPr>
              <a:r>
                <a:rPr lang="en-GB" sz="2000" dirty="0"/>
                <a:t>5</a:t>
              </a:r>
            </a:p>
          </p:txBody>
        </p:sp>
        <p:sp>
          <p:nvSpPr>
            <p:cNvPr id="17" name="TextBox 16">
              <a:extLst>
                <a:ext uri="{FF2B5EF4-FFF2-40B4-BE49-F238E27FC236}">
                  <a16:creationId xmlns:a16="http://schemas.microsoft.com/office/drawing/2014/main" id="{A7129F00-1AA9-4943-B5AD-8CEA07976DF2}"/>
                </a:ext>
              </a:extLst>
            </p:cNvPr>
            <p:cNvSpPr txBox="1"/>
            <p:nvPr/>
          </p:nvSpPr>
          <p:spPr>
            <a:xfrm>
              <a:off x="3817181" y="2827571"/>
              <a:ext cx="327335" cy="400109"/>
            </a:xfrm>
            <a:prstGeom prst="rect">
              <a:avLst/>
            </a:prstGeom>
            <a:noFill/>
          </p:spPr>
          <p:txBody>
            <a:bodyPr wrap="none" rtlCol="0">
              <a:spAutoFit/>
            </a:bodyPr>
            <a:lstStyle/>
            <a:p>
              <a:pPr algn="ctr">
                <a:buNone/>
              </a:pPr>
              <a:r>
                <a:rPr lang="en-GB" sz="2000" dirty="0"/>
                <a:t>6</a:t>
              </a:r>
            </a:p>
          </p:txBody>
        </p:sp>
        <p:sp>
          <p:nvSpPr>
            <p:cNvPr id="18" name="TextBox 17">
              <a:extLst>
                <a:ext uri="{FF2B5EF4-FFF2-40B4-BE49-F238E27FC236}">
                  <a16:creationId xmlns:a16="http://schemas.microsoft.com/office/drawing/2014/main" id="{A5C1C44E-89D4-46FB-8961-110556715FBD}"/>
                </a:ext>
              </a:extLst>
            </p:cNvPr>
            <p:cNvSpPr txBox="1"/>
            <p:nvPr/>
          </p:nvSpPr>
          <p:spPr>
            <a:xfrm>
              <a:off x="4345802" y="2827571"/>
              <a:ext cx="327335" cy="400109"/>
            </a:xfrm>
            <a:prstGeom prst="rect">
              <a:avLst/>
            </a:prstGeom>
            <a:noFill/>
          </p:spPr>
          <p:txBody>
            <a:bodyPr wrap="none" rtlCol="0">
              <a:spAutoFit/>
            </a:bodyPr>
            <a:lstStyle/>
            <a:p>
              <a:pPr algn="ctr">
                <a:buNone/>
              </a:pPr>
              <a:r>
                <a:rPr lang="en-GB" sz="2000" dirty="0"/>
                <a:t>7</a:t>
              </a:r>
            </a:p>
          </p:txBody>
        </p:sp>
        <p:sp>
          <p:nvSpPr>
            <p:cNvPr id="19" name="TextBox 18">
              <a:extLst>
                <a:ext uri="{FF2B5EF4-FFF2-40B4-BE49-F238E27FC236}">
                  <a16:creationId xmlns:a16="http://schemas.microsoft.com/office/drawing/2014/main" id="{521EED36-5C1D-4686-A57C-47764FBB8BB6}"/>
                </a:ext>
              </a:extLst>
            </p:cNvPr>
            <p:cNvSpPr txBox="1"/>
            <p:nvPr/>
          </p:nvSpPr>
          <p:spPr>
            <a:xfrm>
              <a:off x="4874423" y="2827571"/>
              <a:ext cx="327335" cy="400109"/>
            </a:xfrm>
            <a:prstGeom prst="rect">
              <a:avLst/>
            </a:prstGeom>
            <a:noFill/>
          </p:spPr>
          <p:txBody>
            <a:bodyPr wrap="none" rtlCol="0">
              <a:spAutoFit/>
            </a:bodyPr>
            <a:lstStyle/>
            <a:p>
              <a:pPr algn="ctr">
                <a:buNone/>
              </a:pPr>
              <a:r>
                <a:rPr lang="en-GB" sz="2000" dirty="0"/>
                <a:t>8</a:t>
              </a:r>
            </a:p>
          </p:txBody>
        </p:sp>
        <p:sp>
          <p:nvSpPr>
            <p:cNvPr id="20" name="TextBox 19">
              <a:extLst>
                <a:ext uri="{FF2B5EF4-FFF2-40B4-BE49-F238E27FC236}">
                  <a16:creationId xmlns:a16="http://schemas.microsoft.com/office/drawing/2014/main" id="{BE601ACD-D487-4423-834B-BB86CA720815}"/>
                </a:ext>
              </a:extLst>
            </p:cNvPr>
            <p:cNvSpPr txBox="1"/>
            <p:nvPr/>
          </p:nvSpPr>
          <p:spPr>
            <a:xfrm>
              <a:off x="5403046" y="2827571"/>
              <a:ext cx="327335" cy="400109"/>
            </a:xfrm>
            <a:prstGeom prst="rect">
              <a:avLst/>
            </a:prstGeom>
            <a:noFill/>
          </p:spPr>
          <p:txBody>
            <a:bodyPr wrap="square" rtlCol="0">
              <a:spAutoFit/>
            </a:bodyPr>
            <a:lstStyle/>
            <a:p>
              <a:pPr algn="ctr">
                <a:buNone/>
              </a:pPr>
              <a:r>
                <a:rPr lang="en-GB" sz="2000" dirty="0"/>
                <a:t>9</a:t>
              </a:r>
            </a:p>
          </p:txBody>
        </p:sp>
        <p:sp>
          <p:nvSpPr>
            <p:cNvPr id="69" name="TextBox 68">
              <a:extLst>
                <a:ext uri="{FF2B5EF4-FFF2-40B4-BE49-F238E27FC236}">
                  <a16:creationId xmlns:a16="http://schemas.microsoft.com/office/drawing/2014/main" id="{EE18B822-78E9-4D66-9883-151D5CCA9508}"/>
                </a:ext>
              </a:extLst>
            </p:cNvPr>
            <p:cNvSpPr txBox="1"/>
            <p:nvPr/>
          </p:nvSpPr>
          <p:spPr>
            <a:xfrm>
              <a:off x="6399808" y="2827571"/>
              <a:ext cx="450957" cy="400110"/>
            </a:xfrm>
            <a:prstGeom prst="rect">
              <a:avLst/>
            </a:prstGeom>
            <a:noFill/>
          </p:spPr>
          <p:txBody>
            <a:bodyPr wrap="none" rtlCol="0">
              <a:spAutoFit/>
            </a:bodyPr>
            <a:lstStyle/>
            <a:p>
              <a:pPr algn="ctr">
                <a:buNone/>
              </a:pPr>
              <a:r>
                <a:rPr lang="en-GB" sz="2000" dirty="0"/>
                <a:t>11</a:t>
              </a:r>
            </a:p>
          </p:txBody>
        </p:sp>
        <p:sp>
          <p:nvSpPr>
            <p:cNvPr id="70" name="TextBox 69">
              <a:extLst>
                <a:ext uri="{FF2B5EF4-FFF2-40B4-BE49-F238E27FC236}">
                  <a16:creationId xmlns:a16="http://schemas.microsoft.com/office/drawing/2014/main" id="{BE9D6D6F-246E-4BE3-8771-A133B650AF43}"/>
                </a:ext>
              </a:extLst>
            </p:cNvPr>
            <p:cNvSpPr txBox="1"/>
            <p:nvPr/>
          </p:nvSpPr>
          <p:spPr>
            <a:xfrm>
              <a:off x="6918908" y="2827571"/>
              <a:ext cx="470000" cy="400110"/>
            </a:xfrm>
            <a:prstGeom prst="rect">
              <a:avLst/>
            </a:prstGeom>
            <a:noFill/>
          </p:spPr>
          <p:txBody>
            <a:bodyPr wrap="none" rtlCol="0">
              <a:spAutoFit/>
            </a:bodyPr>
            <a:lstStyle/>
            <a:p>
              <a:pPr algn="ctr">
                <a:buNone/>
              </a:pPr>
              <a:r>
                <a:rPr lang="en-GB" sz="2000" dirty="0"/>
                <a:t>12</a:t>
              </a:r>
            </a:p>
          </p:txBody>
        </p:sp>
        <p:sp>
          <p:nvSpPr>
            <p:cNvPr id="71" name="TextBox 70">
              <a:extLst>
                <a:ext uri="{FF2B5EF4-FFF2-40B4-BE49-F238E27FC236}">
                  <a16:creationId xmlns:a16="http://schemas.microsoft.com/office/drawing/2014/main" id="{507E43BC-9AC6-404F-82C9-79E8E55BC19D}"/>
                </a:ext>
              </a:extLst>
            </p:cNvPr>
            <p:cNvSpPr txBox="1"/>
            <p:nvPr/>
          </p:nvSpPr>
          <p:spPr>
            <a:xfrm>
              <a:off x="7447529" y="2827571"/>
              <a:ext cx="470000" cy="400110"/>
            </a:xfrm>
            <a:prstGeom prst="rect">
              <a:avLst/>
            </a:prstGeom>
            <a:noFill/>
          </p:spPr>
          <p:txBody>
            <a:bodyPr wrap="none" rtlCol="0">
              <a:spAutoFit/>
            </a:bodyPr>
            <a:lstStyle/>
            <a:p>
              <a:pPr algn="ctr">
                <a:buNone/>
              </a:pPr>
              <a:r>
                <a:rPr lang="en-GB" sz="2000" dirty="0"/>
                <a:t>13</a:t>
              </a:r>
            </a:p>
          </p:txBody>
        </p:sp>
        <p:sp>
          <p:nvSpPr>
            <p:cNvPr id="72" name="TextBox 71">
              <a:extLst>
                <a:ext uri="{FF2B5EF4-FFF2-40B4-BE49-F238E27FC236}">
                  <a16:creationId xmlns:a16="http://schemas.microsoft.com/office/drawing/2014/main" id="{BD82A0AD-45E5-4CBC-B424-8BB7D6F6D564}"/>
                </a:ext>
              </a:extLst>
            </p:cNvPr>
            <p:cNvSpPr txBox="1"/>
            <p:nvPr/>
          </p:nvSpPr>
          <p:spPr>
            <a:xfrm>
              <a:off x="7976150" y="2827571"/>
              <a:ext cx="470000" cy="400110"/>
            </a:xfrm>
            <a:prstGeom prst="rect">
              <a:avLst/>
            </a:prstGeom>
            <a:noFill/>
          </p:spPr>
          <p:txBody>
            <a:bodyPr wrap="none" rtlCol="0">
              <a:spAutoFit/>
            </a:bodyPr>
            <a:lstStyle/>
            <a:p>
              <a:pPr algn="ctr">
                <a:buNone/>
              </a:pPr>
              <a:r>
                <a:rPr lang="en-GB" sz="2000" dirty="0"/>
                <a:t>14</a:t>
              </a:r>
            </a:p>
          </p:txBody>
        </p:sp>
        <p:sp>
          <p:nvSpPr>
            <p:cNvPr id="73" name="TextBox 72">
              <a:extLst>
                <a:ext uri="{FF2B5EF4-FFF2-40B4-BE49-F238E27FC236}">
                  <a16:creationId xmlns:a16="http://schemas.microsoft.com/office/drawing/2014/main" id="{8585B638-1316-4A79-8E68-BEEB162F169C}"/>
                </a:ext>
              </a:extLst>
            </p:cNvPr>
            <p:cNvSpPr txBox="1"/>
            <p:nvPr/>
          </p:nvSpPr>
          <p:spPr>
            <a:xfrm>
              <a:off x="8504771" y="2827571"/>
              <a:ext cx="470000" cy="400110"/>
            </a:xfrm>
            <a:prstGeom prst="rect">
              <a:avLst/>
            </a:prstGeom>
            <a:noFill/>
          </p:spPr>
          <p:txBody>
            <a:bodyPr wrap="none" rtlCol="0">
              <a:spAutoFit/>
            </a:bodyPr>
            <a:lstStyle/>
            <a:p>
              <a:pPr algn="ctr">
                <a:buNone/>
              </a:pPr>
              <a:r>
                <a:rPr lang="en-GB" sz="2000" dirty="0"/>
                <a:t>15</a:t>
              </a:r>
            </a:p>
          </p:txBody>
        </p:sp>
        <p:sp>
          <p:nvSpPr>
            <p:cNvPr id="74" name="TextBox 73">
              <a:extLst>
                <a:ext uri="{FF2B5EF4-FFF2-40B4-BE49-F238E27FC236}">
                  <a16:creationId xmlns:a16="http://schemas.microsoft.com/office/drawing/2014/main" id="{2C31E143-147F-465A-BC28-38B21EB851D6}"/>
                </a:ext>
              </a:extLst>
            </p:cNvPr>
            <p:cNvSpPr txBox="1"/>
            <p:nvPr/>
          </p:nvSpPr>
          <p:spPr>
            <a:xfrm>
              <a:off x="9033392" y="2827571"/>
              <a:ext cx="470000" cy="400110"/>
            </a:xfrm>
            <a:prstGeom prst="rect">
              <a:avLst/>
            </a:prstGeom>
            <a:noFill/>
          </p:spPr>
          <p:txBody>
            <a:bodyPr wrap="none" rtlCol="0">
              <a:spAutoFit/>
            </a:bodyPr>
            <a:lstStyle/>
            <a:p>
              <a:pPr algn="ctr">
                <a:buNone/>
              </a:pPr>
              <a:r>
                <a:rPr lang="en-GB" sz="2000" dirty="0"/>
                <a:t>16</a:t>
              </a:r>
            </a:p>
          </p:txBody>
        </p:sp>
        <p:sp>
          <p:nvSpPr>
            <p:cNvPr id="75" name="TextBox 74">
              <a:extLst>
                <a:ext uri="{FF2B5EF4-FFF2-40B4-BE49-F238E27FC236}">
                  <a16:creationId xmlns:a16="http://schemas.microsoft.com/office/drawing/2014/main" id="{BADA23D6-6A34-494D-902E-81E77B206451}"/>
                </a:ext>
              </a:extLst>
            </p:cNvPr>
            <p:cNvSpPr txBox="1"/>
            <p:nvPr/>
          </p:nvSpPr>
          <p:spPr>
            <a:xfrm>
              <a:off x="9562013" y="2827571"/>
              <a:ext cx="470000" cy="400110"/>
            </a:xfrm>
            <a:prstGeom prst="rect">
              <a:avLst/>
            </a:prstGeom>
            <a:noFill/>
          </p:spPr>
          <p:txBody>
            <a:bodyPr wrap="none" rtlCol="0">
              <a:spAutoFit/>
            </a:bodyPr>
            <a:lstStyle/>
            <a:p>
              <a:pPr algn="ctr">
                <a:buNone/>
              </a:pPr>
              <a:r>
                <a:rPr lang="en-GB" sz="2000" dirty="0"/>
                <a:t>17</a:t>
              </a:r>
            </a:p>
          </p:txBody>
        </p:sp>
        <p:sp>
          <p:nvSpPr>
            <p:cNvPr id="76" name="TextBox 75">
              <a:extLst>
                <a:ext uri="{FF2B5EF4-FFF2-40B4-BE49-F238E27FC236}">
                  <a16:creationId xmlns:a16="http://schemas.microsoft.com/office/drawing/2014/main" id="{C07FC26E-07F9-4A12-AE2D-1081355FE639}"/>
                </a:ext>
              </a:extLst>
            </p:cNvPr>
            <p:cNvSpPr txBox="1"/>
            <p:nvPr/>
          </p:nvSpPr>
          <p:spPr>
            <a:xfrm>
              <a:off x="10090634" y="2827571"/>
              <a:ext cx="470000" cy="400110"/>
            </a:xfrm>
            <a:prstGeom prst="rect">
              <a:avLst/>
            </a:prstGeom>
            <a:noFill/>
          </p:spPr>
          <p:txBody>
            <a:bodyPr wrap="none" rtlCol="0">
              <a:spAutoFit/>
            </a:bodyPr>
            <a:lstStyle/>
            <a:p>
              <a:pPr algn="ctr">
                <a:buNone/>
              </a:pPr>
              <a:r>
                <a:rPr lang="en-GB" sz="2000" dirty="0"/>
                <a:t>18</a:t>
              </a:r>
            </a:p>
          </p:txBody>
        </p:sp>
        <p:sp>
          <p:nvSpPr>
            <p:cNvPr id="77" name="TextBox 76">
              <a:extLst>
                <a:ext uri="{FF2B5EF4-FFF2-40B4-BE49-F238E27FC236}">
                  <a16:creationId xmlns:a16="http://schemas.microsoft.com/office/drawing/2014/main" id="{10F18807-A5B5-4B98-9F26-198B6A47E0F7}"/>
                </a:ext>
              </a:extLst>
            </p:cNvPr>
            <p:cNvSpPr txBox="1"/>
            <p:nvPr/>
          </p:nvSpPr>
          <p:spPr>
            <a:xfrm>
              <a:off x="10620689" y="2827571"/>
              <a:ext cx="467136" cy="400110"/>
            </a:xfrm>
            <a:prstGeom prst="rect">
              <a:avLst/>
            </a:prstGeom>
            <a:noFill/>
          </p:spPr>
          <p:txBody>
            <a:bodyPr wrap="square" rtlCol="0">
              <a:spAutoFit/>
            </a:bodyPr>
            <a:lstStyle/>
            <a:p>
              <a:pPr algn="ctr">
                <a:buNone/>
              </a:pPr>
              <a:r>
                <a:rPr lang="en-GB" sz="2000" dirty="0"/>
                <a:t>19</a:t>
              </a:r>
            </a:p>
          </p:txBody>
        </p:sp>
      </p:grpSp>
      <p:sp>
        <p:nvSpPr>
          <p:cNvPr id="259" name="Content Placeholder 2">
            <a:extLst>
              <a:ext uri="{FF2B5EF4-FFF2-40B4-BE49-F238E27FC236}">
                <a16:creationId xmlns:a16="http://schemas.microsoft.com/office/drawing/2014/main" id="{FAF97D2B-E4EA-4A91-A43E-8BFFA15D69A7}"/>
              </a:ext>
            </a:extLst>
          </p:cNvPr>
          <p:cNvSpPr txBox="1">
            <a:spLocks/>
          </p:cNvSpPr>
          <p:nvPr/>
        </p:nvSpPr>
        <p:spPr>
          <a:xfrm>
            <a:off x="623888" y="3010536"/>
            <a:ext cx="9407585" cy="27460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about this number line from the one on the previous slide? What are the smallest and largest numbers shown here?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 is </a:t>
            </a:r>
            <a:r>
              <a:rPr lang="en-GB" sz="2000" i="1" dirty="0">
                <a:latin typeface="Arial" panose="020B0604020202020204" pitchFamily="34" charset="0"/>
                <a:cs typeface="Arial" panose="020B0604020202020204" pitchFamily="34" charset="0"/>
              </a:rPr>
              <a:t>half-way</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between </a:t>
            </a:r>
            <a:r>
              <a:rPr lang="en-GB" sz="2000" dirty="0">
                <a:latin typeface="Arial" panose="020B0604020202020204" pitchFamily="34" charset="0"/>
                <a:cs typeface="Arial" panose="020B0604020202020204" pitchFamily="34" charset="0"/>
              </a:rPr>
              <a:t>zero and twenty?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numbers </a:t>
            </a:r>
            <a:r>
              <a:rPr lang="en-GB" sz="2000" i="1" dirty="0">
                <a:latin typeface="Arial" panose="020B0604020202020204" pitchFamily="34" charset="0"/>
                <a:cs typeface="Arial" panose="020B0604020202020204" pitchFamily="34" charset="0"/>
              </a:rPr>
              <a:t>before </a:t>
            </a:r>
            <a:r>
              <a:rPr lang="en-GB" sz="2000" dirty="0">
                <a:latin typeface="Arial" panose="020B0604020202020204" pitchFamily="34" charset="0"/>
                <a:cs typeface="Arial" panose="020B0604020202020204" pitchFamily="34" charset="0"/>
              </a:rPr>
              <a:t>ten? And the numbers </a:t>
            </a:r>
            <a:r>
              <a:rPr lang="en-GB" sz="2000" i="1" dirty="0">
                <a:latin typeface="Arial" panose="020B0604020202020204" pitchFamily="34" charset="0"/>
                <a:cs typeface="Arial" panose="020B0604020202020204" pitchFamily="34" charset="0"/>
              </a:rPr>
              <a:t>after </a:t>
            </a:r>
            <a:r>
              <a:rPr lang="en-GB" sz="2000" dirty="0">
                <a:latin typeface="Arial" panose="020B0604020202020204" pitchFamily="34" charset="0"/>
                <a:cs typeface="Arial" panose="020B0604020202020204" pitchFamily="34" charset="0"/>
              </a:rPr>
              <a:t>ten?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find these numbers on a ruler? Is ten </a:t>
            </a:r>
            <a:r>
              <a:rPr lang="en-GB" sz="2000" i="1" dirty="0">
                <a:latin typeface="Arial" panose="020B0604020202020204" pitchFamily="34" charset="0"/>
                <a:cs typeface="Arial" panose="020B0604020202020204" pitchFamily="34" charset="0"/>
              </a:rPr>
              <a:t>half-way</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between</a:t>
            </a:r>
            <a:r>
              <a:rPr lang="en-GB" sz="2000" dirty="0">
                <a:latin typeface="Arial" panose="020B0604020202020204" pitchFamily="34" charset="0"/>
                <a:cs typeface="Arial" panose="020B0604020202020204" pitchFamily="34" charset="0"/>
              </a:rPr>
              <a:t> zero and twenty on the ruler?</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260" name="TextBox 19">
            <a:extLst>
              <a:ext uri="{FF2B5EF4-FFF2-40B4-BE49-F238E27FC236}">
                <a16:creationId xmlns:a16="http://schemas.microsoft.com/office/drawing/2014/main" id="{199C293B-0762-4205-A8FB-D3D4106F624F}"/>
              </a:ext>
            </a:extLst>
          </p:cNvPr>
          <p:cNvSpPr txBox="1"/>
          <p:nvPr/>
        </p:nvSpPr>
        <p:spPr>
          <a:xfrm>
            <a:off x="623888" y="5772467"/>
            <a:ext cx="1028430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Ten is half-way between zero and twenty.</a:t>
            </a:r>
          </a:p>
        </p:txBody>
      </p:sp>
    </p:spTree>
    <p:custDataLst>
      <p:tags r:id="rId1"/>
    </p:custDataLst>
    <p:extLst>
      <p:ext uri="{BB962C8B-B14F-4D97-AF65-F5344CB8AC3E}">
        <p14:creationId xmlns:p14="http://schemas.microsoft.com/office/powerpoint/2010/main" val="2467836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25" name="Group 24">
            <a:extLst>
              <a:ext uri="{FF2B5EF4-FFF2-40B4-BE49-F238E27FC236}">
                <a16:creationId xmlns:a16="http://schemas.microsoft.com/office/drawing/2014/main" id="{B7C10BE1-B3E1-49C1-A3DF-CB7DAA3F6AB8}"/>
              </a:ext>
            </a:extLst>
          </p:cNvPr>
          <p:cNvGrpSpPr/>
          <p:nvPr/>
        </p:nvGrpSpPr>
        <p:grpSpPr>
          <a:xfrm>
            <a:off x="303270" y="2663214"/>
            <a:ext cx="5964394" cy="564466"/>
            <a:chOff x="479376" y="2663214"/>
            <a:chExt cx="5964394" cy="564466"/>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479376" y="2812181"/>
              <a:ext cx="5964394" cy="410384"/>
              <a:chOff x="657117" y="3668047"/>
              <a:chExt cx="4176739" cy="325295"/>
            </a:xfrm>
          </p:grpSpPr>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17151"/>
              </a:xfrm>
              <a:prstGeom prst="rect">
                <a:avLst/>
              </a:prstGeom>
              <a:noFill/>
            </p:spPr>
            <p:txBody>
              <a:bodyPr wrap="square" rtlCol="0">
                <a:spAutoFit/>
              </a:bodyPr>
              <a:lstStyle/>
              <a:p>
                <a:pPr algn="ctr">
                  <a:buNone/>
                </a:pPr>
                <a:r>
                  <a:rPr lang="en-GB" sz="2000" dirty="0"/>
                  <a:t>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323651" y="3676191"/>
                <a:ext cx="510205" cy="317151"/>
              </a:xfrm>
              <a:prstGeom prst="rect">
                <a:avLst/>
              </a:prstGeom>
              <a:noFill/>
            </p:spPr>
            <p:txBody>
              <a:bodyPr wrap="square" rtlCol="0">
                <a:spAutoFit/>
              </a:bodyPr>
              <a:lstStyle/>
              <a:p>
                <a:pPr algn="ctr">
                  <a:buNone/>
                </a:pPr>
                <a:r>
                  <a:rPr lang="en-GB" sz="2000" dirty="0"/>
                  <a:t>10</a:t>
                </a:r>
              </a:p>
            </p:txBody>
          </p:sp>
        </p:gr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05529" y="2675955"/>
              <a:ext cx="5289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94601" y="2663361"/>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15731" y="2663214"/>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87150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92727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98305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503882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D86A663-5CAC-435F-B3CC-28C6D5DAE11D}"/>
                </a:ext>
              </a:extLst>
            </p:cNvPr>
            <p:cNvCxnSpPr>
              <a:cxnSpLocks/>
            </p:cNvCxnSpPr>
            <p:nvPr/>
          </p:nvCxnSpPr>
          <p:spPr>
            <a:xfrm>
              <a:off x="5566714" y="2663361"/>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0481D1-011B-48FD-8A3B-7265E77CEF2E}"/>
                </a:ext>
              </a:extLst>
            </p:cNvPr>
            <p:cNvCxnSpPr>
              <a:cxnSpLocks/>
            </p:cNvCxnSpPr>
            <p:nvPr/>
          </p:nvCxnSpPr>
          <p:spPr>
            <a:xfrm>
              <a:off x="134361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4A6404-A1B6-4848-A9CF-556F124F6DA9}"/>
                </a:ext>
              </a:extLst>
            </p:cNvPr>
            <p:cNvCxnSpPr>
              <a:cxnSpLocks/>
            </p:cNvCxnSpPr>
            <p:nvPr/>
          </p:nvCxnSpPr>
          <p:spPr>
            <a:xfrm>
              <a:off x="239939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77763FF-A06E-4BC0-9BFE-9272EB8E09CB}"/>
                </a:ext>
              </a:extLst>
            </p:cNvPr>
            <p:cNvCxnSpPr>
              <a:cxnSpLocks/>
            </p:cNvCxnSpPr>
            <p:nvPr/>
          </p:nvCxnSpPr>
          <p:spPr>
            <a:xfrm>
              <a:off x="345516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E0B791E-E2AB-4AC5-9A28-AD0D55265C2D}"/>
                </a:ext>
              </a:extLst>
            </p:cNvPr>
            <p:cNvCxnSpPr>
              <a:cxnSpLocks/>
            </p:cNvCxnSpPr>
            <p:nvPr/>
          </p:nvCxnSpPr>
          <p:spPr>
            <a:xfrm>
              <a:off x="451094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5B1E04-C14B-4F42-9C45-BACB3348034B}"/>
                </a:ext>
              </a:extLst>
            </p:cNvPr>
            <p:cNvSpPr txBox="1"/>
            <p:nvPr/>
          </p:nvSpPr>
          <p:spPr>
            <a:xfrm>
              <a:off x="1174076" y="2827571"/>
              <a:ext cx="327335" cy="400109"/>
            </a:xfrm>
            <a:prstGeom prst="rect">
              <a:avLst/>
            </a:prstGeom>
            <a:noFill/>
          </p:spPr>
          <p:txBody>
            <a:bodyPr wrap="none" rtlCol="0">
              <a:spAutoFit/>
            </a:bodyPr>
            <a:lstStyle/>
            <a:p>
              <a:pPr algn="ctr">
                <a:buNone/>
              </a:pPr>
              <a:r>
                <a:rPr lang="en-GB" sz="2000" dirty="0"/>
                <a:t>1</a:t>
              </a:r>
            </a:p>
          </p:txBody>
        </p:sp>
        <p:sp>
          <p:nvSpPr>
            <p:cNvPr id="8" name="TextBox 7">
              <a:extLst>
                <a:ext uri="{FF2B5EF4-FFF2-40B4-BE49-F238E27FC236}">
                  <a16:creationId xmlns:a16="http://schemas.microsoft.com/office/drawing/2014/main" id="{EEBB9E31-C9AE-4C16-A2B1-D12BE1AE423F}"/>
                </a:ext>
              </a:extLst>
            </p:cNvPr>
            <p:cNvSpPr txBox="1"/>
            <p:nvPr/>
          </p:nvSpPr>
          <p:spPr>
            <a:xfrm>
              <a:off x="1702697" y="2827571"/>
              <a:ext cx="327335" cy="400109"/>
            </a:xfrm>
            <a:prstGeom prst="rect">
              <a:avLst/>
            </a:prstGeom>
            <a:noFill/>
          </p:spPr>
          <p:txBody>
            <a:bodyPr wrap="none" rtlCol="0">
              <a:spAutoFit/>
            </a:bodyPr>
            <a:lstStyle/>
            <a:p>
              <a:pPr algn="ctr">
                <a:buNone/>
              </a:pPr>
              <a:r>
                <a:rPr lang="en-GB" sz="2000" dirty="0"/>
                <a:t>2</a:t>
              </a:r>
            </a:p>
          </p:txBody>
        </p:sp>
        <p:sp>
          <p:nvSpPr>
            <p:cNvPr id="9" name="TextBox 8">
              <a:extLst>
                <a:ext uri="{FF2B5EF4-FFF2-40B4-BE49-F238E27FC236}">
                  <a16:creationId xmlns:a16="http://schemas.microsoft.com/office/drawing/2014/main" id="{1FC15352-EC53-49AA-89EB-A7F814CC23CF}"/>
                </a:ext>
              </a:extLst>
            </p:cNvPr>
            <p:cNvSpPr txBox="1"/>
            <p:nvPr/>
          </p:nvSpPr>
          <p:spPr>
            <a:xfrm>
              <a:off x="2231318" y="2827571"/>
              <a:ext cx="327335" cy="400109"/>
            </a:xfrm>
            <a:prstGeom prst="rect">
              <a:avLst/>
            </a:prstGeom>
            <a:noFill/>
          </p:spPr>
          <p:txBody>
            <a:bodyPr wrap="none" rtlCol="0">
              <a:spAutoFit/>
            </a:bodyPr>
            <a:lstStyle/>
            <a:p>
              <a:pPr algn="ctr">
                <a:buNone/>
              </a:pPr>
              <a:r>
                <a:rPr lang="en-GB" sz="2000" dirty="0"/>
                <a:t>3</a:t>
              </a:r>
            </a:p>
          </p:txBody>
        </p:sp>
        <p:sp>
          <p:nvSpPr>
            <p:cNvPr id="10" name="TextBox 9">
              <a:extLst>
                <a:ext uri="{FF2B5EF4-FFF2-40B4-BE49-F238E27FC236}">
                  <a16:creationId xmlns:a16="http://schemas.microsoft.com/office/drawing/2014/main" id="{94451002-6DF9-4739-BD02-5AC470D11036}"/>
                </a:ext>
              </a:extLst>
            </p:cNvPr>
            <p:cNvSpPr txBox="1"/>
            <p:nvPr/>
          </p:nvSpPr>
          <p:spPr>
            <a:xfrm>
              <a:off x="2759939" y="2827571"/>
              <a:ext cx="327335" cy="400109"/>
            </a:xfrm>
            <a:prstGeom prst="rect">
              <a:avLst/>
            </a:prstGeom>
            <a:noFill/>
          </p:spPr>
          <p:txBody>
            <a:bodyPr wrap="none" rtlCol="0">
              <a:spAutoFit/>
            </a:bodyPr>
            <a:lstStyle/>
            <a:p>
              <a:pPr algn="ctr">
                <a:buNone/>
              </a:pPr>
              <a:r>
                <a:rPr lang="en-GB" sz="2000" dirty="0"/>
                <a:t>4</a:t>
              </a:r>
            </a:p>
          </p:txBody>
        </p:sp>
        <p:sp>
          <p:nvSpPr>
            <p:cNvPr id="16" name="TextBox 15">
              <a:extLst>
                <a:ext uri="{FF2B5EF4-FFF2-40B4-BE49-F238E27FC236}">
                  <a16:creationId xmlns:a16="http://schemas.microsoft.com/office/drawing/2014/main" id="{2F2A4597-0B27-4284-A4A7-E9502D881B40}"/>
                </a:ext>
              </a:extLst>
            </p:cNvPr>
            <p:cNvSpPr txBox="1"/>
            <p:nvPr/>
          </p:nvSpPr>
          <p:spPr>
            <a:xfrm>
              <a:off x="3288560" y="2827571"/>
              <a:ext cx="327335" cy="400109"/>
            </a:xfrm>
            <a:prstGeom prst="rect">
              <a:avLst/>
            </a:prstGeom>
            <a:noFill/>
          </p:spPr>
          <p:txBody>
            <a:bodyPr wrap="none" rtlCol="0">
              <a:spAutoFit/>
            </a:bodyPr>
            <a:lstStyle/>
            <a:p>
              <a:pPr algn="ctr">
                <a:buNone/>
              </a:pPr>
              <a:r>
                <a:rPr lang="en-GB" sz="2000" dirty="0"/>
                <a:t>5</a:t>
              </a:r>
            </a:p>
          </p:txBody>
        </p:sp>
        <p:sp>
          <p:nvSpPr>
            <p:cNvPr id="17" name="TextBox 16">
              <a:extLst>
                <a:ext uri="{FF2B5EF4-FFF2-40B4-BE49-F238E27FC236}">
                  <a16:creationId xmlns:a16="http://schemas.microsoft.com/office/drawing/2014/main" id="{A7129F00-1AA9-4943-B5AD-8CEA07976DF2}"/>
                </a:ext>
              </a:extLst>
            </p:cNvPr>
            <p:cNvSpPr txBox="1"/>
            <p:nvPr/>
          </p:nvSpPr>
          <p:spPr>
            <a:xfrm>
              <a:off x="3817181" y="2827571"/>
              <a:ext cx="327335" cy="400109"/>
            </a:xfrm>
            <a:prstGeom prst="rect">
              <a:avLst/>
            </a:prstGeom>
            <a:noFill/>
          </p:spPr>
          <p:txBody>
            <a:bodyPr wrap="none" rtlCol="0">
              <a:spAutoFit/>
            </a:bodyPr>
            <a:lstStyle/>
            <a:p>
              <a:pPr algn="ctr">
                <a:buNone/>
              </a:pPr>
              <a:r>
                <a:rPr lang="en-GB" sz="2000" dirty="0"/>
                <a:t>6</a:t>
              </a:r>
            </a:p>
          </p:txBody>
        </p:sp>
        <p:sp>
          <p:nvSpPr>
            <p:cNvPr id="18" name="TextBox 17">
              <a:extLst>
                <a:ext uri="{FF2B5EF4-FFF2-40B4-BE49-F238E27FC236}">
                  <a16:creationId xmlns:a16="http://schemas.microsoft.com/office/drawing/2014/main" id="{A5C1C44E-89D4-46FB-8961-110556715FBD}"/>
                </a:ext>
              </a:extLst>
            </p:cNvPr>
            <p:cNvSpPr txBox="1"/>
            <p:nvPr/>
          </p:nvSpPr>
          <p:spPr>
            <a:xfrm>
              <a:off x="4345802" y="2827571"/>
              <a:ext cx="327335" cy="400109"/>
            </a:xfrm>
            <a:prstGeom prst="rect">
              <a:avLst/>
            </a:prstGeom>
            <a:noFill/>
          </p:spPr>
          <p:txBody>
            <a:bodyPr wrap="none" rtlCol="0">
              <a:spAutoFit/>
            </a:bodyPr>
            <a:lstStyle/>
            <a:p>
              <a:pPr algn="ctr">
                <a:buNone/>
              </a:pPr>
              <a:r>
                <a:rPr lang="en-GB" sz="2000" dirty="0"/>
                <a:t>7</a:t>
              </a:r>
            </a:p>
          </p:txBody>
        </p:sp>
        <p:sp>
          <p:nvSpPr>
            <p:cNvPr id="19" name="TextBox 18">
              <a:extLst>
                <a:ext uri="{FF2B5EF4-FFF2-40B4-BE49-F238E27FC236}">
                  <a16:creationId xmlns:a16="http://schemas.microsoft.com/office/drawing/2014/main" id="{521EED36-5C1D-4686-A57C-47764FBB8BB6}"/>
                </a:ext>
              </a:extLst>
            </p:cNvPr>
            <p:cNvSpPr txBox="1"/>
            <p:nvPr/>
          </p:nvSpPr>
          <p:spPr>
            <a:xfrm>
              <a:off x="4874423" y="2827571"/>
              <a:ext cx="327335" cy="400109"/>
            </a:xfrm>
            <a:prstGeom prst="rect">
              <a:avLst/>
            </a:prstGeom>
            <a:noFill/>
          </p:spPr>
          <p:txBody>
            <a:bodyPr wrap="none" rtlCol="0">
              <a:spAutoFit/>
            </a:bodyPr>
            <a:lstStyle/>
            <a:p>
              <a:pPr algn="ctr">
                <a:buNone/>
              </a:pPr>
              <a:r>
                <a:rPr lang="en-GB" sz="2000" dirty="0"/>
                <a:t>8</a:t>
              </a:r>
            </a:p>
          </p:txBody>
        </p:sp>
        <p:sp>
          <p:nvSpPr>
            <p:cNvPr id="20" name="TextBox 19">
              <a:extLst>
                <a:ext uri="{FF2B5EF4-FFF2-40B4-BE49-F238E27FC236}">
                  <a16:creationId xmlns:a16="http://schemas.microsoft.com/office/drawing/2014/main" id="{BE601ACD-D487-4423-834B-BB86CA720815}"/>
                </a:ext>
              </a:extLst>
            </p:cNvPr>
            <p:cNvSpPr txBox="1"/>
            <p:nvPr/>
          </p:nvSpPr>
          <p:spPr>
            <a:xfrm>
              <a:off x="5403046" y="2827571"/>
              <a:ext cx="327335" cy="400109"/>
            </a:xfrm>
            <a:prstGeom prst="rect">
              <a:avLst/>
            </a:prstGeom>
            <a:noFill/>
          </p:spPr>
          <p:txBody>
            <a:bodyPr wrap="square" rtlCol="0">
              <a:spAutoFit/>
            </a:bodyPr>
            <a:lstStyle/>
            <a:p>
              <a:pPr algn="ctr">
                <a:buNone/>
              </a:pPr>
              <a:r>
                <a:rPr lang="en-GB" sz="2000" dirty="0"/>
                <a:t>9</a:t>
              </a:r>
            </a:p>
          </p:txBody>
        </p:sp>
      </p:grpSp>
      <p:grpSp>
        <p:nvGrpSpPr>
          <p:cNvPr id="26" name="Group 25">
            <a:extLst>
              <a:ext uri="{FF2B5EF4-FFF2-40B4-BE49-F238E27FC236}">
                <a16:creationId xmlns:a16="http://schemas.microsoft.com/office/drawing/2014/main" id="{C365F8D3-5CE8-440D-9667-4BE8D0BF7430}"/>
              </a:ext>
            </a:extLst>
          </p:cNvPr>
          <p:cNvGrpSpPr/>
          <p:nvPr/>
        </p:nvGrpSpPr>
        <p:grpSpPr>
          <a:xfrm>
            <a:off x="293842" y="3990788"/>
            <a:ext cx="5973822" cy="567936"/>
            <a:chOff x="469948" y="3990788"/>
            <a:chExt cx="5973822" cy="567936"/>
          </a:xfrm>
        </p:grpSpPr>
        <p:grpSp>
          <p:nvGrpSpPr>
            <p:cNvPr id="80" name="Group 79">
              <a:extLst>
                <a:ext uri="{FF2B5EF4-FFF2-40B4-BE49-F238E27FC236}">
                  <a16:creationId xmlns:a16="http://schemas.microsoft.com/office/drawing/2014/main" id="{D07AA0BD-3E18-4163-9A20-AE55D1FC450B}"/>
                </a:ext>
              </a:extLst>
            </p:cNvPr>
            <p:cNvGrpSpPr/>
            <p:nvPr/>
          </p:nvGrpSpPr>
          <p:grpSpPr>
            <a:xfrm>
              <a:off x="469948" y="4150035"/>
              <a:ext cx="5973822" cy="408689"/>
              <a:chOff x="650515" y="3676191"/>
              <a:chExt cx="4183341" cy="323951"/>
            </a:xfrm>
          </p:grpSpPr>
          <p:sp>
            <p:nvSpPr>
              <p:cNvPr id="104" name="TextBox 103">
                <a:extLst>
                  <a:ext uri="{FF2B5EF4-FFF2-40B4-BE49-F238E27FC236}">
                    <a16:creationId xmlns:a16="http://schemas.microsoft.com/office/drawing/2014/main" id="{F84258F4-C5D5-42F2-A22E-C28725988AA6}"/>
                  </a:ext>
                </a:extLst>
              </p:cNvPr>
              <p:cNvSpPr txBox="1"/>
              <p:nvPr/>
            </p:nvSpPr>
            <p:spPr>
              <a:xfrm>
                <a:off x="650515" y="3682991"/>
                <a:ext cx="510205" cy="317151"/>
              </a:xfrm>
              <a:prstGeom prst="rect">
                <a:avLst/>
              </a:prstGeom>
              <a:noFill/>
            </p:spPr>
            <p:txBody>
              <a:bodyPr wrap="square" rtlCol="0">
                <a:spAutoFit/>
              </a:bodyPr>
              <a:lstStyle/>
              <a:p>
                <a:pPr algn="ctr">
                  <a:buNone/>
                </a:pPr>
                <a:r>
                  <a:rPr lang="en-GB" sz="2000" dirty="0"/>
                  <a:t>10</a:t>
                </a:r>
              </a:p>
            </p:txBody>
          </p:sp>
          <p:sp>
            <p:nvSpPr>
              <p:cNvPr id="105" name="TextBox 104">
                <a:extLst>
                  <a:ext uri="{FF2B5EF4-FFF2-40B4-BE49-F238E27FC236}">
                    <a16:creationId xmlns:a16="http://schemas.microsoft.com/office/drawing/2014/main" id="{0F2086A1-27D6-42E1-89D3-6A05AAA13D79}"/>
                  </a:ext>
                </a:extLst>
              </p:cNvPr>
              <p:cNvSpPr txBox="1"/>
              <p:nvPr/>
            </p:nvSpPr>
            <p:spPr>
              <a:xfrm>
                <a:off x="4323651" y="3676191"/>
                <a:ext cx="510205" cy="317151"/>
              </a:xfrm>
              <a:prstGeom prst="rect">
                <a:avLst/>
              </a:prstGeom>
              <a:noFill/>
            </p:spPr>
            <p:txBody>
              <a:bodyPr wrap="square" rtlCol="0">
                <a:spAutoFit/>
              </a:bodyPr>
              <a:lstStyle/>
              <a:p>
                <a:pPr algn="ctr">
                  <a:buNone/>
                </a:pPr>
                <a:r>
                  <a:rPr lang="en-GB" sz="2000" dirty="0"/>
                  <a:t>20</a:t>
                </a:r>
              </a:p>
            </p:txBody>
          </p:sp>
        </p:grpSp>
        <p:grpSp>
          <p:nvGrpSpPr>
            <p:cNvPr id="21" name="Group 20">
              <a:extLst>
                <a:ext uri="{FF2B5EF4-FFF2-40B4-BE49-F238E27FC236}">
                  <a16:creationId xmlns:a16="http://schemas.microsoft.com/office/drawing/2014/main" id="{92095753-BF1F-4B14-9CFD-5D260938D2C0}"/>
                </a:ext>
              </a:extLst>
            </p:cNvPr>
            <p:cNvGrpSpPr/>
            <p:nvPr/>
          </p:nvGrpSpPr>
          <p:grpSpPr>
            <a:xfrm>
              <a:off x="805529" y="3990788"/>
              <a:ext cx="5290471" cy="148966"/>
              <a:chOff x="805529" y="3990788"/>
              <a:chExt cx="5290471" cy="148966"/>
            </a:xfrm>
          </p:grpSpPr>
          <p:cxnSp>
            <p:nvCxnSpPr>
              <p:cNvPr id="81" name="Straight Connector 80">
                <a:extLst>
                  <a:ext uri="{FF2B5EF4-FFF2-40B4-BE49-F238E27FC236}">
                    <a16:creationId xmlns:a16="http://schemas.microsoft.com/office/drawing/2014/main" id="{FA2B6E3F-843C-4ECA-9433-B0ACD3640967}"/>
                  </a:ext>
                </a:extLst>
              </p:cNvPr>
              <p:cNvCxnSpPr>
                <a:cxnSpLocks/>
              </p:cNvCxnSpPr>
              <p:nvPr/>
            </p:nvCxnSpPr>
            <p:spPr>
              <a:xfrm>
                <a:off x="805529" y="4003529"/>
                <a:ext cx="52904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CEE72D9-E3EA-4B38-958C-FC48363B878A}"/>
                  </a:ext>
                </a:extLst>
              </p:cNvPr>
              <p:cNvCxnSpPr>
                <a:cxnSpLocks/>
              </p:cNvCxnSpPr>
              <p:nvPr/>
            </p:nvCxnSpPr>
            <p:spPr>
              <a:xfrm>
                <a:off x="6094601" y="3990935"/>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39D31FE-5FD3-43C1-856A-0F1513EA7E52}"/>
                  </a:ext>
                </a:extLst>
              </p:cNvPr>
              <p:cNvCxnSpPr>
                <a:cxnSpLocks/>
              </p:cNvCxnSpPr>
              <p:nvPr/>
            </p:nvCxnSpPr>
            <p:spPr>
              <a:xfrm>
                <a:off x="815731" y="3990788"/>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197E1-B07A-4A6F-A2BD-5787A3DB08D6}"/>
                  </a:ext>
                </a:extLst>
              </p:cNvPr>
              <p:cNvCxnSpPr>
                <a:cxnSpLocks/>
              </p:cNvCxnSpPr>
              <p:nvPr/>
            </p:nvCxnSpPr>
            <p:spPr>
              <a:xfrm>
                <a:off x="1871505"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AECB5DC-59E8-4249-8DE5-4D10FEDA65A3}"/>
                  </a:ext>
                </a:extLst>
              </p:cNvPr>
              <p:cNvCxnSpPr>
                <a:cxnSpLocks/>
              </p:cNvCxnSpPr>
              <p:nvPr/>
            </p:nvCxnSpPr>
            <p:spPr>
              <a:xfrm>
                <a:off x="2927279"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6592AE0-A223-49B8-A660-3EFCD9C26B4C}"/>
                  </a:ext>
                </a:extLst>
              </p:cNvPr>
              <p:cNvCxnSpPr>
                <a:cxnSpLocks/>
              </p:cNvCxnSpPr>
              <p:nvPr/>
            </p:nvCxnSpPr>
            <p:spPr>
              <a:xfrm>
                <a:off x="3983053"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6FBE94E-8337-401E-89AE-31D1C9E4CCAD}"/>
                  </a:ext>
                </a:extLst>
              </p:cNvPr>
              <p:cNvCxnSpPr>
                <a:cxnSpLocks/>
              </p:cNvCxnSpPr>
              <p:nvPr/>
            </p:nvCxnSpPr>
            <p:spPr>
              <a:xfrm>
                <a:off x="5038827"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0AFC19-FE8F-48F3-B8A4-4A9E6D42F92D}"/>
                  </a:ext>
                </a:extLst>
              </p:cNvPr>
              <p:cNvCxnSpPr>
                <a:cxnSpLocks/>
              </p:cNvCxnSpPr>
              <p:nvPr/>
            </p:nvCxnSpPr>
            <p:spPr>
              <a:xfrm>
                <a:off x="5566714" y="3990935"/>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08AFC1D-4FEC-47FC-8C73-74DAD13659F6}"/>
                  </a:ext>
                </a:extLst>
              </p:cNvPr>
              <p:cNvCxnSpPr>
                <a:cxnSpLocks/>
              </p:cNvCxnSpPr>
              <p:nvPr/>
            </p:nvCxnSpPr>
            <p:spPr>
              <a:xfrm>
                <a:off x="1343618"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840405D-AE58-46E0-B64D-D3372C437DE8}"/>
                  </a:ext>
                </a:extLst>
              </p:cNvPr>
              <p:cNvCxnSpPr>
                <a:cxnSpLocks/>
              </p:cNvCxnSpPr>
              <p:nvPr/>
            </p:nvCxnSpPr>
            <p:spPr>
              <a:xfrm>
                <a:off x="2399392"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1ACADB3-5F63-41B1-961D-9B10EE2B1FD1}"/>
                  </a:ext>
                </a:extLst>
              </p:cNvPr>
              <p:cNvCxnSpPr>
                <a:cxnSpLocks/>
              </p:cNvCxnSpPr>
              <p:nvPr/>
            </p:nvCxnSpPr>
            <p:spPr>
              <a:xfrm>
                <a:off x="3455166" y="3991605"/>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5353262-5879-46C3-A881-AB89A66C77BD}"/>
                  </a:ext>
                </a:extLst>
              </p:cNvPr>
              <p:cNvCxnSpPr>
                <a:cxnSpLocks/>
              </p:cNvCxnSpPr>
              <p:nvPr/>
            </p:nvCxnSpPr>
            <p:spPr>
              <a:xfrm>
                <a:off x="4510940"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62B2B45D-5C98-4D99-A508-ADDEE775E28E}"/>
                </a:ext>
              </a:extLst>
            </p:cNvPr>
            <p:cNvSpPr txBox="1"/>
            <p:nvPr/>
          </p:nvSpPr>
          <p:spPr>
            <a:xfrm>
              <a:off x="1111367" y="4155145"/>
              <a:ext cx="450957" cy="400110"/>
            </a:xfrm>
            <a:prstGeom prst="rect">
              <a:avLst/>
            </a:prstGeom>
            <a:noFill/>
          </p:spPr>
          <p:txBody>
            <a:bodyPr wrap="none" rtlCol="0">
              <a:spAutoFit/>
            </a:bodyPr>
            <a:lstStyle/>
            <a:p>
              <a:pPr algn="ctr">
                <a:buNone/>
              </a:pPr>
              <a:r>
                <a:rPr lang="en-GB" sz="2000" dirty="0"/>
                <a:t>11</a:t>
              </a:r>
            </a:p>
          </p:txBody>
        </p:sp>
        <p:sp>
          <p:nvSpPr>
            <p:cNvPr id="63" name="TextBox 62">
              <a:extLst>
                <a:ext uri="{FF2B5EF4-FFF2-40B4-BE49-F238E27FC236}">
                  <a16:creationId xmlns:a16="http://schemas.microsoft.com/office/drawing/2014/main" id="{6B587ABB-B3FB-4BB0-8B8A-4CC869429625}"/>
                </a:ext>
              </a:extLst>
            </p:cNvPr>
            <p:cNvSpPr txBox="1"/>
            <p:nvPr/>
          </p:nvSpPr>
          <p:spPr>
            <a:xfrm>
              <a:off x="1630467" y="4155145"/>
              <a:ext cx="470000" cy="400110"/>
            </a:xfrm>
            <a:prstGeom prst="rect">
              <a:avLst/>
            </a:prstGeom>
            <a:noFill/>
          </p:spPr>
          <p:txBody>
            <a:bodyPr wrap="none" rtlCol="0">
              <a:spAutoFit/>
            </a:bodyPr>
            <a:lstStyle/>
            <a:p>
              <a:pPr algn="ctr">
                <a:buNone/>
              </a:pPr>
              <a:r>
                <a:rPr lang="en-GB" sz="2000" dirty="0"/>
                <a:t>12</a:t>
              </a:r>
            </a:p>
          </p:txBody>
        </p:sp>
        <p:sp>
          <p:nvSpPr>
            <p:cNvPr id="64" name="TextBox 63">
              <a:extLst>
                <a:ext uri="{FF2B5EF4-FFF2-40B4-BE49-F238E27FC236}">
                  <a16:creationId xmlns:a16="http://schemas.microsoft.com/office/drawing/2014/main" id="{8B97E50F-7C47-49B7-8C16-73BD19A27632}"/>
                </a:ext>
              </a:extLst>
            </p:cNvPr>
            <p:cNvSpPr txBox="1"/>
            <p:nvPr/>
          </p:nvSpPr>
          <p:spPr>
            <a:xfrm>
              <a:off x="2159088" y="4155145"/>
              <a:ext cx="470000" cy="400110"/>
            </a:xfrm>
            <a:prstGeom prst="rect">
              <a:avLst/>
            </a:prstGeom>
            <a:noFill/>
          </p:spPr>
          <p:txBody>
            <a:bodyPr wrap="none" rtlCol="0">
              <a:spAutoFit/>
            </a:bodyPr>
            <a:lstStyle/>
            <a:p>
              <a:pPr algn="ctr">
                <a:buNone/>
              </a:pPr>
              <a:r>
                <a:rPr lang="en-GB" sz="2000" dirty="0"/>
                <a:t>13</a:t>
              </a:r>
            </a:p>
          </p:txBody>
        </p:sp>
        <p:sp>
          <p:nvSpPr>
            <p:cNvPr id="65" name="TextBox 64">
              <a:extLst>
                <a:ext uri="{FF2B5EF4-FFF2-40B4-BE49-F238E27FC236}">
                  <a16:creationId xmlns:a16="http://schemas.microsoft.com/office/drawing/2014/main" id="{939C7976-201C-4C01-8151-B789F6C0A8C4}"/>
                </a:ext>
              </a:extLst>
            </p:cNvPr>
            <p:cNvSpPr txBox="1"/>
            <p:nvPr/>
          </p:nvSpPr>
          <p:spPr>
            <a:xfrm>
              <a:off x="2687709" y="4155145"/>
              <a:ext cx="470000" cy="400110"/>
            </a:xfrm>
            <a:prstGeom prst="rect">
              <a:avLst/>
            </a:prstGeom>
            <a:noFill/>
          </p:spPr>
          <p:txBody>
            <a:bodyPr wrap="none" rtlCol="0">
              <a:spAutoFit/>
            </a:bodyPr>
            <a:lstStyle/>
            <a:p>
              <a:pPr algn="ctr">
                <a:buNone/>
              </a:pPr>
              <a:r>
                <a:rPr lang="en-GB" sz="2000" dirty="0"/>
                <a:t>14</a:t>
              </a:r>
            </a:p>
          </p:txBody>
        </p:sp>
        <p:sp>
          <p:nvSpPr>
            <p:cNvPr id="66" name="TextBox 65">
              <a:extLst>
                <a:ext uri="{FF2B5EF4-FFF2-40B4-BE49-F238E27FC236}">
                  <a16:creationId xmlns:a16="http://schemas.microsoft.com/office/drawing/2014/main" id="{A30F18DB-846A-4906-9885-BCF0058322A4}"/>
                </a:ext>
              </a:extLst>
            </p:cNvPr>
            <p:cNvSpPr txBox="1"/>
            <p:nvPr/>
          </p:nvSpPr>
          <p:spPr>
            <a:xfrm>
              <a:off x="3216330" y="4155145"/>
              <a:ext cx="470000" cy="400110"/>
            </a:xfrm>
            <a:prstGeom prst="rect">
              <a:avLst/>
            </a:prstGeom>
            <a:noFill/>
          </p:spPr>
          <p:txBody>
            <a:bodyPr wrap="none" rtlCol="0">
              <a:spAutoFit/>
            </a:bodyPr>
            <a:lstStyle/>
            <a:p>
              <a:pPr algn="ctr">
                <a:buNone/>
              </a:pPr>
              <a:r>
                <a:rPr lang="en-GB" sz="2000" dirty="0"/>
                <a:t>15</a:t>
              </a:r>
            </a:p>
          </p:txBody>
        </p:sp>
        <p:sp>
          <p:nvSpPr>
            <p:cNvPr id="67" name="TextBox 66">
              <a:extLst>
                <a:ext uri="{FF2B5EF4-FFF2-40B4-BE49-F238E27FC236}">
                  <a16:creationId xmlns:a16="http://schemas.microsoft.com/office/drawing/2014/main" id="{95AEC263-EFE6-4CC2-9CE6-6C21A1DF0615}"/>
                </a:ext>
              </a:extLst>
            </p:cNvPr>
            <p:cNvSpPr txBox="1"/>
            <p:nvPr/>
          </p:nvSpPr>
          <p:spPr>
            <a:xfrm>
              <a:off x="3744951" y="4155145"/>
              <a:ext cx="470000" cy="400110"/>
            </a:xfrm>
            <a:prstGeom prst="rect">
              <a:avLst/>
            </a:prstGeom>
            <a:noFill/>
          </p:spPr>
          <p:txBody>
            <a:bodyPr wrap="none" rtlCol="0">
              <a:spAutoFit/>
            </a:bodyPr>
            <a:lstStyle/>
            <a:p>
              <a:pPr algn="ctr">
                <a:buNone/>
              </a:pPr>
              <a:r>
                <a:rPr lang="en-GB" sz="2000" dirty="0"/>
                <a:t>16</a:t>
              </a:r>
            </a:p>
          </p:txBody>
        </p:sp>
        <p:sp>
          <p:nvSpPr>
            <p:cNvPr id="68" name="TextBox 67">
              <a:extLst>
                <a:ext uri="{FF2B5EF4-FFF2-40B4-BE49-F238E27FC236}">
                  <a16:creationId xmlns:a16="http://schemas.microsoft.com/office/drawing/2014/main" id="{01FE2064-607C-43AD-B94C-EA6A97F164AE}"/>
                </a:ext>
              </a:extLst>
            </p:cNvPr>
            <p:cNvSpPr txBox="1"/>
            <p:nvPr/>
          </p:nvSpPr>
          <p:spPr>
            <a:xfrm>
              <a:off x="4273572" y="4155145"/>
              <a:ext cx="470000" cy="400110"/>
            </a:xfrm>
            <a:prstGeom prst="rect">
              <a:avLst/>
            </a:prstGeom>
            <a:noFill/>
          </p:spPr>
          <p:txBody>
            <a:bodyPr wrap="none" rtlCol="0">
              <a:spAutoFit/>
            </a:bodyPr>
            <a:lstStyle/>
            <a:p>
              <a:pPr algn="ctr">
                <a:buNone/>
              </a:pPr>
              <a:r>
                <a:rPr lang="en-GB" sz="2000" dirty="0"/>
                <a:t>17</a:t>
              </a:r>
            </a:p>
          </p:txBody>
        </p:sp>
        <p:sp>
          <p:nvSpPr>
            <p:cNvPr id="78" name="TextBox 77">
              <a:extLst>
                <a:ext uri="{FF2B5EF4-FFF2-40B4-BE49-F238E27FC236}">
                  <a16:creationId xmlns:a16="http://schemas.microsoft.com/office/drawing/2014/main" id="{E9EFF357-17FF-4D96-8D19-25C8A53B0BB6}"/>
                </a:ext>
              </a:extLst>
            </p:cNvPr>
            <p:cNvSpPr txBox="1"/>
            <p:nvPr/>
          </p:nvSpPr>
          <p:spPr>
            <a:xfrm>
              <a:off x="4802193" y="4155145"/>
              <a:ext cx="470000" cy="400110"/>
            </a:xfrm>
            <a:prstGeom prst="rect">
              <a:avLst/>
            </a:prstGeom>
            <a:noFill/>
          </p:spPr>
          <p:txBody>
            <a:bodyPr wrap="none" rtlCol="0">
              <a:spAutoFit/>
            </a:bodyPr>
            <a:lstStyle/>
            <a:p>
              <a:pPr algn="ctr">
                <a:buNone/>
              </a:pPr>
              <a:r>
                <a:rPr lang="en-GB" sz="2000" dirty="0"/>
                <a:t>18</a:t>
              </a:r>
            </a:p>
          </p:txBody>
        </p:sp>
        <p:sp>
          <p:nvSpPr>
            <p:cNvPr id="79" name="TextBox 78">
              <a:extLst>
                <a:ext uri="{FF2B5EF4-FFF2-40B4-BE49-F238E27FC236}">
                  <a16:creationId xmlns:a16="http://schemas.microsoft.com/office/drawing/2014/main" id="{E6FC14B0-8173-4348-BEB3-80D08EFEA2AD}"/>
                </a:ext>
              </a:extLst>
            </p:cNvPr>
            <p:cNvSpPr txBox="1"/>
            <p:nvPr/>
          </p:nvSpPr>
          <p:spPr>
            <a:xfrm>
              <a:off x="5332248" y="4155145"/>
              <a:ext cx="467136" cy="400110"/>
            </a:xfrm>
            <a:prstGeom prst="rect">
              <a:avLst/>
            </a:prstGeom>
            <a:noFill/>
          </p:spPr>
          <p:txBody>
            <a:bodyPr wrap="square" rtlCol="0">
              <a:spAutoFit/>
            </a:bodyPr>
            <a:lstStyle/>
            <a:p>
              <a:pPr algn="ctr">
                <a:buNone/>
              </a:pPr>
              <a:r>
                <a:rPr lang="en-GB" sz="2000" dirty="0"/>
                <a:t>19</a:t>
              </a:r>
            </a:p>
          </p:txBody>
        </p:sp>
      </p:grpSp>
      <p:sp>
        <p:nvSpPr>
          <p:cNvPr id="28" name="Content Placeholder 2">
            <a:extLst>
              <a:ext uri="{FF2B5EF4-FFF2-40B4-BE49-F238E27FC236}">
                <a16:creationId xmlns:a16="http://schemas.microsoft.com/office/drawing/2014/main" id="{4B960F4F-7DA4-448A-8F59-D753ADA00A98}"/>
              </a:ext>
            </a:extLst>
          </p:cNvPr>
          <p:cNvSpPr txBox="1">
            <a:spLocks/>
          </p:cNvSpPr>
          <p:nvPr/>
        </p:nvSpPr>
        <p:spPr>
          <a:xfrm>
            <a:off x="6192011" y="1567970"/>
            <a:ext cx="545455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each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remember the number which sits </a:t>
            </a:r>
            <a:r>
              <a:rPr lang="en-GB" sz="2000" i="1" dirty="0">
                <a:latin typeface="Arial" panose="020B0604020202020204" pitchFamily="34" charset="0"/>
                <a:cs typeface="Arial" panose="020B0604020202020204" pitchFamily="34" charset="0"/>
              </a:rPr>
              <a:t>half-way between </a:t>
            </a:r>
            <a:r>
              <a:rPr lang="en-GB" sz="2000" dirty="0">
                <a:latin typeface="Arial" panose="020B0604020202020204" pitchFamily="34" charset="0"/>
                <a:cs typeface="Arial" panose="020B0604020202020204" pitchFamily="34" charset="0"/>
              </a:rPr>
              <a:t>zero and ten?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 sits </a:t>
            </a:r>
            <a:r>
              <a:rPr lang="en-GB" sz="2000" i="1" dirty="0">
                <a:latin typeface="Arial" panose="020B0604020202020204" pitchFamily="34" charset="0"/>
                <a:cs typeface="Arial" panose="020B0604020202020204" pitchFamily="34" charset="0"/>
              </a:rPr>
              <a:t>half-way between </a:t>
            </a:r>
            <a:r>
              <a:rPr lang="en-GB" sz="2000" dirty="0">
                <a:latin typeface="Arial" panose="020B0604020202020204" pitchFamily="34" charset="0"/>
                <a:cs typeface="Arial" panose="020B0604020202020204" pitchFamily="34" charset="0"/>
              </a:rPr>
              <a:t>ten and twenty?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Look at 9 on the top line, then find 19 on the next line, what do you notice? Repeat for other ‘teen’ numbers.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5617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p>
        </p:txBody>
      </p:sp>
      <p:pic>
        <p:nvPicPr>
          <p:cNvPr id="9" name="Picture 8" descr="A close up of a screen&#10;&#10;Description automatically generated">
            <a:extLst>
              <a:ext uri="{FF2B5EF4-FFF2-40B4-BE49-F238E27FC236}">
                <a16:creationId xmlns:a16="http://schemas.microsoft.com/office/drawing/2014/main" id="{F76D1A89-BF30-4A23-B211-C8234C7CE5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9195" y="2618896"/>
            <a:ext cx="10506402" cy="1861972"/>
          </a:xfrm>
          <a:prstGeom prst="rect">
            <a:avLst/>
          </a:prstGeom>
        </p:spPr>
      </p:pic>
      <p:sp>
        <p:nvSpPr>
          <p:cNvPr id="2" name="TextBox 19">
            <a:extLst>
              <a:ext uri="{FF2B5EF4-FFF2-40B4-BE49-F238E27FC236}">
                <a16:creationId xmlns:a16="http://schemas.microsoft.com/office/drawing/2014/main" id="{C7CA5EEC-7F70-4BFE-8E2C-2530DE7D8898}"/>
              </a:ext>
            </a:extLst>
          </p:cNvPr>
          <p:cNvSpPr txBox="1"/>
          <p:nvPr/>
        </p:nvSpPr>
        <p:spPr>
          <a:xfrm>
            <a:off x="6096000" y="4905309"/>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Five is half-way between zero and ten.</a:t>
            </a:r>
          </a:p>
          <a:p>
            <a:pPr algn="ctr">
              <a:buNone/>
            </a:pPr>
            <a:r>
              <a:rPr lang="en-GB" sz="2000" i="1" dirty="0"/>
              <a:t>Fifteen is half-way between ten and twenty.</a:t>
            </a:r>
          </a:p>
        </p:txBody>
      </p:sp>
      <p:sp>
        <p:nvSpPr>
          <p:cNvPr id="7" name="Content Placeholder 2">
            <a:extLst>
              <a:ext uri="{FF2B5EF4-FFF2-40B4-BE49-F238E27FC236}">
                <a16:creationId xmlns:a16="http://schemas.microsoft.com/office/drawing/2014/main" id="{BA462774-5FB5-43E7-9A0E-3B6DC3F77CCB}"/>
              </a:ext>
            </a:extLst>
          </p:cNvPr>
          <p:cNvSpPr txBox="1">
            <a:spLocks/>
          </p:cNvSpPr>
          <p:nvPr/>
        </p:nvSpPr>
        <p:spPr>
          <a:xfrm>
            <a:off x="6192012" y="1567970"/>
            <a:ext cx="5390389" cy="330514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number line on the bottom?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 do you think sits underneath six on the bottom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do you think we could use the number line on the top to help us place other numbers on the bottom line?</a:t>
            </a:r>
          </a:p>
          <a:p>
            <a:pPr>
              <a:lnSpc>
                <a:spcPct val="120000"/>
              </a:lnSpc>
              <a:spcBef>
                <a:spcPts val="600"/>
              </a:spcBef>
              <a:spcAft>
                <a:spcPts val="600"/>
              </a:spcAft>
              <a:buFont typeface="Arial" panose="020B0604020202020204" pitchFamily="34" charset="0"/>
              <a:buChar char="•"/>
            </a:pPr>
            <a:endParaRPr lang="en-GB" sz="2000" dirty="0"/>
          </a:p>
        </p:txBody>
      </p:sp>
      <p:sp>
        <p:nvSpPr>
          <p:cNvPr id="10" name="Rectangle 9">
            <a:extLst>
              <a:ext uri="{FF2B5EF4-FFF2-40B4-BE49-F238E27FC236}">
                <a16:creationId xmlns:a16="http://schemas.microsoft.com/office/drawing/2014/main" id="{7F575888-B429-4973-9BEB-F772DB13D710}"/>
              </a:ext>
            </a:extLst>
          </p:cNvPr>
          <p:cNvSpPr/>
          <p:nvPr/>
        </p:nvSpPr>
        <p:spPr bwMode="auto">
          <a:xfrm>
            <a:off x="3420533" y="4133353"/>
            <a:ext cx="710120" cy="53347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612D2F72-A578-4608-8AE7-DEF9AA849DD3}"/>
              </a:ext>
            </a:extLst>
          </p:cNvPr>
          <p:cNvSpPr/>
          <p:nvPr/>
        </p:nvSpPr>
        <p:spPr bwMode="auto">
          <a:xfrm>
            <a:off x="3705013" y="3909061"/>
            <a:ext cx="378037" cy="76411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C69912DA-E83C-411D-9C1C-89DE7C0FB5CE}"/>
              </a:ext>
            </a:extLst>
          </p:cNvPr>
          <p:cNvSpPr/>
          <p:nvPr/>
        </p:nvSpPr>
        <p:spPr bwMode="auto">
          <a:xfrm>
            <a:off x="3705012" y="2911947"/>
            <a:ext cx="270935" cy="333328"/>
          </a:xfrm>
          <a:prstGeom prst="rect">
            <a:avLst/>
          </a:prstGeom>
          <a:noFill/>
          <a:ln w="76200">
            <a:solidFill>
              <a:schemeClr val="bg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52081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73960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72610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258" name="Group 257">
            <a:extLst>
              <a:ext uri="{FF2B5EF4-FFF2-40B4-BE49-F238E27FC236}">
                <a16:creationId xmlns:a16="http://schemas.microsoft.com/office/drawing/2014/main" id="{EFF31BE3-53F0-4201-B928-0C32A0F84385}"/>
              </a:ext>
            </a:extLst>
          </p:cNvPr>
          <p:cNvGrpSpPr/>
          <p:nvPr/>
        </p:nvGrpSpPr>
        <p:grpSpPr>
          <a:xfrm>
            <a:off x="479376" y="2502440"/>
            <a:ext cx="11143490" cy="566491"/>
            <a:chOff x="479376" y="2661190"/>
            <a:chExt cx="11143490" cy="566491"/>
          </a:xfrm>
        </p:grpSpPr>
        <p:grpSp>
          <p:nvGrpSpPr>
            <p:cNvPr id="6" name="Group 5">
              <a:extLst>
                <a:ext uri="{FF2B5EF4-FFF2-40B4-BE49-F238E27FC236}">
                  <a16:creationId xmlns:a16="http://schemas.microsoft.com/office/drawing/2014/main" id="{94A92CF3-4886-4E21-9E84-5F52F5F00A07}"/>
                </a:ext>
              </a:extLst>
            </p:cNvPr>
            <p:cNvGrpSpPr/>
            <p:nvPr/>
          </p:nvGrpSpPr>
          <p:grpSpPr>
            <a:xfrm>
              <a:off x="479376" y="2661190"/>
              <a:ext cx="11143490" cy="561375"/>
              <a:chOff x="479376" y="2661190"/>
              <a:chExt cx="11143490" cy="561375"/>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479376" y="2812181"/>
                <a:ext cx="11143490" cy="410384"/>
                <a:chOff x="657117" y="3668047"/>
                <a:chExt cx="7803550" cy="325295"/>
              </a:xfrm>
            </p:grpSpPr>
            <p:sp>
              <p:nvSpPr>
                <p:cNvPr id="12" name="TextBox 11">
                  <a:extLst>
                    <a:ext uri="{FF2B5EF4-FFF2-40B4-BE49-F238E27FC236}">
                      <a16:creationId xmlns:a16="http://schemas.microsoft.com/office/drawing/2014/main" id="{2C1D9B05-1BC7-4586-AB5F-45C7A8D8D530}"/>
                    </a:ext>
                  </a:extLst>
                </p:cNvPr>
                <p:cNvSpPr txBox="1"/>
                <p:nvPr/>
              </p:nvSpPr>
              <p:spPr>
                <a:xfrm>
                  <a:off x="8109766" y="3676191"/>
                  <a:ext cx="350901" cy="317151"/>
                </a:xfrm>
                <a:prstGeom prst="rect">
                  <a:avLst/>
                </a:prstGeom>
                <a:noFill/>
              </p:spPr>
              <p:txBody>
                <a:bodyPr wrap="square" rtlCol="0">
                  <a:spAutoFit/>
                </a:bodyPr>
                <a:lstStyle/>
                <a:p>
                  <a:pPr algn="ctr">
                    <a:buNone/>
                  </a:pPr>
                  <a:r>
                    <a:rPr lang="en-GB" sz="2000" dirty="0"/>
                    <a:t>20</a:t>
                  </a:r>
                  <a:endParaRPr lang="en-GB" sz="2200" dirty="0"/>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17151"/>
                </a:xfrm>
                <a:prstGeom prst="rect">
                  <a:avLst/>
                </a:prstGeom>
                <a:noFill/>
              </p:spPr>
              <p:txBody>
                <a:bodyPr wrap="square" rtlCol="0">
                  <a:spAutoFit/>
                </a:bodyPr>
                <a:lstStyle/>
                <a:p>
                  <a:pPr algn="ctr">
                    <a:buNone/>
                  </a:pPr>
                  <a:r>
                    <a:rPr lang="en-GB" sz="2000" dirty="0"/>
                    <a:t>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323651" y="3676191"/>
                  <a:ext cx="510205" cy="317151"/>
                </a:xfrm>
                <a:prstGeom prst="rect">
                  <a:avLst/>
                </a:prstGeom>
                <a:noFill/>
              </p:spPr>
              <p:txBody>
                <a:bodyPr wrap="square" rtlCol="0">
                  <a:spAutoFit/>
                </a:bodyPr>
                <a:lstStyle/>
                <a:p>
                  <a:pPr algn="ctr">
                    <a:buNone/>
                  </a:pPr>
                  <a:r>
                    <a:rPr lang="en-GB" sz="2000" dirty="0"/>
                    <a:t>10</a:t>
                  </a:r>
                </a:p>
              </p:txBody>
            </p:sp>
          </p:gr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05529" y="2675955"/>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94601" y="2663361"/>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15731" y="2663214"/>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73475" y="2661190"/>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87150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92727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98305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503882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715037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820614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926192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1031769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D86A663-5CAC-435F-B3CC-28C6D5DAE11D}"/>
                  </a:ext>
                </a:extLst>
              </p:cNvPr>
              <p:cNvCxnSpPr>
                <a:cxnSpLocks/>
              </p:cNvCxnSpPr>
              <p:nvPr/>
            </p:nvCxnSpPr>
            <p:spPr>
              <a:xfrm>
                <a:off x="5566714" y="2663361"/>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21AEACF-DBC7-410D-9084-8BB1AF59567A}"/>
                  </a:ext>
                </a:extLst>
              </p:cNvPr>
              <p:cNvCxnSpPr/>
              <p:nvPr/>
            </p:nvCxnSpPr>
            <p:spPr>
              <a:xfrm>
                <a:off x="10845584" y="2666327"/>
                <a:ext cx="0" cy="148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0481D1-011B-48FD-8A3B-7265E77CEF2E}"/>
                  </a:ext>
                </a:extLst>
              </p:cNvPr>
              <p:cNvCxnSpPr>
                <a:cxnSpLocks/>
              </p:cNvCxnSpPr>
              <p:nvPr/>
            </p:nvCxnSpPr>
            <p:spPr>
              <a:xfrm>
                <a:off x="134361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4A6404-A1B6-4848-A9CF-556F124F6DA9}"/>
                  </a:ext>
                </a:extLst>
              </p:cNvPr>
              <p:cNvCxnSpPr>
                <a:cxnSpLocks/>
              </p:cNvCxnSpPr>
              <p:nvPr/>
            </p:nvCxnSpPr>
            <p:spPr>
              <a:xfrm>
                <a:off x="239939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77763FF-A06E-4BC0-9BFE-9272EB8E09CB}"/>
                  </a:ext>
                </a:extLst>
              </p:cNvPr>
              <p:cNvCxnSpPr>
                <a:cxnSpLocks/>
              </p:cNvCxnSpPr>
              <p:nvPr/>
            </p:nvCxnSpPr>
            <p:spPr>
              <a:xfrm>
                <a:off x="345516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E0B791E-E2AB-4AC5-9A28-AD0D55265C2D}"/>
                  </a:ext>
                </a:extLst>
              </p:cNvPr>
              <p:cNvCxnSpPr>
                <a:cxnSpLocks/>
              </p:cNvCxnSpPr>
              <p:nvPr/>
            </p:nvCxnSpPr>
            <p:spPr>
              <a:xfrm>
                <a:off x="451094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F66313D-BC62-42DE-BB98-69486DC159D1}"/>
                  </a:ext>
                </a:extLst>
              </p:cNvPr>
              <p:cNvCxnSpPr>
                <a:cxnSpLocks/>
              </p:cNvCxnSpPr>
              <p:nvPr/>
            </p:nvCxnSpPr>
            <p:spPr>
              <a:xfrm>
                <a:off x="662248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3A73016-8926-4121-9CA2-BFB1CD579938}"/>
                  </a:ext>
                </a:extLst>
              </p:cNvPr>
              <p:cNvCxnSpPr>
                <a:cxnSpLocks/>
              </p:cNvCxnSpPr>
              <p:nvPr/>
            </p:nvCxnSpPr>
            <p:spPr>
              <a:xfrm>
                <a:off x="767826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A49205-71E1-4849-942D-3353308CA2BF}"/>
                  </a:ext>
                </a:extLst>
              </p:cNvPr>
              <p:cNvCxnSpPr>
                <a:cxnSpLocks/>
              </p:cNvCxnSpPr>
              <p:nvPr/>
            </p:nvCxnSpPr>
            <p:spPr>
              <a:xfrm>
                <a:off x="873403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FE7E3D2-136A-417D-AA26-46396B53618F}"/>
                  </a:ext>
                </a:extLst>
              </p:cNvPr>
              <p:cNvCxnSpPr>
                <a:cxnSpLocks/>
              </p:cNvCxnSpPr>
              <p:nvPr/>
            </p:nvCxnSpPr>
            <p:spPr>
              <a:xfrm>
                <a:off x="978981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85B1E04-C14B-4F42-9C45-BACB3348034B}"/>
                </a:ext>
              </a:extLst>
            </p:cNvPr>
            <p:cNvSpPr txBox="1"/>
            <p:nvPr/>
          </p:nvSpPr>
          <p:spPr>
            <a:xfrm>
              <a:off x="1174076" y="2827571"/>
              <a:ext cx="327335" cy="400109"/>
            </a:xfrm>
            <a:prstGeom prst="rect">
              <a:avLst/>
            </a:prstGeom>
            <a:noFill/>
          </p:spPr>
          <p:txBody>
            <a:bodyPr wrap="none" rtlCol="0">
              <a:spAutoFit/>
            </a:bodyPr>
            <a:lstStyle/>
            <a:p>
              <a:pPr algn="ctr">
                <a:buNone/>
              </a:pPr>
              <a:r>
                <a:rPr lang="en-GB" sz="2000" dirty="0"/>
                <a:t>1</a:t>
              </a:r>
            </a:p>
          </p:txBody>
        </p:sp>
        <p:sp>
          <p:nvSpPr>
            <p:cNvPr id="8" name="TextBox 7">
              <a:extLst>
                <a:ext uri="{FF2B5EF4-FFF2-40B4-BE49-F238E27FC236}">
                  <a16:creationId xmlns:a16="http://schemas.microsoft.com/office/drawing/2014/main" id="{EEBB9E31-C9AE-4C16-A2B1-D12BE1AE423F}"/>
                </a:ext>
              </a:extLst>
            </p:cNvPr>
            <p:cNvSpPr txBox="1"/>
            <p:nvPr/>
          </p:nvSpPr>
          <p:spPr>
            <a:xfrm>
              <a:off x="1702697" y="2827571"/>
              <a:ext cx="327335" cy="400109"/>
            </a:xfrm>
            <a:prstGeom prst="rect">
              <a:avLst/>
            </a:prstGeom>
            <a:noFill/>
          </p:spPr>
          <p:txBody>
            <a:bodyPr wrap="none" rtlCol="0">
              <a:spAutoFit/>
            </a:bodyPr>
            <a:lstStyle/>
            <a:p>
              <a:pPr algn="ctr">
                <a:buNone/>
              </a:pPr>
              <a:r>
                <a:rPr lang="en-GB" sz="2000" dirty="0"/>
                <a:t>2</a:t>
              </a:r>
            </a:p>
          </p:txBody>
        </p:sp>
        <p:sp>
          <p:nvSpPr>
            <p:cNvPr id="9" name="TextBox 8">
              <a:extLst>
                <a:ext uri="{FF2B5EF4-FFF2-40B4-BE49-F238E27FC236}">
                  <a16:creationId xmlns:a16="http://schemas.microsoft.com/office/drawing/2014/main" id="{1FC15352-EC53-49AA-89EB-A7F814CC23CF}"/>
                </a:ext>
              </a:extLst>
            </p:cNvPr>
            <p:cNvSpPr txBox="1"/>
            <p:nvPr/>
          </p:nvSpPr>
          <p:spPr>
            <a:xfrm>
              <a:off x="2231318" y="2827571"/>
              <a:ext cx="327335" cy="400109"/>
            </a:xfrm>
            <a:prstGeom prst="rect">
              <a:avLst/>
            </a:prstGeom>
            <a:noFill/>
          </p:spPr>
          <p:txBody>
            <a:bodyPr wrap="none" rtlCol="0">
              <a:spAutoFit/>
            </a:bodyPr>
            <a:lstStyle/>
            <a:p>
              <a:pPr algn="ctr">
                <a:buNone/>
              </a:pPr>
              <a:r>
                <a:rPr lang="en-GB" sz="2000" dirty="0"/>
                <a:t>3</a:t>
              </a:r>
            </a:p>
          </p:txBody>
        </p:sp>
        <p:sp>
          <p:nvSpPr>
            <p:cNvPr id="10" name="TextBox 9">
              <a:extLst>
                <a:ext uri="{FF2B5EF4-FFF2-40B4-BE49-F238E27FC236}">
                  <a16:creationId xmlns:a16="http://schemas.microsoft.com/office/drawing/2014/main" id="{94451002-6DF9-4739-BD02-5AC470D11036}"/>
                </a:ext>
              </a:extLst>
            </p:cNvPr>
            <p:cNvSpPr txBox="1"/>
            <p:nvPr/>
          </p:nvSpPr>
          <p:spPr>
            <a:xfrm>
              <a:off x="2759939" y="2827571"/>
              <a:ext cx="327335" cy="400109"/>
            </a:xfrm>
            <a:prstGeom prst="rect">
              <a:avLst/>
            </a:prstGeom>
            <a:noFill/>
          </p:spPr>
          <p:txBody>
            <a:bodyPr wrap="none" rtlCol="0">
              <a:spAutoFit/>
            </a:bodyPr>
            <a:lstStyle/>
            <a:p>
              <a:pPr algn="ctr">
                <a:buNone/>
              </a:pPr>
              <a:r>
                <a:rPr lang="en-GB" sz="2000" dirty="0"/>
                <a:t>4</a:t>
              </a:r>
            </a:p>
          </p:txBody>
        </p:sp>
        <p:sp>
          <p:nvSpPr>
            <p:cNvPr id="16" name="TextBox 15">
              <a:extLst>
                <a:ext uri="{FF2B5EF4-FFF2-40B4-BE49-F238E27FC236}">
                  <a16:creationId xmlns:a16="http://schemas.microsoft.com/office/drawing/2014/main" id="{2F2A4597-0B27-4284-A4A7-E9502D881B40}"/>
                </a:ext>
              </a:extLst>
            </p:cNvPr>
            <p:cNvSpPr txBox="1"/>
            <p:nvPr/>
          </p:nvSpPr>
          <p:spPr>
            <a:xfrm>
              <a:off x="3288560" y="2827571"/>
              <a:ext cx="327335" cy="400109"/>
            </a:xfrm>
            <a:prstGeom prst="rect">
              <a:avLst/>
            </a:prstGeom>
            <a:noFill/>
          </p:spPr>
          <p:txBody>
            <a:bodyPr wrap="none" rtlCol="0">
              <a:spAutoFit/>
            </a:bodyPr>
            <a:lstStyle/>
            <a:p>
              <a:pPr algn="ctr">
                <a:buNone/>
              </a:pPr>
              <a:r>
                <a:rPr lang="en-GB" sz="2000" dirty="0"/>
                <a:t>5</a:t>
              </a:r>
            </a:p>
          </p:txBody>
        </p:sp>
        <p:sp>
          <p:nvSpPr>
            <p:cNvPr id="17" name="TextBox 16">
              <a:extLst>
                <a:ext uri="{FF2B5EF4-FFF2-40B4-BE49-F238E27FC236}">
                  <a16:creationId xmlns:a16="http://schemas.microsoft.com/office/drawing/2014/main" id="{A7129F00-1AA9-4943-B5AD-8CEA07976DF2}"/>
                </a:ext>
              </a:extLst>
            </p:cNvPr>
            <p:cNvSpPr txBox="1"/>
            <p:nvPr/>
          </p:nvSpPr>
          <p:spPr>
            <a:xfrm>
              <a:off x="3817181" y="2827571"/>
              <a:ext cx="327335" cy="400109"/>
            </a:xfrm>
            <a:prstGeom prst="rect">
              <a:avLst/>
            </a:prstGeom>
            <a:noFill/>
          </p:spPr>
          <p:txBody>
            <a:bodyPr wrap="none" rtlCol="0">
              <a:spAutoFit/>
            </a:bodyPr>
            <a:lstStyle/>
            <a:p>
              <a:pPr algn="ctr">
                <a:buNone/>
              </a:pPr>
              <a:r>
                <a:rPr lang="en-GB" sz="2000" dirty="0"/>
                <a:t>6</a:t>
              </a:r>
            </a:p>
          </p:txBody>
        </p:sp>
        <p:sp>
          <p:nvSpPr>
            <p:cNvPr id="18" name="TextBox 17">
              <a:extLst>
                <a:ext uri="{FF2B5EF4-FFF2-40B4-BE49-F238E27FC236}">
                  <a16:creationId xmlns:a16="http://schemas.microsoft.com/office/drawing/2014/main" id="{A5C1C44E-89D4-46FB-8961-110556715FBD}"/>
                </a:ext>
              </a:extLst>
            </p:cNvPr>
            <p:cNvSpPr txBox="1"/>
            <p:nvPr/>
          </p:nvSpPr>
          <p:spPr>
            <a:xfrm>
              <a:off x="4345802" y="2827571"/>
              <a:ext cx="327335" cy="400109"/>
            </a:xfrm>
            <a:prstGeom prst="rect">
              <a:avLst/>
            </a:prstGeom>
            <a:noFill/>
          </p:spPr>
          <p:txBody>
            <a:bodyPr wrap="none" rtlCol="0">
              <a:spAutoFit/>
            </a:bodyPr>
            <a:lstStyle/>
            <a:p>
              <a:pPr algn="ctr">
                <a:buNone/>
              </a:pPr>
              <a:r>
                <a:rPr lang="en-GB" sz="2000" dirty="0"/>
                <a:t>7</a:t>
              </a:r>
            </a:p>
          </p:txBody>
        </p:sp>
        <p:sp>
          <p:nvSpPr>
            <p:cNvPr id="19" name="TextBox 18">
              <a:extLst>
                <a:ext uri="{FF2B5EF4-FFF2-40B4-BE49-F238E27FC236}">
                  <a16:creationId xmlns:a16="http://schemas.microsoft.com/office/drawing/2014/main" id="{521EED36-5C1D-4686-A57C-47764FBB8BB6}"/>
                </a:ext>
              </a:extLst>
            </p:cNvPr>
            <p:cNvSpPr txBox="1"/>
            <p:nvPr/>
          </p:nvSpPr>
          <p:spPr>
            <a:xfrm>
              <a:off x="4874423" y="2827571"/>
              <a:ext cx="327335" cy="400109"/>
            </a:xfrm>
            <a:prstGeom prst="rect">
              <a:avLst/>
            </a:prstGeom>
            <a:noFill/>
          </p:spPr>
          <p:txBody>
            <a:bodyPr wrap="none" rtlCol="0">
              <a:spAutoFit/>
            </a:bodyPr>
            <a:lstStyle/>
            <a:p>
              <a:pPr algn="ctr">
                <a:buNone/>
              </a:pPr>
              <a:r>
                <a:rPr lang="en-GB" sz="2000" dirty="0"/>
                <a:t>8</a:t>
              </a:r>
            </a:p>
          </p:txBody>
        </p:sp>
        <p:sp>
          <p:nvSpPr>
            <p:cNvPr id="20" name="TextBox 19">
              <a:extLst>
                <a:ext uri="{FF2B5EF4-FFF2-40B4-BE49-F238E27FC236}">
                  <a16:creationId xmlns:a16="http://schemas.microsoft.com/office/drawing/2014/main" id="{BE601ACD-D487-4423-834B-BB86CA720815}"/>
                </a:ext>
              </a:extLst>
            </p:cNvPr>
            <p:cNvSpPr txBox="1"/>
            <p:nvPr/>
          </p:nvSpPr>
          <p:spPr>
            <a:xfrm>
              <a:off x="5403046" y="2827571"/>
              <a:ext cx="327335" cy="400109"/>
            </a:xfrm>
            <a:prstGeom prst="rect">
              <a:avLst/>
            </a:prstGeom>
            <a:noFill/>
          </p:spPr>
          <p:txBody>
            <a:bodyPr wrap="square" rtlCol="0">
              <a:spAutoFit/>
            </a:bodyPr>
            <a:lstStyle/>
            <a:p>
              <a:pPr algn="ctr">
                <a:buNone/>
              </a:pPr>
              <a:r>
                <a:rPr lang="en-GB" sz="2000" dirty="0"/>
                <a:t>9</a:t>
              </a:r>
            </a:p>
          </p:txBody>
        </p:sp>
        <p:sp>
          <p:nvSpPr>
            <p:cNvPr id="69" name="TextBox 68">
              <a:extLst>
                <a:ext uri="{FF2B5EF4-FFF2-40B4-BE49-F238E27FC236}">
                  <a16:creationId xmlns:a16="http://schemas.microsoft.com/office/drawing/2014/main" id="{EE18B822-78E9-4D66-9883-151D5CCA9508}"/>
                </a:ext>
              </a:extLst>
            </p:cNvPr>
            <p:cNvSpPr txBox="1"/>
            <p:nvPr/>
          </p:nvSpPr>
          <p:spPr>
            <a:xfrm>
              <a:off x="6399808" y="2827571"/>
              <a:ext cx="450957" cy="400110"/>
            </a:xfrm>
            <a:prstGeom prst="rect">
              <a:avLst/>
            </a:prstGeom>
            <a:noFill/>
          </p:spPr>
          <p:txBody>
            <a:bodyPr wrap="none" rtlCol="0">
              <a:spAutoFit/>
            </a:bodyPr>
            <a:lstStyle/>
            <a:p>
              <a:pPr algn="ctr">
                <a:buNone/>
              </a:pPr>
              <a:r>
                <a:rPr lang="en-GB" sz="2000" dirty="0"/>
                <a:t>11</a:t>
              </a:r>
            </a:p>
          </p:txBody>
        </p:sp>
        <p:sp>
          <p:nvSpPr>
            <p:cNvPr id="70" name="TextBox 69">
              <a:extLst>
                <a:ext uri="{FF2B5EF4-FFF2-40B4-BE49-F238E27FC236}">
                  <a16:creationId xmlns:a16="http://schemas.microsoft.com/office/drawing/2014/main" id="{BE9D6D6F-246E-4BE3-8771-A133B650AF43}"/>
                </a:ext>
              </a:extLst>
            </p:cNvPr>
            <p:cNvSpPr txBox="1"/>
            <p:nvPr/>
          </p:nvSpPr>
          <p:spPr>
            <a:xfrm>
              <a:off x="6918908" y="2827571"/>
              <a:ext cx="470000" cy="400110"/>
            </a:xfrm>
            <a:prstGeom prst="rect">
              <a:avLst/>
            </a:prstGeom>
            <a:noFill/>
          </p:spPr>
          <p:txBody>
            <a:bodyPr wrap="none" rtlCol="0">
              <a:spAutoFit/>
            </a:bodyPr>
            <a:lstStyle/>
            <a:p>
              <a:pPr algn="ctr">
                <a:buNone/>
              </a:pPr>
              <a:r>
                <a:rPr lang="en-GB" sz="2000" dirty="0"/>
                <a:t>12</a:t>
              </a:r>
            </a:p>
          </p:txBody>
        </p:sp>
        <p:sp>
          <p:nvSpPr>
            <p:cNvPr id="71" name="TextBox 70">
              <a:extLst>
                <a:ext uri="{FF2B5EF4-FFF2-40B4-BE49-F238E27FC236}">
                  <a16:creationId xmlns:a16="http://schemas.microsoft.com/office/drawing/2014/main" id="{507E43BC-9AC6-404F-82C9-79E8E55BC19D}"/>
                </a:ext>
              </a:extLst>
            </p:cNvPr>
            <p:cNvSpPr txBox="1"/>
            <p:nvPr/>
          </p:nvSpPr>
          <p:spPr>
            <a:xfrm>
              <a:off x="7447529" y="2827571"/>
              <a:ext cx="470000" cy="400110"/>
            </a:xfrm>
            <a:prstGeom prst="rect">
              <a:avLst/>
            </a:prstGeom>
            <a:noFill/>
          </p:spPr>
          <p:txBody>
            <a:bodyPr wrap="none" rtlCol="0">
              <a:spAutoFit/>
            </a:bodyPr>
            <a:lstStyle/>
            <a:p>
              <a:pPr algn="ctr">
                <a:buNone/>
              </a:pPr>
              <a:r>
                <a:rPr lang="en-GB" sz="2000" dirty="0"/>
                <a:t>13</a:t>
              </a:r>
            </a:p>
          </p:txBody>
        </p:sp>
        <p:sp>
          <p:nvSpPr>
            <p:cNvPr id="72" name="TextBox 71">
              <a:extLst>
                <a:ext uri="{FF2B5EF4-FFF2-40B4-BE49-F238E27FC236}">
                  <a16:creationId xmlns:a16="http://schemas.microsoft.com/office/drawing/2014/main" id="{BD82A0AD-45E5-4CBC-B424-8BB7D6F6D564}"/>
                </a:ext>
              </a:extLst>
            </p:cNvPr>
            <p:cNvSpPr txBox="1"/>
            <p:nvPr/>
          </p:nvSpPr>
          <p:spPr>
            <a:xfrm>
              <a:off x="7976150" y="2827571"/>
              <a:ext cx="470000" cy="400110"/>
            </a:xfrm>
            <a:prstGeom prst="rect">
              <a:avLst/>
            </a:prstGeom>
            <a:noFill/>
          </p:spPr>
          <p:txBody>
            <a:bodyPr wrap="none" rtlCol="0">
              <a:spAutoFit/>
            </a:bodyPr>
            <a:lstStyle/>
            <a:p>
              <a:pPr algn="ctr">
                <a:buNone/>
              </a:pPr>
              <a:r>
                <a:rPr lang="en-GB" sz="2000" dirty="0"/>
                <a:t>14</a:t>
              </a:r>
            </a:p>
          </p:txBody>
        </p:sp>
        <p:sp>
          <p:nvSpPr>
            <p:cNvPr id="73" name="TextBox 72">
              <a:extLst>
                <a:ext uri="{FF2B5EF4-FFF2-40B4-BE49-F238E27FC236}">
                  <a16:creationId xmlns:a16="http://schemas.microsoft.com/office/drawing/2014/main" id="{8585B638-1316-4A79-8E68-BEEB162F169C}"/>
                </a:ext>
              </a:extLst>
            </p:cNvPr>
            <p:cNvSpPr txBox="1"/>
            <p:nvPr/>
          </p:nvSpPr>
          <p:spPr>
            <a:xfrm>
              <a:off x="8504771" y="2827571"/>
              <a:ext cx="470000" cy="400110"/>
            </a:xfrm>
            <a:prstGeom prst="rect">
              <a:avLst/>
            </a:prstGeom>
            <a:noFill/>
          </p:spPr>
          <p:txBody>
            <a:bodyPr wrap="none" rtlCol="0">
              <a:spAutoFit/>
            </a:bodyPr>
            <a:lstStyle/>
            <a:p>
              <a:pPr algn="ctr">
                <a:buNone/>
              </a:pPr>
              <a:r>
                <a:rPr lang="en-GB" sz="2000" dirty="0"/>
                <a:t>15</a:t>
              </a:r>
            </a:p>
          </p:txBody>
        </p:sp>
        <p:sp>
          <p:nvSpPr>
            <p:cNvPr id="74" name="TextBox 73">
              <a:extLst>
                <a:ext uri="{FF2B5EF4-FFF2-40B4-BE49-F238E27FC236}">
                  <a16:creationId xmlns:a16="http://schemas.microsoft.com/office/drawing/2014/main" id="{2C31E143-147F-465A-BC28-38B21EB851D6}"/>
                </a:ext>
              </a:extLst>
            </p:cNvPr>
            <p:cNvSpPr txBox="1"/>
            <p:nvPr/>
          </p:nvSpPr>
          <p:spPr>
            <a:xfrm>
              <a:off x="9033392" y="2827571"/>
              <a:ext cx="470000" cy="400110"/>
            </a:xfrm>
            <a:prstGeom prst="rect">
              <a:avLst/>
            </a:prstGeom>
            <a:noFill/>
          </p:spPr>
          <p:txBody>
            <a:bodyPr wrap="none" rtlCol="0">
              <a:spAutoFit/>
            </a:bodyPr>
            <a:lstStyle/>
            <a:p>
              <a:pPr algn="ctr">
                <a:buNone/>
              </a:pPr>
              <a:r>
                <a:rPr lang="en-GB" sz="2000" dirty="0"/>
                <a:t>16</a:t>
              </a:r>
            </a:p>
          </p:txBody>
        </p:sp>
        <p:sp>
          <p:nvSpPr>
            <p:cNvPr id="75" name="TextBox 74">
              <a:extLst>
                <a:ext uri="{FF2B5EF4-FFF2-40B4-BE49-F238E27FC236}">
                  <a16:creationId xmlns:a16="http://schemas.microsoft.com/office/drawing/2014/main" id="{BADA23D6-6A34-494D-902E-81E77B206451}"/>
                </a:ext>
              </a:extLst>
            </p:cNvPr>
            <p:cNvSpPr txBox="1"/>
            <p:nvPr/>
          </p:nvSpPr>
          <p:spPr>
            <a:xfrm>
              <a:off x="9562013" y="2827571"/>
              <a:ext cx="470000" cy="400110"/>
            </a:xfrm>
            <a:prstGeom prst="rect">
              <a:avLst/>
            </a:prstGeom>
            <a:noFill/>
          </p:spPr>
          <p:txBody>
            <a:bodyPr wrap="none" rtlCol="0">
              <a:spAutoFit/>
            </a:bodyPr>
            <a:lstStyle/>
            <a:p>
              <a:pPr algn="ctr">
                <a:buNone/>
              </a:pPr>
              <a:r>
                <a:rPr lang="en-GB" sz="2000" dirty="0"/>
                <a:t>17</a:t>
              </a:r>
            </a:p>
          </p:txBody>
        </p:sp>
        <p:sp>
          <p:nvSpPr>
            <p:cNvPr id="76" name="TextBox 75">
              <a:extLst>
                <a:ext uri="{FF2B5EF4-FFF2-40B4-BE49-F238E27FC236}">
                  <a16:creationId xmlns:a16="http://schemas.microsoft.com/office/drawing/2014/main" id="{C07FC26E-07F9-4A12-AE2D-1081355FE639}"/>
                </a:ext>
              </a:extLst>
            </p:cNvPr>
            <p:cNvSpPr txBox="1"/>
            <p:nvPr/>
          </p:nvSpPr>
          <p:spPr>
            <a:xfrm>
              <a:off x="10090634" y="2827571"/>
              <a:ext cx="470000" cy="400110"/>
            </a:xfrm>
            <a:prstGeom prst="rect">
              <a:avLst/>
            </a:prstGeom>
            <a:noFill/>
          </p:spPr>
          <p:txBody>
            <a:bodyPr wrap="none" rtlCol="0">
              <a:spAutoFit/>
            </a:bodyPr>
            <a:lstStyle/>
            <a:p>
              <a:pPr algn="ctr">
                <a:buNone/>
              </a:pPr>
              <a:r>
                <a:rPr lang="en-GB" sz="2000" dirty="0"/>
                <a:t>18</a:t>
              </a:r>
            </a:p>
          </p:txBody>
        </p:sp>
        <p:sp>
          <p:nvSpPr>
            <p:cNvPr id="77" name="TextBox 76">
              <a:extLst>
                <a:ext uri="{FF2B5EF4-FFF2-40B4-BE49-F238E27FC236}">
                  <a16:creationId xmlns:a16="http://schemas.microsoft.com/office/drawing/2014/main" id="{10F18807-A5B5-4B98-9F26-198B6A47E0F7}"/>
                </a:ext>
              </a:extLst>
            </p:cNvPr>
            <p:cNvSpPr txBox="1"/>
            <p:nvPr/>
          </p:nvSpPr>
          <p:spPr>
            <a:xfrm>
              <a:off x="10620689" y="2827571"/>
              <a:ext cx="467136" cy="400110"/>
            </a:xfrm>
            <a:prstGeom prst="rect">
              <a:avLst/>
            </a:prstGeom>
            <a:noFill/>
          </p:spPr>
          <p:txBody>
            <a:bodyPr wrap="square" rtlCol="0">
              <a:spAutoFit/>
            </a:bodyPr>
            <a:lstStyle/>
            <a:p>
              <a:pPr algn="ctr">
                <a:buNone/>
              </a:pPr>
              <a:r>
                <a:rPr lang="en-GB" sz="2000" dirty="0"/>
                <a:t>19</a:t>
              </a:r>
            </a:p>
          </p:txBody>
        </p:sp>
      </p:grpSp>
      <p:sp>
        <p:nvSpPr>
          <p:cNvPr id="79" name="Rectangle 78">
            <a:extLst>
              <a:ext uri="{FF2B5EF4-FFF2-40B4-BE49-F238E27FC236}">
                <a16:creationId xmlns:a16="http://schemas.microsoft.com/office/drawing/2014/main" id="{69B7F7E7-E767-4470-80A7-CC1211CF758D}"/>
              </a:ext>
            </a:extLst>
          </p:cNvPr>
          <p:cNvSpPr/>
          <p:nvPr/>
        </p:nvSpPr>
        <p:spPr>
          <a:xfrm>
            <a:off x="3311054" y="1856510"/>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81" name="Rectangle 80">
            <a:extLst>
              <a:ext uri="{FF2B5EF4-FFF2-40B4-BE49-F238E27FC236}">
                <a16:creationId xmlns:a16="http://schemas.microsoft.com/office/drawing/2014/main" id="{AC6C9D54-AB9E-416F-B89B-3FA99A40284A}"/>
              </a:ext>
            </a:extLst>
          </p:cNvPr>
          <p:cNvSpPr/>
          <p:nvPr/>
        </p:nvSpPr>
        <p:spPr>
          <a:xfrm>
            <a:off x="10656444" y="1841976"/>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82" name="TextBox 81">
            <a:extLst>
              <a:ext uri="{FF2B5EF4-FFF2-40B4-BE49-F238E27FC236}">
                <a16:creationId xmlns:a16="http://schemas.microsoft.com/office/drawing/2014/main" id="{80B41464-C93C-4D30-89BD-2FADD52F9F4D}"/>
              </a:ext>
            </a:extLst>
          </p:cNvPr>
          <p:cNvSpPr txBox="1"/>
          <p:nvPr/>
        </p:nvSpPr>
        <p:spPr>
          <a:xfrm>
            <a:off x="3294523" y="1458562"/>
            <a:ext cx="341760" cy="430887"/>
          </a:xfrm>
          <a:prstGeom prst="rect">
            <a:avLst/>
          </a:prstGeom>
          <a:noFill/>
        </p:spPr>
        <p:txBody>
          <a:bodyPr wrap="none" rtlCol="0">
            <a:spAutoFit/>
          </a:bodyPr>
          <a:lstStyle/>
          <a:p>
            <a:pPr>
              <a:buNone/>
            </a:pPr>
            <a:r>
              <a:rPr lang="en-GB" sz="2200" b="1" dirty="0"/>
              <a:t>5</a:t>
            </a:r>
          </a:p>
        </p:txBody>
      </p:sp>
      <p:sp>
        <p:nvSpPr>
          <p:cNvPr id="83" name="TextBox 82">
            <a:extLst>
              <a:ext uri="{FF2B5EF4-FFF2-40B4-BE49-F238E27FC236}">
                <a16:creationId xmlns:a16="http://schemas.microsoft.com/office/drawing/2014/main" id="{11F594BA-7D8E-4731-A1E2-02C624FDB405}"/>
              </a:ext>
            </a:extLst>
          </p:cNvPr>
          <p:cNvSpPr txBox="1"/>
          <p:nvPr/>
        </p:nvSpPr>
        <p:spPr>
          <a:xfrm>
            <a:off x="10583387" y="1444028"/>
            <a:ext cx="498855" cy="430887"/>
          </a:xfrm>
          <a:prstGeom prst="rect">
            <a:avLst/>
          </a:prstGeom>
          <a:noFill/>
        </p:spPr>
        <p:txBody>
          <a:bodyPr wrap="none" rtlCol="0">
            <a:spAutoFit/>
          </a:bodyPr>
          <a:lstStyle/>
          <a:p>
            <a:pPr>
              <a:buNone/>
            </a:pPr>
            <a:r>
              <a:rPr lang="en-GB" sz="2200" b="1" dirty="0"/>
              <a:t>19</a:t>
            </a:r>
          </a:p>
        </p:txBody>
      </p:sp>
      <p:cxnSp>
        <p:nvCxnSpPr>
          <p:cNvPr id="84" name="Straight Arrow Connector 83">
            <a:extLst>
              <a:ext uri="{FF2B5EF4-FFF2-40B4-BE49-F238E27FC236}">
                <a16:creationId xmlns:a16="http://schemas.microsoft.com/office/drawing/2014/main" id="{7CB86339-DF94-4342-BB8B-9A9B8FF23C7B}"/>
              </a:ext>
            </a:extLst>
          </p:cNvPr>
          <p:cNvCxnSpPr>
            <a:cxnSpLocks/>
          </p:cNvCxnSpPr>
          <p:nvPr/>
        </p:nvCxnSpPr>
        <p:spPr>
          <a:xfrm>
            <a:off x="3461863" y="1899313"/>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061AE38-7A7C-4373-94BA-67DB9F2554C1}"/>
              </a:ext>
            </a:extLst>
          </p:cNvPr>
          <p:cNvCxnSpPr>
            <a:cxnSpLocks/>
          </p:cNvCxnSpPr>
          <p:nvPr/>
        </p:nvCxnSpPr>
        <p:spPr>
          <a:xfrm>
            <a:off x="10829196" y="1884779"/>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28FAD7F0-083C-4084-AB01-20AC9AFDEF9F}"/>
              </a:ext>
            </a:extLst>
          </p:cNvPr>
          <p:cNvSpPr/>
          <p:nvPr/>
        </p:nvSpPr>
        <p:spPr>
          <a:xfrm>
            <a:off x="1104175" y="2739607"/>
            <a:ext cx="4577068" cy="303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87" name="Rectangle 86">
            <a:extLst>
              <a:ext uri="{FF2B5EF4-FFF2-40B4-BE49-F238E27FC236}">
                <a16:creationId xmlns:a16="http://schemas.microsoft.com/office/drawing/2014/main" id="{EE954145-7ABF-4C60-9831-E3A04C4D5911}"/>
              </a:ext>
            </a:extLst>
          </p:cNvPr>
          <p:cNvSpPr/>
          <p:nvPr/>
        </p:nvSpPr>
        <p:spPr>
          <a:xfrm>
            <a:off x="6465765" y="2743888"/>
            <a:ext cx="4568957" cy="29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 name="Content Placeholder 2">
            <a:extLst>
              <a:ext uri="{FF2B5EF4-FFF2-40B4-BE49-F238E27FC236}">
                <a16:creationId xmlns:a16="http://schemas.microsoft.com/office/drawing/2014/main" id="{ABE70BA0-CB0E-4779-B033-8C380AFB6BC5}"/>
              </a:ext>
            </a:extLst>
          </p:cNvPr>
          <p:cNvSpPr txBox="1">
            <a:spLocks/>
          </p:cNvSpPr>
          <p:nvPr/>
        </p:nvSpPr>
        <p:spPr>
          <a:xfrm>
            <a:off x="623888" y="3429000"/>
            <a:ext cx="9466477" cy="256191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kern="0" dirty="0">
                <a:latin typeface="Arial" panose="020B0604020202020204" pitchFamily="34" charset="0"/>
                <a:cs typeface="Arial" panose="020B0604020202020204" pitchFamily="34" charset="0"/>
              </a:rPr>
              <a:t>Can you remember the numbers which sit </a:t>
            </a:r>
            <a:r>
              <a:rPr lang="en-GB" sz="2000" i="1" kern="0" dirty="0">
                <a:latin typeface="Arial" panose="020B0604020202020204" pitchFamily="34" charset="0"/>
                <a:cs typeface="Arial" panose="020B0604020202020204" pitchFamily="34" charset="0"/>
              </a:rPr>
              <a:t>half-way between </a:t>
            </a:r>
            <a:r>
              <a:rPr lang="en-GB" sz="2000" kern="0" dirty="0">
                <a:latin typeface="Arial" panose="020B0604020202020204" pitchFamily="34" charset="0"/>
                <a:cs typeface="Arial" panose="020B0604020202020204" pitchFamily="34" charset="0"/>
              </a:rPr>
              <a:t>zero and twenty, </a:t>
            </a:r>
            <a:r>
              <a:rPr lang="en-GB" sz="2000" i="1" kern="0" dirty="0">
                <a:latin typeface="Arial" panose="020B0604020202020204" pitchFamily="34" charset="0"/>
                <a:cs typeface="Arial" panose="020B0604020202020204" pitchFamily="34" charset="0"/>
              </a:rPr>
              <a:t>half-way between </a:t>
            </a:r>
            <a:r>
              <a:rPr lang="en-GB" sz="2000" kern="0" dirty="0">
                <a:latin typeface="Arial" panose="020B0604020202020204" pitchFamily="34" charset="0"/>
                <a:cs typeface="Arial" panose="020B0604020202020204" pitchFamily="34" charset="0"/>
              </a:rPr>
              <a:t>zero and ten, and </a:t>
            </a:r>
            <a:r>
              <a:rPr lang="en-GB" sz="2000" i="1" kern="0" dirty="0">
                <a:latin typeface="Arial" panose="020B0604020202020204" pitchFamily="34" charset="0"/>
                <a:cs typeface="Arial" panose="020B0604020202020204" pitchFamily="34" charset="0"/>
              </a:rPr>
              <a:t>half-way between </a:t>
            </a:r>
            <a:r>
              <a:rPr lang="en-GB" sz="2000" kern="0" dirty="0">
                <a:latin typeface="Arial" panose="020B0604020202020204" pitchFamily="34" charset="0"/>
                <a:cs typeface="Arial" panose="020B0604020202020204" pitchFamily="34" charset="0"/>
              </a:rPr>
              <a:t>ten and twenty? </a:t>
            </a:r>
          </a:p>
          <a:p>
            <a:pPr>
              <a:lnSpc>
                <a:spcPct val="120000"/>
              </a:lnSpc>
              <a:spcBef>
                <a:spcPts val="600"/>
              </a:spcBef>
              <a:spcAft>
                <a:spcPts val="600"/>
              </a:spcAft>
              <a:buClr>
                <a:srgbClr val="585858"/>
              </a:buClr>
              <a:buFont typeface="Arial" panose="020B0604020202020204" pitchFamily="34" charset="0"/>
              <a:buChar char="•"/>
            </a:pPr>
            <a:r>
              <a:rPr lang="en-GB" sz="2000" kern="0" dirty="0">
                <a:latin typeface="Arial" panose="020B0604020202020204" pitchFamily="34" charset="0"/>
                <a:cs typeface="Arial" panose="020B0604020202020204" pitchFamily="34" charset="0"/>
              </a:rPr>
              <a:t>Can you tell me some numbers which sit </a:t>
            </a:r>
            <a:r>
              <a:rPr lang="en-GB" sz="2000" i="1" kern="0" dirty="0">
                <a:latin typeface="Arial" panose="020B0604020202020204" pitchFamily="34" charset="0"/>
                <a:cs typeface="Arial" panose="020B0604020202020204" pitchFamily="34" charset="0"/>
              </a:rPr>
              <a:t>between</a:t>
            </a:r>
            <a:r>
              <a:rPr lang="en-GB" sz="2000" kern="0" dirty="0">
                <a:latin typeface="Arial" panose="020B0604020202020204" pitchFamily="34" charset="0"/>
                <a:cs typeface="Arial" panose="020B0604020202020204" pitchFamily="34" charset="0"/>
              </a:rPr>
              <a:t> zero and ten, and </a:t>
            </a:r>
            <a:r>
              <a:rPr lang="en-GB" sz="2000" i="1" kern="0" dirty="0">
                <a:latin typeface="Arial" panose="020B0604020202020204" pitchFamily="34" charset="0"/>
                <a:cs typeface="Arial" panose="020B0604020202020204" pitchFamily="34" charset="0"/>
              </a:rPr>
              <a:t>between</a:t>
            </a:r>
            <a:r>
              <a:rPr lang="en-GB" sz="2000" kern="0" dirty="0">
                <a:latin typeface="Arial" panose="020B0604020202020204" pitchFamily="34" charset="0"/>
                <a:cs typeface="Arial" panose="020B0604020202020204" pitchFamily="34" charset="0"/>
              </a:rPr>
              <a:t> ten and twenty?</a:t>
            </a:r>
          </a:p>
          <a:p>
            <a:pPr>
              <a:lnSpc>
                <a:spcPct val="120000"/>
              </a:lnSpc>
              <a:spcBef>
                <a:spcPts val="600"/>
              </a:spcBef>
              <a:spcAft>
                <a:spcPts val="600"/>
              </a:spcAft>
              <a:buClr>
                <a:srgbClr val="585858"/>
              </a:buClr>
              <a:buFont typeface="Arial" panose="020B0604020202020204" pitchFamily="34" charset="0"/>
              <a:buChar char="•"/>
            </a:pPr>
            <a:r>
              <a:rPr lang="en-GB" sz="2000" kern="0" dirty="0">
                <a:latin typeface="Arial" panose="020B0604020202020204" pitchFamily="34" charset="0"/>
                <a:cs typeface="Arial" panose="020B0604020202020204" pitchFamily="34" charset="0"/>
              </a:rPr>
              <a:t>Can you say which numbers sit where the arrow is pointing? Can you explain how you know, </a:t>
            </a:r>
            <a:r>
              <a:rPr lang="en-GB" sz="2000" i="1" kern="0" dirty="0">
                <a:latin typeface="Arial" panose="020B0604020202020204" pitchFamily="34" charset="0"/>
                <a:cs typeface="Arial" panose="020B0604020202020204" pitchFamily="34" charset="0"/>
              </a:rPr>
              <a:t>without needing to count from zero</a:t>
            </a:r>
            <a:r>
              <a:rPr lang="en-GB" sz="2000" kern="0" dirty="0">
                <a:latin typeface="Arial" panose="020B0604020202020204" pitchFamily="34" charset="0"/>
                <a:cs typeface="Arial" panose="020B0604020202020204" pitchFamily="34" charset="0"/>
              </a:rPr>
              <a:t>?</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81963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8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6" grpId="0" animBg="1"/>
      <p:bldP spid="86" grpId="1" animBg="1"/>
      <p:bldP spid="86" grpId="2" animBg="1"/>
      <p:bldP spid="87" grpId="0" animBg="1"/>
      <p:bldP spid="87" grpId="1" animBg="1"/>
      <p:bldP spid="87"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2BC496C-A047-4C00-A3D2-E9036952DF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7082" y="2762442"/>
            <a:ext cx="5205774" cy="1298114"/>
          </a:xfrm>
          <a:prstGeom prst="rect">
            <a:avLst/>
          </a:prstGeom>
        </p:spPr>
      </p:pic>
      <p:sp>
        <p:nvSpPr>
          <p:cNvPr id="2" name="Title 1">
            <a:extLst>
              <a:ext uri="{FF2B5EF4-FFF2-40B4-BE49-F238E27FC236}">
                <a16:creationId xmlns:a16="http://schemas.microsoft.com/office/drawing/2014/main" id="{98D11F3E-65DF-4DE3-8489-E6C61B8C9146}"/>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sp>
        <p:nvSpPr>
          <p:cNvPr id="5" name="Content Placeholder 2">
            <a:extLst>
              <a:ext uri="{FF2B5EF4-FFF2-40B4-BE49-F238E27FC236}">
                <a16:creationId xmlns:a16="http://schemas.microsoft.com/office/drawing/2014/main" id="{AB874CB1-5F28-48AC-A2FA-EA933CFC02BD}"/>
              </a:ext>
            </a:extLst>
          </p:cNvPr>
          <p:cNvSpPr txBox="1">
            <a:spLocks/>
          </p:cNvSpPr>
          <p:nvPr/>
        </p:nvSpPr>
        <p:spPr>
          <a:xfrm>
            <a:off x="6177724" y="1360518"/>
            <a:ext cx="5390389" cy="45830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What do you notice about the numbers on the picture of the ruler? How is the ruler similar to a number line?</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What does the ‘cm’ on the ruler mean?</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describe </a:t>
            </a:r>
            <a:r>
              <a:rPr lang="en-GB" sz="1800" i="1" dirty="0">
                <a:latin typeface="Arial" panose="020B0604020202020204" pitchFamily="34" charset="0"/>
                <a:cs typeface="Arial" panose="020B0604020202020204" pitchFamily="34" charset="0"/>
              </a:rPr>
              <a:t>how </a:t>
            </a:r>
            <a:r>
              <a:rPr lang="en-GB" sz="1800" dirty="0">
                <a:latin typeface="Arial" panose="020B0604020202020204" pitchFamily="34" charset="0"/>
                <a:cs typeface="Arial" panose="020B0604020202020204" pitchFamily="34" charset="0"/>
              </a:rPr>
              <a:t>the leaf is placed against the ruler? Why? So, can you say how long the leaf is, using the word ‘centimetres’?</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Let’s look at our classroom rulers! What numbers can we see on them?</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we use our rulers to measure some things in our classroom? What must we remember to do and say?</a:t>
            </a:r>
            <a:endParaRPr lang="en-GB" sz="1800" dirty="0">
              <a:solidFill>
                <a:srgbClr val="FF0000"/>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326068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DAE5FCC-C65F-4677-8AFE-994BAC850759}"/>
              </a:ext>
            </a:extLst>
          </p:cNvPr>
          <p:cNvGrpSpPr/>
          <p:nvPr/>
        </p:nvGrpSpPr>
        <p:grpSpPr>
          <a:xfrm>
            <a:off x="2092405" y="1951077"/>
            <a:ext cx="8088576" cy="963759"/>
            <a:chOff x="588285" y="2556226"/>
            <a:chExt cx="8088576" cy="963759"/>
          </a:xfrm>
        </p:grpSpPr>
        <p:pic>
          <p:nvPicPr>
            <p:cNvPr id="10" name="Picture 9">
              <a:extLst>
                <a:ext uri="{FF2B5EF4-FFF2-40B4-BE49-F238E27FC236}">
                  <a16:creationId xmlns:a16="http://schemas.microsoft.com/office/drawing/2014/main" id="{B457190F-93B6-4794-93A4-3B5F38CCB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85" y="2556226"/>
              <a:ext cx="8088576" cy="882148"/>
            </a:xfrm>
            <a:prstGeom prst="rect">
              <a:avLst/>
            </a:prstGeom>
          </p:spPr>
        </p:pic>
        <p:sp>
          <p:nvSpPr>
            <p:cNvPr id="2" name="TextBox 1">
              <a:extLst>
                <a:ext uri="{FF2B5EF4-FFF2-40B4-BE49-F238E27FC236}">
                  <a16:creationId xmlns:a16="http://schemas.microsoft.com/office/drawing/2014/main" id="{D2B69C00-E9C2-44B5-A210-9A389A3C5BBE}"/>
                </a:ext>
              </a:extLst>
            </p:cNvPr>
            <p:cNvSpPr txBox="1"/>
            <p:nvPr/>
          </p:nvSpPr>
          <p:spPr>
            <a:xfrm>
              <a:off x="953566" y="3181431"/>
              <a:ext cx="298480" cy="338554"/>
            </a:xfrm>
            <a:prstGeom prst="rect">
              <a:avLst/>
            </a:prstGeom>
            <a:noFill/>
          </p:spPr>
          <p:txBody>
            <a:bodyPr wrap="none" rtlCol="0">
              <a:spAutoFit/>
            </a:bodyPr>
            <a:lstStyle/>
            <a:p>
              <a:pPr>
                <a:buNone/>
              </a:pPr>
              <a:r>
                <a:rPr lang="en-GB" sz="1600" dirty="0"/>
                <a:t>1</a:t>
              </a:r>
            </a:p>
          </p:txBody>
        </p:sp>
        <p:sp>
          <p:nvSpPr>
            <p:cNvPr id="12" name="TextBox 11">
              <a:extLst>
                <a:ext uri="{FF2B5EF4-FFF2-40B4-BE49-F238E27FC236}">
                  <a16:creationId xmlns:a16="http://schemas.microsoft.com/office/drawing/2014/main" id="{E4FBEF43-2D9B-49E4-87F2-EDDEDEFA0577}"/>
                </a:ext>
              </a:extLst>
            </p:cNvPr>
            <p:cNvSpPr txBox="1"/>
            <p:nvPr/>
          </p:nvSpPr>
          <p:spPr>
            <a:xfrm>
              <a:off x="1341611" y="3181431"/>
              <a:ext cx="298480" cy="338554"/>
            </a:xfrm>
            <a:prstGeom prst="rect">
              <a:avLst/>
            </a:prstGeom>
            <a:noFill/>
          </p:spPr>
          <p:txBody>
            <a:bodyPr wrap="none" rtlCol="0">
              <a:spAutoFit/>
            </a:bodyPr>
            <a:lstStyle/>
            <a:p>
              <a:pPr>
                <a:buNone/>
              </a:pPr>
              <a:r>
                <a:rPr lang="en-GB" sz="1600" dirty="0"/>
                <a:t>2</a:t>
              </a:r>
            </a:p>
          </p:txBody>
        </p:sp>
        <p:sp>
          <p:nvSpPr>
            <p:cNvPr id="13" name="TextBox 12">
              <a:extLst>
                <a:ext uri="{FF2B5EF4-FFF2-40B4-BE49-F238E27FC236}">
                  <a16:creationId xmlns:a16="http://schemas.microsoft.com/office/drawing/2014/main" id="{ED772375-1EBD-4CAF-BDFB-711E7EC62861}"/>
                </a:ext>
              </a:extLst>
            </p:cNvPr>
            <p:cNvSpPr txBox="1"/>
            <p:nvPr/>
          </p:nvSpPr>
          <p:spPr>
            <a:xfrm>
              <a:off x="1727416" y="3181431"/>
              <a:ext cx="298480" cy="338554"/>
            </a:xfrm>
            <a:prstGeom prst="rect">
              <a:avLst/>
            </a:prstGeom>
            <a:noFill/>
          </p:spPr>
          <p:txBody>
            <a:bodyPr wrap="none" rtlCol="0">
              <a:spAutoFit/>
            </a:bodyPr>
            <a:lstStyle/>
            <a:p>
              <a:pPr>
                <a:buNone/>
              </a:pPr>
              <a:r>
                <a:rPr lang="en-GB" sz="1600" dirty="0"/>
                <a:t>3</a:t>
              </a:r>
            </a:p>
          </p:txBody>
        </p:sp>
        <p:sp>
          <p:nvSpPr>
            <p:cNvPr id="14" name="TextBox 13">
              <a:extLst>
                <a:ext uri="{FF2B5EF4-FFF2-40B4-BE49-F238E27FC236}">
                  <a16:creationId xmlns:a16="http://schemas.microsoft.com/office/drawing/2014/main" id="{8F0D1167-F511-4A65-82BC-32F5FB676E26}"/>
                </a:ext>
              </a:extLst>
            </p:cNvPr>
            <p:cNvSpPr txBox="1"/>
            <p:nvPr/>
          </p:nvSpPr>
          <p:spPr>
            <a:xfrm>
              <a:off x="2110941" y="3181431"/>
              <a:ext cx="298480" cy="338554"/>
            </a:xfrm>
            <a:prstGeom prst="rect">
              <a:avLst/>
            </a:prstGeom>
            <a:noFill/>
          </p:spPr>
          <p:txBody>
            <a:bodyPr wrap="none" rtlCol="0">
              <a:spAutoFit/>
            </a:bodyPr>
            <a:lstStyle/>
            <a:p>
              <a:pPr>
                <a:buNone/>
              </a:pPr>
              <a:r>
                <a:rPr lang="en-GB" sz="1600" dirty="0"/>
                <a:t>4</a:t>
              </a:r>
            </a:p>
          </p:txBody>
        </p:sp>
        <p:sp>
          <p:nvSpPr>
            <p:cNvPr id="15" name="TextBox 14">
              <a:extLst>
                <a:ext uri="{FF2B5EF4-FFF2-40B4-BE49-F238E27FC236}">
                  <a16:creationId xmlns:a16="http://schemas.microsoft.com/office/drawing/2014/main" id="{C8AF7AD1-55A4-4A5B-A0BD-B5974B9E1BA0}"/>
                </a:ext>
              </a:extLst>
            </p:cNvPr>
            <p:cNvSpPr txBox="1"/>
            <p:nvPr/>
          </p:nvSpPr>
          <p:spPr>
            <a:xfrm>
              <a:off x="2496745" y="3181431"/>
              <a:ext cx="298480" cy="338554"/>
            </a:xfrm>
            <a:prstGeom prst="rect">
              <a:avLst/>
            </a:prstGeom>
            <a:noFill/>
          </p:spPr>
          <p:txBody>
            <a:bodyPr wrap="none" rtlCol="0">
              <a:spAutoFit/>
            </a:bodyPr>
            <a:lstStyle/>
            <a:p>
              <a:pPr>
                <a:buNone/>
              </a:pPr>
              <a:r>
                <a:rPr lang="en-GB" sz="1600" dirty="0"/>
                <a:t>5</a:t>
              </a:r>
            </a:p>
          </p:txBody>
        </p:sp>
        <p:sp>
          <p:nvSpPr>
            <p:cNvPr id="16" name="TextBox 15">
              <a:extLst>
                <a:ext uri="{FF2B5EF4-FFF2-40B4-BE49-F238E27FC236}">
                  <a16:creationId xmlns:a16="http://schemas.microsoft.com/office/drawing/2014/main" id="{E142412F-F01D-42C7-9AF7-10EC012330A8}"/>
                </a:ext>
              </a:extLst>
            </p:cNvPr>
            <p:cNvSpPr txBox="1"/>
            <p:nvPr/>
          </p:nvSpPr>
          <p:spPr>
            <a:xfrm>
              <a:off x="2884791" y="3181431"/>
              <a:ext cx="298480" cy="338554"/>
            </a:xfrm>
            <a:prstGeom prst="rect">
              <a:avLst/>
            </a:prstGeom>
            <a:noFill/>
          </p:spPr>
          <p:txBody>
            <a:bodyPr wrap="none" rtlCol="0">
              <a:spAutoFit/>
            </a:bodyPr>
            <a:lstStyle/>
            <a:p>
              <a:pPr>
                <a:buNone/>
              </a:pPr>
              <a:r>
                <a:rPr lang="en-GB" sz="1600" dirty="0"/>
                <a:t>6</a:t>
              </a:r>
            </a:p>
          </p:txBody>
        </p:sp>
        <p:sp>
          <p:nvSpPr>
            <p:cNvPr id="20" name="TextBox 19">
              <a:extLst>
                <a:ext uri="{FF2B5EF4-FFF2-40B4-BE49-F238E27FC236}">
                  <a16:creationId xmlns:a16="http://schemas.microsoft.com/office/drawing/2014/main" id="{E696A703-335F-4F88-8510-21CC9B993422}"/>
                </a:ext>
              </a:extLst>
            </p:cNvPr>
            <p:cNvSpPr txBox="1"/>
            <p:nvPr/>
          </p:nvSpPr>
          <p:spPr>
            <a:xfrm>
              <a:off x="3266032" y="3181431"/>
              <a:ext cx="298480" cy="338554"/>
            </a:xfrm>
            <a:prstGeom prst="rect">
              <a:avLst/>
            </a:prstGeom>
            <a:noFill/>
          </p:spPr>
          <p:txBody>
            <a:bodyPr wrap="none" rtlCol="0">
              <a:spAutoFit/>
            </a:bodyPr>
            <a:lstStyle/>
            <a:p>
              <a:pPr>
                <a:buNone/>
              </a:pPr>
              <a:r>
                <a:rPr lang="en-GB" sz="1600" dirty="0"/>
                <a:t>7</a:t>
              </a:r>
            </a:p>
          </p:txBody>
        </p:sp>
        <p:sp>
          <p:nvSpPr>
            <p:cNvPr id="21" name="TextBox 20">
              <a:extLst>
                <a:ext uri="{FF2B5EF4-FFF2-40B4-BE49-F238E27FC236}">
                  <a16:creationId xmlns:a16="http://schemas.microsoft.com/office/drawing/2014/main" id="{77F5E9A7-DD83-4F2B-BFAE-DE08C1A4979D}"/>
                </a:ext>
              </a:extLst>
            </p:cNvPr>
            <p:cNvSpPr txBox="1"/>
            <p:nvPr/>
          </p:nvSpPr>
          <p:spPr>
            <a:xfrm>
              <a:off x="3651837" y="3181431"/>
              <a:ext cx="298480" cy="338554"/>
            </a:xfrm>
            <a:prstGeom prst="rect">
              <a:avLst/>
            </a:prstGeom>
            <a:noFill/>
          </p:spPr>
          <p:txBody>
            <a:bodyPr wrap="none" rtlCol="0">
              <a:spAutoFit/>
            </a:bodyPr>
            <a:lstStyle/>
            <a:p>
              <a:pPr>
                <a:buNone/>
              </a:pPr>
              <a:r>
                <a:rPr lang="en-GB" sz="1600" dirty="0"/>
                <a:t>8</a:t>
              </a:r>
            </a:p>
          </p:txBody>
        </p:sp>
        <p:sp>
          <p:nvSpPr>
            <p:cNvPr id="22" name="TextBox 21">
              <a:extLst>
                <a:ext uri="{FF2B5EF4-FFF2-40B4-BE49-F238E27FC236}">
                  <a16:creationId xmlns:a16="http://schemas.microsoft.com/office/drawing/2014/main" id="{317A6229-07DA-4154-B77F-F1C2C754BFB5}"/>
                </a:ext>
              </a:extLst>
            </p:cNvPr>
            <p:cNvSpPr txBox="1"/>
            <p:nvPr/>
          </p:nvSpPr>
          <p:spPr>
            <a:xfrm>
              <a:off x="4039882" y="3181431"/>
              <a:ext cx="298480" cy="338554"/>
            </a:xfrm>
            <a:prstGeom prst="rect">
              <a:avLst/>
            </a:prstGeom>
            <a:noFill/>
          </p:spPr>
          <p:txBody>
            <a:bodyPr wrap="none" rtlCol="0">
              <a:spAutoFit/>
            </a:bodyPr>
            <a:lstStyle/>
            <a:p>
              <a:pPr>
                <a:buNone/>
              </a:pPr>
              <a:r>
                <a:rPr lang="en-GB" sz="1600" dirty="0"/>
                <a:t>9</a:t>
              </a:r>
            </a:p>
          </p:txBody>
        </p:sp>
        <p:sp>
          <p:nvSpPr>
            <p:cNvPr id="23" name="TextBox 22">
              <a:extLst>
                <a:ext uri="{FF2B5EF4-FFF2-40B4-BE49-F238E27FC236}">
                  <a16:creationId xmlns:a16="http://schemas.microsoft.com/office/drawing/2014/main" id="{6AA8217D-AE99-4D96-ACCF-D9872ED65504}"/>
                </a:ext>
              </a:extLst>
            </p:cNvPr>
            <p:cNvSpPr txBox="1"/>
            <p:nvPr/>
          </p:nvSpPr>
          <p:spPr>
            <a:xfrm>
              <a:off x="4722103" y="3175337"/>
              <a:ext cx="397032" cy="338554"/>
            </a:xfrm>
            <a:prstGeom prst="rect">
              <a:avLst/>
            </a:prstGeom>
            <a:noFill/>
          </p:spPr>
          <p:txBody>
            <a:bodyPr wrap="none" rtlCol="0">
              <a:spAutoFit/>
            </a:bodyPr>
            <a:lstStyle/>
            <a:p>
              <a:pPr algn="ctr">
                <a:buNone/>
              </a:pPr>
              <a:r>
                <a:rPr lang="en-GB" sz="1600" dirty="0"/>
                <a:t>11</a:t>
              </a:r>
            </a:p>
          </p:txBody>
        </p:sp>
        <p:sp>
          <p:nvSpPr>
            <p:cNvPr id="24" name="TextBox 23">
              <a:extLst>
                <a:ext uri="{FF2B5EF4-FFF2-40B4-BE49-F238E27FC236}">
                  <a16:creationId xmlns:a16="http://schemas.microsoft.com/office/drawing/2014/main" id="{3EE4B861-A8F9-47D4-B386-B4FF03C9B1E3}"/>
                </a:ext>
              </a:extLst>
            </p:cNvPr>
            <p:cNvSpPr txBox="1"/>
            <p:nvPr/>
          </p:nvSpPr>
          <p:spPr>
            <a:xfrm>
              <a:off x="5109242" y="3175337"/>
              <a:ext cx="412292" cy="338554"/>
            </a:xfrm>
            <a:prstGeom prst="rect">
              <a:avLst/>
            </a:prstGeom>
            <a:noFill/>
          </p:spPr>
          <p:txBody>
            <a:bodyPr wrap="none" rtlCol="0">
              <a:spAutoFit/>
            </a:bodyPr>
            <a:lstStyle/>
            <a:p>
              <a:pPr algn="ctr">
                <a:buNone/>
              </a:pPr>
              <a:r>
                <a:rPr lang="en-GB" sz="1600" dirty="0"/>
                <a:t>12</a:t>
              </a:r>
            </a:p>
          </p:txBody>
        </p:sp>
        <p:sp>
          <p:nvSpPr>
            <p:cNvPr id="25" name="TextBox 24">
              <a:extLst>
                <a:ext uri="{FF2B5EF4-FFF2-40B4-BE49-F238E27FC236}">
                  <a16:creationId xmlns:a16="http://schemas.microsoft.com/office/drawing/2014/main" id="{BD791DE4-F7E6-4321-92BF-46BFAF7D72DD}"/>
                </a:ext>
              </a:extLst>
            </p:cNvPr>
            <p:cNvSpPr txBox="1"/>
            <p:nvPr/>
          </p:nvSpPr>
          <p:spPr>
            <a:xfrm>
              <a:off x="5504011" y="3175337"/>
              <a:ext cx="412292" cy="338554"/>
            </a:xfrm>
            <a:prstGeom prst="rect">
              <a:avLst/>
            </a:prstGeom>
            <a:noFill/>
          </p:spPr>
          <p:txBody>
            <a:bodyPr wrap="none" rtlCol="0">
              <a:spAutoFit/>
            </a:bodyPr>
            <a:lstStyle/>
            <a:p>
              <a:pPr algn="ctr">
                <a:buNone/>
              </a:pPr>
              <a:r>
                <a:rPr lang="en-GB" sz="1600" dirty="0"/>
                <a:t>13</a:t>
              </a:r>
            </a:p>
          </p:txBody>
        </p:sp>
        <p:sp>
          <p:nvSpPr>
            <p:cNvPr id="26" name="TextBox 25">
              <a:extLst>
                <a:ext uri="{FF2B5EF4-FFF2-40B4-BE49-F238E27FC236}">
                  <a16:creationId xmlns:a16="http://schemas.microsoft.com/office/drawing/2014/main" id="{A57FDEC9-8A7C-4EDC-9AC8-214EDF3354FF}"/>
                </a:ext>
              </a:extLst>
            </p:cNvPr>
            <p:cNvSpPr txBox="1"/>
            <p:nvPr/>
          </p:nvSpPr>
          <p:spPr>
            <a:xfrm>
              <a:off x="5876330" y="3175337"/>
              <a:ext cx="412292" cy="338554"/>
            </a:xfrm>
            <a:prstGeom prst="rect">
              <a:avLst/>
            </a:prstGeom>
            <a:noFill/>
          </p:spPr>
          <p:txBody>
            <a:bodyPr wrap="none" rtlCol="0">
              <a:spAutoFit/>
            </a:bodyPr>
            <a:lstStyle/>
            <a:p>
              <a:pPr algn="ctr">
                <a:buNone/>
              </a:pPr>
              <a:r>
                <a:rPr lang="en-GB" sz="1600" dirty="0"/>
                <a:t>14</a:t>
              </a:r>
            </a:p>
          </p:txBody>
        </p:sp>
        <p:sp>
          <p:nvSpPr>
            <p:cNvPr id="27" name="TextBox 26">
              <a:extLst>
                <a:ext uri="{FF2B5EF4-FFF2-40B4-BE49-F238E27FC236}">
                  <a16:creationId xmlns:a16="http://schemas.microsoft.com/office/drawing/2014/main" id="{EAA7D288-E963-4C41-8768-5C6461D88E7E}"/>
                </a:ext>
              </a:extLst>
            </p:cNvPr>
            <p:cNvSpPr txBox="1"/>
            <p:nvPr/>
          </p:nvSpPr>
          <p:spPr>
            <a:xfrm>
              <a:off x="6271099" y="3175337"/>
              <a:ext cx="412292" cy="338554"/>
            </a:xfrm>
            <a:prstGeom prst="rect">
              <a:avLst/>
            </a:prstGeom>
            <a:noFill/>
          </p:spPr>
          <p:txBody>
            <a:bodyPr wrap="none" rtlCol="0">
              <a:spAutoFit/>
            </a:bodyPr>
            <a:lstStyle/>
            <a:p>
              <a:pPr algn="ctr">
                <a:buNone/>
              </a:pPr>
              <a:r>
                <a:rPr lang="en-GB" sz="1600" dirty="0"/>
                <a:t>15</a:t>
              </a:r>
            </a:p>
          </p:txBody>
        </p:sp>
        <p:sp>
          <p:nvSpPr>
            <p:cNvPr id="28" name="TextBox 27">
              <a:extLst>
                <a:ext uri="{FF2B5EF4-FFF2-40B4-BE49-F238E27FC236}">
                  <a16:creationId xmlns:a16="http://schemas.microsoft.com/office/drawing/2014/main" id="{54AE086B-FDD2-40EE-BF55-F674019F60C8}"/>
                </a:ext>
              </a:extLst>
            </p:cNvPr>
            <p:cNvSpPr txBox="1"/>
            <p:nvPr/>
          </p:nvSpPr>
          <p:spPr>
            <a:xfrm>
              <a:off x="6665868" y="3175337"/>
              <a:ext cx="412292" cy="338554"/>
            </a:xfrm>
            <a:prstGeom prst="rect">
              <a:avLst/>
            </a:prstGeom>
            <a:noFill/>
          </p:spPr>
          <p:txBody>
            <a:bodyPr wrap="none" rtlCol="0">
              <a:spAutoFit/>
            </a:bodyPr>
            <a:lstStyle/>
            <a:p>
              <a:pPr algn="ctr">
                <a:buNone/>
              </a:pPr>
              <a:r>
                <a:rPr lang="en-GB" sz="1600" dirty="0"/>
                <a:t>16</a:t>
              </a:r>
            </a:p>
          </p:txBody>
        </p:sp>
        <p:sp>
          <p:nvSpPr>
            <p:cNvPr id="29" name="TextBox 28">
              <a:extLst>
                <a:ext uri="{FF2B5EF4-FFF2-40B4-BE49-F238E27FC236}">
                  <a16:creationId xmlns:a16="http://schemas.microsoft.com/office/drawing/2014/main" id="{279812EB-4ED3-466B-9880-E04B2DF29BF0}"/>
                </a:ext>
              </a:extLst>
            </p:cNvPr>
            <p:cNvSpPr txBox="1"/>
            <p:nvPr/>
          </p:nvSpPr>
          <p:spPr>
            <a:xfrm>
              <a:off x="7029182" y="3175337"/>
              <a:ext cx="412292" cy="338554"/>
            </a:xfrm>
            <a:prstGeom prst="rect">
              <a:avLst/>
            </a:prstGeom>
            <a:noFill/>
          </p:spPr>
          <p:txBody>
            <a:bodyPr wrap="none" rtlCol="0">
              <a:spAutoFit/>
            </a:bodyPr>
            <a:lstStyle/>
            <a:p>
              <a:pPr algn="ctr">
                <a:buNone/>
              </a:pPr>
              <a:r>
                <a:rPr lang="en-GB" sz="1600" dirty="0"/>
                <a:t>17</a:t>
              </a:r>
            </a:p>
          </p:txBody>
        </p:sp>
        <p:sp>
          <p:nvSpPr>
            <p:cNvPr id="30" name="TextBox 29">
              <a:extLst>
                <a:ext uri="{FF2B5EF4-FFF2-40B4-BE49-F238E27FC236}">
                  <a16:creationId xmlns:a16="http://schemas.microsoft.com/office/drawing/2014/main" id="{924DD777-0F8B-4027-87F8-79215B30861D}"/>
                </a:ext>
              </a:extLst>
            </p:cNvPr>
            <p:cNvSpPr txBox="1"/>
            <p:nvPr/>
          </p:nvSpPr>
          <p:spPr>
            <a:xfrm>
              <a:off x="7341657" y="3175337"/>
              <a:ext cx="576879" cy="338554"/>
            </a:xfrm>
            <a:prstGeom prst="rect">
              <a:avLst/>
            </a:prstGeom>
            <a:noFill/>
          </p:spPr>
          <p:txBody>
            <a:bodyPr wrap="square" rtlCol="0">
              <a:spAutoFit/>
            </a:bodyPr>
            <a:lstStyle/>
            <a:p>
              <a:pPr algn="ctr">
                <a:buNone/>
              </a:pPr>
              <a:r>
                <a:rPr lang="en-GB" sz="1600" dirty="0"/>
                <a:t>18</a:t>
              </a:r>
            </a:p>
          </p:txBody>
        </p:sp>
        <p:sp>
          <p:nvSpPr>
            <p:cNvPr id="31" name="TextBox 30">
              <a:extLst>
                <a:ext uri="{FF2B5EF4-FFF2-40B4-BE49-F238E27FC236}">
                  <a16:creationId xmlns:a16="http://schemas.microsoft.com/office/drawing/2014/main" id="{D0D9B754-BC77-46EA-893B-380768717CF7}"/>
                </a:ext>
              </a:extLst>
            </p:cNvPr>
            <p:cNvSpPr txBox="1"/>
            <p:nvPr/>
          </p:nvSpPr>
          <p:spPr>
            <a:xfrm>
              <a:off x="7818719" y="3175337"/>
              <a:ext cx="412292" cy="338554"/>
            </a:xfrm>
            <a:prstGeom prst="rect">
              <a:avLst/>
            </a:prstGeom>
            <a:noFill/>
          </p:spPr>
          <p:txBody>
            <a:bodyPr wrap="none" rtlCol="0">
              <a:spAutoFit/>
            </a:bodyPr>
            <a:lstStyle/>
            <a:p>
              <a:pPr algn="ctr">
                <a:buNone/>
              </a:pPr>
              <a:r>
                <a:rPr lang="en-GB" sz="1600" dirty="0"/>
                <a:t>19</a:t>
              </a:r>
            </a:p>
          </p:txBody>
        </p:sp>
      </p:grpSp>
      <p:sp>
        <p:nvSpPr>
          <p:cNvPr id="4" name="Rectangle 3">
            <a:extLst>
              <a:ext uri="{FF2B5EF4-FFF2-40B4-BE49-F238E27FC236}">
                <a16:creationId xmlns:a16="http://schemas.microsoft.com/office/drawing/2014/main" id="{F801951F-DCE7-4C41-99B2-48A8C77B8D57}"/>
              </a:ext>
            </a:extLst>
          </p:cNvPr>
          <p:cNvSpPr/>
          <p:nvPr/>
        </p:nvSpPr>
        <p:spPr>
          <a:xfrm>
            <a:off x="3999490" y="1890105"/>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32" name="Rectangle 31">
            <a:extLst>
              <a:ext uri="{FF2B5EF4-FFF2-40B4-BE49-F238E27FC236}">
                <a16:creationId xmlns:a16="http://schemas.microsoft.com/office/drawing/2014/main" id="{452CD85F-81F1-48D7-B282-7E41C75F74E7}"/>
              </a:ext>
            </a:extLst>
          </p:cNvPr>
          <p:cNvSpPr/>
          <p:nvPr/>
        </p:nvSpPr>
        <p:spPr>
          <a:xfrm>
            <a:off x="6671303" y="1885135"/>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33" name="Rectangle 32">
            <a:extLst>
              <a:ext uri="{FF2B5EF4-FFF2-40B4-BE49-F238E27FC236}">
                <a16:creationId xmlns:a16="http://schemas.microsoft.com/office/drawing/2014/main" id="{4C6EE6D6-66FE-42B4-84EB-40C077A8DC1A}"/>
              </a:ext>
            </a:extLst>
          </p:cNvPr>
          <p:cNvSpPr/>
          <p:nvPr/>
        </p:nvSpPr>
        <p:spPr>
          <a:xfrm>
            <a:off x="9374569" y="1890105"/>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11" name="Title 10">
            <a:extLst>
              <a:ext uri="{FF2B5EF4-FFF2-40B4-BE49-F238E27FC236}">
                <a16:creationId xmlns:a16="http://schemas.microsoft.com/office/drawing/2014/main" id="{A45B87CA-B2E3-4EDD-8E41-660E4004911E}"/>
              </a:ext>
            </a:extLst>
          </p:cNvPr>
          <p:cNvSpPr>
            <a:spLocks noGrp="1"/>
          </p:cNvSpPr>
          <p:nvPr>
            <p:ph type="title"/>
          </p:nvPr>
        </p:nvSpPr>
        <p:spPr/>
        <p:txBody>
          <a:bodyPr/>
          <a:lstStyle/>
          <a:p>
            <a:pPr>
              <a:buClrTx/>
              <a:buFontTx/>
              <a:buNone/>
            </a:pPr>
            <a:r>
              <a:rPr lang="en-GB" dirty="0"/>
              <a:t>1NPV-2 Numbers to 20 in the linear number system </a:t>
            </a:r>
          </a:p>
        </p:txBody>
      </p:sp>
      <p:grpSp>
        <p:nvGrpSpPr>
          <p:cNvPr id="39" name="Group 38">
            <a:extLst>
              <a:ext uri="{FF2B5EF4-FFF2-40B4-BE49-F238E27FC236}">
                <a16:creationId xmlns:a16="http://schemas.microsoft.com/office/drawing/2014/main" id="{D991B048-0854-42F3-B38F-6914E457E734}"/>
              </a:ext>
            </a:extLst>
          </p:cNvPr>
          <p:cNvGrpSpPr/>
          <p:nvPr/>
        </p:nvGrpSpPr>
        <p:grpSpPr>
          <a:xfrm>
            <a:off x="8133406" y="1561730"/>
            <a:ext cx="498855" cy="830421"/>
            <a:chOff x="6609405" y="2166879"/>
            <a:chExt cx="498855" cy="830421"/>
          </a:xfrm>
        </p:grpSpPr>
        <p:sp>
          <p:nvSpPr>
            <p:cNvPr id="41" name="TextBox 40">
              <a:extLst>
                <a:ext uri="{FF2B5EF4-FFF2-40B4-BE49-F238E27FC236}">
                  <a16:creationId xmlns:a16="http://schemas.microsoft.com/office/drawing/2014/main" id="{6A176552-26DC-4F0A-B33C-92514A519A5D}"/>
                </a:ext>
              </a:extLst>
            </p:cNvPr>
            <p:cNvSpPr txBox="1"/>
            <p:nvPr/>
          </p:nvSpPr>
          <p:spPr>
            <a:xfrm>
              <a:off x="6609405" y="2166879"/>
              <a:ext cx="498855" cy="430887"/>
            </a:xfrm>
            <a:prstGeom prst="rect">
              <a:avLst/>
            </a:prstGeom>
            <a:noFill/>
          </p:spPr>
          <p:txBody>
            <a:bodyPr wrap="none" rtlCol="0">
              <a:spAutoFit/>
            </a:bodyPr>
            <a:lstStyle/>
            <a:p>
              <a:pPr>
                <a:buNone/>
              </a:pPr>
              <a:r>
                <a:rPr lang="en-GB" sz="2200" b="1" dirty="0"/>
                <a:t>16</a:t>
              </a:r>
            </a:p>
          </p:txBody>
        </p:sp>
        <p:cxnSp>
          <p:nvCxnSpPr>
            <p:cNvPr id="55" name="Straight Arrow Connector 54">
              <a:extLst>
                <a:ext uri="{FF2B5EF4-FFF2-40B4-BE49-F238E27FC236}">
                  <a16:creationId xmlns:a16="http://schemas.microsoft.com/office/drawing/2014/main" id="{0082635A-40F6-4865-B511-62ABC2AF6139}"/>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A8F42E89-76B2-421E-9673-7C477CB04777}"/>
              </a:ext>
            </a:extLst>
          </p:cNvPr>
          <p:cNvSpPr/>
          <p:nvPr/>
        </p:nvSpPr>
        <p:spPr>
          <a:xfrm>
            <a:off x="2476447" y="2653633"/>
            <a:ext cx="3362340" cy="34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1" name="Rectangle 60">
            <a:extLst>
              <a:ext uri="{FF2B5EF4-FFF2-40B4-BE49-F238E27FC236}">
                <a16:creationId xmlns:a16="http://schemas.microsoft.com/office/drawing/2014/main" id="{0B91B00E-BF38-4184-89FE-C5A76CADF54B}"/>
              </a:ext>
            </a:extLst>
          </p:cNvPr>
          <p:cNvSpPr/>
          <p:nvPr/>
        </p:nvSpPr>
        <p:spPr>
          <a:xfrm>
            <a:off x="6326895" y="2662804"/>
            <a:ext cx="3362340" cy="34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2" name="Rectangle 61">
            <a:extLst>
              <a:ext uri="{FF2B5EF4-FFF2-40B4-BE49-F238E27FC236}">
                <a16:creationId xmlns:a16="http://schemas.microsoft.com/office/drawing/2014/main" id="{59C2B87C-947C-4CC5-A48D-44D82F3A1D75}"/>
              </a:ext>
            </a:extLst>
          </p:cNvPr>
          <p:cNvSpPr/>
          <p:nvPr/>
        </p:nvSpPr>
        <p:spPr>
          <a:xfrm>
            <a:off x="2321717" y="2490370"/>
            <a:ext cx="7307437" cy="448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v</a:t>
            </a:r>
          </a:p>
        </p:txBody>
      </p:sp>
      <p:grpSp>
        <p:nvGrpSpPr>
          <p:cNvPr id="36" name="Group 35">
            <a:extLst>
              <a:ext uri="{FF2B5EF4-FFF2-40B4-BE49-F238E27FC236}">
                <a16:creationId xmlns:a16="http://schemas.microsoft.com/office/drawing/2014/main" id="{CB68606B-55D5-4FE2-8A66-144D51501401}"/>
              </a:ext>
            </a:extLst>
          </p:cNvPr>
          <p:cNvGrpSpPr/>
          <p:nvPr/>
        </p:nvGrpSpPr>
        <p:grpSpPr>
          <a:xfrm>
            <a:off x="5905964" y="2475137"/>
            <a:ext cx="428322" cy="477660"/>
            <a:chOff x="4633098" y="3739287"/>
            <a:chExt cx="428322" cy="477660"/>
          </a:xfrm>
        </p:grpSpPr>
        <p:sp>
          <p:nvSpPr>
            <p:cNvPr id="45" name="TextBox 44">
              <a:extLst>
                <a:ext uri="{FF2B5EF4-FFF2-40B4-BE49-F238E27FC236}">
                  <a16:creationId xmlns:a16="http://schemas.microsoft.com/office/drawing/2014/main" id="{A0F13631-A305-43C2-9529-A106AE8A1109}"/>
                </a:ext>
              </a:extLst>
            </p:cNvPr>
            <p:cNvSpPr txBox="1"/>
            <p:nvPr/>
          </p:nvSpPr>
          <p:spPr>
            <a:xfrm>
              <a:off x="4633098" y="3863004"/>
              <a:ext cx="428322" cy="353943"/>
            </a:xfrm>
            <a:prstGeom prst="rect">
              <a:avLst/>
            </a:prstGeom>
            <a:noFill/>
          </p:spPr>
          <p:txBody>
            <a:bodyPr wrap="none" rtlCol="0">
              <a:spAutoFit/>
            </a:bodyPr>
            <a:lstStyle/>
            <a:p>
              <a:pPr>
                <a:buNone/>
              </a:pPr>
              <a:r>
                <a:rPr lang="en-GB" sz="1700" dirty="0"/>
                <a:t>10</a:t>
              </a:r>
            </a:p>
          </p:txBody>
        </p:sp>
        <p:cxnSp>
          <p:nvCxnSpPr>
            <p:cNvPr id="49" name="Straight Connector 48">
              <a:extLst>
                <a:ext uri="{FF2B5EF4-FFF2-40B4-BE49-F238E27FC236}">
                  <a16:creationId xmlns:a16="http://schemas.microsoft.com/office/drawing/2014/main" id="{E61FA3E0-63F8-4863-ABA2-4231AC31BB64}"/>
                </a:ext>
              </a:extLst>
            </p:cNvPr>
            <p:cNvCxnSpPr/>
            <p:nvPr/>
          </p:nvCxnSpPr>
          <p:spPr>
            <a:xfrm>
              <a:off x="4839011" y="3739287"/>
              <a:ext cx="0" cy="150434"/>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18BA497C-420F-4BF9-9B37-8935C53C6088}"/>
              </a:ext>
            </a:extLst>
          </p:cNvPr>
          <p:cNvGrpSpPr/>
          <p:nvPr/>
        </p:nvGrpSpPr>
        <p:grpSpPr>
          <a:xfrm>
            <a:off x="7801535" y="1561730"/>
            <a:ext cx="498855" cy="830421"/>
            <a:chOff x="6609405" y="2166879"/>
            <a:chExt cx="498855" cy="830421"/>
          </a:xfrm>
        </p:grpSpPr>
        <p:sp>
          <p:nvSpPr>
            <p:cNvPr id="44" name="TextBox 43">
              <a:extLst>
                <a:ext uri="{FF2B5EF4-FFF2-40B4-BE49-F238E27FC236}">
                  <a16:creationId xmlns:a16="http://schemas.microsoft.com/office/drawing/2014/main" id="{4FE95D48-6A71-44EF-BAC4-C1E349645063}"/>
                </a:ext>
              </a:extLst>
            </p:cNvPr>
            <p:cNvSpPr txBox="1"/>
            <p:nvPr/>
          </p:nvSpPr>
          <p:spPr>
            <a:xfrm>
              <a:off x="6609405" y="2166879"/>
              <a:ext cx="498855" cy="430887"/>
            </a:xfrm>
            <a:prstGeom prst="rect">
              <a:avLst/>
            </a:prstGeom>
            <a:noFill/>
          </p:spPr>
          <p:txBody>
            <a:bodyPr wrap="none" rtlCol="0">
              <a:spAutoFit/>
            </a:bodyPr>
            <a:lstStyle/>
            <a:p>
              <a:pPr>
                <a:buNone/>
              </a:pPr>
              <a:r>
                <a:rPr lang="en-GB" sz="2200" b="1" dirty="0"/>
                <a:t>16</a:t>
              </a:r>
            </a:p>
          </p:txBody>
        </p:sp>
        <p:cxnSp>
          <p:nvCxnSpPr>
            <p:cNvPr id="46" name="Straight Arrow Connector 45">
              <a:extLst>
                <a:ext uri="{FF2B5EF4-FFF2-40B4-BE49-F238E27FC236}">
                  <a16:creationId xmlns:a16="http://schemas.microsoft.com/office/drawing/2014/main" id="{61D51453-CB67-472C-A802-8C99C91E99F4}"/>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446ADCC-4F20-4EBA-B300-BDD60F07FC4E}"/>
              </a:ext>
            </a:extLst>
          </p:cNvPr>
          <p:cNvGrpSpPr/>
          <p:nvPr/>
        </p:nvGrpSpPr>
        <p:grpSpPr>
          <a:xfrm>
            <a:off x="8492284" y="1557338"/>
            <a:ext cx="498855" cy="830421"/>
            <a:chOff x="6609405" y="2166879"/>
            <a:chExt cx="498855" cy="830421"/>
          </a:xfrm>
        </p:grpSpPr>
        <p:sp>
          <p:nvSpPr>
            <p:cNvPr id="51" name="TextBox 50">
              <a:extLst>
                <a:ext uri="{FF2B5EF4-FFF2-40B4-BE49-F238E27FC236}">
                  <a16:creationId xmlns:a16="http://schemas.microsoft.com/office/drawing/2014/main" id="{9D4A52B3-5E86-4478-A6BD-3B77332A4209}"/>
                </a:ext>
              </a:extLst>
            </p:cNvPr>
            <p:cNvSpPr txBox="1"/>
            <p:nvPr/>
          </p:nvSpPr>
          <p:spPr>
            <a:xfrm>
              <a:off x="6609405" y="2166879"/>
              <a:ext cx="498855" cy="430887"/>
            </a:xfrm>
            <a:prstGeom prst="rect">
              <a:avLst/>
            </a:prstGeom>
            <a:noFill/>
          </p:spPr>
          <p:txBody>
            <a:bodyPr wrap="none" rtlCol="0">
              <a:spAutoFit/>
            </a:bodyPr>
            <a:lstStyle/>
            <a:p>
              <a:pPr>
                <a:buNone/>
              </a:pPr>
              <a:r>
                <a:rPr lang="en-GB" sz="2200" b="1" dirty="0"/>
                <a:t>16</a:t>
              </a:r>
            </a:p>
          </p:txBody>
        </p:sp>
        <p:cxnSp>
          <p:nvCxnSpPr>
            <p:cNvPr id="52" name="Straight Arrow Connector 51">
              <a:extLst>
                <a:ext uri="{FF2B5EF4-FFF2-40B4-BE49-F238E27FC236}">
                  <a16:creationId xmlns:a16="http://schemas.microsoft.com/office/drawing/2014/main" id="{B38AFE32-B668-4B2D-8757-49E1027D5367}"/>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B46EC01-9407-4AF4-8DCF-A2B1C858AD6F}"/>
              </a:ext>
            </a:extLst>
          </p:cNvPr>
          <p:cNvSpPr txBox="1">
            <a:spLocks/>
          </p:cNvSpPr>
          <p:nvPr/>
        </p:nvSpPr>
        <p:spPr>
          <a:xfrm>
            <a:off x="594009" y="3120474"/>
            <a:ext cx="9283918" cy="22980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number line?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remember which number sits </a:t>
            </a:r>
            <a:r>
              <a:rPr lang="en-GB" sz="2000" i="1" dirty="0">
                <a:latin typeface="Arial" panose="020B0604020202020204" pitchFamily="34" charset="0"/>
                <a:cs typeface="Arial" panose="020B0604020202020204" pitchFamily="34" charset="0"/>
              </a:rPr>
              <a:t>half-way between </a:t>
            </a:r>
            <a:r>
              <a:rPr lang="en-GB" sz="2000" dirty="0">
                <a:latin typeface="Arial" panose="020B0604020202020204" pitchFamily="34" charset="0"/>
                <a:cs typeface="Arial" panose="020B0604020202020204" pitchFamily="34" charset="0"/>
              </a:rPr>
              <a:t>zero and twenty?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can we use what we know about the numbers between 10 and 20 to place 16 on the number line?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Where do you think these numbers sit: 19, 9, 11, 2? Can you explain why?</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D4EA4977-DA2D-43A8-9535-9EFCB3F3E775}"/>
              </a:ext>
            </a:extLst>
          </p:cNvPr>
          <p:cNvSpPr txBox="1"/>
          <p:nvPr/>
        </p:nvSpPr>
        <p:spPr>
          <a:xfrm>
            <a:off x="623888" y="5680064"/>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Ten is half-way between zero </a:t>
            </a:r>
            <a:r>
              <a:rPr lang="en-GB" sz="2000" i="1"/>
              <a:t>and twenty.</a:t>
            </a:r>
            <a:endParaRPr lang="en-GB" sz="2000" i="1" dirty="0"/>
          </a:p>
        </p:txBody>
      </p:sp>
    </p:spTree>
    <p:custDataLst>
      <p:tags r:id="rId1"/>
    </p:custDataLst>
    <p:extLst>
      <p:ext uri="{BB962C8B-B14F-4D97-AF65-F5344CB8AC3E}">
        <p14:creationId xmlns:p14="http://schemas.microsoft.com/office/powerpoint/2010/main" val="3924151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1.11022E-16 -4.44444E-6 L -0.03607 -4.44444E-6 " pathEditMode="relative" rAng="0" ptsTypes="AA">
                                      <p:cBhvr>
                                        <p:cTn id="13" dur="1000" fill="hold"/>
                                        <p:tgtEl>
                                          <p:spTgt spid="39"/>
                                        </p:tgtEl>
                                        <p:attrNameLst>
                                          <p:attrName>ppt_x</p:attrName>
                                          <p:attrName>ppt_y</p:attrName>
                                        </p:attrNameLst>
                                      </p:cBhvr>
                                      <p:rCtr x="-1810" y="0"/>
                                    </p:animMotion>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1000"/>
                            </p:stCondLst>
                            <p:childTnLst>
                              <p:par>
                                <p:cTn id="21" presetID="35" presetClass="path" presetSubtype="0" accel="50000" decel="50000" fill="hold" nodeType="afterEffect">
                                  <p:stCondLst>
                                    <p:cond delay="0"/>
                                  </p:stCondLst>
                                  <p:childTnLst>
                                    <p:animMotion origin="layout" path="M 3.54167E-6 -4.44444E-6 L 0.07617 -0.00046 " pathEditMode="relative" rAng="0" ptsTypes="AA">
                                      <p:cBhvr>
                                        <p:cTn id="22" dur="1000" fill="hold"/>
                                        <p:tgtEl>
                                          <p:spTgt spid="43"/>
                                        </p:tgtEl>
                                        <p:attrNameLst>
                                          <p:attrName>ppt_x</p:attrName>
                                          <p:attrName>ppt_y</p:attrName>
                                        </p:attrNameLst>
                                      </p:cBhvr>
                                      <p:rCtr x="3802" y="-23"/>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43"/>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2000"/>
                            </p:stCondLst>
                            <p:childTnLst>
                              <p:par>
                                <p:cTn id="30" presetID="35" presetClass="path" presetSubtype="0" accel="50000" decel="50000" fill="hold" nodeType="afterEffect">
                                  <p:stCondLst>
                                    <p:cond delay="0"/>
                                  </p:stCondLst>
                                  <p:childTnLst>
                                    <p:animMotion origin="layout" path="M 2.91667E-6 0 L -0.0392 0.00023 " pathEditMode="relative" rAng="0" ptsTypes="AA">
                                      <p:cBhvr>
                                        <p:cTn id="31" dur="1000" fill="hold"/>
                                        <p:tgtEl>
                                          <p:spTgt spid="50"/>
                                        </p:tgtEl>
                                        <p:attrNameLst>
                                          <p:attrName>ppt_x</p:attrName>
                                          <p:attrName>ppt_y</p:attrName>
                                        </p:attrNameLst>
                                      </p:cBhvr>
                                      <p:rCtr x="-1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1F3E-65DF-4DE3-8489-E6C61B8C9146}"/>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9" name="Group 8">
            <a:extLst>
              <a:ext uri="{FF2B5EF4-FFF2-40B4-BE49-F238E27FC236}">
                <a16:creationId xmlns:a16="http://schemas.microsoft.com/office/drawing/2014/main" id="{234C6304-8545-4906-B0CD-4E6EC980174A}"/>
              </a:ext>
            </a:extLst>
          </p:cNvPr>
          <p:cNvGrpSpPr/>
          <p:nvPr/>
        </p:nvGrpSpPr>
        <p:grpSpPr>
          <a:xfrm>
            <a:off x="1847528" y="1557338"/>
            <a:ext cx="4238459" cy="576064"/>
            <a:chOff x="1847528" y="1983596"/>
            <a:chExt cx="4238459" cy="576064"/>
          </a:xfrm>
        </p:grpSpPr>
        <p:sp>
          <p:nvSpPr>
            <p:cNvPr id="7" name="Rectangle 6">
              <a:extLst>
                <a:ext uri="{FF2B5EF4-FFF2-40B4-BE49-F238E27FC236}">
                  <a16:creationId xmlns:a16="http://schemas.microsoft.com/office/drawing/2014/main" id="{F3364291-A64D-45A5-8DFE-30AD38F53F24}"/>
                </a:ext>
              </a:extLst>
            </p:cNvPr>
            <p:cNvSpPr/>
            <p:nvPr/>
          </p:nvSpPr>
          <p:spPr bwMode="auto">
            <a:xfrm>
              <a:off x="1847528" y="1983596"/>
              <a:ext cx="4238459" cy="576064"/>
            </a:xfrm>
            <a:prstGeom prst="rect">
              <a:avLst/>
            </a:prstGeom>
            <a:solidFill>
              <a:schemeClr val="accent2"/>
            </a:solidFill>
            <a:ln w="19050">
              <a:solidFill>
                <a:schemeClr val="accent6">
                  <a:lumMod val="5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1F34ED2-0F85-4A68-9E66-6DB0BA24B8DF}"/>
                </a:ext>
              </a:extLst>
            </p:cNvPr>
            <p:cNvSpPr txBox="1"/>
            <p:nvPr/>
          </p:nvSpPr>
          <p:spPr>
            <a:xfrm>
              <a:off x="3513748" y="2038184"/>
              <a:ext cx="906017" cy="430887"/>
            </a:xfrm>
            <a:prstGeom prst="rect">
              <a:avLst/>
            </a:prstGeom>
            <a:noFill/>
          </p:spPr>
          <p:txBody>
            <a:bodyPr wrap="none" rtlCol="0">
              <a:spAutoFit/>
            </a:bodyPr>
            <a:lstStyle/>
            <a:p>
              <a:pPr>
                <a:buNone/>
              </a:pPr>
              <a:r>
                <a:rPr lang="en-GB" sz="2200" b="1" dirty="0"/>
                <a:t>10cm</a:t>
              </a:r>
            </a:p>
          </p:txBody>
        </p:sp>
      </p:grpSp>
      <p:grpSp>
        <p:nvGrpSpPr>
          <p:cNvPr id="12" name="Group 11">
            <a:extLst>
              <a:ext uri="{FF2B5EF4-FFF2-40B4-BE49-F238E27FC236}">
                <a16:creationId xmlns:a16="http://schemas.microsoft.com/office/drawing/2014/main" id="{9CB5D6ED-8584-4C14-9972-282771145521}"/>
              </a:ext>
            </a:extLst>
          </p:cNvPr>
          <p:cNvGrpSpPr/>
          <p:nvPr/>
        </p:nvGrpSpPr>
        <p:grpSpPr>
          <a:xfrm>
            <a:off x="6078684" y="1557338"/>
            <a:ext cx="4238459" cy="576064"/>
            <a:chOff x="1847528" y="1983596"/>
            <a:chExt cx="4238459" cy="576064"/>
          </a:xfrm>
        </p:grpSpPr>
        <p:sp>
          <p:nvSpPr>
            <p:cNvPr id="13" name="Rectangle 12">
              <a:extLst>
                <a:ext uri="{FF2B5EF4-FFF2-40B4-BE49-F238E27FC236}">
                  <a16:creationId xmlns:a16="http://schemas.microsoft.com/office/drawing/2014/main" id="{336C76E5-1BD2-41FD-AEE2-F58144F82F30}"/>
                </a:ext>
              </a:extLst>
            </p:cNvPr>
            <p:cNvSpPr/>
            <p:nvPr/>
          </p:nvSpPr>
          <p:spPr bwMode="auto">
            <a:xfrm>
              <a:off x="1847528" y="1983596"/>
              <a:ext cx="4238459" cy="576064"/>
            </a:xfrm>
            <a:prstGeom prst="rect">
              <a:avLst/>
            </a:prstGeom>
            <a:solidFill>
              <a:schemeClr val="accent2"/>
            </a:solidFill>
            <a:ln w="19050">
              <a:solidFill>
                <a:schemeClr val="accent6">
                  <a:lumMod val="5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DE74F922-CA59-4ACD-8688-19B4694939C8}"/>
                </a:ext>
              </a:extLst>
            </p:cNvPr>
            <p:cNvSpPr txBox="1"/>
            <p:nvPr/>
          </p:nvSpPr>
          <p:spPr>
            <a:xfrm>
              <a:off x="3513748" y="2038184"/>
              <a:ext cx="906017" cy="430887"/>
            </a:xfrm>
            <a:prstGeom prst="rect">
              <a:avLst/>
            </a:prstGeom>
            <a:noFill/>
          </p:spPr>
          <p:txBody>
            <a:bodyPr wrap="none" rtlCol="0">
              <a:spAutoFit/>
            </a:bodyPr>
            <a:lstStyle/>
            <a:p>
              <a:pPr>
                <a:buNone/>
              </a:pPr>
              <a:r>
                <a:rPr lang="en-GB" sz="2200" b="1" dirty="0"/>
                <a:t>10cm</a:t>
              </a:r>
            </a:p>
          </p:txBody>
        </p:sp>
      </p:grpSp>
      <p:pic>
        <p:nvPicPr>
          <p:cNvPr id="10" name="Picture 9">
            <a:extLst>
              <a:ext uri="{FF2B5EF4-FFF2-40B4-BE49-F238E27FC236}">
                <a16:creationId xmlns:a16="http://schemas.microsoft.com/office/drawing/2014/main" id="{C526D42D-0B32-41F1-9880-72125C7CF7C0}"/>
              </a:ext>
            </a:extLst>
          </p:cNvPr>
          <p:cNvPicPr>
            <a:picLocks noChangeAspect="1"/>
          </p:cNvPicPr>
          <p:nvPr/>
        </p:nvPicPr>
        <p:blipFill>
          <a:blip r:embed="rId4"/>
          <a:stretch>
            <a:fillRect/>
          </a:stretch>
        </p:blipFill>
        <p:spPr>
          <a:xfrm>
            <a:off x="1778823" y="2238550"/>
            <a:ext cx="1252484" cy="698287"/>
          </a:xfrm>
          <a:prstGeom prst="rect">
            <a:avLst/>
          </a:prstGeom>
        </p:spPr>
      </p:pic>
      <p:sp>
        <p:nvSpPr>
          <p:cNvPr id="4" name="Content Placeholder 2">
            <a:extLst>
              <a:ext uri="{FF2B5EF4-FFF2-40B4-BE49-F238E27FC236}">
                <a16:creationId xmlns:a16="http://schemas.microsoft.com/office/drawing/2014/main" id="{9EAC89BB-F917-4255-8D03-456C78D6079B}"/>
              </a:ext>
            </a:extLst>
          </p:cNvPr>
          <p:cNvSpPr txBox="1">
            <a:spLocks/>
          </p:cNvSpPr>
          <p:nvPr/>
        </p:nvSpPr>
        <p:spPr>
          <a:xfrm>
            <a:off x="594009" y="3022459"/>
            <a:ext cx="10210350" cy="22980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Someone has lost their ruler! But they have two strips of paper to use to measure things. What do you notice about the paper strips? How can they use their number knowledge to help them?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do you think they might have placed the rubber where they did?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So, </a:t>
            </a:r>
            <a:r>
              <a:rPr lang="en-GB" sz="2000" i="1" dirty="0">
                <a:latin typeface="Arial" panose="020B0604020202020204" pitchFamily="34" charset="0"/>
                <a:cs typeface="Arial" panose="020B0604020202020204" pitchFamily="34" charset="0"/>
              </a:rPr>
              <a:t>about </a:t>
            </a:r>
            <a:r>
              <a:rPr lang="en-GB" sz="2000" dirty="0">
                <a:latin typeface="Arial" panose="020B0604020202020204" pitchFamily="34" charset="0"/>
                <a:cs typeface="Arial" panose="020B0604020202020204" pitchFamily="34" charset="0"/>
              </a:rPr>
              <a:t>how long is the rubber, do you think? How could they check with a ruler?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use two paper strips to say </a:t>
            </a:r>
            <a:r>
              <a:rPr lang="en-GB" sz="2000" i="1" dirty="0">
                <a:latin typeface="Arial" panose="020B0604020202020204" pitchFamily="34" charset="0"/>
                <a:cs typeface="Arial" panose="020B0604020202020204" pitchFamily="34" charset="0"/>
              </a:rPr>
              <a:t>about </a:t>
            </a:r>
            <a:r>
              <a:rPr lang="en-GB" sz="2000" dirty="0">
                <a:latin typeface="Arial" panose="020B0604020202020204" pitchFamily="34" charset="0"/>
                <a:cs typeface="Arial" panose="020B0604020202020204" pitchFamily="34" charset="0"/>
              </a:rPr>
              <a:t>how long some classroom objects are? </a:t>
            </a:r>
          </a:p>
        </p:txBody>
      </p:sp>
      <p:sp>
        <p:nvSpPr>
          <p:cNvPr id="5" name="TextBox 19">
            <a:extLst>
              <a:ext uri="{FF2B5EF4-FFF2-40B4-BE49-F238E27FC236}">
                <a16:creationId xmlns:a16="http://schemas.microsoft.com/office/drawing/2014/main" id="{0760E4D3-4C8E-4B99-B499-55E4FD5D7725}"/>
              </a:ext>
            </a:extLst>
          </p:cNvPr>
          <p:cNvSpPr txBox="1"/>
          <p:nvPr/>
        </p:nvSpPr>
        <p:spPr>
          <a:xfrm>
            <a:off x="839788" y="5730841"/>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My [object] is about ____ centimetres long.</a:t>
            </a:r>
          </a:p>
        </p:txBody>
      </p:sp>
    </p:spTree>
    <p:custDataLst>
      <p:tags r:id="rId1"/>
    </p:custDataLst>
    <p:extLst>
      <p:ext uri="{BB962C8B-B14F-4D97-AF65-F5344CB8AC3E}">
        <p14:creationId xmlns:p14="http://schemas.microsoft.com/office/powerpoint/2010/main" val="571694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1NPV-2</a:t>
            </a:r>
            <a:br>
              <a:rPr lang="en-GB" sz="2400" dirty="0"/>
            </a:br>
            <a:r>
              <a:rPr lang="en-GB" sz="2400" i="1" dirty="0"/>
              <a:t>Reason about the location of numbers to 20 within the linear number system, including comparing using &lt; &gt; and =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8202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1NPV-2. Before planning and teaching the content in 1NPV-2,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normAutofit fontScale="85000" lnSpcReduction="20000"/>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solidFill>
                  <a:schemeClr val="accent2">
                    <a:lumMod val="50000"/>
                  </a:schemeClr>
                </a:solidFill>
                <a:hlinkClick r:id="rId3">
                  <a:extLst>
                    <a:ext uri="{A12FA001-AC4F-418D-AE19-62706E023703}">
                      <ahyp:hlinkClr xmlns:ahyp="http://schemas.microsoft.com/office/drawing/2018/hyperlinkcolor" val="tx"/>
                    </a:ext>
                  </a:extLst>
                </a:hlinkClick>
              </a:rPr>
              <a:t>1.1 Comparison of quantities and measures</a:t>
            </a:r>
            <a:endParaRPr lang="en-GB" sz="2400" dirty="0">
              <a:solidFill>
                <a:schemeClr val="accent2">
                  <a:lumMod val="50000"/>
                </a:schemeClr>
              </a:solidFill>
            </a:endParaRPr>
          </a:p>
          <a:p>
            <a:pPr marL="342900" indent="-342900">
              <a:lnSpc>
                <a:spcPct val="120000"/>
              </a:lnSpc>
              <a:buClr>
                <a:srgbClr val="585858"/>
              </a:buClr>
              <a:buFont typeface="Arial" panose="020B0604020202020204" pitchFamily="34" charset="0"/>
              <a:buChar char="•"/>
            </a:pPr>
            <a:r>
              <a:rPr lang="en-GB" sz="2400" u="sng" dirty="0">
                <a:solidFill>
                  <a:schemeClr val="accent2">
                    <a:lumMod val="50000"/>
                  </a:schemeClr>
                </a:solidFill>
              </a:rPr>
              <a:t>1.3 Composition of numbers: 0 – 5 </a:t>
            </a:r>
          </a:p>
          <a:p>
            <a:pPr marL="342900" indent="-342900">
              <a:lnSpc>
                <a:spcPct val="120000"/>
              </a:lnSpc>
              <a:buClr>
                <a:srgbClr val="585858"/>
              </a:buClr>
              <a:buFont typeface="Arial" panose="020B0604020202020204" pitchFamily="34" charset="0"/>
              <a:buChar char="•"/>
            </a:pPr>
            <a:r>
              <a:rPr lang="en-GB" sz="2400" u="sng" dirty="0">
                <a:solidFill>
                  <a:schemeClr val="accent2">
                    <a:lumMod val="50000"/>
                  </a:schemeClr>
                </a:solidFill>
              </a:rPr>
              <a:t>1.4 Composition of numbers: 6 – 10 </a:t>
            </a:r>
          </a:p>
          <a:p>
            <a:pPr marL="342900" indent="-342900">
              <a:lnSpc>
                <a:spcPct val="120000"/>
              </a:lnSpc>
              <a:buClr>
                <a:srgbClr val="585858"/>
              </a:buClr>
              <a:buFont typeface="Arial" panose="020B0604020202020204" pitchFamily="34" charset="0"/>
              <a:buChar char="•"/>
            </a:pPr>
            <a:r>
              <a:rPr lang="en-GB" sz="2400" dirty="0">
                <a:solidFill>
                  <a:schemeClr val="accent2">
                    <a:lumMod val="50000"/>
                  </a:schemeClr>
                </a:solidFill>
                <a:hlinkClick r:id="rId4">
                  <a:extLst>
                    <a:ext uri="{A12FA001-AC4F-418D-AE19-62706E023703}">
                      <ahyp:hlinkClr xmlns:ahyp="http://schemas.microsoft.com/office/drawing/2018/hyperlinkcolor" val="tx"/>
                    </a:ext>
                  </a:extLst>
                </a:hlinkClick>
              </a:rPr>
              <a:t>1.10 Composition of numbers: 11 – 19</a:t>
            </a:r>
            <a:endParaRPr lang="en-GB" sz="2400" dirty="0">
              <a:solidFill>
                <a:schemeClr val="accent2">
                  <a:lumMod val="50000"/>
                </a:schemeClr>
              </a:solidFill>
            </a:endParaRPr>
          </a:p>
          <a:p>
            <a:pPr marL="342900" indent="-342900">
              <a:lnSpc>
                <a:spcPct val="120000"/>
              </a:lnSpc>
              <a:buClr>
                <a:srgbClr val="585858"/>
              </a:buClr>
              <a:buFont typeface="Arial" panose="020B0604020202020204" pitchFamily="34" charset="0"/>
              <a:buChar char="•"/>
            </a:pPr>
            <a:r>
              <a:rPr lang="en-GB" sz="2400" dirty="0"/>
              <a:t> 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1NPV-2: Linked mastery PD materials</a:t>
            </a:r>
          </a:p>
        </p:txBody>
      </p:sp>
      <p:pic>
        <p:nvPicPr>
          <p:cNvPr id="6" name="Picture 5">
            <a:hlinkClick r:id="rId5"/>
            <a:extLst>
              <a:ext uri="{FF2B5EF4-FFF2-40B4-BE49-F238E27FC236}">
                <a16:creationId xmlns:a16="http://schemas.microsoft.com/office/drawing/2014/main" id="{7EF12D79-28AD-4E19-B390-11189A24EFF7}"/>
              </a:ext>
            </a:extLst>
          </p:cNvPr>
          <p:cNvPicPr>
            <a:picLocks noChangeAspect="1"/>
          </p:cNvPicPr>
          <p:nvPr/>
        </p:nvPicPr>
        <p:blipFill>
          <a:blip r:embed="rId6"/>
          <a:stretch>
            <a:fillRect/>
          </a:stretch>
        </p:blipFill>
        <p:spPr>
          <a:xfrm>
            <a:off x="3406319" y="1124046"/>
            <a:ext cx="1773804" cy="2470485"/>
          </a:xfrm>
          <a:prstGeom prst="rect">
            <a:avLst/>
          </a:prstGeom>
        </p:spPr>
      </p:pic>
      <p:pic>
        <p:nvPicPr>
          <p:cNvPr id="8" name="Picture 7">
            <a:hlinkClick r:id="rId7"/>
            <a:extLst>
              <a:ext uri="{FF2B5EF4-FFF2-40B4-BE49-F238E27FC236}">
                <a16:creationId xmlns:a16="http://schemas.microsoft.com/office/drawing/2014/main" id="{ABCB527C-9115-43D6-8ADD-68DB1BA6E65D}"/>
              </a:ext>
            </a:extLst>
          </p:cNvPr>
          <p:cNvPicPr>
            <a:picLocks noChangeAspect="1"/>
          </p:cNvPicPr>
          <p:nvPr/>
        </p:nvPicPr>
        <p:blipFill>
          <a:blip r:embed="rId8"/>
          <a:stretch>
            <a:fillRect/>
          </a:stretch>
        </p:blipFill>
        <p:spPr>
          <a:xfrm>
            <a:off x="949344" y="3843586"/>
            <a:ext cx="1796521" cy="2509016"/>
          </a:xfrm>
          <a:prstGeom prst="rect">
            <a:avLst/>
          </a:prstGeom>
        </p:spPr>
      </p:pic>
      <p:pic>
        <p:nvPicPr>
          <p:cNvPr id="10" name="Picture 9">
            <a:hlinkClick r:id="rId4"/>
            <a:extLst>
              <a:ext uri="{FF2B5EF4-FFF2-40B4-BE49-F238E27FC236}">
                <a16:creationId xmlns:a16="http://schemas.microsoft.com/office/drawing/2014/main" id="{7CEB6D54-CA57-4596-888D-641AB91D7B8B}"/>
              </a:ext>
            </a:extLst>
          </p:cNvPr>
          <p:cNvPicPr>
            <a:picLocks noChangeAspect="1"/>
          </p:cNvPicPr>
          <p:nvPr/>
        </p:nvPicPr>
        <p:blipFill>
          <a:blip r:embed="rId9"/>
          <a:stretch>
            <a:fillRect/>
          </a:stretch>
        </p:blipFill>
        <p:spPr>
          <a:xfrm>
            <a:off x="3406319" y="3843586"/>
            <a:ext cx="1784085" cy="2509016"/>
          </a:xfrm>
          <a:prstGeom prst="rect">
            <a:avLst/>
          </a:prstGeom>
        </p:spPr>
      </p:pic>
      <p:pic>
        <p:nvPicPr>
          <p:cNvPr id="13" name="Content Placeholder 12">
            <a:extLst>
              <a:ext uri="{FF2B5EF4-FFF2-40B4-BE49-F238E27FC236}">
                <a16:creationId xmlns:a16="http://schemas.microsoft.com/office/drawing/2014/main" id="{3584A082-6F98-42A8-8191-728D5002D648}"/>
              </a:ext>
            </a:extLst>
          </p:cNvPr>
          <p:cNvPicPr>
            <a:picLocks noGrp="1" noChangeAspect="1"/>
          </p:cNvPicPr>
          <p:nvPr>
            <p:ph sz="half" idx="1"/>
          </p:nvPr>
        </p:nvPicPr>
        <p:blipFill>
          <a:blip r:embed="rId10"/>
          <a:stretch>
            <a:fillRect/>
          </a:stretch>
        </p:blipFill>
        <p:spPr>
          <a:xfrm>
            <a:off x="908575" y="1124045"/>
            <a:ext cx="1837290" cy="2470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pPr>
              <a:buClrTx/>
              <a:buFontTx/>
              <a:buNone/>
            </a:pPr>
            <a:r>
              <a:rPr lang="en-GB" dirty="0"/>
              <a:t>Numbers to 20 in the linear number system </a:t>
            </a:r>
            <a:endParaRPr lang="en-GB" kern="0" dirty="0"/>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1NPV-2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12379"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1NPV-2 Numbers to 20 in the linear number system </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4419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7C92B-9D14-4588-A5EC-37EA86439386}"/>
              </a:ext>
            </a:extLst>
          </p:cNvPr>
          <p:cNvSpPr>
            <a:spLocks noGrp="1"/>
          </p:cNvSpPr>
          <p:nvPr>
            <p:ph type="title"/>
          </p:nvPr>
        </p:nvSpPr>
        <p:spPr/>
        <p:txBody>
          <a:bodyPr>
            <a:normAutofit fontScale="90000"/>
          </a:bodyPr>
          <a:lstStyle/>
          <a:p>
            <a:r>
              <a:rPr lang="en-GB" sz="2200" dirty="0"/>
              <a:t>1NPV-2 Numbers to 20 in the linear number system </a:t>
            </a:r>
            <a:br>
              <a:rPr lang="en-GB" kern="0" dirty="0"/>
            </a:br>
            <a:endParaRPr lang="en-GB" dirty="0"/>
          </a:p>
        </p:txBody>
      </p:sp>
      <p:pic>
        <p:nvPicPr>
          <p:cNvPr id="4" name="Picture 3">
            <a:extLst>
              <a:ext uri="{FF2B5EF4-FFF2-40B4-BE49-F238E27FC236}">
                <a16:creationId xmlns:a16="http://schemas.microsoft.com/office/drawing/2014/main" id="{FAD248F4-87D4-4133-863B-9A7F184A33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66240" y="2046256"/>
            <a:ext cx="8859520" cy="618656"/>
          </a:xfrm>
          <a:prstGeom prst="rect">
            <a:avLst/>
          </a:prstGeom>
        </p:spPr>
      </p:pic>
      <p:pic>
        <p:nvPicPr>
          <p:cNvPr id="11" name="Picture 10">
            <a:extLst>
              <a:ext uri="{FF2B5EF4-FFF2-40B4-BE49-F238E27FC236}">
                <a16:creationId xmlns:a16="http://schemas.microsoft.com/office/drawing/2014/main" id="{6D18D259-6C0D-4792-946A-9CFBF6D05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91"/>
          <a:stretch/>
        </p:blipFill>
        <p:spPr>
          <a:xfrm>
            <a:off x="4439993" y="2797403"/>
            <a:ext cx="672059" cy="588063"/>
          </a:xfrm>
          <a:prstGeom prst="rect">
            <a:avLst/>
          </a:prstGeom>
        </p:spPr>
      </p:pic>
      <p:pic>
        <p:nvPicPr>
          <p:cNvPr id="12" name="Picture 11">
            <a:extLst>
              <a:ext uri="{FF2B5EF4-FFF2-40B4-BE49-F238E27FC236}">
                <a16:creationId xmlns:a16="http://schemas.microsoft.com/office/drawing/2014/main" id="{B008A238-2FFC-4A0F-AB21-A615108880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991"/>
          <a:stretch/>
        </p:blipFill>
        <p:spPr>
          <a:xfrm>
            <a:off x="5278853" y="2797403"/>
            <a:ext cx="587998" cy="588063"/>
          </a:xfrm>
          <a:prstGeom prst="rect">
            <a:avLst/>
          </a:prstGeom>
        </p:spPr>
      </p:pic>
      <p:pic>
        <p:nvPicPr>
          <p:cNvPr id="13" name="Picture 12">
            <a:extLst>
              <a:ext uri="{FF2B5EF4-FFF2-40B4-BE49-F238E27FC236}">
                <a16:creationId xmlns:a16="http://schemas.microsoft.com/office/drawing/2014/main" id="{764FF235-D296-45AB-9DD2-A69A9D430F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991"/>
          <a:stretch/>
        </p:blipFill>
        <p:spPr>
          <a:xfrm>
            <a:off x="6214957" y="2797403"/>
            <a:ext cx="587998" cy="588063"/>
          </a:xfrm>
          <a:prstGeom prst="rect">
            <a:avLst/>
          </a:prstGeom>
        </p:spPr>
      </p:pic>
      <p:sp>
        <p:nvSpPr>
          <p:cNvPr id="16" name="TextBox 15">
            <a:extLst>
              <a:ext uri="{FF2B5EF4-FFF2-40B4-BE49-F238E27FC236}">
                <a16:creationId xmlns:a16="http://schemas.microsoft.com/office/drawing/2014/main" id="{0081EFD5-C87F-48D1-BDAA-441A48AF0F0C}"/>
              </a:ext>
            </a:extLst>
          </p:cNvPr>
          <p:cNvSpPr txBox="1"/>
          <p:nvPr/>
        </p:nvSpPr>
        <p:spPr bwMode="auto">
          <a:xfrm>
            <a:off x="2462534" y="229416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CF6076BA-46C6-4169-B8A1-ABE96CDE7C70}"/>
              </a:ext>
            </a:extLst>
          </p:cNvPr>
          <p:cNvSpPr txBox="1"/>
          <p:nvPr/>
        </p:nvSpPr>
        <p:spPr bwMode="auto">
          <a:xfrm>
            <a:off x="3285948" y="229797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704E3E07-0656-4699-B766-62302E2C144D}"/>
              </a:ext>
            </a:extLst>
          </p:cNvPr>
          <p:cNvSpPr txBox="1"/>
          <p:nvPr/>
        </p:nvSpPr>
        <p:spPr bwMode="auto">
          <a:xfrm>
            <a:off x="4993324" y="229416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2" name="TextBox 21">
            <a:extLst>
              <a:ext uri="{FF2B5EF4-FFF2-40B4-BE49-F238E27FC236}">
                <a16:creationId xmlns:a16="http://schemas.microsoft.com/office/drawing/2014/main" id="{4154F81D-181A-4F98-98E1-40F2BE3E1EA1}"/>
              </a:ext>
            </a:extLst>
          </p:cNvPr>
          <p:cNvSpPr txBox="1"/>
          <p:nvPr/>
        </p:nvSpPr>
        <p:spPr bwMode="auto">
          <a:xfrm>
            <a:off x="6735236" y="229416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3" name="TextBox 22">
            <a:extLst>
              <a:ext uri="{FF2B5EF4-FFF2-40B4-BE49-F238E27FC236}">
                <a16:creationId xmlns:a16="http://schemas.microsoft.com/office/drawing/2014/main" id="{08271D01-EEF8-4702-92FB-E4F3D3D55C49}"/>
              </a:ext>
            </a:extLst>
          </p:cNvPr>
          <p:cNvSpPr txBox="1"/>
          <p:nvPr/>
        </p:nvSpPr>
        <p:spPr bwMode="auto">
          <a:xfrm>
            <a:off x="8430963" y="229416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id="{2F1B2E39-4822-4E58-96BC-AC4CB45282E3}"/>
              </a:ext>
            </a:extLst>
          </p:cNvPr>
          <p:cNvSpPr txBox="1"/>
          <p:nvPr/>
        </p:nvSpPr>
        <p:spPr bwMode="auto">
          <a:xfrm>
            <a:off x="9310717" y="229416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grpSp>
        <p:nvGrpSpPr>
          <p:cNvPr id="7" name="Group 6">
            <a:extLst>
              <a:ext uri="{FF2B5EF4-FFF2-40B4-BE49-F238E27FC236}">
                <a16:creationId xmlns:a16="http://schemas.microsoft.com/office/drawing/2014/main" id="{440DD9F7-1E09-4DFF-95AA-E272C870A800}"/>
              </a:ext>
            </a:extLst>
          </p:cNvPr>
          <p:cNvGrpSpPr/>
          <p:nvPr/>
        </p:nvGrpSpPr>
        <p:grpSpPr>
          <a:xfrm>
            <a:off x="1092975" y="2246456"/>
            <a:ext cx="9781758" cy="1182544"/>
            <a:chOff x="1132732" y="4868130"/>
            <a:chExt cx="9781758" cy="1182544"/>
          </a:xfrm>
        </p:grpSpPr>
        <p:sp>
          <p:nvSpPr>
            <p:cNvPr id="6" name="Rectangle 5">
              <a:extLst>
                <a:ext uri="{FF2B5EF4-FFF2-40B4-BE49-F238E27FC236}">
                  <a16:creationId xmlns:a16="http://schemas.microsoft.com/office/drawing/2014/main" id="{70A44285-2DE2-42F7-93C4-24B4C809BB2C}"/>
                </a:ext>
              </a:extLst>
            </p:cNvPr>
            <p:cNvSpPr/>
            <p:nvPr/>
          </p:nvSpPr>
          <p:spPr bwMode="auto">
            <a:xfrm>
              <a:off x="1132732" y="4959045"/>
              <a:ext cx="9690873" cy="10916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2F27D826-CD0B-4FCF-997B-8E549D5ADCC6}"/>
                </a:ext>
              </a:extLst>
            </p:cNvPr>
            <p:cNvGrpSpPr/>
            <p:nvPr/>
          </p:nvGrpSpPr>
          <p:grpSpPr>
            <a:xfrm>
              <a:off x="1277509" y="4868130"/>
              <a:ext cx="9636981" cy="481854"/>
              <a:chOff x="1248355" y="2293769"/>
              <a:chExt cx="9636981" cy="481854"/>
            </a:xfrm>
          </p:grpSpPr>
          <p:grpSp>
            <p:nvGrpSpPr>
              <p:cNvPr id="15" name="Group 14">
                <a:extLst>
                  <a:ext uri="{FF2B5EF4-FFF2-40B4-BE49-F238E27FC236}">
                    <a16:creationId xmlns:a16="http://schemas.microsoft.com/office/drawing/2014/main" id="{944D478C-B6D4-4024-808D-5AA0D6A91F0C}"/>
                  </a:ext>
                </a:extLst>
              </p:cNvPr>
              <p:cNvGrpSpPr/>
              <p:nvPr/>
            </p:nvGrpSpPr>
            <p:grpSpPr>
              <a:xfrm>
                <a:off x="1248355" y="2293769"/>
                <a:ext cx="9636981" cy="475138"/>
                <a:chOff x="657117" y="3668047"/>
                <a:chExt cx="4176739" cy="287216"/>
              </a:xfrm>
            </p:grpSpPr>
            <p:sp>
              <p:nvSpPr>
                <p:cNvPr id="43" name="TextBox 42">
                  <a:extLst>
                    <a:ext uri="{FF2B5EF4-FFF2-40B4-BE49-F238E27FC236}">
                      <a16:creationId xmlns:a16="http://schemas.microsoft.com/office/drawing/2014/main" id="{3C9AE6AA-1C4A-44D6-AB66-7CE937A97BA0}"/>
                    </a:ext>
                  </a:extLst>
                </p:cNvPr>
                <p:cNvSpPr txBox="1"/>
                <p:nvPr/>
              </p:nvSpPr>
              <p:spPr>
                <a:xfrm>
                  <a:off x="657117" y="3668047"/>
                  <a:ext cx="475631" cy="279072"/>
                </a:xfrm>
                <a:prstGeom prst="rect">
                  <a:avLst/>
                </a:prstGeom>
                <a:noFill/>
              </p:spPr>
              <p:txBody>
                <a:bodyPr wrap="square" rtlCol="0">
                  <a:spAutoFit/>
                </a:bodyPr>
                <a:lstStyle/>
                <a:p>
                  <a:pPr algn="ctr">
                    <a:buNone/>
                  </a:pPr>
                  <a:r>
                    <a:rPr lang="en-GB" sz="2400" dirty="0"/>
                    <a:t>0</a:t>
                  </a:r>
                </a:p>
              </p:txBody>
            </p:sp>
            <p:sp>
              <p:nvSpPr>
                <p:cNvPr id="44" name="TextBox 43">
                  <a:extLst>
                    <a:ext uri="{FF2B5EF4-FFF2-40B4-BE49-F238E27FC236}">
                      <a16:creationId xmlns:a16="http://schemas.microsoft.com/office/drawing/2014/main" id="{F76D5518-6A89-479D-93AB-00CCF7218641}"/>
                    </a:ext>
                  </a:extLst>
                </p:cNvPr>
                <p:cNvSpPr txBox="1"/>
                <p:nvPr/>
              </p:nvSpPr>
              <p:spPr>
                <a:xfrm>
                  <a:off x="4323651" y="3676191"/>
                  <a:ext cx="510205" cy="279072"/>
                </a:xfrm>
                <a:prstGeom prst="rect">
                  <a:avLst/>
                </a:prstGeom>
                <a:noFill/>
              </p:spPr>
              <p:txBody>
                <a:bodyPr wrap="square" rtlCol="0">
                  <a:spAutoFit/>
                </a:bodyPr>
                <a:lstStyle/>
                <a:p>
                  <a:pPr algn="ctr">
                    <a:buNone/>
                  </a:pPr>
                  <a:r>
                    <a:rPr lang="en-GB" sz="2400" dirty="0"/>
                    <a:t>10</a:t>
                  </a:r>
                </a:p>
              </p:txBody>
            </p:sp>
          </p:grpSp>
          <p:sp>
            <p:nvSpPr>
              <p:cNvPr id="34" name="TextBox 33">
                <a:extLst>
                  <a:ext uri="{FF2B5EF4-FFF2-40B4-BE49-F238E27FC236}">
                    <a16:creationId xmlns:a16="http://schemas.microsoft.com/office/drawing/2014/main" id="{90D44335-E0E0-4F62-A33C-8AE22E58BAB4}"/>
                  </a:ext>
                </a:extLst>
              </p:cNvPr>
              <p:cNvSpPr txBox="1"/>
              <p:nvPr/>
            </p:nvSpPr>
            <p:spPr>
              <a:xfrm>
                <a:off x="2457170" y="2313958"/>
                <a:ext cx="356188" cy="461665"/>
              </a:xfrm>
              <a:prstGeom prst="rect">
                <a:avLst/>
              </a:prstGeom>
              <a:noFill/>
            </p:spPr>
            <p:txBody>
              <a:bodyPr wrap="none" rtlCol="0">
                <a:spAutoFit/>
              </a:bodyPr>
              <a:lstStyle/>
              <a:p>
                <a:pPr algn="ctr">
                  <a:buNone/>
                </a:pPr>
                <a:r>
                  <a:rPr lang="en-GB" sz="2400" dirty="0"/>
                  <a:t>1</a:t>
                </a:r>
              </a:p>
            </p:txBody>
          </p:sp>
          <p:sp>
            <p:nvSpPr>
              <p:cNvPr id="35" name="TextBox 34">
                <a:extLst>
                  <a:ext uri="{FF2B5EF4-FFF2-40B4-BE49-F238E27FC236}">
                    <a16:creationId xmlns:a16="http://schemas.microsoft.com/office/drawing/2014/main" id="{E8160B34-EEE1-4833-8FC8-D019726E7EE5}"/>
                  </a:ext>
                </a:extLst>
              </p:cNvPr>
              <p:cNvSpPr txBox="1"/>
              <p:nvPr/>
            </p:nvSpPr>
            <p:spPr>
              <a:xfrm>
                <a:off x="3311290" y="2313958"/>
                <a:ext cx="356188" cy="461665"/>
              </a:xfrm>
              <a:prstGeom prst="rect">
                <a:avLst/>
              </a:prstGeom>
              <a:noFill/>
            </p:spPr>
            <p:txBody>
              <a:bodyPr wrap="none" rtlCol="0">
                <a:spAutoFit/>
              </a:bodyPr>
              <a:lstStyle/>
              <a:p>
                <a:pPr algn="ctr">
                  <a:buNone/>
                </a:pPr>
                <a:r>
                  <a:rPr lang="en-GB" sz="2400" dirty="0"/>
                  <a:t>2</a:t>
                </a:r>
              </a:p>
            </p:txBody>
          </p:sp>
          <p:sp>
            <p:nvSpPr>
              <p:cNvPr id="36" name="TextBox 35">
                <a:extLst>
                  <a:ext uri="{FF2B5EF4-FFF2-40B4-BE49-F238E27FC236}">
                    <a16:creationId xmlns:a16="http://schemas.microsoft.com/office/drawing/2014/main" id="{FE4F1380-0BE5-4AC6-A897-48CFCE5D6F3B}"/>
                  </a:ext>
                </a:extLst>
              </p:cNvPr>
              <p:cNvSpPr txBox="1"/>
              <p:nvPr/>
            </p:nvSpPr>
            <p:spPr>
              <a:xfrm>
                <a:off x="4165411" y="2313958"/>
                <a:ext cx="356188" cy="461665"/>
              </a:xfrm>
              <a:prstGeom prst="rect">
                <a:avLst/>
              </a:prstGeom>
              <a:noFill/>
            </p:spPr>
            <p:txBody>
              <a:bodyPr wrap="none" rtlCol="0">
                <a:spAutoFit/>
              </a:bodyPr>
              <a:lstStyle/>
              <a:p>
                <a:pPr algn="ctr">
                  <a:buNone/>
                </a:pPr>
                <a:r>
                  <a:rPr lang="en-GB" sz="2400" dirty="0"/>
                  <a:t>3</a:t>
                </a:r>
              </a:p>
            </p:txBody>
          </p:sp>
          <p:sp>
            <p:nvSpPr>
              <p:cNvPr id="37" name="TextBox 36">
                <a:extLst>
                  <a:ext uri="{FF2B5EF4-FFF2-40B4-BE49-F238E27FC236}">
                    <a16:creationId xmlns:a16="http://schemas.microsoft.com/office/drawing/2014/main" id="{10D90590-B1E0-432C-86A8-44BF5F762C05}"/>
                  </a:ext>
                </a:extLst>
              </p:cNvPr>
              <p:cNvSpPr txBox="1"/>
              <p:nvPr/>
            </p:nvSpPr>
            <p:spPr>
              <a:xfrm>
                <a:off x="5019531" y="2313958"/>
                <a:ext cx="356188" cy="461665"/>
              </a:xfrm>
              <a:prstGeom prst="rect">
                <a:avLst/>
              </a:prstGeom>
              <a:noFill/>
            </p:spPr>
            <p:txBody>
              <a:bodyPr wrap="none" rtlCol="0">
                <a:spAutoFit/>
              </a:bodyPr>
              <a:lstStyle/>
              <a:p>
                <a:pPr algn="ctr">
                  <a:buNone/>
                </a:pPr>
                <a:r>
                  <a:rPr lang="en-GB" sz="2400" dirty="0"/>
                  <a:t>4</a:t>
                </a:r>
              </a:p>
            </p:txBody>
          </p:sp>
          <p:sp>
            <p:nvSpPr>
              <p:cNvPr id="38" name="TextBox 37">
                <a:extLst>
                  <a:ext uri="{FF2B5EF4-FFF2-40B4-BE49-F238E27FC236}">
                    <a16:creationId xmlns:a16="http://schemas.microsoft.com/office/drawing/2014/main" id="{B61FE9B7-2E6D-466B-A7C5-E1645EC23060}"/>
                  </a:ext>
                </a:extLst>
              </p:cNvPr>
              <p:cNvSpPr txBox="1"/>
              <p:nvPr/>
            </p:nvSpPr>
            <p:spPr>
              <a:xfrm>
                <a:off x="5873652" y="2313958"/>
                <a:ext cx="356188" cy="461665"/>
              </a:xfrm>
              <a:prstGeom prst="rect">
                <a:avLst/>
              </a:prstGeom>
              <a:noFill/>
            </p:spPr>
            <p:txBody>
              <a:bodyPr wrap="none" rtlCol="0">
                <a:spAutoFit/>
              </a:bodyPr>
              <a:lstStyle/>
              <a:p>
                <a:pPr algn="ctr">
                  <a:buNone/>
                </a:pPr>
                <a:r>
                  <a:rPr lang="en-GB" sz="2400" dirty="0"/>
                  <a:t>5</a:t>
                </a:r>
              </a:p>
            </p:txBody>
          </p:sp>
          <p:sp>
            <p:nvSpPr>
              <p:cNvPr id="39" name="TextBox 38">
                <a:extLst>
                  <a:ext uri="{FF2B5EF4-FFF2-40B4-BE49-F238E27FC236}">
                    <a16:creationId xmlns:a16="http://schemas.microsoft.com/office/drawing/2014/main" id="{498AD8D1-6E8E-4289-A220-EDA689C9087B}"/>
                  </a:ext>
                </a:extLst>
              </p:cNvPr>
              <p:cNvSpPr txBox="1"/>
              <p:nvPr/>
            </p:nvSpPr>
            <p:spPr>
              <a:xfrm>
                <a:off x="6727772" y="2313958"/>
                <a:ext cx="356188" cy="461665"/>
              </a:xfrm>
              <a:prstGeom prst="rect">
                <a:avLst/>
              </a:prstGeom>
              <a:noFill/>
            </p:spPr>
            <p:txBody>
              <a:bodyPr wrap="none" rtlCol="0">
                <a:spAutoFit/>
              </a:bodyPr>
              <a:lstStyle/>
              <a:p>
                <a:pPr algn="ctr">
                  <a:buNone/>
                </a:pPr>
                <a:r>
                  <a:rPr lang="en-GB" sz="2400" dirty="0"/>
                  <a:t>6</a:t>
                </a:r>
              </a:p>
            </p:txBody>
          </p:sp>
          <p:sp>
            <p:nvSpPr>
              <p:cNvPr id="40" name="TextBox 39">
                <a:extLst>
                  <a:ext uri="{FF2B5EF4-FFF2-40B4-BE49-F238E27FC236}">
                    <a16:creationId xmlns:a16="http://schemas.microsoft.com/office/drawing/2014/main" id="{336336C0-18A1-4F2F-BC26-9EF5CD49A8A7}"/>
                  </a:ext>
                </a:extLst>
              </p:cNvPr>
              <p:cNvSpPr txBox="1"/>
              <p:nvPr/>
            </p:nvSpPr>
            <p:spPr>
              <a:xfrm>
                <a:off x="7581892" y="2313958"/>
                <a:ext cx="356188" cy="461665"/>
              </a:xfrm>
              <a:prstGeom prst="rect">
                <a:avLst/>
              </a:prstGeom>
              <a:noFill/>
            </p:spPr>
            <p:txBody>
              <a:bodyPr wrap="none" rtlCol="0">
                <a:spAutoFit/>
              </a:bodyPr>
              <a:lstStyle/>
              <a:p>
                <a:pPr algn="ctr">
                  <a:buNone/>
                </a:pPr>
                <a:r>
                  <a:rPr lang="en-GB" sz="2400" dirty="0"/>
                  <a:t>7</a:t>
                </a:r>
              </a:p>
            </p:txBody>
          </p:sp>
          <p:sp>
            <p:nvSpPr>
              <p:cNvPr id="41" name="TextBox 40">
                <a:extLst>
                  <a:ext uri="{FF2B5EF4-FFF2-40B4-BE49-F238E27FC236}">
                    <a16:creationId xmlns:a16="http://schemas.microsoft.com/office/drawing/2014/main" id="{029465DB-5DDF-4BA3-9CEF-755369AC99E9}"/>
                  </a:ext>
                </a:extLst>
              </p:cNvPr>
              <p:cNvSpPr txBox="1"/>
              <p:nvPr/>
            </p:nvSpPr>
            <p:spPr>
              <a:xfrm>
                <a:off x="8436013" y="2313958"/>
                <a:ext cx="356188" cy="461665"/>
              </a:xfrm>
              <a:prstGeom prst="rect">
                <a:avLst/>
              </a:prstGeom>
              <a:noFill/>
            </p:spPr>
            <p:txBody>
              <a:bodyPr wrap="none" rtlCol="0">
                <a:spAutoFit/>
              </a:bodyPr>
              <a:lstStyle/>
              <a:p>
                <a:pPr algn="ctr">
                  <a:buNone/>
                </a:pPr>
                <a:r>
                  <a:rPr lang="en-GB" sz="2400" dirty="0"/>
                  <a:t>8</a:t>
                </a:r>
              </a:p>
            </p:txBody>
          </p:sp>
          <p:sp>
            <p:nvSpPr>
              <p:cNvPr id="42" name="TextBox 41">
                <a:extLst>
                  <a:ext uri="{FF2B5EF4-FFF2-40B4-BE49-F238E27FC236}">
                    <a16:creationId xmlns:a16="http://schemas.microsoft.com/office/drawing/2014/main" id="{E742F2B3-D6CF-49E0-BDB3-2900C12C532B}"/>
                  </a:ext>
                </a:extLst>
              </p:cNvPr>
              <p:cNvSpPr txBox="1"/>
              <p:nvPr/>
            </p:nvSpPr>
            <p:spPr>
              <a:xfrm>
                <a:off x="9203784" y="2313958"/>
                <a:ext cx="528892" cy="461665"/>
              </a:xfrm>
              <a:prstGeom prst="rect">
                <a:avLst/>
              </a:prstGeom>
              <a:noFill/>
            </p:spPr>
            <p:txBody>
              <a:bodyPr wrap="square" rtlCol="0">
                <a:spAutoFit/>
              </a:bodyPr>
              <a:lstStyle/>
              <a:p>
                <a:pPr algn="ctr">
                  <a:buNone/>
                </a:pPr>
                <a:r>
                  <a:rPr lang="en-GB" sz="2400" dirty="0"/>
                  <a:t>9</a:t>
                </a:r>
              </a:p>
            </p:txBody>
          </p:sp>
        </p:grpSp>
      </p:grpSp>
      <p:sp>
        <p:nvSpPr>
          <p:cNvPr id="2" name="Content Placeholder 2">
            <a:extLst>
              <a:ext uri="{FF2B5EF4-FFF2-40B4-BE49-F238E27FC236}">
                <a16:creationId xmlns:a16="http://schemas.microsoft.com/office/drawing/2014/main" id="{A3705B48-3E0F-4CE8-9B80-4E8212B39393}"/>
              </a:ext>
            </a:extLst>
          </p:cNvPr>
          <p:cNvSpPr txBox="1">
            <a:spLocks/>
          </p:cNvSpPr>
          <p:nvPr/>
        </p:nvSpPr>
        <p:spPr>
          <a:xfrm>
            <a:off x="623888" y="3429000"/>
            <a:ext cx="9690873" cy="174991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kern="0" dirty="0">
                <a:latin typeface="Arial" panose="020B0604020202020204" pitchFamily="34" charset="0"/>
                <a:cs typeface="Arial" panose="020B0604020202020204" pitchFamily="34" charset="0"/>
              </a:rPr>
              <a:t>What is the smallest number shown on the number line? What is the largest?</a:t>
            </a:r>
          </a:p>
          <a:p>
            <a:pPr>
              <a:lnSpc>
                <a:spcPct val="120000"/>
              </a:lnSpc>
              <a:spcBef>
                <a:spcPts val="600"/>
              </a:spcBef>
              <a:spcAft>
                <a:spcPts val="600"/>
              </a:spcAft>
              <a:buClr>
                <a:srgbClr val="585858"/>
              </a:buClr>
              <a:buFont typeface="Arial" panose="020B0604020202020204" pitchFamily="34" charset="0"/>
              <a:buChar char="•"/>
            </a:pPr>
            <a:r>
              <a:rPr lang="en-GB" sz="1800" kern="0" dirty="0">
                <a:latin typeface="Arial" panose="020B0604020202020204" pitchFamily="34" charset="0"/>
                <a:cs typeface="Arial" panose="020B0604020202020204" pitchFamily="34" charset="0"/>
              </a:rPr>
              <a:t>Which number is </a:t>
            </a:r>
            <a:r>
              <a:rPr lang="en-GB" sz="1800" i="1" kern="0" dirty="0">
                <a:latin typeface="Arial" panose="020B0604020202020204" pitchFamily="34" charset="0"/>
                <a:cs typeface="Arial" panose="020B0604020202020204" pitchFamily="34" charset="0"/>
              </a:rPr>
              <a:t>half-way between </a:t>
            </a:r>
            <a:r>
              <a:rPr lang="en-GB" sz="1800" kern="0" dirty="0">
                <a:latin typeface="Arial" panose="020B0604020202020204" pitchFamily="34" charset="0"/>
                <a:cs typeface="Arial" panose="020B0604020202020204" pitchFamily="34" charset="0"/>
              </a:rPr>
              <a:t>zero and ten?</a:t>
            </a:r>
          </a:p>
          <a:p>
            <a:pPr>
              <a:lnSpc>
                <a:spcPct val="120000"/>
              </a:lnSpc>
              <a:spcBef>
                <a:spcPts val="600"/>
              </a:spcBef>
              <a:spcAft>
                <a:spcPts val="600"/>
              </a:spcAft>
              <a:buClr>
                <a:srgbClr val="585858"/>
              </a:buClr>
              <a:buFont typeface="Arial" panose="020B0604020202020204" pitchFamily="34" charset="0"/>
              <a:buChar char="•"/>
            </a:pPr>
            <a:r>
              <a:rPr lang="en-GB" sz="1800" kern="0" dirty="0">
                <a:latin typeface="Arial" panose="020B0604020202020204" pitchFamily="34" charset="0"/>
                <a:cs typeface="Arial" panose="020B0604020202020204" pitchFamily="34" charset="0"/>
              </a:rPr>
              <a:t>Can you join in with me as we count forwards and backwards?</a:t>
            </a:r>
          </a:p>
          <a:p>
            <a:pPr>
              <a:lnSpc>
                <a:spcPct val="120000"/>
              </a:lnSpc>
              <a:spcBef>
                <a:spcPts val="600"/>
              </a:spcBef>
              <a:spcAft>
                <a:spcPts val="600"/>
              </a:spcAft>
              <a:buClr>
                <a:srgbClr val="585858"/>
              </a:buClr>
              <a:buFont typeface="Arial" panose="020B0604020202020204" pitchFamily="34" charset="0"/>
              <a:buChar char="•"/>
            </a:pPr>
            <a:r>
              <a:rPr lang="en-GB" sz="1800" kern="0" dirty="0">
                <a:latin typeface="Arial" panose="020B0604020202020204" pitchFamily="34" charset="0"/>
                <a:cs typeface="Arial" panose="020B0604020202020204" pitchFamily="34" charset="0"/>
              </a:rPr>
              <a:t>Can you tell me some of the numbers </a:t>
            </a:r>
            <a:r>
              <a:rPr lang="en-GB" sz="1800" i="1" kern="0" dirty="0">
                <a:latin typeface="Arial" panose="020B0604020202020204" pitchFamily="34" charset="0"/>
                <a:cs typeface="Arial" panose="020B0604020202020204" pitchFamily="34" charset="0"/>
              </a:rPr>
              <a:t>between </a:t>
            </a:r>
            <a:r>
              <a:rPr lang="en-GB" sz="1800" kern="0" dirty="0">
                <a:latin typeface="Arial" panose="020B0604020202020204" pitchFamily="34" charset="0"/>
                <a:cs typeface="Arial" panose="020B0604020202020204" pitchFamily="34" charset="0"/>
              </a:rPr>
              <a:t>one and five? And those </a:t>
            </a:r>
            <a:r>
              <a:rPr lang="en-GB" sz="1800" i="1" kern="0" dirty="0">
                <a:latin typeface="Arial" panose="020B0604020202020204" pitchFamily="34" charset="0"/>
                <a:cs typeface="Arial" panose="020B0604020202020204" pitchFamily="34" charset="0"/>
              </a:rPr>
              <a:t>between </a:t>
            </a:r>
            <a:r>
              <a:rPr lang="en-GB" sz="1800" kern="0" dirty="0">
                <a:latin typeface="Arial" panose="020B0604020202020204" pitchFamily="34" charset="0"/>
                <a:cs typeface="Arial" panose="020B0604020202020204" pitchFamily="34" charset="0"/>
              </a:rPr>
              <a:t>five and ten? Where do 7, 3 and 5 sit on the number line? How do you know?</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9" name="TextBox 19">
            <a:extLst>
              <a:ext uri="{FF2B5EF4-FFF2-40B4-BE49-F238E27FC236}">
                <a16:creationId xmlns:a16="http://schemas.microsoft.com/office/drawing/2014/main" id="{4D19A48B-328F-4FBD-A619-1B41BA868ED1}"/>
              </a:ext>
            </a:extLst>
          </p:cNvPr>
          <p:cNvSpPr txBox="1"/>
          <p:nvPr/>
        </p:nvSpPr>
        <p:spPr>
          <a:xfrm>
            <a:off x="623888" y="5852088"/>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Five</a:t>
            </a:r>
            <a:r>
              <a:rPr lang="en-GB" sz="2000" i="1" dirty="0"/>
              <a:t> is half-way between zero and ten.</a:t>
            </a:r>
          </a:p>
        </p:txBody>
      </p:sp>
    </p:spTree>
    <p:extLst>
      <p:ext uri="{BB962C8B-B14F-4D97-AF65-F5344CB8AC3E}">
        <p14:creationId xmlns:p14="http://schemas.microsoft.com/office/powerpoint/2010/main" val="1489451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16667E-6 -4.44444E-6 L -0.03645 -0.08564 " pathEditMode="relative" rAng="0" ptsTypes="AA">
                                      <p:cBhvr>
                                        <p:cTn id="10" dur="1000" fill="hold"/>
                                        <p:tgtEl>
                                          <p:spTgt spid="13"/>
                                        </p:tgtEl>
                                        <p:attrNameLst>
                                          <p:attrName>ppt_x</p:attrName>
                                          <p:attrName>ppt_y</p:attrName>
                                        </p:attrNameLst>
                                      </p:cBhvr>
                                      <p:rCtr x="-1823" y="-4282"/>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33333E-6 -4.44444E-6 L 0.24492 -0.08564 " pathEditMode="relative" rAng="0" ptsTypes="AA">
                                      <p:cBhvr>
                                        <p:cTn id="14" dur="1000" fill="hold"/>
                                        <p:tgtEl>
                                          <p:spTgt spid="11"/>
                                        </p:tgtEl>
                                        <p:attrNameLst>
                                          <p:attrName>ppt_x</p:attrName>
                                          <p:attrName>ppt_y</p:attrName>
                                        </p:attrNameLst>
                                      </p:cBhvr>
                                      <p:rCtr x="12240" y="-4282"/>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1.25E-6 -4.44444E-6 L -0.10039 -0.0831 " pathEditMode="relative" rAng="0" ptsTypes="AA">
                                      <p:cBhvr>
                                        <p:cTn id="18" dur="1000" fill="hold"/>
                                        <p:tgtEl>
                                          <p:spTgt spid="12"/>
                                        </p:tgtEl>
                                        <p:attrNameLst>
                                          <p:attrName>ppt_x</p:attrName>
                                          <p:attrName>ppt_y</p:attrName>
                                        </p:attrNameLst>
                                      </p:cBhvr>
                                      <p:rCtr x="-5026" y="-4167"/>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11.5"/>
</p:tagLst>
</file>

<file path=ppt/tags/tag5.xml><?xml version="1.0" encoding="utf-8"?>
<p:tagLst xmlns:a="http://schemas.openxmlformats.org/drawingml/2006/main" xmlns:r="http://schemas.openxmlformats.org/officeDocument/2006/relationships" xmlns:p="http://schemas.openxmlformats.org/presentationml/2006/main">
  <p:tag name="TIMING" val="|11.5"/>
</p:tagLst>
</file>

<file path=ppt/tags/tag6.xml><?xml version="1.0" encoding="utf-8"?>
<p:tagLst xmlns:a="http://schemas.openxmlformats.org/drawingml/2006/main" xmlns:r="http://schemas.openxmlformats.org/officeDocument/2006/relationships" xmlns:p="http://schemas.openxmlformats.org/presentationml/2006/main">
  <p:tag name="TIMING" val="|13.2|0.6"/>
</p:tagLst>
</file>

<file path=ppt/tags/tag7.xml><?xml version="1.0" encoding="utf-8"?>
<p:tagLst xmlns:a="http://schemas.openxmlformats.org/drawingml/2006/main" xmlns:r="http://schemas.openxmlformats.org/officeDocument/2006/relationships" xmlns:p="http://schemas.openxmlformats.org/presentationml/2006/main">
  <p:tag name="TIMING" val="|8.2|7.9|4.8|2.7|3.4|6.7|1.1|5.1|4"/>
</p:tagLst>
</file>

<file path=ppt/tags/tag8.xml><?xml version="1.0" encoding="utf-8"?>
<p:tagLst xmlns:a="http://schemas.openxmlformats.org/drawingml/2006/main" xmlns:r="http://schemas.openxmlformats.org/officeDocument/2006/relationships" xmlns:p="http://schemas.openxmlformats.org/presentationml/2006/main">
  <p:tag name="TIMING" val="|13.2|0.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D11BB6E5-525A-4E3F-9917-5C7071F34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Widescreen</PresentationFormat>
  <Paragraphs>202</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Myriad Pro Semibold</vt:lpstr>
      <vt:lpstr>Custom Design</vt:lpstr>
      <vt:lpstr>PowerPoint Presentation</vt:lpstr>
      <vt:lpstr>1NPV-2 Reason about the location of numbers to 20 within the linear number system, including comparing using &lt; &gt; and = .</vt:lpstr>
      <vt:lpstr>1NPV-2: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1NPV-2 Numbers to 20 in the linear number system  </vt:lpstr>
      <vt:lpstr>1NPV-2 Numbers to 20 in the linear number system </vt:lpstr>
      <vt:lpstr>1NPV-2 Numbers to 20 in the linear number system </vt:lpstr>
      <vt:lpstr>1NPV-2 Numbers to 20 in the linear number system </vt:lpstr>
      <vt:lpstr>1NPV-2 Numbers to 20 in the linear number system </vt:lpstr>
      <vt:lpstr>1NPV-2 Numbers to 20 in the linear number system </vt:lpstr>
      <vt:lpstr>1NPV-2 Numbers to 20 in the linear number system </vt:lpstr>
      <vt:lpstr>1NPV-2 Numbers to 20 in the linear number system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4</cp:revision>
  <dcterms:created xsi:type="dcterms:W3CDTF">2020-08-07T06:29:50Z</dcterms:created>
  <dcterms:modified xsi:type="dcterms:W3CDTF">2022-11-10T14:18:31Z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