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2.xml" ContentType="application/vnd.openxmlformats-officedocument.presentationml.tags+xml"/>
  <Override PartName="/ppt/notesSlides/notesSlide7.xml" ContentType="application/vnd.openxmlformats-officedocument.presentationml.notesSlide+xml"/>
  <Override PartName="/ppt/tags/tag3.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tags/tag4.xml" ContentType="application/vnd.openxmlformats-officedocument.presentationml.tags+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tags/tag5.xml" ContentType="application/vnd.openxmlformats-officedocument.presentationml.tags+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tags/tag6.xml" ContentType="application/vnd.openxmlformats-officedocument.presentationml.tags+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tags/tag7.xml" ContentType="application/vnd.openxmlformats-officedocument.presentationml.tags+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tags/tag8.xml" ContentType="application/vnd.openxmlformats-officedocument.presentationml.tags+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tags/tag9.xml" ContentType="application/vnd.openxmlformats-officedocument.presentationml.tags+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tags/tag10.xml" ContentType="application/vnd.openxmlformats-officedocument.presentationml.tags+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tags/tag11.xml" ContentType="application/vnd.openxmlformats-officedocument.presentationml.tags+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9" r:id="rId5"/>
  </p:sldMasterIdLst>
  <p:notesMasterIdLst>
    <p:notesMasterId r:id="rId127"/>
  </p:notesMasterIdLst>
  <p:sldIdLst>
    <p:sldId id="257" r:id="rId6"/>
    <p:sldId id="263" r:id="rId7"/>
    <p:sldId id="261" r:id="rId8"/>
    <p:sldId id="472" r:id="rId9"/>
    <p:sldId id="298" r:id="rId10"/>
    <p:sldId id="267" r:id="rId11"/>
    <p:sldId id="570" r:id="rId12"/>
    <p:sldId id="470" r:id="rId13"/>
    <p:sldId id="323" r:id="rId14"/>
    <p:sldId id="478" r:id="rId15"/>
    <p:sldId id="523" r:id="rId16"/>
    <p:sldId id="563" r:id="rId17"/>
    <p:sldId id="322" r:id="rId18"/>
    <p:sldId id="275" r:id="rId19"/>
    <p:sldId id="281" r:id="rId20"/>
    <p:sldId id="558" r:id="rId21"/>
    <p:sldId id="559" r:id="rId22"/>
    <p:sldId id="560" r:id="rId23"/>
    <p:sldId id="561" r:id="rId24"/>
    <p:sldId id="562" r:id="rId25"/>
    <p:sldId id="564" r:id="rId26"/>
    <p:sldId id="536" r:id="rId27"/>
    <p:sldId id="535" r:id="rId28"/>
    <p:sldId id="537" r:id="rId29"/>
    <p:sldId id="529" r:id="rId30"/>
    <p:sldId id="533" r:id="rId31"/>
    <p:sldId id="538" r:id="rId32"/>
    <p:sldId id="532" r:id="rId33"/>
    <p:sldId id="540" r:id="rId34"/>
    <p:sldId id="530" r:id="rId35"/>
    <p:sldId id="539" r:id="rId36"/>
    <p:sldId id="531" r:id="rId37"/>
    <p:sldId id="534" r:id="rId38"/>
    <p:sldId id="524" r:id="rId39"/>
    <p:sldId id="283" r:id="rId40"/>
    <p:sldId id="286" r:id="rId41"/>
    <p:sldId id="465" r:id="rId42"/>
    <p:sldId id="521" r:id="rId43"/>
    <p:sldId id="519" r:id="rId44"/>
    <p:sldId id="520" r:id="rId45"/>
    <p:sldId id="512" r:id="rId46"/>
    <p:sldId id="513" r:id="rId47"/>
    <p:sldId id="514" r:id="rId48"/>
    <p:sldId id="516" r:id="rId49"/>
    <p:sldId id="522" r:id="rId50"/>
    <p:sldId id="556" r:id="rId51"/>
    <p:sldId id="292" r:id="rId52"/>
    <p:sldId id="515" r:id="rId53"/>
    <p:sldId id="517" r:id="rId54"/>
    <p:sldId id="518" r:id="rId55"/>
    <p:sldId id="525" r:id="rId56"/>
    <p:sldId id="302" r:id="rId57"/>
    <p:sldId id="349" r:id="rId58"/>
    <p:sldId id="468" r:id="rId59"/>
    <p:sldId id="545" r:id="rId60"/>
    <p:sldId id="547" r:id="rId61"/>
    <p:sldId id="555" r:id="rId62"/>
    <p:sldId id="552" r:id="rId63"/>
    <p:sldId id="554" r:id="rId64"/>
    <p:sldId id="549" r:id="rId65"/>
    <p:sldId id="553" r:id="rId66"/>
    <p:sldId id="546" r:id="rId67"/>
    <p:sldId id="548" r:id="rId68"/>
    <p:sldId id="551" r:id="rId69"/>
    <p:sldId id="550" r:id="rId70"/>
    <p:sldId id="526" r:id="rId71"/>
    <p:sldId id="311" r:id="rId72"/>
    <p:sldId id="312" r:id="rId73"/>
    <p:sldId id="314" r:id="rId74"/>
    <p:sldId id="480" r:id="rId75"/>
    <p:sldId id="503" r:id="rId76"/>
    <p:sldId id="511" r:id="rId77"/>
    <p:sldId id="504" r:id="rId78"/>
    <p:sldId id="507" r:id="rId79"/>
    <p:sldId id="510" r:id="rId80"/>
    <p:sldId id="505" r:id="rId81"/>
    <p:sldId id="506" r:id="rId82"/>
    <p:sldId id="557" r:id="rId83"/>
    <p:sldId id="315" r:id="rId84"/>
    <p:sldId id="483" r:id="rId85"/>
    <p:sldId id="508" r:id="rId86"/>
    <p:sldId id="509" r:id="rId87"/>
    <p:sldId id="527" r:id="rId88"/>
    <p:sldId id="481" r:id="rId89"/>
    <p:sldId id="328" r:id="rId90"/>
    <p:sldId id="304" r:id="rId91"/>
    <p:sldId id="486" r:id="rId92"/>
    <p:sldId id="491" r:id="rId93"/>
    <p:sldId id="471" r:id="rId94"/>
    <p:sldId id="490" r:id="rId95"/>
    <p:sldId id="487" r:id="rId96"/>
    <p:sldId id="499" r:id="rId97"/>
    <p:sldId id="488" r:id="rId98"/>
    <p:sldId id="489" r:id="rId99"/>
    <p:sldId id="494" r:id="rId100"/>
    <p:sldId id="565" r:id="rId101"/>
    <p:sldId id="467" r:id="rId102"/>
    <p:sldId id="495" r:id="rId103"/>
    <p:sldId id="496" r:id="rId104"/>
    <p:sldId id="493" r:id="rId105"/>
    <p:sldId id="485" r:id="rId106"/>
    <p:sldId id="497" r:id="rId107"/>
    <p:sldId id="500" r:id="rId108"/>
    <p:sldId id="498" r:id="rId109"/>
    <p:sldId id="501" r:id="rId110"/>
    <p:sldId id="484" r:id="rId111"/>
    <p:sldId id="492" r:id="rId112"/>
    <p:sldId id="502" r:id="rId113"/>
    <p:sldId id="528" r:id="rId114"/>
    <p:sldId id="339" r:id="rId115"/>
    <p:sldId id="344" r:id="rId116"/>
    <p:sldId id="566" r:id="rId117"/>
    <p:sldId id="473" r:id="rId118"/>
    <p:sldId id="476" r:id="rId119"/>
    <p:sldId id="475" r:id="rId120"/>
    <p:sldId id="479" r:id="rId121"/>
    <p:sldId id="567" r:id="rId122"/>
    <p:sldId id="568" r:id="rId123"/>
    <p:sldId id="474" r:id="rId124"/>
    <p:sldId id="569" r:id="rId125"/>
    <p:sldId id="477" r:id="rId1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85858"/>
    <a:srgbClr val="605E83"/>
    <a:srgbClr val="9866D6"/>
    <a:srgbClr val="FBF5D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7C48CE7-B5DE-4762-997B-46DB41DBA54D}" v="29" dt="2020-08-26T11:42:15.00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showGuides="1">
      <p:cViewPr varScale="1">
        <p:scale>
          <a:sx n="83" d="100"/>
          <a:sy n="83" d="100"/>
        </p:scale>
        <p:origin x="686" y="7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2.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slide" Target="slides/slide79.xml"/><Relationship Id="rId89" Type="http://schemas.openxmlformats.org/officeDocument/2006/relationships/slide" Target="slides/slide84.xml"/><Relationship Id="rId112" Type="http://schemas.openxmlformats.org/officeDocument/2006/relationships/slide" Target="slides/slide107.xml"/><Relationship Id="rId16" Type="http://schemas.openxmlformats.org/officeDocument/2006/relationships/slide" Target="slides/slide11.xml"/><Relationship Id="rId107" Type="http://schemas.openxmlformats.org/officeDocument/2006/relationships/slide" Target="slides/slide102.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102" Type="http://schemas.openxmlformats.org/officeDocument/2006/relationships/slide" Target="slides/slide97.xml"/><Relationship Id="rId123" Type="http://schemas.openxmlformats.org/officeDocument/2006/relationships/slide" Target="slides/slide118.xml"/><Relationship Id="rId128" Type="http://schemas.openxmlformats.org/officeDocument/2006/relationships/presProps" Target="presProps.xml"/><Relationship Id="rId5" Type="http://schemas.openxmlformats.org/officeDocument/2006/relationships/slideMaster" Target="slideMasters/slideMaster2.xml"/><Relationship Id="rId90" Type="http://schemas.openxmlformats.org/officeDocument/2006/relationships/slide" Target="slides/slide85.xml"/><Relationship Id="rId95" Type="http://schemas.openxmlformats.org/officeDocument/2006/relationships/slide" Target="slides/slide90.xml"/><Relationship Id="rId22" Type="http://schemas.openxmlformats.org/officeDocument/2006/relationships/slide" Target="slides/slide17.xml"/><Relationship Id="rId27" Type="http://schemas.openxmlformats.org/officeDocument/2006/relationships/slide" Target="slides/slide22.xml"/><Relationship Id="rId43" Type="http://schemas.openxmlformats.org/officeDocument/2006/relationships/slide" Target="slides/slide38.xml"/><Relationship Id="rId48" Type="http://schemas.openxmlformats.org/officeDocument/2006/relationships/slide" Target="slides/slide43.xml"/><Relationship Id="rId64" Type="http://schemas.openxmlformats.org/officeDocument/2006/relationships/slide" Target="slides/slide59.xml"/><Relationship Id="rId69" Type="http://schemas.openxmlformats.org/officeDocument/2006/relationships/slide" Target="slides/slide64.xml"/><Relationship Id="rId113" Type="http://schemas.openxmlformats.org/officeDocument/2006/relationships/slide" Target="slides/slide108.xml"/><Relationship Id="rId118" Type="http://schemas.openxmlformats.org/officeDocument/2006/relationships/slide" Target="slides/slide113.xml"/><Relationship Id="rId80" Type="http://schemas.openxmlformats.org/officeDocument/2006/relationships/slide" Target="slides/slide75.xml"/><Relationship Id="rId85" Type="http://schemas.openxmlformats.org/officeDocument/2006/relationships/slide" Target="slides/slide80.xml"/><Relationship Id="rId12" Type="http://schemas.openxmlformats.org/officeDocument/2006/relationships/slide" Target="slides/slide7.xml"/><Relationship Id="rId17" Type="http://schemas.openxmlformats.org/officeDocument/2006/relationships/slide" Target="slides/slide12.xml"/><Relationship Id="rId33" Type="http://schemas.openxmlformats.org/officeDocument/2006/relationships/slide" Target="slides/slide28.xml"/><Relationship Id="rId38" Type="http://schemas.openxmlformats.org/officeDocument/2006/relationships/slide" Target="slides/slide33.xml"/><Relationship Id="rId59" Type="http://schemas.openxmlformats.org/officeDocument/2006/relationships/slide" Target="slides/slide54.xml"/><Relationship Id="rId103" Type="http://schemas.openxmlformats.org/officeDocument/2006/relationships/slide" Target="slides/slide98.xml"/><Relationship Id="rId108" Type="http://schemas.openxmlformats.org/officeDocument/2006/relationships/slide" Target="slides/slide103.xml"/><Relationship Id="rId124" Type="http://schemas.openxmlformats.org/officeDocument/2006/relationships/slide" Target="slides/slide119.xml"/><Relationship Id="rId129" Type="http://schemas.openxmlformats.org/officeDocument/2006/relationships/viewProps" Target="viewProps.xml"/><Relationship Id="rId54" Type="http://schemas.openxmlformats.org/officeDocument/2006/relationships/slide" Target="slides/slide49.xml"/><Relationship Id="rId70" Type="http://schemas.openxmlformats.org/officeDocument/2006/relationships/slide" Target="slides/slide65.xml"/><Relationship Id="rId75" Type="http://schemas.openxmlformats.org/officeDocument/2006/relationships/slide" Target="slides/slide70.xml"/><Relationship Id="rId91" Type="http://schemas.openxmlformats.org/officeDocument/2006/relationships/slide" Target="slides/slide86.xml"/><Relationship Id="rId96" Type="http://schemas.openxmlformats.org/officeDocument/2006/relationships/slide" Target="slides/slide91.xml"/><Relationship Id="rId1" Type="http://schemas.openxmlformats.org/officeDocument/2006/relationships/customXml" Target="../customXml/item1.xml"/><Relationship Id="rId6" Type="http://schemas.openxmlformats.org/officeDocument/2006/relationships/slide" Target="slides/slide1.xml"/><Relationship Id="rId23" Type="http://schemas.openxmlformats.org/officeDocument/2006/relationships/slide" Target="slides/slide18.xml"/><Relationship Id="rId28" Type="http://schemas.openxmlformats.org/officeDocument/2006/relationships/slide" Target="slides/slide23.xml"/><Relationship Id="rId49" Type="http://schemas.openxmlformats.org/officeDocument/2006/relationships/slide" Target="slides/slide44.xml"/><Relationship Id="rId114" Type="http://schemas.openxmlformats.org/officeDocument/2006/relationships/slide" Target="slides/slide109.xml"/><Relationship Id="rId119" Type="http://schemas.openxmlformats.org/officeDocument/2006/relationships/slide" Target="slides/slide114.xml"/><Relationship Id="rId44" Type="http://schemas.openxmlformats.org/officeDocument/2006/relationships/slide" Target="slides/slide39.xml"/><Relationship Id="rId60" Type="http://schemas.openxmlformats.org/officeDocument/2006/relationships/slide" Target="slides/slide55.xml"/><Relationship Id="rId65" Type="http://schemas.openxmlformats.org/officeDocument/2006/relationships/slide" Target="slides/slide60.xml"/><Relationship Id="rId81" Type="http://schemas.openxmlformats.org/officeDocument/2006/relationships/slide" Target="slides/slide76.xml"/><Relationship Id="rId86" Type="http://schemas.openxmlformats.org/officeDocument/2006/relationships/slide" Target="slides/slide81.xml"/><Relationship Id="rId130" Type="http://schemas.openxmlformats.org/officeDocument/2006/relationships/theme" Target="theme/theme1.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109" Type="http://schemas.openxmlformats.org/officeDocument/2006/relationships/slide" Target="slides/slide10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04" Type="http://schemas.openxmlformats.org/officeDocument/2006/relationships/slide" Target="slides/slide99.xml"/><Relationship Id="rId120" Type="http://schemas.openxmlformats.org/officeDocument/2006/relationships/slide" Target="slides/slide115.xml"/><Relationship Id="rId125" Type="http://schemas.openxmlformats.org/officeDocument/2006/relationships/slide" Target="slides/slide120.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110" Type="http://schemas.openxmlformats.org/officeDocument/2006/relationships/slide" Target="slides/slide105.xml"/><Relationship Id="rId115" Type="http://schemas.openxmlformats.org/officeDocument/2006/relationships/slide" Target="slides/slide110.xml"/><Relationship Id="rId131" Type="http://schemas.openxmlformats.org/officeDocument/2006/relationships/tableStyles" Target="tableStyles.xml"/><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slide" Target="slides/slide95.xml"/><Relationship Id="rId105" Type="http://schemas.openxmlformats.org/officeDocument/2006/relationships/slide" Target="slides/slide100.xml"/><Relationship Id="rId126" Type="http://schemas.openxmlformats.org/officeDocument/2006/relationships/slide" Target="slides/slide12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slide" Target="slides/slide88.xml"/><Relationship Id="rId98" Type="http://schemas.openxmlformats.org/officeDocument/2006/relationships/slide" Target="slides/slide93.xml"/><Relationship Id="rId121" Type="http://schemas.openxmlformats.org/officeDocument/2006/relationships/slide" Target="slides/slide116.xml"/><Relationship Id="rId3" Type="http://schemas.openxmlformats.org/officeDocument/2006/relationships/customXml" Target="../customXml/item3.xml"/><Relationship Id="rId25" Type="http://schemas.openxmlformats.org/officeDocument/2006/relationships/slide" Target="slides/slide20.xml"/><Relationship Id="rId46" Type="http://schemas.openxmlformats.org/officeDocument/2006/relationships/slide" Target="slides/slide41.xml"/><Relationship Id="rId67" Type="http://schemas.openxmlformats.org/officeDocument/2006/relationships/slide" Target="slides/slide62.xml"/><Relationship Id="rId116" Type="http://schemas.openxmlformats.org/officeDocument/2006/relationships/slide" Target="slides/slide111.xml"/><Relationship Id="rId20" Type="http://schemas.openxmlformats.org/officeDocument/2006/relationships/slide" Target="slides/slide15.xml"/><Relationship Id="rId41" Type="http://schemas.openxmlformats.org/officeDocument/2006/relationships/slide" Target="slides/slide36.xml"/><Relationship Id="rId62" Type="http://schemas.openxmlformats.org/officeDocument/2006/relationships/slide" Target="slides/slide57.xml"/><Relationship Id="rId83" Type="http://schemas.openxmlformats.org/officeDocument/2006/relationships/slide" Target="slides/slide78.xml"/><Relationship Id="rId88" Type="http://schemas.openxmlformats.org/officeDocument/2006/relationships/slide" Target="slides/slide83.xml"/><Relationship Id="rId111" Type="http://schemas.openxmlformats.org/officeDocument/2006/relationships/slide" Target="slides/slide106.xml"/><Relationship Id="rId132" Type="http://schemas.microsoft.com/office/2015/10/relationships/revisionInfo" Target="revisionInfo.xml"/><Relationship Id="rId15" Type="http://schemas.openxmlformats.org/officeDocument/2006/relationships/slide" Target="slides/slide10.xml"/><Relationship Id="rId36" Type="http://schemas.openxmlformats.org/officeDocument/2006/relationships/slide" Target="slides/slide31.xml"/><Relationship Id="rId57" Type="http://schemas.openxmlformats.org/officeDocument/2006/relationships/slide" Target="slides/slide52.xml"/><Relationship Id="rId106" Type="http://schemas.openxmlformats.org/officeDocument/2006/relationships/slide" Target="slides/slide101.xml"/><Relationship Id="rId127" Type="http://schemas.openxmlformats.org/officeDocument/2006/relationships/notesMaster" Target="notesMasters/notesMaster1.xml"/><Relationship Id="rId10" Type="http://schemas.openxmlformats.org/officeDocument/2006/relationships/slide" Target="slides/slide5.xml"/><Relationship Id="rId31" Type="http://schemas.openxmlformats.org/officeDocument/2006/relationships/slide" Target="slides/slide26.xml"/><Relationship Id="rId52" Type="http://schemas.openxmlformats.org/officeDocument/2006/relationships/slide" Target="slides/slide47.xml"/><Relationship Id="rId73" Type="http://schemas.openxmlformats.org/officeDocument/2006/relationships/slide" Target="slides/slide68.xml"/><Relationship Id="rId78" Type="http://schemas.openxmlformats.org/officeDocument/2006/relationships/slide" Target="slides/slide73.xml"/><Relationship Id="rId94" Type="http://schemas.openxmlformats.org/officeDocument/2006/relationships/slide" Target="slides/slide89.xml"/><Relationship Id="rId99" Type="http://schemas.openxmlformats.org/officeDocument/2006/relationships/slide" Target="slides/slide94.xml"/><Relationship Id="rId101" Type="http://schemas.openxmlformats.org/officeDocument/2006/relationships/slide" Target="slides/slide96.xml"/><Relationship Id="rId122" Type="http://schemas.openxmlformats.org/officeDocument/2006/relationships/slide" Target="slides/slide117.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94EFC8-8799-4F4C-8315-F132E4ECEA7D}" type="datetimeFigureOut">
              <a:rPr lang="en-GB" smtClean="0"/>
              <a:t>10/11/2022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825CF7-397B-40E2-885F-DC75A9265B37}" type="slidenum">
              <a:rPr lang="en-GB" smtClean="0"/>
              <a:t>‹#›</a:t>
            </a:fld>
            <a:endParaRPr lang="en-GB"/>
          </a:p>
        </p:txBody>
      </p:sp>
    </p:spTree>
    <p:extLst>
      <p:ext uri="{BB962C8B-B14F-4D97-AF65-F5344CB8AC3E}">
        <p14:creationId xmlns:p14="http://schemas.microsoft.com/office/powerpoint/2010/main" val="32713128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3</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345488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i="0" dirty="0">
              <a:latin typeface="Myriad Pro"/>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14</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694340684"/>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266249003"/>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687032041"/>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36454780"/>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485519497"/>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186831616"/>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064477591"/>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110</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24402348"/>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111</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598812733"/>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993259480"/>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9112783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i="0" dirty="0">
              <a:latin typeface="Myriad Pro"/>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15</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062446964"/>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80877627"/>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930562847"/>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058441464"/>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759553662"/>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604861714"/>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1503575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42679052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9913752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405507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3924016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9926992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005446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3760194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8397232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477B08E-F819-4255-AC4F-EF53476C5F78}" type="slidenum">
              <a:rPr lang="en-GB" smtClean="0"/>
              <a:t>4</a:t>
            </a:fld>
            <a:endParaRPr lang="en-GB" dirty="0"/>
          </a:p>
        </p:txBody>
      </p:sp>
    </p:spTree>
    <p:extLst>
      <p:ext uri="{BB962C8B-B14F-4D97-AF65-F5344CB8AC3E}">
        <p14:creationId xmlns:p14="http://schemas.microsoft.com/office/powerpoint/2010/main" val="28880578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7975974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9523085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6175683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0669409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58044678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8379997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97332521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90421334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416337403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5951883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7</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0564314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403196351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i="0" dirty="0">
              <a:latin typeface="Myriad Pro"/>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35</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65970980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i="0" dirty="0">
              <a:latin typeface="Myriad Pro"/>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36</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71161507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90658736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42366362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91068308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58960698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94971195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427239237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1414800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8</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8556359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40617239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57479131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57286763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i="0" dirty="0">
              <a:latin typeface="Myriad Pro"/>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47</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75408098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36930665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45913205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90020767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35709573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52</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45351726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53</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8787021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FB300F5C-91D6-4213-B130-E9EA953F5C06}"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9</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84242282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03629075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19297299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49920440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28680883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03342667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16492917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96623719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410909456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36565466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3522810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i="0" dirty="0">
              <a:latin typeface="Myriad Pro"/>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10</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66329376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78670667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420852013"/>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77427301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67</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85194139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68</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27714966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69</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32254379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691750437"/>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382303462"/>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56326054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4343078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79775398"/>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593944163"/>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4166177819"/>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76716529"/>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62924058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433321247"/>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79</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800774627"/>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58744938"/>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511502749"/>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96963321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3900345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318702727"/>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84</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925690184"/>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85</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126162292"/>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750B2D0D-235D-420E-BB8B-30523AEEDAB0}"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86</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460083038"/>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2544052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4001740662"/>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165093206"/>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565928967"/>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889091076"/>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972932788"/>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8058682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13</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237966135"/>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901255307"/>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595021757"/>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4275469119"/>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585974090"/>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415651999"/>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979702983"/>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871362170"/>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40888286"/>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974327735"/>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6924119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hyperlink" Target="about:blank" TargetMode="Externa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7" name="Rectangle 5"/>
          <p:cNvSpPr>
            <a:spLocks noGrp="1" noChangeArrowheads="1"/>
          </p:cNvSpPr>
          <p:nvPr>
            <p:ph type="subTitle" idx="1"/>
          </p:nvPr>
        </p:nvSpPr>
        <p:spPr>
          <a:xfrm>
            <a:off x="609594" y="2538422"/>
            <a:ext cx="5486406" cy="3017426"/>
          </a:xfrm>
        </p:spPr>
        <p:txBody>
          <a:bodyPr/>
          <a:lstStyle>
            <a:lvl1pPr marL="0" indent="0">
              <a:defRPr sz="4000" b="0">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31179"/>
            <a:ext cx="3700387"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Ready-to-Progress Criterion</a:t>
            </a:r>
            <a:endParaRPr lang="en-GB" sz="2000" b="1" dirty="0">
              <a:solidFill>
                <a:schemeClr val="bg1"/>
              </a:solidFill>
              <a:latin typeface="Arial" panose="020B0604020202020204" pitchFamily="34" charset="0"/>
              <a:cs typeface="Arial" panose="020B0604020202020204" pitchFamily="34" charset="0"/>
            </a:endParaRPr>
          </a:p>
        </p:txBody>
      </p:sp>
      <p:sp>
        <p:nvSpPr>
          <p:cNvPr id="5" name="Text Placeholder 4">
            <a:extLst>
              <a:ext uri="{FF2B5EF4-FFF2-40B4-BE49-F238E27FC236}">
                <a16:creationId xmlns:a16="http://schemas.microsoft.com/office/drawing/2014/main" id="{32A2980B-E628-4A74-AB9C-C311E196B2D9}"/>
              </a:ext>
            </a:extLst>
          </p:cNvPr>
          <p:cNvSpPr>
            <a:spLocks noGrp="1"/>
          </p:cNvSpPr>
          <p:nvPr>
            <p:ph type="body" sz="quarter" idx="12" hasCustomPrompt="1"/>
          </p:nvPr>
        </p:nvSpPr>
        <p:spPr>
          <a:xfrm>
            <a:off x="4112499" y="2064359"/>
            <a:ext cx="2239760" cy="457200"/>
          </a:xfrm>
        </p:spPr>
        <p:txBody>
          <a:bodyPr>
            <a:normAutofit/>
          </a:bodyPr>
          <a:lstStyle>
            <a:lvl1pPr>
              <a:defRPr sz="2000" b="1">
                <a:solidFill>
                  <a:schemeClr val="bg1"/>
                </a:solidFill>
              </a:defRPr>
            </a:lvl1pPr>
            <a:lvl4pPr marL="1028674" indent="0">
              <a:buNone/>
              <a:defRPr/>
            </a:lvl4pPr>
            <a:lvl5pPr marL="1371566" indent="0" algn="l">
              <a:buNone/>
              <a:defRPr sz="2400" b="1">
                <a:solidFill>
                  <a:schemeClr val="bg1"/>
                </a:solidFill>
              </a:defRPr>
            </a:lvl5pPr>
          </a:lstStyle>
          <a:p>
            <a:pPr lvl="0"/>
            <a:r>
              <a:rPr lang="en-GB" dirty="0"/>
              <a:t>[e.g. 4NPV-1]</a:t>
            </a:r>
          </a:p>
        </p:txBody>
      </p:sp>
      <p:sp>
        <p:nvSpPr>
          <p:cNvPr id="15" name="TextBox 14">
            <a:extLst>
              <a:ext uri="{FF2B5EF4-FFF2-40B4-BE49-F238E27FC236}">
                <a16:creationId xmlns:a16="http://schemas.microsoft.com/office/drawing/2014/main" id="{932C9316-8FD4-4FD4-8E85-1A613ACCE808}"/>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6" name="Straight Connector 15">
            <a:extLst>
              <a:ext uri="{FF2B5EF4-FFF2-40B4-BE49-F238E27FC236}">
                <a16:creationId xmlns:a16="http://schemas.microsoft.com/office/drawing/2014/main" id="{79E55BB7-9C17-4F8C-93E6-62AA523F53CC}"/>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56764506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347574"/>
              </a:buClr>
              <a:buFont typeface="Arial" panose="020B0604020202020204" pitchFamily="34" charset="0"/>
              <a:buChar char="•"/>
              <a:defRPr>
                <a:solidFill>
                  <a:srgbClr val="585858"/>
                </a:solidFill>
              </a:defRPr>
            </a:lvl2pPr>
            <a:lvl3pPr marL="857228" indent="-171446">
              <a:buClr>
                <a:srgbClr val="347574"/>
              </a:buClr>
              <a:buFont typeface="Arial" panose="020B0604020202020204" pitchFamily="34" charset="0"/>
              <a:buChar char="•"/>
              <a:defRPr>
                <a:solidFill>
                  <a:srgbClr val="585858"/>
                </a:solidFill>
              </a:defRPr>
            </a:lvl3pPr>
            <a:lvl4pPr marL="1200120" indent="-171446">
              <a:buClr>
                <a:srgbClr val="347574"/>
              </a:buClr>
              <a:buFont typeface="Arial" panose="020B0604020202020204" pitchFamily="34" charset="0"/>
              <a:buChar char="•"/>
              <a:defRPr>
                <a:solidFill>
                  <a:srgbClr val="585858"/>
                </a:solidFill>
              </a:defRPr>
            </a:lvl4pPr>
            <a:lvl5pPr marL="1543012" indent="-171446">
              <a:buClr>
                <a:srgbClr val="347574"/>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a:p>
        </p:txBody>
      </p:sp>
    </p:spTree>
    <p:extLst>
      <p:ext uri="{BB962C8B-B14F-4D97-AF65-F5344CB8AC3E}">
        <p14:creationId xmlns:p14="http://schemas.microsoft.com/office/powerpoint/2010/main" val="42835071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A57BA41F-3A03-4A58-BA0C-00DB3E59E8F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Content Placeholder 2"/>
          <p:cNvSpPr>
            <a:spLocks noGrp="1"/>
          </p:cNvSpPr>
          <p:nvPr>
            <p:ph sz="half" idx="1"/>
          </p:nvPr>
        </p:nvSpPr>
        <p:spPr>
          <a:xfrm>
            <a:off x="609603" y="1556792"/>
            <a:ext cx="5390388" cy="3888433"/>
          </a:xfrm>
        </p:spPr>
        <p:txBody>
          <a:bodyPr/>
          <a:lstStyle>
            <a:lvl1pPr>
              <a:defRPr lang="en-US" dirty="0">
                <a:solidFill>
                  <a:srgbClr val="347574"/>
                </a:solidFill>
              </a:defRPr>
            </a:lvl1pPr>
            <a:lvl2pPr marL="557199" indent="-214308">
              <a:buClr>
                <a:srgbClr val="347574"/>
              </a:buClr>
              <a:buFont typeface="Arial" panose="020B0604020202020204" pitchFamily="34" charset="0"/>
              <a:buChar char="•"/>
              <a:defRPr lang="en-US" dirty="0">
                <a:solidFill>
                  <a:srgbClr val="347574"/>
                </a:solidFill>
              </a:defRPr>
            </a:lvl2pPr>
            <a:lvl3pPr marL="857228" indent="-171446">
              <a:buClr>
                <a:srgbClr val="347574"/>
              </a:buClr>
              <a:buFont typeface="Arial" panose="020B0604020202020204" pitchFamily="34" charset="0"/>
              <a:buChar char="•"/>
              <a:defRPr lang="en-US" dirty="0">
                <a:solidFill>
                  <a:srgbClr val="347574"/>
                </a:solidFill>
              </a:defRPr>
            </a:lvl3pPr>
            <a:lvl4pPr marL="1200120" indent="-171446">
              <a:buClr>
                <a:srgbClr val="347574"/>
              </a:buClr>
              <a:buFont typeface="Arial" panose="020B0604020202020204" pitchFamily="34" charset="0"/>
              <a:buChar char="•"/>
              <a:defRPr lang="en-US" dirty="0">
                <a:solidFill>
                  <a:srgbClr val="347574"/>
                </a:solidFill>
              </a:defRPr>
            </a:lvl4pPr>
            <a:lvl5pPr marL="1543012" indent="-171446">
              <a:buClr>
                <a:srgbClr val="347574"/>
              </a:buClr>
              <a:buFont typeface="Arial" panose="020B0604020202020204" pitchFamily="34" charset="0"/>
              <a:buChar char="•"/>
              <a:defRPr lang="en-GB" dirty="0">
                <a:solidFill>
                  <a:srgbClr val="347574"/>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2012" y="1556792"/>
            <a:ext cx="5390389" cy="3888433"/>
          </a:xfrm>
        </p:spPr>
        <p:txBody>
          <a:bodyPr/>
          <a:lstStyle>
            <a:lvl1pPr>
              <a:defRPr lang="en-US" dirty="0">
                <a:solidFill>
                  <a:srgbClr val="347574"/>
                </a:solidFill>
              </a:defRPr>
            </a:lvl1pPr>
            <a:lvl2pPr marL="557199" indent="-214308">
              <a:buClr>
                <a:srgbClr val="347574"/>
              </a:buClr>
              <a:buFont typeface="Arial" panose="020B0604020202020204" pitchFamily="34" charset="0"/>
              <a:buChar char="•"/>
              <a:defRPr lang="en-US" dirty="0"/>
            </a:lvl2pPr>
            <a:lvl3pPr marL="857228" indent="-171446">
              <a:buClr>
                <a:srgbClr val="347574"/>
              </a:buClr>
              <a:buFont typeface="Arial" panose="020B0604020202020204" pitchFamily="34" charset="0"/>
              <a:buChar char="•"/>
              <a:defRPr lang="en-US" dirty="0"/>
            </a:lvl3pPr>
            <a:lvl4pPr marL="1200120" indent="-171446">
              <a:buClr>
                <a:srgbClr val="347574"/>
              </a:buClr>
              <a:buFont typeface="Arial" panose="020B0604020202020204" pitchFamily="34" charset="0"/>
              <a:buChar char="•"/>
              <a:defRPr lang="en-US" dirty="0"/>
            </a:lvl4pPr>
            <a:lvl5pPr marL="1543012" indent="-171446">
              <a:buClr>
                <a:srgbClr val="347574"/>
              </a:buClr>
              <a:buFont typeface="Arial" panose="020B0604020202020204" pitchFamily="34" charset="0"/>
              <a:buChar char="•"/>
              <a:defRPr lang="en-GB" dirty="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Date Placeholder 6">
            <a:extLst>
              <a:ext uri="{FF2B5EF4-FFF2-40B4-BE49-F238E27FC236}">
                <a16:creationId xmlns:a16="http://schemas.microsoft.com/office/drawing/2014/main" id="{FD709824-0D61-4F8A-8ED4-0590D481ECBD}"/>
              </a:ext>
            </a:extLst>
          </p:cNvPr>
          <p:cNvSpPr>
            <a:spLocks noGrp="1" noChangeArrowheads="1"/>
          </p:cNvSpPr>
          <p:nvPr>
            <p:ph type="dt" sz="half" idx="10"/>
          </p:nvPr>
        </p:nvSpPr>
        <p:spPr/>
        <p:txBody>
          <a:bodyPr/>
          <a:lstStyle>
            <a:lvl1pPr>
              <a:defRPr/>
            </a:lvl1pPr>
          </a:lstStyle>
          <a:p>
            <a:pPr>
              <a:defRPr/>
            </a:pPr>
            <a:endParaRPr lang="en-GB"/>
          </a:p>
        </p:txBody>
      </p:sp>
      <p:sp>
        <p:nvSpPr>
          <p:cNvPr id="8" name="Footer Placeholder 7">
            <a:extLst>
              <a:ext uri="{FF2B5EF4-FFF2-40B4-BE49-F238E27FC236}">
                <a16:creationId xmlns:a16="http://schemas.microsoft.com/office/drawing/2014/main" id="{7312D66A-6DD2-45B6-8DB6-1538C1B43C97}"/>
              </a:ext>
            </a:extLst>
          </p:cNvPr>
          <p:cNvSpPr>
            <a:spLocks noGrp="1" noChangeArrowheads="1"/>
          </p:cNvSpPr>
          <p:nvPr>
            <p:ph type="ftr" sz="quarter" idx="11"/>
          </p:nvPr>
        </p:nvSpPr>
        <p:spPr/>
        <p:txBody>
          <a:bodyPr/>
          <a:lstStyle>
            <a:lvl1pPr>
              <a:defRPr/>
            </a:lvl1pPr>
          </a:lstStyle>
          <a:p>
            <a:pPr>
              <a:defRPr/>
            </a:pPr>
            <a:endParaRPr lang="en-GB"/>
          </a:p>
        </p:txBody>
      </p:sp>
      <p:sp>
        <p:nvSpPr>
          <p:cNvPr id="9" name="Slide Number Placeholder 8">
            <a:extLst>
              <a:ext uri="{FF2B5EF4-FFF2-40B4-BE49-F238E27FC236}">
                <a16:creationId xmlns:a16="http://schemas.microsoft.com/office/drawing/2014/main" id="{43F2A2D1-25EF-42F5-96D4-30359E443777}"/>
              </a:ext>
            </a:extLst>
          </p:cNvPr>
          <p:cNvSpPr>
            <a:spLocks noGrp="1" noChangeArrowheads="1"/>
          </p:cNvSpPr>
          <p:nvPr>
            <p:ph type="sldNum" sz="quarter" idx="12"/>
          </p:nvPr>
        </p:nvSpPr>
        <p:spPr/>
        <p:txBody>
          <a:bodyPr/>
          <a:lstStyle>
            <a:lvl1pPr>
              <a:defRPr/>
            </a:lvl1pPr>
          </a:lstStyle>
          <a:p>
            <a:fld id="{5028FB64-8E98-4372-891D-01B9A57CE849}" type="slidenum">
              <a:rPr lang="en-GB" altLang="en-US"/>
              <a:pPr/>
              <a:t>‹#›</a:t>
            </a:fld>
            <a:endParaRPr lang="en-GB" altLang="en-US"/>
          </a:p>
        </p:txBody>
      </p:sp>
      <p:sp>
        <p:nvSpPr>
          <p:cNvPr id="11" name="Title 1">
            <a:extLst>
              <a:ext uri="{FF2B5EF4-FFF2-40B4-BE49-F238E27FC236}">
                <a16:creationId xmlns:a16="http://schemas.microsoft.com/office/drawing/2014/main" id="{D22044D9-9B2D-4C31-8E1E-48C5DD1E1DEA}"/>
              </a:ext>
            </a:extLst>
          </p:cNvPr>
          <p:cNvSpPr>
            <a:spLocks noGrp="1"/>
          </p:cNvSpPr>
          <p:nvPr>
            <p:ph type="title"/>
          </p:nvPr>
        </p:nvSpPr>
        <p:spPr>
          <a:xfrm>
            <a:off x="601035" y="430660"/>
            <a:ext cx="10972800" cy="982117"/>
          </a:xfrm>
        </p:spPr>
        <p:txBody>
          <a:bodyPr anchor="t"/>
          <a:lstStyle>
            <a:lvl1pPr>
              <a:defRPr>
                <a:solidFill>
                  <a:srgbClr val="347574"/>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7654413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347574"/>
              </a:buClr>
              <a:buFont typeface="Arial" panose="020B0604020202020204" pitchFamily="34" charset="0"/>
              <a:buChar char="•"/>
              <a:defRPr sz="1800">
                <a:solidFill>
                  <a:srgbClr val="347574"/>
                </a:solidFill>
              </a:defRPr>
            </a:lvl2pPr>
            <a:lvl3pPr marL="857228" indent="-171446">
              <a:buClr>
                <a:srgbClr val="347574"/>
              </a:buClr>
              <a:buFont typeface="Arial" panose="020B0604020202020204" pitchFamily="34" charset="0"/>
              <a:buChar char="•"/>
              <a:defRPr sz="1500">
                <a:solidFill>
                  <a:srgbClr val="347574"/>
                </a:solidFill>
              </a:defRPr>
            </a:lvl3pPr>
            <a:lvl4pPr marL="1200120" indent="-171446">
              <a:buClr>
                <a:srgbClr val="347574"/>
              </a:buClr>
              <a:buFont typeface="Arial" panose="020B0604020202020204" pitchFamily="34" charset="0"/>
              <a:buChar char="•"/>
              <a:defRPr sz="1350">
                <a:solidFill>
                  <a:srgbClr val="347574"/>
                </a:solidFill>
              </a:defRPr>
            </a:lvl4pPr>
            <a:lvl5pPr marL="1543012" indent="-171446">
              <a:buClr>
                <a:srgbClr val="347574"/>
              </a:buClr>
              <a:buFont typeface="Arial" panose="020B0604020202020204" pitchFamily="34" charset="0"/>
              <a:buChar char="•"/>
              <a:defRPr sz="1350">
                <a:solidFill>
                  <a:srgbClr val="347574"/>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347574"/>
              </a:buClr>
              <a:buFont typeface="Arial" panose="020B0604020202020204" pitchFamily="34" charset="0"/>
              <a:buChar char="•"/>
              <a:defRPr sz="1800">
                <a:solidFill>
                  <a:srgbClr val="585858"/>
                </a:solidFill>
              </a:defRPr>
            </a:lvl2pPr>
            <a:lvl3pPr marL="857228" indent="-171446">
              <a:buClr>
                <a:srgbClr val="347574"/>
              </a:buClr>
              <a:buFont typeface="Arial" panose="020B0604020202020204" pitchFamily="34" charset="0"/>
              <a:buChar char="•"/>
              <a:defRPr sz="1500">
                <a:solidFill>
                  <a:srgbClr val="585858"/>
                </a:solidFill>
              </a:defRPr>
            </a:lvl3pPr>
            <a:lvl4pPr marL="1200120" indent="-171446">
              <a:buClr>
                <a:srgbClr val="347574"/>
              </a:buClr>
              <a:buFont typeface="Arial" panose="020B0604020202020204" pitchFamily="34" charset="0"/>
              <a:buChar char="•"/>
              <a:defRPr sz="1350">
                <a:solidFill>
                  <a:srgbClr val="585858"/>
                </a:solidFill>
              </a:defRPr>
            </a:lvl4pPr>
            <a:lvl5pPr marL="1543012" indent="-171446">
              <a:buClr>
                <a:srgbClr val="347574"/>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2764852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7224314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ACB76CD-2FBB-441F-8F24-50F7582353C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9600" y="4149080"/>
            <a:ext cx="10972800" cy="426170"/>
          </a:xfrm>
        </p:spPr>
        <p:txBody>
          <a:bodyPr/>
          <a:lstStyle>
            <a:lvl1pPr algn="l">
              <a:defRPr sz="1500" b="1">
                <a:solidFill>
                  <a:srgbClr val="585858"/>
                </a:solidFill>
              </a:defRPr>
            </a:lvl1pPr>
          </a:lstStyle>
          <a:p>
            <a:r>
              <a:rPr lang="en-US" dirty="0"/>
              <a:t>Click to edit Master title style</a:t>
            </a:r>
            <a:endParaRPr lang="en-GB" dirty="0"/>
          </a:p>
        </p:txBody>
      </p:sp>
      <p:sp>
        <p:nvSpPr>
          <p:cNvPr id="3" name="Picture Placeholder 2"/>
          <p:cNvSpPr>
            <a:spLocks noGrp="1"/>
          </p:cNvSpPr>
          <p:nvPr>
            <p:ph type="pic" idx="1"/>
          </p:nvPr>
        </p:nvSpPr>
        <p:spPr>
          <a:xfrm>
            <a:off x="609600" y="444962"/>
            <a:ext cx="10972800" cy="3560111"/>
          </a:xfrm>
        </p:spPr>
        <p:txBody>
          <a:bodyPr/>
          <a:lstStyle>
            <a:lvl1pPr marL="0" indent="0">
              <a:buNone/>
              <a:defRPr sz="2400">
                <a:solidFill>
                  <a:srgbClr val="585858"/>
                </a:solidFill>
              </a:defRPr>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pPr lvl="0"/>
            <a:endParaRPr lang="en-GB" noProof="0" dirty="0"/>
          </a:p>
        </p:txBody>
      </p:sp>
      <p:sp>
        <p:nvSpPr>
          <p:cNvPr id="4" name="Text Placeholder 3"/>
          <p:cNvSpPr>
            <a:spLocks noGrp="1"/>
          </p:cNvSpPr>
          <p:nvPr>
            <p:ph type="body" sz="half" idx="2"/>
          </p:nvPr>
        </p:nvSpPr>
        <p:spPr>
          <a:xfrm>
            <a:off x="609600" y="4725144"/>
            <a:ext cx="10972800" cy="720080"/>
          </a:xfrm>
        </p:spPr>
        <p:txBody>
          <a:bodyPr/>
          <a:lstStyle>
            <a:lvl1pPr marL="0" indent="0">
              <a:buNone/>
              <a:defRPr sz="1050">
                <a:solidFill>
                  <a:srgbClr val="585858"/>
                </a:solidFill>
              </a:defRPr>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dirty="0"/>
              <a:t>Click to edit Master text styles</a:t>
            </a:r>
          </a:p>
        </p:txBody>
      </p:sp>
      <p:sp>
        <p:nvSpPr>
          <p:cNvPr id="7" name="Date Placeholder 6">
            <a:extLst>
              <a:ext uri="{FF2B5EF4-FFF2-40B4-BE49-F238E27FC236}">
                <a16:creationId xmlns:a16="http://schemas.microsoft.com/office/drawing/2014/main" id="{5DAF0D3A-200E-48B8-9EF9-7859E1660C49}"/>
              </a:ext>
            </a:extLst>
          </p:cNvPr>
          <p:cNvSpPr>
            <a:spLocks noGrp="1" noChangeArrowheads="1"/>
          </p:cNvSpPr>
          <p:nvPr>
            <p:ph type="dt" sz="half" idx="10"/>
          </p:nvPr>
        </p:nvSpPr>
        <p:spPr/>
        <p:txBody>
          <a:bodyPr/>
          <a:lstStyle>
            <a:lvl1pPr>
              <a:defRPr/>
            </a:lvl1pPr>
          </a:lstStyle>
          <a:p>
            <a:pPr>
              <a:defRPr/>
            </a:pPr>
            <a:endParaRPr lang="en-GB"/>
          </a:p>
        </p:txBody>
      </p:sp>
      <p:sp>
        <p:nvSpPr>
          <p:cNvPr id="8" name="Footer Placeholder 7">
            <a:extLst>
              <a:ext uri="{FF2B5EF4-FFF2-40B4-BE49-F238E27FC236}">
                <a16:creationId xmlns:a16="http://schemas.microsoft.com/office/drawing/2014/main" id="{0CCEB8E3-53AE-439B-9428-72B81BD3B83C}"/>
              </a:ext>
            </a:extLst>
          </p:cNvPr>
          <p:cNvSpPr>
            <a:spLocks noGrp="1" noChangeArrowheads="1"/>
          </p:cNvSpPr>
          <p:nvPr>
            <p:ph type="ftr" sz="quarter" idx="11"/>
          </p:nvPr>
        </p:nvSpPr>
        <p:spPr/>
        <p:txBody>
          <a:bodyPr/>
          <a:lstStyle>
            <a:lvl1pPr>
              <a:defRPr/>
            </a:lvl1pPr>
          </a:lstStyle>
          <a:p>
            <a:pPr>
              <a:defRPr/>
            </a:pPr>
            <a:endParaRPr lang="en-GB"/>
          </a:p>
        </p:txBody>
      </p:sp>
      <p:sp>
        <p:nvSpPr>
          <p:cNvPr id="9" name="Slide Number Placeholder 8">
            <a:extLst>
              <a:ext uri="{FF2B5EF4-FFF2-40B4-BE49-F238E27FC236}">
                <a16:creationId xmlns:a16="http://schemas.microsoft.com/office/drawing/2014/main" id="{328C543D-1B00-4E11-9615-CDD988110A23}"/>
              </a:ext>
            </a:extLst>
          </p:cNvPr>
          <p:cNvSpPr>
            <a:spLocks noGrp="1" noChangeArrowheads="1"/>
          </p:cNvSpPr>
          <p:nvPr>
            <p:ph type="sldNum" sz="quarter" idx="12"/>
          </p:nvPr>
        </p:nvSpPr>
        <p:spPr/>
        <p:txBody>
          <a:bodyPr/>
          <a:lstStyle>
            <a:lvl1pPr>
              <a:defRPr/>
            </a:lvl1pPr>
          </a:lstStyle>
          <a:p>
            <a:fld id="{EC86FDD3-8659-4DF6-9C22-A70505F52DFB}" type="slidenum">
              <a:rPr lang="en-GB" altLang="en-US"/>
              <a:pPr/>
              <a:t>‹#›</a:t>
            </a:fld>
            <a:endParaRPr lang="en-GB" altLang="en-US"/>
          </a:p>
        </p:txBody>
      </p:sp>
    </p:spTree>
    <p:extLst>
      <p:ext uri="{BB962C8B-B14F-4D97-AF65-F5344CB8AC3E}">
        <p14:creationId xmlns:p14="http://schemas.microsoft.com/office/powerpoint/2010/main" val="20188252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p:spPr>
        <p:txBody>
          <a:bodyPr/>
          <a:lstStyle>
            <a:lvl1pPr algn="l">
              <a:defRPr sz="2000" b="0">
                <a:solidFill>
                  <a:schemeClr val="bg1"/>
                </a:solidFill>
                <a:latin typeface="+mn-lt"/>
              </a:defRPr>
            </a:lvl1pPr>
          </a:lstStyle>
          <a:p>
            <a:r>
              <a:rPr lang="en-US" dirty="0"/>
              <a:t>Click to edit Master title style</a:t>
            </a:r>
            <a:endParaRPr lang="en-GB" dirty="0"/>
          </a:p>
        </p:txBody>
      </p:sp>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13023957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Blank Canvas">
    <p:spTree>
      <p:nvGrpSpPr>
        <p:cNvPr id="1" name=""/>
        <p:cNvGrpSpPr/>
        <p:nvPr/>
      </p:nvGrpSpPr>
      <p:grpSpPr>
        <a:xfrm>
          <a:off x="0" y="0"/>
          <a:ext cx="0" cy="0"/>
          <a:chOff x="0" y="0"/>
          <a:chExt cx="0" cy="0"/>
        </a:xfrm>
      </p:grpSpPr>
      <p:sp>
        <p:nvSpPr>
          <p:cNvPr id="8" name="Rectangle 7"/>
          <p:cNvSpPr/>
          <p:nvPr userDrawn="1"/>
        </p:nvSpPr>
        <p:spPr>
          <a:xfrm>
            <a:off x="8016214" y="6500874"/>
            <a:ext cx="3748764" cy="323165"/>
          </a:xfrm>
          <a:prstGeom prst="rect">
            <a:avLst/>
          </a:prstGeom>
        </p:spPr>
        <p:txBody>
          <a:bodyPr wrap="square">
            <a:spAutoFit/>
          </a:bodyPr>
          <a:lstStyle/>
          <a:p>
            <a:pPr algn="r">
              <a:buFontTx/>
              <a:buNone/>
            </a:pPr>
            <a:r>
              <a:rPr lang="en-US" sz="1500" dirty="0">
                <a:solidFill>
                  <a:srgbClr val="00628C"/>
                </a:solidFill>
                <a:effectLst/>
                <a:latin typeface="Myriad Pro" charset="0"/>
              </a:rPr>
              <a:t>© Crown Copyright 2017 </a:t>
            </a:r>
          </a:p>
        </p:txBody>
      </p:sp>
      <p:sp>
        <p:nvSpPr>
          <p:cNvPr id="11" name="Rectangle 10"/>
          <p:cNvSpPr/>
          <p:nvPr userDrawn="1"/>
        </p:nvSpPr>
        <p:spPr>
          <a:xfrm>
            <a:off x="523034" y="6487841"/>
            <a:ext cx="3748764" cy="323165"/>
          </a:xfrm>
          <a:prstGeom prst="rect">
            <a:avLst/>
          </a:prstGeom>
        </p:spPr>
        <p:txBody>
          <a:bodyPr wrap="square">
            <a:spAutoFit/>
          </a:bodyPr>
          <a:lstStyle/>
          <a:p>
            <a:pPr algn="l">
              <a:buFontTx/>
              <a:buNone/>
            </a:pPr>
            <a:r>
              <a:rPr lang="en-US" sz="1500" dirty="0">
                <a:solidFill>
                  <a:srgbClr val="00628C"/>
                </a:solidFill>
                <a:effectLst/>
                <a:latin typeface="Myriad Pro" charset="0"/>
                <a:hlinkClick r:id="rId2"/>
              </a:rPr>
              <a:t>www.ncetm.org.uk/masterypd</a:t>
            </a:r>
            <a:r>
              <a:rPr lang="en-US" sz="1500" dirty="0">
                <a:solidFill>
                  <a:srgbClr val="00628C"/>
                </a:solidFill>
                <a:effectLst/>
                <a:latin typeface="Myriad Pro" charset="0"/>
              </a:rPr>
              <a:t> </a:t>
            </a:r>
          </a:p>
        </p:txBody>
      </p:sp>
      <p:sp>
        <p:nvSpPr>
          <p:cNvPr id="5" name="Text Placeholder 8"/>
          <p:cNvSpPr>
            <a:spLocks noGrp="1"/>
          </p:cNvSpPr>
          <p:nvPr>
            <p:ph type="body" sz="quarter" idx="11" hasCustomPrompt="1"/>
          </p:nvPr>
        </p:nvSpPr>
        <p:spPr>
          <a:xfrm>
            <a:off x="1" y="0"/>
            <a:ext cx="12192000" cy="630000"/>
          </a:xfrm>
          <a:solidFill>
            <a:srgbClr val="82CBDD"/>
          </a:solidFill>
        </p:spPr>
        <p:txBody>
          <a:bodyPr lIns="180000" rIns="180000" anchor="ctr" anchorCtr="0"/>
          <a:lstStyle>
            <a:lvl1pPr algn="r">
              <a:defRPr sz="2800">
                <a:latin typeface="Myriad Pro" charset="0"/>
                <a:ea typeface="Myriad Pro" charset="0"/>
                <a:cs typeface="Myriad Pro" charset="0"/>
              </a:defRPr>
            </a:lvl1pPr>
          </a:lstStyle>
          <a:p>
            <a:pPr lvl="0"/>
            <a:r>
              <a:rPr lang="en-US" dirty="0"/>
              <a:t>Short Segment Title – Steps</a:t>
            </a:r>
          </a:p>
        </p:txBody>
      </p:sp>
      <p:sp>
        <p:nvSpPr>
          <p:cNvPr id="6" name="Rectangle 5"/>
          <p:cNvSpPr/>
          <p:nvPr userDrawn="1"/>
        </p:nvSpPr>
        <p:spPr>
          <a:xfrm>
            <a:off x="4221617" y="6487840"/>
            <a:ext cx="3748764" cy="323165"/>
          </a:xfrm>
          <a:prstGeom prst="rect">
            <a:avLst/>
          </a:prstGeom>
        </p:spPr>
        <p:txBody>
          <a:bodyPr wrap="square">
            <a:spAutoFit/>
          </a:bodyPr>
          <a:lstStyle/>
          <a:p>
            <a:pPr algn="ctr">
              <a:buFontTx/>
              <a:buNone/>
            </a:pPr>
            <a:r>
              <a:rPr lang="en-US" sz="1500" dirty="0">
                <a:solidFill>
                  <a:schemeClr val="bg1">
                    <a:lumMod val="50000"/>
                  </a:schemeClr>
                </a:solidFill>
                <a:effectLst/>
                <a:latin typeface="Myriad Pro" charset="0"/>
              </a:rPr>
              <a:t>Autumn 2017 pilot</a:t>
            </a:r>
          </a:p>
        </p:txBody>
      </p:sp>
    </p:spTree>
    <p:extLst>
      <p:ext uri="{BB962C8B-B14F-4D97-AF65-F5344CB8AC3E}">
        <p14:creationId xmlns:p14="http://schemas.microsoft.com/office/powerpoint/2010/main" val="19672904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breaker">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46A0D527-99F6-4C25-B867-E6C473316230}"/>
              </a:ext>
            </a:extLst>
          </p:cNvPr>
          <p:cNvSpPr txBox="1"/>
          <p:nvPr userDrawn="1"/>
        </p:nvSpPr>
        <p:spPr>
          <a:xfrm>
            <a:off x="609593" y="473825"/>
            <a:ext cx="5557355" cy="261610"/>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Ready-to-Progress Criterion</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707886"/>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Materials and activities to support review, practice and consolidation</a:t>
            </a:r>
            <a:endParaRPr lang="en-GB" sz="2000" b="1" dirty="0">
              <a:solidFill>
                <a:schemeClr val="bg1"/>
              </a:solidFill>
              <a:latin typeface="Arial" panose="020B0604020202020204" pitchFamily="34" charset="0"/>
              <a:cs typeface="Arial" panose="020B0604020202020204" pitchFamily="34" charset="0"/>
            </a:endParaRPr>
          </a:p>
        </p:txBody>
      </p:sp>
      <p:sp>
        <p:nvSpPr>
          <p:cNvPr id="10" name="Text Placeholder 9">
            <a:extLst>
              <a:ext uri="{FF2B5EF4-FFF2-40B4-BE49-F238E27FC236}">
                <a16:creationId xmlns:a16="http://schemas.microsoft.com/office/drawing/2014/main" id="{BADDF2D1-C1F7-4071-9225-898475DF0667}"/>
              </a:ext>
            </a:extLst>
          </p:cNvPr>
          <p:cNvSpPr>
            <a:spLocks noGrp="1"/>
          </p:cNvSpPr>
          <p:nvPr>
            <p:ph type="body" sz="quarter" idx="12" hasCustomPrompt="1"/>
          </p:nvPr>
        </p:nvSpPr>
        <p:spPr>
          <a:xfrm>
            <a:off x="609592" y="670119"/>
            <a:ext cx="6220976" cy="301224"/>
          </a:xfrm>
        </p:spPr>
        <p:txBody>
          <a:bodyPr>
            <a:normAutofit/>
          </a:bodyPr>
          <a:lstStyle>
            <a:lvl1pPr>
              <a:defRPr sz="1100">
                <a:solidFill>
                  <a:srgbClr val="FBF5D4"/>
                </a:solidFill>
              </a:defRPr>
            </a:lvl1pPr>
          </a:lstStyle>
          <a:p>
            <a:pPr lvl="0"/>
            <a:r>
              <a:rPr lang="en-US" dirty="0"/>
              <a:t>[Insert content title here]</a:t>
            </a:r>
            <a:endParaRPr lang="en-GB" dirty="0"/>
          </a:p>
        </p:txBody>
      </p:sp>
      <p:cxnSp>
        <p:nvCxnSpPr>
          <p:cNvPr id="15" name="Straight Connector 14">
            <a:extLst>
              <a:ext uri="{FF2B5EF4-FFF2-40B4-BE49-F238E27FC236}">
                <a16:creationId xmlns:a16="http://schemas.microsoft.com/office/drawing/2014/main" id="{33272041-2929-4B14-96A3-5B40E60B69AF}"/>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
        <p:nvSpPr>
          <p:cNvPr id="9" name="Text Placeholder 9">
            <a:extLst>
              <a:ext uri="{FF2B5EF4-FFF2-40B4-BE49-F238E27FC236}">
                <a16:creationId xmlns:a16="http://schemas.microsoft.com/office/drawing/2014/main" id="{6DC50AC4-FE1A-4E81-A2C9-D36E400A1EB8}"/>
              </a:ext>
            </a:extLst>
          </p:cNvPr>
          <p:cNvSpPr>
            <a:spLocks noGrp="1"/>
          </p:cNvSpPr>
          <p:nvPr>
            <p:ph type="body" sz="quarter" idx="13" hasCustomPrompt="1"/>
          </p:nvPr>
        </p:nvSpPr>
        <p:spPr>
          <a:xfrm>
            <a:off x="2522847" y="498629"/>
            <a:ext cx="1191720" cy="301224"/>
          </a:xfrm>
        </p:spPr>
        <p:txBody>
          <a:bodyPr>
            <a:noAutofit/>
          </a:bodyPr>
          <a:lstStyle>
            <a:lvl1pPr>
              <a:defRPr lang="en-GB" sz="1100" b="1" dirty="0">
                <a:solidFill>
                  <a:srgbClr val="FBF5D4"/>
                </a:solidFill>
              </a:defRPr>
            </a:lvl1pPr>
          </a:lstStyle>
          <a:p>
            <a:pPr lvl="0"/>
            <a:r>
              <a:rPr lang="en-US" dirty="0"/>
              <a:t>[e.g. 4NPV-1]</a:t>
            </a:r>
            <a:endParaRPr lang="en-GB" dirty="0"/>
          </a:p>
        </p:txBody>
      </p:sp>
    </p:spTree>
    <p:extLst>
      <p:ext uri="{BB962C8B-B14F-4D97-AF65-F5344CB8AC3E}">
        <p14:creationId xmlns:p14="http://schemas.microsoft.com/office/powerpoint/2010/main" val="353720915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a:prstGeom prst="rect">
            <a:avLst/>
          </a:prstGeom>
        </p:spPr>
        <p:txBody>
          <a:bodyPr anchor="t">
            <a:normAutofit/>
          </a:bodyPr>
          <a:lstStyle>
            <a:lvl1pPr>
              <a:defRPr sz="2700">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000000"/>
              </a:buClr>
              <a:buFont typeface="Arial" panose="020B0604020202020204" pitchFamily="34" charset="0"/>
              <a:buChar char="•"/>
              <a:defRPr>
                <a:solidFill>
                  <a:srgbClr val="585858"/>
                </a:solidFill>
              </a:defRPr>
            </a:lvl2pPr>
            <a:lvl3pPr marL="857228" indent="-171446">
              <a:buClr>
                <a:srgbClr val="000000"/>
              </a:buClr>
              <a:buFont typeface="Arial" panose="020B0604020202020204" pitchFamily="34" charset="0"/>
              <a:buChar char="•"/>
              <a:defRPr>
                <a:solidFill>
                  <a:srgbClr val="585858"/>
                </a:solidFill>
              </a:defRPr>
            </a:lvl3pPr>
            <a:lvl4pPr marL="1200120" indent="-171446">
              <a:buClr>
                <a:srgbClr val="000000"/>
              </a:buClr>
              <a:buFont typeface="Arial" panose="020B0604020202020204" pitchFamily="34" charset="0"/>
              <a:buChar char="•"/>
              <a:defRPr>
                <a:solidFill>
                  <a:srgbClr val="585858"/>
                </a:solidFill>
              </a:defRPr>
            </a:lvl4pPr>
            <a:lvl5pPr marL="1543012" indent="-171446">
              <a:buClr>
                <a:srgbClr val="000000"/>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dirty="0"/>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dirty="0"/>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dirty="0"/>
          </a:p>
        </p:txBody>
      </p:sp>
    </p:spTree>
    <p:extLst>
      <p:ext uri="{BB962C8B-B14F-4D97-AF65-F5344CB8AC3E}">
        <p14:creationId xmlns:p14="http://schemas.microsoft.com/office/powerpoint/2010/main" val="10644578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dirty="0"/>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dirty="0"/>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dirty="0"/>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a:prstGeom prst="rect">
            <a:avLst/>
          </a:prstGeo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3121818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18829403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RICH Slide">
    <p:spTree>
      <p:nvGrpSpPr>
        <p:cNvPr id="1" name=""/>
        <p:cNvGrpSpPr/>
        <p:nvPr/>
      </p:nvGrpSpPr>
      <p:grpSpPr>
        <a:xfrm>
          <a:off x="0" y="0"/>
          <a:ext cx="0" cy="0"/>
          <a:chOff x="0" y="0"/>
          <a:chExt cx="0" cy="0"/>
        </a:xfrm>
      </p:grpSpPr>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11" name="Rectangle 10">
            <a:extLst>
              <a:ext uri="{FF2B5EF4-FFF2-40B4-BE49-F238E27FC236}">
                <a16:creationId xmlns:a16="http://schemas.microsoft.com/office/drawing/2014/main" id="{89E41693-E21B-4D54-8C80-1CC464351945}"/>
              </a:ext>
            </a:extLst>
          </p:cNvPr>
          <p:cNvSpPr/>
          <p:nvPr userDrawn="1"/>
        </p:nvSpPr>
        <p:spPr>
          <a:xfrm>
            <a:off x="10102788" y="0"/>
            <a:ext cx="2089211" cy="6843740"/>
          </a:xfrm>
          <a:prstGeom prst="rect">
            <a:avLst/>
          </a:prstGeom>
          <a:solidFill>
            <a:srgbClr val="605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438C8D22-8E9E-46F4-837A-B932422962DF}"/>
              </a:ext>
            </a:extLst>
          </p:cNvPr>
          <p:cNvSpPr/>
          <p:nvPr userDrawn="1"/>
        </p:nvSpPr>
        <p:spPr>
          <a:xfrm>
            <a:off x="8929041" y="2370808"/>
            <a:ext cx="2137603" cy="2137603"/>
          </a:xfrm>
          <a:prstGeom prst="ellipse">
            <a:avLst/>
          </a:prstGeom>
          <a:solidFill>
            <a:schemeClr val="bg1"/>
          </a:solidFill>
          <a:ln w="28575">
            <a:solidFill>
              <a:srgbClr val="9866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pic>
        <p:nvPicPr>
          <p:cNvPr id="9" name="Picture 8">
            <a:extLst>
              <a:ext uri="{FF2B5EF4-FFF2-40B4-BE49-F238E27FC236}">
                <a16:creationId xmlns:a16="http://schemas.microsoft.com/office/drawing/2014/main" id="{F57101DC-70F8-4A60-B06C-BFDFF17E4B21}"/>
              </a:ext>
            </a:extLst>
          </p:cNvPr>
          <p:cNvPicPr>
            <a:picLocks noChangeAspect="1"/>
          </p:cNvPicPr>
          <p:nvPr userDrawn="1"/>
        </p:nvPicPr>
        <p:blipFill>
          <a:blip r:embed="rId3"/>
          <a:stretch>
            <a:fillRect/>
          </a:stretch>
        </p:blipFill>
        <p:spPr>
          <a:xfrm>
            <a:off x="9489798" y="2857501"/>
            <a:ext cx="991375" cy="1142998"/>
          </a:xfrm>
          <a:prstGeom prst="rect">
            <a:avLst/>
          </a:prstGeom>
        </p:spPr>
      </p:pic>
      <p:sp>
        <p:nvSpPr>
          <p:cNvPr id="12" name="Title 1">
            <a:extLst>
              <a:ext uri="{FF2B5EF4-FFF2-40B4-BE49-F238E27FC236}">
                <a16:creationId xmlns:a16="http://schemas.microsoft.com/office/drawing/2014/main" id="{9AF1F1B0-A18C-45F2-AC38-B258B92EB3FD}"/>
              </a:ext>
            </a:extLst>
          </p:cNvPr>
          <p:cNvSpPr txBox="1">
            <a:spLocks/>
          </p:cNvSpPr>
          <p:nvPr userDrawn="1"/>
        </p:nvSpPr>
        <p:spPr>
          <a:xfrm>
            <a:off x="580702" y="1058401"/>
            <a:ext cx="7487478" cy="88580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a:lstStyle>
          <a:p>
            <a:r>
              <a:rPr lang="en-US" sz="2000" b="0" dirty="0">
                <a:solidFill>
                  <a:schemeClr val="tx1"/>
                </a:solidFill>
              </a:rPr>
              <a:t>Follow-up NRICH activity</a:t>
            </a:r>
          </a:p>
        </p:txBody>
      </p:sp>
      <p:sp>
        <p:nvSpPr>
          <p:cNvPr id="13" name="TextBox 12">
            <a:extLst>
              <a:ext uri="{FF2B5EF4-FFF2-40B4-BE49-F238E27FC236}">
                <a16:creationId xmlns:a16="http://schemas.microsoft.com/office/drawing/2014/main" id="{97A24071-2609-43AF-A462-22B6A1202038}"/>
              </a:ext>
            </a:extLst>
          </p:cNvPr>
          <p:cNvSpPr txBox="1"/>
          <p:nvPr userDrawn="1"/>
        </p:nvSpPr>
        <p:spPr>
          <a:xfrm>
            <a:off x="580702" y="5708192"/>
            <a:ext cx="9508178" cy="36933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585858"/>
                </a:solidFill>
                <a:effectLst/>
                <a:uLnTx/>
                <a:uFillTx/>
                <a:latin typeface="Arial" panose="020B0604020202020204" pitchFamily="34" charset="0"/>
                <a:ea typeface="Calibri" panose="020F0502020204030204" pitchFamily="34" charset="0"/>
                <a:cs typeface="+mn-cs"/>
              </a:rPr>
              <a:t>Reproduced with permission of NRICH, University of Cambridge, all rights reserved.</a:t>
            </a:r>
            <a:endParaRPr kumimoji="0" lang="en-GB" sz="28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p:txBody>
      </p:sp>
      <p:sp>
        <p:nvSpPr>
          <p:cNvPr id="15" name="Text Placeholder 14">
            <a:extLst>
              <a:ext uri="{FF2B5EF4-FFF2-40B4-BE49-F238E27FC236}">
                <a16:creationId xmlns:a16="http://schemas.microsoft.com/office/drawing/2014/main" id="{35A1C8FD-060D-45A9-A073-DAF8BB9D2A6C}"/>
              </a:ext>
            </a:extLst>
          </p:cNvPr>
          <p:cNvSpPr>
            <a:spLocks noGrp="1"/>
          </p:cNvSpPr>
          <p:nvPr>
            <p:ph type="body" sz="quarter" idx="10"/>
          </p:nvPr>
        </p:nvSpPr>
        <p:spPr>
          <a:xfrm>
            <a:off x="593725" y="1556068"/>
            <a:ext cx="7902575" cy="3146425"/>
          </a:xfrm>
        </p:spPr>
        <p:txBody>
          <a:bodyPr>
            <a:normAutofit/>
          </a:bodyPr>
          <a:lstStyle>
            <a:lvl1pPr marL="342900" indent="-342900">
              <a:buFont typeface="Arial" panose="020B0604020202020204" pitchFamily="34" charset="0"/>
              <a:buChar char="•"/>
              <a:defRPr sz="2000" b="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668034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dirty="0"/>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dirty="0"/>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dirty="0"/>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9155144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ncetm.org.uk</a:t>
            </a:r>
            <a:endParaRPr lang="en-GB" sz="2000" b="1" dirty="0">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3885556C-F2BD-4760-85FB-6597078D93A5}"/>
              </a:ext>
            </a:extLst>
          </p:cNvPr>
          <p:cNvSpPr txBox="1"/>
          <p:nvPr userDrawn="1"/>
        </p:nvSpPr>
        <p:spPr>
          <a:xfrm>
            <a:off x="609592" y="5928092"/>
            <a:ext cx="3882509" cy="261610"/>
          </a:xfrm>
          <a:prstGeom prst="rect">
            <a:avLst/>
          </a:prstGeom>
          <a:noFill/>
        </p:spPr>
        <p:txBody>
          <a:bodyPr wrap="square" rtlCol="0">
            <a:spAutoFit/>
          </a:bodyPr>
          <a:lstStyle/>
          <a:p>
            <a:r>
              <a:rPr lang="en-GB" sz="1100" b="1" dirty="0">
                <a:solidFill>
                  <a:srgbClr val="FBF5D4"/>
                </a:solidFill>
                <a:latin typeface="Arial" panose="020B0604020202020204" pitchFamily="34" charset="0"/>
                <a:cs typeface="Arial" panose="020B0604020202020204" pitchFamily="34" charset="0"/>
              </a:rPr>
              <a:t>August 2020</a:t>
            </a:r>
          </a:p>
        </p:txBody>
      </p:sp>
      <p:sp>
        <p:nvSpPr>
          <p:cNvPr id="11" name="TextBox 10">
            <a:extLst>
              <a:ext uri="{FF2B5EF4-FFF2-40B4-BE49-F238E27FC236}">
                <a16:creationId xmlns:a16="http://schemas.microsoft.com/office/drawing/2014/main" id="{3D6A68C6-FE53-45EF-B9FF-9ED7BD263423}"/>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3" name="Straight Connector 12">
            <a:extLst>
              <a:ext uri="{FF2B5EF4-FFF2-40B4-BE49-F238E27FC236}">
                <a16:creationId xmlns:a16="http://schemas.microsoft.com/office/drawing/2014/main" id="{A1D84B4A-C7A8-4C81-8723-7E7EF3B3129A}"/>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43659273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6" name="Rectangle 4"/>
          <p:cNvSpPr>
            <a:spLocks noGrp="1" noChangeArrowheads="1"/>
          </p:cNvSpPr>
          <p:nvPr>
            <p:ph type="ctrTitle"/>
          </p:nvPr>
        </p:nvSpPr>
        <p:spPr>
          <a:xfrm>
            <a:off x="622301" y="476681"/>
            <a:ext cx="5545707" cy="576055"/>
          </a:xfrm>
        </p:spPr>
        <p:txBody>
          <a:bodyPr anchor="t"/>
          <a:lstStyle>
            <a:lvl1pPr>
              <a:defRPr>
                <a:solidFill>
                  <a:schemeClr val="bg1"/>
                </a:solidFill>
              </a:defRPr>
            </a:lvl1pPr>
          </a:lstStyle>
          <a:p>
            <a:pPr lvl="0"/>
            <a:r>
              <a:rPr lang="en-GB" noProof="0" dirty="0"/>
              <a:t>Click to edit Master title style</a:t>
            </a:r>
          </a:p>
        </p:txBody>
      </p:sp>
      <p:sp>
        <p:nvSpPr>
          <p:cNvPr id="44037" name="Rectangle 5"/>
          <p:cNvSpPr>
            <a:spLocks noGrp="1" noChangeArrowheads="1"/>
          </p:cNvSpPr>
          <p:nvPr>
            <p:ph type="subTitle" idx="1"/>
          </p:nvPr>
        </p:nvSpPr>
        <p:spPr>
          <a:xfrm>
            <a:off x="609607" y="1196750"/>
            <a:ext cx="5557348" cy="1152130"/>
          </a:xfrm>
        </p:spPr>
        <p:txBody>
          <a:bodyPr/>
          <a:lstStyle>
            <a:lvl1pPr marL="0" indent="0">
              <a:defRPr sz="2625">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a:p>
        </p:txBody>
      </p:sp>
    </p:spTree>
    <p:extLst>
      <p:ext uri="{BB962C8B-B14F-4D97-AF65-F5344CB8AC3E}">
        <p14:creationId xmlns:p14="http://schemas.microsoft.com/office/powerpoint/2010/main" val="1375451731"/>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359243-BC76-47BD-8772-C08CAEE510C4}"/>
              </a:ext>
            </a:extLst>
          </p:cNvPr>
          <p:cNvSpPr>
            <a:spLocks noGrp="1"/>
          </p:cNvSpPr>
          <p:nvPr>
            <p:ph type="title"/>
          </p:nvPr>
        </p:nvSpPr>
        <p:spPr>
          <a:xfrm>
            <a:off x="609437" y="301625"/>
            <a:ext cx="10744363" cy="1143000"/>
          </a:xfrm>
          <a:prstGeom prst="rect">
            <a:avLst/>
          </a:prstGeom>
        </p:spPr>
        <p:txBody>
          <a:bodyPr vert="horz" lIns="91440" tIns="45720" rIns="91440" bIns="45720" rtlCol="0" anchor="t">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97E1ECB2-930A-4226-90F7-B3EB6759DCBA}"/>
              </a:ext>
            </a:extLst>
          </p:cNvPr>
          <p:cNvSpPr>
            <a:spLocks noGrp="1"/>
          </p:cNvSpPr>
          <p:nvPr>
            <p:ph type="body" idx="1"/>
          </p:nvPr>
        </p:nvSpPr>
        <p:spPr>
          <a:xfrm>
            <a:off x="609437" y="1556795"/>
            <a:ext cx="10744363" cy="449739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ED82B39C-1C43-48B4-A6E3-24BFE8E1AEE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buNone/>
              <a:defRPr sz="1200">
                <a:solidFill>
                  <a:schemeClr val="tx1">
                    <a:tint val="75000"/>
                  </a:schemeClr>
                </a:solidFill>
              </a:defRPr>
            </a:lvl1pPr>
          </a:lstStyle>
          <a:p>
            <a:endParaRPr lang="en-GB" dirty="0"/>
          </a:p>
        </p:txBody>
      </p:sp>
      <p:sp>
        <p:nvSpPr>
          <p:cNvPr id="5" name="Footer Placeholder 4">
            <a:extLst>
              <a:ext uri="{FF2B5EF4-FFF2-40B4-BE49-F238E27FC236}">
                <a16:creationId xmlns:a16="http://schemas.microsoft.com/office/drawing/2014/main" id="{1C22EAE8-1007-48BC-A80E-FDEE657EAA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buNone/>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4967EEF3-42C6-4F03-A302-69EF6E72BC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buFont typeface="Arial" panose="020B0604020202020204" pitchFamily="34" charset="0"/>
              <a:buNone/>
            </a:pPr>
            <a:endParaRPr lang="en-GB" dirty="0"/>
          </a:p>
        </p:txBody>
      </p:sp>
    </p:spTree>
    <p:extLst>
      <p:ext uri="{BB962C8B-B14F-4D97-AF65-F5344CB8AC3E}">
        <p14:creationId xmlns:p14="http://schemas.microsoft.com/office/powerpoint/2010/main" val="24933902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8" r:id="rId6"/>
    <p:sldLayoutId id="2147483666" r:id="rId7"/>
    <p:sldLayoutId id="2147483667" r:id="rId8"/>
  </p:sldLayoutIdLst>
  <p:txStyles>
    <p:title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58585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58585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4">
            <a:extLst>
              <a:ext uri="{FF2B5EF4-FFF2-40B4-BE49-F238E27FC236}">
                <a16:creationId xmlns:a16="http://schemas.microsoft.com/office/drawing/2014/main" id="{8813D3F6-AFE0-4E9D-851A-B5716B58BE8D}"/>
              </a:ext>
            </a:extLst>
          </p:cNvPr>
          <p:cNvSpPr>
            <a:spLocks noGrp="1" noChangeArrowheads="1"/>
          </p:cNvSpPr>
          <p:nvPr>
            <p:ph type="title"/>
          </p:nvPr>
        </p:nvSpPr>
        <p:spPr bwMode="auto">
          <a:xfrm>
            <a:off x="609437" y="301625"/>
            <a:ext cx="1097296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title style</a:t>
            </a:r>
          </a:p>
        </p:txBody>
      </p:sp>
      <p:sp>
        <p:nvSpPr>
          <p:cNvPr id="1027" name="Rectangle 5">
            <a:extLst>
              <a:ext uri="{FF2B5EF4-FFF2-40B4-BE49-F238E27FC236}">
                <a16:creationId xmlns:a16="http://schemas.microsoft.com/office/drawing/2014/main" id="{F919EB2E-C910-4BD3-AA6E-D874436CD585}"/>
              </a:ext>
            </a:extLst>
          </p:cNvPr>
          <p:cNvSpPr>
            <a:spLocks noGrp="1" noChangeArrowheads="1"/>
          </p:cNvSpPr>
          <p:nvPr>
            <p:ph type="body" idx="1"/>
          </p:nvPr>
        </p:nvSpPr>
        <p:spPr bwMode="auto">
          <a:xfrm>
            <a:off x="609606" y="1556794"/>
            <a:ext cx="10968567" cy="4385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text styles</a:t>
            </a:r>
          </a:p>
          <a:p>
            <a:pPr lvl="1"/>
            <a:r>
              <a:rPr lang="en-GB" altLang="en-US" dirty="0"/>
              <a:t>Second level</a:t>
            </a:r>
          </a:p>
          <a:p>
            <a:pPr lvl="2"/>
            <a:r>
              <a:rPr lang="en-GB" altLang="en-US" dirty="0"/>
              <a:t>Third level</a:t>
            </a:r>
          </a:p>
        </p:txBody>
      </p:sp>
      <p:sp>
        <p:nvSpPr>
          <p:cNvPr id="43014" name="Rectangle 6">
            <a:extLst>
              <a:ext uri="{FF2B5EF4-FFF2-40B4-BE49-F238E27FC236}">
                <a16:creationId xmlns:a16="http://schemas.microsoft.com/office/drawing/2014/main" id="{BBF75FAD-1C64-49A9-AABE-8F0A65128F17}"/>
              </a:ext>
            </a:extLst>
          </p:cNvPr>
          <p:cNvSpPr>
            <a:spLocks noGrp="1" noChangeArrowheads="1"/>
          </p:cNvSpPr>
          <p:nvPr>
            <p:ph type="dt" sz="half" idx="2"/>
          </p:nvPr>
        </p:nvSpPr>
        <p:spPr bwMode="auto">
          <a:xfrm>
            <a:off x="609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spcBef>
                <a:spcPct val="0"/>
              </a:spcBef>
              <a:buClrTx/>
              <a:buFontTx/>
              <a:buNone/>
              <a:defRPr sz="900">
                <a:latin typeface="Arial" charset="0"/>
              </a:defRPr>
            </a:lvl1pPr>
          </a:lstStyle>
          <a:p>
            <a:pPr>
              <a:defRPr/>
            </a:pPr>
            <a:endParaRPr lang="en-GB"/>
          </a:p>
        </p:txBody>
      </p:sp>
      <p:sp>
        <p:nvSpPr>
          <p:cNvPr id="43015" name="Rectangle 7">
            <a:extLst>
              <a:ext uri="{FF2B5EF4-FFF2-40B4-BE49-F238E27FC236}">
                <a16:creationId xmlns:a16="http://schemas.microsoft.com/office/drawing/2014/main" id="{86566B38-4A46-43A1-8FF2-24E49E84A109}"/>
              </a:ext>
            </a:extLst>
          </p:cNvPr>
          <p:cNvSpPr>
            <a:spLocks noGrp="1" noChangeArrowheads="1"/>
          </p:cNvSpPr>
          <p:nvPr>
            <p:ph type="ftr" sz="quarter" idx="3"/>
          </p:nvPr>
        </p:nvSpPr>
        <p:spPr bwMode="auto">
          <a:xfrm>
            <a:off x="4165600" y="6248400"/>
            <a:ext cx="3860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ctr">
              <a:spcBef>
                <a:spcPct val="0"/>
              </a:spcBef>
              <a:buClrTx/>
              <a:buFontTx/>
              <a:buNone/>
              <a:defRPr sz="900">
                <a:latin typeface="Arial" charset="0"/>
              </a:defRPr>
            </a:lvl1pPr>
          </a:lstStyle>
          <a:p>
            <a:pPr>
              <a:defRPr/>
            </a:pPr>
            <a:endParaRPr lang="en-GB"/>
          </a:p>
        </p:txBody>
      </p:sp>
      <p:sp>
        <p:nvSpPr>
          <p:cNvPr id="43016" name="Rectangle 8">
            <a:extLst>
              <a:ext uri="{FF2B5EF4-FFF2-40B4-BE49-F238E27FC236}">
                <a16:creationId xmlns:a16="http://schemas.microsoft.com/office/drawing/2014/main" id="{956C52DF-8098-4560-A757-D09AC7C69060}"/>
              </a:ext>
            </a:extLst>
          </p:cNvPr>
          <p:cNvSpPr>
            <a:spLocks noGrp="1" noChangeArrowheads="1"/>
          </p:cNvSpPr>
          <p:nvPr>
            <p:ph type="sldNum" sz="quarter" idx="4"/>
          </p:nvPr>
        </p:nvSpPr>
        <p:spPr bwMode="auto">
          <a:xfrm>
            <a:off x="8737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a:spcBef>
                <a:spcPct val="0"/>
              </a:spcBef>
              <a:buClrTx/>
              <a:buFontTx/>
              <a:buNone/>
              <a:defRPr sz="900"/>
            </a:lvl1pPr>
          </a:lstStyle>
          <a:p>
            <a:fld id="{AE284E3E-0734-4C1C-8A10-2A7D3F5CEAFB}" type="slidenum">
              <a:rPr lang="en-GB" altLang="en-US"/>
              <a:pPr/>
              <a:t>‹#›</a:t>
            </a:fld>
            <a:endParaRPr lang="en-GB" altLang="en-US"/>
          </a:p>
        </p:txBody>
      </p:sp>
    </p:spTree>
    <p:extLst>
      <p:ext uri="{BB962C8B-B14F-4D97-AF65-F5344CB8AC3E}">
        <p14:creationId xmlns:p14="http://schemas.microsoft.com/office/powerpoint/2010/main" val="1535691530"/>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Lst>
  <p:txStyles>
    <p:titleStyle>
      <a:lvl1pPr algn="l" rtl="0" eaLnBrk="0" fontAlgn="base" hangingPunct="0">
        <a:spcBef>
          <a:spcPct val="0"/>
        </a:spcBef>
        <a:spcAft>
          <a:spcPct val="0"/>
        </a:spcAft>
        <a:defRPr sz="2700" b="1">
          <a:solidFill>
            <a:srgbClr val="585858"/>
          </a:solidFill>
          <a:latin typeface="+mj-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p:titleStyle>
    <p:body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15.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15.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15.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15.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15.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15.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15.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15.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15.xml"/></Relationships>
</file>

<file path=ppt/slides/_rels/slide109.xml.rels><?xml version="1.0" encoding="UTF-8" standalone="yes"?>
<Relationships xmlns="http://schemas.openxmlformats.org/package/2006/relationships"><Relationship Id="rId3" Type="http://schemas.openxmlformats.org/officeDocument/2006/relationships/notesSlide" Target="../notesSlides/notesSlide105.xml"/><Relationship Id="rId2" Type="http://schemas.openxmlformats.org/officeDocument/2006/relationships/slideLayout" Target="../slideLayouts/slideLayout15.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5.xml"/><Relationship Id="rId1" Type="http://schemas.openxmlformats.org/officeDocument/2006/relationships/tags" Target="../tags/tag2.xml"/></Relationships>
</file>

<file path=ppt/slides/_rels/slide110.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notesSlide" Target="../notesSlides/notesSlide106.xml"/><Relationship Id="rId1" Type="http://schemas.openxmlformats.org/officeDocument/2006/relationships/slideLayout" Target="../slideLayouts/slideLayout15.xml"/><Relationship Id="rId5" Type="http://schemas.openxmlformats.org/officeDocument/2006/relationships/image" Target="../media/image114.png"/><Relationship Id="rId4" Type="http://schemas.openxmlformats.org/officeDocument/2006/relationships/image" Target="../media/image113.png"/></Relationships>
</file>

<file path=ppt/slides/_rels/slide111.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107.xml"/><Relationship Id="rId1" Type="http://schemas.openxmlformats.org/officeDocument/2006/relationships/slideLayout" Target="../slideLayouts/slideLayout15.xml"/><Relationship Id="rId6" Type="http://schemas.openxmlformats.org/officeDocument/2006/relationships/image" Target="../media/image118.png"/><Relationship Id="rId5" Type="http://schemas.openxmlformats.org/officeDocument/2006/relationships/image" Target="../media/image117.png"/><Relationship Id="rId4" Type="http://schemas.openxmlformats.org/officeDocument/2006/relationships/image" Target="../media/image116.png"/></Relationships>
</file>

<file path=ppt/slides/_rels/slide112.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15.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15.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15.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15.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15.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15.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15.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5.xml"/><Relationship Id="rId1" Type="http://schemas.openxmlformats.org/officeDocument/2006/relationships/tags" Target="../tags/tag3.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15.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15.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30.png"/><Relationship Id="rId3" Type="http://schemas.openxmlformats.org/officeDocument/2006/relationships/image" Target="../media/image20.png"/><Relationship Id="rId7" Type="http://schemas.openxmlformats.org/officeDocument/2006/relationships/image" Target="../media/image24.png"/><Relationship Id="rId12"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15.xml"/><Relationship Id="rId6" Type="http://schemas.openxmlformats.org/officeDocument/2006/relationships/image" Target="../media/image23.png"/><Relationship Id="rId11" Type="http://schemas.openxmlformats.org/officeDocument/2006/relationships/image" Target="../media/image28.png"/><Relationship Id="rId5" Type="http://schemas.openxmlformats.org/officeDocument/2006/relationships/image" Target="../media/image22.png"/><Relationship Id="rId15" Type="http://schemas.openxmlformats.org/officeDocument/2006/relationships/image" Target="../media/image32.pn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png"/><Relationship Id="rId14" Type="http://schemas.openxmlformats.org/officeDocument/2006/relationships/image" Target="../media/image31.png"/></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1.xml"/><Relationship Id="rId1" Type="http://schemas.openxmlformats.org/officeDocument/2006/relationships/slideLayout" Target="../slideLayouts/slideLayout15.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playlist?list=PL6gGtLyXoeq-FMWk00AlcIPo3fhGmi03D" TargetMode="External"/><Relationship Id="rId2" Type="http://schemas.openxmlformats.org/officeDocument/2006/relationships/hyperlink" Target="https://www.gov.uk/government/publications/teaching-mathematics-in-primary-schools" TargetMode="Externa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hyperlink" Target="https://www.ncetm.org.uk/classroom-resources/primm-1-07-addition-and-subtraction-strategies-within-10/"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15.xml"/><Relationship Id="rId1" Type="http://schemas.openxmlformats.org/officeDocument/2006/relationships/tags" Target="../tags/tag4.xml"/></Relationships>
</file>

<file path=ppt/slides/_rels/slide35.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notesSlide" Target="../notesSlides/notesSlide31.xml"/><Relationship Id="rId1" Type="http://schemas.openxmlformats.org/officeDocument/2006/relationships/slideLayout" Target="../slideLayouts/slideLayout15.xml"/><Relationship Id="rId6" Type="http://schemas.openxmlformats.org/officeDocument/2006/relationships/image" Target="../media/image40.png"/><Relationship Id="rId5" Type="http://schemas.openxmlformats.org/officeDocument/2006/relationships/image" Target="../media/image39.png"/><Relationship Id="rId10" Type="http://schemas.openxmlformats.org/officeDocument/2006/relationships/image" Target="../media/image44.png"/><Relationship Id="rId4" Type="http://schemas.openxmlformats.org/officeDocument/2006/relationships/image" Target="../media/image38.png"/><Relationship Id="rId9" Type="http://schemas.openxmlformats.org/officeDocument/2006/relationships/image" Target="../media/image43.png"/></Relationships>
</file>

<file path=ppt/slides/_rels/slide36.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45.png"/><Relationship Id="rId7" Type="http://schemas.openxmlformats.org/officeDocument/2006/relationships/image" Target="../media/image49.png"/><Relationship Id="rId12" Type="http://schemas.openxmlformats.org/officeDocument/2006/relationships/image" Target="../media/image53.png"/><Relationship Id="rId2" Type="http://schemas.openxmlformats.org/officeDocument/2006/relationships/notesSlide" Target="../notesSlides/notesSlide32.xml"/><Relationship Id="rId1" Type="http://schemas.openxmlformats.org/officeDocument/2006/relationships/slideLayout" Target="../slideLayouts/slideLayout15.xml"/><Relationship Id="rId6" Type="http://schemas.openxmlformats.org/officeDocument/2006/relationships/image" Target="../media/image48.png"/><Relationship Id="rId11" Type="http://schemas.openxmlformats.org/officeDocument/2006/relationships/image" Target="../media/image52.png"/><Relationship Id="rId5" Type="http://schemas.openxmlformats.org/officeDocument/2006/relationships/image" Target="../media/image47.png"/><Relationship Id="rId10" Type="http://schemas.openxmlformats.org/officeDocument/2006/relationships/image" Target="../media/image51.png"/><Relationship Id="rId4" Type="http://schemas.openxmlformats.org/officeDocument/2006/relationships/image" Target="../media/image46.png"/><Relationship Id="rId9" Type="http://schemas.openxmlformats.org/officeDocument/2006/relationships/image" Target="../media/image50.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hyperlink" Target="https://www.ncetm.org.uk/classroom-resources/vl-key-stage-1-number-addition-and-subtraction-video-lessons/" TargetMode="External"/><Relationship Id="rId7"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8.jpeg"/><Relationship Id="rId11" Type="http://schemas.openxmlformats.org/officeDocument/2006/relationships/image" Target="../media/image13.jpeg"/><Relationship Id="rId5" Type="http://schemas.openxmlformats.org/officeDocument/2006/relationships/image" Target="../media/image7.jpeg"/><Relationship Id="rId10" Type="http://schemas.openxmlformats.org/officeDocument/2006/relationships/image" Target="../media/image12.jpeg"/><Relationship Id="rId4" Type="http://schemas.openxmlformats.org/officeDocument/2006/relationships/image" Target="../media/image6.jpeg"/><Relationship Id="rId9" Type="http://schemas.openxmlformats.org/officeDocument/2006/relationships/image" Target="../media/image11.jpe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5.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5.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5.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5.xm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15.xml"/><Relationship Id="rId1" Type="http://schemas.openxmlformats.org/officeDocument/2006/relationships/tags" Target="../tags/tag5.xml"/></Relationships>
</file>

<file path=ppt/slides/_rels/slide47.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54.png"/><Relationship Id="rId7" Type="http://schemas.openxmlformats.org/officeDocument/2006/relationships/image" Target="../media/image57.png"/><Relationship Id="rId2" Type="http://schemas.openxmlformats.org/officeDocument/2006/relationships/notesSlide" Target="../notesSlides/notesSlide43.xml"/><Relationship Id="rId1" Type="http://schemas.openxmlformats.org/officeDocument/2006/relationships/slideLayout" Target="../slideLayouts/slideLayout15.xml"/><Relationship Id="rId6" Type="http://schemas.openxmlformats.org/officeDocument/2006/relationships/image" Target="../media/image38.png"/><Relationship Id="rId5" Type="http://schemas.openxmlformats.org/officeDocument/2006/relationships/image" Target="../media/image56.png"/><Relationship Id="rId10" Type="http://schemas.openxmlformats.org/officeDocument/2006/relationships/image" Target="../media/image60.png"/><Relationship Id="rId4" Type="http://schemas.openxmlformats.org/officeDocument/2006/relationships/image" Target="../media/image55.png"/><Relationship Id="rId9" Type="http://schemas.openxmlformats.org/officeDocument/2006/relationships/image" Target="../media/image59.pn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5.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5.xml"/></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15.xml"/><Relationship Id="rId1" Type="http://schemas.openxmlformats.org/officeDocument/2006/relationships/tags" Target="../tags/tag6.xml"/></Relationships>
</file>

<file path=ppt/slides/_rels/slide5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48.xml"/><Relationship Id="rId1" Type="http://schemas.openxmlformats.org/officeDocument/2006/relationships/slideLayout" Target="../slideLayouts/slideLayout15.xml"/><Relationship Id="rId4" Type="http://schemas.openxmlformats.org/officeDocument/2006/relationships/image" Target="../media/image62.png"/></Relationships>
</file>

<file path=ppt/slides/_rels/slide5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49.xml"/><Relationship Id="rId1" Type="http://schemas.openxmlformats.org/officeDocument/2006/relationships/slideLayout" Target="../slideLayouts/slideLayout15.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4.png"/></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5.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5.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5.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5.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5.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5.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5.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5.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5.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5.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5.xml"/></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62.xml"/><Relationship Id="rId2" Type="http://schemas.openxmlformats.org/officeDocument/2006/relationships/slideLayout" Target="../slideLayouts/slideLayout15.xml"/><Relationship Id="rId1" Type="http://schemas.openxmlformats.org/officeDocument/2006/relationships/tags" Target="../tags/tag7.xml"/></Relationships>
</file>

<file path=ppt/slides/_rels/slide67.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7.png"/><Relationship Id="rId7" Type="http://schemas.openxmlformats.org/officeDocument/2006/relationships/image" Target="../media/image70.png"/><Relationship Id="rId2" Type="http://schemas.openxmlformats.org/officeDocument/2006/relationships/notesSlide" Target="../notesSlides/notesSlide63.xml"/><Relationship Id="rId1" Type="http://schemas.openxmlformats.org/officeDocument/2006/relationships/slideLayout" Target="../slideLayouts/slideLayout15.xml"/><Relationship Id="rId6" Type="http://schemas.openxmlformats.org/officeDocument/2006/relationships/image" Target="../media/image38.png"/><Relationship Id="rId5" Type="http://schemas.openxmlformats.org/officeDocument/2006/relationships/image" Target="../media/image69.png"/><Relationship Id="rId10" Type="http://schemas.openxmlformats.org/officeDocument/2006/relationships/image" Target="../media/image73.png"/><Relationship Id="rId4" Type="http://schemas.openxmlformats.org/officeDocument/2006/relationships/image" Target="../media/image68.png"/><Relationship Id="rId9" Type="http://schemas.openxmlformats.org/officeDocument/2006/relationships/image" Target="../media/image72.png"/></Relationships>
</file>

<file path=ppt/slides/_rels/slide68.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image" Target="../media/image74.png"/><Relationship Id="rId7" Type="http://schemas.openxmlformats.org/officeDocument/2006/relationships/image" Target="../media/image77.png"/><Relationship Id="rId2" Type="http://schemas.openxmlformats.org/officeDocument/2006/relationships/notesSlide" Target="../notesSlides/notesSlide64.xml"/><Relationship Id="rId1" Type="http://schemas.openxmlformats.org/officeDocument/2006/relationships/slideLayout" Target="../slideLayouts/slideLayout15.xml"/><Relationship Id="rId6" Type="http://schemas.openxmlformats.org/officeDocument/2006/relationships/image" Target="../media/image76.png"/><Relationship Id="rId5" Type="http://schemas.openxmlformats.org/officeDocument/2006/relationships/image" Target="../media/image75.png"/><Relationship Id="rId10" Type="http://schemas.openxmlformats.org/officeDocument/2006/relationships/image" Target="../media/image80.png"/><Relationship Id="rId4" Type="http://schemas.openxmlformats.org/officeDocument/2006/relationships/image" Target="../media/image38.png"/><Relationship Id="rId9" Type="http://schemas.openxmlformats.org/officeDocument/2006/relationships/image" Target="../media/image79.png"/></Relationships>
</file>

<file path=ppt/slides/_rels/slide69.xml.rels><?xml version="1.0" encoding="UTF-8" standalone="yes"?>
<Relationships xmlns="http://schemas.openxmlformats.org/package/2006/relationships"><Relationship Id="rId8" Type="http://schemas.openxmlformats.org/officeDocument/2006/relationships/image" Target="../media/image86.png"/><Relationship Id="rId13" Type="http://schemas.openxmlformats.org/officeDocument/2006/relationships/image" Target="../media/image90.png"/><Relationship Id="rId3" Type="http://schemas.openxmlformats.org/officeDocument/2006/relationships/image" Target="../media/image81.png"/><Relationship Id="rId7" Type="http://schemas.openxmlformats.org/officeDocument/2006/relationships/image" Target="../media/image85.png"/><Relationship Id="rId12" Type="http://schemas.openxmlformats.org/officeDocument/2006/relationships/image" Target="../media/image89.png"/><Relationship Id="rId2" Type="http://schemas.openxmlformats.org/officeDocument/2006/relationships/notesSlide" Target="../notesSlides/notesSlide65.xml"/><Relationship Id="rId1" Type="http://schemas.openxmlformats.org/officeDocument/2006/relationships/slideLayout" Target="../slideLayouts/slideLayout15.xml"/><Relationship Id="rId6" Type="http://schemas.openxmlformats.org/officeDocument/2006/relationships/image" Target="../media/image84.png"/><Relationship Id="rId11" Type="http://schemas.openxmlformats.org/officeDocument/2006/relationships/image" Target="../media/image88.png"/><Relationship Id="rId5" Type="http://schemas.openxmlformats.org/officeDocument/2006/relationships/image" Target="../media/image83.png"/><Relationship Id="rId15" Type="http://schemas.openxmlformats.org/officeDocument/2006/relationships/image" Target="../media/image92.png"/><Relationship Id="rId10" Type="http://schemas.openxmlformats.org/officeDocument/2006/relationships/image" Target="../media/image38.png"/><Relationship Id="rId4" Type="http://schemas.openxmlformats.org/officeDocument/2006/relationships/image" Target="../media/image82.png"/><Relationship Id="rId9" Type="http://schemas.openxmlformats.org/officeDocument/2006/relationships/image" Target="../media/image87.png"/><Relationship Id="rId14" Type="http://schemas.openxmlformats.org/officeDocument/2006/relationships/image" Target="../media/image91.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5.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5.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5.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5.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5.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5.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5.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5.xml"/></Relationships>
</file>

<file path=ppt/slides/_rels/slide78.xml.rels><?xml version="1.0" encoding="UTF-8" standalone="yes"?>
<Relationships xmlns="http://schemas.openxmlformats.org/package/2006/relationships"><Relationship Id="rId3" Type="http://schemas.openxmlformats.org/officeDocument/2006/relationships/notesSlide" Target="../notesSlides/notesSlide74.xml"/><Relationship Id="rId2" Type="http://schemas.openxmlformats.org/officeDocument/2006/relationships/slideLayout" Target="../slideLayouts/slideLayout15.xml"/><Relationship Id="rId1" Type="http://schemas.openxmlformats.org/officeDocument/2006/relationships/tags" Target="../tags/tag8.xml"/></Relationships>
</file>

<file path=ppt/slides/_rels/slide79.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85.png"/><Relationship Id="rId3" Type="http://schemas.openxmlformats.org/officeDocument/2006/relationships/image" Target="../media/image82.png"/><Relationship Id="rId7" Type="http://schemas.openxmlformats.org/officeDocument/2006/relationships/image" Target="../media/image87.png"/><Relationship Id="rId12" Type="http://schemas.openxmlformats.org/officeDocument/2006/relationships/image" Target="../media/image81.png"/><Relationship Id="rId2" Type="http://schemas.openxmlformats.org/officeDocument/2006/relationships/notesSlide" Target="../notesSlides/notesSlide75.xml"/><Relationship Id="rId1" Type="http://schemas.openxmlformats.org/officeDocument/2006/relationships/slideLayout" Target="../slideLayouts/slideLayout15.xml"/><Relationship Id="rId6" Type="http://schemas.openxmlformats.org/officeDocument/2006/relationships/image" Target="../media/image91.png"/><Relationship Id="rId11" Type="http://schemas.openxmlformats.org/officeDocument/2006/relationships/image" Target="../media/image83.png"/><Relationship Id="rId5" Type="http://schemas.openxmlformats.org/officeDocument/2006/relationships/image" Target="../media/image94.png"/><Relationship Id="rId10" Type="http://schemas.openxmlformats.org/officeDocument/2006/relationships/image" Target="../media/image84.png"/><Relationship Id="rId4" Type="http://schemas.openxmlformats.org/officeDocument/2006/relationships/image" Target="../media/image93.png"/><Relationship Id="rId9" Type="http://schemas.openxmlformats.org/officeDocument/2006/relationships/image" Target="../media/image95.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5.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15.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15.xml"/></Relationships>
</file>

<file path=ppt/slides/_rels/slide83.xml.rels><?xml version="1.0" encoding="UTF-8" standalone="yes"?>
<Relationships xmlns="http://schemas.openxmlformats.org/package/2006/relationships"><Relationship Id="rId3" Type="http://schemas.openxmlformats.org/officeDocument/2006/relationships/notesSlide" Target="../notesSlides/notesSlide79.xml"/><Relationship Id="rId2" Type="http://schemas.openxmlformats.org/officeDocument/2006/relationships/slideLayout" Target="../slideLayouts/slideLayout15.xml"/><Relationship Id="rId1" Type="http://schemas.openxmlformats.org/officeDocument/2006/relationships/tags" Target="../tags/tag9.xml"/></Relationships>
</file>

<file path=ppt/slides/_rels/slide84.xml.rels><?xml version="1.0" encoding="UTF-8" standalone="yes"?>
<Relationships xmlns="http://schemas.openxmlformats.org/package/2006/relationships"><Relationship Id="rId8" Type="http://schemas.openxmlformats.org/officeDocument/2006/relationships/image" Target="../media/image99.png"/><Relationship Id="rId13" Type="http://schemas.openxmlformats.org/officeDocument/2006/relationships/image" Target="../media/image103.png"/><Relationship Id="rId18" Type="http://schemas.openxmlformats.org/officeDocument/2006/relationships/image" Target="../media/image107.png"/><Relationship Id="rId3" Type="http://schemas.openxmlformats.org/officeDocument/2006/relationships/image" Target="../media/image16.png"/><Relationship Id="rId21" Type="http://schemas.openxmlformats.org/officeDocument/2006/relationships/image" Target="../media/image109.png"/><Relationship Id="rId7" Type="http://schemas.openxmlformats.org/officeDocument/2006/relationships/image" Target="../media/image17.png"/><Relationship Id="rId12" Type="http://schemas.openxmlformats.org/officeDocument/2006/relationships/image" Target="../media/image102.png"/><Relationship Id="rId17" Type="http://schemas.openxmlformats.org/officeDocument/2006/relationships/image" Target="../media/image106.png"/><Relationship Id="rId2" Type="http://schemas.openxmlformats.org/officeDocument/2006/relationships/notesSlide" Target="../notesSlides/notesSlide80.xml"/><Relationship Id="rId16" Type="http://schemas.openxmlformats.org/officeDocument/2006/relationships/image" Target="../media/image105.png"/><Relationship Id="rId20" Type="http://schemas.openxmlformats.org/officeDocument/2006/relationships/image" Target="../media/image108.png"/><Relationship Id="rId1" Type="http://schemas.openxmlformats.org/officeDocument/2006/relationships/slideLayout" Target="../slideLayouts/slideLayout15.xml"/><Relationship Id="rId6" Type="http://schemas.openxmlformats.org/officeDocument/2006/relationships/image" Target="../media/image98.png"/><Relationship Id="rId11" Type="http://schemas.openxmlformats.org/officeDocument/2006/relationships/image" Target="../media/image18.png"/><Relationship Id="rId5" Type="http://schemas.openxmlformats.org/officeDocument/2006/relationships/image" Target="../media/image97.png"/><Relationship Id="rId15" Type="http://schemas.openxmlformats.org/officeDocument/2006/relationships/image" Target="../media/image19.png"/><Relationship Id="rId10" Type="http://schemas.openxmlformats.org/officeDocument/2006/relationships/image" Target="../media/image101.png"/><Relationship Id="rId19" Type="http://schemas.openxmlformats.org/officeDocument/2006/relationships/image" Target="../media/image15.png"/><Relationship Id="rId4" Type="http://schemas.openxmlformats.org/officeDocument/2006/relationships/image" Target="../media/image96.png"/><Relationship Id="rId9" Type="http://schemas.openxmlformats.org/officeDocument/2006/relationships/image" Target="../media/image100.png"/><Relationship Id="rId14" Type="http://schemas.openxmlformats.org/officeDocument/2006/relationships/image" Target="../media/image104.png"/><Relationship Id="rId22" Type="http://schemas.openxmlformats.org/officeDocument/2006/relationships/image" Target="../media/image110.png"/></Relationships>
</file>

<file path=ppt/slides/_rels/slide85.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81.xml"/><Relationship Id="rId1" Type="http://schemas.openxmlformats.org/officeDocument/2006/relationships/slideLayout" Target="../slideLayouts/slideLayout15.xml"/></Relationships>
</file>

<file path=ppt/slides/_rels/slide86.xml.rels><?xml version="1.0" encoding="UTF-8" standalone="yes"?>
<Relationships xmlns="http://schemas.openxmlformats.org/package/2006/relationships"><Relationship Id="rId3" Type="http://schemas.openxmlformats.org/officeDocument/2006/relationships/notesSlide" Target="../notesSlides/notesSlide82.xml"/><Relationship Id="rId2" Type="http://schemas.openxmlformats.org/officeDocument/2006/relationships/slideLayout" Target="../slideLayouts/slideLayout15.xml"/><Relationship Id="rId1" Type="http://schemas.openxmlformats.org/officeDocument/2006/relationships/tags" Target="../tags/tag10.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15.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15.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5.xml"/><Relationship Id="rId1" Type="http://schemas.openxmlformats.org/officeDocument/2006/relationships/tags" Target="../tags/tag1.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15.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15.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15.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15.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15.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15.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15.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15.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15.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a:extLst>
              <a:ext uri="{FF2B5EF4-FFF2-40B4-BE49-F238E27FC236}">
                <a16:creationId xmlns:a16="http://schemas.microsoft.com/office/drawing/2014/main" id="{F74FBDFE-5B30-4618-A02E-23001F05B5E9}"/>
              </a:ext>
            </a:extLst>
          </p:cNvPr>
          <p:cNvSpPr>
            <a:spLocks noGrp="1"/>
          </p:cNvSpPr>
          <p:nvPr>
            <p:ph type="subTitle" idx="1"/>
          </p:nvPr>
        </p:nvSpPr>
        <p:spPr/>
        <p:txBody>
          <a:bodyPr>
            <a:normAutofit/>
          </a:bodyPr>
          <a:lstStyle/>
          <a:p>
            <a:r>
              <a:rPr lang="en-GB" b="0" dirty="0"/>
              <a:t>Fluently add and subtract within 10</a:t>
            </a:r>
          </a:p>
        </p:txBody>
      </p:sp>
      <p:sp>
        <p:nvSpPr>
          <p:cNvPr id="7" name="Text Placeholder 6">
            <a:extLst>
              <a:ext uri="{FF2B5EF4-FFF2-40B4-BE49-F238E27FC236}">
                <a16:creationId xmlns:a16="http://schemas.microsoft.com/office/drawing/2014/main" id="{DD63683B-151B-4390-A922-277AFEC04473}"/>
              </a:ext>
            </a:extLst>
          </p:cNvPr>
          <p:cNvSpPr>
            <a:spLocks noGrp="1"/>
          </p:cNvSpPr>
          <p:nvPr>
            <p:ph type="body" sz="quarter" idx="12"/>
          </p:nvPr>
        </p:nvSpPr>
        <p:spPr/>
        <p:txBody>
          <a:bodyPr/>
          <a:lstStyle/>
          <a:p>
            <a:r>
              <a:rPr lang="en-GB" dirty="0"/>
              <a:t>1NF-1 </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BF3B2CB-DD60-4094-B00C-09F47D55BD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3888" y="1190674"/>
            <a:ext cx="6538275" cy="4695670"/>
          </a:xfrm>
          <a:prstGeom prst="rect">
            <a:avLst/>
          </a:prstGeom>
        </p:spPr>
      </p:pic>
      <p:sp>
        <p:nvSpPr>
          <p:cNvPr id="4" name="Title 3">
            <a:extLst>
              <a:ext uri="{FF2B5EF4-FFF2-40B4-BE49-F238E27FC236}">
                <a16:creationId xmlns:a16="http://schemas.microsoft.com/office/drawing/2014/main" id="{9273F8F0-09B6-4FEB-8DAE-A9E4E52C3EB8}"/>
              </a:ext>
            </a:extLst>
          </p:cNvPr>
          <p:cNvSpPr>
            <a:spLocks noGrp="1"/>
          </p:cNvSpPr>
          <p:nvPr>
            <p:ph type="title"/>
          </p:nvPr>
        </p:nvSpPr>
        <p:spPr/>
        <p:txBody>
          <a:bodyPr/>
          <a:lstStyle/>
          <a:p>
            <a:r>
              <a:rPr lang="en-GB" dirty="0"/>
              <a:t>1NF-1 Fluently add and subtract within 10 – All Year 1 addition facts</a:t>
            </a:r>
          </a:p>
        </p:txBody>
      </p:sp>
      <p:sp>
        <p:nvSpPr>
          <p:cNvPr id="8" name="Content Placeholder 2">
            <a:extLst>
              <a:ext uri="{FF2B5EF4-FFF2-40B4-BE49-F238E27FC236}">
                <a16:creationId xmlns:a16="http://schemas.microsoft.com/office/drawing/2014/main" id="{44248845-D733-4C27-B5F0-15795D13AE0C}"/>
              </a:ext>
            </a:extLst>
          </p:cNvPr>
          <p:cNvSpPr txBox="1">
            <a:spLocks/>
          </p:cNvSpPr>
          <p:nvPr/>
        </p:nvSpPr>
        <p:spPr>
          <a:xfrm>
            <a:off x="8670746" y="1557338"/>
            <a:ext cx="2911656"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This grid shows the addition facts within 10 and strategies to recall or derive them.</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Children should also be fluent in the corresponding subtractions to be ready to progress to Year 2.</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2" name="Rectangle 1">
            <a:extLst>
              <a:ext uri="{FF2B5EF4-FFF2-40B4-BE49-F238E27FC236}">
                <a16:creationId xmlns:a16="http://schemas.microsoft.com/office/drawing/2014/main" id="{10F0391E-B6B2-4DC4-8275-0DAD4B8623AE}"/>
              </a:ext>
            </a:extLst>
          </p:cNvPr>
          <p:cNvSpPr/>
          <p:nvPr/>
        </p:nvSpPr>
        <p:spPr>
          <a:xfrm>
            <a:off x="7217344" y="3649705"/>
            <a:ext cx="1440160" cy="360040"/>
          </a:xfrm>
          <a:prstGeom prst="rect">
            <a:avLst/>
          </a:prstGeom>
          <a:solidFill>
            <a:srgbClr val="C2E49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400" b="0" i="0" u="none" strike="noStrike" kern="1200" cap="none" spc="0" normalizeH="0" baseline="0" noProof="0" dirty="0">
                <a:ln>
                  <a:noFill/>
                </a:ln>
                <a:solidFill>
                  <a:sysClr val="windowText" lastClr="000000"/>
                </a:solidFill>
                <a:effectLst/>
                <a:uLnTx/>
                <a:uFillTx/>
                <a:latin typeface="Gill Sans MT" panose="020B0502020104020203" pitchFamily="34" charset="0"/>
                <a:ea typeface="+mn-ea"/>
                <a:cs typeface="+mn-cs"/>
              </a:rPr>
              <a:t>Adding 0</a:t>
            </a:r>
          </a:p>
        </p:txBody>
      </p:sp>
      <p:sp>
        <p:nvSpPr>
          <p:cNvPr id="5" name="Rectangle 4">
            <a:extLst>
              <a:ext uri="{FF2B5EF4-FFF2-40B4-BE49-F238E27FC236}">
                <a16:creationId xmlns:a16="http://schemas.microsoft.com/office/drawing/2014/main" id="{21CDA9ED-D54D-414E-8998-82CE66341AC3}"/>
              </a:ext>
            </a:extLst>
          </p:cNvPr>
          <p:cNvSpPr/>
          <p:nvPr/>
        </p:nvSpPr>
        <p:spPr>
          <a:xfrm>
            <a:off x="7217344" y="2360069"/>
            <a:ext cx="1440160" cy="360040"/>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400" b="0" i="0" u="none" strike="noStrike" kern="1200" cap="none" spc="0" normalizeH="0" baseline="0" noProof="0" dirty="0">
                <a:ln>
                  <a:noFill/>
                </a:ln>
                <a:solidFill>
                  <a:sysClr val="windowText" lastClr="000000"/>
                </a:solidFill>
                <a:effectLst/>
                <a:uLnTx/>
                <a:uFillTx/>
                <a:latin typeface="Gill Sans MT" panose="020B0502020104020203" pitchFamily="34" charset="0"/>
                <a:ea typeface="+mn-ea"/>
                <a:cs typeface="+mn-cs"/>
              </a:rPr>
              <a:t>Adding 1</a:t>
            </a:r>
            <a:endParaRPr kumimoji="0" lang="en-GB" sz="1400" b="0" i="0" u="none" strike="noStrike" kern="1200" cap="none" spc="0" normalizeH="0" baseline="0" noProof="0" dirty="0">
              <a:ln>
                <a:noFill/>
              </a:ln>
              <a:solidFill>
                <a:prstClr val="white"/>
              </a:solidFill>
              <a:effectLst/>
              <a:uLnTx/>
              <a:uFillTx/>
              <a:latin typeface="Calibri"/>
              <a:ea typeface="+mn-ea"/>
              <a:cs typeface="+mn-cs"/>
            </a:endParaRPr>
          </a:p>
        </p:txBody>
      </p:sp>
      <p:sp>
        <p:nvSpPr>
          <p:cNvPr id="11" name="Rectangle 10">
            <a:extLst>
              <a:ext uri="{FF2B5EF4-FFF2-40B4-BE49-F238E27FC236}">
                <a16:creationId xmlns:a16="http://schemas.microsoft.com/office/drawing/2014/main" id="{04A48DC6-1AC5-4E87-BD04-AAB06836F406}"/>
              </a:ext>
            </a:extLst>
          </p:cNvPr>
          <p:cNvSpPr/>
          <p:nvPr/>
        </p:nvSpPr>
        <p:spPr>
          <a:xfrm>
            <a:off x="7217344" y="3217328"/>
            <a:ext cx="1440160" cy="360040"/>
          </a:xfrm>
          <a:prstGeom prst="rect">
            <a:avLst/>
          </a:prstGeom>
          <a:solidFill>
            <a:srgbClr val="CCFF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400" b="0" i="0" u="none" strike="noStrike" kern="1200" cap="none" spc="0" normalizeH="0" baseline="0" noProof="0" dirty="0">
                <a:ln>
                  <a:noFill/>
                </a:ln>
                <a:solidFill>
                  <a:sysClr val="windowText" lastClr="000000"/>
                </a:solidFill>
                <a:effectLst/>
                <a:uLnTx/>
                <a:uFillTx/>
                <a:latin typeface="Gill Sans MT" panose="020B0502020104020203" pitchFamily="34" charset="0"/>
                <a:ea typeface="+mn-ea"/>
                <a:cs typeface="+mn-cs"/>
              </a:rPr>
              <a:t>Bonds to 10</a:t>
            </a:r>
            <a:endParaRPr kumimoji="0" lang="en-GB" sz="1400" b="0" i="0" u="none" strike="noStrike" kern="1200" cap="none" spc="0" normalizeH="0" baseline="0" noProof="0" dirty="0">
              <a:ln>
                <a:noFill/>
              </a:ln>
              <a:solidFill>
                <a:prstClr val="white"/>
              </a:solidFill>
              <a:effectLst/>
              <a:uLnTx/>
              <a:uFillTx/>
              <a:latin typeface="Calibri"/>
              <a:ea typeface="+mn-ea"/>
              <a:cs typeface="+mn-cs"/>
            </a:endParaRPr>
          </a:p>
        </p:txBody>
      </p:sp>
      <p:sp>
        <p:nvSpPr>
          <p:cNvPr id="13" name="Rectangle 12">
            <a:extLst>
              <a:ext uri="{FF2B5EF4-FFF2-40B4-BE49-F238E27FC236}">
                <a16:creationId xmlns:a16="http://schemas.microsoft.com/office/drawing/2014/main" id="{686EF78D-88B1-4E2F-8934-DE030DD4BDF5}"/>
              </a:ext>
            </a:extLst>
          </p:cNvPr>
          <p:cNvSpPr/>
          <p:nvPr/>
        </p:nvSpPr>
        <p:spPr>
          <a:xfrm>
            <a:off x="7230585" y="4082082"/>
            <a:ext cx="1440160" cy="360040"/>
          </a:xfrm>
          <a:prstGeom prst="rect">
            <a:avLst/>
          </a:prstGeom>
          <a:solidFill>
            <a:srgbClr val="FA98D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400" b="0" i="0" u="none" strike="noStrike" kern="1200" cap="none" spc="0" normalizeH="0" baseline="0" noProof="0" dirty="0">
                <a:ln>
                  <a:noFill/>
                </a:ln>
                <a:solidFill>
                  <a:sysClr val="windowText" lastClr="000000"/>
                </a:solidFill>
                <a:effectLst/>
                <a:uLnTx/>
                <a:uFillTx/>
                <a:latin typeface="Gill Sans MT" panose="020B0502020104020203" pitchFamily="34" charset="0"/>
                <a:ea typeface="+mn-ea"/>
                <a:cs typeface="+mn-cs"/>
              </a:rPr>
              <a:t>Doubles</a:t>
            </a:r>
            <a:endParaRPr kumimoji="0" lang="en-GB" sz="14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24">
            <a:extLst>
              <a:ext uri="{FF2B5EF4-FFF2-40B4-BE49-F238E27FC236}">
                <a16:creationId xmlns:a16="http://schemas.microsoft.com/office/drawing/2014/main" id="{9F031BD5-F7D7-4C07-B0DA-36337F0FEF37}"/>
              </a:ext>
            </a:extLst>
          </p:cNvPr>
          <p:cNvSpPr/>
          <p:nvPr/>
        </p:nvSpPr>
        <p:spPr>
          <a:xfrm>
            <a:off x="7217344" y="2784951"/>
            <a:ext cx="1440160" cy="360040"/>
          </a:xfrm>
          <a:prstGeom prst="rect">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400" b="0" i="0" u="none" strike="noStrike" kern="1200" cap="none" spc="0" normalizeH="0" baseline="0" noProof="0" dirty="0">
                <a:ln>
                  <a:noFill/>
                </a:ln>
                <a:solidFill>
                  <a:sysClr val="windowText" lastClr="000000"/>
                </a:solidFill>
                <a:effectLst/>
                <a:uLnTx/>
                <a:uFillTx/>
                <a:latin typeface="Gill Sans MT" panose="020B0502020104020203" pitchFamily="34" charset="0"/>
                <a:ea typeface="+mn-ea"/>
                <a:cs typeface="+mn-cs"/>
              </a:rPr>
              <a:t>Adding 2</a:t>
            </a:r>
            <a:endParaRPr kumimoji="0" lang="en-GB" sz="1400" b="0" i="0" u="none" strike="noStrike" kern="1200" cap="none" spc="0" normalizeH="0" baseline="0" noProof="0" dirty="0">
              <a:ln>
                <a:noFill/>
              </a:ln>
              <a:solidFill>
                <a:prstClr val="white"/>
              </a:solidFill>
              <a:effectLst/>
              <a:uLnTx/>
              <a:uFillTx/>
              <a:latin typeface="Calibri"/>
              <a:ea typeface="+mn-ea"/>
              <a:cs typeface="+mn-cs"/>
            </a:endParaRPr>
          </a:p>
        </p:txBody>
      </p:sp>
      <p:sp>
        <p:nvSpPr>
          <p:cNvPr id="27" name="TextBox 26">
            <a:extLst>
              <a:ext uri="{FF2B5EF4-FFF2-40B4-BE49-F238E27FC236}">
                <a16:creationId xmlns:a16="http://schemas.microsoft.com/office/drawing/2014/main" id="{9932B575-1C69-40A9-ABE8-AB0E378DA8F4}"/>
              </a:ext>
            </a:extLst>
          </p:cNvPr>
          <p:cNvSpPr txBox="1"/>
          <p:nvPr/>
        </p:nvSpPr>
        <p:spPr>
          <a:xfrm>
            <a:off x="7268740" y="1226520"/>
            <a:ext cx="845103"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6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Y1 facts</a:t>
            </a:r>
          </a:p>
        </p:txBody>
      </p:sp>
      <p:graphicFrame>
        <p:nvGraphicFramePr>
          <p:cNvPr id="29" name="Table 28">
            <a:extLst>
              <a:ext uri="{FF2B5EF4-FFF2-40B4-BE49-F238E27FC236}">
                <a16:creationId xmlns:a16="http://schemas.microsoft.com/office/drawing/2014/main" id="{1336E828-32EC-444E-B65E-A4D9B87E7533}"/>
              </a:ext>
            </a:extLst>
          </p:cNvPr>
          <p:cNvGraphicFramePr>
            <a:graphicFrameLocks noGrp="1"/>
          </p:cNvGraphicFramePr>
          <p:nvPr/>
        </p:nvGraphicFramePr>
        <p:xfrm>
          <a:off x="7124709" y="1138595"/>
          <a:ext cx="1440175" cy="1038876"/>
        </p:xfrm>
        <a:graphic>
          <a:graphicData uri="http://schemas.openxmlformats.org/drawingml/2006/table">
            <a:tbl>
              <a:tblPr firstRow="1" bandRow="1">
                <a:tableStyleId>{5C22544A-7EE6-4342-B048-85BDC9FD1C3A}</a:tableStyleId>
              </a:tblPr>
              <a:tblGrid>
                <a:gridCol w="117792">
                  <a:extLst>
                    <a:ext uri="{9D8B030D-6E8A-4147-A177-3AD203B41FA5}">
                      <a16:colId xmlns:a16="http://schemas.microsoft.com/office/drawing/2014/main" val="20000"/>
                    </a:ext>
                  </a:extLst>
                </a:gridCol>
                <a:gridCol w="117792">
                  <a:extLst>
                    <a:ext uri="{9D8B030D-6E8A-4147-A177-3AD203B41FA5}">
                      <a16:colId xmlns:a16="http://schemas.microsoft.com/office/drawing/2014/main" val="20001"/>
                    </a:ext>
                  </a:extLst>
                </a:gridCol>
                <a:gridCol w="117792">
                  <a:extLst>
                    <a:ext uri="{9D8B030D-6E8A-4147-A177-3AD203B41FA5}">
                      <a16:colId xmlns:a16="http://schemas.microsoft.com/office/drawing/2014/main" val="20002"/>
                    </a:ext>
                  </a:extLst>
                </a:gridCol>
                <a:gridCol w="117792">
                  <a:extLst>
                    <a:ext uri="{9D8B030D-6E8A-4147-A177-3AD203B41FA5}">
                      <a16:colId xmlns:a16="http://schemas.microsoft.com/office/drawing/2014/main" val="20003"/>
                    </a:ext>
                  </a:extLst>
                </a:gridCol>
                <a:gridCol w="117792">
                  <a:extLst>
                    <a:ext uri="{9D8B030D-6E8A-4147-A177-3AD203B41FA5}">
                      <a16:colId xmlns:a16="http://schemas.microsoft.com/office/drawing/2014/main" val="20004"/>
                    </a:ext>
                  </a:extLst>
                </a:gridCol>
                <a:gridCol w="117792">
                  <a:extLst>
                    <a:ext uri="{9D8B030D-6E8A-4147-A177-3AD203B41FA5}">
                      <a16:colId xmlns:a16="http://schemas.microsoft.com/office/drawing/2014/main" val="20005"/>
                    </a:ext>
                  </a:extLst>
                </a:gridCol>
                <a:gridCol w="117792">
                  <a:extLst>
                    <a:ext uri="{9D8B030D-6E8A-4147-A177-3AD203B41FA5}">
                      <a16:colId xmlns:a16="http://schemas.microsoft.com/office/drawing/2014/main" val="20006"/>
                    </a:ext>
                  </a:extLst>
                </a:gridCol>
                <a:gridCol w="122237">
                  <a:extLst>
                    <a:ext uri="{9D8B030D-6E8A-4147-A177-3AD203B41FA5}">
                      <a16:colId xmlns:a16="http://schemas.microsoft.com/office/drawing/2014/main" val="20007"/>
                    </a:ext>
                  </a:extLst>
                </a:gridCol>
                <a:gridCol w="120015">
                  <a:extLst>
                    <a:ext uri="{9D8B030D-6E8A-4147-A177-3AD203B41FA5}">
                      <a16:colId xmlns:a16="http://schemas.microsoft.com/office/drawing/2014/main" val="20008"/>
                    </a:ext>
                  </a:extLst>
                </a:gridCol>
                <a:gridCol w="120015">
                  <a:extLst>
                    <a:ext uri="{9D8B030D-6E8A-4147-A177-3AD203B41FA5}">
                      <a16:colId xmlns:a16="http://schemas.microsoft.com/office/drawing/2014/main" val="20009"/>
                    </a:ext>
                  </a:extLst>
                </a:gridCol>
                <a:gridCol w="120015">
                  <a:extLst>
                    <a:ext uri="{9D8B030D-6E8A-4147-A177-3AD203B41FA5}">
                      <a16:colId xmlns:a16="http://schemas.microsoft.com/office/drawing/2014/main" val="20010"/>
                    </a:ext>
                  </a:extLst>
                </a:gridCol>
                <a:gridCol w="133349">
                  <a:extLst>
                    <a:ext uri="{9D8B030D-6E8A-4147-A177-3AD203B41FA5}">
                      <a16:colId xmlns:a16="http://schemas.microsoft.com/office/drawing/2014/main" val="20011"/>
                    </a:ext>
                  </a:extLst>
                </a:gridCol>
              </a:tblGrid>
              <a:tr h="86573">
                <a:tc>
                  <a:txBody>
                    <a:bodyPr/>
                    <a:lstStyle/>
                    <a:p>
                      <a:pPr algn="ctr"/>
                      <a:endParaRPr lang="en-GB" sz="400" b="0" dirty="0">
                        <a:solidFill>
                          <a:sysClr val="windowText" lastClr="000000"/>
                        </a:solidFill>
                        <a:latin typeface="Gill Sans MT" panose="020B0502020104020203" pitchFamily="34" charset="0"/>
                      </a:endParaRPr>
                    </a:p>
                  </a:txBody>
                  <a:tcPr marL="21203" marR="21203" marT="10601" marB="106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400" b="0" dirty="0">
                        <a:solidFill>
                          <a:sysClr val="windowText" lastClr="000000"/>
                        </a:solidFill>
                        <a:latin typeface="Gill Sans MT" panose="020B0502020104020203" pitchFamily="34" charset="0"/>
                      </a:endParaRPr>
                    </a:p>
                  </a:txBody>
                  <a:tcPr marL="21203" marR="21203" marT="10601" marB="106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400" b="0" dirty="0">
                        <a:solidFill>
                          <a:sysClr val="windowText" lastClr="000000"/>
                        </a:solidFill>
                        <a:latin typeface="Gill Sans MT" panose="020B0502020104020203" pitchFamily="34" charset="0"/>
                      </a:endParaRPr>
                    </a:p>
                  </a:txBody>
                  <a:tcPr marL="21203" marR="21203" marT="10601" marB="106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400" b="0" dirty="0">
                        <a:solidFill>
                          <a:sysClr val="windowText" lastClr="000000"/>
                        </a:solidFill>
                        <a:latin typeface="Gill Sans MT" panose="020B0502020104020203" pitchFamily="34" charset="0"/>
                      </a:endParaRPr>
                    </a:p>
                  </a:txBody>
                  <a:tcPr marL="21203" marR="21203" marT="10601" marB="106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400" b="0" dirty="0">
                        <a:solidFill>
                          <a:sysClr val="windowText" lastClr="000000"/>
                        </a:solidFill>
                        <a:latin typeface="Gill Sans MT" panose="020B0502020104020203" pitchFamily="34" charset="0"/>
                      </a:endParaRPr>
                    </a:p>
                  </a:txBody>
                  <a:tcPr marL="21203" marR="21203" marT="10601" marB="106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400" b="0" dirty="0">
                        <a:solidFill>
                          <a:sysClr val="windowText" lastClr="000000"/>
                        </a:solidFill>
                        <a:latin typeface="Gill Sans MT" panose="020B0502020104020203" pitchFamily="34" charset="0"/>
                      </a:endParaRPr>
                    </a:p>
                  </a:txBody>
                  <a:tcPr marL="21203" marR="21203" marT="10601" marB="106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400" b="0" dirty="0">
                        <a:solidFill>
                          <a:sysClr val="windowText" lastClr="000000"/>
                        </a:solidFill>
                        <a:latin typeface="Gill Sans MT" panose="020B0502020104020203" pitchFamily="34" charset="0"/>
                      </a:endParaRPr>
                    </a:p>
                  </a:txBody>
                  <a:tcPr marL="21203" marR="21203" marT="10601" marB="106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400" b="0" dirty="0">
                        <a:solidFill>
                          <a:sysClr val="windowText" lastClr="000000"/>
                        </a:solidFill>
                        <a:latin typeface="Gill Sans MT" panose="020B0502020104020203" pitchFamily="34" charset="0"/>
                      </a:endParaRPr>
                    </a:p>
                  </a:txBody>
                  <a:tcPr marL="21203" marR="21203" marT="10601" marB="106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400" b="0" dirty="0">
                        <a:solidFill>
                          <a:sysClr val="windowText" lastClr="000000"/>
                        </a:solidFill>
                        <a:latin typeface="Gill Sans MT" panose="020B0502020104020203" pitchFamily="34" charset="0"/>
                      </a:endParaRPr>
                    </a:p>
                  </a:txBody>
                  <a:tcPr marL="21203" marR="21203" marT="10601" marB="106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400" b="0" dirty="0">
                        <a:solidFill>
                          <a:sysClr val="windowText" lastClr="000000"/>
                        </a:solidFill>
                        <a:latin typeface="Gill Sans MT" panose="020B0502020104020203" pitchFamily="34" charset="0"/>
                      </a:endParaRPr>
                    </a:p>
                  </a:txBody>
                  <a:tcPr marL="21203" marR="21203" marT="10601" marB="106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400" b="0" dirty="0">
                        <a:solidFill>
                          <a:sysClr val="windowText" lastClr="000000"/>
                        </a:solidFill>
                        <a:latin typeface="Gill Sans MT" panose="020B0502020104020203" pitchFamily="34" charset="0"/>
                      </a:endParaRPr>
                    </a:p>
                  </a:txBody>
                  <a:tcPr marL="21203" marR="21203" marT="10601" marB="106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400" b="0" dirty="0">
                        <a:solidFill>
                          <a:sysClr val="windowText" lastClr="000000"/>
                        </a:solidFill>
                        <a:latin typeface="Gill Sans MT" panose="020B0502020104020203" pitchFamily="34" charset="0"/>
                      </a:endParaRPr>
                    </a:p>
                  </a:txBody>
                  <a:tcPr marL="21203" marR="21203" marT="10601" marB="106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86573">
                <a:tc>
                  <a:txBody>
                    <a:bodyPr/>
                    <a:lstStyle/>
                    <a:p>
                      <a:pPr algn="ctr"/>
                      <a:endParaRPr lang="en-GB" sz="400" dirty="0">
                        <a:solidFill>
                          <a:sysClr val="windowText" lastClr="000000"/>
                        </a:solidFill>
                        <a:latin typeface="Gill Sans MT" panose="020B0502020104020203" pitchFamily="34" charset="0"/>
                      </a:endParaRPr>
                    </a:p>
                  </a:txBody>
                  <a:tcPr marL="21203" marR="21203" marT="10601" marB="10601">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86573">
                <a:tc>
                  <a:txBody>
                    <a:bodyPr/>
                    <a:lstStyle/>
                    <a:p>
                      <a:pPr algn="ctr"/>
                      <a:endParaRPr lang="en-GB" sz="400" dirty="0">
                        <a:solidFill>
                          <a:sysClr val="windowText" lastClr="000000"/>
                        </a:solidFill>
                        <a:latin typeface="Gill Sans MT" panose="020B0502020104020203" pitchFamily="34" charset="0"/>
                      </a:endParaRPr>
                    </a:p>
                  </a:txBody>
                  <a:tcPr marL="21203" marR="21203" marT="10601" marB="10601">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86573">
                <a:tc>
                  <a:txBody>
                    <a:bodyPr/>
                    <a:lstStyle/>
                    <a:p>
                      <a:pPr algn="ctr"/>
                      <a:endParaRPr lang="en-GB" sz="400" dirty="0">
                        <a:solidFill>
                          <a:sysClr val="windowText" lastClr="000000"/>
                        </a:solidFill>
                        <a:latin typeface="Gill Sans MT" panose="020B0502020104020203" pitchFamily="34" charset="0"/>
                      </a:endParaRPr>
                    </a:p>
                  </a:txBody>
                  <a:tcPr marL="21203" marR="21203" marT="10601" marB="10601">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86573">
                <a:tc>
                  <a:txBody>
                    <a:bodyPr/>
                    <a:lstStyle/>
                    <a:p>
                      <a:pPr algn="ctr"/>
                      <a:endParaRPr lang="en-GB" sz="400" dirty="0">
                        <a:solidFill>
                          <a:sysClr val="windowText" lastClr="000000"/>
                        </a:solidFill>
                        <a:latin typeface="Gill Sans MT" panose="020B0502020104020203" pitchFamily="34" charset="0"/>
                      </a:endParaRPr>
                    </a:p>
                  </a:txBody>
                  <a:tcPr marL="21203" marR="21203" marT="10601" marB="10601">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86573">
                <a:tc>
                  <a:txBody>
                    <a:bodyPr/>
                    <a:lstStyle/>
                    <a:p>
                      <a:pPr algn="ctr"/>
                      <a:endParaRPr lang="en-GB" sz="400" dirty="0">
                        <a:solidFill>
                          <a:sysClr val="windowText" lastClr="000000"/>
                        </a:solidFill>
                        <a:latin typeface="Gill Sans MT" panose="020B0502020104020203" pitchFamily="34" charset="0"/>
                      </a:endParaRPr>
                    </a:p>
                  </a:txBody>
                  <a:tcPr marL="21203" marR="21203" marT="10601" marB="10601">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86573">
                <a:tc>
                  <a:txBody>
                    <a:bodyPr/>
                    <a:lstStyle/>
                    <a:p>
                      <a:pPr algn="ctr"/>
                      <a:endParaRPr lang="en-GB" sz="400" dirty="0">
                        <a:solidFill>
                          <a:sysClr val="windowText" lastClr="000000"/>
                        </a:solidFill>
                        <a:latin typeface="Gill Sans MT" panose="020B0502020104020203" pitchFamily="34" charset="0"/>
                      </a:endParaRPr>
                    </a:p>
                  </a:txBody>
                  <a:tcPr marL="21203" marR="21203" marT="10601" marB="10601">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86573">
                <a:tc>
                  <a:txBody>
                    <a:bodyPr/>
                    <a:lstStyle/>
                    <a:p>
                      <a:pPr algn="ctr"/>
                      <a:endParaRPr lang="en-GB" sz="400" dirty="0">
                        <a:solidFill>
                          <a:sysClr val="windowText" lastClr="000000"/>
                        </a:solidFill>
                        <a:latin typeface="Gill Sans MT" panose="020B0502020104020203" pitchFamily="34" charset="0"/>
                      </a:endParaRPr>
                    </a:p>
                  </a:txBody>
                  <a:tcPr marL="21203" marR="21203" marT="10601" marB="10601">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86573">
                <a:tc>
                  <a:txBody>
                    <a:bodyPr/>
                    <a:lstStyle/>
                    <a:p>
                      <a:pPr algn="ctr"/>
                      <a:endParaRPr lang="en-GB" sz="400" dirty="0">
                        <a:solidFill>
                          <a:sysClr val="windowText" lastClr="000000"/>
                        </a:solidFill>
                        <a:latin typeface="Gill Sans MT" panose="020B0502020104020203" pitchFamily="34" charset="0"/>
                      </a:endParaRPr>
                    </a:p>
                  </a:txBody>
                  <a:tcPr marL="21203" marR="21203" marT="10601" marB="10601">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r h="86573">
                <a:tc>
                  <a:txBody>
                    <a:bodyPr/>
                    <a:lstStyle/>
                    <a:p>
                      <a:pPr algn="ctr"/>
                      <a:endParaRPr lang="en-GB" sz="400" dirty="0">
                        <a:solidFill>
                          <a:sysClr val="windowText" lastClr="000000"/>
                        </a:solidFill>
                        <a:latin typeface="Gill Sans MT" panose="020B0502020104020203" pitchFamily="34" charset="0"/>
                      </a:endParaRPr>
                    </a:p>
                  </a:txBody>
                  <a:tcPr marL="21203" marR="21203" marT="10601" marB="10601">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9"/>
                  </a:ext>
                </a:extLst>
              </a:tr>
              <a:tr h="86573">
                <a:tc>
                  <a:txBody>
                    <a:bodyPr/>
                    <a:lstStyle/>
                    <a:p>
                      <a:pPr algn="ctr"/>
                      <a:endParaRPr lang="en-GB" sz="400" dirty="0">
                        <a:solidFill>
                          <a:sysClr val="windowText" lastClr="000000"/>
                        </a:solidFill>
                        <a:latin typeface="Gill Sans MT" panose="020B0502020104020203" pitchFamily="34" charset="0"/>
                      </a:endParaRPr>
                    </a:p>
                  </a:txBody>
                  <a:tcPr marL="21203" marR="21203" marT="10601" marB="10601">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0"/>
                  </a:ext>
                </a:extLst>
              </a:tr>
              <a:tr h="86573">
                <a:tc>
                  <a:txBody>
                    <a:bodyPr/>
                    <a:lstStyle/>
                    <a:p>
                      <a:pPr algn="ctr"/>
                      <a:endParaRPr lang="en-GB" sz="400" dirty="0">
                        <a:solidFill>
                          <a:sysClr val="windowText" lastClr="000000"/>
                        </a:solidFill>
                        <a:latin typeface="Gill Sans MT" panose="020B0502020104020203" pitchFamily="34" charset="0"/>
                      </a:endParaRPr>
                    </a:p>
                  </a:txBody>
                  <a:tcPr marL="21203" marR="21203" marT="10601" marB="10601">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1"/>
                  </a:ext>
                </a:extLst>
              </a:tr>
            </a:tbl>
          </a:graphicData>
        </a:graphic>
      </p:graphicFrame>
      <p:sp>
        <p:nvSpPr>
          <p:cNvPr id="31" name="TextBox 30">
            <a:extLst>
              <a:ext uri="{FF2B5EF4-FFF2-40B4-BE49-F238E27FC236}">
                <a16:creationId xmlns:a16="http://schemas.microsoft.com/office/drawing/2014/main" id="{D3909E6D-C8FD-4D9A-8562-305D22AD061C}"/>
              </a:ext>
            </a:extLst>
          </p:cNvPr>
          <p:cNvSpPr txBox="1"/>
          <p:nvPr/>
        </p:nvSpPr>
        <p:spPr>
          <a:xfrm>
            <a:off x="7931503" y="1529400"/>
            <a:ext cx="561372" cy="584775"/>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6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Y2 </a:t>
            </a: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6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facts</a:t>
            </a:r>
          </a:p>
        </p:txBody>
      </p:sp>
      <p:sp>
        <p:nvSpPr>
          <p:cNvPr id="14" name="Rectangle 13">
            <a:extLst>
              <a:ext uri="{FF2B5EF4-FFF2-40B4-BE49-F238E27FC236}">
                <a16:creationId xmlns:a16="http://schemas.microsoft.com/office/drawing/2014/main" id="{159646D0-6C49-4BEE-95CD-0616E5928B2D}"/>
              </a:ext>
            </a:extLst>
          </p:cNvPr>
          <p:cNvSpPr/>
          <p:nvPr/>
        </p:nvSpPr>
        <p:spPr>
          <a:xfrm>
            <a:off x="7230585" y="4506964"/>
            <a:ext cx="1440160" cy="360040"/>
          </a:xfrm>
          <a:prstGeom prst="rect">
            <a:avLst/>
          </a:prstGeom>
          <a:solidFill>
            <a:srgbClr val="CCC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400" b="0" i="0" u="none" strike="noStrike" kern="1200" cap="none" spc="0" normalizeH="0" baseline="0" noProof="0" dirty="0">
                <a:ln>
                  <a:noFill/>
                </a:ln>
                <a:solidFill>
                  <a:sysClr val="windowText" lastClr="000000"/>
                </a:solidFill>
                <a:effectLst/>
                <a:uLnTx/>
                <a:uFillTx/>
                <a:latin typeface="Gill Sans MT" panose="020B0502020104020203" pitchFamily="34" charset="0"/>
                <a:ea typeface="+mn-ea"/>
                <a:cs typeface="+mn-cs"/>
              </a:rPr>
              <a:t>Near doubles</a:t>
            </a:r>
            <a:endParaRPr kumimoji="0" lang="en-GB" sz="14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41470110"/>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1NF-1 Fluently add and subtract within 10 – doubles, halves and near doubles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 + 4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a:t>
            </a:r>
          </a:p>
        </p:txBody>
      </p:sp>
    </p:spTree>
    <p:extLst>
      <p:ext uri="{BB962C8B-B14F-4D97-AF65-F5344CB8AC3E}">
        <p14:creationId xmlns:p14="http://schemas.microsoft.com/office/powerpoint/2010/main" val="3857737339"/>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1NF-1 Fluently add and subtract within 10 – doubles, halves and near doubles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 + 4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a:t>
            </a:r>
          </a:p>
        </p:txBody>
      </p:sp>
    </p:spTree>
    <p:extLst>
      <p:ext uri="{BB962C8B-B14F-4D97-AF65-F5344CB8AC3E}">
        <p14:creationId xmlns:p14="http://schemas.microsoft.com/office/powerpoint/2010/main" val="2242995391"/>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1NF-1 Fluently add and subtract within 10 – doubles, halves and near doubles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 – 5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spTree>
    <p:extLst>
      <p:ext uri="{BB962C8B-B14F-4D97-AF65-F5344CB8AC3E}">
        <p14:creationId xmlns:p14="http://schemas.microsoft.com/office/powerpoint/2010/main" val="1739056840"/>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1NF-1 Fluently add and subtract within 10 – doubles, halves and near doubles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 – 3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spTree>
    <p:extLst>
      <p:ext uri="{BB962C8B-B14F-4D97-AF65-F5344CB8AC3E}">
        <p14:creationId xmlns:p14="http://schemas.microsoft.com/office/powerpoint/2010/main" val="2253513080"/>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1NF-1 Fluently add and subtract within 10 – doubles, halves and near doubles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 – 4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p>
        </p:txBody>
      </p:sp>
    </p:spTree>
    <p:extLst>
      <p:ext uri="{BB962C8B-B14F-4D97-AF65-F5344CB8AC3E}">
        <p14:creationId xmlns:p14="http://schemas.microsoft.com/office/powerpoint/2010/main" val="1936511588"/>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1NF-1 Fluently add and subtract within 10 – doubles, halves and near doubles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 – 3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a:t>
            </a:r>
          </a:p>
        </p:txBody>
      </p:sp>
    </p:spTree>
    <p:extLst>
      <p:ext uri="{BB962C8B-B14F-4D97-AF65-F5344CB8AC3E}">
        <p14:creationId xmlns:p14="http://schemas.microsoft.com/office/powerpoint/2010/main" val="3276141868"/>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1NF-1 Fluently add and subtract within 10 – doubles, halves and near doubles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 + 3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a:t>
            </a:r>
          </a:p>
        </p:txBody>
      </p:sp>
    </p:spTree>
    <p:extLst>
      <p:ext uri="{BB962C8B-B14F-4D97-AF65-F5344CB8AC3E}">
        <p14:creationId xmlns:p14="http://schemas.microsoft.com/office/powerpoint/2010/main" val="422090615"/>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1NF-1 Fluently add and subtract within 10 – doubles, halves and near doubles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 + 4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a:t>
            </a:r>
          </a:p>
        </p:txBody>
      </p:sp>
    </p:spTree>
    <p:extLst>
      <p:ext uri="{BB962C8B-B14F-4D97-AF65-F5344CB8AC3E}">
        <p14:creationId xmlns:p14="http://schemas.microsoft.com/office/powerpoint/2010/main" val="1996653040"/>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1NF-1 Fluently add and subtract within 10 – doubles, halves and near doubles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 – 2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a:t>
            </a:r>
          </a:p>
        </p:txBody>
      </p:sp>
    </p:spTree>
    <p:extLst>
      <p:ext uri="{BB962C8B-B14F-4D97-AF65-F5344CB8AC3E}">
        <p14:creationId xmlns:p14="http://schemas.microsoft.com/office/powerpoint/2010/main" val="3245340464"/>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0768B2-2D22-46F4-8A96-1513D7C23BEF}"/>
              </a:ext>
            </a:extLst>
          </p:cNvPr>
          <p:cNvSpPr>
            <a:spLocks noGrp="1"/>
          </p:cNvSpPr>
          <p:nvPr>
            <p:ph type="title"/>
          </p:nvPr>
        </p:nvSpPr>
        <p:spPr/>
        <p:txBody>
          <a:bodyPr/>
          <a:lstStyle/>
          <a:p>
            <a:r>
              <a:rPr lang="en-GB" dirty="0"/>
              <a:t>1NF-1 Fluently add and subtract within 10 – remaining facts</a:t>
            </a:r>
          </a:p>
        </p:txBody>
      </p:sp>
      <p:sp>
        <p:nvSpPr>
          <p:cNvPr id="27" name="Content Placeholder 2">
            <a:extLst>
              <a:ext uri="{FF2B5EF4-FFF2-40B4-BE49-F238E27FC236}">
                <a16:creationId xmlns:a16="http://schemas.microsoft.com/office/drawing/2014/main" id="{D9F0E3DA-A123-406F-9A26-40FB66E38C52}"/>
              </a:ext>
            </a:extLst>
          </p:cNvPr>
          <p:cNvSpPr txBox="1">
            <a:spLocks/>
          </p:cNvSpPr>
          <p:nvPr/>
        </p:nvSpPr>
        <p:spPr>
          <a:xfrm>
            <a:off x="717493" y="1304379"/>
            <a:ext cx="9383770" cy="4249241"/>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The final facts, 5 + 3 and 6 + 3 (and their related facts) do not fit into any of the strategies exemplified so far. Using images could be a useful way to explore these facts.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5 and 3 can be shown helpfully on a ten frame when presented </a:t>
            </a:r>
            <a:r>
              <a:rPr kumimoji="0" lang="en-GB" sz="1800" b="0" i="1" u="none" strike="noStrike" kern="1200" cap="none" spc="0" normalizeH="0" baseline="0" noProof="0" dirty="0">
                <a:ln>
                  <a:noFill/>
                </a:ln>
                <a:solidFill>
                  <a:srgbClr val="585858"/>
                </a:solidFill>
                <a:effectLst/>
                <a:uLnTx/>
                <a:uFillTx/>
                <a:latin typeface="Arial"/>
                <a:ea typeface="+mn-ea"/>
                <a:cs typeface="+mn-cs"/>
              </a:rPr>
              <a:t>fives-wise</a:t>
            </a:r>
            <a:r>
              <a:rPr kumimoji="0" lang="en-GB" sz="1800" b="0" i="0" u="none" strike="noStrike" kern="1200" cap="none" spc="0" normalizeH="0" baseline="0" noProof="0" dirty="0">
                <a:ln>
                  <a:noFill/>
                </a:ln>
                <a:solidFill>
                  <a:srgbClr val="585858"/>
                </a:solidFill>
                <a:effectLst/>
                <a:uLnTx/>
                <a:uFillTx/>
                <a:latin typeface="Arial"/>
                <a:ea typeface="+mn-ea"/>
                <a:cs typeface="+mn-cs"/>
              </a:rPr>
              <a:t>, on hands, or using a coat hanger with pegs.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6 and 3 can be also shown on a ten frame. Becoming familiar with an array of 9, e.g. in the </a:t>
            </a:r>
            <a:r>
              <a:rPr kumimoji="0" lang="en-GB" sz="1800" b="0" i="0" u="none" strike="noStrike" kern="1200" cap="none" spc="0" normalizeH="0" baseline="0" noProof="0" dirty="0" err="1">
                <a:ln>
                  <a:noFill/>
                </a:ln>
                <a:solidFill>
                  <a:srgbClr val="585858"/>
                </a:solidFill>
                <a:effectLst/>
                <a:uLnTx/>
                <a:uFillTx/>
                <a:latin typeface="Arial"/>
                <a:ea typeface="+mn-ea"/>
                <a:cs typeface="+mn-cs"/>
              </a:rPr>
              <a:t>Numberblock</a:t>
            </a:r>
            <a:r>
              <a:rPr kumimoji="0" lang="en-GB" sz="1800" b="0" i="0" u="none" strike="noStrike" kern="1200" cap="none" spc="0" normalizeH="0" baseline="0" noProof="0" dirty="0">
                <a:ln>
                  <a:noFill/>
                </a:ln>
                <a:solidFill>
                  <a:srgbClr val="585858"/>
                </a:solidFill>
                <a:effectLst/>
                <a:uLnTx/>
                <a:uFillTx/>
                <a:latin typeface="Arial"/>
                <a:ea typeface="+mn-ea"/>
                <a:cs typeface="+mn-cs"/>
              </a:rPr>
              <a:t> character Nine, often helps children understand that 9 can be composed of 6 and 3, and then begin to relate these number facts to it.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Once children are familiar with these facts, they can begin to relate derived facts from them, e.g. subtraction </a:t>
            </a:r>
            <a:r>
              <a:rPr kumimoji="0" lang="en-GB" sz="1800" b="0" i="0" u="none" strike="noStrike" kern="1200" cap="none" spc="0" normalizeH="0" baseline="0" noProof="0" dirty="0">
                <a:ln>
                  <a:noFill/>
                </a:ln>
                <a:effectLst/>
                <a:uLnTx/>
                <a:uFillTx/>
                <a:latin typeface="Arial"/>
                <a:ea typeface="+mn-ea"/>
                <a:cs typeface="+mn-cs"/>
              </a:rPr>
              <a:t>facts 8 </a:t>
            </a:r>
            <a:r>
              <a:rPr lang="en-GB" sz="1800" dirty="0">
                <a:latin typeface="+mj-lt"/>
              </a:rPr>
              <a:t>–</a:t>
            </a:r>
            <a:r>
              <a:rPr kumimoji="0" lang="en-GB" sz="1800" b="0" i="0" u="none" strike="noStrike" kern="1200" cap="none" spc="0" normalizeH="0" baseline="0" noProof="0" dirty="0">
                <a:ln>
                  <a:noFill/>
                </a:ln>
                <a:effectLst/>
                <a:uLnTx/>
                <a:uFillTx/>
                <a:latin typeface="Arial"/>
                <a:ea typeface="+mn-ea"/>
                <a:cs typeface="+mn-cs"/>
              </a:rPr>
              <a:t> 5, 8 </a:t>
            </a:r>
            <a:r>
              <a:rPr lang="en-GB" sz="1600" dirty="0"/>
              <a:t>–</a:t>
            </a:r>
            <a:r>
              <a:rPr kumimoji="0" lang="en-GB" sz="1800" b="0" i="0" u="none" strike="noStrike" kern="1200" cap="none" spc="0" normalizeH="0" baseline="0" noProof="0" dirty="0">
                <a:ln>
                  <a:noFill/>
                </a:ln>
                <a:effectLst/>
                <a:uLnTx/>
                <a:uFillTx/>
                <a:latin typeface="Arial"/>
                <a:ea typeface="+mn-ea"/>
                <a:cs typeface="+mn-cs"/>
              </a:rPr>
              <a:t> 3, 9 </a:t>
            </a:r>
            <a:r>
              <a:rPr lang="en-GB" sz="1600" dirty="0"/>
              <a:t>–</a:t>
            </a:r>
            <a:r>
              <a:rPr kumimoji="0" lang="en-GB" sz="1800" b="0" i="0" u="none" strike="noStrike" kern="1200" cap="none" spc="0" normalizeH="0" baseline="0" noProof="0" dirty="0">
                <a:ln>
                  <a:noFill/>
                </a:ln>
                <a:effectLst/>
                <a:uLnTx/>
                <a:uFillTx/>
                <a:latin typeface="Arial"/>
                <a:ea typeface="+mn-ea"/>
                <a:cs typeface="+mn-cs"/>
              </a:rPr>
              <a:t> 6, 9 </a:t>
            </a:r>
            <a:r>
              <a:rPr lang="en-GB" sz="1600" dirty="0"/>
              <a:t>–</a:t>
            </a:r>
            <a:r>
              <a:rPr kumimoji="0" lang="en-GB" sz="1800" b="0" i="0" u="none" strike="noStrike" kern="1200" cap="none" spc="0" normalizeH="0" baseline="0" noProof="0" dirty="0">
                <a:ln>
                  <a:noFill/>
                </a:ln>
                <a:effectLst/>
                <a:uLnTx/>
                <a:uFillTx/>
                <a:latin typeface="Arial"/>
                <a:ea typeface="+mn-ea"/>
                <a:cs typeface="+mn-cs"/>
              </a:rPr>
              <a:t> 3.</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Both facts could be found on two dice, so encourage children to look out for these </a:t>
            </a:r>
            <a:r>
              <a:rPr kumimoji="0" lang="en-GB" sz="1800" b="0" i="1" u="none" strike="noStrike" kern="1200" cap="none" spc="0" normalizeH="0" baseline="0" noProof="0" dirty="0">
                <a:ln>
                  <a:noFill/>
                </a:ln>
                <a:solidFill>
                  <a:srgbClr val="585858"/>
                </a:solidFill>
                <a:effectLst/>
                <a:uLnTx/>
                <a:uFillTx/>
                <a:latin typeface="Arial"/>
                <a:ea typeface="+mn-ea"/>
                <a:cs typeface="+mn-cs"/>
              </a:rPr>
              <a:t>facts without a family </a:t>
            </a:r>
            <a:r>
              <a:rPr kumimoji="0" lang="en-GB" sz="1800" b="0" i="0" u="none" strike="noStrike" kern="1200" cap="none" spc="0" normalizeH="0" baseline="0" noProof="0" dirty="0">
                <a:ln>
                  <a:noFill/>
                </a:ln>
                <a:solidFill>
                  <a:srgbClr val="585858"/>
                </a:solidFill>
                <a:effectLst/>
                <a:uLnTx/>
                <a:uFillTx/>
                <a:latin typeface="Arial"/>
                <a:ea typeface="+mn-ea"/>
                <a:cs typeface="+mn-cs"/>
              </a:rPr>
              <a:t>when they play games with dice.</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40351515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0768B2-2D22-46F4-8A96-1513D7C23BEF}"/>
              </a:ext>
            </a:extLst>
          </p:cNvPr>
          <p:cNvSpPr>
            <a:spLocks noGrp="1"/>
          </p:cNvSpPr>
          <p:nvPr>
            <p:ph type="title"/>
          </p:nvPr>
        </p:nvSpPr>
        <p:spPr/>
        <p:txBody>
          <a:bodyPr/>
          <a:lstStyle/>
          <a:p>
            <a:r>
              <a:rPr lang="en-GB" dirty="0"/>
              <a:t>1NF-1 Fluently add and subtract within 10 – bonds to 10</a:t>
            </a:r>
          </a:p>
        </p:txBody>
      </p:sp>
      <p:sp>
        <p:nvSpPr>
          <p:cNvPr id="27" name="Content Placeholder 2">
            <a:extLst>
              <a:ext uri="{FF2B5EF4-FFF2-40B4-BE49-F238E27FC236}">
                <a16:creationId xmlns:a16="http://schemas.microsoft.com/office/drawing/2014/main" id="{D9F0E3DA-A123-406F-9A26-40FB66E38C52}"/>
              </a:ext>
            </a:extLst>
          </p:cNvPr>
          <p:cNvSpPr txBox="1">
            <a:spLocks/>
          </p:cNvSpPr>
          <p:nvPr/>
        </p:nvSpPr>
        <p:spPr>
          <a:xfrm>
            <a:off x="366021" y="1442555"/>
            <a:ext cx="10463904" cy="4286733"/>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Using the ten frame images, check that children understand that a full ten frame has 10 counters. Agree which bond of ten each image shows. Encourage children to subitise the number of counters rather than count.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Can children copy the arrangement by making it on their own ten frame? Ask children to show you on their fingers this bond of ten by putting some fingers up and some down. You could look at other arrangements of 10, e.g. using a coat hanger with 10 pegs, five of one colour and five of another.</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Ensure children recognise that addition is commutative, so if they see 10 as 9 and 1 on their fingers, they know both facts: 10 = 9 + 1 and 10 =  1 + 9, perhaps showing this by switching their hands around. They can also reason that if they know 9 + 1 = 10, they also know 10 – 1 = 9.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Use the following slides to practise recalling the bonds of ten. Keep encouraging children to connect the bond of ten to a mental image of it on their fingers or a ten frame.</a:t>
            </a:r>
          </a:p>
          <a:p>
            <a:pPr marL="0" marR="0" lvl="0" indent="0"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None/>
              <a:tabLst/>
              <a:defRPr/>
            </a:pPr>
            <a:endParaRPr kumimoji="0" lang="en-GB" sz="18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309008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EF491A95-5CD6-48DD-96D7-ADB49AA50BA4}"/>
              </a:ext>
            </a:extLst>
          </p:cNvPr>
          <p:cNvSpPr>
            <a:spLocks noGrp="1"/>
          </p:cNvSpPr>
          <p:nvPr>
            <p:ph type="title"/>
          </p:nvPr>
        </p:nvSpPr>
        <p:spPr/>
        <p:txBody>
          <a:bodyPr/>
          <a:lstStyle/>
          <a:p>
            <a:r>
              <a:rPr lang="en-GB" dirty="0"/>
              <a:t>1NF-1 Fluently add and subtract within 10 – remaining facts</a:t>
            </a:r>
          </a:p>
        </p:txBody>
      </p:sp>
      <p:pic>
        <p:nvPicPr>
          <p:cNvPr id="4" name="Picture 3">
            <a:extLst>
              <a:ext uri="{FF2B5EF4-FFF2-40B4-BE49-F238E27FC236}">
                <a16:creationId xmlns:a16="http://schemas.microsoft.com/office/drawing/2014/main" id="{73B21726-E351-466C-88E9-7E61CDB26EF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1991545" y="2124000"/>
            <a:ext cx="2035167" cy="2723482"/>
          </a:xfrm>
          <a:prstGeom prst="rect">
            <a:avLst/>
          </a:prstGeom>
        </p:spPr>
      </p:pic>
      <p:pic>
        <p:nvPicPr>
          <p:cNvPr id="5" name="Picture 4">
            <a:extLst>
              <a:ext uri="{FF2B5EF4-FFF2-40B4-BE49-F238E27FC236}">
                <a16:creationId xmlns:a16="http://schemas.microsoft.com/office/drawing/2014/main" id="{532B45A5-C628-4825-9968-58B9D5F92B5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66382" y="2610988"/>
            <a:ext cx="4090058" cy="1636024"/>
          </a:xfrm>
          <a:prstGeom prst="rect">
            <a:avLst/>
          </a:prstGeom>
        </p:spPr>
      </p:pic>
      <p:pic>
        <p:nvPicPr>
          <p:cNvPr id="10" name="Picture 9">
            <a:extLst>
              <a:ext uri="{FF2B5EF4-FFF2-40B4-BE49-F238E27FC236}">
                <a16:creationId xmlns:a16="http://schemas.microsoft.com/office/drawing/2014/main" id="{7FA1DCD4-1B6F-424E-8FD2-636D3BF481DB}"/>
              </a:ext>
            </a:extLst>
          </p:cNvPr>
          <p:cNvPicPr>
            <a:picLocks noChangeAspect="1"/>
          </p:cNvPicPr>
          <p:nvPr/>
        </p:nvPicPr>
        <p:blipFill rotWithShape="1">
          <a:blip r:embed="rId5">
            <a:extLst>
              <a:ext uri="{28A0092B-C50C-407E-A947-70E740481C1C}">
                <a14:useLocalDpi xmlns:a14="http://schemas.microsoft.com/office/drawing/2010/main" val="0"/>
              </a:ext>
            </a:extLst>
          </a:blip>
          <a:srcRect r="-11776"/>
          <a:stretch/>
        </p:blipFill>
        <p:spPr>
          <a:xfrm>
            <a:off x="4016152" y="2132856"/>
            <a:ext cx="1791816" cy="2736304"/>
          </a:xfrm>
          <a:prstGeom prst="rect">
            <a:avLst/>
          </a:prstGeom>
        </p:spPr>
      </p:pic>
      <p:sp>
        <p:nvSpPr>
          <p:cNvPr id="2" name="TextBox 1">
            <a:extLst>
              <a:ext uri="{FF2B5EF4-FFF2-40B4-BE49-F238E27FC236}">
                <a16:creationId xmlns:a16="http://schemas.microsoft.com/office/drawing/2014/main" id="{6F802D0A-5196-4573-BECC-D4DE9CAD63AC}"/>
              </a:ext>
            </a:extLst>
          </p:cNvPr>
          <p:cNvSpPr txBox="1"/>
          <p:nvPr/>
        </p:nvSpPr>
        <p:spPr>
          <a:xfrm>
            <a:off x="1664537" y="5420695"/>
            <a:ext cx="3734256" cy="52322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800" b="0" i="0" u="none" strike="noStrike" kern="1200" cap="none" spc="0" normalizeH="0" baseline="0" noProof="0" dirty="0">
                <a:ln>
                  <a:noFill/>
                </a:ln>
                <a:effectLst/>
                <a:uLnTx/>
                <a:uFillTx/>
                <a:latin typeface="Arial" panose="020B0604020202020204" pitchFamily="34" charset="0"/>
                <a:ea typeface="+mn-ea"/>
                <a:cs typeface="+mn-cs"/>
              </a:rPr>
              <a:t>5 and 3 fingers are 8.</a:t>
            </a:r>
          </a:p>
        </p:txBody>
      </p:sp>
      <p:sp>
        <p:nvSpPr>
          <p:cNvPr id="6" name="TextBox 5">
            <a:extLst>
              <a:ext uri="{FF2B5EF4-FFF2-40B4-BE49-F238E27FC236}">
                <a16:creationId xmlns:a16="http://schemas.microsoft.com/office/drawing/2014/main" id="{462F7A5A-1A72-424C-850F-CDC233E62FF0}"/>
              </a:ext>
            </a:extLst>
          </p:cNvPr>
          <p:cNvSpPr txBox="1"/>
          <p:nvPr/>
        </p:nvSpPr>
        <p:spPr>
          <a:xfrm>
            <a:off x="6465594" y="5421540"/>
            <a:ext cx="3987038" cy="52322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 and 3 counters are 8.</a:t>
            </a:r>
          </a:p>
        </p:txBody>
      </p:sp>
    </p:spTree>
    <p:extLst>
      <p:ext uri="{BB962C8B-B14F-4D97-AF65-F5344CB8AC3E}">
        <p14:creationId xmlns:p14="http://schemas.microsoft.com/office/powerpoint/2010/main" val="1327630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5"/>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62A4258-E63B-46A2-8D10-6563607E920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2124399" y="2475721"/>
            <a:ext cx="3382063" cy="1875367"/>
          </a:xfrm>
          <a:prstGeom prst="rect">
            <a:avLst/>
          </a:prstGeom>
        </p:spPr>
      </p:pic>
      <p:pic>
        <p:nvPicPr>
          <p:cNvPr id="11" name="Picture 10">
            <a:extLst>
              <a:ext uri="{FF2B5EF4-FFF2-40B4-BE49-F238E27FC236}">
                <a16:creationId xmlns:a16="http://schemas.microsoft.com/office/drawing/2014/main" id="{0037E640-1CB1-491C-B451-9DC7E8F8919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2124398" y="2475721"/>
            <a:ext cx="3358204" cy="1875367"/>
          </a:xfrm>
          <a:prstGeom prst="rect">
            <a:avLst/>
          </a:prstGeom>
        </p:spPr>
      </p:pic>
      <p:sp>
        <p:nvSpPr>
          <p:cNvPr id="6" name="Title 5">
            <a:extLst>
              <a:ext uri="{FF2B5EF4-FFF2-40B4-BE49-F238E27FC236}">
                <a16:creationId xmlns:a16="http://schemas.microsoft.com/office/drawing/2014/main" id="{9B0807FD-FA5D-4ACC-9C50-F401E2A36B5C}"/>
              </a:ext>
            </a:extLst>
          </p:cNvPr>
          <p:cNvSpPr>
            <a:spLocks noGrp="1"/>
          </p:cNvSpPr>
          <p:nvPr>
            <p:ph type="title"/>
          </p:nvPr>
        </p:nvSpPr>
        <p:spPr/>
        <p:txBody>
          <a:bodyPr/>
          <a:lstStyle/>
          <a:p>
            <a:r>
              <a:rPr lang="en-GB" dirty="0"/>
              <a:t>1NF-1 Fluently add and subtract within 10 – remaining facts</a:t>
            </a:r>
          </a:p>
        </p:txBody>
      </p:sp>
      <p:sp>
        <p:nvSpPr>
          <p:cNvPr id="12" name="Rectangle 11">
            <a:extLst>
              <a:ext uri="{FF2B5EF4-FFF2-40B4-BE49-F238E27FC236}">
                <a16:creationId xmlns:a16="http://schemas.microsoft.com/office/drawing/2014/main" id="{1D8A672E-AE65-45BF-A8B9-7E9F3AC6B1F1}"/>
              </a:ext>
            </a:extLst>
          </p:cNvPr>
          <p:cNvSpPr/>
          <p:nvPr/>
        </p:nvSpPr>
        <p:spPr bwMode="auto">
          <a:xfrm>
            <a:off x="8256240" y="3861049"/>
            <a:ext cx="216024" cy="571953"/>
          </a:xfrm>
          <a:prstGeom prst="rect">
            <a:avLst/>
          </a:prstGeom>
          <a:solidFill>
            <a:schemeClr val="bg1"/>
          </a:solid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3" name="Rectangle 12">
            <a:extLst>
              <a:ext uri="{FF2B5EF4-FFF2-40B4-BE49-F238E27FC236}">
                <a16:creationId xmlns:a16="http://schemas.microsoft.com/office/drawing/2014/main" id="{751655A4-2F0E-4ED4-868D-758D318803C0}"/>
              </a:ext>
            </a:extLst>
          </p:cNvPr>
          <p:cNvSpPr/>
          <p:nvPr/>
        </p:nvSpPr>
        <p:spPr bwMode="auto">
          <a:xfrm>
            <a:off x="8760296" y="3937168"/>
            <a:ext cx="360040" cy="571953"/>
          </a:xfrm>
          <a:prstGeom prst="rect">
            <a:avLst/>
          </a:prstGeom>
          <a:solidFill>
            <a:schemeClr val="bg1"/>
          </a:solid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pic>
        <p:nvPicPr>
          <p:cNvPr id="14" name="Picture 13">
            <a:extLst>
              <a:ext uri="{FF2B5EF4-FFF2-40B4-BE49-F238E27FC236}">
                <a16:creationId xmlns:a16="http://schemas.microsoft.com/office/drawing/2014/main" id="{481F1F0D-9750-47C7-9F60-1B2FBF2373AB}"/>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8238000" y="3996000"/>
            <a:ext cx="216024" cy="360040"/>
          </a:xfrm>
          <a:prstGeom prst="rect">
            <a:avLst/>
          </a:prstGeom>
        </p:spPr>
      </p:pic>
      <p:pic>
        <p:nvPicPr>
          <p:cNvPr id="15" name="Picture 14">
            <a:extLst>
              <a:ext uri="{FF2B5EF4-FFF2-40B4-BE49-F238E27FC236}">
                <a16:creationId xmlns:a16="http://schemas.microsoft.com/office/drawing/2014/main" id="{1F095EAB-0D91-4AB2-8F53-96D8D796940C}"/>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a:off x="8706000" y="3996001"/>
            <a:ext cx="317532" cy="355087"/>
          </a:xfrm>
          <a:prstGeom prst="rect">
            <a:avLst/>
          </a:prstGeom>
        </p:spPr>
      </p:pic>
      <p:sp>
        <p:nvSpPr>
          <p:cNvPr id="3" name="Rectangle 2">
            <a:extLst>
              <a:ext uri="{FF2B5EF4-FFF2-40B4-BE49-F238E27FC236}">
                <a16:creationId xmlns:a16="http://schemas.microsoft.com/office/drawing/2014/main" id="{037E5073-2A1E-498B-9F28-1FC0D2E13638}"/>
              </a:ext>
            </a:extLst>
          </p:cNvPr>
          <p:cNvSpPr/>
          <p:nvPr/>
        </p:nvSpPr>
        <p:spPr bwMode="auto">
          <a:xfrm>
            <a:off x="9444000" y="3168000"/>
            <a:ext cx="576064" cy="576064"/>
          </a:xfrm>
          <a:prstGeom prst="rect">
            <a:avLst/>
          </a:prstGeom>
          <a:solidFill>
            <a:schemeClr val="bg1"/>
          </a:solid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2220584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63" presetClass="path" presetSubtype="0" accel="50000" decel="50000" fill="hold" nodeType="withEffect">
                                  <p:stCondLst>
                                    <p:cond delay="0"/>
                                  </p:stCondLst>
                                  <p:childTnLst>
                                    <p:animMotion origin="layout" path="M 8.33333E-7 4.81481E-6 L 0.38138 4.81481E-6 " pathEditMode="relative" rAng="0" ptsTypes="AA">
                                      <p:cBhvr>
                                        <p:cTn id="9" dur="2000" fill="hold"/>
                                        <p:tgtEl>
                                          <p:spTgt spid="11"/>
                                        </p:tgtEl>
                                        <p:attrNameLst>
                                          <p:attrName>ppt_x</p:attrName>
                                          <p:attrName>ppt_y</p:attrName>
                                        </p:attrNameLst>
                                      </p:cBhvr>
                                      <p:rCtr x="19062" y="0"/>
                                    </p:animMotion>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500"/>
                                        <p:tgtEl>
                                          <p:spTgt spid="12"/>
                                        </p:tgtEl>
                                      </p:cBhvr>
                                    </p:animEffect>
                                  </p:childTnLst>
                                </p:cTn>
                              </p:par>
                              <p:par>
                                <p:cTn id="15" presetID="10" presetClass="entr" presetSubtype="0" fill="hold" grpId="0" nodeType="withEffect">
                                  <p:stCondLst>
                                    <p:cond delay="25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par>
                                <p:cTn id="18" presetID="10" presetClass="entr" presetSubtype="0" fill="hold" grpId="0" nodeType="withEffect">
                                  <p:stCondLst>
                                    <p:cond delay="25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500"/>
                                        <p:tgtEl>
                                          <p:spTgt spid="3"/>
                                        </p:tgtEl>
                                      </p:cBhvr>
                                    </p:animEffect>
                                  </p:childTnLst>
                                </p:cTn>
                              </p:par>
                            </p:childTnLst>
                          </p:cTn>
                        </p:par>
                        <p:par>
                          <p:cTn id="21" fill="hold">
                            <p:stCondLst>
                              <p:cond delay="750"/>
                            </p:stCondLst>
                            <p:childTnLst>
                              <p:par>
                                <p:cTn id="22" presetID="10" presetClass="entr" presetSubtype="0" fill="hold" nodeType="afterEffect">
                                  <p:stCondLst>
                                    <p:cond delay="25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500"/>
                                        <p:tgtEl>
                                          <p:spTgt spid="14"/>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3" grpId="0" animBg="1"/>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6621F-D4E9-4A16-BA67-F23B8C5879C6}"/>
              </a:ext>
            </a:extLst>
          </p:cNvPr>
          <p:cNvSpPr>
            <a:spLocks noGrp="1"/>
          </p:cNvSpPr>
          <p:nvPr>
            <p:ph type="title"/>
          </p:nvPr>
        </p:nvSpPr>
        <p:spPr/>
        <p:txBody>
          <a:bodyPr/>
          <a:lstStyle/>
          <a:p>
            <a:r>
              <a:rPr lang="en-GB" dirty="0"/>
              <a:t>1NF-1 Fluently add and subtract within 10 – remaining facts</a:t>
            </a:r>
          </a:p>
        </p:txBody>
      </p:sp>
      <p:pic>
        <p:nvPicPr>
          <p:cNvPr id="5" name="Picture 4">
            <a:extLst>
              <a:ext uri="{FF2B5EF4-FFF2-40B4-BE49-F238E27FC236}">
                <a16:creationId xmlns:a16="http://schemas.microsoft.com/office/drawing/2014/main" id="{89B3EB33-FA59-4FAD-AABD-0722B2B84B14}"/>
              </a:ext>
            </a:extLst>
          </p:cNvPr>
          <p:cNvPicPr>
            <a:picLocks noChangeAspect="1"/>
          </p:cNvPicPr>
          <p:nvPr/>
        </p:nvPicPr>
        <p:blipFill>
          <a:blip r:embed="rId2"/>
          <a:stretch>
            <a:fillRect/>
          </a:stretch>
        </p:blipFill>
        <p:spPr>
          <a:xfrm>
            <a:off x="1248809" y="1258745"/>
            <a:ext cx="4563661" cy="5353672"/>
          </a:xfrm>
          <a:prstGeom prst="rect">
            <a:avLst/>
          </a:prstGeom>
        </p:spPr>
      </p:pic>
      <p:cxnSp>
        <p:nvCxnSpPr>
          <p:cNvPr id="6" name="Straight Connector 5">
            <a:extLst>
              <a:ext uri="{FF2B5EF4-FFF2-40B4-BE49-F238E27FC236}">
                <a16:creationId xmlns:a16="http://schemas.microsoft.com/office/drawing/2014/main" id="{BEDC61EF-E973-41ED-9BF8-7BECBC8E182D}"/>
              </a:ext>
            </a:extLst>
          </p:cNvPr>
          <p:cNvCxnSpPr>
            <a:cxnSpLocks/>
          </p:cNvCxnSpPr>
          <p:nvPr/>
        </p:nvCxnSpPr>
        <p:spPr bwMode="auto">
          <a:xfrm>
            <a:off x="1674127" y="4697403"/>
            <a:ext cx="3498764" cy="0"/>
          </a:xfrm>
          <a:prstGeom prst="line">
            <a:avLst/>
          </a:prstGeom>
          <a:noFill/>
          <a:ln w="5715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 name="TextBox 9">
            <a:extLst>
              <a:ext uri="{FF2B5EF4-FFF2-40B4-BE49-F238E27FC236}">
                <a16:creationId xmlns:a16="http://schemas.microsoft.com/office/drawing/2014/main" id="{79C6C23C-CEA0-4CF8-95DB-BF898394B71C}"/>
              </a:ext>
            </a:extLst>
          </p:cNvPr>
          <p:cNvSpPr txBox="1"/>
          <p:nvPr/>
        </p:nvSpPr>
        <p:spPr>
          <a:xfrm>
            <a:off x="7015979" y="1834842"/>
            <a:ext cx="4603351" cy="1348061"/>
          </a:xfrm>
          <a:prstGeom prst="rect">
            <a:avLst/>
          </a:prstGeom>
          <a:noFill/>
        </p:spPr>
        <p:txBody>
          <a:bodyPr wrap="square" rtlCol="0">
            <a:spAutoFit/>
          </a:bodyPr>
          <a:lstStyle/>
          <a:p>
            <a:pPr marL="457200" marR="0" lvl="0" indent="-45720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r>
              <a:rPr kumimoji="0" lang="en-GB" sz="2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Click to show Nine is made from 6 and 3.</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p:txBody>
      </p:sp>
    </p:spTree>
    <p:extLst>
      <p:ext uri="{BB962C8B-B14F-4D97-AF65-F5344CB8AC3E}">
        <p14:creationId xmlns:p14="http://schemas.microsoft.com/office/powerpoint/2010/main" val="592045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1NF-1 Fluently add and subtract within 10 – remaining facts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 + 3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a:t>
            </a:r>
          </a:p>
        </p:txBody>
      </p:sp>
    </p:spTree>
    <p:extLst>
      <p:ext uri="{BB962C8B-B14F-4D97-AF65-F5344CB8AC3E}">
        <p14:creationId xmlns:p14="http://schemas.microsoft.com/office/powerpoint/2010/main" val="2056425782"/>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1NF-1 Fluently add and subtract within 10 – remaining facts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 + 6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a:t>
            </a:r>
          </a:p>
        </p:txBody>
      </p:sp>
    </p:spTree>
    <p:extLst>
      <p:ext uri="{BB962C8B-B14F-4D97-AF65-F5344CB8AC3E}">
        <p14:creationId xmlns:p14="http://schemas.microsoft.com/office/powerpoint/2010/main" val="2011013041"/>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1NF-1 Fluently add and subtract within 10 – remaining facts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 – 3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p>
        </p:txBody>
      </p:sp>
    </p:spTree>
    <p:extLst>
      <p:ext uri="{BB962C8B-B14F-4D97-AF65-F5344CB8AC3E}">
        <p14:creationId xmlns:p14="http://schemas.microsoft.com/office/powerpoint/2010/main" val="2842438718"/>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1NF-1 Fluently add and subtract within 10 – remaining facts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 – 3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a:t>
            </a:r>
          </a:p>
        </p:txBody>
      </p:sp>
    </p:spTree>
    <p:extLst>
      <p:ext uri="{BB962C8B-B14F-4D97-AF65-F5344CB8AC3E}">
        <p14:creationId xmlns:p14="http://schemas.microsoft.com/office/powerpoint/2010/main" val="3330193256"/>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1NF-1 Fluently add and subtract within 10 – remaining facts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 + 5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a:t>
            </a:r>
          </a:p>
        </p:txBody>
      </p:sp>
    </p:spTree>
    <p:extLst>
      <p:ext uri="{BB962C8B-B14F-4D97-AF65-F5344CB8AC3E}">
        <p14:creationId xmlns:p14="http://schemas.microsoft.com/office/powerpoint/2010/main" val="2647420478"/>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1NF-1 Fluently add and subtract within 10 – remaining facts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 – 6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a:t>
            </a:r>
          </a:p>
        </p:txBody>
      </p:sp>
    </p:spTree>
    <p:extLst>
      <p:ext uri="{BB962C8B-B14F-4D97-AF65-F5344CB8AC3E}">
        <p14:creationId xmlns:p14="http://schemas.microsoft.com/office/powerpoint/2010/main" val="338367790"/>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1NF-1 Fluently add and subtract within 10 – remaining facts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 – 5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a:t>
            </a:r>
          </a:p>
        </p:txBody>
      </p:sp>
    </p:spTree>
    <p:extLst>
      <p:ext uri="{BB962C8B-B14F-4D97-AF65-F5344CB8AC3E}">
        <p14:creationId xmlns:p14="http://schemas.microsoft.com/office/powerpoint/2010/main" val="2385140201"/>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0768B2-2D22-46F4-8A96-1513D7C23BEF}"/>
              </a:ext>
            </a:extLst>
          </p:cNvPr>
          <p:cNvSpPr>
            <a:spLocks noGrp="1"/>
          </p:cNvSpPr>
          <p:nvPr>
            <p:ph type="title"/>
          </p:nvPr>
        </p:nvSpPr>
        <p:spPr/>
        <p:txBody>
          <a:bodyPr/>
          <a:lstStyle/>
          <a:p>
            <a:r>
              <a:rPr lang="en-GB" dirty="0"/>
              <a:t>1NF-1 Fluently add and subtract within 10 – bonds to 10</a:t>
            </a:r>
          </a:p>
        </p:txBody>
      </p:sp>
      <p:sp>
        <p:nvSpPr>
          <p:cNvPr id="27" name="Content Placeholder 2">
            <a:extLst>
              <a:ext uri="{FF2B5EF4-FFF2-40B4-BE49-F238E27FC236}">
                <a16:creationId xmlns:a16="http://schemas.microsoft.com/office/drawing/2014/main" id="{D9F0E3DA-A123-406F-9A26-40FB66E38C52}"/>
              </a:ext>
            </a:extLst>
          </p:cNvPr>
          <p:cNvSpPr txBox="1">
            <a:spLocks/>
          </p:cNvSpPr>
          <p:nvPr/>
        </p:nvSpPr>
        <p:spPr>
          <a:xfrm>
            <a:off x="366021" y="1086022"/>
            <a:ext cx="9642503" cy="5026431"/>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Ensure children have plenty of opportunities to re-visit bonds of ten in different contexts. Games which involve hiding a part of a set of 10 objects can be especially helpful. Play the </a:t>
            </a:r>
            <a:r>
              <a:rPr lang="en-GB" sz="1800" dirty="0">
                <a:latin typeface="Arial"/>
              </a:rPr>
              <a:t>b</a:t>
            </a:r>
            <a:r>
              <a:rPr kumimoji="0" lang="en-GB" sz="1800" b="0" i="0" u="none" strike="noStrike" kern="1200" cap="none" spc="0" normalizeH="0" baseline="0" noProof="0" dirty="0" err="1">
                <a:ln>
                  <a:noFill/>
                </a:ln>
                <a:solidFill>
                  <a:srgbClr val="585858"/>
                </a:solidFill>
                <a:effectLst/>
                <a:uLnTx/>
                <a:uFillTx/>
                <a:latin typeface="Arial"/>
                <a:ea typeface="+mn-ea"/>
                <a:cs typeface="+mn-cs"/>
              </a:rPr>
              <a:t>eady</a:t>
            </a:r>
            <a:r>
              <a:rPr kumimoji="0" lang="en-GB" sz="1800" b="0" i="0" u="none" strike="noStrike" kern="1200" cap="none" spc="0" normalizeH="0" baseline="0" noProof="0" dirty="0">
                <a:ln>
                  <a:noFill/>
                </a:ln>
                <a:solidFill>
                  <a:srgbClr val="585858"/>
                </a:solidFill>
                <a:effectLst/>
                <a:uLnTx/>
                <a:uFillTx/>
                <a:latin typeface="Arial"/>
                <a:ea typeface="+mn-ea"/>
                <a:cs typeface="+mn-cs"/>
              </a:rPr>
              <a:t> snake game: </a:t>
            </a:r>
            <a:r>
              <a:rPr kumimoji="0" lang="en-GB" sz="1800" b="0" i="1" u="none" strike="noStrike" kern="1200" cap="none" spc="0" normalizeH="0" baseline="0" noProof="0" dirty="0">
                <a:ln>
                  <a:noFill/>
                </a:ln>
                <a:solidFill>
                  <a:srgbClr val="585858"/>
                </a:solidFill>
                <a:effectLst/>
                <a:uLnTx/>
                <a:uFillTx/>
                <a:latin typeface="Arial"/>
                <a:ea typeface="+mn-ea"/>
                <a:cs typeface="+mn-cs"/>
              </a:rPr>
              <a:t>our beady ten snake is hiding part of his body under a stone to keep cool, how many parts is he hiding? </a:t>
            </a:r>
            <a:r>
              <a:rPr kumimoji="0" lang="en-GB" sz="1800" b="0" i="0" u="none" strike="noStrike" kern="1200" cap="none" spc="0" normalizeH="0" baseline="0" noProof="0" dirty="0">
                <a:ln>
                  <a:noFill/>
                </a:ln>
                <a:solidFill>
                  <a:srgbClr val="585858"/>
                </a:solidFill>
                <a:effectLst/>
                <a:uLnTx/>
                <a:uFillTx/>
                <a:latin typeface="Arial"/>
                <a:ea typeface="+mn-ea"/>
                <a:cs typeface="+mn-cs"/>
              </a:rPr>
              <a:t>Using a set of 10 shells, hide some of them in the sand tray, show children shells </a:t>
            </a:r>
            <a:r>
              <a:rPr lang="en-GB" sz="1800" i="1" dirty="0">
                <a:latin typeface="Arial"/>
              </a:rPr>
              <a:t>not</a:t>
            </a:r>
            <a:r>
              <a:rPr kumimoji="0" lang="en-GB" sz="1800" b="0" i="0" u="none" strike="noStrike" kern="1200" cap="none" spc="0" normalizeH="0" baseline="0" noProof="0" dirty="0">
                <a:ln>
                  <a:noFill/>
                </a:ln>
                <a:solidFill>
                  <a:srgbClr val="585858"/>
                </a:solidFill>
                <a:effectLst/>
                <a:uLnTx/>
                <a:uFillTx/>
                <a:latin typeface="Arial"/>
                <a:ea typeface="+mn-ea"/>
                <a:cs typeface="+mn-cs"/>
              </a:rPr>
              <a:t> hidden and ask them to predict how many they will need to find to have them all. Using a coat hanger with 10 pegs, hide some under a piece of cloth and children can tell you how many are hiding.</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Use a bead string with 10 beds (starting with five red and five white, then progressing to all of the same colour).</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Play shopping games with ten one-penny coins. If you buy something for 6p, how many pennies will you have left?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Using written addition expressions, children can be encouraged to sort them into ‘bonds of 10’ and </a:t>
            </a:r>
            <a:r>
              <a:rPr kumimoji="0" lang="en-GB" sz="1800" b="0" i="1" u="none" strike="noStrike" kern="1200" cap="none" spc="0" normalizeH="0" baseline="0" noProof="0" dirty="0">
                <a:ln>
                  <a:noFill/>
                </a:ln>
                <a:solidFill>
                  <a:srgbClr val="585858"/>
                </a:solidFill>
                <a:effectLst/>
                <a:uLnTx/>
                <a:uFillTx/>
                <a:latin typeface="Arial"/>
                <a:ea typeface="+mn-ea"/>
                <a:cs typeface="+mn-cs"/>
              </a:rPr>
              <a:t>not</a:t>
            </a:r>
            <a:r>
              <a:rPr kumimoji="0" lang="en-GB" sz="1800" b="0" i="0" u="none" strike="noStrike" kern="1200" cap="none" spc="0" normalizeH="0" baseline="0" noProof="0" dirty="0">
                <a:ln>
                  <a:noFill/>
                </a:ln>
                <a:solidFill>
                  <a:srgbClr val="585858"/>
                </a:solidFill>
                <a:effectLst/>
                <a:uLnTx/>
                <a:uFillTx/>
                <a:latin typeface="Arial"/>
                <a:ea typeface="+mn-ea"/>
                <a:cs typeface="+mn-cs"/>
              </a:rPr>
              <a:t> ‘bonds of 10’.</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18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20019080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1NF-1 Fluently add and subtract within 10 – remaining facts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 + 3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a:t>
            </a:r>
          </a:p>
        </p:txBody>
      </p:sp>
    </p:spTree>
    <p:extLst>
      <p:ext uri="{BB962C8B-B14F-4D97-AF65-F5344CB8AC3E}">
        <p14:creationId xmlns:p14="http://schemas.microsoft.com/office/powerpoint/2010/main" val="2508840820"/>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28482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F43F6EF-4833-41E6-ADFF-09BAC05FB7DE}"/>
              </a:ext>
            </a:extLst>
          </p:cNvPr>
          <p:cNvSpPr>
            <a:spLocks noGrp="1"/>
          </p:cNvSpPr>
          <p:nvPr>
            <p:ph type="title"/>
          </p:nvPr>
        </p:nvSpPr>
        <p:spPr/>
        <p:txBody>
          <a:bodyPr/>
          <a:lstStyle/>
          <a:p>
            <a:r>
              <a:rPr lang="en-GB" dirty="0"/>
              <a:t>1NF-1 Fluently add and subtract within 10 – bonds to 10</a:t>
            </a:r>
          </a:p>
        </p:txBody>
      </p:sp>
      <p:pic>
        <p:nvPicPr>
          <p:cNvPr id="32" name="Picture 31">
            <a:extLst>
              <a:ext uri="{FF2B5EF4-FFF2-40B4-BE49-F238E27FC236}">
                <a16:creationId xmlns:a16="http://schemas.microsoft.com/office/drawing/2014/main" id="{70AF61EE-47B0-4DC6-9AA7-B9ED9A500E53}"/>
              </a:ext>
            </a:extLst>
          </p:cNvPr>
          <p:cNvPicPr>
            <a:picLocks noChangeAspect="1"/>
          </p:cNvPicPr>
          <p:nvPr/>
        </p:nvPicPr>
        <p:blipFill rotWithShape="1">
          <a:blip r:embed="rId3">
            <a:extLst>
              <a:ext uri="{28A0092B-C50C-407E-A947-70E740481C1C}">
                <a14:useLocalDpi xmlns:a14="http://schemas.microsoft.com/office/drawing/2010/main" val="0"/>
              </a:ext>
            </a:extLst>
          </a:blip>
          <a:srcRect t="-3751" r="-5691"/>
          <a:stretch/>
        </p:blipFill>
        <p:spPr>
          <a:xfrm>
            <a:off x="8528115" y="1521323"/>
            <a:ext cx="1170110" cy="2652391"/>
          </a:xfrm>
          <a:prstGeom prst="rect">
            <a:avLst/>
          </a:prstGeom>
        </p:spPr>
      </p:pic>
      <p:grpSp>
        <p:nvGrpSpPr>
          <p:cNvPr id="6" name="Group 5">
            <a:extLst>
              <a:ext uri="{FF2B5EF4-FFF2-40B4-BE49-F238E27FC236}">
                <a16:creationId xmlns:a16="http://schemas.microsoft.com/office/drawing/2014/main" id="{1641A552-F2A0-47F3-9AA6-F490CE1A4762}"/>
              </a:ext>
            </a:extLst>
          </p:cNvPr>
          <p:cNvGrpSpPr/>
          <p:nvPr/>
        </p:nvGrpSpPr>
        <p:grpSpPr>
          <a:xfrm>
            <a:off x="2026275" y="1608668"/>
            <a:ext cx="1077559" cy="2565046"/>
            <a:chOff x="2142278" y="1456961"/>
            <a:chExt cx="1433443" cy="3412200"/>
          </a:xfrm>
        </p:grpSpPr>
        <p:pic>
          <p:nvPicPr>
            <p:cNvPr id="5" name="Picture 4">
              <a:extLst>
                <a:ext uri="{FF2B5EF4-FFF2-40B4-BE49-F238E27FC236}">
                  <a16:creationId xmlns:a16="http://schemas.microsoft.com/office/drawing/2014/main" id="{956C5D1A-9B52-497F-94A1-5115C6F18D9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2142278" y="1456961"/>
              <a:ext cx="1433443" cy="3412200"/>
            </a:xfrm>
            <a:prstGeom prst="rect">
              <a:avLst/>
            </a:prstGeom>
          </p:spPr>
        </p:pic>
        <p:sp>
          <p:nvSpPr>
            <p:cNvPr id="3" name="Oval 2">
              <a:extLst>
                <a:ext uri="{FF2B5EF4-FFF2-40B4-BE49-F238E27FC236}">
                  <a16:creationId xmlns:a16="http://schemas.microsoft.com/office/drawing/2014/main" id="{B6F42ED2-D283-4C2F-8D91-76E8CD85CCD3}"/>
                </a:ext>
              </a:extLst>
            </p:cNvPr>
            <p:cNvSpPr/>
            <p:nvPr/>
          </p:nvSpPr>
          <p:spPr bwMode="auto">
            <a:xfrm>
              <a:off x="2903365" y="4193036"/>
              <a:ext cx="494056" cy="494056"/>
            </a:xfrm>
            <a:prstGeom prst="ellipse">
              <a:avLst/>
            </a:prstGeom>
            <a:solidFill>
              <a:srgbClr val="FF0000"/>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2" name="Oval 41">
              <a:extLst>
                <a:ext uri="{FF2B5EF4-FFF2-40B4-BE49-F238E27FC236}">
                  <a16:creationId xmlns:a16="http://schemas.microsoft.com/office/drawing/2014/main" id="{600CF6B0-B000-4F78-936A-7764BD603179}"/>
                </a:ext>
              </a:extLst>
            </p:cNvPr>
            <p:cNvSpPr/>
            <p:nvPr/>
          </p:nvSpPr>
          <p:spPr bwMode="auto">
            <a:xfrm>
              <a:off x="2903365" y="3516911"/>
              <a:ext cx="494056" cy="494056"/>
            </a:xfrm>
            <a:prstGeom prst="ellipse">
              <a:avLst/>
            </a:prstGeom>
            <a:solidFill>
              <a:srgbClr val="FF0000"/>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3" name="Oval 42">
              <a:extLst>
                <a:ext uri="{FF2B5EF4-FFF2-40B4-BE49-F238E27FC236}">
                  <a16:creationId xmlns:a16="http://schemas.microsoft.com/office/drawing/2014/main" id="{57A4293C-CD91-4E28-AE2F-91B92B19D0FC}"/>
                </a:ext>
              </a:extLst>
            </p:cNvPr>
            <p:cNvSpPr/>
            <p:nvPr/>
          </p:nvSpPr>
          <p:spPr bwMode="auto">
            <a:xfrm>
              <a:off x="2903365" y="2857936"/>
              <a:ext cx="494056" cy="494056"/>
            </a:xfrm>
            <a:prstGeom prst="ellipse">
              <a:avLst/>
            </a:prstGeom>
            <a:solidFill>
              <a:srgbClr val="FF0000"/>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4" name="Oval 43">
              <a:extLst>
                <a:ext uri="{FF2B5EF4-FFF2-40B4-BE49-F238E27FC236}">
                  <a16:creationId xmlns:a16="http://schemas.microsoft.com/office/drawing/2014/main" id="{066BD05F-162A-46C5-ACE4-7C4676609D5E}"/>
                </a:ext>
              </a:extLst>
            </p:cNvPr>
            <p:cNvSpPr/>
            <p:nvPr/>
          </p:nvSpPr>
          <p:spPr bwMode="auto">
            <a:xfrm>
              <a:off x="2903365" y="2198961"/>
              <a:ext cx="494056" cy="494056"/>
            </a:xfrm>
            <a:prstGeom prst="ellipse">
              <a:avLst/>
            </a:prstGeom>
            <a:solidFill>
              <a:srgbClr val="FF0000"/>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5" name="Oval 44">
              <a:extLst>
                <a:ext uri="{FF2B5EF4-FFF2-40B4-BE49-F238E27FC236}">
                  <a16:creationId xmlns:a16="http://schemas.microsoft.com/office/drawing/2014/main" id="{2D4BCC96-BB1C-4505-AF67-086AF9C1DE20}"/>
                </a:ext>
              </a:extLst>
            </p:cNvPr>
            <p:cNvSpPr/>
            <p:nvPr/>
          </p:nvSpPr>
          <p:spPr bwMode="auto">
            <a:xfrm>
              <a:off x="2903365" y="1522836"/>
              <a:ext cx="494056" cy="494056"/>
            </a:xfrm>
            <a:prstGeom prst="ellipse">
              <a:avLst/>
            </a:prstGeom>
            <a:solidFill>
              <a:srgbClr val="FF0000"/>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6" name="Oval 45">
              <a:extLst>
                <a:ext uri="{FF2B5EF4-FFF2-40B4-BE49-F238E27FC236}">
                  <a16:creationId xmlns:a16="http://schemas.microsoft.com/office/drawing/2014/main" id="{7F22A858-9DD4-4487-BFCF-A65186419C11}"/>
                </a:ext>
              </a:extLst>
            </p:cNvPr>
            <p:cNvSpPr/>
            <p:nvPr/>
          </p:nvSpPr>
          <p:spPr bwMode="auto">
            <a:xfrm>
              <a:off x="2231009" y="3516911"/>
              <a:ext cx="494056" cy="494056"/>
            </a:xfrm>
            <a:prstGeom prst="ellipse">
              <a:avLst/>
            </a:prstGeom>
            <a:solidFill>
              <a:srgbClr val="FF0000"/>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7" name="Oval 46">
              <a:extLst>
                <a:ext uri="{FF2B5EF4-FFF2-40B4-BE49-F238E27FC236}">
                  <a16:creationId xmlns:a16="http://schemas.microsoft.com/office/drawing/2014/main" id="{67912944-4425-4806-B7B0-E1695F187EC5}"/>
                </a:ext>
              </a:extLst>
            </p:cNvPr>
            <p:cNvSpPr/>
            <p:nvPr/>
          </p:nvSpPr>
          <p:spPr bwMode="auto">
            <a:xfrm>
              <a:off x="2231009" y="2857936"/>
              <a:ext cx="494056" cy="494056"/>
            </a:xfrm>
            <a:prstGeom prst="ellipse">
              <a:avLst/>
            </a:prstGeom>
            <a:solidFill>
              <a:srgbClr val="FF0000"/>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8" name="Oval 47">
              <a:extLst>
                <a:ext uri="{FF2B5EF4-FFF2-40B4-BE49-F238E27FC236}">
                  <a16:creationId xmlns:a16="http://schemas.microsoft.com/office/drawing/2014/main" id="{EABC5F1B-A5BB-47D5-B184-A1AFEDF22A23}"/>
                </a:ext>
              </a:extLst>
            </p:cNvPr>
            <p:cNvSpPr/>
            <p:nvPr/>
          </p:nvSpPr>
          <p:spPr bwMode="auto">
            <a:xfrm>
              <a:off x="2231009" y="2198961"/>
              <a:ext cx="494056" cy="494056"/>
            </a:xfrm>
            <a:prstGeom prst="ellipse">
              <a:avLst/>
            </a:prstGeom>
            <a:solidFill>
              <a:srgbClr val="FF0000"/>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9" name="Oval 48">
              <a:extLst>
                <a:ext uri="{FF2B5EF4-FFF2-40B4-BE49-F238E27FC236}">
                  <a16:creationId xmlns:a16="http://schemas.microsoft.com/office/drawing/2014/main" id="{9999ADFA-C534-4DD8-92AB-4723F0CDB65F}"/>
                </a:ext>
              </a:extLst>
            </p:cNvPr>
            <p:cNvSpPr/>
            <p:nvPr/>
          </p:nvSpPr>
          <p:spPr bwMode="auto">
            <a:xfrm>
              <a:off x="2231009" y="1522836"/>
              <a:ext cx="494056" cy="494056"/>
            </a:xfrm>
            <a:prstGeom prst="ellipse">
              <a:avLst/>
            </a:prstGeom>
            <a:solidFill>
              <a:srgbClr val="FF0000"/>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grpSp>
        <p:nvGrpSpPr>
          <p:cNvPr id="71" name="Group 70">
            <a:extLst>
              <a:ext uri="{FF2B5EF4-FFF2-40B4-BE49-F238E27FC236}">
                <a16:creationId xmlns:a16="http://schemas.microsoft.com/office/drawing/2014/main" id="{56EA15CE-94C5-4792-9248-67677E77B03D}"/>
              </a:ext>
            </a:extLst>
          </p:cNvPr>
          <p:cNvGrpSpPr/>
          <p:nvPr/>
        </p:nvGrpSpPr>
        <p:grpSpPr>
          <a:xfrm>
            <a:off x="3675964" y="1637514"/>
            <a:ext cx="1082608" cy="2565046"/>
            <a:chOff x="3719736" y="1456960"/>
            <a:chExt cx="1440160" cy="3412200"/>
          </a:xfrm>
        </p:grpSpPr>
        <p:pic>
          <p:nvPicPr>
            <p:cNvPr id="11" name="Picture 10">
              <a:extLst>
                <a:ext uri="{FF2B5EF4-FFF2-40B4-BE49-F238E27FC236}">
                  <a16:creationId xmlns:a16="http://schemas.microsoft.com/office/drawing/2014/main" id="{A4B3D456-070E-4A52-A43D-C54DD00A523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3719736" y="1456960"/>
              <a:ext cx="1440160" cy="3412200"/>
            </a:xfrm>
            <a:prstGeom prst="rect">
              <a:avLst/>
            </a:prstGeom>
          </p:spPr>
        </p:pic>
        <p:sp>
          <p:nvSpPr>
            <p:cNvPr id="50" name="Oval 49">
              <a:extLst>
                <a:ext uri="{FF2B5EF4-FFF2-40B4-BE49-F238E27FC236}">
                  <a16:creationId xmlns:a16="http://schemas.microsoft.com/office/drawing/2014/main" id="{84283E4C-39F2-4451-A739-45F932D2D36B}"/>
                </a:ext>
              </a:extLst>
            </p:cNvPr>
            <p:cNvSpPr/>
            <p:nvPr/>
          </p:nvSpPr>
          <p:spPr bwMode="auto">
            <a:xfrm>
              <a:off x="4542774" y="4193036"/>
              <a:ext cx="494056" cy="494056"/>
            </a:xfrm>
            <a:prstGeom prst="ellipse">
              <a:avLst/>
            </a:prstGeom>
            <a:solidFill>
              <a:srgbClr val="FF0000"/>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1" name="Oval 50">
              <a:extLst>
                <a:ext uri="{FF2B5EF4-FFF2-40B4-BE49-F238E27FC236}">
                  <a16:creationId xmlns:a16="http://schemas.microsoft.com/office/drawing/2014/main" id="{4206E7B3-3A0E-4B90-9125-452CEC562015}"/>
                </a:ext>
              </a:extLst>
            </p:cNvPr>
            <p:cNvSpPr/>
            <p:nvPr/>
          </p:nvSpPr>
          <p:spPr bwMode="auto">
            <a:xfrm>
              <a:off x="4542774" y="3542669"/>
              <a:ext cx="494056" cy="494056"/>
            </a:xfrm>
            <a:prstGeom prst="ellipse">
              <a:avLst/>
            </a:prstGeom>
            <a:solidFill>
              <a:srgbClr val="FF0000"/>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2" name="Oval 51">
              <a:extLst>
                <a:ext uri="{FF2B5EF4-FFF2-40B4-BE49-F238E27FC236}">
                  <a16:creationId xmlns:a16="http://schemas.microsoft.com/office/drawing/2014/main" id="{B877A843-D860-4F9E-8B61-62B39DBC554C}"/>
                </a:ext>
              </a:extLst>
            </p:cNvPr>
            <p:cNvSpPr/>
            <p:nvPr/>
          </p:nvSpPr>
          <p:spPr bwMode="auto">
            <a:xfrm>
              <a:off x="4542774" y="2857936"/>
              <a:ext cx="494056" cy="494056"/>
            </a:xfrm>
            <a:prstGeom prst="ellipse">
              <a:avLst/>
            </a:prstGeom>
            <a:solidFill>
              <a:srgbClr val="FF0000"/>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3" name="Oval 52">
              <a:extLst>
                <a:ext uri="{FF2B5EF4-FFF2-40B4-BE49-F238E27FC236}">
                  <a16:creationId xmlns:a16="http://schemas.microsoft.com/office/drawing/2014/main" id="{E17EB45E-6B7A-4650-905D-D5E4DE9AA826}"/>
                </a:ext>
              </a:extLst>
            </p:cNvPr>
            <p:cNvSpPr/>
            <p:nvPr/>
          </p:nvSpPr>
          <p:spPr bwMode="auto">
            <a:xfrm>
              <a:off x="4542774" y="2198961"/>
              <a:ext cx="494056" cy="494056"/>
            </a:xfrm>
            <a:prstGeom prst="ellipse">
              <a:avLst/>
            </a:prstGeom>
            <a:solidFill>
              <a:srgbClr val="FF0000"/>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4" name="Oval 53">
              <a:extLst>
                <a:ext uri="{FF2B5EF4-FFF2-40B4-BE49-F238E27FC236}">
                  <a16:creationId xmlns:a16="http://schemas.microsoft.com/office/drawing/2014/main" id="{AD424F95-F656-44D3-80DB-F001F7F59314}"/>
                </a:ext>
              </a:extLst>
            </p:cNvPr>
            <p:cNvSpPr/>
            <p:nvPr/>
          </p:nvSpPr>
          <p:spPr bwMode="auto">
            <a:xfrm>
              <a:off x="4542774" y="1522836"/>
              <a:ext cx="494056" cy="494056"/>
            </a:xfrm>
            <a:prstGeom prst="ellipse">
              <a:avLst/>
            </a:prstGeom>
            <a:solidFill>
              <a:srgbClr val="FF0000"/>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5" name="Oval 54">
              <a:extLst>
                <a:ext uri="{FF2B5EF4-FFF2-40B4-BE49-F238E27FC236}">
                  <a16:creationId xmlns:a16="http://schemas.microsoft.com/office/drawing/2014/main" id="{30B5325B-9E43-45E0-BBE7-226DD041BA3F}"/>
                </a:ext>
              </a:extLst>
            </p:cNvPr>
            <p:cNvSpPr/>
            <p:nvPr/>
          </p:nvSpPr>
          <p:spPr bwMode="auto">
            <a:xfrm>
              <a:off x="3870418" y="2857936"/>
              <a:ext cx="494056" cy="494056"/>
            </a:xfrm>
            <a:prstGeom prst="ellipse">
              <a:avLst/>
            </a:prstGeom>
            <a:solidFill>
              <a:srgbClr val="FF0000"/>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6" name="Oval 55">
              <a:extLst>
                <a:ext uri="{FF2B5EF4-FFF2-40B4-BE49-F238E27FC236}">
                  <a16:creationId xmlns:a16="http://schemas.microsoft.com/office/drawing/2014/main" id="{ED9E0B9B-D3C6-438F-B5E8-4DC81013266A}"/>
                </a:ext>
              </a:extLst>
            </p:cNvPr>
            <p:cNvSpPr/>
            <p:nvPr/>
          </p:nvSpPr>
          <p:spPr bwMode="auto">
            <a:xfrm>
              <a:off x="3870418" y="2198961"/>
              <a:ext cx="494056" cy="494056"/>
            </a:xfrm>
            <a:prstGeom prst="ellipse">
              <a:avLst/>
            </a:prstGeom>
            <a:solidFill>
              <a:srgbClr val="FF0000"/>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7" name="Oval 56">
              <a:extLst>
                <a:ext uri="{FF2B5EF4-FFF2-40B4-BE49-F238E27FC236}">
                  <a16:creationId xmlns:a16="http://schemas.microsoft.com/office/drawing/2014/main" id="{5AFECEA7-1EA8-4CD1-B159-59D304E46AA7}"/>
                </a:ext>
              </a:extLst>
            </p:cNvPr>
            <p:cNvSpPr/>
            <p:nvPr/>
          </p:nvSpPr>
          <p:spPr bwMode="auto">
            <a:xfrm>
              <a:off x="3870418" y="1522836"/>
              <a:ext cx="494056" cy="494056"/>
            </a:xfrm>
            <a:prstGeom prst="ellipse">
              <a:avLst/>
            </a:prstGeom>
            <a:solidFill>
              <a:srgbClr val="FF0000"/>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grpSp>
        <p:nvGrpSpPr>
          <p:cNvPr id="72" name="Group 71">
            <a:extLst>
              <a:ext uri="{FF2B5EF4-FFF2-40B4-BE49-F238E27FC236}">
                <a16:creationId xmlns:a16="http://schemas.microsoft.com/office/drawing/2014/main" id="{01002ECD-9785-46A7-9055-C21B7557B3D6}"/>
              </a:ext>
            </a:extLst>
          </p:cNvPr>
          <p:cNvGrpSpPr/>
          <p:nvPr/>
        </p:nvGrpSpPr>
        <p:grpSpPr>
          <a:xfrm>
            <a:off x="5332148" y="1521322"/>
            <a:ext cx="1082609" cy="2652391"/>
            <a:chOff x="5375920" y="1340768"/>
            <a:chExt cx="1440160" cy="3528392"/>
          </a:xfrm>
        </p:grpSpPr>
        <p:pic>
          <p:nvPicPr>
            <p:cNvPr id="17" name="Picture 16">
              <a:extLst>
                <a:ext uri="{FF2B5EF4-FFF2-40B4-BE49-F238E27FC236}">
                  <a16:creationId xmlns:a16="http://schemas.microsoft.com/office/drawing/2014/main" id="{771F3BA1-E102-4C8F-A7CC-3336F2E1C9F0}"/>
                </a:ext>
              </a:extLst>
            </p:cNvPr>
            <p:cNvPicPr>
              <a:picLocks noChangeAspect="1"/>
            </p:cNvPicPr>
            <p:nvPr/>
          </p:nvPicPr>
          <p:blipFill rotWithShape="1">
            <a:blip r:embed="rId6">
              <a:extLst>
                <a:ext uri="{28A0092B-C50C-407E-A947-70E740481C1C}">
                  <a14:useLocalDpi xmlns:a14="http://schemas.microsoft.com/office/drawing/2010/main" val="0"/>
                </a:ext>
              </a:extLst>
            </a:blip>
            <a:srcRect t="-3405"/>
            <a:stretch/>
          </p:blipFill>
          <p:spPr>
            <a:xfrm>
              <a:off x="5375920" y="1340768"/>
              <a:ext cx="1440160" cy="3528392"/>
            </a:xfrm>
            <a:prstGeom prst="rect">
              <a:avLst/>
            </a:prstGeom>
          </p:spPr>
        </p:pic>
        <p:sp>
          <p:nvSpPr>
            <p:cNvPr id="58" name="Oval 57">
              <a:extLst>
                <a:ext uri="{FF2B5EF4-FFF2-40B4-BE49-F238E27FC236}">
                  <a16:creationId xmlns:a16="http://schemas.microsoft.com/office/drawing/2014/main" id="{76CAEC2F-1E3C-4BEC-8064-1EA7C205394A}"/>
                </a:ext>
              </a:extLst>
            </p:cNvPr>
            <p:cNvSpPr/>
            <p:nvPr/>
          </p:nvSpPr>
          <p:spPr bwMode="auto">
            <a:xfrm>
              <a:off x="6185150" y="4193036"/>
              <a:ext cx="494056" cy="494056"/>
            </a:xfrm>
            <a:prstGeom prst="ellipse">
              <a:avLst/>
            </a:prstGeom>
            <a:solidFill>
              <a:srgbClr val="FF0000"/>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9" name="Oval 58">
              <a:extLst>
                <a:ext uri="{FF2B5EF4-FFF2-40B4-BE49-F238E27FC236}">
                  <a16:creationId xmlns:a16="http://schemas.microsoft.com/office/drawing/2014/main" id="{D426EFCF-CB16-4208-B5CE-2D3DE1343D7A}"/>
                </a:ext>
              </a:extLst>
            </p:cNvPr>
            <p:cNvSpPr/>
            <p:nvPr/>
          </p:nvSpPr>
          <p:spPr bwMode="auto">
            <a:xfrm>
              <a:off x="6185150" y="3542669"/>
              <a:ext cx="494056" cy="494056"/>
            </a:xfrm>
            <a:prstGeom prst="ellipse">
              <a:avLst/>
            </a:prstGeom>
            <a:solidFill>
              <a:srgbClr val="FF0000"/>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0" name="Oval 59">
              <a:extLst>
                <a:ext uri="{FF2B5EF4-FFF2-40B4-BE49-F238E27FC236}">
                  <a16:creationId xmlns:a16="http://schemas.microsoft.com/office/drawing/2014/main" id="{B12999CC-84E2-466E-9E7B-5C8C21EDC65D}"/>
                </a:ext>
              </a:extLst>
            </p:cNvPr>
            <p:cNvSpPr/>
            <p:nvPr/>
          </p:nvSpPr>
          <p:spPr bwMode="auto">
            <a:xfrm>
              <a:off x="6185150" y="2857936"/>
              <a:ext cx="494056" cy="494056"/>
            </a:xfrm>
            <a:prstGeom prst="ellipse">
              <a:avLst/>
            </a:prstGeom>
            <a:solidFill>
              <a:srgbClr val="FF0000"/>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1" name="Oval 60">
              <a:extLst>
                <a:ext uri="{FF2B5EF4-FFF2-40B4-BE49-F238E27FC236}">
                  <a16:creationId xmlns:a16="http://schemas.microsoft.com/office/drawing/2014/main" id="{0EE64B2A-18A9-4A47-9871-1CE8734D9D39}"/>
                </a:ext>
              </a:extLst>
            </p:cNvPr>
            <p:cNvSpPr/>
            <p:nvPr/>
          </p:nvSpPr>
          <p:spPr bwMode="auto">
            <a:xfrm>
              <a:off x="6185150" y="2198961"/>
              <a:ext cx="494056" cy="494056"/>
            </a:xfrm>
            <a:prstGeom prst="ellipse">
              <a:avLst/>
            </a:prstGeom>
            <a:solidFill>
              <a:srgbClr val="FF0000"/>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2" name="Oval 61">
              <a:extLst>
                <a:ext uri="{FF2B5EF4-FFF2-40B4-BE49-F238E27FC236}">
                  <a16:creationId xmlns:a16="http://schemas.microsoft.com/office/drawing/2014/main" id="{2F45CD4B-0E32-462A-A842-02CFFE5C1C02}"/>
                </a:ext>
              </a:extLst>
            </p:cNvPr>
            <p:cNvSpPr/>
            <p:nvPr/>
          </p:nvSpPr>
          <p:spPr bwMode="auto">
            <a:xfrm>
              <a:off x="6185150" y="1522836"/>
              <a:ext cx="494056" cy="494056"/>
            </a:xfrm>
            <a:prstGeom prst="ellipse">
              <a:avLst/>
            </a:prstGeom>
            <a:solidFill>
              <a:srgbClr val="FF0000"/>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3" name="Oval 62">
              <a:extLst>
                <a:ext uri="{FF2B5EF4-FFF2-40B4-BE49-F238E27FC236}">
                  <a16:creationId xmlns:a16="http://schemas.microsoft.com/office/drawing/2014/main" id="{C1BE9BFE-98EB-4121-92AB-73EC870E2CDF}"/>
                </a:ext>
              </a:extLst>
            </p:cNvPr>
            <p:cNvSpPr/>
            <p:nvPr/>
          </p:nvSpPr>
          <p:spPr bwMode="auto">
            <a:xfrm>
              <a:off x="5512794" y="2198961"/>
              <a:ext cx="494056" cy="494056"/>
            </a:xfrm>
            <a:prstGeom prst="ellipse">
              <a:avLst/>
            </a:prstGeom>
            <a:solidFill>
              <a:srgbClr val="FF0000"/>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4" name="Oval 63">
              <a:extLst>
                <a:ext uri="{FF2B5EF4-FFF2-40B4-BE49-F238E27FC236}">
                  <a16:creationId xmlns:a16="http://schemas.microsoft.com/office/drawing/2014/main" id="{B4474823-4ED0-411F-B719-4F9B61CA0402}"/>
                </a:ext>
              </a:extLst>
            </p:cNvPr>
            <p:cNvSpPr/>
            <p:nvPr/>
          </p:nvSpPr>
          <p:spPr bwMode="auto">
            <a:xfrm>
              <a:off x="5512794" y="1522836"/>
              <a:ext cx="494056" cy="494056"/>
            </a:xfrm>
            <a:prstGeom prst="ellipse">
              <a:avLst/>
            </a:prstGeom>
            <a:solidFill>
              <a:srgbClr val="FF0000"/>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grpSp>
        <p:nvGrpSpPr>
          <p:cNvPr id="73" name="Group 72">
            <a:extLst>
              <a:ext uri="{FF2B5EF4-FFF2-40B4-BE49-F238E27FC236}">
                <a16:creationId xmlns:a16="http://schemas.microsoft.com/office/drawing/2014/main" id="{E3C0C182-237B-41E8-AC14-6CF2314CF2B2}"/>
              </a:ext>
            </a:extLst>
          </p:cNvPr>
          <p:cNvGrpSpPr/>
          <p:nvPr/>
        </p:nvGrpSpPr>
        <p:grpSpPr>
          <a:xfrm>
            <a:off x="6988332" y="1637514"/>
            <a:ext cx="1082609" cy="2573575"/>
            <a:chOff x="7032104" y="1456960"/>
            <a:chExt cx="1440160" cy="3423545"/>
          </a:xfrm>
        </p:grpSpPr>
        <p:pic>
          <p:nvPicPr>
            <p:cNvPr id="24" name="Picture 23">
              <a:extLst>
                <a:ext uri="{FF2B5EF4-FFF2-40B4-BE49-F238E27FC236}">
                  <a16:creationId xmlns:a16="http://schemas.microsoft.com/office/drawing/2014/main" id="{E6E6C2EE-4DA4-4482-BA92-E4EF5E1ABC17}"/>
                </a:ext>
              </a:extLst>
            </p:cNvPr>
            <p:cNvPicPr>
              <a:picLocks noChangeAspect="1"/>
            </p:cNvPicPr>
            <p:nvPr/>
          </p:nvPicPr>
          <p:blipFill rotWithShape="1">
            <a:blip r:embed="rId7">
              <a:extLst>
                <a:ext uri="{28A0092B-C50C-407E-A947-70E740481C1C}">
                  <a14:useLocalDpi xmlns:a14="http://schemas.microsoft.com/office/drawing/2010/main" val="0"/>
                </a:ext>
              </a:extLst>
            </a:blip>
            <a:srcRect t="-333"/>
            <a:stretch/>
          </p:blipFill>
          <p:spPr>
            <a:xfrm>
              <a:off x="7032104" y="1456960"/>
              <a:ext cx="1440160" cy="3423545"/>
            </a:xfrm>
            <a:prstGeom prst="rect">
              <a:avLst/>
            </a:prstGeom>
          </p:spPr>
        </p:pic>
        <p:sp>
          <p:nvSpPr>
            <p:cNvPr id="65" name="Oval 64">
              <a:extLst>
                <a:ext uri="{FF2B5EF4-FFF2-40B4-BE49-F238E27FC236}">
                  <a16:creationId xmlns:a16="http://schemas.microsoft.com/office/drawing/2014/main" id="{B70F0A0F-CDD5-4544-AE66-BA1F88AA51D5}"/>
                </a:ext>
              </a:extLst>
            </p:cNvPr>
            <p:cNvSpPr/>
            <p:nvPr/>
          </p:nvSpPr>
          <p:spPr bwMode="auto">
            <a:xfrm>
              <a:off x="7838029" y="4205915"/>
              <a:ext cx="494056" cy="494056"/>
            </a:xfrm>
            <a:prstGeom prst="ellipse">
              <a:avLst/>
            </a:prstGeom>
            <a:solidFill>
              <a:srgbClr val="FF0000"/>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6" name="Oval 65">
              <a:extLst>
                <a:ext uri="{FF2B5EF4-FFF2-40B4-BE49-F238E27FC236}">
                  <a16:creationId xmlns:a16="http://schemas.microsoft.com/office/drawing/2014/main" id="{A0967C57-4877-4B62-9395-C40220BED79C}"/>
                </a:ext>
              </a:extLst>
            </p:cNvPr>
            <p:cNvSpPr/>
            <p:nvPr/>
          </p:nvSpPr>
          <p:spPr bwMode="auto">
            <a:xfrm>
              <a:off x="7838029" y="3555548"/>
              <a:ext cx="494056" cy="494056"/>
            </a:xfrm>
            <a:prstGeom prst="ellipse">
              <a:avLst/>
            </a:prstGeom>
            <a:solidFill>
              <a:srgbClr val="FF0000"/>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7" name="Oval 66">
              <a:extLst>
                <a:ext uri="{FF2B5EF4-FFF2-40B4-BE49-F238E27FC236}">
                  <a16:creationId xmlns:a16="http://schemas.microsoft.com/office/drawing/2014/main" id="{B4DBC7C6-F443-4C50-A7B9-EB18A65069FD}"/>
                </a:ext>
              </a:extLst>
            </p:cNvPr>
            <p:cNvSpPr/>
            <p:nvPr/>
          </p:nvSpPr>
          <p:spPr bwMode="auto">
            <a:xfrm>
              <a:off x="7838029" y="2870815"/>
              <a:ext cx="494056" cy="494056"/>
            </a:xfrm>
            <a:prstGeom prst="ellipse">
              <a:avLst/>
            </a:prstGeom>
            <a:solidFill>
              <a:srgbClr val="FF0000"/>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8" name="Oval 67">
              <a:extLst>
                <a:ext uri="{FF2B5EF4-FFF2-40B4-BE49-F238E27FC236}">
                  <a16:creationId xmlns:a16="http://schemas.microsoft.com/office/drawing/2014/main" id="{3C320463-41A3-4CEE-A68A-BA87FD2B5B56}"/>
                </a:ext>
              </a:extLst>
            </p:cNvPr>
            <p:cNvSpPr/>
            <p:nvPr/>
          </p:nvSpPr>
          <p:spPr bwMode="auto">
            <a:xfrm>
              <a:off x="7838029" y="2211840"/>
              <a:ext cx="494056" cy="494056"/>
            </a:xfrm>
            <a:prstGeom prst="ellipse">
              <a:avLst/>
            </a:prstGeom>
            <a:solidFill>
              <a:srgbClr val="FF0000"/>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9" name="Oval 68">
              <a:extLst>
                <a:ext uri="{FF2B5EF4-FFF2-40B4-BE49-F238E27FC236}">
                  <a16:creationId xmlns:a16="http://schemas.microsoft.com/office/drawing/2014/main" id="{77C5C2C6-9BD8-494E-97AA-DB956A428E29}"/>
                </a:ext>
              </a:extLst>
            </p:cNvPr>
            <p:cNvSpPr/>
            <p:nvPr/>
          </p:nvSpPr>
          <p:spPr bwMode="auto">
            <a:xfrm>
              <a:off x="7838029" y="1535715"/>
              <a:ext cx="494056" cy="494056"/>
            </a:xfrm>
            <a:prstGeom prst="ellipse">
              <a:avLst/>
            </a:prstGeom>
            <a:solidFill>
              <a:srgbClr val="FF0000"/>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0" name="Oval 69">
              <a:extLst>
                <a:ext uri="{FF2B5EF4-FFF2-40B4-BE49-F238E27FC236}">
                  <a16:creationId xmlns:a16="http://schemas.microsoft.com/office/drawing/2014/main" id="{6515FB3C-BB84-4052-9097-160522E8A8FE}"/>
                </a:ext>
              </a:extLst>
            </p:cNvPr>
            <p:cNvSpPr/>
            <p:nvPr/>
          </p:nvSpPr>
          <p:spPr bwMode="auto">
            <a:xfrm>
              <a:off x="7165673" y="1535715"/>
              <a:ext cx="494056" cy="494056"/>
            </a:xfrm>
            <a:prstGeom prst="ellipse">
              <a:avLst/>
            </a:prstGeom>
            <a:solidFill>
              <a:srgbClr val="FF0000"/>
            </a:solidFill>
            <a:ln w="1270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sp>
        <p:nvSpPr>
          <p:cNvPr id="74" name="TextBox 73">
            <a:extLst>
              <a:ext uri="{FF2B5EF4-FFF2-40B4-BE49-F238E27FC236}">
                <a16:creationId xmlns:a16="http://schemas.microsoft.com/office/drawing/2014/main" id="{35B7D489-8CD4-4238-BB14-F7B5260CC620}"/>
              </a:ext>
            </a:extLst>
          </p:cNvPr>
          <p:cNvSpPr txBox="1"/>
          <p:nvPr/>
        </p:nvSpPr>
        <p:spPr>
          <a:xfrm>
            <a:off x="1897200" y="4297688"/>
            <a:ext cx="1223412" cy="701731"/>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 + 9 = 10</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 + 1 = 10</a:t>
            </a:r>
          </a:p>
        </p:txBody>
      </p:sp>
      <p:sp>
        <p:nvSpPr>
          <p:cNvPr id="75" name="TextBox 74">
            <a:extLst>
              <a:ext uri="{FF2B5EF4-FFF2-40B4-BE49-F238E27FC236}">
                <a16:creationId xmlns:a16="http://schemas.microsoft.com/office/drawing/2014/main" id="{6B81B5DB-C5A2-4E26-88B5-6AD2E3F36D49}"/>
              </a:ext>
            </a:extLst>
          </p:cNvPr>
          <p:cNvSpPr txBox="1"/>
          <p:nvPr/>
        </p:nvSpPr>
        <p:spPr>
          <a:xfrm>
            <a:off x="3605562" y="4297688"/>
            <a:ext cx="1223412" cy="701731"/>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 + 8 = 10</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 + 2 = 10</a:t>
            </a:r>
          </a:p>
        </p:txBody>
      </p:sp>
      <p:sp>
        <p:nvSpPr>
          <p:cNvPr id="76" name="TextBox 75">
            <a:extLst>
              <a:ext uri="{FF2B5EF4-FFF2-40B4-BE49-F238E27FC236}">
                <a16:creationId xmlns:a16="http://schemas.microsoft.com/office/drawing/2014/main" id="{54FA9056-A670-491C-98B6-4BC0E82ABAF6}"/>
              </a:ext>
            </a:extLst>
          </p:cNvPr>
          <p:cNvSpPr txBox="1"/>
          <p:nvPr/>
        </p:nvSpPr>
        <p:spPr>
          <a:xfrm>
            <a:off x="5274066" y="4297688"/>
            <a:ext cx="1223412" cy="701731"/>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 + 7 = 10</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 + 3 = 10</a:t>
            </a:r>
          </a:p>
        </p:txBody>
      </p:sp>
      <p:sp>
        <p:nvSpPr>
          <p:cNvPr id="77" name="TextBox 76">
            <a:extLst>
              <a:ext uri="{FF2B5EF4-FFF2-40B4-BE49-F238E27FC236}">
                <a16:creationId xmlns:a16="http://schemas.microsoft.com/office/drawing/2014/main" id="{B9988716-61BC-4C2B-B7DF-472F5907BA27}"/>
              </a:ext>
            </a:extLst>
          </p:cNvPr>
          <p:cNvSpPr txBox="1"/>
          <p:nvPr/>
        </p:nvSpPr>
        <p:spPr>
          <a:xfrm>
            <a:off x="6917403" y="4297688"/>
            <a:ext cx="1223412" cy="701731"/>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 + 6 = 10</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 + 4 = 10</a:t>
            </a:r>
          </a:p>
        </p:txBody>
      </p:sp>
      <p:sp>
        <p:nvSpPr>
          <p:cNvPr id="78" name="TextBox 77">
            <a:extLst>
              <a:ext uri="{FF2B5EF4-FFF2-40B4-BE49-F238E27FC236}">
                <a16:creationId xmlns:a16="http://schemas.microsoft.com/office/drawing/2014/main" id="{7687ACFE-EA1A-46AD-AC7D-BCA41E1DC7BD}"/>
              </a:ext>
            </a:extLst>
          </p:cNvPr>
          <p:cNvSpPr txBox="1"/>
          <p:nvPr/>
        </p:nvSpPr>
        <p:spPr>
          <a:xfrm>
            <a:off x="8585907" y="4297688"/>
            <a:ext cx="1223412" cy="369332"/>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 + 5 = 10</a:t>
            </a:r>
          </a:p>
        </p:txBody>
      </p:sp>
      <p:sp>
        <p:nvSpPr>
          <p:cNvPr id="2" name="TextBox 19">
            <a:extLst>
              <a:ext uri="{FF2B5EF4-FFF2-40B4-BE49-F238E27FC236}">
                <a16:creationId xmlns:a16="http://schemas.microsoft.com/office/drawing/2014/main" id="{ADA2AB5F-8A55-427D-9233-F09AEC22EC21}"/>
              </a:ext>
            </a:extLst>
          </p:cNvPr>
          <p:cNvSpPr txBox="1"/>
          <p:nvPr/>
        </p:nvSpPr>
        <p:spPr>
          <a:xfrm>
            <a:off x="2197509" y="5549936"/>
            <a:ext cx="7796981" cy="400110"/>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I</a:t>
            </a: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 know that 2 plus 8 is equal to 10 so I know 8 plus 2 is equal to 10.</a:t>
            </a:r>
          </a:p>
        </p:txBody>
      </p:sp>
    </p:spTree>
    <p:extLst>
      <p:ext uri="{BB962C8B-B14F-4D97-AF65-F5344CB8AC3E}">
        <p14:creationId xmlns:p14="http://schemas.microsoft.com/office/powerpoint/2010/main" val="16284149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354325-9D6A-40D2-BAEF-55F8D7710522}"/>
              </a:ext>
            </a:extLst>
          </p:cNvPr>
          <p:cNvSpPr>
            <a:spLocks noGrp="1"/>
          </p:cNvSpPr>
          <p:nvPr>
            <p:ph type="title"/>
          </p:nvPr>
        </p:nvSpPr>
        <p:spPr/>
        <p:txBody>
          <a:bodyPr/>
          <a:lstStyle/>
          <a:p>
            <a:r>
              <a:rPr lang="en-GB" dirty="0"/>
              <a:t>1NF-1 Fluently add and subtract within 10 – bonds to 10</a:t>
            </a:r>
          </a:p>
        </p:txBody>
      </p:sp>
      <p:pic>
        <p:nvPicPr>
          <p:cNvPr id="5" name="Picture 4">
            <a:extLst>
              <a:ext uri="{FF2B5EF4-FFF2-40B4-BE49-F238E27FC236}">
                <a16:creationId xmlns:a16="http://schemas.microsoft.com/office/drawing/2014/main" id="{115FFA2B-E668-46CD-B4C9-E156ADC693F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2142277" y="3338593"/>
            <a:ext cx="7907446" cy="3055007"/>
          </a:xfrm>
          <a:prstGeom prst="rect">
            <a:avLst/>
          </a:prstGeom>
        </p:spPr>
      </p:pic>
      <p:pic>
        <p:nvPicPr>
          <p:cNvPr id="9" name="Picture 8">
            <a:extLst>
              <a:ext uri="{FF2B5EF4-FFF2-40B4-BE49-F238E27FC236}">
                <a16:creationId xmlns:a16="http://schemas.microsoft.com/office/drawing/2014/main" id="{77EE90AE-DFD5-490B-AB03-A49C52CBC7B9}"/>
              </a:ext>
            </a:extLst>
          </p:cNvPr>
          <p:cNvPicPr>
            <a:picLocks noChangeAspect="1"/>
          </p:cNvPicPr>
          <p:nvPr/>
        </p:nvPicPr>
        <p:blipFill rotWithShape="1">
          <a:blip r:embed="rId4">
            <a:extLst>
              <a:ext uri="{28A0092B-C50C-407E-A947-70E740481C1C}">
                <a14:useLocalDpi xmlns:a14="http://schemas.microsoft.com/office/drawing/2010/main" val="0"/>
              </a:ext>
            </a:extLst>
          </a:blip>
          <a:srcRect t="-6309"/>
          <a:stretch/>
        </p:blipFill>
        <p:spPr>
          <a:xfrm>
            <a:off x="2142278" y="1034338"/>
            <a:ext cx="641355" cy="1872207"/>
          </a:xfrm>
          <a:prstGeom prst="rect">
            <a:avLst/>
          </a:prstGeom>
        </p:spPr>
      </p:pic>
      <p:pic>
        <p:nvPicPr>
          <p:cNvPr id="19" name="Picture 18">
            <a:extLst>
              <a:ext uri="{FF2B5EF4-FFF2-40B4-BE49-F238E27FC236}">
                <a16:creationId xmlns:a16="http://schemas.microsoft.com/office/drawing/2014/main" id="{7128EE30-3205-4889-84C0-65B317FCD4B2}"/>
              </a:ext>
            </a:extLst>
          </p:cNvPr>
          <p:cNvPicPr>
            <a:picLocks noChangeAspect="1"/>
          </p:cNvPicPr>
          <p:nvPr/>
        </p:nvPicPr>
        <p:blipFill rotWithShape="1">
          <a:blip r:embed="rId5">
            <a:extLst>
              <a:ext uri="{28A0092B-C50C-407E-A947-70E740481C1C}">
                <a14:useLocalDpi xmlns:a14="http://schemas.microsoft.com/office/drawing/2010/main" val="0"/>
              </a:ext>
            </a:extLst>
          </a:blip>
          <a:srcRect t="-6309"/>
          <a:stretch/>
        </p:blipFill>
        <p:spPr>
          <a:xfrm>
            <a:off x="7392144" y="1070021"/>
            <a:ext cx="720080" cy="1872207"/>
          </a:xfrm>
          <a:prstGeom prst="rect">
            <a:avLst/>
          </a:prstGeom>
        </p:spPr>
      </p:pic>
      <p:pic>
        <p:nvPicPr>
          <p:cNvPr id="10" name="Picture 9">
            <a:extLst>
              <a:ext uri="{FF2B5EF4-FFF2-40B4-BE49-F238E27FC236}">
                <a16:creationId xmlns:a16="http://schemas.microsoft.com/office/drawing/2014/main" id="{920140F8-B487-4FA4-BB37-03F3E316EE50}"/>
              </a:ext>
            </a:extLst>
          </p:cNvPr>
          <p:cNvPicPr>
            <a:picLocks noChangeAspect="1"/>
          </p:cNvPicPr>
          <p:nvPr/>
        </p:nvPicPr>
        <p:blipFill rotWithShape="1">
          <a:blip r:embed="rId6">
            <a:extLst>
              <a:ext uri="{28A0092B-C50C-407E-A947-70E740481C1C}">
                <a14:useLocalDpi xmlns:a14="http://schemas.microsoft.com/office/drawing/2010/main" val="0"/>
              </a:ext>
            </a:extLst>
          </a:blip>
          <a:srcRect t="-6309"/>
          <a:stretch/>
        </p:blipFill>
        <p:spPr>
          <a:xfrm>
            <a:off x="2783632" y="1039732"/>
            <a:ext cx="648072" cy="1872207"/>
          </a:xfrm>
          <a:prstGeom prst="rect">
            <a:avLst/>
          </a:prstGeom>
        </p:spPr>
      </p:pic>
      <p:pic>
        <p:nvPicPr>
          <p:cNvPr id="11" name="Picture 10">
            <a:extLst>
              <a:ext uri="{FF2B5EF4-FFF2-40B4-BE49-F238E27FC236}">
                <a16:creationId xmlns:a16="http://schemas.microsoft.com/office/drawing/2014/main" id="{81BCD61D-B8F2-4331-8FD6-CE258F50984A}"/>
              </a:ext>
            </a:extLst>
          </p:cNvPr>
          <p:cNvPicPr>
            <a:picLocks noChangeAspect="1"/>
          </p:cNvPicPr>
          <p:nvPr/>
        </p:nvPicPr>
        <p:blipFill rotWithShape="1">
          <a:blip r:embed="rId7">
            <a:extLst>
              <a:ext uri="{28A0092B-C50C-407E-A947-70E740481C1C}">
                <a14:useLocalDpi xmlns:a14="http://schemas.microsoft.com/office/drawing/2010/main" val="0"/>
              </a:ext>
            </a:extLst>
          </a:blip>
          <a:srcRect t="-6309"/>
          <a:stretch/>
        </p:blipFill>
        <p:spPr>
          <a:xfrm>
            <a:off x="3431704" y="1049829"/>
            <a:ext cx="648072" cy="1872207"/>
          </a:xfrm>
          <a:prstGeom prst="rect">
            <a:avLst/>
          </a:prstGeom>
        </p:spPr>
      </p:pic>
      <p:pic>
        <p:nvPicPr>
          <p:cNvPr id="14" name="Picture 13">
            <a:extLst>
              <a:ext uri="{FF2B5EF4-FFF2-40B4-BE49-F238E27FC236}">
                <a16:creationId xmlns:a16="http://schemas.microsoft.com/office/drawing/2014/main" id="{55648A6D-6C9B-44E4-8A31-F1372EC75C13}"/>
              </a:ext>
            </a:extLst>
          </p:cNvPr>
          <p:cNvPicPr>
            <a:picLocks noChangeAspect="1"/>
          </p:cNvPicPr>
          <p:nvPr/>
        </p:nvPicPr>
        <p:blipFill rotWithShape="1">
          <a:blip r:embed="rId8">
            <a:extLst>
              <a:ext uri="{28A0092B-C50C-407E-A947-70E740481C1C}">
                <a14:useLocalDpi xmlns:a14="http://schemas.microsoft.com/office/drawing/2010/main" val="0"/>
              </a:ext>
            </a:extLst>
          </a:blip>
          <a:srcRect t="-6309"/>
          <a:stretch/>
        </p:blipFill>
        <p:spPr>
          <a:xfrm>
            <a:off x="4079776" y="1059926"/>
            <a:ext cx="720080" cy="1872207"/>
          </a:xfrm>
          <a:prstGeom prst="rect">
            <a:avLst/>
          </a:prstGeom>
        </p:spPr>
      </p:pic>
      <p:pic>
        <p:nvPicPr>
          <p:cNvPr id="20" name="Picture 19">
            <a:extLst>
              <a:ext uri="{FF2B5EF4-FFF2-40B4-BE49-F238E27FC236}">
                <a16:creationId xmlns:a16="http://schemas.microsoft.com/office/drawing/2014/main" id="{BBBDB7E4-73A4-4223-946E-EE781617F5A2}"/>
              </a:ext>
            </a:extLst>
          </p:cNvPr>
          <p:cNvPicPr>
            <a:picLocks noChangeAspect="1"/>
          </p:cNvPicPr>
          <p:nvPr/>
        </p:nvPicPr>
        <p:blipFill rotWithShape="1">
          <a:blip r:embed="rId9">
            <a:extLst>
              <a:ext uri="{28A0092B-C50C-407E-A947-70E740481C1C}">
                <a14:useLocalDpi xmlns:a14="http://schemas.microsoft.com/office/drawing/2010/main" val="0"/>
              </a:ext>
            </a:extLst>
          </a:blip>
          <a:srcRect t="-6309"/>
          <a:stretch/>
        </p:blipFill>
        <p:spPr>
          <a:xfrm>
            <a:off x="8112224" y="1034338"/>
            <a:ext cx="648072" cy="1872207"/>
          </a:xfrm>
          <a:prstGeom prst="rect">
            <a:avLst/>
          </a:prstGeom>
        </p:spPr>
      </p:pic>
      <p:pic>
        <p:nvPicPr>
          <p:cNvPr id="15" name="Picture 14">
            <a:extLst>
              <a:ext uri="{FF2B5EF4-FFF2-40B4-BE49-F238E27FC236}">
                <a16:creationId xmlns:a16="http://schemas.microsoft.com/office/drawing/2014/main" id="{AABEFCEF-E5E1-4851-99D7-DA0820950306}"/>
              </a:ext>
            </a:extLst>
          </p:cNvPr>
          <p:cNvPicPr>
            <a:picLocks noChangeAspect="1"/>
          </p:cNvPicPr>
          <p:nvPr/>
        </p:nvPicPr>
        <p:blipFill rotWithShape="1">
          <a:blip r:embed="rId10">
            <a:extLst>
              <a:ext uri="{28A0092B-C50C-407E-A947-70E740481C1C}">
                <a14:useLocalDpi xmlns:a14="http://schemas.microsoft.com/office/drawing/2010/main" val="0"/>
              </a:ext>
            </a:extLst>
          </a:blip>
          <a:srcRect t="-6309"/>
          <a:stretch/>
        </p:blipFill>
        <p:spPr>
          <a:xfrm>
            <a:off x="4799856" y="1070023"/>
            <a:ext cx="648072" cy="1872207"/>
          </a:xfrm>
          <a:prstGeom prst="rect">
            <a:avLst/>
          </a:prstGeom>
        </p:spPr>
      </p:pic>
      <p:pic>
        <p:nvPicPr>
          <p:cNvPr id="21" name="Picture 20">
            <a:extLst>
              <a:ext uri="{FF2B5EF4-FFF2-40B4-BE49-F238E27FC236}">
                <a16:creationId xmlns:a16="http://schemas.microsoft.com/office/drawing/2014/main" id="{67A74BE7-EC07-424A-AED4-82CDA6B4AE64}"/>
              </a:ext>
            </a:extLst>
          </p:cNvPr>
          <p:cNvPicPr>
            <a:picLocks noChangeAspect="1"/>
          </p:cNvPicPr>
          <p:nvPr/>
        </p:nvPicPr>
        <p:blipFill rotWithShape="1">
          <a:blip r:embed="rId11">
            <a:extLst>
              <a:ext uri="{28A0092B-C50C-407E-A947-70E740481C1C}">
                <a14:useLocalDpi xmlns:a14="http://schemas.microsoft.com/office/drawing/2010/main" val="0"/>
              </a:ext>
            </a:extLst>
          </a:blip>
          <a:srcRect t="-6309"/>
          <a:stretch/>
        </p:blipFill>
        <p:spPr>
          <a:xfrm>
            <a:off x="8760296" y="1034337"/>
            <a:ext cx="648072" cy="1872207"/>
          </a:xfrm>
          <a:prstGeom prst="rect">
            <a:avLst/>
          </a:prstGeom>
        </p:spPr>
      </p:pic>
      <p:pic>
        <p:nvPicPr>
          <p:cNvPr id="16" name="Picture 15">
            <a:extLst>
              <a:ext uri="{FF2B5EF4-FFF2-40B4-BE49-F238E27FC236}">
                <a16:creationId xmlns:a16="http://schemas.microsoft.com/office/drawing/2014/main" id="{670B1294-F6A3-4423-863D-3BA7CF9AD14D}"/>
              </a:ext>
            </a:extLst>
          </p:cNvPr>
          <p:cNvPicPr>
            <a:picLocks noChangeAspect="1"/>
          </p:cNvPicPr>
          <p:nvPr/>
        </p:nvPicPr>
        <p:blipFill rotWithShape="1">
          <a:blip r:embed="rId12">
            <a:extLst>
              <a:ext uri="{28A0092B-C50C-407E-A947-70E740481C1C}">
                <a14:useLocalDpi xmlns:a14="http://schemas.microsoft.com/office/drawing/2010/main" val="0"/>
              </a:ext>
            </a:extLst>
          </a:blip>
          <a:srcRect t="-6309"/>
          <a:stretch/>
        </p:blipFill>
        <p:spPr>
          <a:xfrm>
            <a:off x="5447928" y="1070022"/>
            <a:ext cx="648072" cy="1872207"/>
          </a:xfrm>
          <a:prstGeom prst="rect">
            <a:avLst/>
          </a:prstGeom>
        </p:spPr>
      </p:pic>
      <p:pic>
        <p:nvPicPr>
          <p:cNvPr id="18" name="Picture 17">
            <a:extLst>
              <a:ext uri="{FF2B5EF4-FFF2-40B4-BE49-F238E27FC236}">
                <a16:creationId xmlns:a16="http://schemas.microsoft.com/office/drawing/2014/main" id="{AD63070E-BCCC-40D3-BCBB-8A9C71A03316}"/>
              </a:ext>
            </a:extLst>
          </p:cNvPr>
          <p:cNvPicPr>
            <a:picLocks noChangeAspect="1"/>
          </p:cNvPicPr>
          <p:nvPr/>
        </p:nvPicPr>
        <p:blipFill rotWithShape="1">
          <a:blip r:embed="rId13">
            <a:extLst>
              <a:ext uri="{28A0092B-C50C-407E-A947-70E740481C1C}">
                <a14:useLocalDpi xmlns:a14="http://schemas.microsoft.com/office/drawing/2010/main" val="0"/>
              </a:ext>
            </a:extLst>
          </a:blip>
          <a:srcRect t="-6309"/>
          <a:stretch/>
        </p:blipFill>
        <p:spPr>
          <a:xfrm>
            <a:off x="6744072" y="1080118"/>
            <a:ext cx="648072" cy="1872207"/>
          </a:xfrm>
          <a:prstGeom prst="rect">
            <a:avLst/>
          </a:prstGeom>
        </p:spPr>
      </p:pic>
      <p:pic>
        <p:nvPicPr>
          <p:cNvPr id="17" name="Picture 16">
            <a:extLst>
              <a:ext uri="{FF2B5EF4-FFF2-40B4-BE49-F238E27FC236}">
                <a16:creationId xmlns:a16="http://schemas.microsoft.com/office/drawing/2014/main" id="{2077F119-419C-433D-8A8F-2387D599E601}"/>
              </a:ext>
            </a:extLst>
          </p:cNvPr>
          <p:cNvPicPr>
            <a:picLocks noChangeAspect="1"/>
          </p:cNvPicPr>
          <p:nvPr/>
        </p:nvPicPr>
        <p:blipFill rotWithShape="1">
          <a:blip r:embed="rId14">
            <a:extLst>
              <a:ext uri="{28A0092B-C50C-407E-A947-70E740481C1C}">
                <a14:useLocalDpi xmlns:a14="http://schemas.microsoft.com/office/drawing/2010/main" val="0"/>
              </a:ext>
            </a:extLst>
          </a:blip>
          <a:srcRect t="-6309"/>
          <a:stretch/>
        </p:blipFill>
        <p:spPr>
          <a:xfrm>
            <a:off x="6096000" y="1080119"/>
            <a:ext cx="648072" cy="1872207"/>
          </a:xfrm>
          <a:prstGeom prst="rect">
            <a:avLst/>
          </a:prstGeom>
        </p:spPr>
      </p:pic>
      <p:pic>
        <p:nvPicPr>
          <p:cNvPr id="22" name="Picture 21">
            <a:extLst>
              <a:ext uri="{FF2B5EF4-FFF2-40B4-BE49-F238E27FC236}">
                <a16:creationId xmlns:a16="http://schemas.microsoft.com/office/drawing/2014/main" id="{B1B5F810-369A-4DF7-8DD5-BA9251F3B5B4}"/>
              </a:ext>
            </a:extLst>
          </p:cNvPr>
          <p:cNvPicPr>
            <a:picLocks noChangeAspect="1"/>
          </p:cNvPicPr>
          <p:nvPr/>
        </p:nvPicPr>
        <p:blipFill rotWithShape="1">
          <a:blip r:embed="rId15">
            <a:extLst>
              <a:ext uri="{28A0092B-C50C-407E-A947-70E740481C1C}">
                <a14:useLocalDpi xmlns:a14="http://schemas.microsoft.com/office/drawing/2010/main" val="0"/>
              </a:ext>
            </a:extLst>
          </a:blip>
          <a:srcRect t="-6309" r="-2501"/>
          <a:stretch/>
        </p:blipFill>
        <p:spPr>
          <a:xfrm>
            <a:off x="9408368" y="1080115"/>
            <a:ext cx="648072" cy="1872207"/>
          </a:xfrm>
          <a:prstGeom prst="rect">
            <a:avLst/>
          </a:prstGeom>
        </p:spPr>
      </p:pic>
    </p:spTree>
    <p:extLst>
      <p:ext uri="{BB962C8B-B14F-4D97-AF65-F5344CB8AC3E}">
        <p14:creationId xmlns:p14="http://schemas.microsoft.com/office/powerpoint/2010/main" val="2999804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3.125E-6 1.48148E-6 L 0.05912 0.35741 " pathEditMode="relative" rAng="0" ptsTypes="AA">
                                      <p:cBhvr>
                                        <p:cTn id="6" dur="1000" fill="hold"/>
                                        <p:tgtEl>
                                          <p:spTgt spid="9"/>
                                        </p:tgtEl>
                                        <p:attrNameLst>
                                          <p:attrName>ppt_x</p:attrName>
                                          <p:attrName>ppt_y</p:attrName>
                                        </p:attrNameLst>
                                      </p:cBhvr>
                                      <p:rCtr x="2956" y="17870"/>
                                    </p:animMotion>
                                  </p:childTnLst>
                                </p:cTn>
                              </p:par>
                            </p:childTnLst>
                          </p:cTn>
                        </p:par>
                      </p:childTnLst>
                    </p:cTn>
                  </p:par>
                  <p:par>
                    <p:cTn id="7" fill="hold">
                      <p:stCondLst>
                        <p:cond delay="indefinite"/>
                      </p:stCondLst>
                      <p:childTnLst>
                        <p:par>
                          <p:cTn id="8" fill="hold">
                            <p:stCondLst>
                              <p:cond delay="0"/>
                            </p:stCondLst>
                            <p:childTnLst>
                              <p:par>
                                <p:cTn id="9" presetID="42" presetClass="path" presetSubtype="0" accel="50000" decel="50000" fill="hold" nodeType="clickEffect">
                                  <p:stCondLst>
                                    <p:cond delay="100"/>
                                  </p:stCondLst>
                                  <p:childTnLst>
                                    <p:animMotion origin="layout" path="M 2.70833E-6 -1.11111E-6 L -0.44219 0.35787 " pathEditMode="relative" rAng="0" ptsTypes="AA">
                                      <p:cBhvr>
                                        <p:cTn id="10" dur="1000" fill="hold"/>
                                        <p:tgtEl>
                                          <p:spTgt spid="19"/>
                                        </p:tgtEl>
                                        <p:attrNameLst>
                                          <p:attrName>ppt_x</p:attrName>
                                          <p:attrName>ppt_y</p:attrName>
                                        </p:attrNameLst>
                                      </p:cBhvr>
                                      <p:rCtr x="-22109" y="17894"/>
                                    </p:animMotion>
                                  </p:childTnLst>
                                </p:cTn>
                              </p:par>
                            </p:childTnLst>
                          </p:cTn>
                        </p:par>
                      </p:childTnLst>
                    </p:cTn>
                  </p:par>
                  <p:par>
                    <p:cTn id="11" fill="hold">
                      <p:stCondLst>
                        <p:cond delay="indefinite"/>
                      </p:stCondLst>
                      <p:childTnLst>
                        <p:par>
                          <p:cTn id="12" fill="hold">
                            <p:stCondLst>
                              <p:cond delay="0"/>
                            </p:stCondLst>
                            <p:childTnLst>
                              <p:par>
                                <p:cTn id="13" presetID="42" presetClass="path" presetSubtype="0" accel="50000" decel="50000" fill="hold" nodeType="clickEffect">
                                  <p:stCondLst>
                                    <p:cond delay="0"/>
                                  </p:stCondLst>
                                  <p:childTnLst>
                                    <p:animMotion origin="layout" path="M 2.29167E-6 -2.96296E-6 L 0.05312 0.3551 " pathEditMode="relative" rAng="0" ptsTypes="AA">
                                      <p:cBhvr>
                                        <p:cTn id="14" dur="1000" fill="hold"/>
                                        <p:tgtEl>
                                          <p:spTgt spid="10"/>
                                        </p:tgtEl>
                                        <p:attrNameLst>
                                          <p:attrName>ppt_x</p:attrName>
                                          <p:attrName>ppt_y</p:attrName>
                                        </p:attrNameLst>
                                      </p:cBhvr>
                                      <p:rCtr x="2656" y="17755"/>
                                    </p:animMotion>
                                  </p:childTnLst>
                                </p:cTn>
                              </p:par>
                              <p:par>
                                <p:cTn id="15" presetID="9" presetClass="emph" presetSubtype="0" nodeType="withEffect">
                                  <p:stCondLst>
                                    <p:cond delay="0"/>
                                  </p:stCondLst>
                                  <p:childTnLst>
                                    <p:set>
                                      <p:cBhvr rctx="PPT">
                                        <p:cTn id="16" dur="indefinite"/>
                                        <p:tgtEl>
                                          <p:spTgt spid="9"/>
                                        </p:tgtEl>
                                        <p:attrNameLst>
                                          <p:attrName>style.opacity</p:attrName>
                                        </p:attrNameLst>
                                      </p:cBhvr>
                                      <p:to>
                                        <p:strVal val="0.5"/>
                                      </p:to>
                                    </p:set>
                                    <p:animEffect filter="image" prLst="opacity: 0.5">
                                      <p:cBhvr rctx="IE">
                                        <p:cTn id="17" dur="indefinite"/>
                                        <p:tgtEl>
                                          <p:spTgt spid="9"/>
                                        </p:tgtEl>
                                      </p:cBhvr>
                                    </p:animEffect>
                                  </p:childTnLst>
                                </p:cTn>
                              </p:par>
                              <p:par>
                                <p:cTn id="18" presetID="9" presetClass="emph" presetSubtype="0" nodeType="withEffect">
                                  <p:stCondLst>
                                    <p:cond delay="0"/>
                                  </p:stCondLst>
                                  <p:childTnLst>
                                    <p:set>
                                      <p:cBhvr rctx="PPT">
                                        <p:cTn id="19" dur="indefinite"/>
                                        <p:tgtEl>
                                          <p:spTgt spid="19"/>
                                        </p:tgtEl>
                                        <p:attrNameLst>
                                          <p:attrName>style.opacity</p:attrName>
                                        </p:attrNameLst>
                                      </p:cBhvr>
                                      <p:to>
                                        <p:strVal val="0.5"/>
                                      </p:to>
                                    </p:set>
                                    <p:animEffect filter="image" prLst="opacity: 0.5">
                                      <p:cBhvr rctx="IE">
                                        <p:cTn id="20" dur="indefinite"/>
                                        <p:tgtEl>
                                          <p:spTgt spid="19"/>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path" presetSubtype="0" accel="50000" decel="50000" fill="hold" nodeType="clickEffect">
                                  <p:stCondLst>
                                    <p:cond delay="0"/>
                                  </p:stCondLst>
                                  <p:childTnLst>
                                    <p:animMotion origin="layout" path="M -2.91667E-6 -3.33333E-6 L 0.06654 0.35533 " pathEditMode="relative" rAng="0" ptsTypes="AA">
                                      <p:cBhvr>
                                        <p:cTn id="24" dur="1000" fill="hold"/>
                                        <p:tgtEl>
                                          <p:spTgt spid="11"/>
                                        </p:tgtEl>
                                        <p:attrNameLst>
                                          <p:attrName>ppt_x</p:attrName>
                                          <p:attrName>ppt_y</p:attrName>
                                        </p:attrNameLst>
                                      </p:cBhvr>
                                      <p:rCtr x="3320" y="17755"/>
                                    </p:animMotion>
                                  </p:childTnLst>
                                </p:cTn>
                              </p:par>
                            </p:childTnLst>
                          </p:cTn>
                        </p:par>
                      </p:childTnLst>
                    </p:cTn>
                  </p:par>
                  <p:par>
                    <p:cTn id="25" fill="hold">
                      <p:stCondLst>
                        <p:cond delay="indefinite"/>
                      </p:stCondLst>
                      <p:childTnLst>
                        <p:par>
                          <p:cTn id="26" fill="hold">
                            <p:stCondLst>
                              <p:cond delay="0"/>
                            </p:stCondLst>
                            <p:childTnLst>
                              <p:par>
                                <p:cTn id="27" presetID="42" presetClass="path" presetSubtype="0" accel="50000" decel="50000" fill="hold" nodeType="clickEffect">
                                  <p:stCondLst>
                                    <p:cond delay="0"/>
                                  </p:stCondLst>
                                  <p:childTnLst>
                                    <p:animMotion origin="layout" path="M -2.70833E-6 -2.22222E-6 L 0.04857 0.35116 " pathEditMode="relative" rAng="0" ptsTypes="AA">
                                      <p:cBhvr>
                                        <p:cTn id="28" dur="1000" fill="hold"/>
                                        <p:tgtEl>
                                          <p:spTgt spid="14"/>
                                        </p:tgtEl>
                                        <p:attrNameLst>
                                          <p:attrName>ppt_x</p:attrName>
                                          <p:attrName>ppt_y</p:attrName>
                                        </p:attrNameLst>
                                      </p:cBhvr>
                                      <p:rCtr x="2422" y="17546"/>
                                    </p:animMotion>
                                  </p:childTnLst>
                                </p:cTn>
                              </p:par>
                              <p:par>
                                <p:cTn id="29" presetID="9" presetClass="emph" presetSubtype="0" nodeType="withEffect">
                                  <p:stCondLst>
                                    <p:cond delay="0"/>
                                  </p:stCondLst>
                                  <p:childTnLst>
                                    <p:set>
                                      <p:cBhvr>
                                        <p:cTn id="30" dur="indefinite"/>
                                        <p:tgtEl>
                                          <p:spTgt spid="11"/>
                                        </p:tgtEl>
                                        <p:attrNameLst>
                                          <p:attrName>style.opacity</p:attrName>
                                        </p:attrNameLst>
                                      </p:cBhvr>
                                      <p:to>
                                        <p:strVal val="0.5"/>
                                      </p:to>
                                    </p:set>
                                    <p:animEffect filter="image" prLst="opacity: 0.5">
                                      <p:cBhvr rctx="IE">
                                        <p:cTn id="31" dur="indefinite"/>
                                        <p:tgtEl>
                                          <p:spTgt spid="11"/>
                                        </p:tgtEl>
                                      </p:cBhvr>
                                    </p:animEffect>
                                  </p:childTnLst>
                                </p:cTn>
                              </p:par>
                              <p:par>
                                <p:cTn id="32" presetID="9" presetClass="emph" presetSubtype="0" nodeType="withEffect">
                                  <p:stCondLst>
                                    <p:cond delay="0"/>
                                  </p:stCondLst>
                                  <p:childTnLst>
                                    <p:set>
                                      <p:cBhvr>
                                        <p:cTn id="33" dur="indefinite"/>
                                        <p:tgtEl>
                                          <p:spTgt spid="10"/>
                                        </p:tgtEl>
                                        <p:attrNameLst>
                                          <p:attrName>style.opacity</p:attrName>
                                        </p:attrNameLst>
                                      </p:cBhvr>
                                      <p:to>
                                        <p:strVal val="0.5"/>
                                      </p:to>
                                    </p:set>
                                    <p:animEffect filter="image" prLst="opacity: 0.5">
                                      <p:cBhvr rctx="IE">
                                        <p:cTn id="34" dur="indefinite"/>
                                        <p:tgtEl>
                                          <p:spTgt spid="10"/>
                                        </p:tgtEl>
                                      </p:cBhvr>
                                    </p:animEffect>
                                  </p:childTnLst>
                                </p:cTn>
                              </p:par>
                            </p:childTnLst>
                          </p:cTn>
                        </p:par>
                      </p:childTnLst>
                    </p:cTn>
                  </p:par>
                  <p:par>
                    <p:cTn id="35" fill="hold">
                      <p:stCondLst>
                        <p:cond delay="indefinite"/>
                      </p:stCondLst>
                      <p:childTnLst>
                        <p:par>
                          <p:cTn id="36" fill="hold">
                            <p:stCondLst>
                              <p:cond delay="0"/>
                            </p:stCondLst>
                            <p:childTnLst>
                              <p:par>
                                <p:cTn id="37" presetID="42" presetClass="path" presetSubtype="0" accel="50000" decel="50000" fill="hold" nodeType="clickEffect">
                                  <p:stCondLst>
                                    <p:cond delay="100"/>
                                  </p:stCondLst>
                                  <p:childTnLst>
                                    <p:animMotion origin="layout" path="M 2.91667E-6 1.48148E-6 L -0.20235 0.35972 " pathEditMode="relative" rAng="0" ptsTypes="AA">
                                      <p:cBhvr>
                                        <p:cTn id="38" dur="1000" fill="hold"/>
                                        <p:tgtEl>
                                          <p:spTgt spid="20"/>
                                        </p:tgtEl>
                                        <p:attrNameLst>
                                          <p:attrName>ppt_x</p:attrName>
                                          <p:attrName>ppt_y</p:attrName>
                                        </p:attrNameLst>
                                      </p:cBhvr>
                                      <p:rCtr x="-10117" y="17986"/>
                                    </p:animMotion>
                                  </p:childTnLst>
                                </p:cTn>
                              </p:par>
                            </p:childTnLst>
                          </p:cTn>
                        </p:par>
                      </p:childTnLst>
                    </p:cTn>
                  </p:par>
                  <p:par>
                    <p:cTn id="39" fill="hold">
                      <p:stCondLst>
                        <p:cond delay="indefinite"/>
                      </p:stCondLst>
                      <p:childTnLst>
                        <p:par>
                          <p:cTn id="40" fill="hold">
                            <p:stCondLst>
                              <p:cond delay="0"/>
                            </p:stCondLst>
                            <p:childTnLst>
                              <p:par>
                                <p:cTn id="41" presetID="42" presetClass="path" presetSubtype="0" accel="50000" decel="50000" fill="hold" nodeType="clickEffect">
                                  <p:stCondLst>
                                    <p:cond delay="0"/>
                                  </p:stCondLst>
                                  <p:childTnLst>
                                    <p:animMotion origin="layout" path="M -2.5E-6 -1.11111E-6 L 0.11185 0.35533 " pathEditMode="relative" rAng="0" ptsTypes="AA">
                                      <p:cBhvr>
                                        <p:cTn id="42" dur="1000" fill="hold"/>
                                        <p:tgtEl>
                                          <p:spTgt spid="15"/>
                                        </p:tgtEl>
                                        <p:attrNameLst>
                                          <p:attrName>ppt_x</p:attrName>
                                          <p:attrName>ppt_y</p:attrName>
                                        </p:attrNameLst>
                                      </p:cBhvr>
                                      <p:rCtr x="5586" y="17755"/>
                                    </p:animMotion>
                                  </p:childTnLst>
                                </p:cTn>
                              </p:par>
                              <p:par>
                                <p:cTn id="43" presetID="9" presetClass="emph" presetSubtype="0" nodeType="withEffect">
                                  <p:stCondLst>
                                    <p:cond delay="0"/>
                                  </p:stCondLst>
                                  <p:childTnLst>
                                    <p:set>
                                      <p:cBhvr>
                                        <p:cTn id="44" dur="indefinite"/>
                                        <p:tgtEl>
                                          <p:spTgt spid="14"/>
                                        </p:tgtEl>
                                        <p:attrNameLst>
                                          <p:attrName>style.opacity</p:attrName>
                                        </p:attrNameLst>
                                      </p:cBhvr>
                                      <p:to>
                                        <p:strVal val="0.5"/>
                                      </p:to>
                                    </p:set>
                                    <p:animEffect filter="image" prLst="opacity: 0.5">
                                      <p:cBhvr rctx="IE">
                                        <p:cTn id="45" dur="indefinite"/>
                                        <p:tgtEl>
                                          <p:spTgt spid="14"/>
                                        </p:tgtEl>
                                      </p:cBhvr>
                                    </p:animEffect>
                                  </p:childTnLst>
                                </p:cTn>
                              </p:par>
                              <p:par>
                                <p:cTn id="46" presetID="9" presetClass="emph" presetSubtype="0" nodeType="withEffect">
                                  <p:stCondLst>
                                    <p:cond delay="0"/>
                                  </p:stCondLst>
                                  <p:childTnLst>
                                    <p:set>
                                      <p:cBhvr>
                                        <p:cTn id="47" dur="indefinite"/>
                                        <p:tgtEl>
                                          <p:spTgt spid="20"/>
                                        </p:tgtEl>
                                        <p:attrNameLst>
                                          <p:attrName>style.opacity</p:attrName>
                                        </p:attrNameLst>
                                      </p:cBhvr>
                                      <p:to>
                                        <p:strVal val="0.5"/>
                                      </p:to>
                                    </p:set>
                                    <p:animEffect filter="image" prLst="opacity: 0.5">
                                      <p:cBhvr rctx="IE">
                                        <p:cTn id="48" dur="indefinite"/>
                                        <p:tgtEl>
                                          <p:spTgt spid="20"/>
                                        </p:tgtEl>
                                      </p:cBhvr>
                                    </p:animEffect>
                                  </p:childTnLst>
                                </p:cTn>
                              </p:par>
                            </p:childTnLst>
                          </p:cTn>
                        </p:par>
                      </p:childTnLst>
                    </p:cTn>
                  </p:par>
                  <p:par>
                    <p:cTn id="49" fill="hold">
                      <p:stCondLst>
                        <p:cond delay="indefinite"/>
                      </p:stCondLst>
                      <p:childTnLst>
                        <p:par>
                          <p:cTn id="50" fill="hold">
                            <p:stCondLst>
                              <p:cond delay="0"/>
                            </p:stCondLst>
                            <p:childTnLst>
                              <p:par>
                                <p:cTn id="51" presetID="42" presetClass="path" presetSubtype="0" accel="50000" decel="50000" fill="hold" nodeType="clickEffect">
                                  <p:stCondLst>
                                    <p:cond delay="0"/>
                                  </p:stCondLst>
                                  <p:childTnLst>
                                    <p:animMotion origin="layout" path="M -2.08333E-6 1.48148E-6 L -0.14948 0.35162 " pathEditMode="relative" rAng="0" ptsTypes="AA">
                                      <p:cBhvr>
                                        <p:cTn id="52" dur="1000" fill="hold"/>
                                        <p:tgtEl>
                                          <p:spTgt spid="21"/>
                                        </p:tgtEl>
                                        <p:attrNameLst>
                                          <p:attrName>ppt_x</p:attrName>
                                          <p:attrName>ppt_y</p:attrName>
                                        </p:attrNameLst>
                                      </p:cBhvr>
                                      <p:rCtr x="-7474" y="17569"/>
                                    </p:animMotion>
                                  </p:childTnLst>
                                </p:cTn>
                              </p:par>
                            </p:childTnLst>
                          </p:cTn>
                        </p:par>
                      </p:childTnLst>
                    </p:cTn>
                  </p:par>
                  <p:par>
                    <p:cTn id="53" fill="hold">
                      <p:stCondLst>
                        <p:cond delay="indefinite"/>
                      </p:stCondLst>
                      <p:childTnLst>
                        <p:par>
                          <p:cTn id="54" fill="hold">
                            <p:stCondLst>
                              <p:cond delay="0"/>
                            </p:stCondLst>
                            <p:childTnLst>
                              <p:par>
                                <p:cTn id="55" presetID="42" presetClass="path" presetSubtype="0" accel="50000" decel="50000" fill="hold" nodeType="clickEffect">
                                  <p:stCondLst>
                                    <p:cond delay="0"/>
                                  </p:stCondLst>
                                  <p:childTnLst>
                                    <p:animMotion origin="layout" path="M 2.5E-6 -1.11111E-6 L 0.16836 0.36829 " pathEditMode="relative" rAng="0" ptsTypes="AA">
                                      <p:cBhvr>
                                        <p:cTn id="56" dur="1000" fill="hold"/>
                                        <p:tgtEl>
                                          <p:spTgt spid="16"/>
                                        </p:tgtEl>
                                        <p:attrNameLst>
                                          <p:attrName>ppt_x</p:attrName>
                                          <p:attrName>ppt_y</p:attrName>
                                        </p:attrNameLst>
                                      </p:cBhvr>
                                      <p:rCtr x="8411" y="18403"/>
                                    </p:animMotion>
                                  </p:childTnLst>
                                </p:cTn>
                              </p:par>
                              <p:par>
                                <p:cTn id="57" presetID="9" presetClass="emph" presetSubtype="0" nodeType="withEffect">
                                  <p:stCondLst>
                                    <p:cond delay="0"/>
                                  </p:stCondLst>
                                  <p:childTnLst>
                                    <p:set>
                                      <p:cBhvr>
                                        <p:cTn id="58" dur="indefinite"/>
                                        <p:tgtEl>
                                          <p:spTgt spid="15"/>
                                        </p:tgtEl>
                                        <p:attrNameLst>
                                          <p:attrName>style.opacity</p:attrName>
                                        </p:attrNameLst>
                                      </p:cBhvr>
                                      <p:to>
                                        <p:strVal val="0.5"/>
                                      </p:to>
                                    </p:set>
                                    <p:animEffect filter="image" prLst="opacity: 0.5">
                                      <p:cBhvr rctx="IE">
                                        <p:cTn id="59" dur="indefinite"/>
                                        <p:tgtEl>
                                          <p:spTgt spid="15"/>
                                        </p:tgtEl>
                                      </p:cBhvr>
                                    </p:animEffect>
                                  </p:childTnLst>
                                </p:cTn>
                              </p:par>
                              <p:par>
                                <p:cTn id="60" presetID="9" presetClass="emph" presetSubtype="0" nodeType="withEffect">
                                  <p:stCondLst>
                                    <p:cond delay="0"/>
                                  </p:stCondLst>
                                  <p:childTnLst>
                                    <p:set>
                                      <p:cBhvr>
                                        <p:cTn id="61" dur="indefinite"/>
                                        <p:tgtEl>
                                          <p:spTgt spid="21"/>
                                        </p:tgtEl>
                                        <p:attrNameLst>
                                          <p:attrName>style.opacity</p:attrName>
                                        </p:attrNameLst>
                                      </p:cBhvr>
                                      <p:to>
                                        <p:strVal val="0.5"/>
                                      </p:to>
                                    </p:set>
                                    <p:animEffect filter="image" prLst="opacity: 0.5">
                                      <p:cBhvr rctx="IE">
                                        <p:cTn id="62" dur="indefinite"/>
                                        <p:tgtEl>
                                          <p:spTgt spid="21"/>
                                        </p:tgtEl>
                                      </p:cBhvr>
                                    </p:animEffect>
                                  </p:childTnLst>
                                </p:cTn>
                              </p:par>
                            </p:childTnLst>
                          </p:cTn>
                        </p:par>
                      </p:childTnLst>
                    </p:cTn>
                  </p:par>
                  <p:par>
                    <p:cTn id="63" fill="hold">
                      <p:stCondLst>
                        <p:cond delay="indefinite"/>
                      </p:stCondLst>
                      <p:childTnLst>
                        <p:par>
                          <p:cTn id="64" fill="hold">
                            <p:stCondLst>
                              <p:cond delay="0"/>
                            </p:stCondLst>
                            <p:childTnLst>
                              <p:par>
                                <p:cTn id="65" presetID="42" presetClass="path" presetSubtype="0" accel="50000" decel="50000" fill="hold" nodeType="clickEffect">
                                  <p:stCondLst>
                                    <p:cond delay="0"/>
                                  </p:stCondLst>
                                  <p:childTnLst>
                                    <p:animMotion origin="layout" path="M 2.5E-6 -1.48148E-6 L 0.12851 0.375 " pathEditMode="relative" rAng="0" ptsTypes="AA">
                                      <p:cBhvr>
                                        <p:cTn id="66" dur="1000" fill="hold"/>
                                        <p:tgtEl>
                                          <p:spTgt spid="18"/>
                                        </p:tgtEl>
                                        <p:attrNameLst>
                                          <p:attrName>ppt_x</p:attrName>
                                          <p:attrName>ppt_y</p:attrName>
                                        </p:attrNameLst>
                                      </p:cBhvr>
                                      <p:rCtr x="6419" y="18750"/>
                                    </p:animMotion>
                                  </p:childTnLst>
                                </p:cTn>
                              </p:par>
                            </p:childTnLst>
                          </p:cTn>
                        </p:par>
                      </p:childTnLst>
                    </p:cTn>
                  </p:par>
                  <p:par>
                    <p:cTn id="67" fill="hold">
                      <p:stCondLst>
                        <p:cond delay="indefinite"/>
                      </p:stCondLst>
                      <p:childTnLst>
                        <p:par>
                          <p:cTn id="68" fill="hold">
                            <p:stCondLst>
                              <p:cond delay="0"/>
                            </p:stCondLst>
                            <p:childTnLst>
                              <p:par>
                                <p:cTn id="69" presetID="42" presetClass="path" presetSubtype="0" accel="50000" decel="50000" fill="hold" nodeType="clickEffect">
                                  <p:stCondLst>
                                    <p:cond delay="0"/>
                                  </p:stCondLst>
                                  <p:childTnLst>
                                    <p:animMotion origin="layout" path="M -2.5E-6 -1.48148E-6 L 0.22565 0.38889 " pathEditMode="relative" rAng="0" ptsTypes="AA">
                                      <p:cBhvr>
                                        <p:cTn id="70" dur="1000" fill="hold"/>
                                        <p:tgtEl>
                                          <p:spTgt spid="17"/>
                                        </p:tgtEl>
                                        <p:attrNameLst>
                                          <p:attrName>ppt_x</p:attrName>
                                          <p:attrName>ppt_y</p:attrName>
                                        </p:attrNameLst>
                                      </p:cBhvr>
                                      <p:rCtr x="11276" y="19444"/>
                                    </p:animMotion>
                                  </p:childTnLst>
                                </p:cTn>
                              </p:par>
                              <p:par>
                                <p:cTn id="71" presetID="9" presetClass="emph" presetSubtype="0" nodeType="withEffect">
                                  <p:stCondLst>
                                    <p:cond delay="0"/>
                                  </p:stCondLst>
                                  <p:childTnLst>
                                    <p:set>
                                      <p:cBhvr>
                                        <p:cTn id="72" dur="indefinite"/>
                                        <p:tgtEl>
                                          <p:spTgt spid="16"/>
                                        </p:tgtEl>
                                        <p:attrNameLst>
                                          <p:attrName>style.opacity</p:attrName>
                                        </p:attrNameLst>
                                      </p:cBhvr>
                                      <p:to>
                                        <p:strVal val="0.5"/>
                                      </p:to>
                                    </p:set>
                                    <p:animEffect filter="image" prLst="opacity: 0.5">
                                      <p:cBhvr rctx="IE">
                                        <p:cTn id="73" dur="indefinite"/>
                                        <p:tgtEl>
                                          <p:spTgt spid="16"/>
                                        </p:tgtEl>
                                      </p:cBhvr>
                                    </p:animEffect>
                                  </p:childTnLst>
                                </p:cTn>
                              </p:par>
                              <p:par>
                                <p:cTn id="74" presetID="9" presetClass="emph" presetSubtype="0" nodeType="withEffect">
                                  <p:stCondLst>
                                    <p:cond delay="0"/>
                                  </p:stCondLst>
                                  <p:childTnLst>
                                    <p:set>
                                      <p:cBhvr>
                                        <p:cTn id="75" dur="indefinite"/>
                                        <p:tgtEl>
                                          <p:spTgt spid="18"/>
                                        </p:tgtEl>
                                        <p:attrNameLst>
                                          <p:attrName>style.opacity</p:attrName>
                                        </p:attrNameLst>
                                      </p:cBhvr>
                                      <p:to>
                                        <p:strVal val="0.5"/>
                                      </p:to>
                                    </p:set>
                                    <p:animEffect filter="image" prLst="opacity: 0.5">
                                      <p:cBhvr rctx="IE">
                                        <p:cTn id="76" dur="indefinite"/>
                                        <p:tgtEl>
                                          <p:spTgt spid="18"/>
                                        </p:tgtEl>
                                      </p:cBhvr>
                                    </p:animEffect>
                                  </p:childTnLst>
                                </p:cTn>
                              </p:par>
                            </p:childTnLst>
                          </p:cTn>
                        </p:par>
                      </p:childTnLst>
                    </p:cTn>
                  </p:par>
                  <p:par>
                    <p:cTn id="77" fill="hold">
                      <p:stCondLst>
                        <p:cond delay="indefinite"/>
                      </p:stCondLst>
                      <p:childTnLst>
                        <p:par>
                          <p:cTn id="78" fill="hold">
                            <p:stCondLst>
                              <p:cond delay="0"/>
                            </p:stCondLst>
                            <p:childTnLst>
                              <p:par>
                                <p:cTn id="79" presetID="42" presetClass="path" presetSubtype="0" accel="50000" decel="50000" fill="hold" nodeType="clickEffect">
                                  <p:stCondLst>
                                    <p:cond delay="0"/>
                                  </p:stCondLst>
                                  <p:childTnLst>
                                    <p:animMotion origin="layout" path="M 2.70833E-6 -1.48148E-6 L 0.02057 0.38565 " pathEditMode="relative" rAng="0" ptsTypes="AA">
                                      <p:cBhvr>
                                        <p:cTn id="80" dur="1000" fill="hold"/>
                                        <p:tgtEl>
                                          <p:spTgt spid="22"/>
                                        </p:tgtEl>
                                        <p:attrNameLst>
                                          <p:attrName>ppt_x</p:attrName>
                                          <p:attrName>ppt_y</p:attrName>
                                        </p:attrNameLst>
                                      </p:cBhvr>
                                      <p:rCtr x="1029" y="1928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29488A0-3B2B-4509-9188-142799482CA1}"/>
              </a:ext>
            </a:extLst>
          </p:cNvPr>
          <p:cNvSpPr>
            <a:spLocks noGrp="1"/>
          </p:cNvSpPr>
          <p:nvPr>
            <p:ph type="title"/>
          </p:nvPr>
        </p:nvSpPr>
        <p:spPr/>
        <p:txBody>
          <a:bodyPr/>
          <a:lstStyle/>
          <a:p>
            <a:r>
              <a:rPr lang="en-GB" dirty="0"/>
              <a:t>1NF-1 Fluently add and subtract within 10 – bonds to 10</a:t>
            </a:r>
          </a:p>
        </p:txBody>
      </p:sp>
      <p:pic>
        <p:nvPicPr>
          <p:cNvPr id="4" name="Picture 3">
            <a:extLst>
              <a:ext uri="{FF2B5EF4-FFF2-40B4-BE49-F238E27FC236}">
                <a16:creationId xmlns:a16="http://schemas.microsoft.com/office/drawing/2014/main" id="{BEFB335D-C4F8-48E0-B8FB-EDFF7D25268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2142278" y="1244811"/>
            <a:ext cx="3161635" cy="2112182"/>
          </a:xfrm>
          <a:prstGeom prst="rect">
            <a:avLst/>
          </a:prstGeom>
        </p:spPr>
      </p:pic>
      <p:sp>
        <p:nvSpPr>
          <p:cNvPr id="23" name="TextBox 22">
            <a:extLst>
              <a:ext uri="{FF2B5EF4-FFF2-40B4-BE49-F238E27FC236}">
                <a16:creationId xmlns:a16="http://schemas.microsoft.com/office/drawing/2014/main" id="{8B9CE3B8-0DE5-44DD-BA0F-7A2A2CA9AE44}"/>
              </a:ext>
            </a:extLst>
          </p:cNvPr>
          <p:cNvSpPr txBox="1"/>
          <p:nvPr/>
        </p:nvSpPr>
        <p:spPr bwMode="auto">
          <a:xfrm>
            <a:off x="2247188" y="2823320"/>
            <a:ext cx="320420"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a:ea typeface="Myriad Pro Semibold" charset="0"/>
                <a:cs typeface="Myriad Pro Semibold" charset="0"/>
              </a:rPr>
              <a:t>2</a:t>
            </a:r>
          </a:p>
        </p:txBody>
      </p:sp>
      <p:pic>
        <p:nvPicPr>
          <p:cNvPr id="24" name="Picture 23">
            <a:extLst>
              <a:ext uri="{FF2B5EF4-FFF2-40B4-BE49-F238E27FC236}">
                <a16:creationId xmlns:a16="http://schemas.microsoft.com/office/drawing/2014/main" id="{563E8B67-034A-41A0-9458-DCD361C6E07C}"/>
              </a:ext>
            </a:extLst>
          </p:cNvPr>
          <p:cNvPicPr>
            <a:picLocks noChangeAspect="1"/>
          </p:cNvPicPr>
          <p:nvPr/>
        </p:nvPicPr>
        <p:blipFill rotWithShape="1">
          <a:blip r:embed="rId4">
            <a:extLst>
              <a:ext uri="{28A0092B-C50C-407E-A947-70E740481C1C}">
                <a14:useLocalDpi xmlns:a14="http://schemas.microsoft.com/office/drawing/2010/main" val="0"/>
              </a:ext>
            </a:extLst>
          </a:blip>
          <a:srcRect r="-2460"/>
          <a:stretch/>
        </p:blipFill>
        <p:spPr>
          <a:xfrm>
            <a:off x="6960096" y="1244067"/>
            <a:ext cx="3168352" cy="2112182"/>
          </a:xfrm>
          <a:prstGeom prst="rect">
            <a:avLst/>
          </a:prstGeom>
        </p:spPr>
      </p:pic>
      <p:sp>
        <p:nvSpPr>
          <p:cNvPr id="25" name="TextBox 24">
            <a:extLst>
              <a:ext uri="{FF2B5EF4-FFF2-40B4-BE49-F238E27FC236}">
                <a16:creationId xmlns:a16="http://schemas.microsoft.com/office/drawing/2014/main" id="{3D4929E1-CF5B-4444-A2DC-AB96C16F4736}"/>
              </a:ext>
            </a:extLst>
          </p:cNvPr>
          <p:cNvSpPr txBox="1"/>
          <p:nvPr/>
        </p:nvSpPr>
        <p:spPr bwMode="auto">
          <a:xfrm>
            <a:off x="8544272" y="1268761"/>
            <a:ext cx="320420"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a:ea typeface="Myriad Pro Semibold" charset="0"/>
                <a:cs typeface="Myriad Pro Semibold" charset="0"/>
              </a:rPr>
              <a:t>9</a:t>
            </a:r>
          </a:p>
        </p:txBody>
      </p:sp>
      <p:pic>
        <p:nvPicPr>
          <p:cNvPr id="26" name="Picture 25">
            <a:extLst>
              <a:ext uri="{FF2B5EF4-FFF2-40B4-BE49-F238E27FC236}">
                <a16:creationId xmlns:a16="http://schemas.microsoft.com/office/drawing/2014/main" id="{825C8FFA-0CD2-4819-9144-C6BB0A338200}"/>
              </a:ext>
            </a:extLst>
          </p:cNvPr>
          <p:cNvPicPr>
            <a:picLocks noChangeAspect="1"/>
          </p:cNvPicPr>
          <p:nvPr/>
        </p:nvPicPr>
        <p:blipFill rotWithShape="1">
          <a:blip r:embed="rId5">
            <a:extLst>
              <a:ext uri="{28A0092B-C50C-407E-A947-70E740481C1C}">
                <a14:useLocalDpi xmlns:a14="http://schemas.microsoft.com/office/drawing/2010/main" val="0"/>
              </a:ext>
            </a:extLst>
          </a:blip>
          <a:srcRect l="-2573" b="-6142"/>
          <a:stretch/>
        </p:blipFill>
        <p:spPr>
          <a:xfrm>
            <a:off x="2063552" y="3645025"/>
            <a:ext cx="3240360" cy="2088231"/>
          </a:xfrm>
          <a:prstGeom prst="rect">
            <a:avLst/>
          </a:prstGeom>
        </p:spPr>
      </p:pic>
      <p:sp>
        <p:nvSpPr>
          <p:cNvPr id="27" name="TextBox 26">
            <a:extLst>
              <a:ext uri="{FF2B5EF4-FFF2-40B4-BE49-F238E27FC236}">
                <a16:creationId xmlns:a16="http://schemas.microsoft.com/office/drawing/2014/main" id="{30032A5C-688A-429F-8C26-5AD603213F55}"/>
              </a:ext>
            </a:extLst>
          </p:cNvPr>
          <p:cNvSpPr txBox="1"/>
          <p:nvPr/>
        </p:nvSpPr>
        <p:spPr bwMode="auto">
          <a:xfrm>
            <a:off x="2247188" y="5127576"/>
            <a:ext cx="320420"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a:ea typeface="Myriad Pro Semibold" charset="0"/>
                <a:cs typeface="Myriad Pro Semibold" charset="0"/>
              </a:rPr>
              <a:t>7</a:t>
            </a:r>
          </a:p>
        </p:txBody>
      </p:sp>
      <p:pic>
        <p:nvPicPr>
          <p:cNvPr id="28" name="Picture 27">
            <a:extLst>
              <a:ext uri="{FF2B5EF4-FFF2-40B4-BE49-F238E27FC236}">
                <a16:creationId xmlns:a16="http://schemas.microsoft.com/office/drawing/2014/main" id="{1FEFDB26-961E-4DFD-B4A6-47EB3F1D70CC}"/>
              </a:ext>
            </a:extLst>
          </p:cNvPr>
          <p:cNvPicPr>
            <a:picLocks noChangeAspect="1"/>
          </p:cNvPicPr>
          <p:nvPr/>
        </p:nvPicPr>
        <p:blipFill rotWithShape="1">
          <a:blip r:embed="rId6">
            <a:extLst>
              <a:ext uri="{28A0092B-C50C-407E-A947-70E740481C1C}">
                <a14:useLocalDpi xmlns:a14="http://schemas.microsoft.com/office/drawing/2010/main" val="0"/>
              </a:ext>
            </a:extLst>
          </a:blip>
          <a:srcRect r="-2460" b="-5192"/>
          <a:stretch/>
        </p:blipFill>
        <p:spPr>
          <a:xfrm>
            <a:off x="6960096" y="3284985"/>
            <a:ext cx="3168352" cy="2448271"/>
          </a:xfrm>
          <a:prstGeom prst="rect">
            <a:avLst/>
          </a:prstGeom>
        </p:spPr>
      </p:pic>
      <p:sp>
        <p:nvSpPr>
          <p:cNvPr id="29" name="TextBox 28">
            <a:extLst>
              <a:ext uri="{FF2B5EF4-FFF2-40B4-BE49-F238E27FC236}">
                <a16:creationId xmlns:a16="http://schemas.microsoft.com/office/drawing/2014/main" id="{4BC616C8-4800-4F89-ACE4-C402334218B9}"/>
              </a:ext>
            </a:extLst>
          </p:cNvPr>
          <p:cNvSpPr txBox="1"/>
          <p:nvPr/>
        </p:nvSpPr>
        <p:spPr bwMode="auto">
          <a:xfrm>
            <a:off x="8542156" y="3540510"/>
            <a:ext cx="320420"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a:ea typeface="Myriad Pro Semibold" charset="0"/>
                <a:cs typeface="Myriad Pro Semibold" charset="0"/>
              </a:rPr>
              <a:t>5</a:t>
            </a:r>
          </a:p>
        </p:txBody>
      </p:sp>
      <p:sp>
        <p:nvSpPr>
          <p:cNvPr id="2" name="TextBox 19">
            <a:extLst>
              <a:ext uri="{FF2B5EF4-FFF2-40B4-BE49-F238E27FC236}">
                <a16:creationId xmlns:a16="http://schemas.microsoft.com/office/drawing/2014/main" id="{37B1D126-C394-4ABD-B7F9-1A57E0AEE7CF}"/>
              </a:ext>
            </a:extLst>
          </p:cNvPr>
          <p:cNvSpPr txBox="1"/>
          <p:nvPr/>
        </p:nvSpPr>
        <p:spPr>
          <a:xfrm>
            <a:off x="2531134" y="5963074"/>
            <a:ext cx="7129731" cy="369332"/>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I know that 2 + 8 is equal to 10 so I know 10 minus 8 is equal to 2.</a:t>
            </a:r>
          </a:p>
        </p:txBody>
      </p:sp>
    </p:spTree>
    <p:extLst>
      <p:ext uri="{BB962C8B-B14F-4D97-AF65-F5344CB8AC3E}">
        <p14:creationId xmlns:p14="http://schemas.microsoft.com/office/powerpoint/2010/main" val="2131434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500"/>
                                        <p:tgtEl>
                                          <p:spTgt spid="2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fade">
                                      <p:cBhvr>
                                        <p:cTn id="17" dur="500"/>
                                        <p:tgtEl>
                                          <p:spTgt spid="2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fade">
                                      <p:cBhvr>
                                        <p:cTn id="22" dur="500"/>
                                        <p:tgtEl>
                                          <p:spTgt spid="2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7"/>
                                        </p:tgtEl>
                                        <p:attrNameLst>
                                          <p:attrName>style.visibility</p:attrName>
                                        </p:attrNameLst>
                                      </p:cBhvr>
                                      <p:to>
                                        <p:strVal val="visible"/>
                                      </p:to>
                                    </p:set>
                                    <p:animEffect transition="in" filter="fade">
                                      <p:cBhvr>
                                        <p:cTn id="27" dur="500"/>
                                        <p:tgtEl>
                                          <p:spTgt spid="2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8"/>
                                        </p:tgtEl>
                                        <p:attrNameLst>
                                          <p:attrName>style.visibility</p:attrName>
                                        </p:attrNameLst>
                                      </p:cBhvr>
                                      <p:to>
                                        <p:strVal val="visible"/>
                                      </p:to>
                                    </p:set>
                                    <p:animEffect transition="in" filter="fade">
                                      <p:cBhvr>
                                        <p:cTn id="32" dur="500"/>
                                        <p:tgtEl>
                                          <p:spTgt spid="2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9"/>
                                        </p:tgtEl>
                                        <p:attrNameLst>
                                          <p:attrName>style.visibility</p:attrName>
                                        </p:attrNameLst>
                                      </p:cBhvr>
                                      <p:to>
                                        <p:strVal val="visible"/>
                                      </p:to>
                                    </p:set>
                                    <p:animEffect transition="in" filter="fade">
                                      <p:cBhvr>
                                        <p:cTn id="3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5" grpId="0"/>
      <p:bldP spid="27" grpId="0"/>
      <p:bldP spid="2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1NF-1 Fluently add and subtract within 10 – bonds to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 + 5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sp>
        <p:nvSpPr>
          <p:cNvPr id="3" name="Rectangle 2">
            <a:extLst>
              <a:ext uri="{FF2B5EF4-FFF2-40B4-BE49-F238E27FC236}">
                <a16:creationId xmlns:a16="http://schemas.microsoft.com/office/drawing/2014/main" id="{C4A3C85A-A767-464C-BDCB-D1D829F0C0C3}"/>
              </a:ext>
            </a:extLst>
          </p:cNvPr>
          <p:cNvSpPr/>
          <p:nvPr/>
        </p:nvSpPr>
        <p:spPr bwMode="auto">
          <a:xfrm>
            <a:off x="4876800" y="2598174"/>
            <a:ext cx="1061884" cy="1661651"/>
          </a:xfrm>
          <a:prstGeom prst="rect">
            <a:avLst/>
          </a:prstGeom>
          <a:solidFill>
            <a:schemeClr val="accent1">
              <a:lumMod val="60000"/>
              <a:lumOff val="40000"/>
            </a:schemeClr>
          </a:solidFill>
          <a:ln/>
        </p:spPr>
        <p:style>
          <a:lnRef idx="2">
            <a:schemeClr val="accent5"/>
          </a:lnRef>
          <a:fillRef idx="1">
            <a:schemeClr val="lt1"/>
          </a:fillRef>
          <a:effectRef idx="0">
            <a:schemeClr val="accent5"/>
          </a:effectRef>
          <a:fontRef idx="minor">
            <a:schemeClr val="dk1"/>
          </a:fontRef>
        </p:style>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783293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1NF-1 Fluently add and subtract within 10 – bonds to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 + 9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sp>
        <p:nvSpPr>
          <p:cNvPr id="5" name="Rectangle 4">
            <a:extLst>
              <a:ext uri="{FF2B5EF4-FFF2-40B4-BE49-F238E27FC236}">
                <a16:creationId xmlns:a16="http://schemas.microsoft.com/office/drawing/2014/main" id="{A414F747-7350-4683-A4C2-652C8989DD7B}"/>
              </a:ext>
            </a:extLst>
          </p:cNvPr>
          <p:cNvSpPr/>
          <p:nvPr/>
        </p:nvSpPr>
        <p:spPr bwMode="auto">
          <a:xfrm>
            <a:off x="4876800" y="2598174"/>
            <a:ext cx="1061884" cy="1661651"/>
          </a:xfrm>
          <a:prstGeom prst="rect">
            <a:avLst/>
          </a:prstGeom>
          <a:solidFill>
            <a:schemeClr val="accent1">
              <a:lumMod val="60000"/>
              <a:lumOff val="40000"/>
            </a:schemeClr>
          </a:solidFill>
          <a:ln/>
        </p:spPr>
        <p:style>
          <a:lnRef idx="2">
            <a:schemeClr val="accent5"/>
          </a:lnRef>
          <a:fillRef idx="1">
            <a:schemeClr val="lt1"/>
          </a:fillRef>
          <a:effectRef idx="0">
            <a:schemeClr val="accent5"/>
          </a:effectRef>
          <a:fontRef idx="minor">
            <a:schemeClr val="dk1"/>
          </a:fontRef>
        </p:style>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1934665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1NF-1 Fluently add and subtract within 10 – bonds to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 + 4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sp>
        <p:nvSpPr>
          <p:cNvPr id="5" name="Rectangle 4">
            <a:extLst>
              <a:ext uri="{FF2B5EF4-FFF2-40B4-BE49-F238E27FC236}">
                <a16:creationId xmlns:a16="http://schemas.microsoft.com/office/drawing/2014/main" id="{2AD05F3B-F27F-4693-AB09-C268FC12FCCA}"/>
              </a:ext>
            </a:extLst>
          </p:cNvPr>
          <p:cNvSpPr/>
          <p:nvPr/>
        </p:nvSpPr>
        <p:spPr bwMode="auto">
          <a:xfrm>
            <a:off x="2331735" y="2596654"/>
            <a:ext cx="1061884" cy="1661651"/>
          </a:xfrm>
          <a:prstGeom prst="rect">
            <a:avLst/>
          </a:prstGeom>
          <a:solidFill>
            <a:schemeClr val="accent1">
              <a:lumMod val="60000"/>
              <a:lumOff val="40000"/>
            </a:schemeClr>
          </a:solidFill>
          <a:ln/>
        </p:spPr>
        <p:style>
          <a:lnRef idx="2">
            <a:schemeClr val="accent5"/>
          </a:lnRef>
          <a:fillRef idx="1">
            <a:schemeClr val="lt1"/>
          </a:fillRef>
          <a:effectRef idx="0">
            <a:schemeClr val="accent5"/>
          </a:effectRef>
          <a:fontRef idx="minor">
            <a:schemeClr val="dk1"/>
          </a:fontRef>
        </p:style>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268195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1NF-1 Fluently add and subtract within 10 – bonds to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 + 7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sp>
        <p:nvSpPr>
          <p:cNvPr id="5" name="Rectangle 4">
            <a:extLst>
              <a:ext uri="{FF2B5EF4-FFF2-40B4-BE49-F238E27FC236}">
                <a16:creationId xmlns:a16="http://schemas.microsoft.com/office/drawing/2014/main" id="{E682284A-E9A4-4FD1-A998-8EE3676396DC}"/>
              </a:ext>
            </a:extLst>
          </p:cNvPr>
          <p:cNvSpPr/>
          <p:nvPr/>
        </p:nvSpPr>
        <p:spPr bwMode="auto">
          <a:xfrm>
            <a:off x="4876800" y="2598174"/>
            <a:ext cx="1061884" cy="1661651"/>
          </a:xfrm>
          <a:prstGeom prst="rect">
            <a:avLst/>
          </a:prstGeom>
          <a:solidFill>
            <a:schemeClr val="accent1">
              <a:lumMod val="60000"/>
              <a:lumOff val="40000"/>
            </a:schemeClr>
          </a:solidFill>
          <a:ln/>
        </p:spPr>
        <p:style>
          <a:lnRef idx="2">
            <a:schemeClr val="accent5"/>
          </a:lnRef>
          <a:fillRef idx="1">
            <a:schemeClr val="lt1"/>
          </a:fillRef>
          <a:effectRef idx="0">
            <a:schemeClr val="accent5"/>
          </a:effectRef>
          <a:fontRef idx="minor">
            <a:schemeClr val="dk1"/>
          </a:fontRef>
        </p:style>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1991251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6ED8F-715F-482C-A9F6-228FC08B635A}"/>
              </a:ext>
            </a:extLst>
          </p:cNvPr>
          <p:cNvSpPr>
            <a:spLocks noGrp="1"/>
          </p:cNvSpPr>
          <p:nvPr>
            <p:ph type="title"/>
          </p:nvPr>
        </p:nvSpPr>
        <p:spPr>
          <a:xfrm>
            <a:off x="911424" y="332656"/>
            <a:ext cx="10297144" cy="1800200"/>
          </a:xfrm>
          <a:ln>
            <a:solidFill>
              <a:schemeClr val="accent1">
                <a:lumMod val="50000"/>
              </a:schemeClr>
            </a:solidFill>
          </a:ln>
        </p:spPr>
        <p:txBody>
          <a:bodyPr>
            <a:noAutofit/>
          </a:bodyPr>
          <a:lstStyle/>
          <a:p>
            <a:pPr>
              <a:lnSpc>
                <a:spcPct val="120000"/>
              </a:lnSpc>
            </a:pPr>
            <a:r>
              <a:rPr lang="en-GB" sz="2400" dirty="0"/>
              <a:t>1NF-1 </a:t>
            </a:r>
            <a:br>
              <a:rPr lang="en-GB" sz="2400" dirty="0"/>
            </a:br>
            <a:r>
              <a:rPr lang="en-GB" sz="2400" i="1" dirty="0"/>
              <a:t>Develop fluency in addition and subtraction facts within 10.</a:t>
            </a:r>
          </a:p>
        </p:txBody>
      </p:sp>
      <p:sp>
        <p:nvSpPr>
          <p:cNvPr id="6" name="Content Placeholder 10">
            <a:extLst>
              <a:ext uri="{FF2B5EF4-FFF2-40B4-BE49-F238E27FC236}">
                <a16:creationId xmlns:a16="http://schemas.microsoft.com/office/drawing/2014/main" id="{6B3DC813-0F66-4EE3-8EA3-390547BADAA4}"/>
              </a:ext>
            </a:extLst>
          </p:cNvPr>
          <p:cNvSpPr txBox="1">
            <a:spLocks/>
          </p:cNvSpPr>
          <p:nvPr/>
        </p:nvSpPr>
        <p:spPr>
          <a:xfrm>
            <a:off x="911424" y="2650150"/>
            <a:ext cx="10295896" cy="2952628"/>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The materials in this pack have been collated and written to support the teaching of 1NF-1. Before planning and teaching the content, read the teaching guidance and example assessment questions in the non-statutory guidance itself, which 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2"/>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 video summarising all of the ready-to-progress criteria for Year 1</a:t>
            </a:r>
            <a:r>
              <a:rPr lang="en-GB" kern="0" dirty="0">
                <a:latin typeface="Arial" panose="020B0604020202020204" pitchFamily="34" charset="0"/>
                <a:cs typeface="Arial" panose="020B0604020202020204" pitchFamily="34" charset="0"/>
              </a:rPr>
              <a:t>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3"/>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p:txBody>
      </p:sp>
    </p:spTree>
    <p:extLst>
      <p:ext uri="{BB962C8B-B14F-4D97-AF65-F5344CB8AC3E}">
        <p14:creationId xmlns:p14="http://schemas.microsoft.com/office/powerpoint/2010/main" val="29857159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1NF-1 Fluently add and subtract within 10 – bonds to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 + 6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sp>
        <p:nvSpPr>
          <p:cNvPr id="5" name="Rectangle 4">
            <a:extLst>
              <a:ext uri="{FF2B5EF4-FFF2-40B4-BE49-F238E27FC236}">
                <a16:creationId xmlns:a16="http://schemas.microsoft.com/office/drawing/2014/main" id="{01981631-811E-4808-86FE-A22D874A2D14}"/>
              </a:ext>
            </a:extLst>
          </p:cNvPr>
          <p:cNvSpPr/>
          <p:nvPr/>
        </p:nvSpPr>
        <p:spPr bwMode="auto">
          <a:xfrm>
            <a:off x="2320413" y="2596654"/>
            <a:ext cx="1061884" cy="1661651"/>
          </a:xfrm>
          <a:prstGeom prst="rect">
            <a:avLst/>
          </a:prstGeom>
          <a:solidFill>
            <a:schemeClr val="accent1">
              <a:lumMod val="60000"/>
              <a:lumOff val="40000"/>
            </a:schemeClr>
          </a:solidFill>
          <a:ln/>
        </p:spPr>
        <p:style>
          <a:lnRef idx="2">
            <a:schemeClr val="accent5"/>
          </a:lnRef>
          <a:fillRef idx="1">
            <a:schemeClr val="lt1"/>
          </a:fillRef>
          <a:effectRef idx="0">
            <a:schemeClr val="accent5"/>
          </a:effectRef>
          <a:fontRef idx="minor">
            <a:schemeClr val="dk1"/>
          </a:fontRef>
        </p:style>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957269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1NF-1 Fluently add and subtract within 10 – bonds to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969904"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 – 9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194444"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Tree>
    <p:extLst>
      <p:ext uri="{BB962C8B-B14F-4D97-AF65-F5344CB8AC3E}">
        <p14:creationId xmlns:p14="http://schemas.microsoft.com/office/powerpoint/2010/main" val="4178990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1NF-1 Fluently add and subtract within 10 – bonds to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969904"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 – 4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194444"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a:t>
            </a:r>
          </a:p>
        </p:txBody>
      </p:sp>
    </p:spTree>
    <p:extLst>
      <p:ext uri="{BB962C8B-B14F-4D97-AF65-F5344CB8AC3E}">
        <p14:creationId xmlns:p14="http://schemas.microsoft.com/office/powerpoint/2010/main" val="2962053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1NF-1 Fluently add and subtract within 10 – bonds to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969904"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 – 5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194444"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p>
        </p:txBody>
      </p:sp>
    </p:spTree>
    <p:extLst>
      <p:ext uri="{BB962C8B-B14F-4D97-AF65-F5344CB8AC3E}">
        <p14:creationId xmlns:p14="http://schemas.microsoft.com/office/powerpoint/2010/main" val="4067762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1NF-1 Fluently add and subtract within 10 – bonds to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969904"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 – 3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194444"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a:t>
            </a:r>
          </a:p>
        </p:txBody>
      </p:sp>
    </p:spTree>
    <p:extLst>
      <p:ext uri="{BB962C8B-B14F-4D97-AF65-F5344CB8AC3E}">
        <p14:creationId xmlns:p14="http://schemas.microsoft.com/office/powerpoint/2010/main" val="1335252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1NF-1 Fluently add and subtract within 10 – bonds to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 + 3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spTree>
    <p:extLst>
      <p:ext uri="{BB962C8B-B14F-4D97-AF65-F5344CB8AC3E}">
        <p14:creationId xmlns:p14="http://schemas.microsoft.com/office/powerpoint/2010/main" val="2600206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1NF-1 Fluently add and subtract within 10 – bonds to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969904"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 – 7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194444"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a:t>
            </a:r>
          </a:p>
        </p:txBody>
      </p:sp>
    </p:spTree>
    <p:extLst>
      <p:ext uri="{BB962C8B-B14F-4D97-AF65-F5344CB8AC3E}">
        <p14:creationId xmlns:p14="http://schemas.microsoft.com/office/powerpoint/2010/main" val="3836519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1NF-1 Fluently add and subtract within 10 – bonds to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969904"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 – 2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194444"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a:t>
            </a:r>
          </a:p>
        </p:txBody>
      </p:sp>
    </p:spTree>
    <p:extLst>
      <p:ext uri="{BB962C8B-B14F-4D97-AF65-F5344CB8AC3E}">
        <p14:creationId xmlns:p14="http://schemas.microsoft.com/office/powerpoint/2010/main" val="3742812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1NF-1 Fluently add and subtract within 10 – bonds to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969904"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 – 8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194444"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a:t>
            </a:r>
          </a:p>
        </p:txBody>
      </p:sp>
    </p:spTree>
    <p:extLst>
      <p:ext uri="{BB962C8B-B14F-4D97-AF65-F5344CB8AC3E}">
        <p14:creationId xmlns:p14="http://schemas.microsoft.com/office/powerpoint/2010/main" val="4080418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1NF-1 Fluently add and subtract within 10 – bonds to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 + 8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spTree>
    <p:extLst>
      <p:ext uri="{BB962C8B-B14F-4D97-AF65-F5344CB8AC3E}">
        <p14:creationId xmlns:p14="http://schemas.microsoft.com/office/powerpoint/2010/main" val="711008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318BEF09-7019-48B2-9AD9-C840302375DF}"/>
              </a:ext>
            </a:extLst>
          </p:cNvPr>
          <p:cNvSpPr>
            <a:spLocks noGrp="1"/>
          </p:cNvSpPr>
          <p:nvPr>
            <p:ph sz="half" idx="2"/>
          </p:nvPr>
        </p:nvSpPr>
        <p:spPr/>
        <p:txBody>
          <a:bodyPr/>
          <a:lstStyle/>
          <a:p>
            <a:pPr marL="342900" indent="-342900">
              <a:lnSpc>
                <a:spcPct val="120000"/>
              </a:lnSpc>
              <a:buClr>
                <a:srgbClr val="585858"/>
              </a:buClr>
              <a:buFont typeface="Arial" panose="020B0604020202020204" pitchFamily="34" charset="0"/>
              <a:buChar char="•"/>
            </a:pPr>
            <a:r>
              <a:rPr lang="en-GB" sz="2400" dirty="0"/>
              <a:t>Additional pedagogical subject knowledge support can be found in the Mastery Professional Development </a:t>
            </a:r>
            <a:r>
              <a:rPr lang="en-GB" sz="2400" dirty="0">
                <a:solidFill>
                  <a:schemeClr val="tx1"/>
                </a:solidFill>
              </a:rPr>
              <a:t>Ma</a:t>
            </a:r>
            <a:r>
              <a:rPr lang="en-GB" sz="2400" dirty="0"/>
              <a:t>terials:</a:t>
            </a:r>
          </a:p>
          <a:p>
            <a:pPr marL="342900" indent="-342900">
              <a:lnSpc>
                <a:spcPct val="120000"/>
              </a:lnSpc>
              <a:buClr>
                <a:srgbClr val="585858"/>
              </a:buClr>
              <a:buFont typeface="Arial" panose="020B0604020202020204" pitchFamily="34" charset="0"/>
              <a:buChar char="•"/>
            </a:pPr>
            <a:r>
              <a:rPr lang="en-GB" sz="2400" dirty="0">
                <a:hlinkClick r:id="rId3"/>
              </a:rPr>
              <a:t>1.7 Addition and subtraction: strategies within 10 </a:t>
            </a:r>
            <a:endParaRPr lang="en-GB" sz="2400" dirty="0"/>
          </a:p>
          <a:p>
            <a:pPr marL="342900" indent="-342900">
              <a:lnSpc>
                <a:spcPct val="120000"/>
              </a:lnSpc>
              <a:buClr>
                <a:srgbClr val="585858"/>
              </a:buClr>
              <a:buFont typeface="Arial" panose="020B0604020202020204" pitchFamily="34" charset="0"/>
              <a:buChar char="•"/>
            </a:pPr>
            <a:r>
              <a:rPr lang="en-GB" sz="2400" dirty="0"/>
              <a:t>Several of the activity slides have been taken from these materials.</a:t>
            </a:r>
          </a:p>
          <a:p>
            <a:pPr marL="257175" indent="-257175">
              <a:lnSpc>
                <a:spcPct val="120000"/>
              </a:lnSpc>
              <a:buFont typeface="Arial" panose="020B0604020202020204" pitchFamily="34" charset="0"/>
              <a:buChar char="•"/>
            </a:pPr>
            <a:endParaRPr lang="en-GB" sz="1200" dirty="0">
              <a:solidFill>
                <a:srgbClr val="FF0000"/>
              </a:solidFill>
            </a:endParaRPr>
          </a:p>
        </p:txBody>
      </p:sp>
      <p:sp>
        <p:nvSpPr>
          <p:cNvPr id="5" name="Title 1">
            <a:extLst>
              <a:ext uri="{FF2B5EF4-FFF2-40B4-BE49-F238E27FC236}">
                <a16:creationId xmlns:a16="http://schemas.microsoft.com/office/drawing/2014/main" id="{DEFEC091-CFB1-4B3E-9A93-3CEE3D8156AB}"/>
              </a:ext>
            </a:extLst>
          </p:cNvPr>
          <p:cNvSpPr>
            <a:spLocks noGrp="1"/>
          </p:cNvSpPr>
          <p:nvPr>
            <p:ph type="title"/>
          </p:nvPr>
        </p:nvSpPr>
        <p:spPr>
          <a:xfrm>
            <a:off x="908575" y="265845"/>
            <a:ext cx="10425325" cy="736588"/>
          </a:xfrm>
        </p:spPr>
        <p:txBody>
          <a:bodyPr/>
          <a:lstStyle/>
          <a:p>
            <a:r>
              <a:rPr lang="en-GB" sz="2400" dirty="0"/>
              <a:t>1NF-1: Linked mastery PD materials</a:t>
            </a:r>
          </a:p>
        </p:txBody>
      </p:sp>
      <p:pic>
        <p:nvPicPr>
          <p:cNvPr id="3" name="Picture 2">
            <a:extLst>
              <a:ext uri="{FF2B5EF4-FFF2-40B4-BE49-F238E27FC236}">
                <a16:creationId xmlns:a16="http://schemas.microsoft.com/office/drawing/2014/main" id="{F047C235-60DC-4374-8A35-2D5F749E4197}"/>
              </a:ext>
            </a:extLst>
          </p:cNvPr>
          <p:cNvPicPr>
            <a:picLocks noChangeAspect="1"/>
          </p:cNvPicPr>
          <p:nvPr/>
        </p:nvPicPr>
        <p:blipFill>
          <a:blip r:embed="rId4"/>
          <a:stretch>
            <a:fillRect/>
          </a:stretch>
        </p:blipFill>
        <p:spPr>
          <a:xfrm>
            <a:off x="949344" y="1180717"/>
            <a:ext cx="3660756" cy="5173869"/>
          </a:xfrm>
          <a:prstGeom prst="rect">
            <a:avLst/>
          </a:prstGeom>
          <a:ln>
            <a:solidFill>
              <a:schemeClr val="accent1"/>
            </a:solidFill>
          </a:ln>
        </p:spPr>
      </p:pic>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1NF-1 Fluently add and subtract within 10 – bonds to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 + 2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spTree>
    <p:extLst>
      <p:ext uri="{BB962C8B-B14F-4D97-AF65-F5344CB8AC3E}">
        <p14:creationId xmlns:p14="http://schemas.microsoft.com/office/powerpoint/2010/main" val="1265796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1NF-1 Fluently add and subtract within 10 – bonds to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969904"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 – 1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194444"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a:t>
            </a:r>
          </a:p>
        </p:txBody>
      </p:sp>
    </p:spTree>
    <p:extLst>
      <p:ext uri="{BB962C8B-B14F-4D97-AF65-F5344CB8AC3E}">
        <p14:creationId xmlns:p14="http://schemas.microsoft.com/office/powerpoint/2010/main" val="3648622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1NF-1 Fluently add and subtract within 10 – bonds to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 + 1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spTree>
    <p:extLst>
      <p:ext uri="{BB962C8B-B14F-4D97-AF65-F5344CB8AC3E}">
        <p14:creationId xmlns:p14="http://schemas.microsoft.com/office/powerpoint/2010/main" val="4024008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1NF-1 Fluently add and subtract within 10 – bonds to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969904"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 – 6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194444"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spTree>
    <p:extLst>
      <p:ext uri="{BB962C8B-B14F-4D97-AF65-F5344CB8AC3E}">
        <p14:creationId xmlns:p14="http://schemas.microsoft.com/office/powerpoint/2010/main" val="4085328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0768B2-2D22-46F4-8A96-1513D7C23BEF}"/>
              </a:ext>
            </a:extLst>
          </p:cNvPr>
          <p:cNvSpPr>
            <a:spLocks noGrp="1"/>
          </p:cNvSpPr>
          <p:nvPr>
            <p:ph type="title"/>
          </p:nvPr>
        </p:nvSpPr>
        <p:spPr/>
        <p:txBody>
          <a:bodyPr/>
          <a:lstStyle/>
          <a:p>
            <a:r>
              <a:rPr lang="en-GB" dirty="0"/>
              <a:t>1NF-1 Fluently add and subtract within 10 – adding and subtracting 1</a:t>
            </a:r>
          </a:p>
        </p:txBody>
      </p:sp>
      <p:sp>
        <p:nvSpPr>
          <p:cNvPr id="27" name="Content Placeholder 2">
            <a:extLst>
              <a:ext uri="{FF2B5EF4-FFF2-40B4-BE49-F238E27FC236}">
                <a16:creationId xmlns:a16="http://schemas.microsoft.com/office/drawing/2014/main" id="{D9F0E3DA-A123-406F-9A26-40FB66E38C52}"/>
              </a:ext>
            </a:extLst>
          </p:cNvPr>
          <p:cNvSpPr txBox="1">
            <a:spLocks/>
          </p:cNvSpPr>
          <p:nvPr/>
        </p:nvSpPr>
        <p:spPr>
          <a:xfrm>
            <a:off x="319770" y="1236309"/>
            <a:ext cx="10567305" cy="4063940"/>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Look at the slides of flowers and talk about what is happening. Can children make their own number story with objects involving </a:t>
            </a:r>
            <a:r>
              <a:rPr kumimoji="0" lang="en-GB" sz="1800" b="0" i="1" u="none" strike="noStrike" kern="1200" cap="none" spc="0" normalizeH="0" baseline="0" noProof="0" dirty="0">
                <a:ln>
                  <a:noFill/>
                </a:ln>
                <a:solidFill>
                  <a:srgbClr val="585858"/>
                </a:solidFill>
                <a:effectLst/>
                <a:uLnTx/>
                <a:uFillTx/>
                <a:latin typeface="Arial"/>
                <a:ea typeface="+mn-ea"/>
                <a:cs typeface="+mn-cs"/>
              </a:rPr>
              <a:t>one more</a:t>
            </a:r>
            <a:r>
              <a:rPr lang="en-GB" sz="1800" dirty="0">
                <a:latin typeface="Arial"/>
              </a:rPr>
              <a:t>? </a:t>
            </a:r>
            <a:r>
              <a:rPr kumimoji="0" lang="en-GB" sz="1800" b="0" i="0" u="none" strike="noStrike" kern="1200" cap="none" spc="0" normalizeH="0" baseline="0" noProof="0" dirty="0">
                <a:ln>
                  <a:noFill/>
                </a:ln>
                <a:solidFill>
                  <a:srgbClr val="585858"/>
                </a:solidFill>
                <a:effectLst/>
                <a:uLnTx/>
                <a:uFillTx/>
                <a:latin typeface="Arial"/>
                <a:ea typeface="+mn-ea"/>
                <a:cs typeface="+mn-cs"/>
              </a:rPr>
              <a:t>Can they describe the story as </a:t>
            </a:r>
            <a:r>
              <a:rPr kumimoji="0" lang="en-GB" sz="1800" b="0" i="1" u="none" strike="noStrike" kern="1200" cap="none" spc="0" normalizeH="0" baseline="0" noProof="0" dirty="0">
                <a:ln>
                  <a:noFill/>
                </a:ln>
                <a:solidFill>
                  <a:srgbClr val="585858"/>
                </a:solidFill>
                <a:effectLst/>
                <a:uLnTx/>
                <a:uFillTx/>
                <a:latin typeface="Arial"/>
                <a:ea typeface="+mn-ea"/>
                <a:cs typeface="+mn-cs"/>
              </a:rPr>
              <a:t>one more than __ is __</a:t>
            </a:r>
            <a:r>
              <a:rPr lang="en-GB" sz="1800" i="1" dirty="0">
                <a:latin typeface="Arial"/>
              </a:rPr>
              <a:t>, </a:t>
            </a:r>
            <a:r>
              <a:rPr kumimoji="0" lang="en-GB" sz="1800" b="0" i="0" u="none" strike="noStrike" kern="1200" cap="none" spc="0" normalizeH="0" baseline="0" noProof="0" dirty="0">
                <a:ln>
                  <a:noFill/>
                </a:ln>
                <a:solidFill>
                  <a:srgbClr val="585858"/>
                </a:solidFill>
                <a:effectLst/>
                <a:uLnTx/>
                <a:uFillTx/>
                <a:latin typeface="Arial"/>
                <a:ea typeface="+mn-ea"/>
                <a:cs typeface="+mn-cs"/>
              </a:rPr>
              <a:t>and write an equation using +1? Can they draw a picture to match a +1 calculation?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Look at the picture of doughnuts. What is happening? Can they act out a similar story with objects? If they were to draw the picture, how would they show that one object was being taken away? Do they recognise that when we subtract 1, it is the same as </a:t>
            </a:r>
            <a:r>
              <a:rPr kumimoji="0" lang="en-GB" sz="1800" b="0" i="1" u="none" strike="noStrike" kern="1200" cap="none" spc="0" normalizeH="0" baseline="0" noProof="0" dirty="0">
                <a:ln>
                  <a:noFill/>
                </a:ln>
                <a:solidFill>
                  <a:srgbClr val="585858"/>
                </a:solidFill>
                <a:effectLst/>
                <a:uLnTx/>
                <a:uFillTx/>
                <a:latin typeface="Arial"/>
                <a:ea typeface="+mn-ea"/>
                <a:cs typeface="+mn-cs"/>
              </a:rPr>
              <a:t>one less than</a:t>
            </a:r>
            <a:r>
              <a:rPr kumimoji="0" lang="en-GB" sz="1800" b="0" i="0" u="none" strike="noStrike" kern="1200" cap="none" spc="0" normalizeH="0" baseline="0" noProof="0" dirty="0">
                <a:ln>
                  <a:noFill/>
                </a:ln>
                <a:solidFill>
                  <a:srgbClr val="585858"/>
                </a:solidFill>
                <a:effectLst/>
                <a:uLnTx/>
                <a:uFillTx/>
                <a:latin typeface="Arial"/>
                <a:ea typeface="+mn-ea"/>
                <a:cs typeface="+mn-cs"/>
              </a:rPr>
              <a:t>? Practise saying subtractions as one less than, e.g. 7 </a:t>
            </a: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r>
              <a:rPr kumimoji="0" lang="en-GB" sz="1800" b="0" i="0" u="none" strike="noStrike" kern="1200" cap="none" spc="0" normalizeH="0" baseline="0" noProof="0" dirty="0">
                <a:ln>
                  <a:noFill/>
                </a:ln>
                <a:solidFill>
                  <a:srgbClr val="585858"/>
                </a:solidFill>
                <a:effectLst/>
                <a:uLnTx/>
                <a:uFillTx/>
                <a:latin typeface="Arial"/>
                <a:ea typeface="+mn-ea"/>
                <a:cs typeface="+mn-cs"/>
              </a:rPr>
              <a:t> 1= 6 can be described as </a:t>
            </a:r>
            <a:r>
              <a:rPr kumimoji="0" lang="en-GB" sz="1800" b="0" i="1" u="none" strike="noStrike" kern="1200" cap="none" spc="0" normalizeH="0" baseline="0" noProof="0" dirty="0">
                <a:ln>
                  <a:noFill/>
                </a:ln>
                <a:solidFill>
                  <a:srgbClr val="585858"/>
                </a:solidFill>
                <a:effectLst/>
                <a:uLnTx/>
                <a:uFillTx/>
                <a:latin typeface="Arial"/>
                <a:ea typeface="+mn-ea"/>
                <a:cs typeface="+mn-cs"/>
              </a:rPr>
              <a:t>one less than 7 is 6</a:t>
            </a:r>
            <a:r>
              <a:rPr kumimoji="0" lang="en-GB" sz="1800" b="0" i="0" u="none" strike="noStrike" kern="1200" cap="none" spc="0" normalizeH="0" baseline="0" noProof="0" dirty="0">
                <a:ln>
                  <a:noFill/>
                </a:ln>
                <a:solidFill>
                  <a:srgbClr val="585858"/>
                </a:solidFill>
                <a:effectLst/>
                <a:uLnTx/>
                <a:uFillTx/>
                <a:latin typeface="Arial"/>
                <a:ea typeface="+mn-ea"/>
                <a:cs typeface="+mn-cs"/>
              </a:rPr>
              <a:t>.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Use songs and rhymes to develop fluency with </a:t>
            </a:r>
            <a:r>
              <a:rPr kumimoji="0" lang="en-GB" sz="1800" b="0" i="1" u="none" strike="noStrike" kern="1200" cap="none" spc="0" normalizeH="0" baseline="0" noProof="0" dirty="0">
                <a:ln>
                  <a:noFill/>
                </a:ln>
                <a:solidFill>
                  <a:srgbClr val="585858"/>
                </a:solidFill>
                <a:effectLst/>
                <a:uLnTx/>
                <a:uFillTx/>
                <a:latin typeface="Arial"/>
                <a:ea typeface="+mn-ea"/>
                <a:cs typeface="+mn-cs"/>
              </a:rPr>
              <a:t>one less than</a:t>
            </a:r>
            <a:r>
              <a:rPr kumimoji="0" lang="en-GB" sz="1800" b="0" i="0" u="none" strike="noStrike" kern="1200" cap="none" spc="0" normalizeH="0" baseline="0" noProof="0" dirty="0">
                <a:ln>
                  <a:noFill/>
                </a:ln>
                <a:solidFill>
                  <a:srgbClr val="585858"/>
                </a:solidFill>
                <a:effectLst/>
                <a:uLnTx/>
                <a:uFillTx/>
                <a:latin typeface="Arial"/>
                <a:ea typeface="+mn-ea"/>
                <a:cs typeface="+mn-cs"/>
              </a:rPr>
              <a:t>. Use props to act out songs, e.g. </a:t>
            </a:r>
            <a:r>
              <a:rPr kumimoji="0" lang="en-GB" sz="1800" b="0" i="1" u="none" strike="noStrike" kern="1200" cap="none" spc="0" normalizeH="0" baseline="0" noProof="0" dirty="0">
                <a:ln>
                  <a:noFill/>
                </a:ln>
                <a:solidFill>
                  <a:srgbClr val="585858"/>
                </a:solidFill>
                <a:effectLst/>
                <a:uLnTx/>
                <a:uFillTx/>
                <a:latin typeface="Arial"/>
                <a:ea typeface="+mn-ea"/>
                <a:cs typeface="+mn-cs"/>
              </a:rPr>
              <a:t>Ten Green Bottles, Ten Little Monkeys, Five Little Ducks, Five Currant Buns.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lang="en-GB" sz="1800" dirty="0">
                <a:latin typeface="Arial"/>
              </a:rPr>
              <a:t>C</a:t>
            </a:r>
            <a:r>
              <a:rPr kumimoji="0" lang="en-GB" sz="1800" b="0" i="0" u="none" strike="noStrike" kern="1200" cap="none" spc="0" normalizeH="0" baseline="0" noProof="0" dirty="0" err="1">
                <a:ln>
                  <a:noFill/>
                </a:ln>
                <a:solidFill>
                  <a:srgbClr val="585858"/>
                </a:solidFill>
                <a:effectLst/>
                <a:uLnTx/>
                <a:uFillTx/>
                <a:latin typeface="Arial"/>
                <a:ea typeface="+mn-ea"/>
                <a:cs typeface="+mn-cs"/>
              </a:rPr>
              <a:t>ount</a:t>
            </a:r>
            <a:r>
              <a:rPr kumimoji="0" lang="en-GB" sz="1800" b="0" i="0" u="none" strike="noStrike" kern="1200" cap="none" spc="0" normalizeH="0" baseline="0" noProof="0" dirty="0">
                <a:ln>
                  <a:noFill/>
                </a:ln>
                <a:solidFill>
                  <a:srgbClr val="585858"/>
                </a:solidFill>
                <a:effectLst/>
                <a:uLnTx/>
                <a:uFillTx/>
                <a:latin typeface="Arial"/>
                <a:ea typeface="+mn-ea"/>
                <a:cs typeface="+mn-cs"/>
              </a:rPr>
              <a:t> out a set of objects into a pot: after agreeing </a:t>
            </a:r>
            <a:r>
              <a:rPr kumimoji="0" lang="en-GB" sz="1800" b="0" i="1" u="none" strike="noStrike" kern="1200" cap="none" spc="0" normalizeH="0" baseline="0" noProof="0" dirty="0">
                <a:ln>
                  <a:noFill/>
                </a:ln>
                <a:solidFill>
                  <a:srgbClr val="585858"/>
                </a:solidFill>
                <a:effectLst/>
                <a:uLnTx/>
                <a:uFillTx/>
                <a:latin typeface="Arial"/>
                <a:ea typeface="+mn-ea"/>
                <a:cs typeface="+mn-cs"/>
              </a:rPr>
              <a:t>how many in the pot, </a:t>
            </a:r>
            <a:r>
              <a:rPr kumimoji="0" lang="en-GB" sz="1800" b="0" i="0" u="none" strike="noStrike" kern="1200" cap="none" spc="0" normalizeH="0" baseline="0" noProof="0" dirty="0">
                <a:ln>
                  <a:noFill/>
                </a:ln>
                <a:solidFill>
                  <a:srgbClr val="585858"/>
                </a:solidFill>
                <a:effectLst/>
                <a:uLnTx/>
                <a:uFillTx/>
                <a:latin typeface="Arial"/>
                <a:ea typeface="+mn-ea"/>
                <a:cs typeface="+mn-cs"/>
              </a:rPr>
              <a:t>you can put in and take out one object at a time, asking children </a:t>
            </a:r>
            <a:r>
              <a:rPr kumimoji="0" lang="en-GB" sz="1800" b="0" i="1" u="none" strike="noStrike" kern="1200" cap="none" spc="0" normalizeH="0" baseline="0" noProof="0" dirty="0">
                <a:ln>
                  <a:noFill/>
                </a:ln>
                <a:solidFill>
                  <a:srgbClr val="585858"/>
                </a:solidFill>
                <a:effectLst/>
                <a:uLnTx/>
                <a:uFillTx/>
                <a:latin typeface="Arial"/>
                <a:ea typeface="+mn-ea"/>
                <a:cs typeface="+mn-cs"/>
              </a:rPr>
              <a:t>how many now?</a:t>
            </a:r>
            <a:r>
              <a:rPr kumimoji="0" lang="en-GB" sz="1800" b="0" i="0" u="none" strike="noStrike" kern="1200" cap="none" spc="0" normalizeH="0" baseline="0" noProof="0" dirty="0">
                <a:ln>
                  <a:noFill/>
                </a:ln>
                <a:solidFill>
                  <a:srgbClr val="585858"/>
                </a:solidFill>
                <a:effectLst/>
                <a:uLnTx/>
                <a:uFillTx/>
                <a:latin typeface="Arial"/>
                <a:ea typeface="+mn-ea"/>
                <a:cs typeface="+mn-cs"/>
              </a:rPr>
              <a:t> Can they convince you?</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Children could also be given a selection of addition or subtraction expressions and asked to identify which ones represent </a:t>
            </a:r>
            <a:r>
              <a:rPr kumimoji="0" lang="en-GB" sz="1800" b="0" i="1" u="none" strike="noStrike" kern="1200" cap="none" spc="0" normalizeH="0" baseline="0" noProof="0" dirty="0">
                <a:ln>
                  <a:noFill/>
                </a:ln>
                <a:solidFill>
                  <a:srgbClr val="585858"/>
                </a:solidFill>
                <a:effectLst/>
                <a:uLnTx/>
                <a:uFillTx/>
                <a:latin typeface="Arial"/>
                <a:ea typeface="+mn-ea"/>
                <a:cs typeface="+mn-cs"/>
              </a:rPr>
              <a:t>one more than </a:t>
            </a:r>
            <a:r>
              <a:rPr kumimoji="0" lang="en-GB" sz="1800" b="0" i="0" u="none" strike="noStrike" kern="1200" cap="none" spc="0" normalizeH="0" baseline="0" noProof="0" dirty="0">
                <a:ln>
                  <a:noFill/>
                </a:ln>
                <a:solidFill>
                  <a:srgbClr val="585858"/>
                </a:solidFill>
                <a:effectLst/>
                <a:uLnTx/>
                <a:uFillTx/>
                <a:latin typeface="Arial"/>
                <a:ea typeface="+mn-ea"/>
                <a:cs typeface="+mn-cs"/>
              </a:rPr>
              <a:t>or </a:t>
            </a:r>
            <a:r>
              <a:rPr kumimoji="0" lang="en-GB" sz="1800" b="0" i="1" u="none" strike="noStrike" kern="1200" cap="none" spc="0" normalizeH="0" baseline="0" noProof="0" dirty="0">
                <a:ln>
                  <a:noFill/>
                </a:ln>
                <a:solidFill>
                  <a:srgbClr val="585858"/>
                </a:solidFill>
                <a:effectLst/>
                <a:uLnTx/>
                <a:uFillTx/>
                <a:latin typeface="Arial"/>
                <a:ea typeface="+mn-ea"/>
                <a:cs typeface="+mn-cs"/>
              </a:rPr>
              <a:t>one less than </a:t>
            </a:r>
            <a:r>
              <a:rPr kumimoji="0" lang="en-GB" sz="1800" b="0" i="0" u="none" strike="noStrike" kern="1200" cap="none" spc="0" normalizeH="0" baseline="0" noProof="0" dirty="0">
                <a:ln>
                  <a:noFill/>
                </a:ln>
                <a:solidFill>
                  <a:srgbClr val="585858"/>
                </a:solidFill>
                <a:effectLst/>
                <a:uLnTx/>
                <a:uFillTx/>
                <a:latin typeface="Arial"/>
                <a:ea typeface="+mn-ea"/>
                <a:cs typeface="+mn-cs"/>
              </a:rPr>
              <a:t>a number.</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39564828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CB63D8F9-7DA7-4C4A-B3AD-5459BC3E1DCE}"/>
              </a:ext>
            </a:extLst>
          </p:cNvPr>
          <p:cNvSpPr>
            <a:spLocks noGrp="1"/>
          </p:cNvSpPr>
          <p:nvPr>
            <p:ph type="title"/>
          </p:nvPr>
        </p:nvSpPr>
        <p:spPr/>
        <p:txBody>
          <a:bodyPr/>
          <a:lstStyle/>
          <a:p>
            <a:r>
              <a:rPr lang="en-GB" dirty="0"/>
              <a:t>1NF-1 Fluently add and subtract within 10 – adding and subtracting 1, difference of 1</a:t>
            </a:r>
          </a:p>
        </p:txBody>
      </p:sp>
      <p:pic>
        <p:nvPicPr>
          <p:cNvPr id="4" name="Picture 3">
            <a:extLst>
              <a:ext uri="{FF2B5EF4-FFF2-40B4-BE49-F238E27FC236}">
                <a16:creationId xmlns:a16="http://schemas.microsoft.com/office/drawing/2014/main" id="{E2E699E8-2AEF-435C-9363-DE5A809CC02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2142278" y="1056768"/>
            <a:ext cx="1505451" cy="3164321"/>
          </a:xfrm>
          <a:prstGeom prst="rect">
            <a:avLst/>
          </a:prstGeom>
        </p:spPr>
      </p:pic>
      <p:pic>
        <p:nvPicPr>
          <p:cNvPr id="5" name="Picture 5" descr="C:\Users\Liam\Documents\Design\NCETM\04 Images for B1 PPTs\Final PNG files\ncetm_mm_sp1_se06_aw002.png">
            <a:extLst>
              <a:ext uri="{FF2B5EF4-FFF2-40B4-BE49-F238E27FC236}">
                <a16:creationId xmlns:a16="http://schemas.microsoft.com/office/drawing/2014/main" id="{3FD48F2D-4F9D-4AA0-B982-8CC391ED99D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12000" y="4833208"/>
            <a:ext cx="8712000" cy="395992"/>
          </a:xfrm>
          <a:prstGeom prst="rect">
            <a:avLst/>
          </a:prstGeom>
          <a:noFill/>
        </p:spPr>
      </p:pic>
      <p:pic>
        <p:nvPicPr>
          <p:cNvPr id="6" name="Picture 5">
            <a:extLst>
              <a:ext uri="{FF2B5EF4-FFF2-40B4-BE49-F238E27FC236}">
                <a16:creationId xmlns:a16="http://schemas.microsoft.com/office/drawing/2014/main" id="{821B4659-5EE3-4EA8-9D81-2016109026AF}"/>
              </a:ext>
            </a:extLst>
          </p:cNvPr>
          <p:cNvPicPr>
            <a:picLocks noChangeAspect="1"/>
          </p:cNvPicPr>
          <p:nvPr/>
        </p:nvPicPr>
        <p:blipFill rotWithShape="1">
          <a:blip r:embed="rId5">
            <a:extLst>
              <a:ext uri="{28A0092B-C50C-407E-A947-70E740481C1C}">
                <a14:useLocalDpi xmlns:a14="http://schemas.microsoft.com/office/drawing/2010/main" val="0"/>
              </a:ext>
            </a:extLst>
          </a:blip>
          <a:srcRect t="-4678"/>
          <a:stretch/>
        </p:blipFill>
        <p:spPr>
          <a:xfrm>
            <a:off x="5087888" y="908721"/>
            <a:ext cx="2592288" cy="3312368"/>
          </a:xfrm>
          <a:prstGeom prst="rect">
            <a:avLst/>
          </a:prstGeom>
        </p:spPr>
      </p:pic>
      <p:pic>
        <p:nvPicPr>
          <p:cNvPr id="7" name="Picture 6">
            <a:extLst>
              <a:ext uri="{FF2B5EF4-FFF2-40B4-BE49-F238E27FC236}">
                <a16:creationId xmlns:a16="http://schemas.microsoft.com/office/drawing/2014/main" id="{DB46EC28-CCCB-43E1-9103-ED52A4338274}"/>
              </a:ext>
            </a:extLst>
          </p:cNvPr>
          <p:cNvPicPr>
            <a:picLocks noChangeAspect="1"/>
          </p:cNvPicPr>
          <p:nvPr/>
        </p:nvPicPr>
        <p:blipFill rotWithShape="1">
          <a:blip r:embed="rId6">
            <a:extLst>
              <a:ext uri="{28A0092B-C50C-407E-A947-70E740481C1C}">
                <a14:useLocalDpi xmlns:a14="http://schemas.microsoft.com/office/drawing/2010/main" val="0"/>
              </a:ext>
            </a:extLst>
          </a:blip>
          <a:srcRect t="-4678" r="-12416"/>
          <a:stretch/>
        </p:blipFill>
        <p:spPr>
          <a:xfrm>
            <a:off x="8256240" y="908722"/>
            <a:ext cx="2016224" cy="3312367"/>
          </a:xfrm>
          <a:prstGeom prst="rect">
            <a:avLst/>
          </a:prstGeom>
        </p:spPr>
      </p:pic>
      <p:pic>
        <p:nvPicPr>
          <p:cNvPr id="9" name="Picture 8">
            <a:extLst>
              <a:ext uri="{FF2B5EF4-FFF2-40B4-BE49-F238E27FC236}">
                <a16:creationId xmlns:a16="http://schemas.microsoft.com/office/drawing/2014/main" id="{F82C1CA8-BFB6-44D9-8473-2C3ED1E2CD1D}"/>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a:xfrm>
            <a:off x="2639616" y="4221089"/>
            <a:ext cx="792089" cy="426767"/>
          </a:xfrm>
          <a:prstGeom prst="rect">
            <a:avLst/>
          </a:prstGeom>
        </p:spPr>
      </p:pic>
      <p:pic>
        <p:nvPicPr>
          <p:cNvPr id="10" name="Picture 9">
            <a:extLst>
              <a:ext uri="{FF2B5EF4-FFF2-40B4-BE49-F238E27FC236}">
                <a16:creationId xmlns:a16="http://schemas.microsoft.com/office/drawing/2014/main" id="{55E91405-3105-4581-9D6C-5317CFB4E70F}"/>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a:stretch/>
        </p:blipFill>
        <p:spPr>
          <a:xfrm>
            <a:off x="5807968" y="4221088"/>
            <a:ext cx="792088" cy="426767"/>
          </a:xfrm>
          <a:prstGeom prst="rect">
            <a:avLst/>
          </a:prstGeom>
        </p:spPr>
      </p:pic>
      <p:pic>
        <p:nvPicPr>
          <p:cNvPr id="11" name="Picture 10">
            <a:extLst>
              <a:ext uri="{FF2B5EF4-FFF2-40B4-BE49-F238E27FC236}">
                <a16:creationId xmlns:a16="http://schemas.microsoft.com/office/drawing/2014/main" id="{1EF1A3DE-6DC2-480F-9F77-E9824814F3F7}"/>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a:stretch/>
        </p:blipFill>
        <p:spPr>
          <a:xfrm>
            <a:off x="8976320" y="4221088"/>
            <a:ext cx="504056" cy="426767"/>
          </a:xfrm>
          <a:prstGeom prst="rect">
            <a:avLst/>
          </a:prstGeom>
        </p:spPr>
      </p:pic>
      <p:pic>
        <p:nvPicPr>
          <p:cNvPr id="12" name="Picture 11">
            <a:extLst>
              <a:ext uri="{FF2B5EF4-FFF2-40B4-BE49-F238E27FC236}">
                <a16:creationId xmlns:a16="http://schemas.microsoft.com/office/drawing/2014/main" id="{528B38DA-C5FD-4DAA-819A-6BA59A46D59F}"/>
              </a:ext>
            </a:extLst>
          </p:cNvPr>
          <p:cNvPicPr>
            <a:picLocks noChangeAspect="1"/>
          </p:cNvPicPr>
          <p:nvPr/>
        </p:nvPicPr>
        <p:blipFill rotWithShape="1">
          <a:blip r:embed="rId10">
            <a:extLst>
              <a:ext uri="{28A0092B-C50C-407E-A947-70E740481C1C}">
                <a14:useLocalDpi xmlns:a14="http://schemas.microsoft.com/office/drawing/2010/main" val="0"/>
              </a:ext>
            </a:extLst>
          </a:blip>
          <a:srcRect b="-6991"/>
          <a:stretch/>
        </p:blipFill>
        <p:spPr>
          <a:xfrm>
            <a:off x="5375920" y="5229201"/>
            <a:ext cx="1512168" cy="612119"/>
          </a:xfrm>
          <a:prstGeom prst="rect">
            <a:avLst/>
          </a:prstGeom>
        </p:spPr>
      </p:pic>
      <p:sp>
        <p:nvSpPr>
          <p:cNvPr id="2" name="TextBox 19">
            <a:extLst>
              <a:ext uri="{FF2B5EF4-FFF2-40B4-BE49-F238E27FC236}">
                <a16:creationId xmlns:a16="http://schemas.microsoft.com/office/drawing/2014/main" id="{BB18D2E0-3EBA-4610-8F43-0B33466A8128}"/>
              </a:ext>
            </a:extLst>
          </p:cNvPr>
          <p:cNvSpPr txBox="1"/>
          <p:nvPr/>
        </p:nvSpPr>
        <p:spPr>
          <a:xfrm>
            <a:off x="2753112" y="6054309"/>
            <a:ext cx="6944423" cy="369332"/>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18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I</a:t>
            </a:r>
            <a:r>
              <a:rPr kumimoji="0" lang="en-GB" sz="18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 know that one more than 3 is 4, so I know that 3 plus 1 is 4.</a:t>
            </a:r>
          </a:p>
        </p:txBody>
      </p:sp>
    </p:spTree>
    <p:extLst>
      <p:ext uri="{BB962C8B-B14F-4D97-AF65-F5344CB8AC3E}">
        <p14:creationId xmlns:p14="http://schemas.microsoft.com/office/powerpoint/2010/main" val="1549681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1000" fill="hold"/>
                                        <p:tgtEl>
                                          <p:spTgt spid="5"/>
                                        </p:tgtEl>
                                        <p:attrNameLst>
                                          <p:attrName>ppt_x</p:attrName>
                                        </p:attrNameLst>
                                      </p:cBhvr>
                                      <p:tavLst>
                                        <p:tav tm="0">
                                          <p:val>
                                            <p:strVal val="0-#ppt_w/2"/>
                                          </p:val>
                                        </p:tav>
                                        <p:tav tm="100000">
                                          <p:val>
                                            <p:strVal val="#ppt_x"/>
                                          </p:val>
                                        </p:tav>
                                      </p:tavLst>
                                    </p:anim>
                                    <p:anim calcmode="lin" valueType="num">
                                      <p:cBhvr additive="base">
                                        <p:cTn id="18" dur="10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500"/>
                                        <p:tgtEl>
                                          <p:spTgt spid="10"/>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500"/>
                                        <p:tgtEl>
                                          <p:spTgt spid="11"/>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fade">
                                      <p:cBhvr>
                                        <p:cTn id="3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AF9BFB0D-DA08-4FC8-9829-05D5DEF051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74000" y="2593884"/>
            <a:ext cx="509138" cy="403068"/>
          </a:xfrm>
          <a:prstGeom prst="rect">
            <a:avLst/>
          </a:prstGeom>
        </p:spPr>
      </p:pic>
      <p:sp>
        <p:nvSpPr>
          <p:cNvPr id="6" name="Title 5">
            <a:extLst>
              <a:ext uri="{FF2B5EF4-FFF2-40B4-BE49-F238E27FC236}">
                <a16:creationId xmlns:a16="http://schemas.microsoft.com/office/drawing/2014/main" id="{3DE4796A-D2F1-4FAC-9A42-E24112015988}"/>
              </a:ext>
            </a:extLst>
          </p:cNvPr>
          <p:cNvSpPr>
            <a:spLocks noGrp="1"/>
          </p:cNvSpPr>
          <p:nvPr>
            <p:ph type="title"/>
          </p:nvPr>
        </p:nvSpPr>
        <p:spPr/>
        <p:txBody>
          <a:bodyPr/>
          <a:lstStyle/>
          <a:p>
            <a:r>
              <a:rPr lang="en-GB" dirty="0"/>
              <a:t>1NF-1 Fluently add and subtract within 10 – adding and subtracting 1, difference of 1</a:t>
            </a:r>
          </a:p>
        </p:txBody>
      </p:sp>
      <p:pic>
        <p:nvPicPr>
          <p:cNvPr id="4" name="Picture 3">
            <a:extLst>
              <a:ext uri="{FF2B5EF4-FFF2-40B4-BE49-F238E27FC236}">
                <a16:creationId xmlns:a16="http://schemas.microsoft.com/office/drawing/2014/main" id="{4F2B5BA5-BEF8-4D51-898B-235D8C04A9D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2142278" y="1186951"/>
            <a:ext cx="2225531" cy="2674098"/>
          </a:xfrm>
          <a:prstGeom prst="rect">
            <a:avLst/>
          </a:prstGeom>
        </p:spPr>
      </p:pic>
      <p:pic>
        <p:nvPicPr>
          <p:cNvPr id="5" name="Picture 4">
            <a:extLst>
              <a:ext uri="{FF2B5EF4-FFF2-40B4-BE49-F238E27FC236}">
                <a16:creationId xmlns:a16="http://schemas.microsoft.com/office/drawing/2014/main" id="{DB06D53A-B49E-40A0-BE28-41F14BF0F2F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2142277" y="1186951"/>
            <a:ext cx="2225531" cy="2674098"/>
          </a:xfrm>
          <a:prstGeom prst="rect">
            <a:avLst/>
          </a:prstGeom>
        </p:spPr>
      </p:pic>
      <p:pic>
        <p:nvPicPr>
          <p:cNvPr id="17" name="Picture 16">
            <a:extLst>
              <a:ext uri="{FF2B5EF4-FFF2-40B4-BE49-F238E27FC236}">
                <a16:creationId xmlns:a16="http://schemas.microsoft.com/office/drawing/2014/main" id="{02AA678C-286E-4386-95AE-4FB082E0985B}"/>
              </a:ext>
            </a:extLst>
          </p:cNvPr>
          <p:cNvPicPr>
            <a:picLocks noChangeAspect="1"/>
          </p:cNvPicPr>
          <p:nvPr/>
        </p:nvPicPr>
        <p:blipFill rotWithShape="1">
          <a:blip r:embed="rId5">
            <a:extLst>
              <a:ext uri="{28A0092B-C50C-407E-A947-70E740481C1C}">
                <a14:useLocalDpi xmlns:a14="http://schemas.microsoft.com/office/drawing/2010/main" val="0"/>
              </a:ext>
            </a:extLst>
          </a:blip>
          <a:srcRect t="-1889"/>
          <a:stretch/>
        </p:blipFill>
        <p:spPr>
          <a:xfrm>
            <a:off x="4943872" y="1124745"/>
            <a:ext cx="2376264" cy="2808312"/>
          </a:xfrm>
          <a:prstGeom prst="rect">
            <a:avLst/>
          </a:prstGeom>
        </p:spPr>
      </p:pic>
      <p:pic>
        <p:nvPicPr>
          <p:cNvPr id="18" name="Picture 17">
            <a:extLst>
              <a:ext uri="{FF2B5EF4-FFF2-40B4-BE49-F238E27FC236}">
                <a16:creationId xmlns:a16="http://schemas.microsoft.com/office/drawing/2014/main" id="{09D62D3F-B29D-4166-9075-B580AAB7F308}"/>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a:off x="5375920" y="1556792"/>
            <a:ext cx="1800200" cy="936104"/>
          </a:xfrm>
          <a:prstGeom prst="rect">
            <a:avLst/>
          </a:prstGeom>
        </p:spPr>
      </p:pic>
      <p:pic>
        <p:nvPicPr>
          <p:cNvPr id="19" name="Picture 18">
            <a:extLst>
              <a:ext uri="{FF2B5EF4-FFF2-40B4-BE49-F238E27FC236}">
                <a16:creationId xmlns:a16="http://schemas.microsoft.com/office/drawing/2014/main" id="{4617AC40-6377-4188-9A84-6E1138A0BC32}"/>
              </a:ext>
            </a:extLst>
          </p:cNvPr>
          <p:cNvPicPr>
            <a:picLocks noChangeAspect="1"/>
          </p:cNvPicPr>
          <p:nvPr/>
        </p:nvPicPr>
        <p:blipFill rotWithShape="1">
          <a:blip r:embed="rId7">
            <a:extLst>
              <a:ext uri="{28A0092B-C50C-407E-A947-70E740481C1C}">
                <a14:useLocalDpi xmlns:a14="http://schemas.microsoft.com/office/drawing/2010/main" val="0"/>
              </a:ext>
            </a:extLst>
          </a:blip>
          <a:srcRect t="-2265" r="-3507"/>
          <a:stretch/>
        </p:blipFill>
        <p:spPr>
          <a:xfrm>
            <a:off x="7806248" y="1124745"/>
            <a:ext cx="2322200" cy="2808312"/>
          </a:xfrm>
          <a:prstGeom prst="rect">
            <a:avLst/>
          </a:prstGeom>
        </p:spPr>
      </p:pic>
      <p:pic>
        <p:nvPicPr>
          <p:cNvPr id="20" name="Picture 5" descr="C:\Users\Liam\Documents\Design\NCETM\04 Images for B1 PPTs\Final PNG files\ncetm_mm_sp1_se06_aw002.png">
            <a:extLst>
              <a:ext uri="{FF2B5EF4-FFF2-40B4-BE49-F238E27FC236}">
                <a16:creationId xmlns:a16="http://schemas.microsoft.com/office/drawing/2014/main" id="{E7F97B81-4172-49A2-A6DE-2F35CF9D7C48}"/>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136456" y="4790648"/>
            <a:ext cx="8064000" cy="366544"/>
          </a:xfrm>
          <a:prstGeom prst="rect">
            <a:avLst/>
          </a:prstGeom>
          <a:noFill/>
        </p:spPr>
      </p:pic>
      <p:pic>
        <p:nvPicPr>
          <p:cNvPr id="21" name="Picture 20">
            <a:extLst>
              <a:ext uri="{FF2B5EF4-FFF2-40B4-BE49-F238E27FC236}">
                <a16:creationId xmlns:a16="http://schemas.microsoft.com/office/drawing/2014/main" id="{88D87461-EB4B-407D-A6B3-EEE84925613E}"/>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a:stretch/>
        </p:blipFill>
        <p:spPr>
          <a:xfrm>
            <a:off x="2855640" y="4077072"/>
            <a:ext cx="851234" cy="504056"/>
          </a:xfrm>
          <a:prstGeom prst="rect">
            <a:avLst/>
          </a:prstGeom>
        </p:spPr>
      </p:pic>
      <p:pic>
        <p:nvPicPr>
          <p:cNvPr id="22" name="Picture 21">
            <a:extLst>
              <a:ext uri="{FF2B5EF4-FFF2-40B4-BE49-F238E27FC236}">
                <a16:creationId xmlns:a16="http://schemas.microsoft.com/office/drawing/2014/main" id="{8FB930A2-E2D4-4A61-BE17-F16EC148C85E}"/>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a:stretch/>
        </p:blipFill>
        <p:spPr>
          <a:xfrm>
            <a:off x="5676814" y="4142578"/>
            <a:ext cx="851234" cy="347431"/>
          </a:xfrm>
          <a:prstGeom prst="rect">
            <a:avLst/>
          </a:prstGeom>
        </p:spPr>
      </p:pic>
      <p:pic>
        <p:nvPicPr>
          <p:cNvPr id="23" name="Picture 22">
            <a:extLst>
              <a:ext uri="{FF2B5EF4-FFF2-40B4-BE49-F238E27FC236}">
                <a16:creationId xmlns:a16="http://schemas.microsoft.com/office/drawing/2014/main" id="{5B9CF37A-142D-44F9-BE5D-A31281ADB5E1}"/>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a:stretch/>
        </p:blipFill>
        <p:spPr>
          <a:xfrm>
            <a:off x="8616280" y="4142577"/>
            <a:ext cx="720080" cy="438551"/>
          </a:xfrm>
          <a:prstGeom prst="rect">
            <a:avLst/>
          </a:prstGeom>
        </p:spPr>
      </p:pic>
      <p:pic>
        <p:nvPicPr>
          <p:cNvPr id="24" name="Picture 23">
            <a:extLst>
              <a:ext uri="{FF2B5EF4-FFF2-40B4-BE49-F238E27FC236}">
                <a16:creationId xmlns:a16="http://schemas.microsoft.com/office/drawing/2014/main" id="{5F12B10D-CC42-4B31-A1EC-206C1FC9C834}"/>
              </a:ext>
            </a:extLst>
          </p:cNvPr>
          <p:cNvPicPr>
            <a:picLocks noChangeAspect="1"/>
          </p:cNvPicPr>
          <p:nvPr/>
        </p:nvPicPr>
        <p:blipFill rotWithShape="1">
          <a:blip r:embed="rId12">
            <a:extLst>
              <a:ext uri="{28A0092B-C50C-407E-A947-70E740481C1C}">
                <a14:useLocalDpi xmlns:a14="http://schemas.microsoft.com/office/drawing/2010/main" val="0"/>
              </a:ext>
            </a:extLst>
          </a:blip>
          <a:srcRect b="-15916"/>
          <a:stretch/>
        </p:blipFill>
        <p:spPr>
          <a:xfrm>
            <a:off x="5735960" y="5157193"/>
            <a:ext cx="1152128" cy="576063"/>
          </a:xfrm>
          <a:prstGeom prst="rect">
            <a:avLst/>
          </a:prstGeom>
        </p:spPr>
      </p:pic>
      <p:pic>
        <p:nvPicPr>
          <p:cNvPr id="14" name="Picture 13">
            <a:extLst>
              <a:ext uri="{FF2B5EF4-FFF2-40B4-BE49-F238E27FC236}">
                <a16:creationId xmlns:a16="http://schemas.microsoft.com/office/drawing/2014/main" id="{012395DA-BA21-499D-8B46-DC059DF7392A}"/>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a:stretch/>
        </p:blipFill>
        <p:spPr>
          <a:xfrm>
            <a:off x="5213805" y="5193195"/>
            <a:ext cx="851234" cy="504056"/>
          </a:xfrm>
          <a:prstGeom prst="rect">
            <a:avLst/>
          </a:prstGeom>
        </p:spPr>
      </p:pic>
      <p:sp>
        <p:nvSpPr>
          <p:cNvPr id="2" name="TextBox 19">
            <a:extLst>
              <a:ext uri="{FF2B5EF4-FFF2-40B4-BE49-F238E27FC236}">
                <a16:creationId xmlns:a16="http://schemas.microsoft.com/office/drawing/2014/main" id="{BAA198CE-559C-4F7D-8351-17CD04C77F43}"/>
              </a:ext>
            </a:extLst>
          </p:cNvPr>
          <p:cNvSpPr txBox="1"/>
          <p:nvPr/>
        </p:nvSpPr>
        <p:spPr>
          <a:xfrm>
            <a:off x="2753112" y="6014981"/>
            <a:ext cx="6944423" cy="369332"/>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I know that one less than 8 is 7, so I know that 8 minus 1 is 7.</a:t>
            </a:r>
          </a:p>
        </p:txBody>
      </p:sp>
    </p:spTree>
    <p:extLst>
      <p:ext uri="{BB962C8B-B14F-4D97-AF65-F5344CB8AC3E}">
        <p14:creationId xmlns:p14="http://schemas.microsoft.com/office/powerpoint/2010/main" val="3470113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par>
                          <p:cTn id="11" fill="hold">
                            <p:stCondLst>
                              <p:cond delay="500"/>
                            </p:stCondLst>
                            <p:childTnLst>
                              <p:par>
                                <p:cTn id="12" presetID="64" presetClass="path" presetSubtype="0" accel="50000" decel="50000" fill="hold" nodeType="afterEffect">
                                  <p:stCondLst>
                                    <p:cond delay="0"/>
                                  </p:stCondLst>
                                  <p:childTnLst>
                                    <p:animMotion origin="layout" path="M 2.77778E-7 1.11111E-6 L 0.02153 -0.06505 " pathEditMode="relative" rAng="0" ptsTypes="AA">
                                      <p:cBhvr>
                                        <p:cTn id="13" dur="1000" fill="hold"/>
                                        <p:tgtEl>
                                          <p:spTgt spid="9"/>
                                        </p:tgtEl>
                                        <p:attrNameLst>
                                          <p:attrName>ppt_x</p:attrName>
                                          <p:attrName>ppt_y</p:attrName>
                                        </p:attrNameLst>
                                      </p:cBhvr>
                                      <p:rCtr x="1076" y="-3264"/>
                                    </p:animMotion>
                                  </p:childTnLst>
                                </p:cTn>
                              </p:par>
                              <p:par>
                                <p:cTn id="14" presetID="10" presetClass="exit" presetSubtype="0" fill="hold" nodeType="withEffect">
                                  <p:stCondLst>
                                    <p:cond delay="0"/>
                                  </p:stCondLst>
                                  <p:childTnLst>
                                    <p:animEffect transition="out" filter="fade">
                                      <p:cBhvr>
                                        <p:cTn id="15" dur="1000"/>
                                        <p:tgtEl>
                                          <p:spTgt spid="9"/>
                                        </p:tgtEl>
                                      </p:cBhvr>
                                    </p:animEffect>
                                    <p:set>
                                      <p:cBhvr>
                                        <p:cTn id="16" dur="1" fill="hold">
                                          <p:stCondLst>
                                            <p:cond delay="999"/>
                                          </p:stCondLst>
                                        </p:cTn>
                                        <p:tgtEl>
                                          <p:spTgt spid="9"/>
                                        </p:tgtEl>
                                        <p:attrNameLst>
                                          <p:attrName>style.visibility</p:attrName>
                                        </p:attrNameLst>
                                      </p:cBhvr>
                                      <p:to>
                                        <p:strVal val="hidden"/>
                                      </p:to>
                                    </p:set>
                                  </p:childTnLst>
                                </p:cTn>
                              </p:par>
                            </p:childTnLst>
                          </p:cTn>
                        </p:par>
                        <p:par>
                          <p:cTn id="17" fill="hold">
                            <p:stCondLst>
                              <p:cond delay="1500"/>
                            </p:stCondLst>
                            <p:childTnLst>
                              <p:par>
                                <p:cTn id="18" presetID="10" presetClass="entr" presetSubtype="0" fill="hold" nodeType="after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fade">
                                      <p:cBhvr>
                                        <p:cTn id="25" dur="500"/>
                                        <p:tgtEl>
                                          <p:spTgt spid="19"/>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8" fill="hold" nodeType="clickEffect">
                                  <p:stCondLst>
                                    <p:cond delay="0"/>
                                  </p:stCondLst>
                                  <p:childTnLst>
                                    <p:set>
                                      <p:cBhvr>
                                        <p:cTn id="29" dur="1" fill="hold">
                                          <p:stCondLst>
                                            <p:cond delay="0"/>
                                          </p:stCondLst>
                                        </p:cTn>
                                        <p:tgtEl>
                                          <p:spTgt spid="20"/>
                                        </p:tgtEl>
                                        <p:attrNameLst>
                                          <p:attrName>style.visibility</p:attrName>
                                        </p:attrNameLst>
                                      </p:cBhvr>
                                      <p:to>
                                        <p:strVal val="visible"/>
                                      </p:to>
                                    </p:set>
                                    <p:anim calcmode="lin" valueType="num">
                                      <p:cBhvr additive="base">
                                        <p:cTn id="30" dur="1000" fill="hold"/>
                                        <p:tgtEl>
                                          <p:spTgt spid="20"/>
                                        </p:tgtEl>
                                        <p:attrNameLst>
                                          <p:attrName>ppt_x</p:attrName>
                                        </p:attrNameLst>
                                      </p:cBhvr>
                                      <p:tavLst>
                                        <p:tav tm="0">
                                          <p:val>
                                            <p:strVal val="0-#ppt_w/2"/>
                                          </p:val>
                                        </p:tav>
                                        <p:tav tm="100000">
                                          <p:val>
                                            <p:strVal val="#ppt_x"/>
                                          </p:val>
                                        </p:tav>
                                      </p:tavLst>
                                    </p:anim>
                                    <p:anim calcmode="lin" valueType="num">
                                      <p:cBhvr additive="base">
                                        <p:cTn id="31" dur="1000" fill="hold"/>
                                        <p:tgtEl>
                                          <p:spTgt spid="20"/>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21"/>
                                        </p:tgtEl>
                                        <p:attrNameLst>
                                          <p:attrName>style.visibility</p:attrName>
                                        </p:attrNameLst>
                                      </p:cBhvr>
                                      <p:to>
                                        <p:strVal val="visible"/>
                                      </p:to>
                                    </p:set>
                                    <p:animEffect transition="in" filter="fade">
                                      <p:cBhvr>
                                        <p:cTn id="36" dur="500"/>
                                        <p:tgtEl>
                                          <p:spTgt spid="21"/>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22"/>
                                        </p:tgtEl>
                                        <p:attrNameLst>
                                          <p:attrName>style.visibility</p:attrName>
                                        </p:attrNameLst>
                                      </p:cBhvr>
                                      <p:to>
                                        <p:strVal val="visible"/>
                                      </p:to>
                                    </p:set>
                                    <p:animEffect transition="in" filter="fade">
                                      <p:cBhvr>
                                        <p:cTn id="41" dur="500"/>
                                        <p:tgtEl>
                                          <p:spTgt spid="22"/>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23"/>
                                        </p:tgtEl>
                                        <p:attrNameLst>
                                          <p:attrName>style.visibility</p:attrName>
                                        </p:attrNameLst>
                                      </p:cBhvr>
                                      <p:to>
                                        <p:strVal val="visible"/>
                                      </p:to>
                                    </p:set>
                                    <p:animEffect transition="in" filter="fade">
                                      <p:cBhvr>
                                        <p:cTn id="46" dur="500"/>
                                        <p:tgtEl>
                                          <p:spTgt spid="23"/>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24"/>
                                        </p:tgtEl>
                                        <p:attrNameLst>
                                          <p:attrName>style.visibility</p:attrName>
                                        </p:attrNameLst>
                                      </p:cBhvr>
                                      <p:to>
                                        <p:strVal val="visible"/>
                                      </p:to>
                                    </p:set>
                                    <p:animEffect transition="in" filter="fade">
                                      <p:cBhvr>
                                        <p:cTn id="51" dur="500"/>
                                        <p:tgtEl>
                                          <p:spTgt spid="24"/>
                                        </p:tgtEl>
                                      </p:cBhvr>
                                    </p:animEffect>
                                  </p:childTnLst>
                                </p:cTn>
                              </p:par>
                              <p:par>
                                <p:cTn id="52" presetID="10" presetClass="entr" presetSubtype="0" fill="hold" nodeType="withEffect">
                                  <p:stCondLst>
                                    <p:cond delay="0"/>
                                  </p:stCondLst>
                                  <p:childTnLst>
                                    <p:set>
                                      <p:cBhvr>
                                        <p:cTn id="53" dur="1" fill="hold">
                                          <p:stCondLst>
                                            <p:cond delay="0"/>
                                          </p:stCondLst>
                                        </p:cTn>
                                        <p:tgtEl>
                                          <p:spTgt spid="14"/>
                                        </p:tgtEl>
                                        <p:attrNameLst>
                                          <p:attrName>style.visibility</p:attrName>
                                        </p:attrNameLst>
                                      </p:cBhvr>
                                      <p:to>
                                        <p:strVal val="visible"/>
                                      </p:to>
                                    </p:set>
                                    <p:animEffect transition="in" filter="fade">
                                      <p:cBhvr>
                                        <p:cTn id="5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1NF-1 Fluently add and subtract within 10 - adding and subtracting 1, difference of 1</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 + 1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p>
        </p:txBody>
      </p:sp>
    </p:spTree>
    <p:extLst>
      <p:ext uri="{BB962C8B-B14F-4D97-AF65-F5344CB8AC3E}">
        <p14:creationId xmlns:p14="http://schemas.microsoft.com/office/powerpoint/2010/main" val="1546388389"/>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1NF-1 Fluently add and subtract within 10 - adding and subtracting 1, difference of 1</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 + 6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a:t>
            </a:r>
          </a:p>
        </p:txBody>
      </p:sp>
    </p:spTree>
    <p:extLst>
      <p:ext uri="{BB962C8B-B14F-4D97-AF65-F5344CB8AC3E}">
        <p14:creationId xmlns:p14="http://schemas.microsoft.com/office/powerpoint/2010/main" val="2347698425"/>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1NF-1 Fluently add and subtract within 10 - adding and subtracting 1, difference of 1</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 – 1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a:t>
            </a:r>
          </a:p>
        </p:txBody>
      </p:sp>
    </p:spTree>
    <p:extLst>
      <p:ext uri="{BB962C8B-B14F-4D97-AF65-F5344CB8AC3E}">
        <p14:creationId xmlns:p14="http://schemas.microsoft.com/office/powerpoint/2010/main" val="342366121"/>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E115D674-816B-40BE-BE2D-A36D9440E3D5}"/>
              </a:ext>
            </a:extLst>
          </p:cNvPr>
          <p:cNvSpPr txBox="1"/>
          <p:nvPr/>
        </p:nvSpPr>
        <p:spPr>
          <a:xfrm>
            <a:off x="624108" y="2776867"/>
            <a:ext cx="2639441" cy="461665"/>
          </a:xfrm>
          <a:prstGeom prst="rect">
            <a:avLst/>
          </a:prstGeom>
          <a:noFill/>
        </p:spPr>
        <p:txBody>
          <a:bodyPr wrap="square">
            <a:spAutoFit/>
          </a:bodyPr>
          <a:lstStyle/>
          <a:p>
            <a:pPr algn="ctr">
              <a:buNone/>
            </a:pPr>
            <a:r>
              <a:rPr lang="en-GB" sz="1200" b="1" dirty="0">
                <a:solidFill>
                  <a:schemeClr val="bg2"/>
                </a:solidFill>
              </a:rPr>
              <a:t>The commutative law of addition using aggregation</a:t>
            </a:r>
          </a:p>
        </p:txBody>
      </p:sp>
      <p:sp>
        <p:nvSpPr>
          <p:cNvPr id="18" name="TextBox 17">
            <a:extLst>
              <a:ext uri="{FF2B5EF4-FFF2-40B4-BE49-F238E27FC236}">
                <a16:creationId xmlns:a16="http://schemas.microsoft.com/office/drawing/2014/main" id="{1BA6CC45-C6AB-4225-9D7A-34FA42058A1B}"/>
              </a:ext>
            </a:extLst>
          </p:cNvPr>
          <p:cNvSpPr txBox="1"/>
          <p:nvPr/>
        </p:nvSpPr>
        <p:spPr>
          <a:xfrm>
            <a:off x="3301632" y="2776867"/>
            <a:ext cx="2775254" cy="461665"/>
          </a:xfrm>
          <a:prstGeom prst="rect">
            <a:avLst/>
          </a:prstGeom>
          <a:noFill/>
        </p:spPr>
        <p:txBody>
          <a:bodyPr wrap="square">
            <a:spAutoFit/>
          </a:bodyPr>
          <a:lstStyle/>
          <a:p>
            <a:pPr algn="ctr">
              <a:buNone/>
            </a:pPr>
            <a:r>
              <a:rPr lang="en-GB" sz="1200" b="1" dirty="0">
                <a:solidFill>
                  <a:schemeClr val="bg2"/>
                </a:solidFill>
              </a:rPr>
              <a:t>The commutative law of addition using augmentation</a:t>
            </a:r>
          </a:p>
        </p:txBody>
      </p:sp>
      <p:sp>
        <p:nvSpPr>
          <p:cNvPr id="19" name="TextBox 18">
            <a:extLst>
              <a:ext uri="{FF2B5EF4-FFF2-40B4-BE49-F238E27FC236}">
                <a16:creationId xmlns:a16="http://schemas.microsoft.com/office/drawing/2014/main" id="{7A11DA71-F29F-4737-95D4-270645A4DFA8}"/>
              </a:ext>
            </a:extLst>
          </p:cNvPr>
          <p:cNvSpPr txBox="1"/>
          <p:nvPr/>
        </p:nvSpPr>
        <p:spPr>
          <a:xfrm>
            <a:off x="6115115" y="2776867"/>
            <a:ext cx="2796496" cy="461665"/>
          </a:xfrm>
          <a:prstGeom prst="rect">
            <a:avLst/>
          </a:prstGeom>
          <a:noFill/>
        </p:spPr>
        <p:txBody>
          <a:bodyPr wrap="square">
            <a:spAutoFit/>
          </a:bodyPr>
          <a:lstStyle/>
          <a:p>
            <a:pPr algn="ctr">
              <a:buNone/>
            </a:pPr>
            <a:r>
              <a:rPr lang="en-GB" sz="1200" b="1" dirty="0">
                <a:solidFill>
                  <a:schemeClr val="bg2"/>
                </a:solidFill>
              </a:rPr>
              <a:t>Measures contexts to show the commutative law of addition</a:t>
            </a:r>
          </a:p>
        </p:txBody>
      </p:sp>
      <p:sp>
        <p:nvSpPr>
          <p:cNvPr id="20" name="TextBox 19">
            <a:extLst>
              <a:ext uri="{FF2B5EF4-FFF2-40B4-BE49-F238E27FC236}">
                <a16:creationId xmlns:a16="http://schemas.microsoft.com/office/drawing/2014/main" id="{3AA6ABDE-FF4D-4EEB-9C0C-AF3E8CFAE2CE}"/>
              </a:ext>
            </a:extLst>
          </p:cNvPr>
          <p:cNvSpPr txBox="1"/>
          <p:nvPr/>
        </p:nvSpPr>
        <p:spPr>
          <a:xfrm>
            <a:off x="8911612" y="2776867"/>
            <a:ext cx="2656280" cy="461665"/>
          </a:xfrm>
          <a:prstGeom prst="rect">
            <a:avLst/>
          </a:prstGeom>
          <a:noFill/>
        </p:spPr>
        <p:txBody>
          <a:bodyPr wrap="square">
            <a:spAutoFit/>
          </a:bodyPr>
          <a:lstStyle/>
          <a:p>
            <a:pPr algn="ctr">
              <a:buNone/>
            </a:pPr>
            <a:r>
              <a:rPr lang="en-GB" sz="1200" b="1" dirty="0">
                <a:solidFill>
                  <a:schemeClr val="bg2"/>
                </a:solidFill>
              </a:rPr>
              <a:t>Embedding understanding of equivalent expressions</a:t>
            </a:r>
          </a:p>
        </p:txBody>
      </p:sp>
      <p:sp>
        <p:nvSpPr>
          <p:cNvPr id="22" name="TextBox 21">
            <a:extLst>
              <a:ext uri="{FF2B5EF4-FFF2-40B4-BE49-F238E27FC236}">
                <a16:creationId xmlns:a16="http://schemas.microsoft.com/office/drawing/2014/main" id="{A341CA2D-AE21-44BD-9133-374D21FD293C}"/>
              </a:ext>
            </a:extLst>
          </p:cNvPr>
          <p:cNvSpPr txBox="1"/>
          <p:nvPr/>
        </p:nvSpPr>
        <p:spPr>
          <a:xfrm>
            <a:off x="624108" y="5012966"/>
            <a:ext cx="2639441" cy="461665"/>
          </a:xfrm>
          <a:prstGeom prst="rect">
            <a:avLst/>
          </a:prstGeom>
          <a:noFill/>
        </p:spPr>
        <p:txBody>
          <a:bodyPr wrap="square">
            <a:spAutoFit/>
          </a:bodyPr>
          <a:lstStyle/>
          <a:p>
            <a:pPr algn="ctr">
              <a:buNone/>
            </a:pPr>
            <a:r>
              <a:rPr lang="en-GB" sz="1200" b="1" dirty="0">
                <a:solidFill>
                  <a:schemeClr val="bg2"/>
                </a:solidFill>
              </a:rPr>
              <a:t>Ten can be partitioned into pairs of numbers that sum to ten</a:t>
            </a:r>
          </a:p>
        </p:txBody>
      </p:sp>
      <p:sp>
        <p:nvSpPr>
          <p:cNvPr id="23" name="TextBox 22">
            <a:extLst>
              <a:ext uri="{FF2B5EF4-FFF2-40B4-BE49-F238E27FC236}">
                <a16:creationId xmlns:a16="http://schemas.microsoft.com/office/drawing/2014/main" id="{31AA011F-8C58-4BF8-8988-B7A19D1F50F0}"/>
              </a:ext>
            </a:extLst>
          </p:cNvPr>
          <p:cNvSpPr txBox="1"/>
          <p:nvPr/>
        </p:nvSpPr>
        <p:spPr>
          <a:xfrm>
            <a:off x="3301632" y="5012966"/>
            <a:ext cx="2775254" cy="461665"/>
          </a:xfrm>
          <a:prstGeom prst="rect">
            <a:avLst/>
          </a:prstGeom>
          <a:noFill/>
        </p:spPr>
        <p:txBody>
          <a:bodyPr wrap="square">
            <a:spAutoFit/>
          </a:bodyPr>
          <a:lstStyle/>
          <a:p>
            <a:pPr algn="ctr">
              <a:buNone/>
            </a:pPr>
            <a:r>
              <a:rPr lang="en-GB" sz="1200" b="1" dirty="0">
                <a:solidFill>
                  <a:schemeClr val="bg2"/>
                </a:solidFill>
              </a:rPr>
              <a:t>Reasoning about expressions using number bonds to 10</a:t>
            </a:r>
          </a:p>
        </p:txBody>
      </p:sp>
      <p:sp>
        <p:nvSpPr>
          <p:cNvPr id="24" name="TextBox 23">
            <a:extLst>
              <a:ext uri="{FF2B5EF4-FFF2-40B4-BE49-F238E27FC236}">
                <a16:creationId xmlns:a16="http://schemas.microsoft.com/office/drawing/2014/main" id="{98046C1E-6A45-495C-8A53-012D69118FE6}"/>
              </a:ext>
            </a:extLst>
          </p:cNvPr>
          <p:cNvSpPr txBox="1"/>
          <p:nvPr/>
        </p:nvSpPr>
        <p:spPr>
          <a:xfrm>
            <a:off x="6115115" y="5012966"/>
            <a:ext cx="2796496" cy="461665"/>
          </a:xfrm>
          <a:prstGeom prst="rect">
            <a:avLst/>
          </a:prstGeom>
          <a:noFill/>
        </p:spPr>
        <p:txBody>
          <a:bodyPr wrap="square">
            <a:spAutoFit/>
          </a:bodyPr>
          <a:lstStyle/>
          <a:p>
            <a:pPr algn="ctr">
              <a:buNone/>
            </a:pPr>
            <a:r>
              <a:rPr lang="en-GB" sz="1200" b="1" dirty="0">
                <a:solidFill>
                  <a:schemeClr val="bg2"/>
                </a:solidFill>
              </a:rPr>
              <a:t>Use knowledge of pairs of numbers that sum to 10, to subtract from 10</a:t>
            </a:r>
          </a:p>
        </p:txBody>
      </p:sp>
      <p:sp>
        <p:nvSpPr>
          <p:cNvPr id="25" name="TextBox 24">
            <a:extLst>
              <a:ext uri="{FF2B5EF4-FFF2-40B4-BE49-F238E27FC236}">
                <a16:creationId xmlns:a16="http://schemas.microsoft.com/office/drawing/2014/main" id="{7C032CAB-3C67-4468-BD0A-B00E2E1E9C61}"/>
              </a:ext>
            </a:extLst>
          </p:cNvPr>
          <p:cNvSpPr txBox="1"/>
          <p:nvPr/>
        </p:nvSpPr>
        <p:spPr>
          <a:xfrm>
            <a:off x="8911612" y="5012966"/>
            <a:ext cx="2656280" cy="276999"/>
          </a:xfrm>
          <a:prstGeom prst="rect">
            <a:avLst/>
          </a:prstGeom>
          <a:noFill/>
        </p:spPr>
        <p:txBody>
          <a:bodyPr wrap="square">
            <a:spAutoFit/>
          </a:bodyPr>
          <a:lstStyle/>
          <a:p>
            <a:pPr algn="ctr">
              <a:buNone/>
            </a:pPr>
            <a:r>
              <a:rPr lang="en-GB" sz="1200" b="1" dirty="0">
                <a:solidFill>
                  <a:schemeClr val="bg2"/>
                </a:solidFill>
              </a:rPr>
              <a:t>Adding one gives one more</a:t>
            </a:r>
          </a:p>
        </p:txBody>
      </p:sp>
      <p:sp>
        <p:nvSpPr>
          <p:cNvPr id="26" name="Title 25">
            <a:extLst>
              <a:ext uri="{FF2B5EF4-FFF2-40B4-BE49-F238E27FC236}">
                <a16:creationId xmlns:a16="http://schemas.microsoft.com/office/drawing/2014/main" id="{A2D37910-C94C-4F05-BD00-4984628B1146}"/>
              </a:ext>
            </a:extLst>
          </p:cNvPr>
          <p:cNvSpPr>
            <a:spLocks noGrp="1"/>
          </p:cNvSpPr>
          <p:nvPr>
            <p:ph type="title"/>
          </p:nvPr>
        </p:nvSpPr>
        <p:spPr/>
        <p:txBody>
          <a:bodyPr/>
          <a:lstStyle/>
          <a:p>
            <a:r>
              <a:rPr lang="en-GB" sz="2400" dirty="0"/>
              <a:t>1NF-1  Linked video lessons</a:t>
            </a:r>
          </a:p>
        </p:txBody>
      </p:sp>
      <p:sp>
        <p:nvSpPr>
          <p:cNvPr id="30" name="TextBox 29">
            <a:extLst>
              <a:ext uri="{FF2B5EF4-FFF2-40B4-BE49-F238E27FC236}">
                <a16:creationId xmlns:a16="http://schemas.microsoft.com/office/drawing/2014/main" id="{30E517DC-57DB-41D1-AB1B-DF052133A7B6}"/>
              </a:ext>
            </a:extLst>
          </p:cNvPr>
          <p:cNvSpPr txBox="1"/>
          <p:nvPr/>
        </p:nvSpPr>
        <p:spPr>
          <a:xfrm>
            <a:off x="624108" y="969155"/>
            <a:ext cx="7297324" cy="338554"/>
          </a:xfrm>
          <a:prstGeom prst="rect">
            <a:avLst/>
          </a:prstGeom>
          <a:noFill/>
        </p:spPr>
        <p:txBody>
          <a:bodyPr wrap="square">
            <a:spAutoFit/>
          </a:bodyPr>
          <a:lstStyle/>
          <a:p>
            <a:pPr>
              <a:buNone/>
            </a:pPr>
            <a:r>
              <a:rPr lang="en-GB" sz="1600" b="1" dirty="0">
                <a:solidFill>
                  <a:schemeClr val="bg2"/>
                </a:solidFill>
                <a:latin typeface="Arial" panose="020B0604020202020204" pitchFamily="34" charset="0"/>
                <a:cs typeface="Arial" panose="020B0604020202020204" pitchFamily="34" charset="0"/>
                <a:hlinkClick r:id="rId3"/>
              </a:rPr>
              <a:t>Key Stage 1 number, addition and subtraction </a:t>
            </a:r>
            <a:endParaRPr lang="en-GB" sz="1600" b="1" dirty="0">
              <a:solidFill>
                <a:schemeClr val="bg2"/>
              </a:solidFill>
              <a:latin typeface="Arial" panose="020B0604020202020204" pitchFamily="34" charset="0"/>
              <a:cs typeface="Arial" panose="020B0604020202020204" pitchFamily="34" charset="0"/>
            </a:endParaRPr>
          </a:p>
        </p:txBody>
      </p:sp>
      <p:pic>
        <p:nvPicPr>
          <p:cNvPr id="7" name="Picture 6" descr="A picture containing drawing, food&#10;&#10;Description automatically generated">
            <a:extLst>
              <a:ext uri="{FF2B5EF4-FFF2-40B4-BE49-F238E27FC236}">
                <a16:creationId xmlns:a16="http://schemas.microsoft.com/office/drawing/2014/main" id="{A19A092E-2E79-48A8-8EE3-B486C82A57A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84059" y="1422336"/>
            <a:ext cx="1984248" cy="1116000"/>
          </a:xfrm>
          <a:prstGeom prst="rect">
            <a:avLst/>
          </a:prstGeom>
        </p:spPr>
      </p:pic>
      <p:pic>
        <p:nvPicPr>
          <p:cNvPr id="8" name="Picture 7" descr="A picture containing meter, device&#10;&#10;Description automatically generated">
            <a:extLst>
              <a:ext uri="{FF2B5EF4-FFF2-40B4-BE49-F238E27FC236}">
                <a16:creationId xmlns:a16="http://schemas.microsoft.com/office/drawing/2014/main" id="{AD372E9F-3CF9-43ED-8F3F-0A7AE7939CE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659957" y="1422336"/>
            <a:ext cx="1984248" cy="1116000"/>
          </a:xfrm>
          <a:prstGeom prst="rect">
            <a:avLst/>
          </a:prstGeom>
        </p:spPr>
      </p:pic>
      <p:pic>
        <p:nvPicPr>
          <p:cNvPr id="9" name="Picture 8" descr="A picture containing clock&#10;&#10;Description automatically generated">
            <a:extLst>
              <a:ext uri="{FF2B5EF4-FFF2-40B4-BE49-F238E27FC236}">
                <a16:creationId xmlns:a16="http://schemas.microsoft.com/office/drawing/2014/main" id="{E727A528-C5C9-41F4-9065-E506F84BBCD9}"/>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521239" y="1412777"/>
            <a:ext cx="1984248" cy="1116000"/>
          </a:xfrm>
          <a:prstGeom prst="rect">
            <a:avLst/>
          </a:prstGeom>
        </p:spPr>
      </p:pic>
      <p:pic>
        <p:nvPicPr>
          <p:cNvPr id="10" name="Picture 9" descr="A picture containing device, clock&#10;&#10;Description automatically generated">
            <a:extLst>
              <a:ext uri="{FF2B5EF4-FFF2-40B4-BE49-F238E27FC236}">
                <a16:creationId xmlns:a16="http://schemas.microsoft.com/office/drawing/2014/main" id="{11B92042-1814-4309-8F1B-CF8C54CB2A01}"/>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216108" y="1422336"/>
            <a:ext cx="1984248" cy="1116000"/>
          </a:xfrm>
          <a:prstGeom prst="rect">
            <a:avLst/>
          </a:prstGeom>
        </p:spPr>
      </p:pic>
      <p:pic>
        <p:nvPicPr>
          <p:cNvPr id="11" name="Picture 10" descr="A close up of a logo&#10;&#10;Description automatically generated">
            <a:extLst>
              <a:ext uri="{FF2B5EF4-FFF2-40B4-BE49-F238E27FC236}">
                <a16:creationId xmlns:a16="http://schemas.microsoft.com/office/drawing/2014/main" id="{24617F3E-43E0-43AB-B2B8-7E36494A2FA0}"/>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884059" y="3734865"/>
            <a:ext cx="1984248" cy="1116000"/>
          </a:xfrm>
          <a:prstGeom prst="rect">
            <a:avLst/>
          </a:prstGeom>
        </p:spPr>
      </p:pic>
      <p:pic>
        <p:nvPicPr>
          <p:cNvPr id="12" name="Picture 11" descr="A picture containing clock, meter&#10;&#10;Description automatically generated">
            <a:extLst>
              <a:ext uri="{FF2B5EF4-FFF2-40B4-BE49-F238E27FC236}">
                <a16:creationId xmlns:a16="http://schemas.microsoft.com/office/drawing/2014/main" id="{6693D376-1C3D-4C60-8CE9-13A260D082E1}"/>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3659957" y="3734865"/>
            <a:ext cx="1984248" cy="1116000"/>
          </a:xfrm>
          <a:prstGeom prst="rect">
            <a:avLst/>
          </a:prstGeom>
        </p:spPr>
      </p:pic>
      <p:pic>
        <p:nvPicPr>
          <p:cNvPr id="13" name="Picture 12" descr="A screenshot of a cell phone&#10;&#10;Description automatically generated">
            <a:extLst>
              <a:ext uri="{FF2B5EF4-FFF2-40B4-BE49-F238E27FC236}">
                <a16:creationId xmlns:a16="http://schemas.microsoft.com/office/drawing/2014/main" id="{BA7B3286-B58F-4366-B486-457058437738}"/>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6521239" y="3701891"/>
            <a:ext cx="1984248" cy="1116000"/>
          </a:xfrm>
          <a:prstGeom prst="rect">
            <a:avLst/>
          </a:prstGeom>
        </p:spPr>
      </p:pic>
      <p:pic>
        <p:nvPicPr>
          <p:cNvPr id="14" name="Picture 13" descr="A picture containing drawing&#10;&#10;Description automatically generated">
            <a:extLst>
              <a:ext uri="{FF2B5EF4-FFF2-40B4-BE49-F238E27FC236}">
                <a16:creationId xmlns:a16="http://schemas.microsoft.com/office/drawing/2014/main" id="{96E66E2C-84C4-43EF-A973-DE8B846AB8EF}"/>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9216108" y="3701891"/>
            <a:ext cx="1984248" cy="1116000"/>
          </a:xfrm>
          <a:prstGeom prst="rect">
            <a:avLst/>
          </a:prstGeom>
        </p:spPr>
      </p:pic>
    </p:spTree>
    <p:extLst>
      <p:ext uri="{BB962C8B-B14F-4D97-AF65-F5344CB8AC3E}">
        <p14:creationId xmlns:p14="http://schemas.microsoft.com/office/powerpoint/2010/main" val="251119310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1NF-1 Fluently add and subtract within 10 - adding and subtracting 1, difference of 1</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 – 1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spTree>
    <p:extLst>
      <p:ext uri="{BB962C8B-B14F-4D97-AF65-F5344CB8AC3E}">
        <p14:creationId xmlns:p14="http://schemas.microsoft.com/office/powerpoint/2010/main" val="3988921788"/>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1NF-1 Fluently add and subtract within 10 - adding and subtracting 1, difference of 1</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 + 1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a:t>
            </a:r>
          </a:p>
        </p:txBody>
      </p:sp>
    </p:spTree>
    <p:extLst>
      <p:ext uri="{BB962C8B-B14F-4D97-AF65-F5344CB8AC3E}">
        <p14:creationId xmlns:p14="http://schemas.microsoft.com/office/powerpoint/2010/main" val="2805779869"/>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1NF-1 Fluently add and subtract within 10 - adding and subtracting 1, difference of 1</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 + 1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a:t>
            </a:r>
          </a:p>
        </p:txBody>
      </p:sp>
    </p:spTree>
    <p:extLst>
      <p:ext uri="{BB962C8B-B14F-4D97-AF65-F5344CB8AC3E}">
        <p14:creationId xmlns:p14="http://schemas.microsoft.com/office/powerpoint/2010/main" val="969232761"/>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1NF-1 Fluently add and subtract within 10 - adding and subtracting 1, difference of 1</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 – 1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a:t>
            </a:r>
          </a:p>
        </p:txBody>
      </p:sp>
    </p:spTree>
    <p:extLst>
      <p:ext uri="{BB962C8B-B14F-4D97-AF65-F5344CB8AC3E}">
        <p14:creationId xmlns:p14="http://schemas.microsoft.com/office/powerpoint/2010/main" val="3434693998"/>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1NF-1 Fluently add and subtract within 10 - adding and subtracting 1, difference of 1</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 + 3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spTree>
    <p:extLst>
      <p:ext uri="{BB962C8B-B14F-4D97-AF65-F5344CB8AC3E}">
        <p14:creationId xmlns:p14="http://schemas.microsoft.com/office/powerpoint/2010/main" val="329523066"/>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1NF-1 Fluently add and subtract within 10 - adding and subtracting 1, difference of 1</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 + 9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spTree>
    <p:extLst>
      <p:ext uri="{BB962C8B-B14F-4D97-AF65-F5344CB8AC3E}">
        <p14:creationId xmlns:p14="http://schemas.microsoft.com/office/powerpoint/2010/main" val="3965282868"/>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0768B2-2D22-46F4-8A96-1513D7C23BEF}"/>
              </a:ext>
            </a:extLst>
          </p:cNvPr>
          <p:cNvSpPr>
            <a:spLocks noGrp="1"/>
          </p:cNvSpPr>
          <p:nvPr>
            <p:ph type="title"/>
          </p:nvPr>
        </p:nvSpPr>
        <p:spPr/>
        <p:txBody>
          <a:bodyPr/>
          <a:lstStyle/>
          <a:p>
            <a:r>
              <a:rPr lang="en-GB" dirty="0"/>
              <a:t>1NF-1 Fluently add and subtract within 10 – difference of 1</a:t>
            </a:r>
          </a:p>
        </p:txBody>
      </p:sp>
      <p:sp>
        <p:nvSpPr>
          <p:cNvPr id="27" name="Content Placeholder 2">
            <a:extLst>
              <a:ext uri="{FF2B5EF4-FFF2-40B4-BE49-F238E27FC236}">
                <a16:creationId xmlns:a16="http://schemas.microsoft.com/office/drawing/2014/main" id="{D9F0E3DA-A123-406F-9A26-40FB66E38C52}"/>
              </a:ext>
            </a:extLst>
          </p:cNvPr>
          <p:cNvSpPr txBox="1">
            <a:spLocks/>
          </p:cNvSpPr>
          <p:nvPr/>
        </p:nvSpPr>
        <p:spPr>
          <a:xfrm>
            <a:off x="623888" y="1255978"/>
            <a:ext cx="10506075" cy="4063940"/>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Look at the picture of the children playing football. How many are there to start? How many are left? Act out the story and check that it is correct </a:t>
            </a:r>
            <a:r>
              <a:rPr lang="en-GB" sz="1800" dirty="0">
                <a:latin typeface="+mj-lt"/>
              </a:rPr>
              <a:t>–</a:t>
            </a:r>
            <a:r>
              <a:rPr kumimoji="0" lang="en-GB" sz="1800" b="0" i="0" u="none" strike="noStrike" kern="1200" cap="none" spc="0" normalizeH="0" baseline="0" noProof="0" dirty="0">
                <a:ln>
                  <a:noFill/>
                </a:ln>
                <a:solidFill>
                  <a:srgbClr val="585858"/>
                </a:solidFill>
                <a:effectLst/>
                <a:uLnTx/>
                <a:uFillTx/>
                <a:latin typeface="Arial"/>
                <a:ea typeface="+mn-ea"/>
                <a:cs typeface="+mn-cs"/>
              </a:rPr>
              <a:t> </a:t>
            </a:r>
            <a:r>
              <a:rPr kumimoji="0" lang="en-GB" sz="1800" b="0" i="1" u="none" strike="noStrike" kern="1200" cap="none" spc="0" normalizeH="0" baseline="0" noProof="0" dirty="0">
                <a:ln>
                  <a:noFill/>
                </a:ln>
                <a:solidFill>
                  <a:srgbClr val="585858"/>
                </a:solidFill>
                <a:effectLst/>
                <a:uLnTx/>
                <a:uFillTx/>
                <a:latin typeface="Arial"/>
                <a:ea typeface="+mn-ea"/>
                <a:cs typeface="+mn-cs"/>
              </a:rPr>
              <a:t>do we only have one person left?</a:t>
            </a:r>
            <a:r>
              <a:rPr kumimoji="0" lang="en-GB" sz="1800" b="0" i="0" u="none" strike="noStrike" kern="1200" cap="none" spc="0" normalizeH="0" baseline="0" noProof="0" dirty="0">
                <a:ln>
                  <a:noFill/>
                </a:ln>
                <a:solidFill>
                  <a:srgbClr val="585858"/>
                </a:solidFill>
                <a:effectLst/>
                <a:uLnTx/>
                <a:uFillTx/>
                <a:latin typeface="Arial"/>
                <a:ea typeface="+mn-ea"/>
                <a:cs typeface="+mn-cs"/>
              </a:rPr>
              <a:t> Try making other examples of when there is </a:t>
            </a:r>
            <a:r>
              <a:rPr kumimoji="0" lang="en-GB" sz="1800" b="0" i="1" u="none" strike="noStrike" kern="1200" cap="none" spc="0" normalizeH="0" baseline="0" noProof="0" dirty="0">
                <a:ln>
                  <a:noFill/>
                </a:ln>
                <a:solidFill>
                  <a:srgbClr val="585858"/>
                </a:solidFill>
                <a:effectLst/>
                <a:uLnTx/>
                <a:uFillTx/>
                <a:latin typeface="Arial"/>
                <a:ea typeface="+mn-ea"/>
                <a:cs typeface="+mn-cs"/>
              </a:rPr>
              <a:t>only one left</a:t>
            </a:r>
            <a:r>
              <a:rPr kumimoji="0" lang="en-GB" sz="1800" b="0" i="0" u="none" strike="noStrike" kern="1200" cap="none" spc="0" normalizeH="0" baseline="0" noProof="0" dirty="0">
                <a:ln>
                  <a:noFill/>
                </a:ln>
                <a:solidFill>
                  <a:srgbClr val="585858"/>
                </a:solidFill>
                <a:effectLst/>
                <a:uLnTx/>
                <a:uFillTx/>
                <a:latin typeface="Arial"/>
                <a:ea typeface="+mn-ea"/>
                <a:cs typeface="+mn-cs"/>
              </a:rPr>
              <a:t>. Find the numbers used in the stories on a number line </a:t>
            </a:r>
            <a:r>
              <a:rPr lang="en-GB" sz="1800" dirty="0">
                <a:latin typeface="+mj-lt"/>
              </a:rPr>
              <a:t>– </a:t>
            </a:r>
            <a:r>
              <a:rPr kumimoji="0" lang="en-GB" sz="1800" b="0" i="0" u="none" strike="noStrike" kern="1200" cap="none" spc="0" normalizeH="0" baseline="0" noProof="0" dirty="0">
                <a:ln>
                  <a:noFill/>
                </a:ln>
                <a:solidFill>
                  <a:srgbClr val="585858"/>
                </a:solidFill>
                <a:effectLst/>
                <a:uLnTx/>
                <a:uFillTx/>
                <a:latin typeface="Arial"/>
                <a:ea typeface="+mn-ea"/>
                <a:cs typeface="+mn-cs"/>
              </a:rPr>
              <a:t>what do children notice? Make the link to </a:t>
            </a:r>
            <a:r>
              <a:rPr kumimoji="0" lang="en-GB" sz="1800" b="0" i="1" u="none" strike="noStrike" kern="1200" cap="none" spc="0" normalizeH="0" baseline="0" noProof="0" dirty="0">
                <a:ln>
                  <a:noFill/>
                </a:ln>
                <a:solidFill>
                  <a:srgbClr val="585858"/>
                </a:solidFill>
                <a:effectLst/>
                <a:uLnTx/>
                <a:uFillTx/>
                <a:latin typeface="Arial"/>
                <a:ea typeface="+mn-ea"/>
                <a:cs typeface="+mn-cs"/>
              </a:rPr>
              <a:t>next door </a:t>
            </a:r>
            <a:r>
              <a:rPr kumimoji="0" lang="en-GB" sz="1800" b="0" i="0" u="none" strike="noStrike" kern="1200" cap="none" spc="0" normalizeH="0" baseline="0" noProof="0" dirty="0">
                <a:ln>
                  <a:noFill/>
                </a:ln>
                <a:solidFill>
                  <a:srgbClr val="585858"/>
                </a:solidFill>
                <a:effectLst/>
                <a:uLnTx/>
                <a:uFillTx/>
                <a:latin typeface="Arial"/>
                <a:ea typeface="+mn-ea"/>
                <a:cs typeface="+mn-cs"/>
              </a:rPr>
              <a:t>numbers having a difference of one.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Can children draw a picture of a story in which there is only one left, choosing a way to show the number of objects which are taken away? Can they predict how many objects will need to be crossed off their friend’s picture to show </a:t>
            </a:r>
            <a:r>
              <a:rPr kumimoji="0" lang="en-GB" sz="1800" b="0" i="1" u="none" strike="noStrike" kern="1200" cap="none" spc="0" normalizeH="0" baseline="0" noProof="0" dirty="0">
                <a:ln>
                  <a:noFill/>
                </a:ln>
                <a:solidFill>
                  <a:srgbClr val="585858"/>
                </a:solidFill>
                <a:effectLst/>
                <a:uLnTx/>
                <a:uFillTx/>
                <a:latin typeface="Arial"/>
                <a:ea typeface="+mn-ea"/>
                <a:cs typeface="+mn-cs"/>
              </a:rPr>
              <a:t>only</a:t>
            </a:r>
            <a:r>
              <a:rPr kumimoji="0" lang="en-GB" sz="1800" b="0" i="0" u="none" strike="noStrike" kern="1200" cap="none" spc="0" normalizeH="0" baseline="0" noProof="0" dirty="0">
                <a:ln>
                  <a:noFill/>
                </a:ln>
                <a:solidFill>
                  <a:srgbClr val="585858"/>
                </a:solidFill>
                <a:effectLst/>
                <a:uLnTx/>
                <a:uFillTx/>
                <a:latin typeface="Arial"/>
                <a:ea typeface="+mn-ea"/>
                <a:cs typeface="+mn-cs"/>
              </a:rPr>
              <a:t> </a:t>
            </a:r>
            <a:r>
              <a:rPr kumimoji="0" lang="en-GB" sz="1800" b="0" i="1" u="none" strike="noStrike" kern="1200" cap="none" spc="0" normalizeH="0" baseline="0" noProof="0" dirty="0">
                <a:ln>
                  <a:noFill/>
                </a:ln>
                <a:solidFill>
                  <a:srgbClr val="585858"/>
                </a:solidFill>
                <a:effectLst/>
                <a:uLnTx/>
                <a:uFillTx/>
                <a:latin typeface="Arial"/>
                <a:ea typeface="+mn-ea"/>
                <a:cs typeface="+mn-cs"/>
              </a:rPr>
              <a:t>one left</a:t>
            </a:r>
            <a:r>
              <a:rPr kumimoji="0" lang="en-GB" sz="1800" b="0" i="0" u="none" strike="noStrike" kern="1200" cap="none" spc="0" normalizeH="0" baseline="0" noProof="0" dirty="0">
                <a:ln>
                  <a:noFill/>
                </a:ln>
                <a:solidFill>
                  <a:srgbClr val="585858"/>
                </a:solidFill>
                <a:effectLst/>
                <a:uLnTx/>
                <a:uFillTx/>
                <a:latin typeface="Arial"/>
                <a:ea typeface="+mn-ea"/>
                <a:cs typeface="+mn-cs"/>
              </a:rPr>
              <a: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Use story books to look for situations in which there might be </a:t>
            </a:r>
            <a:r>
              <a:rPr kumimoji="0" lang="en-GB" sz="1800" b="0" i="1" u="none" strike="noStrike" kern="1200" cap="none" spc="0" normalizeH="0" baseline="0" noProof="0" dirty="0">
                <a:ln>
                  <a:noFill/>
                </a:ln>
                <a:solidFill>
                  <a:srgbClr val="585858"/>
                </a:solidFill>
                <a:effectLst/>
                <a:uLnTx/>
                <a:uFillTx/>
                <a:latin typeface="Arial"/>
                <a:ea typeface="+mn-ea"/>
                <a:cs typeface="+mn-cs"/>
              </a:rPr>
              <a:t>only one left, </a:t>
            </a:r>
            <a:r>
              <a:rPr kumimoji="0" lang="en-GB" sz="1800" b="0" i="0" u="none" strike="noStrike" kern="1200" cap="none" spc="0" normalizeH="0" baseline="0" noProof="0" dirty="0">
                <a:ln>
                  <a:noFill/>
                </a:ln>
                <a:solidFill>
                  <a:srgbClr val="585858"/>
                </a:solidFill>
                <a:effectLst/>
                <a:uLnTx/>
                <a:uFillTx/>
                <a:latin typeface="Arial"/>
                <a:ea typeface="+mn-ea"/>
                <a:cs typeface="+mn-cs"/>
              </a:rPr>
              <a:t>e.g. </a:t>
            </a:r>
            <a:r>
              <a:rPr kumimoji="0" lang="en-GB" sz="1800" b="0" i="1" u="none" strike="noStrike" kern="1200" cap="none" spc="0" normalizeH="0" baseline="0" noProof="0" dirty="0">
                <a:ln>
                  <a:noFill/>
                </a:ln>
                <a:solidFill>
                  <a:srgbClr val="585858"/>
                </a:solidFill>
                <a:effectLst/>
                <a:uLnTx/>
                <a:uFillTx/>
                <a:latin typeface="Arial"/>
                <a:ea typeface="+mn-ea"/>
                <a:cs typeface="+mn-cs"/>
              </a:rPr>
              <a:t>Mouse Count, </a:t>
            </a:r>
            <a:r>
              <a:rPr kumimoji="0" lang="en-GB" sz="1800" b="0" i="1" u="none" strike="noStrike" kern="1200" cap="none" spc="0" normalizeH="0" baseline="0" noProof="0" dirty="0" err="1">
                <a:ln>
                  <a:noFill/>
                </a:ln>
                <a:solidFill>
                  <a:srgbClr val="585858"/>
                </a:solidFill>
                <a:effectLst/>
                <a:uLnTx/>
                <a:uFillTx/>
                <a:latin typeface="Arial"/>
                <a:ea typeface="+mn-ea"/>
                <a:cs typeface="+mn-cs"/>
              </a:rPr>
              <a:t>Handa’s</a:t>
            </a:r>
            <a:r>
              <a:rPr kumimoji="0" lang="en-GB" sz="1800" b="0" i="1" u="none" strike="noStrike" kern="1200" cap="none" spc="0" normalizeH="0" baseline="0" noProof="0" dirty="0">
                <a:ln>
                  <a:noFill/>
                </a:ln>
                <a:solidFill>
                  <a:srgbClr val="585858"/>
                </a:solidFill>
                <a:effectLst/>
                <a:uLnTx/>
                <a:uFillTx/>
                <a:latin typeface="Arial"/>
                <a:ea typeface="+mn-ea"/>
                <a:cs typeface="+mn-cs"/>
              </a:rPr>
              <a:t> Surprise.</a:t>
            </a:r>
            <a:endParaRPr kumimoji="0" lang="en-GB" sz="18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Using a collection of objects counted into a pot or basket, ask children to say how many you need to take out so that there is </a:t>
            </a:r>
            <a:r>
              <a:rPr kumimoji="0" lang="en-GB" sz="1800" b="0" i="1" u="none" strike="noStrike" kern="1200" cap="none" spc="0" normalizeH="0" baseline="0" noProof="0" dirty="0">
                <a:ln>
                  <a:noFill/>
                </a:ln>
                <a:solidFill>
                  <a:srgbClr val="585858"/>
                </a:solidFill>
                <a:effectLst/>
                <a:uLnTx/>
                <a:uFillTx/>
                <a:latin typeface="Arial"/>
                <a:ea typeface="+mn-ea"/>
                <a:cs typeface="+mn-cs"/>
              </a:rPr>
              <a:t>only one left. </a:t>
            </a:r>
            <a:endParaRPr kumimoji="0" lang="en-GB" sz="18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Give children a selection of subtraction expressions; can they identify those with a difference of 1?</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18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115725593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49BDEF9-3448-47B5-9AA3-342F450C50CF}"/>
              </a:ext>
            </a:extLst>
          </p:cNvPr>
          <p:cNvSpPr>
            <a:spLocks noGrp="1"/>
          </p:cNvSpPr>
          <p:nvPr>
            <p:ph type="title"/>
          </p:nvPr>
        </p:nvSpPr>
        <p:spPr/>
        <p:txBody>
          <a:bodyPr/>
          <a:lstStyle/>
          <a:p>
            <a:r>
              <a:rPr lang="en-GB" dirty="0"/>
              <a:t>1NF-1 Fluently add and subtract within 10 – adding and subtracting 1, difference of 1</a:t>
            </a:r>
          </a:p>
        </p:txBody>
      </p:sp>
      <p:pic>
        <p:nvPicPr>
          <p:cNvPr id="5" name="Picture 4">
            <a:extLst>
              <a:ext uri="{FF2B5EF4-FFF2-40B4-BE49-F238E27FC236}">
                <a16:creationId xmlns:a16="http://schemas.microsoft.com/office/drawing/2014/main" id="{F994533F-09AD-4F5C-B3CF-457EE5F7B8F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2122991" y="1428030"/>
            <a:ext cx="1812770" cy="2433018"/>
          </a:xfrm>
          <a:prstGeom prst="rect">
            <a:avLst/>
          </a:prstGeom>
        </p:spPr>
      </p:pic>
      <p:pic>
        <p:nvPicPr>
          <p:cNvPr id="7" name="Picture 6">
            <a:extLst>
              <a:ext uri="{FF2B5EF4-FFF2-40B4-BE49-F238E27FC236}">
                <a16:creationId xmlns:a16="http://schemas.microsoft.com/office/drawing/2014/main" id="{FD4F1A18-9BB7-4C76-8E04-B6F691CA1C0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4871864" y="1428030"/>
            <a:ext cx="2808312" cy="2433018"/>
          </a:xfrm>
          <a:prstGeom prst="rect">
            <a:avLst/>
          </a:prstGeom>
        </p:spPr>
      </p:pic>
      <p:pic>
        <p:nvPicPr>
          <p:cNvPr id="8" name="Picture 7">
            <a:extLst>
              <a:ext uri="{FF2B5EF4-FFF2-40B4-BE49-F238E27FC236}">
                <a16:creationId xmlns:a16="http://schemas.microsoft.com/office/drawing/2014/main" id="{1FE5C285-7B78-4C65-9765-A4AB348EF1A4}"/>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14337"/>
          <a:stretch/>
        </p:blipFill>
        <p:spPr>
          <a:xfrm>
            <a:off x="9192344" y="1428030"/>
            <a:ext cx="1008112" cy="2433018"/>
          </a:xfrm>
          <a:prstGeom prst="rect">
            <a:avLst/>
          </a:prstGeom>
        </p:spPr>
      </p:pic>
      <p:pic>
        <p:nvPicPr>
          <p:cNvPr id="10" name="Picture 5" descr="C:\Users\Liam\Documents\Design\NCETM\04 Images for B1 PPTs\Final PNG files\ncetm_mm_sp1_se06_aw002.png">
            <a:extLst>
              <a:ext uri="{FF2B5EF4-FFF2-40B4-BE49-F238E27FC236}">
                <a16:creationId xmlns:a16="http://schemas.microsoft.com/office/drawing/2014/main" id="{5EDF8751-7705-44FB-997C-897EFC112309}"/>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703512" y="4482000"/>
            <a:ext cx="9396000" cy="427076"/>
          </a:xfrm>
          <a:prstGeom prst="rect">
            <a:avLst/>
          </a:prstGeom>
          <a:noFill/>
        </p:spPr>
      </p:pic>
      <p:pic>
        <p:nvPicPr>
          <p:cNvPr id="11" name="Picture 10">
            <a:extLst>
              <a:ext uri="{FF2B5EF4-FFF2-40B4-BE49-F238E27FC236}">
                <a16:creationId xmlns:a16="http://schemas.microsoft.com/office/drawing/2014/main" id="{E22EC897-903B-4F17-BD00-2493F6371352}"/>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a:xfrm>
            <a:off x="2122991" y="3861048"/>
            <a:ext cx="1812770" cy="360040"/>
          </a:xfrm>
          <a:prstGeom prst="rect">
            <a:avLst/>
          </a:prstGeom>
        </p:spPr>
      </p:pic>
      <p:pic>
        <p:nvPicPr>
          <p:cNvPr id="12" name="Picture 11">
            <a:extLst>
              <a:ext uri="{FF2B5EF4-FFF2-40B4-BE49-F238E27FC236}">
                <a16:creationId xmlns:a16="http://schemas.microsoft.com/office/drawing/2014/main" id="{123DD233-319A-41A8-B59B-9E385AF4EF4C}"/>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a:stretch/>
        </p:blipFill>
        <p:spPr>
          <a:xfrm>
            <a:off x="5807969" y="3861048"/>
            <a:ext cx="864095" cy="360040"/>
          </a:xfrm>
          <a:prstGeom prst="rect">
            <a:avLst/>
          </a:prstGeom>
        </p:spPr>
      </p:pic>
      <p:pic>
        <p:nvPicPr>
          <p:cNvPr id="13" name="Picture 12">
            <a:extLst>
              <a:ext uri="{FF2B5EF4-FFF2-40B4-BE49-F238E27FC236}">
                <a16:creationId xmlns:a16="http://schemas.microsoft.com/office/drawing/2014/main" id="{EA438AA8-F4AE-4D0C-827F-ADD1F2AB094C}"/>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a:stretch/>
        </p:blipFill>
        <p:spPr>
          <a:xfrm>
            <a:off x="9552383" y="3861048"/>
            <a:ext cx="360041" cy="360040"/>
          </a:xfrm>
          <a:prstGeom prst="rect">
            <a:avLst/>
          </a:prstGeom>
        </p:spPr>
      </p:pic>
      <p:pic>
        <p:nvPicPr>
          <p:cNvPr id="14" name="Picture 13">
            <a:extLst>
              <a:ext uri="{FF2B5EF4-FFF2-40B4-BE49-F238E27FC236}">
                <a16:creationId xmlns:a16="http://schemas.microsoft.com/office/drawing/2014/main" id="{DAD96641-A8AA-463A-9556-A7D3CAA0260B}"/>
              </a:ext>
            </a:extLst>
          </p:cNvPr>
          <p:cNvPicPr>
            <a:picLocks noChangeAspect="1"/>
          </p:cNvPicPr>
          <p:nvPr/>
        </p:nvPicPr>
        <p:blipFill rotWithShape="1">
          <a:blip r:embed="rId10">
            <a:extLst>
              <a:ext uri="{28A0092B-C50C-407E-A947-70E740481C1C}">
                <a14:useLocalDpi xmlns:a14="http://schemas.microsoft.com/office/drawing/2010/main" val="0"/>
              </a:ext>
            </a:extLst>
          </a:blip>
          <a:srcRect b="-2482"/>
          <a:stretch/>
        </p:blipFill>
        <p:spPr>
          <a:xfrm>
            <a:off x="5447929" y="4941168"/>
            <a:ext cx="1512168" cy="504056"/>
          </a:xfrm>
          <a:prstGeom prst="rect">
            <a:avLst/>
          </a:prstGeom>
        </p:spPr>
      </p:pic>
      <p:sp>
        <p:nvSpPr>
          <p:cNvPr id="2" name="TextBox 19">
            <a:extLst>
              <a:ext uri="{FF2B5EF4-FFF2-40B4-BE49-F238E27FC236}">
                <a16:creationId xmlns:a16="http://schemas.microsoft.com/office/drawing/2014/main" id="{DC547BB0-7DDC-4675-9EFE-AD5F96526ED1}"/>
              </a:ext>
            </a:extLst>
          </p:cNvPr>
          <p:cNvSpPr txBox="1"/>
          <p:nvPr/>
        </p:nvSpPr>
        <p:spPr>
          <a:xfrm>
            <a:off x="3248218" y="5691869"/>
            <a:ext cx="5695564" cy="701731"/>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18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Consecutive numbers have a difference of one.</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18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So I know that 6 minus 5 is equal to 1.</a:t>
            </a:r>
            <a:endParaRPr kumimoji="0" lang="en-GB" sz="18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92731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1000" fill="hold"/>
                                        <p:tgtEl>
                                          <p:spTgt spid="10"/>
                                        </p:tgtEl>
                                        <p:attrNameLst>
                                          <p:attrName>ppt_x</p:attrName>
                                        </p:attrNameLst>
                                      </p:cBhvr>
                                      <p:tavLst>
                                        <p:tav tm="0">
                                          <p:val>
                                            <p:strVal val="0-#ppt_w/2"/>
                                          </p:val>
                                        </p:tav>
                                        <p:tav tm="100000">
                                          <p:val>
                                            <p:strVal val="#ppt_x"/>
                                          </p:val>
                                        </p:tav>
                                      </p:tavLst>
                                    </p:anim>
                                    <p:anim calcmode="lin" valueType="num">
                                      <p:cBhvr additive="base">
                                        <p:cTn id="18" dur="10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500"/>
                                        <p:tgtEl>
                                          <p:spTgt spid="12"/>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fade">
                                      <p:cBhvr>
                                        <p:cTn id="33" dur="500"/>
                                        <p:tgtEl>
                                          <p:spTgt spid="13"/>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fade">
                                      <p:cBhvr>
                                        <p:cTn id="3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1NF-1 Fluently add and subtract within 10 – adding and subtracting 1, difference of 1</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 – 3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Tree>
    <p:extLst>
      <p:ext uri="{BB962C8B-B14F-4D97-AF65-F5344CB8AC3E}">
        <p14:creationId xmlns:p14="http://schemas.microsoft.com/office/powerpoint/2010/main" val="1538078962"/>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1NF-1 Fluently add and subtract within 10 – adding and subtracting 1, difference of 1</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 – 6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Tree>
    <p:extLst>
      <p:ext uri="{BB962C8B-B14F-4D97-AF65-F5344CB8AC3E}">
        <p14:creationId xmlns:p14="http://schemas.microsoft.com/office/powerpoint/2010/main" val="1683214021"/>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8">
            <a:extLst>
              <a:ext uri="{FF2B5EF4-FFF2-40B4-BE49-F238E27FC236}">
                <a16:creationId xmlns:a16="http://schemas.microsoft.com/office/drawing/2014/main" id="{7084B135-39A4-4D7A-AC35-232D309A07C0}"/>
              </a:ext>
            </a:extLst>
          </p:cNvPr>
          <p:cNvSpPr>
            <a:spLocks noGrp="1"/>
          </p:cNvSpPr>
          <p:nvPr>
            <p:ph type="body" sz="quarter" idx="12"/>
          </p:nvPr>
        </p:nvSpPr>
        <p:spPr/>
        <p:txBody>
          <a:bodyPr/>
          <a:lstStyle/>
          <a:p>
            <a:r>
              <a:rPr lang="en-GB" dirty="0"/>
              <a:t>Fluently add and subtract within 10</a:t>
            </a:r>
          </a:p>
        </p:txBody>
      </p:sp>
      <p:sp>
        <p:nvSpPr>
          <p:cNvPr id="4" name="Text Placeholder 3">
            <a:extLst>
              <a:ext uri="{FF2B5EF4-FFF2-40B4-BE49-F238E27FC236}">
                <a16:creationId xmlns:a16="http://schemas.microsoft.com/office/drawing/2014/main" id="{7FA04951-9539-4E2B-88AC-8F57C8FE57BC}"/>
              </a:ext>
            </a:extLst>
          </p:cNvPr>
          <p:cNvSpPr>
            <a:spLocks noGrp="1"/>
          </p:cNvSpPr>
          <p:nvPr>
            <p:ph type="body" sz="quarter" idx="13"/>
          </p:nvPr>
        </p:nvSpPr>
        <p:spPr>
          <a:xfrm>
            <a:off x="2400490" y="490628"/>
            <a:ext cx="1191720" cy="301224"/>
          </a:xfrm>
        </p:spPr>
        <p:txBody>
          <a:bodyPr/>
          <a:lstStyle/>
          <a:p>
            <a:r>
              <a:rPr lang="en-GB" dirty="0"/>
              <a:t>    1NF-1 </a:t>
            </a:r>
          </a:p>
        </p:txBody>
      </p:sp>
    </p:spTree>
    <p:extLst>
      <p:ext uri="{BB962C8B-B14F-4D97-AF65-F5344CB8AC3E}">
        <p14:creationId xmlns:p14="http://schemas.microsoft.com/office/powerpoint/2010/main" val="34423277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1NF-1 Fluently add and subtract within 10 – adding and subtracting 1, difference of 1</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 – 8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Tree>
    <p:extLst>
      <p:ext uri="{BB962C8B-B14F-4D97-AF65-F5344CB8AC3E}">
        <p14:creationId xmlns:p14="http://schemas.microsoft.com/office/powerpoint/2010/main" val="239095160"/>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0768B2-2D22-46F4-8A96-1513D7C23BEF}"/>
              </a:ext>
            </a:extLst>
          </p:cNvPr>
          <p:cNvSpPr>
            <a:spLocks noGrp="1"/>
          </p:cNvSpPr>
          <p:nvPr>
            <p:ph type="title"/>
          </p:nvPr>
        </p:nvSpPr>
        <p:spPr/>
        <p:txBody>
          <a:bodyPr/>
          <a:lstStyle/>
          <a:p>
            <a:r>
              <a:rPr lang="en-GB" dirty="0"/>
              <a:t>1NF-1 Fluently add and subtract within 10 – adding and subtracting 2, difference of 2</a:t>
            </a:r>
          </a:p>
        </p:txBody>
      </p:sp>
      <p:sp>
        <p:nvSpPr>
          <p:cNvPr id="27" name="Content Placeholder 2">
            <a:extLst>
              <a:ext uri="{FF2B5EF4-FFF2-40B4-BE49-F238E27FC236}">
                <a16:creationId xmlns:a16="http://schemas.microsoft.com/office/drawing/2014/main" id="{D9F0E3DA-A123-406F-9A26-40FB66E38C52}"/>
              </a:ext>
            </a:extLst>
          </p:cNvPr>
          <p:cNvSpPr txBox="1">
            <a:spLocks/>
          </p:cNvSpPr>
          <p:nvPr/>
        </p:nvSpPr>
        <p:spPr>
          <a:xfrm>
            <a:off x="623888" y="1064290"/>
            <a:ext cx="10577512" cy="369518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Ensure that children are fluent in counting in twos, both forwards and backwards, from 0 and know that the numbers we say in these counts are </a:t>
            </a:r>
            <a:r>
              <a:rPr kumimoji="0" lang="en-GB" sz="1800" b="0" i="1" u="none" strike="noStrike" kern="1200" cap="none" spc="0" normalizeH="0" baseline="0" noProof="0" dirty="0">
                <a:ln>
                  <a:noFill/>
                </a:ln>
                <a:solidFill>
                  <a:srgbClr val="585858"/>
                </a:solidFill>
                <a:effectLst/>
                <a:uLnTx/>
                <a:uFillTx/>
                <a:latin typeface="Arial"/>
                <a:ea typeface="+mn-ea"/>
                <a:cs typeface="+mn-cs"/>
              </a:rPr>
              <a:t>even </a:t>
            </a:r>
            <a:r>
              <a:rPr kumimoji="0" lang="en-GB" sz="1800" b="0" u="none" strike="noStrike" kern="1200" cap="none" spc="0" normalizeH="0" baseline="0" noProof="0" dirty="0">
                <a:ln>
                  <a:noFill/>
                </a:ln>
                <a:solidFill>
                  <a:srgbClr val="585858"/>
                </a:solidFill>
                <a:effectLst/>
                <a:uLnTx/>
                <a:uFillTx/>
                <a:latin typeface="Arial"/>
                <a:ea typeface="+mn-ea"/>
                <a:cs typeface="+mn-cs"/>
              </a:rPr>
              <a:t>numbers</a:t>
            </a:r>
            <a:r>
              <a:rPr kumimoji="0" lang="en-GB" sz="1800" b="0" i="1" u="none" strike="noStrike" kern="1200" cap="none" spc="0" normalizeH="0" baseline="0" noProof="0" dirty="0">
                <a:ln>
                  <a:noFill/>
                </a:ln>
                <a:solidFill>
                  <a:srgbClr val="585858"/>
                </a:solidFill>
                <a:effectLst/>
                <a:uLnTx/>
                <a:uFillTx/>
                <a:latin typeface="Arial"/>
                <a:ea typeface="+mn-ea"/>
                <a:cs typeface="+mn-cs"/>
              </a:rPr>
              <a:t>. </a:t>
            </a:r>
            <a:endParaRPr kumimoji="0" lang="en-GB" sz="18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What number are we adding each time if we count in twos? What does that look like on a ten frame or with cubes? So what could we say about what happens when we add two to any even number?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Look at the second number line. Can children predict what numbers we will say if we start our counting  </a:t>
            </a:r>
            <a:r>
              <a:rPr kumimoji="0" lang="en-GB" sz="1800" i="1" u="none" strike="noStrike" kern="1200" cap="none" spc="0" normalizeH="0" baseline="0" noProof="0" dirty="0">
                <a:ln>
                  <a:noFill/>
                </a:ln>
                <a:solidFill>
                  <a:srgbClr val="585858"/>
                </a:solidFill>
                <a:effectLst/>
                <a:uLnTx/>
                <a:uFillTx/>
                <a:latin typeface="Arial"/>
                <a:ea typeface="+mn-ea"/>
                <a:cs typeface="+mn-cs"/>
              </a:rPr>
              <a:t>at 1</a:t>
            </a:r>
            <a:r>
              <a:rPr kumimoji="0" lang="en-GB" sz="1800" b="0" i="0" u="none" strike="noStrike" kern="1200" cap="none" spc="0" normalizeH="0" baseline="0" noProof="0" dirty="0">
                <a:ln>
                  <a:noFill/>
                </a:ln>
                <a:solidFill>
                  <a:srgbClr val="585858"/>
                </a:solidFill>
                <a:effectLst/>
                <a:uLnTx/>
                <a:uFillTx/>
                <a:latin typeface="Arial"/>
                <a:ea typeface="+mn-ea"/>
                <a:cs typeface="+mn-cs"/>
              </a:rPr>
              <a:t>, and </a:t>
            </a:r>
            <a:r>
              <a:rPr kumimoji="0" lang="en-GB" sz="1800" i="1" u="none" strike="noStrike" kern="1200" cap="none" spc="0" normalizeH="0" baseline="0" noProof="0" dirty="0">
                <a:ln>
                  <a:noFill/>
                </a:ln>
                <a:solidFill>
                  <a:srgbClr val="585858"/>
                </a:solidFill>
                <a:effectLst/>
                <a:uLnTx/>
                <a:uFillTx/>
                <a:latin typeface="Arial"/>
                <a:ea typeface="+mn-ea"/>
                <a:cs typeface="+mn-cs"/>
              </a:rPr>
              <a:t>count </a:t>
            </a:r>
            <a:r>
              <a:rPr kumimoji="0" lang="en-GB" sz="1800" u="none" strike="noStrike" kern="1200" cap="none" spc="0" normalizeH="0" baseline="0" noProof="0" dirty="0">
                <a:ln>
                  <a:noFill/>
                </a:ln>
                <a:solidFill>
                  <a:srgbClr val="585858"/>
                </a:solidFill>
                <a:effectLst/>
                <a:uLnTx/>
                <a:uFillTx/>
                <a:latin typeface="Arial"/>
                <a:ea typeface="+mn-ea"/>
                <a:cs typeface="+mn-cs"/>
              </a:rPr>
              <a:t>on</a:t>
            </a:r>
            <a:r>
              <a:rPr kumimoji="0" lang="en-GB" sz="1800" i="1" u="none" strike="noStrike" kern="1200" cap="none" spc="0" normalizeH="0" baseline="0" noProof="0" dirty="0">
                <a:ln>
                  <a:noFill/>
                </a:ln>
                <a:solidFill>
                  <a:srgbClr val="585858"/>
                </a:solidFill>
                <a:effectLst/>
                <a:uLnTx/>
                <a:uFillTx/>
                <a:latin typeface="Arial"/>
                <a:ea typeface="+mn-ea"/>
                <a:cs typeface="+mn-cs"/>
              </a:rPr>
              <a:t> 2 </a:t>
            </a:r>
            <a:r>
              <a:rPr kumimoji="0" lang="en-GB" sz="1800" b="0" i="0" u="none" strike="noStrike" kern="1200" cap="none" spc="0" normalizeH="0" baseline="0" noProof="0" dirty="0">
                <a:ln>
                  <a:noFill/>
                </a:ln>
                <a:solidFill>
                  <a:srgbClr val="585858"/>
                </a:solidFill>
                <a:effectLst/>
                <a:uLnTx/>
                <a:uFillTx/>
                <a:latin typeface="Arial"/>
                <a:ea typeface="+mn-ea"/>
                <a:cs typeface="+mn-cs"/>
              </a:rPr>
              <a:t>each time? What sort of numbers are 1, 3, 5, 7 and 9? So what could we say about what happens when we add 2 to an </a:t>
            </a:r>
            <a:r>
              <a:rPr kumimoji="0" lang="en-GB" sz="1800" b="0" i="1" u="none" strike="noStrike" kern="1200" cap="none" spc="0" normalizeH="0" baseline="0" noProof="0" dirty="0">
                <a:ln>
                  <a:noFill/>
                </a:ln>
                <a:solidFill>
                  <a:srgbClr val="585858"/>
                </a:solidFill>
                <a:effectLst/>
                <a:uLnTx/>
                <a:uFillTx/>
                <a:latin typeface="Arial"/>
                <a:ea typeface="+mn-ea"/>
                <a:cs typeface="+mn-cs"/>
              </a:rPr>
              <a:t>odd </a:t>
            </a:r>
            <a:r>
              <a:rPr kumimoji="0" lang="en-GB" sz="1800" b="0" i="0" u="none" strike="noStrike" kern="1200" cap="none" spc="0" normalizeH="0" baseline="0" noProof="0" dirty="0">
                <a:ln>
                  <a:noFill/>
                </a:ln>
                <a:solidFill>
                  <a:srgbClr val="585858"/>
                </a:solidFill>
                <a:effectLst/>
                <a:uLnTx/>
                <a:uFillTx/>
                <a:latin typeface="Arial"/>
                <a:ea typeface="+mn-ea"/>
                <a:cs typeface="+mn-cs"/>
              </a:rPr>
              <a:t>number?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Use games which involve number tracks, e.g. </a:t>
            </a:r>
            <a:r>
              <a:rPr kumimoji="0" lang="en-GB" sz="1800" b="0" u="none" strike="noStrike" kern="1200" cap="none" spc="0" normalizeH="0" baseline="0" noProof="0" dirty="0">
                <a:ln>
                  <a:noFill/>
                </a:ln>
                <a:solidFill>
                  <a:srgbClr val="585858"/>
                </a:solidFill>
                <a:effectLst/>
                <a:uLnTx/>
                <a:uFillTx/>
                <a:latin typeface="Arial"/>
                <a:ea typeface="+mn-ea"/>
                <a:cs typeface="+mn-cs"/>
              </a:rPr>
              <a:t>Snakes and Ladders</a:t>
            </a:r>
            <a:r>
              <a:rPr kumimoji="0" lang="en-GB" sz="1800" b="0" i="1" u="none" strike="noStrike" kern="1200" cap="none" spc="0" normalizeH="0" baseline="0" noProof="0" dirty="0">
                <a:ln>
                  <a:noFill/>
                </a:ln>
                <a:solidFill>
                  <a:srgbClr val="585858"/>
                </a:solidFill>
                <a:effectLst/>
                <a:uLnTx/>
                <a:uFillTx/>
                <a:latin typeface="Arial"/>
                <a:ea typeface="+mn-ea"/>
                <a:cs typeface="+mn-cs"/>
              </a:rPr>
              <a:t>. </a:t>
            </a:r>
            <a:r>
              <a:rPr kumimoji="0" lang="en-GB" sz="1800" b="0" i="0" u="none" strike="noStrike" kern="1200" cap="none" spc="0" normalizeH="0" baseline="0" noProof="0" dirty="0">
                <a:ln>
                  <a:noFill/>
                </a:ln>
                <a:solidFill>
                  <a:srgbClr val="585858"/>
                </a:solidFill>
                <a:effectLst/>
                <a:uLnTx/>
                <a:uFillTx/>
                <a:latin typeface="Arial"/>
                <a:ea typeface="+mn-ea"/>
                <a:cs typeface="+mn-cs"/>
              </a:rPr>
              <a:t>Can children predict where they will land if they roll 2? If using two dice, can they spot a combination with includes 2 and use the </a:t>
            </a:r>
            <a:r>
              <a:rPr kumimoji="0" lang="en-GB" sz="1800" b="0" i="1" u="none" strike="noStrike" kern="1200" cap="none" spc="0" normalizeH="0" baseline="0" noProof="0" dirty="0">
                <a:ln>
                  <a:noFill/>
                </a:ln>
                <a:solidFill>
                  <a:srgbClr val="585858"/>
                </a:solidFill>
                <a:effectLst/>
                <a:uLnTx/>
                <a:uFillTx/>
                <a:latin typeface="Arial"/>
                <a:ea typeface="+mn-ea"/>
                <a:cs typeface="+mn-cs"/>
              </a:rPr>
              <a:t>plus 2 </a:t>
            </a:r>
            <a:r>
              <a:rPr kumimoji="0" lang="en-GB" sz="1800" b="0" i="0" u="none" strike="noStrike" kern="1200" cap="none" spc="0" normalizeH="0" baseline="0" noProof="0" dirty="0">
                <a:ln>
                  <a:noFill/>
                </a:ln>
                <a:solidFill>
                  <a:srgbClr val="585858"/>
                </a:solidFill>
                <a:effectLst/>
                <a:uLnTx/>
                <a:uFillTx/>
                <a:latin typeface="Arial"/>
                <a:ea typeface="+mn-ea"/>
                <a:cs typeface="+mn-cs"/>
              </a:rPr>
              <a:t>strategy to know the total on two dice?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Ensure that children understand that these facts can be expressed in any order. So 6 + 2 = 2 + 6.</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When using the slides with equations, you could focus on a few examples to discuss the strategy, or use them as quick fire questions as children’s fluency improves.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18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280612685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C662EFC4-00EC-4EFD-A156-1787CF39E74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8238001" y="2564904"/>
            <a:ext cx="1659111" cy="1008112"/>
          </a:xfrm>
          <a:prstGeom prst="rect">
            <a:avLst/>
          </a:prstGeom>
        </p:spPr>
      </p:pic>
      <p:pic>
        <p:nvPicPr>
          <p:cNvPr id="20" name="Picture 19">
            <a:extLst>
              <a:ext uri="{FF2B5EF4-FFF2-40B4-BE49-F238E27FC236}">
                <a16:creationId xmlns:a16="http://schemas.microsoft.com/office/drawing/2014/main" id="{A02CE231-E4BA-4D3B-97E8-F0116BE5152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6708001" y="2564904"/>
            <a:ext cx="1659111" cy="1008112"/>
          </a:xfrm>
          <a:prstGeom prst="rect">
            <a:avLst/>
          </a:prstGeom>
        </p:spPr>
      </p:pic>
      <p:pic>
        <p:nvPicPr>
          <p:cNvPr id="19" name="Picture 18">
            <a:extLst>
              <a:ext uri="{FF2B5EF4-FFF2-40B4-BE49-F238E27FC236}">
                <a16:creationId xmlns:a16="http://schemas.microsoft.com/office/drawing/2014/main" id="{A8AB0323-ECAD-406E-A22B-29419477E04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5159897" y="2564904"/>
            <a:ext cx="1659111" cy="1008112"/>
          </a:xfrm>
          <a:prstGeom prst="rect">
            <a:avLst/>
          </a:prstGeom>
        </p:spPr>
      </p:pic>
      <p:pic>
        <p:nvPicPr>
          <p:cNvPr id="17" name="Picture 16">
            <a:extLst>
              <a:ext uri="{FF2B5EF4-FFF2-40B4-BE49-F238E27FC236}">
                <a16:creationId xmlns:a16="http://schemas.microsoft.com/office/drawing/2014/main" id="{DF2CD9F5-F99A-4918-98B5-7B51C41A348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3647729" y="2564904"/>
            <a:ext cx="1659111" cy="1008112"/>
          </a:xfrm>
          <a:prstGeom prst="rect">
            <a:avLst/>
          </a:prstGeom>
        </p:spPr>
      </p:pic>
      <p:sp>
        <p:nvSpPr>
          <p:cNvPr id="5" name="Title 4">
            <a:extLst>
              <a:ext uri="{FF2B5EF4-FFF2-40B4-BE49-F238E27FC236}">
                <a16:creationId xmlns:a16="http://schemas.microsoft.com/office/drawing/2014/main" id="{4D7DF63A-C0EE-4333-B744-A0A4F0096D85}"/>
              </a:ext>
            </a:extLst>
          </p:cNvPr>
          <p:cNvSpPr>
            <a:spLocks noGrp="1"/>
          </p:cNvSpPr>
          <p:nvPr>
            <p:ph type="title"/>
          </p:nvPr>
        </p:nvSpPr>
        <p:spPr/>
        <p:txBody>
          <a:bodyPr/>
          <a:lstStyle/>
          <a:p>
            <a:r>
              <a:rPr lang="en-GB" dirty="0"/>
              <a:t>1NF-1 Fluently add and subtract within 10 – adding and subtracting 2, difference of 2</a:t>
            </a:r>
          </a:p>
        </p:txBody>
      </p:sp>
      <p:pic>
        <p:nvPicPr>
          <p:cNvPr id="4" name="Picture 3">
            <a:extLst>
              <a:ext uri="{FF2B5EF4-FFF2-40B4-BE49-F238E27FC236}">
                <a16:creationId xmlns:a16="http://schemas.microsoft.com/office/drawing/2014/main" id="{2228A053-4ACD-4E85-A731-CB292391BC3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2132634" y="3573016"/>
            <a:ext cx="7926735" cy="767270"/>
          </a:xfrm>
          <a:prstGeom prst="rect">
            <a:avLst/>
          </a:prstGeom>
        </p:spPr>
      </p:pic>
      <p:pic>
        <p:nvPicPr>
          <p:cNvPr id="16" name="Picture 15">
            <a:extLst>
              <a:ext uri="{FF2B5EF4-FFF2-40B4-BE49-F238E27FC236}">
                <a16:creationId xmlns:a16="http://schemas.microsoft.com/office/drawing/2014/main" id="{8F848E39-4F50-4CFE-9388-690A9F6B525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2132634" y="2564904"/>
            <a:ext cx="1659111" cy="1008112"/>
          </a:xfrm>
          <a:prstGeom prst="rect">
            <a:avLst/>
          </a:prstGeom>
        </p:spPr>
      </p:pic>
      <p:sp>
        <p:nvSpPr>
          <p:cNvPr id="2" name="TextBox 19">
            <a:extLst>
              <a:ext uri="{FF2B5EF4-FFF2-40B4-BE49-F238E27FC236}">
                <a16:creationId xmlns:a16="http://schemas.microsoft.com/office/drawing/2014/main" id="{7AC76747-0246-4697-BA25-129137B7E60A}"/>
              </a:ext>
            </a:extLst>
          </p:cNvPr>
          <p:cNvSpPr txBox="1"/>
          <p:nvPr/>
        </p:nvSpPr>
        <p:spPr>
          <a:xfrm>
            <a:off x="2662045" y="5813374"/>
            <a:ext cx="6867909" cy="369332"/>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18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Adding </a:t>
            </a:r>
            <a:r>
              <a:rPr kumimoji="0" lang="en-GB" sz="18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2 to an even number gives the next even number.</a:t>
            </a:r>
          </a:p>
        </p:txBody>
      </p:sp>
    </p:spTree>
    <p:extLst>
      <p:ext uri="{BB962C8B-B14F-4D97-AF65-F5344CB8AC3E}">
        <p14:creationId xmlns:p14="http://schemas.microsoft.com/office/powerpoint/2010/main" val="3353044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fade">
                                      <p:cBhvr>
                                        <p:cTn id="22" dur="500"/>
                                        <p:tgtEl>
                                          <p:spTgt spid="2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fade">
                                      <p:cBhvr>
                                        <p:cTn id="2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a:extLst>
              <a:ext uri="{FF2B5EF4-FFF2-40B4-BE49-F238E27FC236}">
                <a16:creationId xmlns:a16="http://schemas.microsoft.com/office/drawing/2014/main" id="{922D854E-9D52-4D91-BCCD-0E9736FF4F5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flipH="1">
            <a:off x="2999903" y="2850700"/>
            <a:ext cx="1584177" cy="722316"/>
          </a:xfrm>
          <a:prstGeom prst="rect">
            <a:avLst/>
          </a:prstGeom>
        </p:spPr>
      </p:pic>
      <p:pic>
        <p:nvPicPr>
          <p:cNvPr id="33" name="Picture 32">
            <a:extLst>
              <a:ext uri="{FF2B5EF4-FFF2-40B4-BE49-F238E27FC236}">
                <a16:creationId xmlns:a16="http://schemas.microsoft.com/office/drawing/2014/main" id="{1F3C7F9C-CA7E-41BD-A245-4345D66255E6}"/>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2855641" y="2564904"/>
            <a:ext cx="1659111" cy="285796"/>
          </a:xfrm>
          <a:prstGeom prst="rect">
            <a:avLst/>
          </a:prstGeom>
        </p:spPr>
      </p:pic>
      <p:sp>
        <p:nvSpPr>
          <p:cNvPr id="5" name="Title 4">
            <a:extLst>
              <a:ext uri="{FF2B5EF4-FFF2-40B4-BE49-F238E27FC236}">
                <a16:creationId xmlns:a16="http://schemas.microsoft.com/office/drawing/2014/main" id="{1338D0D5-86E0-4A9A-9C61-36CAF5BFCE1E}"/>
              </a:ext>
            </a:extLst>
          </p:cNvPr>
          <p:cNvSpPr>
            <a:spLocks noGrp="1"/>
          </p:cNvSpPr>
          <p:nvPr>
            <p:ph type="title"/>
          </p:nvPr>
        </p:nvSpPr>
        <p:spPr/>
        <p:txBody>
          <a:bodyPr/>
          <a:lstStyle/>
          <a:p>
            <a:r>
              <a:rPr lang="en-GB" dirty="0"/>
              <a:t>1NF-1 Fluently add and subtract within 10 – adding and subtracting 2, difference of 2</a:t>
            </a:r>
          </a:p>
        </p:txBody>
      </p:sp>
      <p:pic>
        <p:nvPicPr>
          <p:cNvPr id="9" name="Picture 8">
            <a:extLst>
              <a:ext uri="{FF2B5EF4-FFF2-40B4-BE49-F238E27FC236}">
                <a16:creationId xmlns:a16="http://schemas.microsoft.com/office/drawing/2014/main" id="{36A2DC0E-6B38-4437-A504-AF8637B162BE}"/>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2132634" y="3573016"/>
            <a:ext cx="7926735" cy="810664"/>
          </a:xfrm>
          <a:prstGeom prst="rect">
            <a:avLst/>
          </a:prstGeom>
        </p:spPr>
      </p:pic>
      <p:sp>
        <p:nvSpPr>
          <p:cNvPr id="12" name="Freeform: Shape 11">
            <a:extLst>
              <a:ext uri="{FF2B5EF4-FFF2-40B4-BE49-F238E27FC236}">
                <a16:creationId xmlns:a16="http://schemas.microsoft.com/office/drawing/2014/main" id="{5AA5A6CA-EDDB-49B2-B2F2-033B8B1A2356}"/>
              </a:ext>
            </a:extLst>
          </p:cNvPr>
          <p:cNvSpPr/>
          <p:nvPr/>
        </p:nvSpPr>
        <p:spPr bwMode="auto">
          <a:xfrm flipH="1">
            <a:off x="9111618" y="3291658"/>
            <a:ext cx="152735" cy="269478"/>
          </a:xfrm>
          <a:custGeom>
            <a:avLst/>
            <a:gdLst>
              <a:gd name="connsiteX0" fmla="*/ 10048 w 152735"/>
              <a:gd name="connsiteY0" fmla="*/ 34346 h 269478"/>
              <a:gd name="connsiteX1" fmla="*/ 6029 w 152735"/>
              <a:gd name="connsiteY1" fmla="*/ 56453 h 269478"/>
              <a:gd name="connsiteX2" fmla="*/ 4019 w 152735"/>
              <a:gd name="connsiteY2" fmla="*/ 66501 h 269478"/>
              <a:gd name="connsiteX3" fmla="*/ 0 w 152735"/>
              <a:gd name="connsiteY3" fmla="*/ 74540 h 269478"/>
              <a:gd name="connsiteX4" fmla="*/ 2009 w 152735"/>
              <a:gd name="connsiteY4" fmla="*/ 106695 h 269478"/>
              <a:gd name="connsiteX5" fmla="*/ 10048 w 152735"/>
              <a:gd name="connsiteY5" fmla="*/ 124782 h 269478"/>
              <a:gd name="connsiteX6" fmla="*/ 12058 w 152735"/>
              <a:gd name="connsiteY6" fmla="*/ 130811 h 269478"/>
              <a:gd name="connsiteX7" fmla="*/ 14067 w 152735"/>
              <a:gd name="connsiteY7" fmla="*/ 146888 h 269478"/>
              <a:gd name="connsiteX8" fmla="*/ 18087 w 152735"/>
              <a:gd name="connsiteY8" fmla="*/ 150907 h 269478"/>
              <a:gd name="connsiteX9" fmla="*/ 20096 w 152735"/>
              <a:gd name="connsiteY9" fmla="*/ 156936 h 269478"/>
              <a:gd name="connsiteX10" fmla="*/ 22106 w 152735"/>
              <a:gd name="connsiteY10" fmla="*/ 164975 h 269478"/>
              <a:gd name="connsiteX11" fmla="*/ 28135 w 152735"/>
              <a:gd name="connsiteY11" fmla="*/ 168994 h 269478"/>
              <a:gd name="connsiteX12" fmla="*/ 34164 w 152735"/>
              <a:gd name="connsiteY12" fmla="*/ 187081 h 269478"/>
              <a:gd name="connsiteX13" fmla="*/ 36174 w 152735"/>
              <a:gd name="connsiteY13" fmla="*/ 193110 h 269478"/>
              <a:gd name="connsiteX14" fmla="*/ 40193 w 152735"/>
              <a:gd name="connsiteY14" fmla="*/ 199139 h 269478"/>
              <a:gd name="connsiteX15" fmla="*/ 46222 w 152735"/>
              <a:gd name="connsiteY15" fmla="*/ 217226 h 269478"/>
              <a:gd name="connsiteX16" fmla="*/ 48232 w 152735"/>
              <a:gd name="connsiteY16" fmla="*/ 225265 h 269478"/>
              <a:gd name="connsiteX17" fmla="*/ 54261 w 152735"/>
              <a:gd name="connsiteY17" fmla="*/ 239333 h 269478"/>
              <a:gd name="connsiteX18" fmla="*/ 68329 w 152735"/>
              <a:gd name="connsiteY18" fmla="*/ 255410 h 269478"/>
              <a:gd name="connsiteX19" fmla="*/ 82396 w 152735"/>
              <a:gd name="connsiteY19" fmla="*/ 267468 h 269478"/>
              <a:gd name="connsiteX20" fmla="*/ 94454 w 152735"/>
              <a:gd name="connsiteY20" fmla="*/ 269478 h 269478"/>
              <a:gd name="connsiteX21" fmla="*/ 114551 w 152735"/>
              <a:gd name="connsiteY21" fmla="*/ 265458 h 269478"/>
              <a:gd name="connsiteX22" fmla="*/ 120580 w 152735"/>
              <a:gd name="connsiteY22" fmla="*/ 259429 h 269478"/>
              <a:gd name="connsiteX23" fmla="*/ 130628 w 152735"/>
              <a:gd name="connsiteY23" fmla="*/ 247371 h 269478"/>
              <a:gd name="connsiteX24" fmla="*/ 132638 w 152735"/>
              <a:gd name="connsiteY24" fmla="*/ 237323 h 269478"/>
              <a:gd name="connsiteX25" fmla="*/ 142686 w 152735"/>
              <a:gd name="connsiteY25" fmla="*/ 219236 h 269478"/>
              <a:gd name="connsiteX26" fmla="*/ 146706 w 152735"/>
              <a:gd name="connsiteY26" fmla="*/ 203159 h 269478"/>
              <a:gd name="connsiteX27" fmla="*/ 148715 w 152735"/>
              <a:gd name="connsiteY27" fmla="*/ 197130 h 269478"/>
              <a:gd name="connsiteX28" fmla="*/ 152735 w 152735"/>
              <a:gd name="connsiteY28" fmla="*/ 177033 h 269478"/>
              <a:gd name="connsiteX29" fmla="*/ 150725 w 152735"/>
              <a:gd name="connsiteY29" fmla="*/ 72530 h 269478"/>
              <a:gd name="connsiteX30" fmla="*/ 142686 w 152735"/>
              <a:gd name="connsiteY30" fmla="*/ 34346 h 269478"/>
              <a:gd name="connsiteX31" fmla="*/ 130628 w 152735"/>
              <a:gd name="connsiteY31" fmla="*/ 16259 h 269478"/>
              <a:gd name="connsiteX32" fmla="*/ 124599 w 152735"/>
              <a:gd name="connsiteY32" fmla="*/ 14250 h 269478"/>
              <a:gd name="connsiteX33" fmla="*/ 120580 w 152735"/>
              <a:gd name="connsiteY33" fmla="*/ 10230 h 269478"/>
              <a:gd name="connsiteX34" fmla="*/ 104503 w 152735"/>
              <a:gd name="connsiteY34" fmla="*/ 6211 h 269478"/>
              <a:gd name="connsiteX35" fmla="*/ 86416 w 152735"/>
              <a:gd name="connsiteY35" fmla="*/ 182 h 269478"/>
              <a:gd name="connsiteX36" fmla="*/ 10048 w 152735"/>
              <a:gd name="connsiteY36" fmla="*/ 34346 h 269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52735" h="269478">
                <a:moveTo>
                  <a:pt x="10048" y="34346"/>
                </a:moveTo>
                <a:cubicBezTo>
                  <a:pt x="-3350" y="43724"/>
                  <a:pt x="9817" y="39406"/>
                  <a:pt x="6029" y="56453"/>
                </a:cubicBezTo>
                <a:cubicBezTo>
                  <a:pt x="5288" y="59787"/>
                  <a:pt x="5099" y="63261"/>
                  <a:pt x="4019" y="66501"/>
                </a:cubicBezTo>
                <a:cubicBezTo>
                  <a:pt x="3072" y="69343"/>
                  <a:pt x="1340" y="71860"/>
                  <a:pt x="0" y="74540"/>
                </a:cubicBezTo>
                <a:cubicBezTo>
                  <a:pt x="670" y="85258"/>
                  <a:pt x="558" y="96054"/>
                  <a:pt x="2009" y="106695"/>
                </a:cubicBezTo>
                <a:cubicBezTo>
                  <a:pt x="3953" y="120949"/>
                  <a:pt x="5298" y="115282"/>
                  <a:pt x="10048" y="124782"/>
                </a:cubicBezTo>
                <a:cubicBezTo>
                  <a:pt x="10995" y="126677"/>
                  <a:pt x="11388" y="128801"/>
                  <a:pt x="12058" y="130811"/>
                </a:cubicBezTo>
                <a:cubicBezTo>
                  <a:pt x="12728" y="136170"/>
                  <a:pt x="12515" y="141715"/>
                  <a:pt x="14067" y="146888"/>
                </a:cubicBezTo>
                <a:cubicBezTo>
                  <a:pt x="14611" y="148703"/>
                  <a:pt x="17112" y="149282"/>
                  <a:pt x="18087" y="150907"/>
                </a:cubicBezTo>
                <a:cubicBezTo>
                  <a:pt x="19177" y="152723"/>
                  <a:pt x="19514" y="154899"/>
                  <a:pt x="20096" y="156936"/>
                </a:cubicBezTo>
                <a:cubicBezTo>
                  <a:pt x="20855" y="159592"/>
                  <a:pt x="20574" y="162677"/>
                  <a:pt x="22106" y="164975"/>
                </a:cubicBezTo>
                <a:cubicBezTo>
                  <a:pt x="23446" y="166985"/>
                  <a:pt x="26125" y="167654"/>
                  <a:pt x="28135" y="168994"/>
                </a:cubicBezTo>
                <a:lnTo>
                  <a:pt x="34164" y="187081"/>
                </a:lnTo>
                <a:cubicBezTo>
                  <a:pt x="34834" y="189091"/>
                  <a:pt x="34999" y="191347"/>
                  <a:pt x="36174" y="193110"/>
                </a:cubicBezTo>
                <a:lnTo>
                  <a:pt x="40193" y="199139"/>
                </a:lnTo>
                <a:cubicBezTo>
                  <a:pt x="45010" y="218404"/>
                  <a:pt x="38654" y="194523"/>
                  <a:pt x="46222" y="217226"/>
                </a:cubicBezTo>
                <a:cubicBezTo>
                  <a:pt x="47095" y="219846"/>
                  <a:pt x="47473" y="222609"/>
                  <a:pt x="48232" y="225265"/>
                </a:cubicBezTo>
                <a:cubicBezTo>
                  <a:pt x="49671" y="230301"/>
                  <a:pt x="51442" y="234823"/>
                  <a:pt x="54261" y="239333"/>
                </a:cubicBezTo>
                <a:cubicBezTo>
                  <a:pt x="58872" y="246711"/>
                  <a:pt x="62099" y="249180"/>
                  <a:pt x="68329" y="255410"/>
                </a:cubicBezTo>
                <a:cubicBezTo>
                  <a:pt x="71621" y="258702"/>
                  <a:pt x="78100" y="265750"/>
                  <a:pt x="82396" y="267468"/>
                </a:cubicBezTo>
                <a:cubicBezTo>
                  <a:pt x="86179" y="268981"/>
                  <a:pt x="90435" y="268808"/>
                  <a:pt x="94454" y="269478"/>
                </a:cubicBezTo>
                <a:cubicBezTo>
                  <a:pt x="101153" y="268138"/>
                  <a:pt x="108175" y="267911"/>
                  <a:pt x="114551" y="265458"/>
                </a:cubicBezTo>
                <a:cubicBezTo>
                  <a:pt x="117204" y="264438"/>
                  <a:pt x="118730" y="261587"/>
                  <a:pt x="120580" y="259429"/>
                </a:cubicBezTo>
                <a:cubicBezTo>
                  <a:pt x="134923" y="242697"/>
                  <a:pt x="120181" y="257821"/>
                  <a:pt x="130628" y="247371"/>
                </a:cubicBezTo>
                <a:cubicBezTo>
                  <a:pt x="131298" y="244022"/>
                  <a:pt x="131471" y="240533"/>
                  <a:pt x="132638" y="237323"/>
                </a:cubicBezTo>
                <a:cubicBezTo>
                  <a:pt x="140714" y="215114"/>
                  <a:pt x="135655" y="233299"/>
                  <a:pt x="142686" y="219236"/>
                </a:cubicBezTo>
                <a:cubicBezTo>
                  <a:pt x="144983" y="214642"/>
                  <a:pt x="145559" y="207747"/>
                  <a:pt x="146706" y="203159"/>
                </a:cubicBezTo>
                <a:cubicBezTo>
                  <a:pt x="147220" y="201104"/>
                  <a:pt x="148239" y="199194"/>
                  <a:pt x="148715" y="197130"/>
                </a:cubicBezTo>
                <a:cubicBezTo>
                  <a:pt x="150251" y="190473"/>
                  <a:pt x="151395" y="183732"/>
                  <a:pt x="152735" y="177033"/>
                </a:cubicBezTo>
                <a:cubicBezTo>
                  <a:pt x="152065" y="142199"/>
                  <a:pt x="151848" y="107353"/>
                  <a:pt x="150725" y="72530"/>
                </a:cubicBezTo>
                <a:cubicBezTo>
                  <a:pt x="150298" y="59307"/>
                  <a:pt x="148647" y="46269"/>
                  <a:pt x="142686" y="34346"/>
                </a:cubicBezTo>
                <a:cubicBezTo>
                  <a:pt x="141694" y="32361"/>
                  <a:pt x="135665" y="19281"/>
                  <a:pt x="130628" y="16259"/>
                </a:cubicBezTo>
                <a:cubicBezTo>
                  <a:pt x="128812" y="15169"/>
                  <a:pt x="126609" y="14920"/>
                  <a:pt x="124599" y="14250"/>
                </a:cubicBezTo>
                <a:cubicBezTo>
                  <a:pt x="123259" y="12910"/>
                  <a:pt x="122205" y="11205"/>
                  <a:pt x="120580" y="10230"/>
                </a:cubicBezTo>
                <a:cubicBezTo>
                  <a:pt x="117129" y="8159"/>
                  <a:pt x="107246" y="6995"/>
                  <a:pt x="104503" y="6211"/>
                </a:cubicBezTo>
                <a:cubicBezTo>
                  <a:pt x="98392" y="4465"/>
                  <a:pt x="92659" y="1371"/>
                  <a:pt x="86416" y="182"/>
                </a:cubicBezTo>
                <a:cubicBezTo>
                  <a:pt x="72359" y="-2496"/>
                  <a:pt x="23446" y="24968"/>
                  <a:pt x="10048" y="34346"/>
                </a:cubicBezTo>
                <a:close/>
              </a:path>
            </a:pathLst>
          </a:custGeom>
          <a:solidFill>
            <a:schemeClr val="bg1"/>
          </a:solid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 name="Rectangle 2">
            <a:extLst>
              <a:ext uri="{FF2B5EF4-FFF2-40B4-BE49-F238E27FC236}">
                <a16:creationId xmlns:a16="http://schemas.microsoft.com/office/drawing/2014/main" id="{419FBC12-5C6D-4AAD-B31D-77FEF1390D0F}"/>
              </a:ext>
            </a:extLst>
          </p:cNvPr>
          <p:cNvSpPr/>
          <p:nvPr/>
        </p:nvSpPr>
        <p:spPr bwMode="auto">
          <a:xfrm rot="291993">
            <a:off x="2650800" y="3291658"/>
            <a:ext cx="288032" cy="262306"/>
          </a:xfrm>
          <a:prstGeom prst="rect">
            <a:avLst/>
          </a:prstGeom>
          <a:solidFill>
            <a:schemeClr val="bg1"/>
          </a:solid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pic>
        <p:nvPicPr>
          <p:cNvPr id="29" name="Picture 28">
            <a:extLst>
              <a:ext uri="{FF2B5EF4-FFF2-40B4-BE49-F238E27FC236}">
                <a16:creationId xmlns:a16="http://schemas.microsoft.com/office/drawing/2014/main" id="{9ECFB9EC-C034-4962-9AB3-FC62A5DBDBD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flipH="1">
            <a:off x="4548343" y="2850700"/>
            <a:ext cx="1584177" cy="722316"/>
          </a:xfrm>
          <a:prstGeom prst="rect">
            <a:avLst/>
          </a:prstGeom>
        </p:spPr>
      </p:pic>
      <p:pic>
        <p:nvPicPr>
          <p:cNvPr id="28" name="Picture 27">
            <a:extLst>
              <a:ext uri="{FF2B5EF4-FFF2-40B4-BE49-F238E27FC236}">
                <a16:creationId xmlns:a16="http://schemas.microsoft.com/office/drawing/2014/main" id="{3180B2D6-20DC-4651-AE9B-43675236C82C}"/>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flipH="1">
            <a:off x="6096343" y="2922708"/>
            <a:ext cx="1584177" cy="650308"/>
          </a:xfrm>
          <a:prstGeom prst="rect">
            <a:avLst/>
          </a:prstGeom>
        </p:spPr>
      </p:pic>
      <p:pic>
        <p:nvPicPr>
          <p:cNvPr id="31" name="Picture 30">
            <a:extLst>
              <a:ext uri="{FF2B5EF4-FFF2-40B4-BE49-F238E27FC236}">
                <a16:creationId xmlns:a16="http://schemas.microsoft.com/office/drawing/2014/main" id="{3D67E0F3-352A-4D7B-BF20-2FD67571494A}"/>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5915913" y="2564904"/>
            <a:ext cx="1659111" cy="285796"/>
          </a:xfrm>
          <a:prstGeom prst="rect">
            <a:avLst/>
          </a:prstGeom>
        </p:spPr>
      </p:pic>
      <p:pic>
        <p:nvPicPr>
          <p:cNvPr id="32" name="Picture 31">
            <a:extLst>
              <a:ext uri="{FF2B5EF4-FFF2-40B4-BE49-F238E27FC236}">
                <a16:creationId xmlns:a16="http://schemas.microsoft.com/office/drawing/2014/main" id="{DDA41EA9-5D1E-4CAF-BBE9-9198FCD4C95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4367809" y="2564904"/>
            <a:ext cx="1659111" cy="288032"/>
          </a:xfrm>
          <a:prstGeom prst="rect">
            <a:avLst/>
          </a:prstGeom>
        </p:spPr>
      </p:pic>
      <p:pic>
        <p:nvPicPr>
          <p:cNvPr id="34" name="Picture 33">
            <a:extLst>
              <a:ext uri="{FF2B5EF4-FFF2-40B4-BE49-F238E27FC236}">
                <a16:creationId xmlns:a16="http://schemas.microsoft.com/office/drawing/2014/main" id="{F3E5D594-089D-4FAA-A5B2-9749DC0B811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flipH="1">
            <a:off x="7644000" y="2850700"/>
            <a:ext cx="1584177" cy="722316"/>
          </a:xfrm>
          <a:prstGeom prst="rect">
            <a:avLst/>
          </a:prstGeom>
        </p:spPr>
      </p:pic>
      <p:pic>
        <p:nvPicPr>
          <p:cNvPr id="35" name="Picture 34">
            <a:extLst>
              <a:ext uri="{FF2B5EF4-FFF2-40B4-BE49-F238E27FC236}">
                <a16:creationId xmlns:a16="http://schemas.microsoft.com/office/drawing/2014/main" id="{D73BF5B8-84B9-4416-A2DC-0B5D5ECDDC65}"/>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7536001" y="2564904"/>
            <a:ext cx="1659111" cy="285796"/>
          </a:xfrm>
          <a:prstGeom prst="rect">
            <a:avLst/>
          </a:prstGeom>
        </p:spPr>
      </p:pic>
      <p:sp>
        <p:nvSpPr>
          <p:cNvPr id="2" name="TextBox 19">
            <a:extLst>
              <a:ext uri="{FF2B5EF4-FFF2-40B4-BE49-F238E27FC236}">
                <a16:creationId xmlns:a16="http://schemas.microsoft.com/office/drawing/2014/main" id="{020959D1-A9D1-4E7A-A38F-81A4887B4A59}"/>
              </a:ext>
            </a:extLst>
          </p:cNvPr>
          <p:cNvSpPr txBox="1"/>
          <p:nvPr/>
        </p:nvSpPr>
        <p:spPr>
          <a:xfrm>
            <a:off x="2662045" y="5813374"/>
            <a:ext cx="6867909" cy="369332"/>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Adding 2 to an odd number gives the next odd number.</a:t>
            </a:r>
          </a:p>
        </p:txBody>
      </p:sp>
    </p:spTree>
    <p:extLst>
      <p:ext uri="{BB962C8B-B14F-4D97-AF65-F5344CB8AC3E}">
        <p14:creationId xmlns:p14="http://schemas.microsoft.com/office/powerpoint/2010/main" val="2251707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par>
                                <p:cTn id="8" presetID="10" presetClass="entr" presetSubtype="0" fill="hold" nodeType="withEffect">
                                  <p:stCondLst>
                                    <p:cond delay="0"/>
                                  </p:stCondLst>
                                  <p:childTnLst>
                                    <p:set>
                                      <p:cBhvr>
                                        <p:cTn id="9" dur="1" fill="hold">
                                          <p:stCondLst>
                                            <p:cond delay="0"/>
                                          </p:stCondLst>
                                        </p:cTn>
                                        <p:tgtEl>
                                          <p:spTgt spid="33"/>
                                        </p:tgtEl>
                                        <p:attrNameLst>
                                          <p:attrName>style.visibility</p:attrName>
                                        </p:attrNameLst>
                                      </p:cBhvr>
                                      <p:to>
                                        <p:strVal val="visible"/>
                                      </p:to>
                                    </p:set>
                                    <p:animEffect transition="in" filter="fade">
                                      <p:cBhvr>
                                        <p:cTn id="10" dur="500"/>
                                        <p:tgtEl>
                                          <p:spTgt spid="3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2"/>
                                        </p:tgtEl>
                                        <p:attrNameLst>
                                          <p:attrName>style.visibility</p:attrName>
                                        </p:attrNameLst>
                                      </p:cBhvr>
                                      <p:to>
                                        <p:strVal val="visible"/>
                                      </p:to>
                                    </p:set>
                                    <p:animEffect transition="in" filter="fade">
                                      <p:cBhvr>
                                        <p:cTn id="15" dur="500"/>
                                        <p:tgtEl>
                                          <p:spTgt spid="32"/>
                                        </p:tgtEl>
                                      </p:cBhvr>
                                    </p:animEffect>
                                  </p:childTnLst>
                                </p:cTn>
                              </p:par>
                              <p:par>
                                <p:cTn id="16" presetID="10" presetClass="entr" presetSubtype="0" fill="hold" nodeType="withEffect">
                                  <p:stCondLst>
                                    <p:cond delay="0"/>
                                  </p:stCondLst>
                                  <p:childTnLst>
                                    <p:set>
                                      <p:cBhvr>
                                        <p:cTn id="17" dur="1" fill="hold">
                                          <p:stCondLst>
                                            <p:cond delay="0"/>
                                          </p:stCondLst>
                                        </p:cTn>
                                        <p:tgtEl>
                                          <p:spTgt spid="29"/>
                                        </p:tgtEl>
                                        <p:attrNameLst>
                                          <p:attrName>style.visibility</p:attrName>
                                        </p:attrNameLst>
                                      </p:cBhvr>
                                      <p:to>
                                        <p:strVal val="visible"/>
                                      </p:to>
                                    </p:set>
                                    <p:animEffect transition="in" filter="fade">
                                      <p:cBhvr>
                                        <p:cTn id="18" dur="500"/>
                                        <p:tgtEl>
                                          <p:spTgt spid="29"/>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28"/>
                                        </p:tgtEl>
                                        <p:attrNameLst>
                                          <p:attrName>style.visibility</p:attrName>
                                        </p:attrNameLst>
                                      </p:cBhvr>
                                      <p:to>
                                        <p:strVal val="visible"/>
                                      </p:to>
                                    </p:set>
                                    <p:animEffect transition="in" filter="fade">
                                      <p:cBhvr>
                                        <p:cTn id="23" dur="500"/>
                                        <p:tgtEl>
                                          <p:spTgt spid="28"/>
                                        </p:tgtEl>
                                      </p:cBhvr>
                                    </p:animEffect>
                                  </p:childTnLst>
                                </p:cTn>
                              </p:par>
                              <p:par>
                                <p:cTn id="24" presetID="10" presetClass="entr" presetSubtype="0" fill="hold" nodeType="withEffect">
                                  <p:stCondLst>
                                    <p:cond delay="0"/>
                                  </p:stCondLst>
                                  <p:childTnLst>
                                    <p:set>
                                      <p:cBhvr>
                                        <p:cTn id="25" dur="1" fill="hold">
                                          <p:stCondLst>
                                            <p:cond delay="0"/>
                                          </p:stCondLst>
                                        </p:cTn>
                                        <p:tgtEl>
                                          <p:spTgt spid="31"/>
                                        </p:tgtEl>
                                        <p:attrNameLst>
                                          <p:attrName>style.visibility</p:attrName>
                                        </p:attrNameLst>
                                      </p:cBhvr>
                                      <p:to>
                                        <p:strVal val="visible"/>
                                      </p:to>
                                    </p:set>
                                    <p:animEffect transition="in" filter="fade">
                                      <p:cBhvr>
                                        <p:cTn id="26" dur="500"/>
                                        <p:tgtEl>
                                          <p:spTgt spid="31"/>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34"/>
                                        </p:tgtEl>
                                        <p:attrNameLst>
                                          <p:attrName>style.visibility</p:attrName>
                                        </p:attrNameLst>
                                      </p:cBhvr>
                                      <p:to>
                                        <p:strVal val="visible"/>
                                      </p:to>
                                    </p:set>
                                    <p:animEffect transition="in" filter="fade">
                                      <p:cBhvr>
                                        <p:cTn id="31" dur="500"/>
                                        <p:tgtEl>
                                          <p:spTgt spid="34"/>
                                        </p:tgtEl>
                                      </p:cBhvr>
                                    </p:animEffect>
                                  </p:childTnLst>
                                </p:cTn>
                              </p:par>
                              <p:par>
                                <p:cTn id="32" presetID="10" presetClass="entr" presetSubtype="0" fill="hold" nodeType="withEffect">
                                  <p:stCondLst>
                                    <p:cond delay="0"/>
                                  </p:stCondLst>
                                  <p:childTnLst>
                                    <p:set>
                                      <p:cBhvr>
                                        <p:cTn id="33" dur="1" fill="hold">
                                          <p:stCondLst>
                                            <p:cond delay="0"/>
                                          </p:stCondLst>
                                        </p:cTn>
                                        <p:tgtEl>
                                          <p:spTgt spid="35"/>
                                        </p:tgtEl>
                                        <p:attrNameLst>
                                          <p:attrName>style.visibility</p:attrName>
                                        </p:attrNameLst>
                                      </p:cBhvr>
                                      <p:to>
                                        <p:strVal val="visible"/>
                                      </p:to>
                                    </p:set>
                                    <p:animEffect transition="in" filter="fade">
                                      <p:cBhvr>
                                        <p:cTn id="34"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1NF-1 Fluently add and subtract within 10 – adding  and subtracting 2, difference of 2</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 + 2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a:t>
            </a:r>
          </a:p>
        </p:txBody>
      </p:sp>
    </p:spTree>
    <p:extLst>
      <p:ext uri="{BB962C8B-B14F-4D97-AF65-F5344CB8AC3E}">
        <p14:creationId xmlns:p14="http://schemas.microsoft.com/office/powerpoint/2010/main" val="2475326027"/>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1NF-1 Fluently add and subtract within 10 – adding  and subtracting 2, difference of 2</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 + 2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p>
        </p:txBody>
      </p:sp>
    </p:spTree>
    <p:extLst>
      <p:ext uri="{BB962C8B-B14F-4D97-AF65-F5344CB8AC3E}">
        <p14:creationId xmlns:p14="http://schemas.microsoft.com/office/powerpoint/2010/main" val="179398242"/>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1NF-1 Fluently add and subtract within 10 – adding  and subtracting 2, difference of 2</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 + 4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a:t>
            </a:r>
          </a:p>
        </p:txBody>
      </p:sp>
    </p:spTree>
    <p:extLst>
      <p:ext uri="{BB962C8B-B14F-4D97-AF65-F5344CB8AC3E}">
        <p14:creationId xmlns:p14="http://schemas.microsoft.com/office/powerpoint/2010/main" val="482440352"/>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1NF-1 Fluently add and subtract within 10 – adding  and subtracting 2, difference of 2</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 </a:t>
            </a:r>
            <a:r>
              <a:rPr kumimoji="0" lang="en-GB" sz="11500" b="0" i="0" u="none" strike="noStrike" kern="1200" cap="none" spc="0" normalizeH="0" baseline="0" noProof="0">
                <a:ln>
                  <a:noFill/>
                </a:ln>
                <a:solidFill>
                  <a:srgbClr val="000000"/>
                </a:solidFill>
                <a:effectLst/>
                <a:uLnTx/>
                <a:uFillTx/>
                <a:latin typeface="Arial" panose="020B0604020202020204" pitchFamily="34" charset="0"/>
                <a:ea typeface="+mn-ea"/>
                <a:cs typeface="+mn-cs"/>
              </a:rPr>
              <a:t>– 4 </a:t>
            </a: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a:t>
            </a:r>
          </a:p>
        </p:txBody>
      </p:sp>
    </p:spTree>
    <p:extLst>
      <p:ext uri="{BB962C8B-B14F-4D97-AF65-F5344CB8AC3E}">
        <p14:creationId xmlns:p14="http://schemas.microsoft.com/office/powerpoint/2010/main" val="1017111205"/>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1NF-1 Fluently add and subtract within 10 – adding  and subtracting 2, difference of 2</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 – 2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spTree>
    <p:extLst>
      <p:ext uri="{BB962C8B-B14F-4D97-AF65-F5344CB8AC3E}">
        <p14:creationId xmlns:p14="http://schemas.microsoft.com/office/powerpoint/2010/main" val="2969342923"/>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1NF-1 Fluently add and subtract within 10 – adding  and subtracting 2, difference of 2</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 – 7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a:t>
            </a:r>
          </a:p>
        </p:txBody>
      </p:sp>
    </p:spTree>
    <p:extLst>
      <p:ext uri="{BB962C8B-B14F-4D97-AF65-F5344CB8AC3E}">
        <p14:creationId xmlns:p14="http://schemas.microsoft.com/office/powerpoint/2010/main" val="2783624166"/>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EEBC35-F1A1-4969-B407-FDD63776A95B}"/>
              </a:ext>
            </a:extLst>
          </p:cNvPr>
          <p:cNvSpPr>
            <a:spLocks noGrp="1"/>
          </p:cNvSpPr>
          <p:nvPr>
            <p:ph idx="1"/>
          </p:nvPr>
        </p:nvSpPr>
        <p:spPr>
          <a:xfrm>
            <a:off x="662018" y="688985"/>
            <a:ext cx="10972800" cy="3888432"/>
          </a:xfrm>
        </p:spPr>
        <p:txBody>
          <a:bodyPr>
            <a:noAutofit/>
          </a:bodyPr>
          <a:lstStyle/>
          <a:p>
            <a:pPr marL="0" indent="0">
              <a:lnSpc>
                <a:spcPct val="120000"/>
              </a:lnSpc>
              <a:spcBef>
                <a:spcPts val="450"/>
              </a:spcBef>
              <a:spcAft>
                <a:spcPts val="450"/>
              </a:spcAft>
            </a:pPr>
            <a:r>
              <a:rPr lang="en-GB" dirty="0">
                <a:solidFill>
                  <a:schemeClr val="tx1"/>
                </a:solidFill>
              </a:rPr>
              <a:t>The following slides contain activities that can be used within the context of pre-teaching, intervention, or as supplementary material integrated into teaching. They do not represent complete lessons and should not be used as such. Also they should not be used all at once, but over the period of a teaching unit. It would be valuable to use many of the activities more than once to build fluency in understanding and application. Also many of them would benefit from the use of manipulatives to support interaction with the ideas. Ensure you engage in rich discussion with the children, asking them to reason and explain the ideas presented. Note that when working with a small group, pupils should also have access to the main teaching delivered by the class teacher and the focus should be directly linked so that the learning is connected and fluency is built.</a:t>
            </a:r>
          </a:p>
        </p:txBody>
      </p:sp>
    </p:spTree>
    <p:extLst>
      <p:ext uri="{BB962C8B-B14F-4D97-AF65-F5344CB8AC3E}">
        <p14:creationId xmlns:p14="http://schemas.microsoft.com/office/powerpoint/2010/main" val="5082182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1NF-1 Fluently add and subtract within 10 – adding  and subtracting 2, difference of 2</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 + 7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a:t>
            </a:r>
          </a:p>
        </p:txBody>
      </p:sp>
    </p:spTree>
    <p:extLst>
      <p:ext uri="{BB962C8B-B14F-4D97-AF65-F5344CB8AC3E}">
        <p14:creationId xmlns:p14="http://schemas.microsoft.com/office/powerpoint/2010/main" val="534777478"/>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1NF-1 Fluently add and subtract within 10 – adding  and subtracting 2, difference of 2</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 – 6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a:t>
            </a:r>
          </a:p>
        </p:txBody>
      </p:sp>
    </p:spTree>
    <p:extLst>
      <p:ext uri="{BB962C8B-B14F-4D97-AF65-F5344CB8AC3E}">
        <p14:creationId xmlns:p14="http://schemas.microsoft.com/office/powerpoint/2010/main" val="145267811"/>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1NF-1 Fluently add and subtract within 10 – adding  and subtracting 2, difference of 2</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 + 2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spTree>
    <p:extLst>
      <p:ext uri="{BB962C8B-B14F-4D97-AF65-F5344CB8AC3E}">
        <p14:creationId xmlns:p14="http://schemas.microsoft.com/office/powerpoint/2010/main" val="1444378674"/>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1NF-1 Fluently add and subtract within 10 – adding  and subtracting 2, difference of 2</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 + 6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a:t>
            </a:r>
          </a:p>
        </p:txBody>
      </p:sp>
    </p:spTree>
    <p:extLst>
      <p:ext uri="{BB962C8B-B14F-4D97-AF65-F5344CB8AC3E}">
        <p14:creationId xmlns:p14="http://schemas.microsoft.com/office/powerpoint/2010/main" val="475267425"/>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1NF-1 Fluently add and subtract within 10 – adding  and subtracting 2, difference of 2</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 – 2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p>
        </p:txBody>
      </p:sp>
    </p:spTree>
    <p:extLst>
      <p:ext uri="{BB962C8B-B14F-4D97-AF65-F5344CB8AC3E}">
        <p14:creationId xmlns:p14="http://schemas.microsoft.com/office/powerpoint/2010/main" val="2189575081"/>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1NF-1 Fluently add and subtract within 10 – adding  and subtracting 2, difference of 2</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 – 2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a:t>
            </a:r>
          </a:p>
        </p:txBody>
      </p:sp>
    </p:spTree>
    <p:extLst>
      <p:ext uri="{BB962C8B-B14F-4D97-AF65-F5344CB8AC3E}">
        <p14:creationId xmlns:p14="http://schemas.microsoft.com/office/powerpoint/2010/main" val="3170176250"/>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0768B2-2D22-46F4-8A96-1513D7C23BEF}"/>
              </a:ext>
            </a:extLst>
          </p:cNvPr>
          <p:cNvSpPr>
            <a:spLocks noGrp="1"/>
          </p:cNvSpPr>
          <p:nvPr>
            <p:ph type="title"/>
          </p:nvPr>
        </p:nvSpPr>
        <p:spPr/>
        <p:txBody>
          <a:bodyPr/>
          <a:lstStyle/>
          <a:p>
            <a:r>
              <a:rPr lang="en-GB" dirty="0"/>
              <a:t>1NF-1 Fluently add and subtract within 10 – adding and subtracting 0</a:t>
            </a:r>
          </a:p>
        </p:txBody>
      </p:sp>
      <p:sp>
        <p:nvSpPr>
          <p:cNvPr id="27" name="Content Placeholder 2">
            <a:extLst>
              <a:ext uri="{FF2B5EF4-FFF2-40B4-BE49-F238E27FC236}">
                <a16:creationId xmlns:a16="http://schemas.microsoft.com/office/drawing/2014/main" id="{D9F0E3DA-A123-406F-9A26-40FB66E38C52}"/>
              </a:ext>
            </a:extLst>
          </p:cNvPr>
          <p:cNvSpPr txBox="1">
            <a:spLocks/>
          </p:cNvSpPr>
          <p:nvPr/>
        </p:nvSpPr>
        <p:spPr>
          <a:xfrm>
            <a:off x="393291" y="1575571"/>
            <a:ext cx="10022297" cy="400915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Look at the bus stories and talk about what is happening. Can children identify what the zero means in each story? How does the number of children change in the picture each time?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Act out a similar bus story, checking that children understand whether it is a story which starts with </a:t>
            </a:r>
            <a:r>
              <a:rPr kumimoji="0" lang="en-GB" sz="1800" b="0" i="1" u="none" strike="noStrike" kern="1200" cap="none" spc="0" normalizeH="0" baseline="0" noProof="0" dirty="0">
                <a:ln>
                  <a:noFill/>
                </a:ln>
                <a:solidFill>
                  <a:srgbClr val="585858"/>
                </a:solidFill>
                <a:effectLst/>
                <a:uLnTx/>
                <a:uFillTx/>
                <a:latin typeface="Arial"/>
                <a:ea typeface="+mn-ea"/>
                <a:cs typeface="+mn-cs"/>
              </a:rPr>
              <a:t>no </a:t>
            </a:r>
            <a:r>
              <a:rPr kumimoji="0" lang="en-GB" sz="1800" b="0" i="0" u="none" strike="noStrike" kern="1200" cap="none" spc="0" normalizeH="0" baseline="0" noProof="0" dirty="0">
                <a:ln>
                  <a:noFill/>
                </a:ln>
                <a:solidFill>
                  <a:srgbClr val="585858"/>
                </a:solidFill>
                <a:effectLst/>
                <a:uLnTx/>
                <a:uFillTx/>
                <a:latin typeface="Arial"/>
                <a:ea typeface="+mn-ea"/>
                <a:cs typeface="+mn-cs"/>
              </a:rPr>
              <a:t>children, or in which </a:t>
            </a:r>
            <a:r>
              <a:rPr kumimoji="0" lang="en-GB" sz="1800" b="0" i="1" u="none" strike="noStrike" kern="1200" cap="none" spc="0" normalizeH="0" baseline="0" noProof="0" dirty="0">
                <a:ln>
                  <a:noFill/>
                </a:ln>
                <a:solidFill>
                  <a:srgbClr val="585858"/>
                </a:solidFill>
                <a:effectLst/>
                <a:uLnTx/>
                <a:uFillTx/>
                <a:latin typeface="Arial"/>
                <a:ea typeface="+mn-ea"/>
                <a:cs typeface="+mn-cs"/>
              </a:rPr>
              <a:t>no more </a:t>
            </a:r>
            <a:r>
              <a:rPr kumimoji="0" lang="en-GB" sz="1800" b="0" i="0" u="none" strike="noStrike" kern="1200" cap="none" spc="0" normalizeH="0" baseline="0" noProof="0" dirty="0">
                <a:ln>
                  <a:noFill/>
                </a:ln>
                <a:solidFill>
                  <a:srgbClr val="585858"/>
                </a:solidFill>
                <a:effectLst/>
                <a:uLnTx/>
                <a:uFillTx/>
                <a:latin typeface="Arial"/>
                <a:ea typeface="+mn-ea"/>
                <a:cs typeface="+mn-cs"/>
              </a:rPr>
              <a:t>children get on at the bus stop to ensure understanding of the zero in the equation. Agree what equation we can write each time we have a story like this. What do they notice about the total? Why is the total the same as one of the addends?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Look at the eggs and basket story and talk about what is happening. Focus on the lack of any change when zero is subtracted.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When using the equation slides, pause at some and check children’s understanding by asking them to give you an example of a story which matches the equation, as well as using them for quick recall.</a:t>
            </a:r>
          </a:p>
          <a:p>
            <a:pPr marL="0" marR="0" lvl="0" indent="0"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None/>
              <a:tabLst/>
              <a:defRPr/>
            </a:pPr>
            <a:endParaRPr kumimoji="0" lang="en-GB" sz="18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24249412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53C98EF-8CEE-431F-B0B2-A75AC8E3CBF6}"/>
              </a:ext>
            </a:extLst>
          </p:cNvPr>
          <p:cNvSpPr>
            <a:spLocks noGrp="1"/>
          </p:cNvSpPr>
          <p:nvPr>
            <p:ph type="title"/>
          </p:nvPr>
        </p:nvSpPr>
        <p:spPr/>
        <p:txBody>
          <a:bodyPr/>
          <a:lstStyle/>
          <a:p>
            <a:r>
              <a:rPr lang="en-GB" dirty="0"/>
              <a:t>1NF-1 Fluently add and subtract within 10 – adding and subtracting 0</a:t>
            </a:r>
          </a:p>
        </p:txBody>
      </p:sp>
      <p:pic>
        <p:nvPicPr>
          <p:cNvPr id="13" name="Picture 12">
            <a:extLst>
              <a:ext uri="{FF2B5EF4-FFF2-40B4-BE49-F238E27FC236}">
                <a16:creationId xmlns:a16="http://schemas.microsoft.com/office/drawing/2014/main" id="{ACDFBDB6-1AD5-4601-9CAC-48E24F4DA95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2142278" y="1412777"/>
            <a:ext cx="2369547" cy="2160240"/>
          </a:xfrm>
          <a:prstGeom prst="rect">
            <a:avLst/>
          </a:prstGeom>
        </p:spPr>
      </p:pic>
      <p:pic>
        <p:nvPicPr>
          <p:cNvPr id="16" name="Picture 15">
            <a:extLst>
              <a:ext uri="{FF2B5EF4-FFF2-40B4-BE49-F238E27FC236}">
                <a16:creationId xmlns:a16="http://schemas.microsoft.com/office/drawing/2014/main" id="{94809E41-52B7-4816-868C-1106553760F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4799856" y="1412777"/>
            <a:ext cx="2592288" cy="2160240"/>
          </a:xfrm>
          <a:prstGeom prst="rect">
            <a:avLst/>
          </a:prstGeom>
        </p:spPr>
      </p:pic>
      <p:pic>
        <p:nvPicPr>
          <p:cNvPr id="17" name="Picture 16">
            <a:extLst>
              <a:ext uri="{FF2B5EF4-FFF2-40B4-BE49-F238E27FC236}">
                <a16:creationId xmlns:a16="http://schemas.microsoft.com/office/drawing/2014/main" id="{99AE46D2-CF41-4256-84DD-F9665ACD9E83}"/>
              </a:ext>
            </a:extLst>
          </p:cNvPr>
          <p:cNvPicPr>
            <a:picLocks noChangeAspect="1"/>
          </p:cNvPicPr>
          <p:nvPr/>
        </p:nvPicPr>
        <p:blipFill rotWithShape="1">
          <a:blip r:embed="rId5">
            <a:extLst>
              <a:ext uri="{28A0092B-C50C-407E-A947-70E740481C1C}">
                <a14:useLocalDpi xmlns:a14="http://schemas.microsoft.com/office/drawing/2010/main" val="0"/>
              </a:ext>
            </a:extLst>
          </a:blip>
          <a:srcRect r="-6364"/>
          <a:stretch/>
        </p:blipFill>
        <p:spPr>
          <a:xfrm>
            <a:off x="7680176" y="1412777"/>
            <a:ext cx="2520280" cy="2160240"/>
          </a:xfrm>
          <a:prstGeom prst="rect">
            <a:avLst/>
          </a:prstGeom>
        </p:spPr>
      </p:pic>
      <p:pic>
        <p:nvPicPr>
          <p:cNvPr id="19" name="Picture 5" descr="C:\Users\Liam\Documents\Design\NCETM\04 Images for B1 PPTs\Final PNG files\ncetm_mm_sp1_se06_aw002.png">
            <a:extLst>
              <a:ext uri="{FF2B5EF4-FFF2-40B4-BE49-F238E27FC236}">
                <a16:creationId xmlns:a16="http://schemas.microsoft.com/office/drawing/2014/main" id="{FE5D2935-5062-4F30-A761-ED118670C444}"/>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136440" y="4221088"/>
            <a:ext cx="7956000" cy="361636"/>
          </a:xfrm>
          <a:prstGeom prst="rect">
            <a:avLst/>
          </a:prstGeom>
          <a:noFill/>
        </p:spPr>
      </p:pic>
      <p:pic>
        <p:nvPicPr>
          <p:cNvPr id="20" name="Picture 19">
            <a:extLst>
              <a:ext uri="{FF2B5EF4-FFF2-40B4-BE49-F238E27FC236}">
                <a16:creationId xmlns:a16="http://schemas.microsoft.com/office/drawing/2014/main" id="{32A8C107-87EF-44B6-B095-0A006B4DAF2C}"/>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a:xfrm>
            <a:off x="2142278" y="3861049"/>
            <a:ext cx="2369547" cy="432047"/>
          </a:xfrm>
          <a:prstGeom prst="rect">
            <a:avLst/>
          </a:prstGeom>
        </p:spPr>
      </p:pic>
      <p:pic>
        <p:nvPicPr>
          <p:cNvPr id="21" name="Picture 20">
            <a:extLst>
              <a:ext uri="{FF2B5EF4-FFF2-40B4-BE49-F238E27FC236}">
                <a16:creationId xmlns:a16="http://schemas.microsoft.com/office/drawing/2014/main" id="{E95F211B-1A48-486A-8211-B86CCBD342AB}"/>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a:stretch/>
        </p:blipFill>
        <p:spPr>
          <a:xfrm>
            <a:off x="5807968" y="3933057"/>
            <a:ext cx="576064" cy="360038"/>
          </a:xfrm>
          <a:prstGeom prst="rect">
            <a:avLst/>
          </a:prstGeom>
        </p:spPr>
      </p:pic>
      <p:pic>
        <p:nvPicPr>
          <p:cNvPr id="22" name="Picture 21">
            <a:extLst>
              <a:ext uri="{FF2B5EF4-FFF2-40B4-BE49-F238E27FC236}">
                <a16:creationId xmlns:a16="http://schemas.microsoft.com/office/drawing/2014/main" id="{EE1ABA9F-64AA-4525-99C0-89E15C3F5CCA}"/>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a:stretch/>
        </p:blipFill>
        <p:spPr>
          <a:xfrm>
            <a:off x="8760296" y="3933058"/>
            <a:ext cx="360040" cy="360037"/>
          </a:xfrm>
          <a:prstGeom prst="rect">
            <a:avLst/>
          </a:prstGeom>
        </p:spPr>
      </p:pic>
      <p:pic>
        <p:nvPicPr>
          <p:cNvPr id="23" name="Picture 22">
            <a:extLst>
              <a:ext uri="{FF2B5EF4-FFF2-40B4-BE49-F238E27FC236}">
                <a16:creationId xmlns:a16="http://schemas.microsoft.com/office/drawing/2014/main" id="{C3E789B8-9522-440A-8465-09950735BFE3}"/>
              </a:ext>
            </a:extLst>
          </p:cNvPr>
          <p:cNvPicPr>
            <a:picLocks noChangeAspect="1"/>
          </p:cNvPicPr>
          <p:nvPr/>
        </p:nvPicPr>
        <p:blipFill rotWithShape="1">
          <a:blip r:embed="rId10">
            <a:extLst>
              <a:ext uri="{28A0092B-C50C-407E-A947-70E740481C1C}">
                <a14:useLocalDpi xmlns:a14="http://schemas.microsoft.com/office/drawing/2010/main" val="0"/>
              </a:ext>
            </a:extLst>
          </a:blip>
          <a:srcRect b="-14355"/>
          <a:stretch/>
        </p:blipFill>
        <p:spPr>
          <a:xfrm>
            <a:off x="5231905" y="4653135"/>
            <a:ext cx="1728192" cy="577660"/>
          </a:xfrm>
          <a:prstGeom prst="rect">
            <a:avLst/>
          </a:prstGeom>
        </p:spPr>
      </p:pic>
      <p:sp>
        <p:nvSpPr>
          <p:cNvPr id="2" name="TextBox 19">
            <a:extLst>
              <a:ext uri="{FF2B5EF4-FFF2-40B4-BE49-F238E27FC236}">
                <a16:creationId xmlns:a16="http://schemas.microsoft.com/office/drawing/2014/main" id="{B222B52C-AEC5-45D8-9BC4-8163B32C20A8}"/>
              </a:ext>
            </a:extLst>
          </p:cNvPr>
          <p:cNvSpPr txBox="1"/>
          <p:nvPr/>
        </p:nvSpPr>
        <p:spPr>
          <a:xfrm>
            <a:off x="1773539" y="5782033"/>
            <a:ext cx="8903570" cy="369332"/>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18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W</a:t>
            </a:r>
            <a:r>
              <a:rPr kumimoji="0" lang="en-GB" sz="18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hen zero is added to a number, the number remains unchanged</a:t>
            </a:r>
            <a:r>
              <a:rPr kumimoji="0" lang="en-GB" sz="1800" b="0" i="1"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p>
        </p:txBody>
      </p:sp>
    </p:spTree>
    <p:extLst>
      <p:ext uri="{BB962C8B-B14F-4D97-AF65-F5344CB8AC3E}">
        <p14:creationId xmlns:p14="http://schemas.microsoft.com/office/powerpoint/2010/main" val="220207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anim calcmode="lin" valueType="num">
                                      <p:cBhvr additive="base">
                                        <p:cTn id="17" dur="1000" fill="hold"/>
                                        <p:tgtEl>
                                          <p:spTgt spid="19"/>
                                        </p:tgtEl>
                                        <p:attrNameLst>
                                          <p:attrName>ppt_x</p:attrName>
                                        </p:attrNameLst>
                                      </p:cBhvr>
                                      <p:tavLst>
                                        <p:tav tm="0">
                                          <p:val>
                                            <p:strVal val="0-#ppt_w/2"/>
                                          </p:val>
                                        </p:tav>
                                        <p:tav tm="100000">
                                          <p:val>
                                            <p:strVal val="#ppt_x"/>
                                          </p:val>
                                        </p:tav>
                                      </p:tavLst>
                                    </p:anim>
                                    <p:anim calcmode="lin" valueType="num">
                                      <p:cBhvr additive="base">
                                        <p:cTn id="18" dur="10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fade">
                                      <p:cBhvr>
                                        <p:cTn id="23" dur="500"/>
                                        <p:tgtEl>
                                          <p:spTgt spid="20"/>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fade">
                                      <p:cBhvr>
                                        <p:cTn id="28" dur="500"/>
                                        <p:tgtEl>
                                          <p:spTgt spid="21"/>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22"/>
                                        </p:tgtEl>
                                        <p:attrNameLst>
                                          <p:attrName>style.visibility</p:attrName>
                                        </p:attrNameLst>
                                      </p:cBhvr>
                                      <p:to>
                                        <p:strVal val="visible"/>
                                      </p:to>
                                    </p:set>
                                    <p:animEffect transition="in" filter="fade">
                                      <p:cBhvr>
                                        <p:cTn id="33" dur="500"/>
                                        <p:tgtEl>
                                          <p:spTgt spid="22"/>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23"/>
                                        </p:tgtEl>
                                        <p:attrNameLst>
                                          <p:attrName>style.visibility</p:attrName>
                                        </p:attrNameLst>
                                      </p:cBhvr>
                                      <p:to>
                                        <p:strVal val="visible"/>
                                      </p:to>
                                    </p:set>
                                    <p:animEffect transition="in" filter="fade">
                                      <p:cBhvr>
                                        <p:cTn id="38"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8B2D50D-B23B-440D-8CBF-E37D943D27F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2142278" y="1421468"/>
            <a:ext cx="2369547" cy="2151548"/>
          </a:xfrm>
          <a:prstGeom prst="rect">
            <a:avLst/>
          </a:prstGeom>
        </p:spPr>
      </p:pic>
      <p:sp>
        <p:nvSpPr>
          <p:cNvPr id="5" name="Title 4">
            <a:extLst>
              <a:ext uri="{FF2B5EF4-FFF2-40B4-BE49-F238E27FC236}">
                <a16:creationId xmlns:a16="http://schemas.microsoft.com/office/drawing/2014/main" id="{FA8ABBCB-20BD-4C2D-9B11-482E0AD9F7CF}"/>
              </a:ext>
            </a:extLst>
          </p:cNvPr>
          <p:cNvSpPr>
            <a:spLocks noGrp="1"/>
          </p:cNvSpPr>
          <p:nvPr>
            <p:ph type="title"/>
          </p:nvPr>
        </p:nvSpPr>
        <p:spPr/>
        <p:txBody>
          <a:bodyPr/>
          <a:lstStyle/>
          <a:p>
            <a:r>
              <a:rPr lang="en-GB" dirty="0"/>
              <a:t>1NF-1 Fluently add and subtract within 10 – adding and subtracting 0</a:t>
            </a:r>
          </a:p>
        </p:txBody>
      </p:sp>
      <p:pic>
        <p:nvPicPr>
          <p:cNvPr id="19" name="Picture 5" descr="C:\Users\Liam\Documents\Design\NCETM\04 Images for B1 PPTs\Final PNG files\ncetm_mm_sp1_se06_aw002.png">
            <a:extLst>
              <a:ext uri="{FF2B5EF4-FFF2-40B4-BE49-F238E27FC236}">
                <a16:creationId xmlns:a16="http://schemas.microsoft.com/office/drawing/2014/main" id="{FE5D2935-5062-4F30-A761-ED118670C44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36440" y="5083588"/>
            <a:ext cx="7956000" cy="361636"/>
          </a:xfrm>
          <a:prstGeom prst="rect">
            <a:avLst/>
          </a:prstGeom>
          <a:noFill/>
        </p:spPr>
      </p:pic>
      <p:pic>
        <p:nvPicPr>
          <p:cNvPr id="15" name="Picture 14">
            <a:extLst>
              <a:ext uri="{FF2B5EF4-FFF2-40B4-BE49-F238E27FC236}">
                <a16:creationId xmlns:a16="http://schemas.microsoft.com/office/drawing/2014/main" id="{B2083C14-A3D2-46E4-A9F5-D5D925143D1F}"/>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4871864" y="1421468"/>
            <a:ext cx="2448272" cy="3159660"/>
          </a:xfrm>
          <a:prstGeom prst="rect">
            <a:avLst/>
          </a:prstGeom>
        </p:spPr>
      </p:pic>
      <p:pic>
        <p:nvPicPr>
          <p:cNvPr id="18" name="Picture 17">
            <a:extLst>
              <a:ext uri="{FF2B5EF4-FFF2-40B4-BE49-F238E27FC236}">
                <a16:creationId xmlns:a16="http://schemas.microsoft.com/office/drawing/2014/main" id="{56381D62-D301-49CB-B676-0AE4FB0002DA}"/>
              </a:ext>
            </a:extLst>
          </p:cNvPr>
          <p:cNvPicPr>
            <a:picLocks noChangeAspect="1"/>
          </p:cNvPicPr>
          <p:nvPr/>
        </p:nvPicPr>
        <p:blipFill rotWithShape="1">
          <a:blip r:embed="rId6">
            <a:extLst>
              <a:ext uri="{28A0092B-C50C-407E-A947-70E740481C1C}">
                <a14:useLocalDpi xmlns:a14="http://schemas.microsoft.com/office/drawing/2010/main" val="0"/>
              </a:ext>
            </a:extLst>
          </a:blip>
          <a:srcRect r="-1805"/>
          <a:stretch/>
        </p:blipFill>
        <p:spPr>
          <a:xfrm>
            <a:off x="7680176" y="1421468"/>
            <a:ext cx="2412264" cy="2151548"/>
          </a:xfrm>
          <a:prstGeom prst="rect">
            <a:avLst/>
          </a:prstGeom>
        </p:spPr>
      </p:pic>
      <p:pic>
        <p:nvPicPr>
          <p:cNvPr id="24" name="Picture 23">
            <a:extLst>
              <a:ext uri="{FF2B5EF4-FFF2-40B4-BE49-F238E27FC236}">
                <a16:creationId xmlns:a16="http://schemas.microsoft.com/office/drawing/2014/main" id="{DB750187-4483-4620-96CE-82E5CEDA2A3B}"/>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a:xfrm>
            <a:off x="3071664" y="4725144"/>
            <a:ext cx="360040" cy="358444"/>
          </a:xfrm>
          <a:prstGeom prst="rect">
            <a:avLst/>
          </a:prstGeom>
        </p:spPr>
      </p:pic>
      <p:pic>
        <p:nvPicPr>
          <p:cNvPr id="25" name="Picture 24">
            <a:extLst>
              <a:ext uri="{FF2B5EF4-FFF2-40B4-BE49-F238E27FC236}">
                <a16:creationId xmlns:a16="http://schemas.microsoft.com/office/drawing/2014/main" id="{CDBE97AA-EF0A-4626-BE5C-7F05B2B12FFC}"/>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a:stretch/>
        </p:blipFill>
        <p:spPr>
          <a:xfrm>
            <a:off x="5807968" y="4725144"/>
            <a:ext cx="648072" cy="358444"/>
          </a:xfrm>
          <a:prstGeom prst="rect">
            <a:avLst/>
          </a:prstGeom>
        </p:spPr>
      </p:pic>
      <p:pic>
        <p:nvPicPr>
          <p:cNvPr id="26" name="Picture 25">
            <a:extLst>
              <a:ext uri="{FF2B5EF4-FFF2-40B4-BE49-F238E27FC236}">
                <a16:creationId xmlns:a16="http://schemas.microsoft.com/office/drawing/2014/main" id="{9338EB6A-189D-4D00-96B5-0DC5E2F99B5F}"/>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a:stretch/>
        </p:blipFill>
        <p:spPr>
          <a:xfrm>
            <a:off x="8760296" y="4725144"/>
            <a:ext cx="288032" cy="358444"/>
          </a:xfrm>
          <a:prstGeom prst="rect">
            <a:avLst/>
          </a:prstGeom>
        </p:spPr>
      </p:pic>
      <p:pic>
        <p:nvPicPr>
          <p:cNvPr id="27" name="Picture 26">
            <a:extLst>
              <a:ext uri="{FF2B5EF4-FFF2-40B4-BE49-F238E27FC236}">
                <a16:creationId xmlns:a16="http://schemas.microsoft.com/office/drawing/2014/main" id="{C0FB7A07-CC8A-4C65-92C4-24C761EB7CB6}"/>
              </a:ext>
            </a:extLst>
          </p:cNvPr>
          <p:cNvPicPr>
            <a:picLocks noChangeAspect="1"/>
          </p:cNvPicPr>
          <p:nvPr/>
        </p:nvPicPr>
        <p:blipFill rotWithShape="1">
          <a:blip r:embed="rId10">
            <a:extLst>
              <a:ext uri="{28A0092B-C50C-407E-A947-70E740481C1C}">
                <a14:useLocalDpi xmlns:a14="http://schemas.microsoft.com/office/drawing/2010/main" val="0"/>
              </a:ext>
            </a:extLst>
          </a:blip>
          <a:srcRect b="-16193"/>
          <a:stretch/>
        </p:blipFill>
        <p:spPr>
          <a:xfrm>
            <a:off x="5303912" y="5586048"/>
            <a:ext cx="1656184" cy="505652"/>
          </a:xfrm>
          <a:prstGeom prst="rect">
            <a:avLst/>
          </a:prstGeom>
        </p:spPr>
      </p:pic>
    </p:spTree>
    <p:extLst>
      <p:ext uri="{BB962C8B-B14F-4D97-AF65-F5344CB8AC3E}">
        <p14:creationId xmlns:p14="http://schemas.microsoft.com/office/powerpoint/2010/main" val="2251597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anim calcmode="lin" valueType="num">
                                      <p:cBhvr additive="base">
                                        <p:cTn id="17" dur="1000" fill="hold"/>
                                        <p:tgtEl>
                                          <p:spTgt spid="19"/>
                                        </p:tgtEl>
                                        <p:attrNameLst>
                                          <p:attrName>ppt_x</p:attrName>
                                        </p:attrNameLst>
                                      </p:cBhvr>
                                      <p:tavLst>
                                        <p:tav tm="0">
                                          <p:val>
                                            <p:strVal val="0-#ppt_w/2"/>
                                          </p:val>
                                        </p:tav>
                                        <p:tav tm="100000">
                                          <p:val>
                                            <p:strVal val="#ppt_x"/>
                                          </p:val>
                                        </p:tav>
                                      </p:tavLst>
                                    </p:anim>
                                    <p:anim calcmode="lin" valueType="num">
                                      <p:cBhvr additive="base">
                                        <p:cTn id="18" dur="10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fade">
                                      <p:cBhvr>
                                        <p:cTn id="23" dur="500"/>
                                        <p:tgtEl>
                                          <p:spTgt spid="24"/>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fade">
                                      <p:cBhvr>
                                        <p:cTn id="28" dur="500"/>
                                        <p:tgtEl>
                                          <p:spTgt spid="25"/>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26"/>
                                        </p:tgtEl>
                                        <p:attrNameLst>
                                          <p:attrName>style.visibility</p:attrName>
                                        </p:attrNameLst>
                                      </p:cBhvr>
                                      <p:to>
                                        <p:strVal val="visible"/>
                                      </p:to>
                                    </p:set>
                                    <p:animEffect transition="in" filter="fade">
                                      <p:cBhvr>
                                        <p:cTn id="33" dur="500"/>
                                        <p:tgtEl>
                                          <p:spTgt spid="26"/>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27"/>
                                        </p:tgtEl>
                                        <p:attrNameLst>
                                          <p:attrName>style.visibility</p:attrName>
                                        </p:attrNameLst>
                                      </p:cBhvr>
                                      <p:to>
                                        <p:strVal val="visible"/>
                                      </p:to>
                                    </p:set>
                                    <p:animEffect transition="in" filter="fade">
                                      <p:cBhvr>
                                        <p:cTn id="38"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A4128803-29C7-47EC-BEC8-7CFD9A777C8F}"/>
              </a:ext>
            </a:extLst>
          </p:cNvPr>
          <p:cNvPicPr>
            <a:picLocks noChangeAspect="1"/>
          </p:cNvPicPr>
          <p:nvPr/>
        </p:nvPicPr>
        <p:blipFill rotWithShape="1">
          <a:blip r:embed="rId3">
            <a:extLst>
              <a:ext uri="{28A0092B-C50C-407E-A947-70E740481C1C}">
                <a14:useLocalDpi xmlns:a14="http://schemas.microsoft.com/office/drawing/2010/main" val="0"/>
              </a:ext>
            </a:extLst>
          </a:blip>
          <a:srcRect b="-11549"/>
          <a:stretch/>
        </p:blipFill>
        <p:spPr>
          <a:xfrm>
            <a:off x="6528048" y="5138300"/>
            <a:ext cx="360040" cy="438836"/>
          </a:xfrm>
          <a:prstGeom prst="rect">
            <a:avLst/>
          </a:prstGeom>
        </p:spPr>
      </p:pic>
      <p:pic>
        <p:nvPicPr>
          <p:cNvPr id="27" name="Picture 26">
            <a:extLst>
              <a:ext uri="{FF2B5EF4-FFF2-40B4-BE49-F238E27FC236}">
                <a16:creationId xmlns:a16="http://schemas.microsoft.com/office/drawing/2014/main" id="{3DCE71D2-FB8B-4130-ACE0-AE861CCDF9F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5951984" y="5067888"/>
            <a:ext cx="468052" cy="470768"/>
          </a:xfrm>
          <a:prstGeom prst="rect">
            <a:avLst/>
          </a:prstGeom>
        </p:spPr>
      </p:pic>
      <p:pic>
        <p:nvPicPr>
          <p:cNvPr id="21" name="Picture 20">
            <a:extLst>
              <a:ext uri="{FF2B5EF4-FFF2-40B4-BE49-F238E27FC236}">
                <a16:creationId xmlns:a16="http://schemas.microsoft.com/office/drawing/2014/main" id="{90939F9A-56C4-4122-9809-8E74A7DC9AA4}"/>
              </a:ext>
            </a:extLst>
          </p:cNvPr>
          <p:cNvPicPr>
            <a:picLocks noChangeAspect="1"/>
          </p:cNvPicPr>
          <p:nvPr/>
        </p:nvPicPr>
        <p:blipFill rotWithShape="1">
          <a:blip r:embed="rId5">
            <a:extLst>
              <a:ext uri="{28A0092B-C50C-407E-A947-70E740481C1C}">
                <a14:useLocalDpi xmlns:a14="http://schemas.microsoft.com/office/drawing/2010/main" val="0"/>
              </a:ext>
            </a:extLst>
          </a:blip>
          <a:srcRect b="-11549"/>
          <a:stretch/>
        </p:blipFill>
        <p:spPr>
          <a:xfrm>
            <a:off x="5122312" y="5131512"/>
            <a:ext cx="576064" cy="438836"/>
          </a:xfrm>
          <a:prstGeom prst="rect">
            <a:avLst/>
          </a:prstGeom>
        </p:spPr>
      </p:pic>
      <p:pic>
        <p:nvPicPr>
          <p:cNvPr id="22" name="Picture 21">
            <a:extLst>
              <a:ext uri="{FF2B5EF4-FFF2-40B4-BE49-F238E27FC236}">
                <a16:creationId xmlns:a16="http://schemas.microsoft.com/office/drawing/2014/main" id="{D4137D22-2A11-41F5-B676-043968342182}"/>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a:off x="5666564" y="5169616"/>
            <a:ext cx="360040" cy="361636"/>
          </a:xfrm>
          <a:prstGeom prst="rect">
            <a:avLst/>
          </a:prstGeom>
        </p:spPr>
      </p:pic>
      <p:pic>
        <p:nvPicPr>
          <p:cNvPr id="28" name="Picture 27">
            <a:extLst>
              <a:ext uri="{FF2B5EF4-FFF2-40B4-BE49-F238E27FC236}">
                <a16:creationId xmlns:a16="http://schemas.microsoft.com/office/drawing/2014/main" id="{0C8ABEE3-DBAB-4140-B7A3-143EECE9C59C}"/>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a:xfrm>
            <a:off x="6310444" y="5179411"/>
            <a:ext cx="252029" cy="310434"/>
          </a:xfrm>
          <a:prstGeom prst="rect">
            <a:avLst/>
          </a:prstGeom>
        </p:spPr>
      </p:pic>
      <p:pic>
        <p:nvPicPr>
          <p:cNvPr id="13" name="Picture 12">
            <a:extLst>
              <a:ext uri="{FF2B5EF4-FFF2-40B4-BE49-F238E27FC236}">
                <a16:creationId xmlns:a16="http://schemas.microsoft.com/office/drawing/2014/main" id="{B40C389A-CCB5-424E-92E6-97556300B952}"/>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a:stretch/>
        </p:blipFill>
        <p:spPr>
          <a:xfrm>
            <a:off x="5034000" y="1753200"/>
            <a:ext cx="2160240" cy="2180890"/>
          </a:xfrm>
          <a:prstGeom prst="rect">
            <a:avLst/>
          </a:prstGeom>
        </p:spPr>
      </p:pic>
      <p:pic>
        <p:nvPicPr>
          <p:cNvPr id="17" name="Picture 16">
            <a:extLst>
              <a:ext uri="{FF2B5EF4-FFF2-40B4-BE49-F238E27FC236}">
                <a16:creationId xmlns:a16="http://schemas.microsoft.com/office/drawing/2014/main" id="{FCD022FC-F271-4BDC-8B3C-99C676A243AA}"/>
              </a:ext>
            </a:extLst>
          </p:cNvPr>
          <p:cNvPicPr>
            <a:picLocks noChangeAspect="1"/>
          </p:cNvPicPr>
          <p:nvPr/>
        </p:nvPicPr>
        <p:blipFill rotWithShape="1">
          <a:blip r:embed="rId9">
            <a:extLst>
              <a:ext uri="{28A0092B-C50C-407E-A947-70E740481C1C}">
                <a14:useLocalDpi xmlns:a14="http://schemas.microsoft.com/office/drawing/2010/main" val="0"/>
              </a:ext>
            </a:extLst>
          </a:blip>
          <a:srcRect t="-16968"/>
          <a:stretch/>
        </p:blipFill>
        <p:spPr>
          <a:xfrm>
            <a:off x="4871865" y="1340768"/>
            <a:ext cx="2664295" cy="432048"/>
          </a:xfrm>
          <a:prstGeom prst="rect">
            <a:avLst/>
          </a:prstGeom>
        </p:spPr>
      </p:pic>
      <p:sp>
        <p:nvSpPr>
          <p:cNvPr id="4" name="Title 3">
            <a:extLst>
              <a:ext uri="{FF2B5EF4-FFF2-40B4-BE49-F238E27FC236}">
                <a16:creationId xmlns:a16="http://schemas.microsoft.com/office/drawing/2014/main" id="{C109D4C9-2D26-4BFB-B95E-104C2AF2E2CF}"/>
              </a:ext>
            </a:extLst>
          </p:cNvPr>
          <p:cNvSpPr>
            <a:spLocks noGrp="1"/>
          </p:cNvSpPr>
          <p:nvPr>
            <p:ph type="title"/>
          </p:nvPr>
        </p:nvSpPr>
        <p:spPr/>
        <p:txBody>
          <a:bodyPr/>
          <a:lstStyle/>
          <a:p>
            <a:r>
              <a:rPr lang="en-GB" dirty="0"/>
              <a:t>1NF-1 Fluently add and subtract within 10 – adding and subtracting 0</a:t>
            </a:r>
          </a:p>
        </p:txBody>
      </p:sp>
      <p:pic>
        <p:nvPicPr>
          <p:cNvPr id="19" name="Picture 5" descr="C:\Users\Liam\Documents\Design\NCETM\04 Images for B1 PPTs\Final PNG files\ncetm_mm_sp1_se06_aw002.png">
            <a:extLst>
              <a:ext uri="{FF2B5EF4-FFF2-40B4-BE49-F238E27FC236}">
                <a16:creationId xmlns:a16="http://schemas.microsoft.com/office/drawing/2014/main" id="{FE5D2935-5062-4F30-A761-ED118670C444}"/>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135560" y="4583425"/>
            <a:ext cx="7956000" cy="361636"/>
          </a:xfrm>
          <a:prstGeom prst="rect">
            <a:avLst/>
          </a:prstGeom>
          <a:noFill/>
        </p:spPr>
      </p:pic>
      <p:pic>
        <p:nvPicPr>
          <p:cNvPr id="18" name="Picture 17">
            <a:extLst>
              <a:ext uri="{FF2B5EF4-FFF2-40B4-BE49-F238E27FC236}">
                <a16:creationId xmlns:a16="http://schemas.microsoft.com/office/drawing/2014/main" id="{162A86DE-B1FA-4652-81D5-F941B1A07B19}"/>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a:stretch/>
        </p:blipFill>
        <p:spPr>
          <a:xfrm>
            <a:off x="2927648" y="4124498"/>
            <a:ext cx="936105" cy="504055"/>
          </a:xfrm>
          <a:prstGeom prst="rect">
            <a:avLst/>
          </a:prstGeom>
        </p:spPr>
      </p:pic>
      <p:pic>
        <p:nvPicPr>
          <p:cNvPr id="23" name="Picture 22">
            <a:extLst>
              <a:ext uri="{FF2B5EF4-FFF2-40B4-BE49-F238E27FC236}">
                <a16:creationId xmlns:a16="http://schemas.microsoft.com/office/drawing/2014/main" id="{267636F2-1CAF-4EA6-908A-F0B49E965471}"/>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a:stretch/>
        </p:blipFill>
        <p:spPr>
          <a:xfrm>
            <a:off x="5735960" y="4124497"/>
            <a:ext cx="792088" cy="504056"/>
          </a:xfrm>
          <a:prstGeom prst="rect">
            <a:avLst/>
          </a:prstGeom>
        </p:spPr>
      </p:pic>
      <p:pic>
        <p:nvPicPr>
          <p:cNvPr id="24" name="Picture 23">
            <a:extLst>
              <a:ext uri="{FF2B5EF4-FFF2-40B4-BE49-F238E27FC236}">
                <a16:creationId xmlns:a16="http://schemas.microsoft.com/office/drawing/2014/main" id="{F598C346-BB17-4D31-A7E1-7A341F327685}"/>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a:stretch/>
        </p:blipFill>
        <p:spPr>
          <a:xfrm>
            <a:off x="8688288" y="4124498"/>
            <a:ext cx="432048" cy="504055"/>
          </a:xfrm>
          <a:prstGeom prst="rect">
            <a:avLst/>
          </a:prstGeom>
        </p:spPr>
      </p:pic>
      <p:pic>
        <p:nvPicPr>
          <p:cNvPr id="12" name="Picture 11">
            <a:extLst>
              <a:ext uri="{FF2B5EF4-FFF2-40B4-BE49-F238E27FC236}">
                <a16:creationId xmlns:a16="http://schemas.microsoft.com/office/drawing/2014/main" id="{4DC0A9F7-860A-4522-BB35-277E7DEC7F3F}"/>
              </a:ext>
            </a:extLst>
          </p:cNvPr>
          <p:cNvPicPr>
            <a:picLocks noChangeAspect="1"/>
          </p:cNvPicPr>
          <p:nvPr/>
        </p:nvPicPr>
        <p:blipFill rotWithShape="1">
          <a:blip r:embed="rId14" cstate="print">
            <a:extLst>
              <a:ext uri="{28A0092B-C50C-407E-A947-70E740481C1C}">
                <a14:useLocalDpi xmlns:a14="http://schemas.microsoft.com/office/drawing/2010/main" val="0"/>
              </a:ext>
            </a:extLst>
          </a:blip>
          <a:srcRect/>
          <a:stretch/>
        </p:blipFill>
        <p:spPr>
          <a:xfrm>
            <a:off x="2148994" y="1412776"/>
            <a:ext cx="2074798" cy="2448272"/>
          </a:xfrm>
          <a:prstGeom prst="rect">
            <a:avLst/>
          </a:prstGeom>
        </p:spPr>
      </p:pic>
      <p:pic>
        <p:nvPicPr>
          <p:cNvPr id="14" name="Picture 13">
            <a:extLst>
              <a:ext uri="{FF2B5EF4-FFF2-40B4-BE49-F238E27FC236}">
                <a16:creationId xmlns:a16="http://schemas.microsoft.com/office/drawing/2014/main" id="{DB4B109D-2706-4182-A2CF-48CD2C4F4EC2}"/>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t="-16966" r="-1196"/>
          <a:stretch/>
        </p:blipFill>
        <p:spPr>
          <a:xfrm>
            <a:off x="7896200" y="1340768"/>
            <a:ext cx="2195360" cy="432048"/>
          </a:xfrm>
          <a:prstGeom prst="rect">
            <a:avLst/>
          </a:prstGeom>
        </p:spPr>
      </p:pic>
      <p:pic>
        <p:nvPicPr>
          <p:cNvPr id="16" name="Picture 15">
            <a:extLst>
              <a:ext uri="{FF2B5EF4-FFF2-40B4-BE49-F238E27FC236}">
                <a16:creationId xmlns:a16="http://schemas.microsoft.com/office/drawing/2014/main" id="{B40C389A-CCB5-424E-92E6-97556300B952}"/>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a:stretch/>
        </p:blipFill>
        <p:spPr>
          <a:xfrm>
            <a:off x="7942080" y="1790805"/>
            <a:ext cx="2160240" cy="2180890"/>
          </a:xfrm>
          <a:prstGeom prst="rect">
            <a:avLst/>
          </a:prstGeom>
        </p:spPr>
      </p:pic>
      <p:sp>
        <p:nvSpPr>
          <p:cNvPr id="2" name="TextBox 19">
            <a:extLst>
              <a:ext uri="{FF2B5EF4-FFF2-40B4-BE49-F238E27FC236}">
                <a16:creationId xmlns:a16="http://schemas.microsoft.com/office/drawing/2014/main" id="{33B1AA04-D3FF-4A9D-8C1B-CD11AA14701B}"/>
              </a:ext>
            </a:extLst>
          </p:cNvPr>
          <p:cNvSpPr txBox="1"/>
          <p:nvPr/>
        </p:nvSpPr>
        <p:spPr>
          <a:xfrm>
            <a:off x="1773539" y="5791863"/>
            <a:ext cx="8903570" cy="369332"/>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When zero is subtracted from a number, the number remains unchanged.</a:t>
            </a:r>
          </a:p>
        </p:txBody>
      </p:sp>
    </p:spTree>
    <p:extLst>
      <p:ext uri="{BB962C8B-B14F-4D97-AF65-F5344CB8AC3E}">
        <p14:creationId xmlns:p14="http://schemas.microsoft.com/office/powerpoint/2010/main" val="956137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par>
                                <p:cTn id="16" presetID="10" presetClass="entr" presetSubtype="0" fill="hold" nodeType="with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5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nodeType="clickEffect">
                                  <p:stCondLst>
                                    <p:cond delay="0"/>
                                  </p:stCondLst>
                                  <p:childTnLst>
                                    <p:set>
                                      <p:cBhvr>
                                        <p:cTn id="22" dur="1" fill="hold">
                                          <p:stCondLst>
                                            <p:cond delay="0"/>
                                          </p:stCondLst>
                                        </p:cTn>
                                        <p:tgtEl>
                                          <p:spTgt spid="19"/>
                                        </p:tgtEl>
                                        <p:attrNameLst>
                                          <p:attrName>style.visibility</p:attrName>
                                        </p:attrNameLst>
                                      </p:cBhvr>
                                      <p:to>
                                        <p:strVal val="visible"/>
                                      </p:to>
                                    </p:set>
                                    <p:anim calcmode="lin" valueType="num">
                                      <p:cBhvr additive="base">
                                        <p:cTn id="23" dur="1000" fill="hold"/>
                                        <p:tgtEl>
                                          <p:spTgt spid="19"/>
                                        </p:tgtEl>
                                        <p:attrNameLst>
                                          <p:attrName>ppt_x</p:attrName>
                                        </p:attrNameLst>
                                      </p:cBhvr>
                                      <p:tavLst>
                                        <p:tav tm="0">
                                          <p:val>
                                            <p:strVal val="0-#ppt_w/2"/>
                                          </p:val>
                                        </p:tav>
                                        <p:tav tm="100000">
                                          <p:val>
                                            <p:strVal val="#ppt_x"/>
                                          </p:val>
                                        </p:tav>
                                      </p:tavLst>
                                    </p:anim>
                                    <p:anim calcmode="lin" valueType="num">
                                      <p:cBhvr additive="base">
                                        <p:cTn id="24" dur="10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fade">
                                      <p:cBhvr>
                                        <p:cTn id="29" dur="500"/>
                                        <p:tgtEl>
                                          <p:spTgt spid="18"/>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23"/>
                                        </p:tgtEl>
                                        <p:attrNameLst>
                                          <p:attrName>style.visibility</p:attrName>
                                        </p:attrNameLst>
                                      </p:cBhvr>
                                      <p:to>
                                        <p:strVal val="visible"/>
                                      </p:to>
                                    </p:set>
                                    <p:animEffect transition="in" filter="fade">
                                      <p:cBhvr>
                                        <p:cTn id="34" dur="500"/>
                                        <p:tgtEl>
                                          <p:spTgt spid="23"/>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24"/>
                                        </p:tgtEl>
                                        <p:attrNameLst>
                                          <p:attrName>style.visibility</p:attrName>
                                        </p:attrNameLst>
                                      </p:cBhvr>
                                      <p:to>
                                        <p:strVal val="visible"/>
                                      </p:to>
                                    </p:set>
                                    <p:animEffect transition="in" filter="fade">
                                      <p:cBhvr>
                                        <p:cTn id="39" dur="500"/>
                                        <p:tgtEl>
                                          <p:spTgt spid="24"/>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21"/>
                                        </p:tgtEl>
                                        <p:attrNameLst>
                                          <p:attrName>style.visibility</p:attrName>
                                        </p:attrNameLst>
                                      </p:cBhvr>
                                      <p:to>
                                        <p:strVal val="visible"/>
                                      </p:to>
                                    </p:set>
                                    <p:animEffect transition="in" filter="fade">
                                      <p:cBhvr>
                                        <p:cTn id="44" dur="500"/>
                                        <p:tgtEl>
                                          <p:spTgt spid="21"/>
                                        </p:tgtEl>
                                      </p:cBhvr>
                                    </p:animEffect>
                                  </p:childTnLst>
                                </p:cTn>
                              </p:par>
                              <p:par>
                                <p:cTn id="45" presetID="10" presetClass="entr" presetSubtype="0" fill="hold" nodeType="with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fade">
                                      <p:cBhvr>
                                        <p:cTn id="47" dur="500"/>
                                        <p:tgtEl>
                                          <p:spTgt spid="22"/>
                                        </p:tgtEl>
                                      </p:cBhvr>
                                    </p:animEffect>
                                  </p:childTnLst>
                                </p:cTn>
                              </p:par>
                              <p:par>
                                <p:cTn id="48" presetID="10" presetClass="entr" presetSubtype="0" fill="hold" nodeType="withEffect">
                                  <p:stCondLst>
                                    <p:cond delay="0"/>
                                  </p:stCondLst>
                                  <p:childTnLst>
                                    <p:set>
                                      <p:cBhvr>
                                        <p:cTn id="49" dur="1" fill="hold">
                                          <p:stCondLst>
                                            <p:cond delay="0"/>
                                          </p:stCondLst>
                                        </p:cTn>
                                        <p:tgtEl>
                                          <p:spTgt spid="26"/>
                                        </p:tgtEl>
                                        <p:attrNameLst>
                                          <p:attrName>style.visibility</p:attrName>
                                        </p:attrNameLst>
                                      </p:cBhvr>
                                      <p:to>
                                        <p:strVal val="visible"/>
                                      </p:to>
                                    </p:set>
                                    <p:animEffect transition="in" filter="fade">
                                      <p:cBhvr>
                                        <p:cTn id="50" dur="500"/>
                                        <p:tgtEl>
                                          <p:spTgt spid="26"/>
                                        </p:tgtEl>
                                      </p:cBhvr>
                                    </p:animEffect>
                                  </p:childTnLst>
                                </p:cTn>
                              </p:par>
                              <p:par>
                                <p:cTn id="51" presetID="10" presetClass="entr" presetSubtype="0" fill="hold" nodeType="withEffect">
                                  <p:stCondLst>
                                    <p:cond delay="0"/>
                                  </p:stCondLst>
                                  <p:childTnLst>
                                    <p:set>
                                      <p:cBhvr>
                                        <p:cTn id="52" dur="1" fill="hold">
                                          <p:stCondLst>
                                            <p:cond delay="0"/>
                                          </p:stCondLst>
                                        </p:cTn>
                                        <p:tgtEl>
                                          <p:spTgt spid="27"/>
                                        </p:tgtEl>
                                        <p:attrNameLst>
                                          <p:attrName>style.visibility</p:attrName>
                                        </p:attrNameLst>
                                      </p:cBhvr>
                                      <p:to>
                                        <p:strVal val="visible"/>
                                      </p:to>
                                    </p:set>
                                    <p:animEffect transition="in" filter="fade">
                                      <p:cBhvr>
                                        <p:cTn id="53" dur="500"/>
                                        <p:tgtEl>
                                          <p:spTgt spid="27"/>
                                        </p:tgtEl>
                                      </p:cBhvr>
                                    </p:animEffect>
                                  </p:childTnLst>
                                </p:cTn>
                              </p:par>
                              <p:par>
                                <p:cTn id="54" presetID="10" presetClass="entr" presetSubtype="0" fill="hold" nodeType="withEffect">
                                  <p:stCondLst>
                                    <p:cond delay="0"/>
                                  </p:stCondLst>
                                  <p:childTnLst>
                                    <p:set>
                                      <p:cBhvr>
                                        <p:cTn id="55" dur="1" fill="hold">
                                          <p:stCondLst>
                                            <p:cond delay="0"/>
                                          </p:stCondLst>
                                        </p:cTn>
                                        <p:tgtEl>
                                          <p:spTgt spid="28"/>
                                        </p:tgtEl>
                                        <p:attrNameLst>
                                          <p:attrName>style.visibility</p:attrName>
                                        </p:attrNameLst>
                                      </p:cBhvr>
                                      <p:to>
                                        <p:strVal val="visible"/>
                                      </p:to>
                                    </p:set>
                                    <p:animEffect transition="in" filter="fade">
                                      <p:cBhvr>
                                        <p:cTn id="56"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828713" cy="3888432"/>
          </a:xfrm>
        </p:spPr>
        <p:txBody>
          <a:bodyPr>
            <a:normAutofit/>
          </a:bodyPr>
          <a:lstStyle/>
          <a:p>
            <a:pPr marL="342900" indent="-342900">
              <a:buClr>
                <a:srgbClr val="585858"/>
              </a:buClr>
              <a:buFont typeface="Arial" panose="020B0604020202020204" pitchFamily="34" charset="0"/>
              <a:buChar char="•"/>
            </a:pPr>
            <a:r>
              <a:rPr lang="en-GB" dirty="0"/>
              <a:t>These slides are designed to build fluency in key facts. Use the ideas at the start to ensure understanding is secure.</a:t>
            </a:r>
          </a:p>
          <a:p>
            <a:pPr marL="342900" indent="-342900">
              <a:buClr>
                <a:srgbClr val="585858"/>
              </a:buClr>
              <a:buFont typeface="Arial" panose="020B0604020202020204" pitchFamily="34" charset="0"/>
              <a:buChar char="•"/>
            </a:pPr>
            <a:r>
              <a:rPr lang="en-GB" dirty="0"/>
              <a:t>Play some games to provide practice</a:t>
            </a:r>
          </a:p>
          <a:p>
            <a:pPr marL="342900" indent="-342900">
              <a:buClr>
                <a:srgbClr val="585858"/>
              </a:buClr>
              <a:buFont typeface="Arial" panose="020B0604020202020204" pitchFamily="34" charset="0"/>
              <a:buChar char="•"/>
            </a:pPr>
            <a:r>
              <a:rPr lang="en-GB" dirty="0"/>
              <a:t>Use the retrieval slides once children have built some recall, to provide regular practice to build fluency.  </a:t>
            </a:r>
          </a:p>
        </p:txBody>
      </p:sp>
    </p:spTree>
    <p:extLst>
      <p:ext uri="{BB962C8B-B14F-4D97-AF65-F5344CB8AC3E}">
        <p14:creationId xmlns:p14="http://schemas.microsoft.com/office/powerpoint/2010/main" val="262364156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1NF-1 Fluently add and subtract within 10 – adding and subtracting 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 + 0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p>
        </p:txBody>
      </p:sp>
    </p:spTree>
    <p:extLst>
      <p:ext uri="{BB962C8B-B14F-4D97-AF65-F5344CB8AC3E}">
        <p14:creationId xmlns:p14="http://schemas.microsoft.com/office/powerpoint/2010/main" val="4129995453"/>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1NF-1 Fluently add and subtract within 10 – adding and subtracting 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 + 0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p>
        </p:txBody>
      </p:sp>
    </p:spTree>
    <p:extLst>
      <p:ext uri="{BB962C8B-B14F-4D97-AF65-F5344CB8AC3E}">
        <p14:creationId xmlns:p14="http://schemas.microsoft.com/office/powerpoint/2010/main" val="1496529335"/>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1NF-1 Fluently add and subtract within 10 – adding and subtracting 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 – 0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a:t>
            </a:r>
          </a:p>
        </p:txBody>
      </p:sp>
    </p:spTree>
    <p:extLst>
      <p:ext uri="{BB962C8B-B14F-4D97-AF65-F5344CB8AC3E}">
        <p14:creationId xmlns:p14="http://schemas.microsoft.com/office/powerpoint/2010/main" val="2805921262"/>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1NF-1 Fluently add and subtract within 10 – adding and subtracting 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 + 8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a:t>
            </a:r>
          </a:p>
        </p:txBody>
      </p:sp>
    </p:spTree>
    <p:extLst>
      <p:ext uri="{BB962C8B-B14F-4D97-AF65-F5344CB8AC3E}">
        <p14:creationId xmlns:p14="http://schemas.microsoft.com/office/powerpoint/2010/main" val="3917455880"/>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1NF-1 Fluently add and subtract within 10 – adding and subtracting 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 + 3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a:t>
            </a:r>
          </a:p>
        </p:txBody>
      </p:sp>
    </p:spTree>
    <p:extLst>
      <p:ext uri="{BB962C8B-B14F-4D97-AF65-F5344CB8AC3E}">
        <p14:creationId xmlns:p14="http://schemas.microsoft.com/office/powerpoint/2010/main" val="2964276571"/>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1NF-1 Fluently add and subtract within 10 – adding and subtracting 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 – 0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a:t>
            </a:r>
          </a:p>
        </p:txBody>
      </p:sp>
    </p:spTree>
    <p:extLst>
      <p:ext uri="{BB962C8B-B14F-4D97-AF65-F5344CB8AC3E}">
        <p14:creationId xmlns:p14="http://schemas.microsoft.com/office/powerpoint/2010/main" val="1199248327"/>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1NF-1 Fluently add and subtract within 10 – adding and subtracting 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 + 4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spTree>
    <p:extLst>
      <p:ext uri="{BB962C8B-B14F-4D97-AF65-F5344CB8AC3E}">
        <p14:creationId xmlns:p14="http://schemas.microsoft.com/office/powerpoint/2010/main" val="2106172303"/>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1NF-1 Fluently add and subtract within 10 – adding and subtracting 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 + 0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a:t>
            </a:r>
          </a:p>
        </p:txBody>
      </p:sp>
    </p:spTree>
    <p:extLst>
      <p:ext uri="{BB962C8B-B14F-4D97-AF65-F5344CB8AC3E}">
        <p14:creationId xmlns:p14="http://schemas.microsoft.com/office/powerpoint/2010/main" val="323414874"/>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0768B2-2D22-46F4-8A96-1513D7C23BEF}"/>
              </a:ext>
            </a:extLst>
          </p:cNvPr>
          <p:cNvSpPr>
            <a:spLocks noGrp="1"/>
          </p:cNvSpPr>
          <p:nvPr>
            <p:ph type="title"/>
          </p:nvPr>
        </p:nvSpPr>
        <p:spPr/>
        <p:txBody>
          <a:bodyPr/>
          <a:lstStyle/>
          <a:p>
            <a:r>
              <a:rPr lang="en-GB" dirty="0"/>
              <a:t>1NF-1 Fluently add and subtract within 10 – differences of zero</a:t>
            </a:r>
          </a:p>
        </p:txBody>
      </p:sp>
      <p:sp>
        <p:nvSpPr>
          <p:cNvPr id="27" name="Content Placeholder 2">
            <a:extLst>
              <a:ext uri="{FF2B5EF4-FFF2-40B4-BE49-F238E27FC236}">
                <a16:creationId xmlns:a16="http://schemas.microsoft.com/office/drawing/2014/main" id="{D9F0E3DA-A123-406F-9A26-40FB66E38C52}"/>
              </a:ext>
            </a:extLst>
          </p:cNvPr>
          <p:cNvSpPr txBox="1">
            <a:spLocks/>
          </p:cNvSpPr>
          <p:nvPr/>
        </p:nvSpPr>
        <p:spPr>
          <a:xfrm>
            <a:off x="623889" y="1388753"/>
            <a:ext cx="9163050" cy="369518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Look at the egg story and talk about what is happening. Focus on why there is a difference of zero. What other number stories about eggs would leave </a:t>
            </a:r>
            <a:r>
              <a:rPr kumimoji="0" lang="en-GB" sz="1800" b="0" i="1" u="none" strike="noStrike" kern="1200" cap="none" spc="0" normalizeH="0" baseline="0" noProof="0" dirty="0">
                <a:ln>
                  <a:noFill/>
                </a:ln>
                <a:solidFill>
                  <a:srgbClr val="585858"/>
                </a:solidFill>
                <a:effectLst/>
                <a:uLnTx/>
                <a:uFillTx/>
                <a:latin typeface="Arial"/>
                <a:ea typeface="+mn-ea"/>
                <a:cs typeface="+mn-cs"/>
              </a:rPr>
              <a:t>none left?</a:t>
            </a:r>
            <a:r>
              <a:rPr kumimoji="0" lang="en-GB" sz="1800" b="0" i="0" u="none" strike="noStrike" kern="1200" cap="none" spc="0" normalizeH="0" baseline="0" noProof="0" dirty="0">
                <a:ln>
                  <a:noFill/>
                </a:ln>
                <a:solidFill>
                  <a:srgbClr val="585858"/>
                </a:solidFill>
                <a:effectLst/>
                <a:uLnTx/>
                <a:uFillTx/>
                <a:latin typeface="Arial"/>
                <a:ea typeface="+mn-ea"/>
                <a:cs typeface="+mn-cs"/>
              </a:rPr>
              <a:t>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What other stories could children think of which would have </a:t>
            </a:r>
            <a:r>
              <a:rPr kumimoji="0" lang="en-GB" sz="1800" b="0" i="1" u="none" strike="noStrike" kern="1200" cap="none" spc="0" normalizeH="0" baseline="0" noProof="0" dirty="0">
                <a:ln>
                  <a:noFill/>
                </a:ln>
                <a:solidFill>
                  <a:srgbClr val="585858"/>
                </a:solidFill>
                <a:effectLst/>
                <a:uLnTx/>
                <a:uFillTx/>
                <a:latin typeface="Arial"/>
                <a:ea typeface="+mn-ea"/>
                <a:cs typeface="+mn-cs"/>
              </a:rPr>
              <a:t>none left</a:t>
            </a:r>
            <a:r>
              <a:rPr kumimoji="0" lang="en-GB" sz="1800" b="0" i="0" u="none" strike="noStrike" kern="1200" cap="none" spc="0" normalizeH="0" baseline="0" noProof="0" dirty="0">
                <a:ln>
                  <a:noFill/>
                </a:ln>
                <a:solidFill>
                  <a:srgbClr val="585858"/>
                </a:solidFill>
                <a:effectLst/>
                <a:uLnTx/>
                <a:uFillTx/>
                <a:latin typeface="Arial"/>
                <a:ea typeface="+mn-ea"/>
                <a:cs typeface="+mn-cs"/>
              </a:rPr>
              <a:t>? Can children tell a story to match an equation? How can we describe an equation which shows </a:t>
            </a:r>
            <a:r>
              <a:rPr kumimoji="0" lang="en-GB" sz="1800" b="0" i="1" u="none" strike="noStrike" kern="1200" cap="none" spc="0" normalizeH="0" baseline="0" noProof="0" dirty="0">
                <a:ln>
                  <a:noFill/>
                </a:ln>
                <a:solidFill>
                  <a:srgbClr val="585858"/>
                </a:solidFill>
                <a:effectLst/>
                <a:uLnTx/>
                <a:uFillTx/>
                <a:latin typeface="Arial"/>
                <a:ea typeface="+mn-ea"/>
                <a:cs typeface="+mn-cs"/>
              </a:rPr>
              <a:t>none left? </a:t>
            </a:r>
            <a:r>
              <a:rPr kumimoji="0" lang="en-GB" sz="1800" b="0" i="0" u="none" strike="noStrike" kern="1200" cap="none" spc="0" normalizeH="0" baseline="0" noProof="0" dirty="0">
                <a:ln>
                  <a:noFill/>
                </a:ln>
                <a:solidFill>
                  <a:srgbClr val="585858"/>
                </a:solidFill>
                <a:effectLst/>
                <a:uLnTx/>
                <a:uFillTx/>
                <a:latin typeface="Arial"/>
                <a:ea typeface="+mn-ea"/>
                <a:cs typeface="+mn-cs"/>
              </a:rPr>
              <a:t>(</a:t>
            </a:r>
            <a:r>
              <a:rPr kumimoji="0" lang="en-GB" sz="1800" b="0" i="1" u="none" strike="noStrike" kern="1200" cap="none" spc="0" normalizeH="0" baseline="0" noProof="0" dirty="0">
                <a:ln>
                  <a:noFill/>
                </a:ln>
                <a:solidFill>
                  <a:srgbClr val="585858"/>
                </a:solidFill>
                <a:effectLst/>
                <a:uLnTx/>
                <a:uFillTx/>
                <a:latin typeface="Arial"/>
                <a:ea typeface="+mn-ea"/>
                <a:cs typeface="+mn-cs"/>
              </a:rPr>
              <a:t>It has a difference of zero.</a:t>
            </a:r>
            <a:r>
              <a:rPr kumimoji="0" lang="en-GB" sz="1800" b="0" i="0" u="none" strike="noStrike" kern="1200" cap="none" spc="0" normalizeH="0" baseline="0" noProof="0" dirty="0">
                <a:ln>
                  <a:noFill/>
                </a:ln>
                <a:solidFill>
                  <a:srgbClr val="585858"/>
                </a:solidFill>
                <a:effectLst/>
                <a:uLnTx/>
                <a:uFillTx/>
                <a:latin typeface="Arial"/>
                <a:ea typeface="+mn-ea"/>
                <a:cs typeface="+mn-cs"/>
              </a:rPr>
              <a:t>)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Use the equation slides to practise recalling these facts and as a way to check that the generalisation is understood.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Children could also be presented with a selection of expressions and asked to identify which ones will have a difference of zero.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18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18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5" name="TextBox 19">
            <a:extLst>
              <a:ext uri="{FF2B5EF4-FFF2-40B4-BE49-F238E27FC236}">
                <a16:creationId xmlns:a16="http://schemas.microsoft.com/office/drawing/2014/main" id="{6355C533-A2AB-4F72-9A16-91586A9130BC}"/>
              </a:ext>
            </a:extLst>
          </p:cNvPr>
          <p:cNvSpPr txBox="1"/>
          <p:nvPr/>
        </p:nvSpPr>
        <p:spPr>
          <a:xfrm>
            <a:off x="1644215" y="5218332"/>
            <a:ext cx="8903570" cy="369332"/>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18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Subtracting a number from itself gives a difference of zero.</a:t>
            </a:r>
            <a:endParaRPr kumimoji="0" lang="en-GB" sz="18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p:txBody>
      </p:sp>
    </p:spTree>
    <p:custDataLst>
      <p:tags r:id="rId1"/>
    </p:custDataLst>
    <p:extLst>
      <p:ext uri="{BB962C8B-B14F-4D97-AF65-F5344CB8AC3E}">
        <p14:creationId xmlns:p14="http://schemas.microsoft.com/office/powerpoint/2010/main" val="55264142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31">
            <a:extLst>
              <a:ext uri="{FF2B5EF4-FFF2-40B4-BE49-F238E27FC236}">
                <a16:creationId xmlns:a16="http://schemas.microsoft.com/office/drawing/2014/main" id="{B4E34F30-C92C-42D5-9BA8-7A822DA5B65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8760296" y="4648258"/>
            <a:ext cx="468052" cy="470768"/>
          </a:xfrm>
          <a:prstGeom prst="rect">
            <a:avLst/>
          </a:prstGeom>
        </p:spPr>
      </p:pic>
      <p:sp>
        <p:nvSpPr>
          <p:cNvPr id="4" name="Title 3">
            <a:extLst>
              <a:ext uri="{FF2B5EF4-FFF2-40B4-BE49-F238E27FC236}">
                <a16:creationId xmlns:a16="http://schemas.microsoft.com/office/drawing/2014/main" id="{C2829E6D-5FB6-45B0-9B89-A03D29F71D79}"/>
              </a:ext>
            </a:extLst>
          </p:cNvPr>
          <p:cNvSpPr>
            <a:spLocks noGrp="1"/>
          </p:cNvSpPr>
          <p:nvPr>
            <p:ph type="title"/>
          </p:nvPr>
        </p:nvSpPr>
        <p:spPr/>
        <p:txBody>
          <a:bodyPr/>
          <a:lstStyle/>
          <a:p>
            <a:r>
              <a:rPr lang="en-GB" dirty="0"/>
              <a:t>1NF-1 Fluently add and subtract within 10 – subtracting the same number leaves 0</a:t>
            </a:r>
          </a:p>
        </p:txBody>
      </p:sp>
      <p:pic>
        <p:nvPicPr>
          <p:cNvPr id="14" name="Picture 13">
            <a:extLst>
              <a:ext uri="{FF2B5EF4-FFF2-40B4-BE49-F238E27FC236}">
                <a16:creationId xmlns:a16="http://schemas.microsoft.com/office/drawing/2014/main" id="{6BB5856E-3873-4543-AA13-E61ACF89E95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4404000" y="1595841"/>
            <a:ext cx="3456384" cy="3210841"/>
          </a:xfrm>
          <a:prstGeom prst="rect">
            <a:avLst/>
          </a:prstGeom>
        </p:spPr>
      </p:pic>
      <p:pic>
        <p:nvPicPr>
          <p:cNvPr id="16" name="Picture 15">
            <a:extLst>
              <a:ext uri="{FF2B5EF4-FFF2-40B4-BE49-F238E27FC236}">
                <a16:creationId xmlns:a16="http://schemas.microsoft.com/office/drawing/2014/main" id="{86149F0A-2B59-4679-8199-70BAE25923F8}"/>
              </a:ext>
            </a:extLst>
          </p:cNvPr>
          <p:cNvPicPr>
            <a:picLocks noChangeAspect="1"/>
          </p:cNvPicPr>
          <p:nvPr/>
        </p:nvPicPr>
        <p:blipFill rotWithShape="1">
          <a:blip r:embed="rId5">
            <a:extLst>
              <a:ext uri="{28A0092B-C50C-407E-A947-70E740481C1C}">
                <a14:useLocalDpi xmlns:a14="http://schemas.microsoft.com/office/drawing/2010/main" val="0"/>
              </a:ext>
            </a:extLst>
          </a:blip>
          <a:srcRect r="-7248"/>
          <a:stretch/>
        </p:blipFill>
        <p:spPr>
          <a:xfrm>
            <a:off x="7986000" y="1191024"/>
            <a:ext cx="2232248" cy="2549802"/>
          </a:xfrm>
          <a:prstGeom prst="rect">
            <a:avLst/>
          </a:prstGeom>
        </p:spPr>
      </p:pic>
      <p:sp>
        <p:nvSpPr>
          <p:cNvPr id="6" name="Rectangle 5">
            <a:extLst>
              <a:ext uri="{FF2B5EF4-FFF2-40B4-BE49-F238E27FC236}">
                <a16:creationId xmlns:a16="http://schemas.microsoft.com/office/drawing/2014/main" id="{E169142A-D1AF-4C7A-ADAD-74312F5DFF68}"/>
              </a:ext>
            </a:extLst>
          </p:cNvPr>
          <p:cNvSpPr/>
          <p:nvPr/>
        </p:nvSpPr>
        <p:spPr bwMode="auto">
          <a:xfrm>
            <a:off x="5951984" y="4692184"/>
            <a:ext cx="432048" cy="216024"/>
          </a:xfrm>
          <a:prstGeom prst="rect">
            <a:avLst/>
          </a:prstGeom>
          <a:solidFill>
            <a:schemeClr val="bg1"/>
          </a:solid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pic>
        <p:nvPicPr>
          <p:cNvPr id="12" name="Picture 11">
            <a:extLst>
              <a:ext uri="{FF2B5EF4-FFF2-40B4-BE49-F238E27FC236}">
                <a16:creationId xmlns:a16="http://schemas.microsoft.com/office/drawing/2014/main" id="{3AB16AF1-B4D7-4F0D-A85A-821A343CD80E}"/>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a:off x="2148994" y="1235800"/>
            <a:ext cx="2074798" cy="2448272"/>
          </a:xfrm>
          <a:prstGeom prst="rect">
            <a:avLst/>
          </a:prstGeom>
        </p:spPr>
      </p:pic>
      <p:pic>
        <p:nvPicPr>
          <p:cNvPr id="13" name="Picture 12">
            <a:extLst>
              <a:ext uri="{FF2B5EF4-FFF2-40B4-BE49-F238E27FC236}">
                <a16:creationId xmlns:a16="http://schemas.microsoft.com/office/drawing/2014/main" id="{E906A328-B090-462D-AFED-96049097EF74}"/>
              </a:ext>
            </a:extLst>
          </p:cNvPr>
          <p:cNvPicPr>
            <a:picLocks noChangeAspect="1"/>
          </p:cNvPicPr>
          <p:nvPr/>
        </p:nvPicPr>
        <p:blipFill rotWithShape="1">
          <a:blip r:embed="rId7">
            <a:extLst>
              <a:ext uri="{28A0092B-C50C-407E-A947-70E740481C1C}">
                <a14:useLocalDpi xmlns:a14="http://schemas.microsoft.com/office/drawing/2010/main" val="0"/>
              </a:ext>
            </a:extLst>
          </a:blip>
          <a:srcRect t="-16968"/>
          <a:stretch/>
        </p:blipFill>
        <p:spPr>
          <a:xfrm>
            <a:off x="4871865" y="1163792"/>
            <a:ext cx="2664295" cy="432048"/>
          </a:xfrm>
          <a:prstGeom prst="rect">
            <a:avLst/>
          </a:prstGeom>
        </p:spPr>
      </p:pic>
      <p:pic>
        <p:nvPicPr>
          <p:cNvPr id="25" name="Picture 5" descr="C:\Users\Liam\Documents\Design\NCETM\04 Images for B1 PPTs\Final PNG files\ncetm_mm_sp1_se06_aw002.png">
            <a:extLst>
              <a:ext uri="{FF2B5EF4-FFF2-40B4-BE49-F238E27FC236}">
                <a16:creationId xmlns:a16="http://schemas.microsoft.com/office/drawing/2014/main" id="{47C8AEBA-30B9-419C-91B5-8575F3D25DC8}"/>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135560" y="5052224"/>
            <a:ext cx="7956000" cy="361636"/>
          </a:xfrm>
          <a:prstGeom prst="rect">
            <a:avLst/>
          </a:prstGeom>
          <a:noFill/>
        </p:spPr>
      </p:pic>
      <p:pic>
        <p:nvPicPr>
          <p:cNvPr id="27" name="Picture 26">
            <a:extLst>
              <a:ext uri="{FF2B5EF4-FFF2-40B4-BE49-F238E27FC236}">
                <a16:creationId xmlns:a16="http://schemas.microsoft.com/office/drawing/2014/main" id="{FC4B5155-1C3C-4082-94CB-698F7D8CBFF3}"/>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a:stretch/>
        </p:blipFill>
        <p:spPr>
          <a:xfrm>
            <a:off x="3071664" y="4692184"/>
            <a:ext cx="432048" cy="360040"/>
          </a:xfrm>
          <a:prstGeom prst="rect">
            <a:avLst/>
          </a:prstGeom>
        </p:spPr>
      </p:pic>
      <p:pic>
        <p:nvPicPr>
          <p:cNvPr id="28" name="Picture 27">
            <a:extLst>
              <a:ext uri="{FF2B5EF4-FFF2-40B4-BE49-F238E27FC236}">
                <a16:creationId xmlns:a16="http://schemas.microsoft.com/office/drawing/2014/main" id="{54C0011F-BF88-4755-91A7-8F5C480BE94D}"/>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a:stretch/>
        </p:blipFill>
        <p:spPr>
          <a:xfrm>
            <a:off x="5807968" y="4762595"/>
            <a:ext cx="360040" cy="361636"/>
          </a:xfrm>
          <a:prstGeom prst="rect">
            <a:avLst/>
          </a:prstGeom>
        </p:spPr>
      </p:pic>
      <p:pic>
        <p:nvPicPr>
          <p:cNvPr id="30" name="Picture 29">
            <a:extLst>
              <a:ext uri="{FF2B5EF4-FFF2-40B4-BE49-F238E27FC236}">
                <a16:creationId xmlns:a16="http://schemas.microsoft.com/office/drawing/2014/main" id="{7D0BF758-86A6-4042-B67C-047AE0835727}"/>
              </a:ext>
            </a:extLst>
          </p:cNvPr>
          <p:cNvPicPr>
            <a:picLocks noChangeAspect="1"/>
          </p:cNvPicPr>
          <p:nvPr/>
        </p:nvPicPr>
        <p:blipFill rotWithShape="1">
          <a:blip r:embed="rId11">
            <a:extLst>
              <a:ext uri="{28A0092B-C50C-407E-A947-70E740481C1C}">
                <a14:useLocalDpi xmlns:a14="http://schemas.microsoft.com/office/drawing/2010/main" val="0"/>
              </a:ext>
            </a:extLst>
          </a:blip>
          <a:srcRect b="-11549"/>
          <a:stretch/>
        </p:blipFill>
        <p:spPr>
          <a:xfrm>
            <a:off x="5159896" y="5621500"/>
            <a:ext cx="576064" cy="438836"/>
          </a:xfrm>
          <a:prstGeom prst="rect">
            <a:avLst/>
          </a:prstGeom>
        </p:spPr>
      </p:pic>
      <p:pic>
        <p:nvPicPr>
          <p:cNvPr id="31" name="Picture 30">
            <a:extLst>
              <a:ext uri="{FF2B5EF4-FFF2-40B4-BE49-F238E27FC236}">
                <a16:creationId xmlns:a16="http://schemas.microsoft.com/office/drawing/2014/main" id="{54AFEE00-8372-47F7-AE87-74E2E6966F2D}"/>
              </a:ext>
            </a:extLst>
          </p:cNvPr>
          <p:cNvPicPr>
            <a:picLocks noChangeAspect="1"/>
          </p:cNvPicPr>
          <p:nvPr/>
        </p:nvPicPr>
        <p:blipFill rotWithShape="1">
          <a:blip r:embed="rId12">
            <a:extLst>
              <a:ext uri="{28A0092B-C50C-407E-A947-70E740481C1C}">
                <a14:useLocalDpi xmlns:a14="http://schemas.microsoft.com/office/drawing/2010/main" val="0"/>
              </a:ext>
            </a:extLst>
          </a:blip>
          <a:srcRect b="-11549"/>
          <a:stretch/>
        </p:blipFill>
        <p:spPr>
          <a:xfrm>
            <a:off x="6091808" y="4731279"/>
            <a:ext cx="360040" cy="438836"/>
          </a:xfrm>
          <a:prstGeom prst="rect">
            <a:avLst/>
          </a:prstGeom>
        </p:spPr>
      </p:pic>
      <p:pic>
        <p:nvPicPr>
          <p:cNvPr id="33" name="Picture 32">
            <a:extLst>
              <a:ext uri="{FF2B5EF4-FFF2-40B4-BE49-F238E27FC236}">
                <a16:creationId xmlns:a16="http://schemas.microsoft.com/office/drawing/2014/main" id="{4934BAC0-0D8C-44CE-A954-211182D1D072}"/>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a:stretch/>
        </p:blipFill>
        <p:spPr>
          <a:xfrm>
            <a:off x="5704148" y="5659604"/>
            <a:ext cx="360040" cy="361636"/>
          </a:xfrm>
          <a:prstGeom prst="rect">
            <a:avLst/>
          </a:prstGeom>
        </p:spPr>
      </p:pic>
      <p:pic>
        <p:nvPicPr>
          <p:cNvPr id="34" name="Picture 33">
            <a:extLst>
              <a:ext uri="{FF2B5EF4-FFF2-40B4-BE49-F238E27FC236}">
                <a16:creationId xmlns:a16="http://schemas.microsoft.com/office/drawing/2014/main" id="{58641A58-167E-437A-BA62-440D26A6F0BA}"/>
              </a:ext>
            </a:extLst>
          </p:cNvPr>
          <p:cNvPicPr>
            <a:picLocks noChangeAspect="1"/>
          </p:cNvPicPr>
          <p:nvPr/>
        </p:nvPicPr>
        <p:blipFill rotWithShape="1">
          <a:blip r:embed="rId12">
            <a:extLst>
              <a:ext uri="{28A0092B-C50C-407E-A947-70E740481C1C}">
                <a14:useLocalDpi xmlns:a14="http://schemas.microsoft.com/office/drawing/2010/main" val="0"/>
              </a:ext>
            </a:extLst>
          </a:blip>
          <a:srcRect b="-11549"/>
          <a:stretch/>
        </p:blipFill>
        <p:spPr>
          <a:xfrm>
            <a:off x="5987988" y="5628288"/>
            <a:ext cx="360040" cy="438836"/>
          </a:xfrm>
          <a:prstGeom prst="rect">
            <a:avLst/>
          </a:prstGeom>
        </p:spPr>
      </p:pic>
      <p:pic>
        <p:nvPicPr>
          <p:cNvPr id="35" name="Picture 34">
            <a:extLst>
              <a:ext uri="{FF2B5EF4-FFF2-40B4-BE49-F238E27FC236}">
                <a16:creationId xmlns:a16="http://schemas.microsoft.com/office/drawing/2014/main" id="{45E8A04A-BD40-41D6-91BF-62F71A5DA1A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6564052" y="5557876"/>
            <a:ext cx="468052" cy="470768"/>
          </a:xfrm>
          <a:prstGeom prst="rect">
            <a:avLst/>
          </a:prstGeom>
        </p:spPr>
      </p:pic>
      <p:pic>
        <p:nvPicPr>
          <p:cNvPr id="36" name="Picture 35">
            <a:extLst>
              <a:ext uri="{FF2B5EF4-FFF2-40B4-BE49-F238E27FC236}">
                <a16:creationId xmlns:a16="http://schemas.microsoft.com/office/drawing/2014/main" id="{9898EA81-9AC8-4F5D-980A-99B7F8EE5711}"/>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a:stretch/>
        </p:blipFill>
        <p:spPr>
          <a:xfrm>
            <a:off x="6348028" y="5669399"/>
            <a:ext cx="252029" cy="310434"/>
          </a:xfrm>
          <a:prstGeom prst="rect">
            <a:avLst/>
          </a:prstGeom>
        </p:spPr>
      </p:pic>
      <p:sp>
        <p:nvSpPr>
          <p:cNvPr id="2" name="TextBox 19">
            <a:extLst>
              <a:ext uri="{FF2B5EF4-FFF2-40B4-BE49-F238E27FC236}">
                <a16:creationId xmlns:a16="http://schemas.microsoft.com/office/drawing/2014/main" id="{4A9D1990-65E6-4CFA-8A04-3C7EC25227F0}"/>
              </a:ext>
            </a:extLst>
          </p:cNvPr>
          <p:cNvSpPr txBox="1"/>
          <p:nvPr/>
        </p:nvSpPr>
        <p:spPr>
          <a:xfrm>
            <a:off x="2317743" y="6208934"/>
            <a:ext cx="7548129" cy="369332"/>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18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Subtracting a number from itself gives a difference of zero.</a:t>
            </a:r>
            <a:endParaRPr kumimoji="0" lang="en-GB" sz="18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262586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8" fill="hold" nodeType="clickEffect">
                                  <p:stCondLst>
                                    <p:cond delay="0"/>
                                  </p:stCondLst>
                                  <p:childTnLst>
                                    <p:set>
                                      <p:cBhvr>
                                        <p:cTn id="19" dur="1" fill="hold">
                                          <p:stCondLst>
                                            <p:cond delay="0"/>
                                          </p:stCondLst>
                                        </p:cTn>
                                        <p:tgtEl>
                                          <p:spTgt spid="25"/>
                                        </p:tgtEl>
                                        <p:attrNameLst>
                                          <p:attrName>style.visibility</p:attrName>
                                        </p:attrNameLst>
                                      </p:cBhvr>
                                      <p:to>
                                        <p:strVal val="visible"/>
                                      </p:to>
                                    </p:set>
                                    <p:anim calcmode="lin" valueType="num">
                                      <p:cBhvr additive="base">
                                        <p:cTn id="20" dur="1000" fill="hold"/>
                                        <p:tgtEl>
                                          <p:spTgt spid="25"/>
                                        </p:tgtEl>
                                        <p:attrNameLst>
                                          <p:attrName>ppt_x</p:attrName>
                                        </p:attrNameLst>
                                      </p:cBhvr>
                                      <p:tavLst>
                                        <p:tav tm="0">
                                          <p:val>
                                            <p:strVal val="0-#ppt_w/2"/>
                                          </p:val>
                                        </p:tav>
                                        <p:tav tm="100000">
                                          <p:val>
                                            <p:strVal val="#ppt_x"/>
                                          </p:val>
                                        </p:tav>
                                      </p:tavLst>
                                    </p:anim>
                                    <p:anim calcmode="lin" valueType="num">
                                      <p:cBhvr additive="base">
                                        <p:cTn id="21" dur="1000" fill="hold"/>
                                        <p:tgtEl>
                                          <p:spTgt spid="25"/>
                                        </p:tgtEl>
                                        <p:attrNameLst>
                                          <p:attrName>ppt_y</p:attrName>
                                        </p:attrNameLst>
                                      </p:cBhvr>
                                      <p:tavLst>
                                        <p:tav tm="0">
                                          <p:val>
                                            <p:strVal val="#ppt_y"/>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7"/>
                                        </p:tgtEl>
                                        <p:attrNameLst>
                                          <p:attrName>style.visibility</p:attrName>
                                        </p:attrNameLst>
                                      </p:cBhvr>
                                      <p:to>
                                        <p:strVal val="visible"/>
                                      </p:to>
                                    </p:set>
                                    <p:animEffect transition="in" filter="fade">
                                      <p:cBhvr>
                                        <p:cTn id="26" dur="500"/>
                                        <p:tgtEl>
                                          <p:spTgt spid="27"/>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28"/>
                                        </p:tgtEl>
                                        <p:attrNameLst>
                                          <p:attrName>style.visibility</p:attrName>
                                        </p:attrNameLst>
                                      </p:cBhvr>
                                      <p:to>
                                        <p:strVal val="visible"/>
                                      </p:to>
                                    </p:set>
                                    <p:animEffect transition="in" filter="fade">
                                      <p:cBhvr>
                                        <p:cTn id="31" dur="500"/>
                                        <p:tgtEl>
                                          <p:spTgt spid="28"/>
                                        </p:tgtEl>
                                      </p:cBhvr>
                                    </p:animEffect>
                                  </p:childTnLst>
                                </p:cTn>
                              </p:par>
                              <p:par>
                                <p:cTn id="32" presetID="10" presetClass="entr" presetSubtype="0" fill="hold" nodeType="withEffect">
                                  <p:stCondLst>
                                    <p:cond delay="0"/>
                                  </p:stCondLst>
                                  <p:childTnLst>
                                    <p:set>
                                      <p:cBhvr>
                                        <p:cTn id="33" dur="1" fill="hold">
                                          <p:stCondLst>
                                            <p:cond delay="0"/>
                                          </p:stCondLst>
                                        </p:cTn>
                                        <p:tgtEl>
                                          <p:spTgt spid="31"/>
                                        </p:tgtEl>
                                        <p:attrNameLst>
                                          <p:attrName>style.visibility</p:attrName>
                                        </p:attrNameLst>
                                      </p:cBhvr>
                                      <p:to>
                                        <p:strVal val="visible"/>
                                      </p:to>
                                    </p:set>
                                    <p:animEffect transition="in" filter="fade">
                                      <p:cBhvr>
                                        <p:cTn id="34" dur="500"/>
                                        <p:tgtEl>
                                          <p:spTgt spid="31"/>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32"/>
                                        </p:tgtEl>
                                        <p:attrNameLst>
                                          <p:attrName>style.visibility</p:attrName>
                                        </p:attrNameLst>
                                      </p:cBhvr>
                                      <p:to>
                                        <p:strVal val="visible"/>
                                      </p:to>
                                    </p:set>
                                    <p:animEffect transition="in" filter="fade">
                                      <p:cBhvr>
                                        <p:cTn id="39" dur="500"/>
                                        <p:tgtEl>
                                          <p:spTgt spid="32"/>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30"/>
                                        </p:tgtEl>
                                        <p:attrNameLst>
                                          <p:attrName>style.visibility</p:attrName>
                                        </p:attrNameLst>
                                      </p:cBhvr>
                                      <p:to>
                                        <p:strVal val="visible"/>
                                      </p:to>
                                    </p:set>
                                    <p:animEffect transition="in" filter="fade">
                                      <p:cBhvr>
                                        <p:cTn id="44" dur="500"/>
                                        <p:tgtEl>
                                          <p:spTgt spid="30"/>
                                        </p:tgtEl>
                                      </p:cBhvr>
                                    </p:animEffect>
                                  </p:childTnLst>
                                </p:cTn>
                              </p:par>
                              <p:par>
                                <p:cTn id="45" presetID="10" presetClass="entr" presetSubtype="0" fill="hold" nodeType="withEffect">
                                  <p:stCondLst>
                                    <p:cond delay="0"/>
                                  </p:stCondLst>
                                  <p:childTnLst>
                                    <p:set>
                                      <p:cBhvr>
                                        <p:cTn id="46" dur="1" fill="hold">
                                          <p:stCondLst>
                                            <p:cond delay="0"/>
                                          </p:stCondLst>
                                        </p:cTn>
                                        <p:tgtEl>
                                          <p:spTgt spid="33"/>
                                        </p:tgtEl>
                                        <p:attrNameLst>
                                          <p:attrName>style.visibility</p:attrName>
                                        </p:attrNameLst>
                                      </p:cBhvr>
                                      <p:to>
                                        <p:strVal val="visible"/>
                                      </p:to>
                                    </p:set>
                                    <p:animEffect transition="in" filter="fade">
                                      <p:cBhvr>
                                        <p:cTn id="47" dur="500"/>
                                        <p:tgtEl>
                                          <p:spTgt spid="33"/>
                                        </p:tgtEl>
                                      </p:cBhvr>
                                    </p:animEffect>
                                  </p:childTnLst>
                                </p:cTn>
                              </p:par>
                              <p:par>
                                <p:cTn id="48" presetID="10" presetClass="entr" presetSubtype="0" fill="hold" nodeType="withEffect">
                                  <p:stCondLst>
                                    <p:cond delay="0"/>
                                  </p:stCondLst>
                                  <p:childTnLst>
                                    <p:set>
                                      <p:cBhvr>
                                        <p:cTn id="49" dur="1" fill="hold">
                                          <p:stCondLst>
                                            <p:cond delay="0"/>
                                          </p:stCondLst>
                                        </p:cTn>
                                        <p:tgtEl>
                                          <p:spTgt spid="34"/>
                                        </p:tgtEl>
                                        <p:attrNameLst>
                                          <p:attrName>style.visibility</p:attrName>
                                        </p:attrNameLst>
                                      </p:cBhvr>
                                      <p:to>
                                        <p:strVal val="visible"/>
                                      </p:to>
                                    </p:set>
                                    <p:animEffect transition="in" filter="fade">
                                      <p:cBhvr>
                                        <p:cTn id="50" dur="500"/>
                                        <p:tgtEl>
                                          <p:spTgt spid="34"/>
                                        </p:tgtEl>
                                      </p:cBhvr>
                                    </p:animEffect>
                                  </p:childTnLst>
                                </p:cTn>
                              </p:par>
                              <p:par>
                                <p:cTn id="51" presetID="10" presetClass="entr" presetSubtype="0" fill="hold" nodeType="withEffect">
                                  <p:stCondLst>
                                    <p:cond delay="0"/>
                                  </p:stCondLst>
                                  <p:childTnLst>
                                    <p:set>
                                      <p:cBhvr>
                                        <p:cTn id="52" dur="1" fill="hold">
                                          <p:stCondLst>
                                            <p:cond delay="0"/>
                                          </p:stCondLst>
                                        </p:cTn>
                                        <p:tgtEl>
                                          <p:spTgt spid="35"/>
                                        </p:tgtEl>
                                        <p:attrNameLst>
                                          <p:attrName>style.visibility</p:attrName>
                                        </p:attrNameLst>
                                      </p:cBhvr>
                                      <p:to>
                                        <p:strVal val="visible"/>
                                      </p:to>
                                    </p:set>
                                    <p:animEffect transition="in" filter="fade">
                                      <p:cBhvr>
                                        <p:cTn id="53" dur="500"/>
                                        <p:tgtEl>
                                          <p:spTgt spid="35"/>
                                        </p:tgtEl>
                                      </p:cBhvr>
                                    </p:animEffect>
                                  </p:childTnLst>
                                </p:cTn>
                              </p:par>
                              <p:par>
                                <p:cTn id="54" presetID="10" presetClass="entr" presetSubtype="0" fill="hold" nodeType="withEffect">
                                  <p:stCondLst>
                                    <p:cond delay="0"/>
                                  </p:stCondLst>
                                  <p:childTnLst>
                                    <p:set>
                                      <p:cBhvr>
                                        <p:cTn id="55" dur="1" fill="hold">
                                          <p:stCondLst>
                                            <p:cond delay="0"/>
                                          </p:stCondLst>
                                        </p:cTn>
                                        <p:tgtEl>
                                          <p:spTgt spid="36"/>
                                        </p:tgtEl>
                                        <p:attrNameLst>
                                          <p:attrName>style.visibility</p:attrName>
                                        </p:attrNameLst>
                                      </p:cBhvr>
                                      <p:to>
                                        <p:strVal val="visible"/>
                                      </p:to>
                                    </p:set>
                                    <p:animEffect transition="in" filter="fade">
                                      <p:cBhvr>
                                        <p:cTn id="56"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972800" cy="3888432"/>
          </a:xfrm>
        </p:spPr>
        <p:txBody>
          <a:bodyPr/>
          <a:lstStyle/>
          <a:p>
            <a:pPr marL="342900" indent="-342900">
              <a:buClr>
                <a:srgbClr val="585858"/>
              </a:buClr>
              <a:buFont typeface="Arial" panose="020B0604020202020204" pitchFamily="34" charset="0"/>
              <a:buChar char="•"/>
            </a:pPr>
            <a:r>
              <a:rPr lang="en-GB" dirty="0"/>
              <a:t>Engage in the suggested activities, using manipulatives where appropriate, to enhance the interaction and stimulate discussion. </a:t>
            </a:r>
            <a:r>
              <a:rPr lang="en-GB" dirty="0">
                <a:solidFill>
                  <a:schemeClr val="tx1"/>
                </a:solidFill>
              </a:rPr>
              <a:t>However, </a:t>
            </a:r>
            <a:r>
              <a:rPr lang="en-GB" dirty="0"/>
              <a:t>note that the ultimate aim is to develop fluency in the mathematical ideas such that resources are no longer needed. </a:t>
            </a:r>
          </a:p>
          <a:p>
            <a:pPr marL="342900" indent="-342900">
              <a:buClr>
                <a:srgbClr val="585858"/>
              </a:buClr>
              <a:buFont typeface="Arial" panose="020B0604020202020204" pitchFamily="34" charset="0"/>
              <a:buChar char="•"/>
            </a:pPr>
            <a:r>
              <a:rPr lang="en-GB" dirty="0"/>
              <a:t>Repeat questions, using other numbers/examples where relevant.</a:t>
            </a:r>
          </a:p>
          <a:p>
            <a:pPr marL="342900" indent="-342900">
              <a:buClr>
                <a:srgbClr val="585858"/>
              </a:buClr>
              <a:buFont typeface="Arial" panose="020B0604020202020204" pitchFamily="34" charset="0"/>
              <a:buChar char="•"/>
            </a:pPr>
            <a:r>
              <a:rPr lang="en-GB" dirty="0"/>
              <a:t>Repeat the highlighted language structures wherever relevant to build fluency with the key idea and connect the learning. For example:</a:t>
            </a:r>
          </a:p>
          <a:p>
            <a:endParaRPr lang="en-GB" dirty="0"/>
          </a:p>
          <a:p>
            <a:pPr marL="0" indent="0"/>
            <a:endParaRPr lang="en-GB" dirty="0"/>
          </a:p>
        </p:txBody>
      </p:sp>
      <p:sp>
        <p:nvSpPr>
          <p:cNvPr id="5" name="TextBox 19">
            <a:extLst>
              <a:ext uri="{FF2B5EF4-FFF2-40B4-BE49-F238E27FC236}">
                <a16:creationId xmlns:a16="http://schemas.microsoft.com/office/drawing/2014/main" id="{9E99F201-5AC6-4933-B5C1-2B91B0DC1203}"/>
              </a:ext>
            </a:extLst>
          </p:cNvPr>
          <p:cNvSpPr txBox="1"/>
          <p:nvPr/>
        </p:nvSpPr>
        <p:spPr>
          <a:xfrm>
            <a:off x="2997523" y="4418337"/>
            <a:ext cx="5486401" cy="400110"/>
          </a:xfrm>
          <a:prstGeom prst="rect">
            <a:avLst/>
          </a:prstGeom>
          <a:solidFill>
            <a:schemeClr val="accent2"/>
          </a:solidFill>
          <a:ln w="12700">
            <a:noFill/>
          </a:ln>
        </p:spPr>
        <p:txBody>
          <a:bodyPr wrap="square" rtlCol="0" anchor="ctr" anchorCtr="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ts val="1200"/>
              </a:spcBef>
              <a:spcAft>
                <a:spcPts val="120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 hundreds are equivalent to 1,000.</a:t>
            </a:r>
          </a:p>
        </p:txBody>
      </p:sp>
    </p:spTree>
    <p:extLst>
      <p:ext uri="{BB962C8B-B14F-4D97-AF65-F5344CB8AC3E}">
        <p14:creationId xmlns:p14="http://schemas.microsoft.com/office/powerpoint/2010/main" val="176298460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1NF-1 Fluently add and subtract within 10 – adding and subtracting 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 – 5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a:t>
            </a:r>
          </a:p>
        </p:txBody>
      </p:sp>
    </p:spTree>
    <p:extLst>
      <p:ext uri="{BB962C8B-B14F-4D97-AF65-F5344CB8AC3E}">
        <p14:creationId xmlns:p14="http://schemas.microsoft.com/office/powerpoint/2010/main" val="1194042065"/>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1NF-1 Fluently add and subtract within 10 – adding and subtracting 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 – 9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a:t>
            </a:r>
          </a:p>
        </p:txBody>
      </p:sp>
    </p:spTree>
    <p:extLst>
      <p:ext uri="{BB962C8B-B14F-4D97-AF65-F5344CB8AC3E}">
        <p14:creationId xmlns:p14="http://schemas.microsoft.com/office/powerpoint/2010/main" val="2855673235"/>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1NF-1 Fluently add and subtract within 10 – adding and subtracting 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 – 3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a:t>
            </a:r>
          </a:p>
        </p:txBody>
      </p:sp>
    </p:spTree>
    <p:extLst>
      <p:ext uri="{BB962C8B-B14F-4D97-AF65-F5344CB8AC3E}">
        <p14:creationId xmlns:p14="http://schemas.microsoft.com/office/powerpoint/2010/main" val="2753667690"/>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0768B2-2D22-46F4-8A96-1513D7C23BEF}"/>
              </a:ext>
            </a:extLst>
          </p:cNvPr>
          <p:cNvSpPr>
            <a:spLocks noGrp="1"/>
          </p:cNvSpPr>
          <p:nvPr>
            <p:ph type="title"/>
          </p:nvPr>
        </p:nvSpPr>
        <p:spPr/>
        <p:txBody>
          <a:bodyPr/>
          <a:lstStyle/>
          <a:p>
            <a:r>
              <a:rPr lang="en-GB" dirty="0"/>
              <a:t>1NF-1 Fluently add and subtract within 10 – doubles, halves and near doubles</a:t>
            </a:r>
          </a:p>
        </p:txBody>
      </p:sp>
      <p:sp>
        <p:nvSpPr>
          <p:cNvPr id="27" name="Content Placeholder 2">
            <a:extLst>
              <a:ext uri="{FF2B5EF4-FFF2-40B4-BE49-F238E27FC236}">
                <a16:creationId xmlns:a16="http://schemas.microsoft.com/office/drawing/2014/main" id="{D9F0E3DA-A123-406F-9A26-40FB66E38C52}"/>
              </a:ext>
            </a:extLst>
          </p:cNvPr>
          <p:cNvSpPr txBox="1">
            <a:spLocks/>
          </p:cNvSpPr>
          <p:nvPr/>
        </p:nvSpPr>
        <p:spPr>
          <a:xfrm>
            <a:off x="467495" y="890570"/>
            <a:ext cx="9762355" cy="4806698"/>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Look at the ten frames images of doubles </a:t>
            </a:r>
            <a:r>
              <a:rPr lang="en-GB" sz="1600" dirty="0"/>
              <a:t>–</a:t>
            </a:r>
            <a:r>
              <a:rPr kumimoji="0" lang="en-GB" sz="1800" b="0" i="0" u="none" strike="noStrike" kern="1200" cap="none" spc="0" normalizeH="0" baseline="0" noProof="0" dirty="0">
                <a:ln>
                  <a:noFill/>
                </a:ln>
                <a:solidFill>
                  <a:srgbClr val="585858"/>
                </a:solidFill>
                <a:effectLst/>
                <a:uLnTx/>
                <a:uFillTx/>
                <a:latin typeface="Arial"/>
                <a:ea typeface="+mn-ea"/>
                <a:cs typeface="+mn-cs"/>
              </a:rPr>
              <a:t> can children show this double using their fingers and on their own ten frame? Can they match a double equation to a ten frame? What do children notice about the totals when we double a (whole) number? Is it even or odd? </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When we make a double, and then </a:t>
            </a:r>
            <a:r>
              <a:rPr kumimoji="0" lang="en-GB" sz="1800" b="0" i="1" u="none" strike="noStrike" kern="1200" cap="none" spc="0" normalizeH="0" baseline="0" noProof="0" dirty="0">
                <a:ln>
                  <a:noFill/>
                </a:ln>
                <a:solidFill>
                  <a:srgbClr val="585858"/>
                </a:solidFill>
                <a:effectLst/>
                <a:uLnTx/>
                <a:uFillTx/>
                <a:latin typeface="Arial"/>
                <a:ea typeface="+mn-ea"/>
                <a:cs typeface="+mn-cs"/>
              </a:rPr>
              <a:t>un-do</a:t>
            </a:r>
            <a:r>
              <a:rPr kumimoji="0" lang="en-GB" sz="1800" b="0" i="0" u="none" strike="noStrike" kern="1200" cap="none" spc="0" normalizeH="0" baseline="0" noProof="0" dirty="0">
                <a:ln>
                  <a:noFill/>
                </a:ln>
                <a:solidFill>
                  <a:srgbClr val="585858"/>
                </a:solidFill>
                <a:effectLst/>
                <a:uLnTx/>
                <a:uFillTx/>
                <a:latin typeface="Arial"/>
                <a:ea typeface="+mn-ea"/>
                <a:cs typeface="+mn-cs"/>
              </a:rPr>
              <a:t> our double, what can we say we have found? (</a:t>
            </a:r>
            <a:r>
              <a:rPr kumimoji="0" lang="en-GB" sz="1800" b="0" i="1" u="none" strike="noStrike" kern="1200" cap="none" spc="0" normalizeH="0" baseline="0" noProof="0" dirty="0">
                <a:ln>
                  <a:noFill/>
                </a:ln>
                <a:solidFill>
                  <a:srgbClr val="585858"/>
                </a:solidFill>
                <a:effectLst/>
                <a:uLnTx/>
                <a:uFillTx/>
                <a:latin typeface="Arial"/>
                <a:ea typeface="+mn-ea"/>
                <a:cs typeface="+mn-cs"/>
              </a:rPr>
              <a:t>We have found half.</a:t>
            </a:r>
            <a:r>
              <a:rPr kumimoji="0" lang="en-GB" sz="1800" b="0" i="0" u="none" strike="noStrike" kern="1200" cap="none" spc="0" normalizeH="0" baseline="0" noProof="0" dirty="0">
                <a:ln>
                  <a:noFill/>
                </a:ln>
                <a:solidFill>
                  <a:srgbClr val="585858"/>
                </a:solidFill>
                <a:effectLst/>
                <a:uLnTx/>
                <a:uFillTx/>
                <a:latin typeface="Arial"/>
                <a:ea typeface="+mn-ea"/>
                <a:cs typeface="+mn-cs"/>
              </a:rPr>
              <a:t>) What will the equations look like? (4 + 4 = 8, 8 </a:t>
            </a:r>
            <a:r>
              <a:rPr lang="en-GB" sz="1600" dirty="0"/>
              <a:t>–</a:t>
            </a:r>
            <a:r>
              <a:rPr kumimoji="0" lang="en-GB" sz="1800" b="0" i="0" u="none" strike="noStrike" kern="1200" cap="none" spc="0" normalizeH="0" baseline="0" noProof="0" dirty="0">
                <a:ln>
                  <a:noFill/>
                </a:ln>
                <a:solidFill>
                  <a:srgbClr val="585858"/>
                </a:solidFill>
                <a:effectLst/>
                <a:uLnTx/>
                <a:uFillTx/>
                <a:latin typeface="Arial"/>
                <a:ea typeface="+mn-ea"/>
                <a:cs typeface="+mn-cs"/>
              </a:rPr>
              <a:t>  4 = 4) What do children notice about the subtraction which can un-do the double? </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If we know doubles, can we derive some other facts? What if we make one of the addends in a double addition </a:t>
            </a:r>
            <a:r>
              <a:rPr kumimoji="0" lang="en-GB" sz="1800" b="0" i="1" u="none" strike="noStrike" kern="1200" cap="none" spc="0" normalizeH="0" baseline="0" noProof="0" dirty="0">
                <a:ln>
                  <a:noFill/>
                </a:ln>
                <a:solidFill>
                  <a:srgbClr val="585858"/>
                </a:solidFill>
                <a:effectLst/>
                <a:uLnTx/>
                <a:uFillTx/>
                <a:latin typeface="Arial"/>
                <a:ea typeface="+mn-ea"/>
                <a:cs typeface="+mn-cs"/>
              </a:rPr>
              <a:t>one more </a:t>
            </a:r>
            <a:r>
              <a:rPr kumimoji="0" lang="en-GB" sz="1800" b="0" i="0" u="none" strike="noStrike" kern="1200" cap="none" spc="0" normalizeH="0" baseline="0" noProof="0" dirty="0">
                <a:ln>
                  <a:noFill/>
                </a:ln>
                <a:solidFill>
                  <a:srgbClr val="585858"/>
                </a:solidFill>
                <a:effectLst/>
                <a:uLnTx/>
                <a:uFillTx/>
                <a:latin typeface="Arial"/>
                <a:ea typeface="+mn-ea"/>
                <a:cs typeface="+mn-cs"/>
              </a:rPr>
              <a:t>or </a:t>
            </a:r>
            <a:r>
              <a:rPr kumimoji="0" lang="en-GB" sz="1800" b="0" i="1" u="none" strike="noStrike" kern="1200" cap="none" spc="0" normalizeH="0" baseline="0" noProof="0" dirty="0">
                <a:ln>
                  <a:noFill/>
                </a:ln>
                <a:solidFill>
                  <a:srgbClr val="585858"/>
                </a:solidFill>
                <a:effectLst/>
                <a:uLnTx/>
                <a:uFillTx/>
                <a:latin typeface="Arial"/>
                <a:ea typeface="+mn-ea"/>
                <a:cs typeface="+mn-cs"/>
              </a:rPr>
              <a:t>one less</a:t>
            </a:r>
            <a:r>
              <a:rPr kumimoji="0" lang="en-GB" sz="1800" b="0" i="0" u="none" strike="noStrike" kern="1200" cap="none" spc="0" normalizeH="0" baseline="0" noProof="0" dirty="0">
                <a:ln>
                  <a:noFill/>
                </a:ln>
                <a:solidFill>
                  <a:srgbClr val="585858"/>
                </a:solidFill>
                <a:effectLst/>
                <a:uLnTx/>
                <a:uFillTx/>
                <a:latin typeface="Arial"/>
                <a:ea typeface="+mn-ea"/>
                <a:cs typeface="+mn-cs"/>
              </a:rPr>
              <a:t>? What can we call this strategy? (</a:t>
            </a:r>
            <a:r>
              <a:rPr kumimoji="0" lang="en-GB" sz="1800" b="0" i="1" u="none" strike="noStrike" kern="1200" cap="none" spc="0" normalizeH="0" baseline="0" noProof="0" dirty="0">
                <a:ln>
                  <a:noFill/>
                </a:ln>
                <a:solidFill>
                  <a:srgbClr val="585858"/>
                </a:solidFill>
                <a:effectLst/>
                <a:uLnTx/>
                <a:uFillTx/>
                <a:latin typeface="Arial"/>
                <a:ea typeface="+mn-ea"/>
                <a:cs typeface="+mn-cs"/>
              </a:rPr>
              <a:t>Near doubles.)</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Use stories to look for and talk about images which show doubles, e.g. ladybirds. What would happen if the ladybird lost a spot? What he gave a spot to his friend? </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If we know some near doubles facts, can you use these to spot some subtractions which un-do a near double?</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When using the equation slides, ask children to identify the strategy which helps this become a ‘known fact’ as well as for practice in quick recall. </a:t>
            </a: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429003160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F43F6EF-4833-41E6-ADFF-09BAC05FB7DE}"/>
              </a:ext>
            </a:extLst>
          </p:cNvPr>
          <p:cNvSpPr>
            <a:spLocks noGrp="1"/>
          </p:cNvSpPr>
          <p:nvPr>
            <p:ph type="title"/>
          </p:nvPr>
        </p:nvSpPr>
        <p:spPr/>
        <p:txBody>
          <a:bodyPr/>
          <a:lstStyle/>
          <a:p>
            <a:r>
              <a:rPr lang="en-GB" dirty="0"/>
              <a:t>1NF-1 Fluently add and subtract within 10 – doubles, halves and near doubles</a:t>
            </a:r>
          </a:p>
        </p:txBody>
      </p:sp>
      <p:pic>
        <p:nvPicPr>
          <p:cNvPr id="5" name="Picture 4">
            <a:extLst>
              <a:ext uri="{FF2B5EF4-FFF2-40B4-BE49-F238E27FC236}">
                <a16:creationId xmlns:a16="http://schemas.microsoft.com/office/drawing/2014/main" id="{956C5D1A-9B52-497F-94A1-5115C6F18D9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2142278" y="1456961"/>
            <a:ext cx="1433443" cy="3412200"/>
          </a:xfrm>
          <a:prstGeom prst="rect">
            <a:avLst/>
          </a:prstGeom>
        </p:spPr>
      </p:pic>
      <p:sp>
        <p:nvSpPr>
          <p:cNvPr id="7" name="Rectangle 6">
            <a:extLst>
              <a:ext uri="{FF2B5EF4-FFF2-40B4-BE49-F238E27FC236}">
                <a16:creationId xmlns:a16="http://schemas.microsoft.com/office/drawing/2014/main" id="{F1E02F28-DA48-43DB-A56B-EBF5AE3141E3}"/>
              </a:ext>
            </a:extLst>
          </p:cNvPr>
          <p:cNvSpPr/>
          <p:nvPr/>
        </p:nvSpPr>
        <p:spPr bwMode="auto">
          <a:xfrm>
            <a:off x="2855640" y="4149080"/>
            <a:ext cx="576064" cy="576064"/>
          </a:xfrm>
          <a:prstGeom prst="rect">
            <a:avLst/>
          </a:prstGeom>
          <a:solidFill>
            <a:schemeClr val="bg1"/>
          </a:solid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pic>
        <p:nvPicPr>
          <p:cNvPr id="8" name="Picture 7">
            <a:extLst>
              <a:ext uri="{FF2B5EF4-FFF2-40B4-BE49-F238E27FC236}">
                <a16:creationId xmlns:a16="http://schemas.microsoft.com/office/drawing/2014/main" id="{053D98E6-AF1C-479E-B9C7-80CF97B86FB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2142277" y="5013177"/>
            <a:ext cx="281316" cy="360039"/>
          </a:xfrm>
          <a:prstGeom prst="rect">
            <a:avLst/>
          </a:prstGeom>
        </p:spPr>
      </p:pic>
      <p:pic>
        <p:nvPicPr>
          <p:cNvPr id="9" name="Picture 8">
            <a:extLst>
              <a:ext uri="{FF2B5EF4-FFF2-40B4-BE49-F238E27FC236}">
                <a16:creationId xmlns:a16="http://schemas.microsoft.com/office/drawing/2014/main" id="{83E48B80-FB0D-4DC8-8EF1-0E65F604EAD6}"/>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2423593" y="5013176"/>
            <a:ext cx="432046" cy="360039"/>
          </a:xfrm>
          <a:prstGeom prst="rect">
            <a:avLst/>
          </a:prstGeom>
        </p:spPr>
      </p:pic>
      <p:pic>
        <p:nvPicPr>
          <p:cNvPr id="10" name="Picture 9">
            <a:extLst>
              <a:ext uri="{FF2B5EF4-FFF2-40B4-BE49-F238E27FC236}">
                <a16:creationId xmlns:a16="http://schemas.microsoft.com/office/drawing/2014/main" id="{1FE770FD-F7B1-46E6-9227-CA93DCD3ACD8}"/>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a:off x="2855639" y="5013174"/>
            <a:ext cx="576064" cy="360040"/>
          </a:xfrm>
          <a:prstGeom prst="rect">
            <a:avLst/>
          </a:prstGeom>
        </p:spPr>
      </p:pic>
      <p:pic>
        <p:nvPicPr>
          <p:cNvPr id="11" name="Picture 10">
            <a:extLst>
              <a:ext uri="{FF2B5EF4-FFF2-40B4-BE49-F238E27FC236}">
                <a16:creationId xmlns:a16="http://schemas.microsoft.com/office/drawing/2014/main" id="{A4B3D456-070E-4A52-A43D-C54DD00A523D}"/>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a:xfrm>
            <a:off x="3719736" y="1456960"/>
            <a:ext cx="1440160" cy="3412200"/>
          </a:xfrm>
          <a:prstGeom prst="rect">
            <a:avLst/>
          </a:prstGeom>
        </p:spPr>
      </p:pic>
      <p:pic>
        <p:nvPicPr>
          <p:cNvPr id="12" name="Picture 11">
            <a:extLst>
              <a:ext uri="{FF2B5EF4-FFF2-40B4-BE49-F238E27FC236}">
                <a16:creationId xmlns:a16="http://schemas.microsoft.com/office/drawing/2014/main" id="{7543E41B-A476-42B9-96A4-E0D927B46E5C}"/>
              </a:ext>
            </a:extLst>
          </p:cNvPr>
          <p:cNvPicPr>
            <a:picLocks noChangeAspect="1"/>
          </p:cNvPicPr>
          <p:nvPr/>
        </p:nvPicPr>
        <p:blipFill rotWithShape="1">
          <a:blip r:embed="rId8">
            <a:extLst>
              <a:ext uri="{28A0092B-C50C-407E-A947-70E740481C1C}">
                <a14:useLocalDpi xmlns:a14="http://schemas.microsoft.com/office/drawing/2010/main" val="0"/>
              </a:ext>
            </a:extLst>
          </a:blip>
          <a:srcRect/>
          <a:stretch/>
        </p:blipFill>
        <p:spPr>
          <a:xfrm>
            <a:off x="3863749" y="5013175"/>
            <a:ext cx="216027" cy="360039"/>
          </a:xfrm>
          <a:prstGeom prst="rect">
            <a:avLst/>
          </a:prstGeom>
        </p:spPr>
      </p:pic>
      <p:sp>
        <p:nvSpPr>
          <p:cNvPr id="13" name="Rectangle 12">
            <a:extLst>
              <a:ext uri="{FF2B5EF4-FFF2-40B4-BE49-F238E27FC236}">
                <a16:creationId xmlns:a16="http://schemas.microsoft.com/office/drawing/2014/main" id="{CC157BDC-9969-4AEE-BC9B-AFFC8C3F7297}"/>
              </a:ext>
            </a:extLst>
          </p:cNvPr>
          <p:cNvSpPr/>
          <p:nvPr/>
        </p:nvSpPr>
        <p:spPr bwMode="auto">
          <a:xfrm>
            <a:off x="4471372" y="3501008"/>
            <a:ext cx="576064" cy="576064"/>
          </a:xfrm>
          <a:prstGeom prst="rect">
            <a:avLst/>
          </a:prstGeom>
          <a:solidFill>
            <a:schemeClr val="bg1"/>
          </a:solid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4" name="Rectangle 13">
            <a:extLst>
              <a:ext uri="{FF2B5EF4-FFF2-40B4-BE49-F238E27FC236}">
                <a16:creationId xmlns:a16="http://schemas.microsoft.com/office/drawing/2014/main" id="{6EB691C0-5D31-4DEC-8056-9C2EB521C1B3}"/>
              </a:ext>
            </a:extLst>
          </p:cNvPr>
          <p:cNvSpPr/>
          <p:nvPr/>
        </p:nvSpPr>
        <p:spPr bwMode="auto">
          <a:xfrm>
            <a:off x="4471372" y="4149080"/>
            <a:ext cx="576064" cy="576064"/>
          </a:xfrm>
          <a:prstGeom prst="rect">
            <a:avLst/>
          </a:prstGeom>
          <a:solidFill>
            <a:schemeClr val="bg1"/>
          </a:solid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pic>
        <p:nvPicPr>
          <p:cNvPr id="15" name="Picture 14">
            <a:extLst>
              <a:ext uri="{FF2B5EF4-FFF2-40B4-BE49-F238E27FC236}">
                <a16:creationId xmlns:a16="http://schemas.microsoft.com/office/drawing/2014/main" id="{7D9ACA73-986C-428A-85CA-CE9024368020}"/>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a:stretch/>
        </p:blipFill>
        <p:spPr>
          <a:xfrm>
            <a:off x="4079775" y="5013175"/>
            <a:ext cx="504057" cy="360039"/>
          </a:xfrm>
          <a:prstGeom prst="rect">
            <a:avLst/>
          </a:prstGeom>
        </p:spPr>
      </p:pic>
      <p:pic>
        <p:nvPicPr>
          <p:cNvPr id="16" name="Picture 15">
            <a:extLst>
              <a:ext uri="{FF2B5EF4-FFF2-40B4-BE49-F238E27FC236}">
                <a16:creationId xmlns:a16="http://schemas.microsoft.com/office/drawing/2014/main" id="{48489889-5FE4-406D-98AF-9D19DD0DDAA4}"/>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a:stretch/>
        </p:blipFill>
        <p:spPr>
          <a:xfrm>
            <a:off x="4583831" y="5013175"/>
            <a:ext cx="463605" cy="360039"/>
          </a:xfrm>
          <a:prstGeom prst="rect">
            <a:avLst/>
          </a:prstGeom>
        </p:spPr>
      </p:pic>
      <p:pic>
        <p:nvPicPr>
          <p:cNvPr id="17" name="Picture 16">
            <a:extLst>
              <a:ext uri="{FF2B5EF4-FFF2-40B4-BE49-F238E27FC236}">
                <a16:creationId xmlns:a16="http://schemas.microsoft.com/office/drawing/2014/main" id="{771F3BA1-E102-4C8F-A7CC-3336F2E1C9F0}"/>
              </a:ext>
            </a:extLst>
          </p:cNvPr>
          <p:cNvPicPr>
            <a:picLocks noChangeAspect="1"/>
          </p:cNvPicPr>
          <p:nvPr/>
        </p:nvPicPr>
        <p:blipFill rotWithShape="1">
          <a:blip r:embed="rId11">
            <a:extLst>
              <a:ext uri="{28A0092B-C50C-407E-A947-70E740481C1C}">
                <a14:useLocalDpi xmlns:a14="http://schemas.microsoft.com/office/drawing/2010/main" val="0"/>
              </a:ext>
            </a:extLst>
          </a:blip>
          <a:srcRect t="-3405"/>
          <a:stretch/>
        </p:blipFill>
        <p:spPr>
          <a:xfrm>
            <a:off x="5375920" y="1340768"/>
            <a:ext cx="1440160" cy="3528392"/>
          </a:xfrm>
          <a:prstGeom prst="rect">
            <a:avLst/>
          </a:prstGeom>
        </p:spPr>
      </p:pic>
      <p:pic>
        <p:nvPicPr>
          <p:cNvPr id="18" name="Picture 17">
            <a:extLst>
              <a:ext uri="{FF2B5EF4-FFF2-40B4-BE49-F238E27FC236}">
                <a16:creationId xmlns:a16="http://schemas.microsoft.com/office/drawing/2014/main" id="{59D8926B-0FE6-4E31-A30F-90F84786C5AB}"/>
              </a:ext>
            </a:extLst>
          </p:cNvPr>
          <p:cNvPicPr>
            <a:picLocks noChangeAspect="1"/>
          </p:cNvPicPr>
          <p:nvPr/>
        </p:nvPicPr>
        <p:blipFill rotWithShape="1">
          <a:blip r:embed="rId12">
            <a:extLst>
              <a:ext uri="{28A0092B-C50C-407E-A947-70E740481C1C}">
                <a14:useLocalDpi xmlns:a14="http://schemas.microsoft.com/office/drawing/2010/main" val="0"/>
              </a:ext>
            </a:extLst>
          </a:blip>
          <a:srcRect b="-11389"/>
          <a:stretch/>
        </p:blipFill>
        <p:spPr>
          <a:xfrm>
            <a:off x="5447928" y="5013174"/>
            <a:ext cx="288032" cy="432050"/>
          </a:xfrm>
          <a:prstGeom prst="rect">
            <a:avLst/>
          </a:prstGeom>
        </p:spPr>
      </p:pic>
      <p:sp>
        <p:nvSpPr>
          <p:cNvPr id="19" name="Rectangle 18">
            <a:extLst>
              <a:ext uri="{FF2B5EF4-FFF2-40B4-BE49-F238E27FC236}">
                <a16:creationId xmlns:a16="http://schemas.microsoft.com/office/drawing/2014/main" id="{E96DF759-00F9-4E5B-BC9E-591F607C47F1}"/>
              </a:ext>
            </a:extLst>
          </p:cNvPr>
          <p:cNvSpPr/>
          <p:nvPr/>
        </p:nvSpPr>
        <p:spPr bwMode="auto">
          <a:xfrm>
            <a:off x="6123615" y="2816932"/>
            <a:ext cx="576064" cy="576064"/>
          </a:xfrm>
          <a:prstGeom prst="rect">
            <a:avLst/>
          </a:prstGeom>
          <a:solidFill>
            <a:schemeClr val="bg1"/>
          </a:solid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0" name="Rectangle 19">
            <a:extLst>
              <a:ext uri="{FF2B5EF4-FFF2-40B4-BE49-F238E27FC236}">
                <a16:creationId xmlns:a16="http://schemas.microsoft.com/office/drawing/2014/main" id="{20D2770C-A161-44C2-A407-668C9C55B19F}"/>
              </a:ext>
            </a:extLst>
          </p:cNvPr>
          <p:cNvSpPr/>
          <p:nvPr/>
        </p:nvSpPr>
        <p:spPr bwMode="auto">
          <a:xfrm>
            <a:off x="6123615" y="3473634"/>
            <a:ext cx="576064" cy="576064"/>
          </a:xfrm>
          <a:prstGeom prst="rect">
            <a:avLst/>
          </a:prstGeom>
          <a:solidFill>
            <a:schemeClr val="bg1"/>
          </a:solid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1" name="Rectangle 20">
            <a:extLst>
              <a:ext uri="{FF2B5EF4-FFF2-40B4-BE49-F238E27FC236}">
                <a16:creationId xmlns:a16="http://schemas.microsoft.com/office/drawing/2014/main" id="{E087DEBD-A86A-4CE3-BC6D-2F94BEC16F37}"/>
              </a:ext>
            </a:extLst>
          </p:cNvPr>
          <p:cNvSpPr/>
          <p:nvPr/>
        </p:nvSpPr>
        <p:spPr bwMode="auto">
          <a:xfrm>
            <a:off x="6125592" y="4119733"/>
            <a:ext cx="576064" cy="576064"/>
          </a:xfrm>
          <a:prstGeom prst="rect">
            <a:avLst/>
          </a:prstGeom>
          <a:solidFill>
            <a:schemeClr val="bg1"/>
          </a:solid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pic>
        <p:nvPicPr>
          <p:cNvPr id="22" name="Picture 21">
            <a:extLst>
              <a:ext uri="{FF2B5EF4-FFF2-40B4-BE49-F238E27FC236}">
                <a16:creationId xmlns:a16="http://schemas.microsoft.com/office/drawing/2014/main" id="{B2758B68-E5BF-45AA-8839-D9D0BB026BEC}"/>
              </a:ext>
            </a:extLst>
          </p:cNvPr>
          <p:cNvPicPr>
            <a:picLocks noChangeAspect="1"/>
          </p:cNvPicPr>
          <p:nvPr/>
        </p:nvPicPr>
        <p:blipFill rotWithShape="1">
          <a:blip r:embed="rId13">
            <a:extLst>
              <a:ext uri="{28A0092B-C50C-407E-A947-70E740481C1C}">
                <a14:useLocalDpi xmlns:a14="http://schemas.microsoft.com/office/drawing/2010/main" val="0"/>
              </a:ext>
            </a:extLst>
          </a:blip>
          <a:srcRect b="-5532"/>
          <a:stretch/>
        </p:blipFill>
        <p:spPr>
          <a:xfrm>
            <a:off x="5735960" y="5013174"/>
            <a:ext cx="504056" cy="409360"/>
          </a:xfrm>
          <a:prstGeom prst="rect">
            <a:avLst/>
          </a:prstGeom>
        </p:spPr>
      </p:pic>
      <p:pic>
        <p:nvPicPr>
          <p:cNvPr id="23" name="Picture 22">
            <a:extLst>
              <a:ext uri="{FF2B5EF4-FFF2-40B4-BE49-F238E27FC236}">
                <a16:creationId xmlns:a16="http://schemas.microsoft.com/office/drawing/2014/main" id="{A7AB22AA-CF90-4BDB-95AC-7076FFBD61C8}"/>
              </a:ext>
            </a:extLst>
          </p:cNvPr>
          <p:cNvPicPr>
            <a:picLocks noChangeAspect="1"/>
          </p:cNvPicPr>
          <p:nvPr/>
        </p:nvPicPr>
        <p:blipFill rotWithShape="1">
          <a:blip r:embed="rId14">
            <a:extLst>
              <a:ext uri="{28A0092B-C50C-407E-A947-70E740481C1C}">
                <a14:useLocalDpi xmlns:a14="http://schemas.microsoft.com/office/drawing/2010/main" val="0"/>
              </a:ext>
            </a:extLst>
          </a:blip>
          <a:srcRect b="-5532"/>
          <a:stretch/>
        </p:blipFill>
        <p:spPr>
          <a:xfrm>
            <a:off x="6240016" y="5013174"/>
            <a:ext cx="432048" cy="409360"/>
          </a:xfrm>
          <a:prstGeom prst="rect">
            <a:avLst/>
          </a:prstGeom>
        </p:spPr>
      </p:pic>
      <p:pic>
        <p:nvPicPr>
          <p:cNvPr id="24" name="Picture 23">
            <a:extLst>
              <a:ext uri="{FF2B5EF4-FFF2-40B4-BE49-F238E27FC236}">
                <a16:creationId xmlns:a16="http://schemas.microsoft.com/office/drawing/2014/main" id="{E6E6C2EE-4DA4-4482-BA92-E4EF5E1ABC17}"/>
              </a:ext>
            </a:extLst>
          </p:cNvPr>
          <p:cNvPicPr>
            <a:picLocks noChangeAspect="1"/>
          </p:cNvPicPr>
          <p:nvPr/>
        </p:nvPicPr>
        <p:blipFill rotWithShape="1">
          <a:blip r:embed="rId15">
            <a:extLst>
              <a:ext uri="{28A0092B-C50C-407E-A947-70E740481C1C}">
                <a14:useLocalDpi xmlns:a14="http://schemas.microsoft.com/office/drawing/2010/main" val="0"/>
              </a:ext>
            </a:extLst>
          </a:blip>
          <a:srcRect t="-333"/>
          <a:stretch/>
        </p:blipFill>
        <p:spPr>
          <a:xfrm>
            <a:off x="7032104" y="1456960"/>
            <a:ext cx="1440160" cy="3423545"/>
          </a:xfrm>
          <a:prstGeom prst="rect">
            <a:avLst/>
          </a:prstGeom>
        </p:spPr>
      </p:pic>
      <p:pic>
        <p:nvPicPr>
          <p:cNvPr id="25" name="Picture 24">
            <a:extLst>
              <a:ext uri="{FF2B5EF4-FFF2-40B4-BE49-F238E27FC236}">
                <a16:creationId xmlns:a16="http://schemas.microsoft.com/office/drawing/2014/main" id="{D82D38DE-B971-42E0-97E9-78C92E8DD7C1}"/>
              </a:ext>
            </a:extLst>
          </p:cNvPr>
          <p:cNvPicPr>
            <a:picLocks noChangeAspect="1"/>
          </p:cNvPicPr>
          <p:nvPr/>
        </p:nvPicPr>
        <p:blipFill rotWithShape="1">
          <a:blip r:embed="rId16">
            <a:extLst>
              <a:ext uri="{28A0092B-C50C-407E-A947-70E740481C1C}">
                <a14:useLocalDpi xmlns:a14="http://schemas.microsoft.com/office/drawing/2010/main" val="0"/>
              </a:ext>
            </a:extLst>
          </a:blip>
          <a:srcRect b="-8220"/>
          <a:stretch/>
        </p:blipFill>
        <p:spPr>
          <a:xfrm>
            <a:off x="7063660" y="5013174"/>
            <a:ext cx="328484" cy="432050"/>
          </a:xfrm>
          <a:prstGeom prst="rect">
            <a:avLst/>
          </a:prstGeom>
        </p:spPr>
      </p:pic>
      <p:sp>
        <p:nvSpPr>
          <p:cNvPr id="26" name="Rectangle 25">
            <a:extLst>
              <a:ext uri="{FF2B5EF4-FFF2-40B4-BE49-F238E27FC236}">
                <a16:creationId xmlns:a16="http://schemas.microsoft.com/office/drawing/2014/main" id="{E5E93660-DF77-4DAA-BB4E-35A51E88A58E}"/>
              </a:ext>
            </a:extLst>
          </p:cNvPr>
          <p:cNvSpPr/>
          <p:nvPr/>
        </p:nvSpPr>
        <p:spPr bwMode="auto">
          <a:xfrm>
            <a:off x="7785723" y="2204864"/>
            <a:ext cx="576064" cy="576064"/>
          </a:xfrm>
          <a:prstGeom prst="rect">
            <a:avLst/>
          </a:prstGeom>
          <a:solidFill>
            <a:schemeClr val="bg1"/>
          </a:solid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7" name="Rectangle 26">
            <a:extLst>
              <a:ext uri="{FF2B5EF4-FFF2-40B4-BE49-F238E27FC236}">
                <a16:creationId xmlns:a16="http://schemas.microsoft.com/office/drawing/2014/main" id="{0FA0DC9A-652B-4885-865C-0CFB90EC09D4}"/>
              </a:ext>
            </a:extLst>
          </p:cNvPr>
          <p:cNvSpPr/>
          <p:nvPr/>
        </p:nvSpPr>
        <p:spPr bwMode="auto">
          <a:xfrm>
            <a:off x="7785723" y="2816932"/>
            <a:ext cx="576064" cy="576064"/>
          </a:xfrm>
          <a:prstGeom prst="rect">
            <a:avLst/>
          </a:prstGeom>
          <a:solidFill>
            <a:schemeClr val="bg1"/>
          </a:solid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8" name="Rectangle 27">
            <a:extLst>
              <a:ext uri="{FF2B5EF4-FFF2-40B4-BE49-F238E27FC236}">
                <a16:creationId xmlns:a16="http://schemas.microsoft.com/office/drawing/2014/main" id="{5F6DA26F-DE80-4AF2-8542-E968B08B0591}"/>
              </a:ext>
            </a:extLst>
          </p:cNvPr>
          <p:cNvSpPr/>
          <p:nvPr/>
        </p:nvSpPr>
        <p:spPr bwMode="auto">
          <a:xfrm>
            <a:off x="7765014" y="3501008"/>
            <a:ext cx="576064" cy="576064"/>
          </a:xfrm>
          <a:prstGeom prst="rect">
            <a:avLst/>
          </a:prstGeom>
          <a:solidFill>
            <a:schemeClr val="bg1"/>
          </a:solid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9" name="Rectangle 28">
            <a:extLst>
              <a:ext uri="{FF2B5EF4-FFF2-40B4-BE49-F238E27FC236}">
                <a16:creationId xmlns:a16="http://schemas.microsoft.com/office/drawing/2014/main" id="{1BB33E38-76BE-4FDB-A96E-20E5AE059EB2}"/>
              </a:ext>
            </a:extLst>
          </p:cNvPr>
          <p:cNvSpPr/>
          <p:nvPr/>
        </p:nvSpPr>
        <p:spPr bwMode="auto">
          <a:xfrm>
            <a:off x="7805954" y="4178033"/>
            <a:ext cx="576064" cy="576064"/>
          </a:xfrm>
          <a:prstGeom prst="rect">
            <a:avLst/>
          </a:prstGeom>
          <a:solidFill>
            <a:schemeClr val="bg1"/>
          </a:solid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pic>
        <p:nvPicPr>
          <p:cNvPr id="30" name="Picture 29">
            <a:extLst>
              <a:ext uri="{FF2B5EF4-FFF2-40B4-BE49-F238E27FC236}">
                <a16:creationId xmlns:a16="http://schemas.microsoft.com/office/drawing/2014/main" id="{D46171D3-7564-4D40-BC9F-4A6ECAD9AD20}"/>
              </a:ext>
            </a:extLst>
          </p:cNvPr>
          <p:cNvPicPr>
            <a:picLocks noChangeAspect="1"/>
          </p:cNvPicPr>
          <p:nvPr/>
        </p:nvPicPr>
        <p:blipFill rotWithShape="1">
          <a:blip r:embed="rId17" cstate="print">
            <a:extLst>
              <a:ext uri="{28A0092B-C50C-407E-A947-70E740481C1C}">
                <a14:useLocalDpi xmlns:a14="http://schemas.microsoft.com/office/drawing/2010/main" val="0"/>
              </a:ext>
            </a:extLst>
          </a:blip>
          <a:srcRect/>
          <a:stretch/>
        </p:blipFill>
        <p:spPr>
          <a:xfrm>
            <a:off x="7392144" y="5013175"/>
            <a:ext cx="504056" cy="360039"/>
          </a:xfrm>
          <a:prstGeom prst="rect">
            <a:avLst/>
          </a:prstGeom>
        </p:spPr>
      </p:pic>
      <p:pic>
        <p:nvPicPr>
          <p:cNvPr id="31" name="Picture 30">
            <a:extLst>
              <a:ext uri="{FF2B5EF4-FFF2-40B4-BE49-F238E27FC236}">
                <a16:creationId xmlns:a16="http://schemas.microsoft.com/office/drawing/2014/main" id="{552E1B2B-33F1-4163-B09C-82AA852F65EF}"/>
              </a:ext>
            </a:extLst>
          </p:cNvPr>
          <p:cNvPicPr>
            <a:picLocks noChangeAspect="1"/>
          </p:cNvPicPr>
          <p:nvPr/>
        </p:nvPicPr>
        <p:blipFill rotWithShape="1">
          <a:blip r:embed="rId18">
            <a:extLst>
              <a:ext uri="{28A0092B-C50C-407E-A947-70E740481C1C}">
                <a14:useLocalDpi xmlns:a14="http://schemas.microsoft.com/office/drawing/2010/main" val="0"/>
              </a:ext>
            </a:extLst>
          </a:blip>
          <a:srcRect/>
          <a:stretch/>
        </p:blipFill>
        <p:spPr>
          <a:xfrm>
            <a:off x="7896200" y="4988516"/>
            <a:ext cx="465586" cy="384698"/>
          </a:xfrm>
          <a:prstGeom prst="rect">
            <a:avLst/>
          </a:prstGeom>
        </p:spPr>
      </p:pic>
      <p:pic>
        <p:nvPicPr>
          <p:cNvPr id="32" name="Picture 31">
            <a:extLst>
              <a:ext uri="{FF2B5EF4-FFF2-40B4-BE49-F238E27FC236}">
                <a16:creationId xmlns:a16="http://schemas.microsoft.com/office/drawing/2014/main" id="{70AF61EE-47B0-4DC6-9AA7-B9ED9A500E53}"/>
              </a:ext>
            </a:extLst>
          </p:cNvPr>
          <p:cNvPicPr>
            <a:picLocks noChangeAspect="1"/>
          </p:cNvPicPr>
          <p:nvPr/>
        </p:nvPicPr>
        <p:blipFill rotWithShape="1">
          <a:blip r:embed="rId19">
            <a:extLst>
              <a:ext uri="{28A0092B-C50C-407E-A947-70E740481C1C}">
                <a14:useLocalDpi xmlns:a14="http://schemas.microsoft.com/office/drawing/2010/main" val="0"/>
              </a:ext>
            </a:extLst>
          </a:blip>
          <a:srcRect t="-3751" r="-5691"/>
          <a:stretch/>
        </p:blipFill>
        <p:spPr>
          <a:xfrm>
            <a:off x="8571887" y="1340769"/>
            <a:ext cx="1556560" cy="3528392"/>
          </a:xfrm>
          <a:prstGeom prst="rect">
            <a:avLst/>
          </a:prstGeom>
        </p:spPr>
      </p:pic>
      <p:pic>
        <p:nvPicPr>
          <p:cNvPr id="33" name="Picture 32">
            <a:extLst>
              <a:ext uri="{FF2B5EF4-FFF2-40B4-BE49-F238E27FC236}">
                <a16:creationId xmlns:a16="http://schemas.microsoft.com/office/drawing/2014/main" id="{B0E8AC51-4D1E-463D-BF53-D44D8C53D63D}"/>
              </a:ext>
            </a:extLst>
          </p:cNvPr>
          <p:cNvPicPr>
            <a:picLocks noChangeAspect="1"/>
          </p:cNvPicPr>
          <p:nvPr/>
        </p:nvPicPr>
        <p:blipFill rotWithShape="1">
          <a:blip r:embed="rId20" cstate="print">
            <a:extLst>
              <a:ext uri="{28A0092B-C50C-407E-A947-70E740481C1C}">
                <a14:useLocalDpi xmlns:a14="http://schemas.microsoft.com/office/drawing/2010/main" val="0"/>
              </a:ext>
            </a:extLst>
          </a:blip>
          <a:srcRect/>
          <a:stretch/>
        </p:blipFill>
        <p:spPr>
          <a:xfrm>
            <a:off x="8649820" y="5013174"/>
            <a:ext cx="254491" cy="360038"/>
          </a:xfrm>
          <a:prstGeom prst="rect">
            <a:avLst/>
          </a:prstGeom>
        </p:spPr>
      </p:pic>
      <p:sp>
        <p:nvSpPr>
          <p:cNvPr id="34" name="Rectangle 33">
            <a:extLst>
              <a:ext uri="{FF2B5EF4-FFF2-40B4-BE49-F238E27FC236}">
                <a16:creationId xmlns:a16="http://schemas.microsoft.com/office/drawing/2014/main" id="{61ACE6FE-731E-4FDB-AD18-14206F7DA490}"/>
              </a:ext>
            </a:extLst>
          </p:cNvPr>
          <p:cNvSpPr/>
          <p:nvPr/>
        </p:nvSpPr>
        <p:spPr bwMode="auto">
          <a:xfrm>
            <a:off x="9408368" y="1512000"/>
            <a:ext cx="576064" cy="576064"/>
          </a:xfrm>
          <a:prstGeom prst="rect">
            <a:avLst/>
          </a:prstGeom>
          <a:solidFill>
            <a:schemeClr val="bg1"/>
          </a:solid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5" name="Rectangle 34">
            <a:extLst>
              <a:ext uri="{FF2B5EF4-FFF2-40B4-BE49-F238E27FC236}">
                <a16:creationId xmlns:a16="http://schemas.microsoft.com/office/drawing/2014/main" id="{70479FBC-68E1-4798-8544-FAB5F45E95F2}"/>
              </a:ext>
            </a:extLst>
          </p:cNvPr>
          <p:cNvSpPr/>
          <p:nvPr/>
        </p:nvSpPr>
        <p:spPr bwMode="auto">
          <a:xfrm>
            <a:off x="9408368" y="2204864"/>
            <a:ext cx="576064" cy="576064"/>
          </a:xfrm>
          <a:prstGeom prst="rect">
            <a:avLst/>
          </a:prstGeom>
          <a:solidFill>
            <a:schemeClr val="bg1"/>
          </a:solid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6" name="Rectangle 35">
            <a:extLst>
              <a:ext uri="{FF2B5EF4-FFF2-40B4-BE49-F238E27FC236}">
                <a16:creationId xmlns:a16="http://schemas.microsoft.com/office/drawing/2014/main" id="{C6E75069-69D6-40A8-BCA9-4212B0D261CE}"/>
              </a:ext>
            </a:extLst>
          </p:cNvPr>
          <p:cNvSpPr/>
          <p:nvPr/>
        </p:nvSpPr>
        <p:spPr bwMode="auto">
          <a:xfrm>
            <a:off x="9408368" y="2852936"/>
            <a:ext cx="576064" cy="576064"/>
          </a:xfrm>
          <a:prstGeom prst="rect">
            <a:avLst/>
          </a:prstGeom>
          <a:solidFill>
            <a:schemeClr val="bg1"/>
          </a:solid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7" name="Rectangle 36">
            <a:extLst>
              <a:ext uri="{FF2B5EF4-FFF2-40B4-BE49-F238E27FC236}">
                <a16:creationId xmlns:a16="http://schemas.microsoft.com/office/drawing/2014/main" id="{B4BCC7FA-414B-431D-BD03-1D065308B881}"/>
              </a:ext>
            </a:extLst>
          </p:cNvPr>
          <p:cNvSpPr/>
          <p:nvPr/>
        </p:nvSpPr>
        <p:spPr bwMode="auto">
          <a:xfrm>
            <a:off x="9408368" y="3501500"/>
            <a:ext cx="576064" cy="576064"/>
          </a:xfrm>
          <a:prstGeom prst="rect">
            <a:avLst/>
          </a:prstGeom>
          <a:solidFill>
            <a:schemeClr val="bg1"/>
          </a:solid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8" name="Rectangle 37">
            <a:extLst>
              <a:ext uri="{FF2B5EF4-FFF2-40B4-BE49-F238E27FC236}">
                <a16:creationId xmlns:a16="http://schemas.microsoft.com/office/drawing/2014/main" id="{237AFE0F-5C03-4012-9378-0F0F617593A7}"/>
              </a:ext>
            </a:extLst>
          </p:cNvPr>
          <p:cNvSpPr/>
          <p:nvPr/>
        </p:nvSpPr>
        <p:spPr bwMode="auto">
          <a:xfrm>
            <a:off x="9411336" y="4178033"/>
            <a:ext cx="576064" cy="576064"/>
          </a:xfrm>
          <a:prstGeom prst="rect">
            <a:avLst/>
          </a:prstGeom>
          <a:solidFill>
            <a:schemeClr val="bg1"/>
          </a:solid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pic>
        <p:nvPicPr>
          <p:cNvPr id="39" name="Picture 38">
            <a:extLst>
              <a:ext uri="{FF2B5EF4-FFF2-40B4-BE49-F238E27FC236}">
                <a16:creationId xmlns:a16="http://schemas.microsoft.com/office/drawing/2014/main" id="{D493DCAD-3782-46FB-B75C-FDB32394227D}"/>
              </a:ext>
            </a:extLst>
          </p:cNvPr>
          <p:cNvPicPr>
            <a:picLocks noChangeAspect="1"/>
          </p:cNvPicPr>
          <p:nvPr/>
        </p:nvPicPr>
        <p:blipFill rotWithShape="1">
          <a:blip r:embed="rId21" cstate="print">
            <a:extLst>
              <a:ext uri="{28A0092B-C50C-407E-A947-70E740481C1C}">
                <a14:useLocalDpi xmlns:a14="http://schemas.microsoft.com/office/drawing/2010/main" val="0"/>
              </a:ext>
            </a:extLst>
          </a:blip>
          <a:srcRect/>
          <a:stretch/>
        </p:blipFill>
        <p:spPr>
          <a:xfrm>
            <a:off x="8904310" y="5040392"/>
            <a:ext cx="504058" cy="332820"/>
          </a:xfrm>
          <a:prstGeom prst="rect">
            <a:avLst/>
          </a:prstGeom>
        </p:spPr>
      </p:pic>
      <p:pic>
        <p:nvPicPr>
          <p:cNvPr id="40" name="Picture 39">
            <a:extLst>
              <a:ext uri="{FF2B5EF4-FFF2-40B4-BE49-F238E27FC236}">
                <a16:creationId xmlns:a16="http://schemas.microsoft.com/office/drawing/2014/main" id="{9783B8D9-6C55-4B94-AECF-3DFB93D78623}"/>
              </a:ext>
            </a:extLst>
          </p:cNvPr>
          <p:cNvPicPr>
            <a:picLocks noChangeAspect="1"/>
          </p:cNvPicPr>
          <p:nvPr/>
        </p:nvPicPr>
        <p:blipFill rotWithShape="1">
          <a:blip r:embed="rId22">
            <a:extLst>
              <a:ext uri="{28A0092B-C50C-407E-A947-70E740481C1C}">
                <a14:useLocalDpi xmlns:a14="http://schemas.microsoft.com/office/drawing/2010/main" val="0"/>
              </a:ext>
            </a:extLst>
          </a:blip>
          <a:srcRect r="-6798"/>
          <a:stretch/>
        </p:blipFill>
        <p:spPr>
          <a:xfrm>
            <a:off x="9408368" y="5040392"/>
            <a:ext cx="679628" cy="332820"/>
          </a:xfrm>
          <a:prstGeom prst="rect">
            <a:avLst/>
          </a:prstGeom>
        </p:spPr>
      </p:pic>
    </p:spTree>
    <p:extLst>
      <p:ext uri="{BB962C8B-B14F-4D97-AF65-F5344CB8AC3E}">
        <p14:creationId xmlns:p14="http://schemas.microsoft.com/office/powerpoint/2010/main" val="1945243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xit" presetSubtype="0" fill="hold" grpId="0" nodeType="withEffect">
                                  <p:stCondLst>
                                    <p:cond delay="250"/>
                                  </p:stCondLst>
                                  <p:childTnLst>
                                    <p:animEffect transition="out" filter="fade">
                                      <p:cBhvr>
                                        <p:cTn id="9" dur="500"/>
                                        <p:tgtEl>
                                          <p:spTgt spid="7"/>
                                        </p:tgtEl>
                                      </p:cBhvr>
                                    </p:animEffect>
                                    <p:set>
                                      <p:cBhvr>
                                        <p:cTn id="10" dur="1" fill="hold">
                                          <p:stCondLst>
                                            <p:cond delay="499"/>
                                          </p:stCondLst>
                                        </p:cTn>
                                        <p:tgtEl>
                                          <p:spTgt spid="7"/>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childTnLst>
                                </p:cTn>
                              </p:par>
                              <p:par>
                                <p:cTn id="21" presetID="10" presetClass="entr" presetSubtype="0"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500"/>
                                        <p:tgtEl>
                                          <p:spTgt spid="15"/>
                                        </p:tgtEl>
                                      </p:cBhvr>
                                    </p:animEffect>
                                  </p:childTnLst>
                                </p:cTn>
                              </p:par>
                              <p:par>
                                <p:cTn id="29" presetID="10" presetClass="exit" presetSubtype="0" fill="hold" grpId="0" nodeType="withEffect">
                                  <p:stCondLst>
                                    <p:cond delay="250"/>
                                  </p:stCondLst>
                                  <p:childTnLst>
                                    <p:animEffect transition="out" filter="fade">
                                      <p:cBhvr>
                                        <p:cTn id="30" dur="500"/>
                                        <p:tgtEl>
                                          <p:spTgt spid="14"/>
                                        </p:tgtEl>
                                      </p:cBhvr>
                                    </p:animEffect>
                                    <p:set>
                                      <p:cBhvr>
                                        <p:cTn id="31" dur="1" fill="hold">
                                          <p:stCondLst>
                                            <p:cond delay="499"/>
                                          </p:stCondLst>
                                        </p:cTn>
                                        <p:tgtEl>
                                          <p:spTgt spid="14"/>
                                        </p:tgtEl>
                                        <p:attrNameLst>
                                          <p:attrName>style.visibility</p:attrName>
                                        </p:attrNameLst>
                                      </p:cBhvr>
                                      <p:to>
                                        <p:strVal val="hidden"/>
                                      </p:to>
                                    </p:set>
                                  </p:childTnLst>
                                </p:cTn>
                              </p:par>
                              <p:par>
                                <p:cTn id="32" presetID="10" presetClass="exit" presetSubtype="0" fill="hold" grpId="0" nodeType="withEffect">
                                  <p:stCondLst>
                                    <p:cond delay="250"/>
                                  </p:stCondLst>
                                  <p:childTnLst>
                                    <p:animEffect transition="out" filter="fade">
                                      <p:cBhvr>
                                        <p:cTn id="33" dur="500"/>
                                        <p:tgtEl>
                                          <p:spTgt spid="13"/>
                                        </p:tgtEl>
                                      </p:cBhvr>
                                    </p:animEffect>
                                    <p:set>
                                      <p:cBhvr>
                                        <p:cTn id="34" dur="1" fill="hold">
                                          <p:stCondLst>
                                            <p:cond delay="499"/>
                                          </p:stCondLst>
                                        </p:cTn>
                                        <p:tgtEl>
                                          <p:spTgt spid="13"/>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fade">
                                      <p:cBhvr>
                                        <p:cTn id="39" dur="500"/>
                                        <p:tgtEl>
                                          <p:spTgt spid="16"/>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17"/>
                                        </p:tgtEl>
                                        <p:attrNameLst>
                                          <p:attrName>style.visibility</p:attrName>
                                        </p:attrNameLst>
                                      </p:cBhvr>
                                      <p:to>
                                        <p:strVal val="visible"/>
                                      </p:to>
                                    </p:set>
                                    <p:animEffect transition="in" filter="fade">
                                      <p:cBhvr>
                                        <p:cTn id="44" dur="500"/>
                                        <p:tgtEl>
                                          <p:spTgt spid="17"/>
                                        </p:tgtEl>
                                      </p:cBhvr>
                                    </p:animEffect>
                                  </p:childTnLst>
                                </p:cTn>
                              </p:par>
                              <p:par>
                                <p:cTn id="45" presetID="10" presetClass="entr" presetSubtype="0" fill="hold" nodeType="with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22"/>
                                        </p:tgtEl>
                                        <p:attrNameLst>
                                          <p:attrName>style.visibility</p:attrName>
                                        </p:attrNameLst>
                                      </p:cBhvr>
                                      <p:to>
                                        <p:strVal val="visible"/>
                                      </p:to>
                                    </p:set>
                                    <p:animEffect transition="in" filter="fade">
                                      <p:cBhvr>
                                        <p:cTn id="52" dur="500"/>
                                        <p:tgtEl>
                                          <p:spTgt spid="22"/>
                                        </p:tgtEl>
                                      </p:cBhvr>
                                    </p:animEffect>
                                  </p:childTnLst>
                                </p:cTn>
                              </p:par>
                              <p:par>
                                <p:cTn id="53" presetID="10" presetClass="exit" presetSubtype="0" fill="hold" grpId="0" nodeType="withEffect">
                                  <p:stCondLst>
                                    <p:cond delay="250"/>
                                  </p:stCondLst>
                                  <p:childTnLst>
                                    <p:animEffect transition="out" filter="fade">
                                      <p:cBhvr>
                                        <p:cTn id="54" dur="500"/>
                                        <p:tgtEl>
                                          <p:spTgt spid="21"/>
                                        </p:tgtEl>
                                      </p:cBhvr>
                                    </p:animEffect>
                                    <p:set>
                                      <p:cBhvr>
                                        <p:cTn id="55" dur="1" fill="hold">
                                          <p:stCondLst>
                                            <p:cond delay="499"/>
                                          </p:stCondLst>
                                        </p:cTn>
                                        <p:tgtEl>
                                          <p:spTgt spid="21"/>
                                        </p:tgtEl>
                                        <p:attrNameLst>
                                          <p:attrName>style.visibility</p:attrName>
                                        </p:attrNameLst>
                                      </p:cBhvr>
                                      <p:to>
                                        <p:strVal val="hidden"/>
                                      </p:to>
                                    </p:set>
                                  </p:childTnLst>
                                </p:cTn>
                              </p:par>
                              <p:par>
                                <p:cTn id="56" presetID="10" presetClass="exit" presetSubtype="0" fill="hold" grpId="0" nodeType="withEffect">
                                  <p:stCondLst>
                                    <p:cond delay="250"/>
                                  </p:stCondLst>
                                  <p:childTnLst>
                                    <p:animEffect transition="out" filter="fade">
                                      <p:cBhvr>
                                        <p:cTn id="57" dur="500"/>
                                        <p:tgtEl>
                                          <p:spTgt spid="20"/>
                                        </p:tgtEl>
                                      </p:cBhvr>
                                    </p:animEffect>
                                    <p:set>
                                      <p:cBhvr>
                                        <p:cTn id="58" dur="1" fill="hold">
                                          <p:stCondLst>
                                            <p:cond delay="499"/>
                                          </p:stCondLst>
                                        </p:cTn>
                                        <p:tgtEl>
                                          <p:spTgt spid="20"/>
                                        </p:tgtEl>
                                        <p:attrNameLst>
                                          <p:attrName>style.visibility</p:attrName>
                                        </p:attrNameLst>
                                      </p:cBhvr>
                                      <p:to>
                                        <p:strVal val="hidden"/>
                                      </p:to>
                                    </p:set>
                                  </p:childTnLst>
                                </p:cTn>
                              </p:par>
                              <p:par>
                                <p:cTn id="59" presetID="10" presetClass="exit" presetSubtype="0" fill="hold" grpId="0" nodeType="withEffect">
                                  <p:stCondLst>
                                    <p:cond delay="250"/>
                                  </p:stCondLst>
                                  <p:childTnLst>
                                    <p:animEffect transition="out" filter="fade">
                                      <p:cBhvr>
                                        <p:cTn id="60" dur="500"/>
                                        <p:tgtEl>
                                          <p:spTgt spid="19"/>
                                        </p:tgtEl>
                                      </p:cBhvr>
                                    </p:animEffect>
                                    <p:set>
                                      <p:cBhvr>
                                        <p:cTn id="61" dur="1" fill="hold">
                                          <p:stCondLst>
                                            <p:cond delay="499"/>
                                          </p:stCondLst>
                                        </p:cTn>
                                        <p:tgtEl>
                                          <p:spTgt spid="19"/>
                                        </p:tgtEl>
                                        <p:attrNameLst>
                                          <p:attrName>style.visibility</p:attrName>
                                        </p:attrNameLst>
                                      </p:cBhvr>
                                      <p:to>
                                        <p:strVal val="hidden"/>
                                      </p:to>
                                    </p:se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nodeType="clickEffect">
                                  <p:stCondLst>
                                    <p:cond delay="0"/>
                                  </p:stCondLst>
                                  <p:childTnLst>
                                    <p:set>
                                      <p:cBhvr>
                                        <p:cTn id="65" dur="1" fill="hold">
                                          <p:stCondLst>
                                            <p:cond delay="0"/>
                                          </p:stCondLst>
                                        </p:cTn>
                                        <p:tgtEl>
                                          <p:spTgt spid="23"/>
                                        </p:tgtEl>
                                        <p:attrNameLst>
                                          <p:attrName>style.visibility</p:attrName>
                                        </p:attrNameLst>
                                      </p:cBhvr>
                                      <p:to>
                                        <p:strVal val="visible"/>
                                      </p:to>
                                    </p:set>
                                    <p:animEffect transition="in" filter="fade">
                                      <p:cBhvr>
                                        <p:cTn id="66" dur="500"/>
                                        <p:tgtEl>
                                          <p:spTgt spid="23"/>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nodeType="clickEffect">
                                  <p:stCondLst>
                                    <p:cond delay="0"/>
                                  </p:stCondLst>
                                  <p:childTnLst>
                                    <p:set>
                                      <p:cBhvr>
                                        <p:cTn id="70" dur="1" fill="hold">
                                          <p:stCondLst>
                                            <p:cond delay="0"/>
                                          </p:stCondLst>
                                        </p:cTn>
                                        <p:tgtEl>
                                          <p:spTgt spid="24"/>
                                        </p:tgtEl>
                                        <p:attrNameLst>
                                          <p:attrName>style.visibility</p:attrName>
                                        </p:attrNameLst>
                                      </p:cBhvr>
                                      <p:to>
                                        <p:strVal val="visible"/>
                                      </p:to>
                                    </p:set>
                                    <p:animEffect transition="in" filter="fade">
                                      <p:cBhvr>
                                        <p:cTn id="71" dur="500"/>
                                        <p:tgtEl>
                                          <p:spTgt spid="24"/>
                                        </p:tgtEl>
                                      </p:cBhvr>
                                    </p:animEffect>
                                  </p:childTnLst>
                                </p:cTn>
                              </p:par>
                              <p:par>
                                <p:cTn id="72" presetID="10" presetClass="entr" presetSubtype="0" fill="hold" nodeType="withEffect">
                                  <p:stCondLst>
                                    <p:cond delay="0"/>
                                  </p:stCondLst>
                                  <p:childTnLst>
                                    <p:set>
                                      <p:cBhvr>
                                        <p:cTn id="73" dur="1" fill="hold">
                                          <p:stCondLst>
                                            <p:cond delay="0"/>
                                          </p:stCondLst>
                                        </p:cTn>
                                        <p:tgtEl>
                                          <p:spTgt spid="25"/>
                                        </p:tgtEl>
                                        <p:attrNameLst>
                                          <p:attrName>style.visibility</p:attrName>
                                        </p:attrNameLst>
                                      </p:cBhvr>
                                      <p:to>
                                        <p:strVal val="visible"/>
                                      </p:to>
                                    </p:set>
                                    <p:animEffect transition="in" filter="fade">
                                      <p:cBhvr>
                                        <p:cTn id="74" dur="500"/>
                                        <p:tgtEl>
                                          <p:spTgt spid="25"/>
                                        </p:tgtEl>
                                      </p:cBhvr>
                                    </p:animEffect>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nodeType="clickEffect">
                                  <p:stCondLst>
                                    <p:cond delay="0"/>
                                  </p:stCondLst>
                                  <p:childTnLst>
                                    <p:set>
                                      <p:cBhvr>
                                        <p:cTn id="78" dur="1" fill="hold">
                                          <p:stCondLst>
                                            <p:cond delay="0"/>
                                          </p:stCondLst>
                                        </p:cTn>
                                        <p:tgtEl>
                                          <p:spTgt spid="30"/>
                                        </p:tgtEl>
                                        <p:attrNameLst>
                                          <p:attrName>style.visibility</p:attrName>
                                        </p:attrNameLst>
                                      </p:cBhvr>
                                      <p:to>
                                        <p:strVal val="visible"/>
                                      </p:to>
                                    </p:set>
                                    <p:animEffect transition="in" filter="fade">
                                      <p:cBhvr>
                                        <p:cTn id="79" dur="500"/>
                                        <p:tgtEl>
                                          <p:spTgt spid="30"/>
                                        </p:tgtEl>
                                      </p:cBhvr>
                                    </p:animEffect>
                                  </p:childTnLst>
                                </p:cTn>
                              </p:par>
                              <p:par>
                                <p:cTn id="80" presetID="10" presetClass="exit" presetSubtype="0" fill="hold" grpId="0" nodeType="withEffect">
                                  <p:stCondLst>
                                    <p:cond delay="250"/>
                                  </p:stCondLst>
                                  <p:childTnLst>
                                    <p:animEffect transition="out" filter="fade">
                                      <p:cBhvr>
                                        <p:cTn id="81" dur="500"/>
                                        <p:tgtEl>
                                          <p:spTgt spid="26"/>
                                        </p:tgtEl>
                                      </p:cBhvr>
                                    </p:animEffect>
                                    <p:set>
                                      <p:cBhvr>
                                        <p:cTn id="82" dur="1" fill="hold">
                                          <p:stCondLst>
                                            <p:cond delay="499"/>
                                          </p:stCondLst>
                                        </p:cTn>
                                        <p:tgtEl>
                                          <p:spTgt spid="26"/>
                                        </p:tgtEl>
                                        <p:attrNameLst>
                                          <p:attrName>style.visibility</p:attrName>
                                        </p:attrNameLst>
                                      </p:cBhvr>
                                      <p:to>
                                        <p:strVal val="hidden"/>
                                      </p:to>
                                    </p:set>
                                  </p:childTnLst>
                                </p:cTn>
                              </p:par>
                              <p:par>
                                <p:cTn id="83" presetID="10" presetClass="exit" presetSubtype="0" fill="hold" grpId="0" nodeType="withEffect">
                                  <p:stCondLst>
                                    <p:cond delay="250"/>
                                  </p:stCondLst>
                                  <p:childTnLst>
                                    <p:animEffect transition="out" filter="fade">
                                      <p:cBhvr>
                                        <p:cTn id="84" dur="500"/>
                                        <p:tgtEl>
                                          <p:spTgt spid="27"/>
                                        </p:tgtEl>
                                      </p:cBhvr>
                                    </p:animEffect>
                                    <p:set>
                                      <p:cBhvr>
                                        <p:cTn id="85" dur="1" fill="hold">
                                          <p:stCondLst>
                                            <p:cond delay="499"/>
                                          </p:stCondLst>
                                        </p:cTn>
                                        <p:tgtEl>
                                          <p:spTgt spid="27"/>
                                        </p:tgtEl>
                                        <p:attrNameLst>
                                          <p:attrName>style.visibility</p:attrName>
                                        </p:attrNameLst>
                                      </p:cBhvr>
                                      <p:to>
                                        <p:strVal val="hidden"/>
                                      </p:to>
                                    </p:set>
                                  </p:childTnLst>
                                </p:cTn>
                              </p:par>
                              <p:par>
                                <p:cTn id="86" presetID="10" presetClass="exit" presetSubtype="0" fill="hold" grpId="0" nodeType="withEffect">
                                  <p:stCondLst>
                                    <p:cond delay="250"/>
                                  </p:stCondLst>
                                  <p:childTnLst>
                                    <p:animEffect transition="out" filter="fade">
                                      <p:cBhvr>
                                        <p:cTn id="87" dur="500"/>
                                        <p:tgtEl>
                                          <p:spTgt spid="28"/>
                                        </p:tgtEl>
                                      </p:cBhvr>
                                    </p:animEffect>
                                    <p:set>
                                      <p:cBhvr>
                                        <p:cTn id="88" dur="1" fill="hold">
                                          <p:stCondLst>
                                            <p:cond delay="499"/>
                                          </p:stCondLst>
                                        </p:cTn>
                                        <p:tgtEl>
                                          <p:spTgt spid="28"/>
                                        </p:tgtEl>
                                        <p:attrNameLst>
                                          <p:attrName>style.visibility</p:attrName>
                                        </p:attrNameLst>
                                      </p:cBhvr>
                                      <p:to>
                                        <p:strVal val="hidden"/>
                                      </p:to>
                                    </p:set>
                                  </p:childTnLst>
                                </p:cTn>
                              </p:par>
                              <p:par>
                                <p:cTn id="89" presetID="10" presetClass="exit" presetSubtype="0" fill="hold" grpId="0" nodeType="withEffect">
                                  <p:stCondLst>
                                    <p:cond delay="250"/>
                                  </p:stCondLst>
                                  <p:childTnLst>
                                    <p:animEffect transition="out" filter="fade">
                                      <p:cBhvr>
                                        <p:cTn id="90" dur="500"/>
                                        <p:tgtEl>
                                          <p:spTgt spid="29"/>
                                        </p:tgtEl>
                                      </p:cBhvr>
                                    </p:animEffect>
                                    <p:set>
                                      <p:cBhvr>
                                        <p:cTn id="91" dur="1" fill="hold">
                                          <p:stCondLst>
                                            <p:cond delay="499"/>
                                          </p:stCondLst>
                                        </p:cTn>
                                        <p:tgtEl>
                                          <p:spTgt spid="29"/>
                                        </p:tgtEl>
                                        <p:attrNameLst>
                                          <p:attrName>style.visibility</p:attrName>
                                        </p:attrNameLst>
                                      </p:cBhvr>
                                      <p:to>
                                        <p:strVal val="hidden"/>
                                      </p:to>
                                    </p:set>
                                  </p:childTnLst>
                                </p:cTn>
                              </p:par>
                            </p:childTnLst>
                          </p:cTn>
                        </p:par>
                      </p:childTnLst>
                    </p:cTn>
                  </p:par>
                  <p:par>
                    <p:cTn id="92" fill="hold">
                      <p:stCondLst>
                        <p:cond delay="indefinite"/>
                      </p:stCondLst>
                      <p:childTnLst>
                        <p:par>
                          <p:cTn id="93" fill="hold">
                            <p:stCondLst>
                              <p:cond delay="0"/>
                            </p:stCondLst>
                            <p:childTnLst>
                              <p:par>
                                <p:cTn id="94" presetID="10" presetClass="entr" presetSubtype="0" fill="hold" nodeType="clickEffect">
                                  <p:stCondLst>
                                    <p:cond delay="0"/>
                                  </p:stCondLst>
                                  <p:childTnLst>
                                    <p:set>
                                      <p:cBhvr>
                                        <p:cTn id="95" dur="1" fill="hold">
                                          <p:stCondLst>
                                            <p:cond delay="0"/>
                                          </p:stCondLst>
                                        </p:cTn>
                                        <p:tgtEl>
                                          <p:spTgt spid="31"/>
                                        </p:tgtEl>
                                        <p:attrNameLst>
                                          <p:attrName>style.visibility</p:attrName>
                                        </p:attrNameLst>
                                      </p:cBhvr>
                                      <p:to>
                                        <p:strVal val="visible"/>
                                      </p:to>
                                    </p:set>
                                    <p:animEffect transition="in" filter="fade">
                                      <p:cBhvr>
                                        <p:cTn id="96" dur="500"/>
                                        <p:tgtEl>
                                          <p:spTgt spid="31"/>
                                        </p:tgtEl>
                                      </p:cBhvr>
                                    </p:animEffect>
                                  </p:childTnLst>
                                </p:cTn>
                              </p:par>
                            </p:childTnLst>
                          </p:cTn>
                        </p:par>
                      </p:childTnLst>
                    </p:cTn>
                  </p:par>
                  <p:par>
                    <p:cTn id="97" fill="hold">
                      <p:stCondLst>
                        <p:cond delay="indefinite"/>
                      </p:stCondLst>
                      <p:childTnLst>
                        <p:par>
                          <p:cTn id="98" fill="hold">
                            <p:stCondLst>
                              <p:cond delay="0"/>
                            </p:stCondLst>
                            <p:childTnLst>
                              <p:par>
                                <p:cTn id="99" presetID="10" presetClass="entr" presetSubtype="0" fill="hold" nodeType="clickEffect">
                                  <p:stCondLst>
                                    <p:cond delay="0"/>
                                  </p:stCondLst>
                                  <p:childTnLst>
                                    <p:set>
                                      <p:cBhvr>
                                        <p:cTn id="100" dur="1" fill="hold">
                                          <p:stCondLst>
                                            <p:cond delay="0"/>
                                          </p:stCondLst>
                                        </p:cTn>
                                        <p:tgtEl>
                                          <p:spTgt spid="32"/>
                                        </p:tgtEl>
                                        <p:attrNameLst>
                                          <p:attrName>style.visibility</p:attrName>
                                        </p:attrNameLst>
                                      </p:cBhvr>
                                      <p:to>
                                        <p:strVal val="visible"/>
                                      </p:to>
                                    </p:set>
                                    <p:animEffect transition="in" filter="fade">
                                      <p:cBhvr>
                                        <p:cTn id="101" dur="500"/>
                                        <p:tgtEl>
                                          <p:spTgt spid="32"/>
                                        </p:tgtEl>
                                      </p:cBhvr>
                                    </p:animEffect>
                                  </p:childTnLst>
                                </p:cTn>
                              </p:par>
                              <p:par>
                                <p:cTn id="102" presetID="10" presetClass="entr" presetSubtype="0" fill="hold" nodeType="withEffect">
                                  <p:stCondLst>
                                    <p:cond delay="0"/>
                                  </p:stCondLst>
                                  <p:childTnLst>
                                    <p:set>
                                      <p:cBhvr>
                                        <p:cTn id="103" dur="1" fill="hold">
                                          <p:stCondLst>
                                            <p:cond delay="0"/>
                                          </p:stCondLst>
                                        </p:cTn>
                                        <p:tgtEl>
                                          <p:spTgt spid="33"/>
                                        </p:tgtEl>
                                        <p:attrNameLst>
                                          <p:attrName>style.visibility</p:attrName>
                                        </p:attrNameLst>
                                      </p:cBhvr>
                                      <p:to>
                                        <p:strVal val="visible"/>
                                      </p:to>
                                    </p:set>
                                    <p:animEffect transition="in" filter="fade">
                                      <p:cBhvr>
                                        <p:cTn id="104" dur="500"/>
                                        <p:tgtEl>
                                          <p:spTgt spid="33"/>
                                        </p:tgtEl>
                                      </p:cBhvr>
                                    </p:animEffect>
                                  </p:childTnLst>
                                </p:cTn>
                              </p:par>
                            </p:childTnLst>
                          </p:cTn>
                        </p:par>
                      </p:childTnLst>
                    </p:cTn>
                  </p:par>
                  <p:par>
                    <p:cTn id="105" fill="hold">
                      <p:stCondLst>
                        <p:cond delay="indefinite"/>
                      </p:stCondLst>
                      <p:childTnLst>
                        <p:par>
                          <p:cTn id="106" fill="hold">
                            <p:stCondLst>
                              <p:cond delay="0"/>
                            </p:stCondLst>
                            <p:childTnLst>
                              <p:par>
                                <p:cTn id="107" presetID="10" presetClass="entr" presetSubtype="0" fill="hold" nodeType="clickEffect">
                                  <p:stCondLst>
                                    <p:cond delay="0"/>
                                  </p:stCondLst>
                                  <p:childTnLst>
                                    <p:set>
                                      <p:cBhvr>
                                        <p:cTn id="108" dur="1" fill="hold">
                                          <p:stCondLst>
                                            <p:cond delay="0"/>
                                          </p:stCondLst>
                                        </p:cTn>
                                        <p:tgtEl>
                                          <p:spTgt spid="39"/>
                                        </p:tgtEl>
                                        <p:attrNameLst>
                                          <p:attrName>style.visibility</p:attrName>
                                        </p:attrNameLst>
                                      </p:cBhvr>
                                      <p:to>
                                        <p:strVal val="visible"/>
                                      </p:to>
                                    </p:set>
                                    <p:animEffect transition="in" filter="fade">
                                      <p:cBhvr>
                                        <p:cTn id="109" dur="500"/>
                                        <p:tgtEl>
                                          <p:spTgt spid="39"/>
                                        </p:tgtEl>
                                      </p:cBhvr>
                                    </p:animEffect>
                                  </p:childTnLst>
                                </p:cTn>
                              </p:par>
                              <p:par>
                                <p:cTn id="110" presetID="10" presetClass="exit" presetSubtype="0" fill="hold" grpId="0" nodeType="withEffect">
                                  <p:stCondLst>
                                    <p:cond delay="250"/>
                                  </p:stCondLst>
                                  <p:childTnLst>
                                    <p:animEffect transition="out" filter="fade">
                                      <p:cBhvr>
                                        <p:cTn id="111" dur="500"/>
                                        <p:tgtEl>
                                          <p:spTgt spid="34"/>
                                        </p:tgtEl>
                                      </p:cBhvr>
                                    </p:animEffect>
                                    <p:set>
                                      <p:cBhvr>
                                        <p:cTn id="112" dur="1" fill="hold">
                                          <p:stCondLst>
                                            <p:cond delay="499"/>
                                          </p:stCondLst>
                                        </p:cTn>
                                        <p:tgtEl>
                                          <p:spTgt spid="34"/>
                                        </p:tgtEl>
                                        <p:attrNameLst>
                                          <p:attrName>style.visibility</p:attrName>
                                        </p:attrNameLst>
                                      </p:cBhvr>
                                      <p:to>
                                        <p:strVal val="hidden"/>
                                      </p:to>
                                    </p:set>
                                  </p:childTnLst>
                                </p:cTn>
                              </p:par>
                              <p:par>
                                <p:cTn id="113" presetID="10" presetClass="exit" presetSubtype="0" fill="hold" grpId="0" nodeType="withEffect">
                                  <p:stCondLst>
                                    <p:cond delay="250"/>
                                  </p:stCondLst>
                                  <p:childTnLst>
                                    <p:animEffect transition="out" filter="fade">
                                      <p:cBhvr>
                                        <p:cTn id="114" dur="500"/>
                                        <p:tgtEl>
                                          <p:spTgt spid="35"/>
                                        </p:tgtEl>
                                      </p:cBhvr>
                                    </p:animEffect>
                                    <p:set>
                                      <p:cBhvr>
                                        <p:cTn id="115" dur="1" fill="hold">
                                          <p:stCondLst>
                                            <p:cond delay="499"/>
                                          </p:stCondLst>
                                        </p:cTn>
                                        <p:tgtEl>
                                          <p:spTgt spid="35"/>
                                        </p:tgtEl>
                                        <p:attrNameLst>
                                          <p:attrName>style.visibility</p:attrName>
                                        </p:attrNameLst>
                                      </p:cBhvr>
                                      <p:to>
                                        <p:strVal val="hidden"/>
                                      </p:to>
                                    </p:set>
                                  </p:childTnLst>
                                </p:cTn>
                              </p:par>
                              <p:par>
                                <p:cTn id="116" presetID="10" presetClass="exit" presetSubtype="0" fill="hold" grpId="0" nodeType="withEffect">
                                  <p:stCondLst>
                                    <p:cond delay="250"/>
                                  </p:stCondLst>
                                  <p:childTnLst>
                                    <p:animEffect transition="out" filter="fade">
                                      <p:cBhvr>
                                        <p:cTn id="117" dur="500"/>
                                        <p:tgtEl>
                                          <p:spTgt spid="36"/>
                                        </p:tgtEl>
                                      </p:cBhvr>
                                    </p:animEffect>
                                    <p:set>
                                      <p:cBhvr>
                                        <p:cTn id="118" dur="1" fill="hold">
                                          <p:stCondLst>
                                            <p:cond delay="499"/>
                                          </p:stCondLst>
                                        </p:cTn>
                                        <p:tgtEl>
                                          <p:spTgt spid="36"/>
                                        </p:tgtEl>
                                        <p:attrNameLst>
                                          <p:attrName>style.visibility</p:attrName>
                                        </p:attrNameLst>
                                      </p:cBhvr>
                                      <p:to>
                                        <p:strVal val="hidden"/>
                                      </p:to>
                                    </p:set>
                                  </p:childTnLst>
                                </p:cTn>
                              </p:par>
                              <p:par>
                                <p:cTn id="119" presetID="10" presetClass="exit" presetSubtype="0" fill="hold" grpId="0" nodeType="withEffect">
                                  <p:stCondLst>
                                    <p:cond delay="250"/>
                                  </p:stCondLst>
                                  <p:childTnLst>
                                    <p:animEffect transition="out" filter="fade">
                                      <p:cBhvr>
                                        <p:cTn id="120" dur="500"/>
                                        <p:tgtEl>
                                          <p:spTgt spid="37"/>
                                        </p:tgtEl>
                                      </p:cBhvr>
                                    </p:animEffect>
                                    <p:set>
                                      <p:cBhvr>
                                        <p:cTn id="121" dur="1" fill="hold">
                                          <p:stCondLst>
                                            <p:cond delay="499"/>
                                          </p:stCondLst>
                                        </p:cTn>
                                        <p:tgtEl>
                                          <p:spTgt spid="37"/>
                                        </p:tgtEl>
                                        <p:attrNameLst>
                                          <p:attrName>style.visibility</p:attrName>
                                        </p:attrNameLst>
                                      </p:cBhvr>
                                      <p:to>
                                        <p:strVal val="hidden"/>
                                      </p:to>
                                    </p:set>
                                  </p:childTnLst>
                                </p:cTn>
                              </p:par>
                              <p:par>
                                <p:cTn id="122" presetID="10" presetClass="exit" presetSubtype="0" fill="hold" grpId="0" nodeType="withEffect">
                                  <p:stCondLst>
                                    <p:cond delay="250"/>
                                  </p:stCondLst>
                                  <p:childTnLst>
                                    <p:animEffect transition="out" filter="fade">
                                      <p:cBhvr>
                                        <p:cTn id="123" dur="500"/>
                                        <p:tgtEl>
                                          <p:spTgt spid="38"/>
                                        </p:tgtEl>
                                      </p:cBhvr>
                                    </p:animEffect>
                                    <p:set>
                                      <p:cBhvr>
                                        <p:cTn id="124" dur="1" fill="hold">
                                          <p:stCondLst>
                                            <p:cond delay="499"/>
                                          </p:stCondLst>
                                        </p:cTn>
                                        <p:tgtEl>
                                          <p:spTgt spid="38"/>
                                        </p:tgtEl>
                                        <p:attrNameLst>
                                          <p:attrName>style.visibility</p:attrName>
                                        </p:attrNameLst>
                                      </p:cBhvr>
                                      <p:to>
                                        <p:strVal val="hidden"/>
                                      </p:to>
                                    </p:set>
                                  </p:childTnLst>
                                </p:cTn>
                              </p:par>
                            </p:childTnLst>
                          </p:cTn>
                        </p:par>
                      </p:childTnLst>
                    </p:cTn>
                  </p:par>
                  <p:par>
                    <p:cTn id="125" fill="hold">
                      <p:stCondLst>
                        <p:cond delay="indefinite"/>
                      </p:stCondLst>
                      <p:childTnLst>
                        <p:par>
                          <p:cTn id="126" fill="hold">
                            <p:stCondLst>
                              <p:cond delay="0"/>
                            </p:stCondLst>
                            <p:childTnLst>
                              <p:par>
                                <p:cTn id="127" presetID="10" presetClass="entr" presetSubtype="0" fill="hold" nodeType="clickEffect">
                                  <p:stCondLst>
                                    <p:cond delay="0"/>
                                  </p:stCondLst>
                                  <p:childTnLst>
                                    <p:set>
                                      <p:cBhvr>
                                        <p:cTn id="128" dur="1" fill="hold">
                                          <p:stCondLst>
                                            <p:cond delay="0"/>
                                          </p:stCondLst>
                                        </p:cTn>
                                        <p:tgtEl>
                                          <p:spTgt spid="40"/>
                                        </p:tgtEl>
                                        <p:attrNameLst>
                                          <p:attrName>style.visibility</p:attrName>
                                        </p:attrNameLst>
                                      </p:cBhvr>
                                      <p:to>
                                        <p:strVal val="visible"/>
                                      </p:to>
                                    </p:set>
                                    <p:animEffect transition="in" filter="fade">
                                      <p:cBhvr>
                                        <p:cTn id="129"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3" grpId="0" animBg="1"/>
      <p:bldP spid="14" grpId="0" animBg="1"/>
      <p:bldP spid="19" grpId="0" animBg="1"/>
      <p:bldP spid="20" grpId="0" animBg="1"/>
      <p:bldP spid="21" grpId="0" animBg="1"/>
      <p:bldP spid="26" grpId="0" animBg="1"/>
      <p:bldP spid="27" grpId="0" animBg="1"/>
      <p:bldP spid="28" grpId="0" animBg="1"/>
      <p:bldP spid="29" grpId="0" animBg="1"/>
      <p:bldP spid="34" grpId="0" animBg="1"/>
      <p:bldP spid="35" grpId="0" animBg="1"/>
      <p:bldP spid="36" grpId="0" animBg="1"/>
      <p:bldP spid="37" grpId="0" animBg="1"/>
      <p:bldP spid="38" grpId="0" animBg="1"/>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B9E0B9F-B1EB-4802-AE74-271F60DAF547}"/>
              </a:ext>
            </a:extLst>
          </p:cNvPr>
          <p:cNvSpPr>
            <a:spLocks noGrp="1"/>
          </p:cNvSpPr>
          <p:nvPr>
            <p:ph type="title"/>
          </p:nvPr>
        </p:nvSpPr>
        <p:spPr/>
        <p:txBody>
          <a:bodyPr/>
          <a:lstStyle/>
          <a:p>
            <a:r>
              <a:rPr lang="en-GB" dirty="0"/>
              <a:t>1NF-1 Fluently add and subtract within 10 – doubles, halves and near doubles</a:t>
            </a:r>
          </a:p>
        </p:txBody>
      </p:sp>
      <p:pic>
        <p:nvPicPr>
          <p:cNvPr id="6" name="Picture 5">
            <a:extLst>
              <a:ext uri="{FF2B5EF4-FFF2-40B4-BE49-F238E27FC236}">
                <a16:creationId xmlns:a16="http://schemas.microsoft.com/office/drawing/2014/main" id="{98428AA5-F911-4636-AF81-D0424ADC70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37262" y="1094638"/>
            <a:ext cx="1601109" cy="3995289"/>
          </a:xfrm>
          <a:prstGeom prst="rect">
            <a:avLst/>
          </a:prstGeom>
        </p:spPr>
      </p:pic>
      <p:sp>
        <p:nvSpPr>
          <p:cNvPr id="11" name="TextBox 10">
            <a:extLst>
              <a:ext uri="{FF2B5EF4-FFF2-40B4-BE49-F238E27FC236}">
                <a16:creationId xmlns:a16="http://schemas.microsoft.com/office/drawing/2014/main" id="{794F7A9C-0C97-4596-ACED-49C07622E3AA}"/>
              </a:ext>
            </a:extLst>
          </p:cNvPr>
          <p:cNvSpPr txBox="1"/>
          <p:nvPr/>
        </p:nvSpPr>
        <p:spPr bwMode="auto">
          <a:xfrm>
            <a:off x="2157695" y="5275892"/>
            <a:ext cx="2160240"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4 +         = 8</a:t>
            </a:r>
          </a:p>
        </p:txBody>
      </p:sp>
      <p:sp>
        <p:nvSpPr>
          <p:cNvPr id="12" name="Rectangle 11">
            <a:extLst>
              <a:ext uri="{FF2B5EF4-FFF2-40B4-BE49-F238E27FC236}">
                <a16:creationId xmlns:a16="http://schemas.microsoft.com/office/drawing/2014/main" id="{EE7D3D78-896D-4A8F-A0DC-82BABA51B37A}"/>
              </a:ext>
            </a:extLst>
          </p:cNvPr>
          <p:cNvSpPr/>
          <p:nvPr/>
        </p:nvSpPr>
        <p:spPr bwMode="auto">
          <a:xfrm>
            <a:off x="2982215" y="5265173"/>
            <a:ext cx="511200" cy="511200"/>
          </a:xfrm>
          <a:prstGeom prst="rect">
            <a:avLst/>
          </a:prstGeom>
          <a:noFill/>
          <a:ln>
            <a:solidFill>
              <a:schemeClr val="tx1"/>
            </a:solid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 name="Rectangle 6">
            <a:extLst>
              <a:ext uri="{FF2B5EF4-FFF2-40B4-BE49-F238E27FC236}">
                <a16:creationId xmlns:a16="http://schemas.microsoft.com/office/drawing/2014/main" id="{F5E9A4CE-800D-4EDB-A81C-FCE816D3C5F5}"/>
              </a:ext>
            </a:extLst>
          </p:cNvPr>
          <p:cNvSpPr/>
          <p:nvPr/>
        </p:nvSpPr>
        <p:spPr bwMode="auto">
          <a:xfrm>
            <a:off x="3309823" y="1958732"/>
            <a:ext cx="648072" cy="648072"/>
          </a:xfrm>
          <a:prstGeom prst="rect">
            <a:avLst/>
          </a:prstGeom>
          <a:solidFill>
            <a:schemeClr val="bg1"/>
          </a:solid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9" name="Rectangle 18">
            <a:extLst>
              <a:ext uri="{FF2B5EF4-FFF2-40B4-BE49-F238E27FC236}">
                <a16:creationId xmlns:a16="http://schemas.microsoft.com/office/drawing/2014/main" id="{AEFD295C-5712-4D38-8811-9B1CA350A87E}"/>
              </a:ext>
            </a:extLst>
          </p:cNvPr>
          <p:cNvSpPr/>
          <p:nvPr/>
        </p:nvSpPr>
        <p:spPr bwMode="auto">
          <a:xfrm>
            <a:off x="3309823" y="2750820"/>
            <a:ext cx="648072" cy="648072"/>
          </a:xfrm>
          <a:prstGeom prst="rect">
            <a:avLst/>
          </a:prstGeom>
          <a:solidFill>
            <a:schemeClr val="bg1"/>
          </a:solid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0" name="Rectangle 19">
            <a:extLst>
              <a:ext uri="{FF2B5EF4-FFF2-40B4-BE49-F238E27FC236}">
                <a16:creationId xmlns:a16="http://schemas.microsoft.com/office/drawing/2014/main" id="{41107A12-3C98-440D-B039-521A7766B796}"/>
              </a:ext>
            </a:extLst>
          </p:cNvPr>
          <p:cNvSpPr/>
          <p:nvPr/>
        </p:nvSpPr>
        <p:spPr bwMode="auto">
          <a:xfrm>
            <a:off x="3323220" y="3565755"/>
            <a:ext cx="648072" cy="648072"/>
          </a:xfrm>
          <a:prstGeom prst="rect">
            <a:avLst/>
          </a:prstGeom>
          <a:solidFill>
            <a:schemeClr val="bg1"/>
          </a:solid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1" name="Rectangle 20">
            <a:extLst>
              <a:ext uri="{FF2B5EF4-FFF2-40B4-BE49-F238E27FC236}">
                <a16:creationId xmlns:a16="http://schemas.microsoft.com/office/drawing/2014/main" id="{2E55487D-DB15-4631-A229-9133C536BE5B}"/>
              </a:ext>
            </a:extLst>
          </p:cNvPr>
          <p:cNvSpPr/>
          <p:nvPr/>
        </p:nvSpPr>
        <p:spPr bwMode="auto">
          <a:xfrm>
            <a:off x="3309823" y="4357843"/>
            <a:ext cx="648072" cy="648072"/>
          </a:xfrm>
          <a:prstGeom prst="rect">
            <a:avLst/>
          </a:prstGeom>
          <a:solidFill>
            <a:schemeClr val="bg1"/>
          </a:solid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2" name="TextBox 21">
            <a:extLst>
              <a:ext uri="{FF2B5EF4-FFF2-40B4-BE49-F238E27FC236}">
                <a16:creationId xmlns:a16="http://schemas.microsoft.com/office/drawing/2014/main" id="{6B609727-9098-4996-BB62-E022359FE1E5}"/>
              </a:ext>
            </a:extLst>
          </p:cNvPr>
          <p:cNvSpPr txBox="1"/>
          <p:nvPr/>
        </p:nvSpPr>
        <p:spPr bwMode="auto">
          <a:xfrm>
            <a:off x="2805815" y="5292454"/>
            <a:ext cx="864096"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4</a:t>
            </a:r>
          </a:p>
        </p:txBody>
      </p:sp>
      <p:sp>
        <p:nvSpPr>
          <p:cNvPr id="23" name="TextBox 22">
            <a:extLst>
              <a:ext uri="{FF2B5EF4-FFF2-40B4-BE49-F238E27FC236}">
                <a16:creationId xmlns:a16="http://schemas.microsoft.com/office/drawing/2014/main" id="{90D0BA18-D4AA-4D29-9244-C17701E71A69}"/>
              </a:ext>
            </a:extLst>
          </p:cNvPr>
          <p:cNvSpPr txBox="1"/>
          <p:nvPr/>
        </p:nvSpPr>
        <p:spPr bwMode="auto">
          <a:xfrm>
            <a:off x="2157695" y="6036749"/>
            <a:ext cx="2160240"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8 </a:t>
            </a:r>
            <a:r>
              <a:rPr kumimoji="0" lang="en-GB" sz="2400" b="0" i="0" u="none" strike="noStrike" kern="1200" cap="none" spc="0" normalizeH="0" baseline="0" noProof="0" dirty="0">
                <a:ln>
                  <a:noFill/>
                </a:ln>
                <a:solidFill>
                  <a:srgbClr val="000000"/>
                </a:solidFill>
                <a:effectLst/>
                <a:uLnTx/>
                <a:uFillTx/>
                <a:latin typeface="Myriad Pro" panose="020B0503030403020204"/>
                <a:ea typeface="+mn-ea"/>
                <a:cs typeface="+mn-cs"/>
              </a:rPr>
              <a:t>−</a:t>
            </a: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         = 4</a:t>
            </a:r>
          </a:p>
        </p:txBody>
      </p:sp>
      <p:sp>
        <p:nvSpPr>
          <p:cNvPr id="24" name="Rectangle 23">
            <a:extLst>
              <a:ext uri="{FF2B5EF4-FFF2-40B4-BE49-F238E27FC236}">
                <a16:creationId xmlns:a16="http://schemas.microsoft.com/office/drawing/2014/main" id="{0FEF2DBE-D8D6-45FD-A687-D1E1510AA0C9}"/>
              </a:ext>
            </a:extLst>
          </p:cNvPr>
          <p:cNvSpPr/>
          <p:nvPr/>
        </p:nvSpPr>
        <p:spPr bwMode="auto">
          <a:xfrm>
            <a:off x="2982215" y="6026030"/>
            <a:ext cx="511200" cy="511200"/>
          </a:xfrm>
          <a:prstGeom prst="rect">
            <a:avLst/>
          </a:prstGeom>
          <a:noFill/>
          <a:ln>
            <a:solidFill>
              <a:schemeClr val="tx1"/>
            </a:solid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5" name="TextBox 24">
            <a:extLst>
              <a:ext uri="{FF2B5EF4-FFF2-40B4-BE49-F238E27FC236}">
                <a16:creationId xmlns:a16="http://schemas.microsoft.com/office/drawing/2014/main" id="{9F905E99-40EE-4313-BA8B-BFA747F5A1FF}"/>
              </a:ext>
            </a:extLst>
          </p:cNvPr>
          <p:cNvSpPr txBox="1"/>
          <p:nvPr/>
        </p:nvSpPr>
        <p:spPr bwMode="auto">
          <a:xfrm>
            <a:off x="2805815" y="6053311"/>
            <a:ext cx="864096"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4</a:t>
            </a:r>
          </a:p>
        </p:txBody>
      </p:sp>
      <p:sp>
        <p:nvSpPr>
          <p:cNvPr id="2" name="TextBox 19">
            <a:extLst>
              <a:ext uri="{FF2B5EF4-FFF2-40B4-BE49-F238E27FC236}">
                <a16:creationId xmlns:a16="http://schemas.microsoft.com/office/drawing/2014/main" id="{9D6BDC5D-4023-4260-830A-3F898AB33F86}"/>
              </a:ext>
            </a:extLst>
          </p:cNvPr>
          <p:cNvSpPr txBox="1"/>
          <p:nvPr/>
        </p:nvSpPr>
        <p:spPr>
          <a:xfrm>
            <a:off x="6833420" y="3092282"/>
            <a:ext cx="4473677" cy="769441"/>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I know that 4 + 4 is equal to 8.</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So I know 8 subtract 4 is equal to 4.</a:t>
            </a:r>
          </a:p>
        </p:txBody>
      </p:sp>
    </p:spTree>
    <p:extLst>
      <p:ext uri="{BB962C8B-B14F-4D97-AF65-F5344CB8AC3E}">
        <p14:creationId xmlns:p14="http://schemas.microsoft.com/office/powerpoint/2010/main" val="3575732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7"/>
                                        </p:tgtEl>
                                      </p:cBhvr>
                                    </p:animEffect>
                                    <p:set>
                                      <p:cBhvr>
                                        <p:cTn id="7" dur="1" fill="hold">
                                          <p:stCondLst>
                                            <p:cond delay="499"/>
                                          </p:stCondLst>
                                        </p:cTn>
                                        <p:tgtEl>
                                          <p:spTgt spid="7"/>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19"/>
                                        </p:tgtEl>
                                      </p:cBhvr>
                                    </p:animEffect>
                                    <p:set>
                                      <p:cBhvr>
                                        <p:cTn id="10" dur="1" fill="hold">
                                          <p:stCondLst>
                                            <p:cond delay="499"/>
                                          </p:stCondLst>
                                        </p:cTn>
                                        <p:tgtEl>
                                          <p:spTgt spid="19"/>
                                        </p:tgtEl>
                                        <p:attrNameLst>
                                          <p:attrName>style.visibility</p:attrName>
                                        </p:attrNameLst>
                                      </p:cBhvr>
                                      <p:to>
                                        <p:strVal val="hidden"/>
                                      </p:to>
                                    </p:set>
                                  </p:childTnLst>
                                </p:cTn>
                              </p:par>
                              <p:par>
                                <p:cTn id="11" presetID="10" presetClass="exit" presetSubtype="0" fill="hold" grpId="0" nodeType="withEffect">
                                  <p:stCondLst>
                                    <p:cond delay="0"/>
                                  </p:stCondLst>
                                  <p:childTnLst>
                                    <p:animEffect transition="out" filter="fade">
                                      <p:cBhvr>
                                        <p:cTn id="12" dur="500"/>
                                        <p:tgtEl>
                                          <p:spTgt spid="20"/>
                                        </p:tgtEl>
                                      </p:cBhvr>
                                    </p:animEffect>
                                    <p:set>
                                      <p:cBhvr>
                                        <p:cTn id="13" dur="1" fill="hold">
                                          <p:stCondLst>
                                            <p:cond delay="499"/>
                                          </p:stCondLst>
                                        </p:cTn>
                                        <p:tgtEl>
                                          <p:spTgt spid="20"/>
                                        </p:tgtEl>
                                        <p:attrNameLst>
                                          <p:attrName>style.visibility</p:attrName>
                                        </p:attrNameLst>
                                      </p:cBhvr>
                                      <p:to>
                                        <p:strVal val="hidden"/>
                                      </p:to>
                                    </p:set>
                                  </p:childTnLst>
                                </p:cTn>
                              </p:par>
                              <p:par>
                                <p:cTn id="14" presetID="10" presetClass="exit" presetSubtype="0" fill="hold" grpId="0" nodeType="withEffect">
                                  <p:stCondLst>
                                    <p:cond delay="0"/>
                                  </p:stCondLst>
                                  <p:childTnLst>
                                    <p:animEffect transition="out" filter="fade">
                                      <p:cBhvr>
                                        <p:cTn id="15" dur="500"/>
                                        <p:tgtEl>
                                          <p:spTgt spid="21"/>
                                        </p:tgtEl>
                                      </p:cBhvr>
                                    </p:animEffect>
                                    <p:set>
                                      <p:cBhvr>
                                        <p:cTn id="16" dur="1" fill="hold">
                                          <p:stCondLst>
                                            <p:cond delay="499"/>
                                          </p:stCondLst>
                                        </p:cTn>
                                        <p:tgtEl>
                                          <p:spTgt spid="21"/>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fade">
                                      <p:cBhvr>
                                        <p:cTn id="21" dur="500"/>
                                        <p:tgtEl>
                                          <p:spTgt spid="22"/>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24"/>
                                        </p:tgtEl>
                                        <p:attrNameLst>
                                          <p:attrName>style.visibility</p:attrName>
                                        </p:attrNameLst>
                                      </p:cBhvr>
                                      <p:to>
                                        <p:strVal val="visible"/>
                                      </p:to>
                                    </p:set>
                                    <p:animEffect transition="in" filter="fade">
                                      <p:cBhvr>
                                        <p:cTn id="26" dur="500"/>
                                        <p:tgtEl>
                                          <p:spTgt spid="24"/>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23"/>
                                        </p:tgtEl>
                                        <p:attrNameLst>
                                          <p:attrName>style.visibility</p:attrName>
                                        </p:attrNameLst>
                                      </p:cBhvr>
                                      <p:to>
                                        <p:strVal val="visible"/>
                                      </p:to>
                                    </p:set>
                                    <p:animEffect transition="in" filter="fade">
                                      <p:cBhvr>
                                        <p:cTn id="29" dur="500"/>
                                        <p:tgtEl>
                                          <p:spTgt spid="23"/>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1" nodeType="click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fade">
                                      <p:cBhvr>
                                        <p:cTn id="34" dur="500"/>
                                        <p:tgtEl>
                                          <p:spTgt spid="7"/>
                                        </p:tgtEl>
                                      </p:cBhvr>
                                    </p:animEffect>
                                  </p:childTnLst>
                                </p:cTn>
                              </p:par>
                              <p:par>
                                <p:cTn id="35" presetID="10" presetClass="entr" presetSubtype="0" fill="hold" grpId="1" nodeType="with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fade">
                                      <p:cBhvr>
                                        <p:cTn id="37" dur="500"/>
                                        <p:tgtEl>
                                          <p:spTgt spid="19"/>
                                        </p:tgtEl>
                                      </p:cBhvr>
                                    </p:animEffect>
                                  </p:childTnLst>
                                </p:cTn>
                              </p:par>
                              <p:par>
                                <p:cTn id="38" presetID="10" presetClass="entr" presetSubtype="0" fill="hold" grpId="1" nodeType="withEffect">
                                  <p:stCondLst>
                                    <p:cond delay="0"/>
                                  </p:stCondLst>
                                  <p:childTnLst>
                                    <p:set>
                                      <p:cBhvr>
                                        <p:cTn id="39" dur="1" fill="hold">
                                          <p:stCondLst>
                                            <p:cond delay="0"/>
                                          </p:stCondLst>
                                        </p:cTn>
                                        <p:tgtEl>
                                          <p:spTgt spid="20"/>
                                        </p:tgtEl>
                                        <p:attrNameLst>
                                          <p:attrName>style.visibility</p:attrName>
                                        </p:attrNameLst>
                                      </p:cBhvr>
                                      <p:to>
                                        <p:strVal val="visible"/>
                                      </p:to>
                                    </p:set>
                                    <p:animEffect transition="in" filter="fade">
                                      <p:cBhvr>
                                        <p:cTn id="40" dur="500"/>
                                        <p:tgtEl>
                                          <p:spTgt spid="20"/>
                                        </p:tgtEl>
                                      </p:cBhvr>
                                    </p:animEffect>
                                  </p:childTnLst>
                                </p:cTn>
                              </p:par>
                              <p:par>
                                <p:cTn id="41" presetID="10" presetClass="entr" presetSubtype="0" fill="hold" grpId="1" nodeType="withEffect">
                                  <p:stCondLst>
                                    <p:cond delay="0"/>
                                  </p:stCondLst>
                                  <p:childTnLst>
                                    <p:set>
                                      <p:cBhvr>
                                        <p:cTn id="42" dur="1" fill="hold">
                                          <p:stCondLst>
                                            <p:cond delay="0"/>
                                          </p:stCondLst>
                                        </p:cTn>
                                        <p:tgtEl>
                                          <p:spTgt spid="21"/>
                                        </p:tgtEl>
                                        <p:attrNameLst>
                                          <p:attrName>style.visibility</p:attrName>
                                        </p:attrNameLst>
                                      </p:cBhvr>
                                      <p:to>
                                        <p:strVal val="visible"/>
                                      </p:to>
                                    </p:set>
                                    <p:animEffect transition="in" filter="fade">
                                      <p:cBhvr>
                                        <p:cTn id="43" dur="500"/>
                                        <p:tgtEl>
                                          <p:spTgt spid="21"/>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25"/>
                                        </p:tgtEl>
                                        <p:attrNameLst>
                                          <p:attrName>style.visibility</p:attrName>
                                        </p:attrNameLst>
                                      </p:cBhvr>
                                      <p:to>
                                        <p:strVal val="visible"/>
                                      </p:to>
                                    </p:set>
                                    <p:animEffect transition="in" filter="fade">
                                      <p:cBhvr>
                                        <p:cTn id="48"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19" grpId="0" animBg="1"/>
      <p:bldP spid="19" grpId="1" animBg="1"/>
      <p:bldP spid="20" grpId="0" animBg="1"/>
      <p:bldP spid="20" grpId="1" animBg="1"/>
      <p:bldP spid="21" grpId="0" animBg="1"/>
      <p:bldP spid="21" grpId="1" animBg="1"/>
      <p:bldP spid="22" grpId="0"/>
      <p:bldP spid="23" grpId="0"/>
      <p:bldP spid="24" grpId="0" animBg="1"/>
      <p:bldP spid="25" grpId="0"/>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FD91EEC4-4169-41B6-B5CC-2DCDFBF3343C}"/>
              </a:ext>
            </a:extLst>
          </p:cNvPr>
          <p:cNvSpPr txBox="1"/>
          <p:nvPr/>
        </p:nvSpPr>
        <p:spPr>
          <a:xfrm>
            <a:off x="2403000" y="5222368"/>
            <a:ext cx="1998636"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i="0" u="none" strike="noStrike" kern="1200" cap="none" spc="0" normalizeH="0" baseline="0" noProof="0" dirty="0">
                <a:ln>
                  <a:noFill/>
                </a:ln>
                <a:solidFill>
                  <a:srgbClr val="000000"/>
                </a:solidFill>
                <a:effectLst/>
                <a:uLnTx/>
                <a:uFillTx/>
                <a:latin typeface="Myriad Pro"/>
              </a:rPr>
              <a:t>3 + 3 = 6</a:t>
            </a:r>
          </a:p>
        </p:txBody>
      </p:sp>
      <p:sp>
        <p:nvSpPr>
          <p:cNvPr id="20" name="TextBox 19">
            <a:extLst>
              <a:ext uri="{FF2B5EF4-FFF2-40B4-BE49-F238E27FC236}">
                <a16:creationId xmlns:a16="http://schemas.microsoft.com/office/drawing/2014/main" id="{CE30DA88-2832-4BBA-B855-163F56BC8205}"/>
              </a:ext>
            </a:extLst>
          </p:cNvPr>
          <p:cNvSpPr txBox="1"/>
          <p:nvPr/>
        </p:nvSpPr>
        <p:spPr>
          <a:xfrm flipH="1">
            <a:off x="2360476" y="5222368"/>
            <a:ext cx="1998634"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i="0" u="none" strike="noStrike" kern="1200" cap="none" spc="0" normalizeH="0" baseline="0" noProof="0" dirty="0">
                <a:ln>
                  <a:noFill/>
                </a:ln>
                <a:solidFill>
                  <a:srgbClr val="000000"/>
                </a:solidFill>
                <a:effectLst/>
                <a:uLnTx/>
                <a:uFillTx/>
                <a:latin typeface="Myriad Pro"/>
              </a:rPr>
              <a:t>4 + 3 = 7</a:t>
            </a:r>
          </a:p>
        </p:txBody>
      </p:sp>
      <p:sp>
        <p:nvSpPr>
          <p:cNvPr id="4" name="Title 3">
            <a:extLst>
              <a:ext uri="{FF2B5EF4-FFF2-40B4-BE49-F238E27FC236}">
                <a16:creationId xmlns:a16="http://schemas.microsoft.com/office/drawing/2014/main" id="{0C5D416B-CD2B-456D-AF56-8AD2DADA5F21}"/>
              </a:ext>
            </a:extLst>
          </p:cNvPr>
          <p:cNvSpPr>
            <a:spLocks noGrp="1"/>
          </p:cNvSpPr>
          <p:nvPr>
            <p:ph type="title"/>
          </p:nvPr>
        </p:nvSpPr>
        <p:spPr/>
        <p:txBody>
          <a:bodyPr/>
          <a:lstStyle/>
          <a:p>
            <a:r>
              <a:rPr lang="en-GB" dirty="0"/>
              <a:t>1NF-1 Fluently add and subtract within 10 – doubles, halves and near doubles</a:t>
            </a:r>
          </a:p>
        </p:txBody>
      </p:sp>
      <p:grpSp>
        <p:nvGrpSpPr>
          <p:cNvPr id="6" name="Group 5">
            <a:extLst>
              <a:ext uri="{FF2B5EF4-FFF2-40B4-BE49-F238E27FC236}">
                <a16:creationId xmlns:a16="http://schemas.microsoft.com/office/drawing/2014/main" id="{344E031D-692C-485D-855E-555498E43788}"/>
              </a:ext>
            </a:extLst>
          </p:cNvPr>
          <p:cNvGrpSpPr/>
          <p:nvPr/>
        </p:nvGrpSpPr>
        <p:grpSpPr>
          <a:xfrm>
            <a:off x="2621848" y="1484313"/>
            <a:ext cx="1422576" cy="3564658"/>
            <a:chOff x="5375127" y="1496670"/>
            <a:chExt cx="1389624" cy="3482088"/>
          </a:xfrm>
        </p:grpSpPr>
        <p:grpSp>
          <p:nvGrpSpPr>
            <p:cNvPr id="22" name="Group 21">
              <a:extLst>
                <a:ext uri="{FF2B5EF4-FFF2-40B4-BE49-F238E27FC236}">
                  <a16:creationId xmlns:a16="http://schemas.microsoft.com/office/drawing/2014/main" id="{AF680709-472D-49C5-935F-9417994693FA}"/>
                </a:ext>
              </a:extLst>
            </p:cNvPr>
            <p:cNvGrpSpPr/>
            <p:nvPr/>
          </p:nvGrpSpPr>
          <p:grpSpPr>
            <a:xfrm>
              <a:off x="5375127" y="1496670"/>
              <a:ext cx="1389624" cy="3482088"/>
              <a:chOff x="5162433" y="1391913"/>
              <a:chExt cx="1513791" cy="3793228"/>
            </a:xfrm>
          </p:grpSpPr>
          <p:sp>
            <p:nvSpPr>
              <p:cNvPr id="47" name="Rectangle 46">
                <a:extLst>
                  <a:ext uri="{FF2B5EF4-FFF2-40B4-BE49-F238E27FC236}">
                    <a16:creationId xmlns:a16="http://schemas.microsoft.com/office/drawing/2014/main" id="{E6808B6B-0464-4794-A176-6A1D6F76147B}"/>
                  </a:ext>
                </a:extLst>
              </p:cNvPr>
              <p:cNvSpPr/>
              <p:nvPr/>
            </p:nvSpPr>
            <p:spPr>
              <a:xfrm>
                <a:off x="5162433" y="1391913"/>
                <a:ext cx="1513791" cy="3793228"/>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1600" b="0" i="0" u="none" strike="noStrike" kern="1200" cap="none" spc="0" normalizeH="0" baseline="0" noProof="0">
                  <a:ln>
                    <a:noFill/>
                  </a:ln>
                  <a:solidFill>
                    <a:srgbClr val="FFFFFF"/>
                  </a:solidFill>
                  <a:effectLst/>
                  <a:uLnTx/>
                  <a:uFillTx/>
                  <a:latin typeface="Arial"/>
                  <a:ea typeface="+mn-ea"/>
                  <a:cs typeface="+mn-cs"/>
                </a:endParaRPr>
              </a:p>
            </p:txBody>
          </p:sp>
          <p:cxnSp>
            <p:nvCxnSpPr>
              <p:cNvPr id="48" name="Straight Connector 47">
                <a:extLst>
                  <a:ext uri="{FF2B5EF4-FFF2-40B4-BE49-F238E27FC236}">
                    <a16:creationId xmlns:a16="http://schemas.microsoft.com/office/drawing/2014/main" id="{8BC099A5-92FB-46D4-928C-47DE73693850}"/>
                  </a:ext>
                </a:extLst>
              </p:cNvPr>
              <p:cNvCxnSpPr>
                <a:endCxn id="47" idx="2"/>
              </p:cNvCxnSpPr>
              <p:nvPr/>
            </p:nvCxnSpPr>
            <p:spPr>
              <a:xfrm>
                <a:off x="5910578" y="1391913"/>
                <a:ext cx="8751" cy="3793228"/>
              </a:xfrm>
              <a:prstGeom prst="lin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49" name="Straight Connector 48">
                <a:extLst>
                  <a:ext uri="{FF2B5EF4-FFF2-40B4-BE49-F238E27FC236}">
                    <a16:creationId xmlns:a16="http://schemas.microsoft.com/office/drawing/2014/main" id="{FF3A9D89-6DA9-4E33-B867-9179B692A1BC}"/>
                  </a:ext>
                </a:extLst>
              </p:cNvPr>
              <p:cNvCxnSpPr/>
              <p:nvPr/>
            </p:nvCxnSpPr>
            <p:spPr>
              <a:xfrm>
                <a:off x="5162433" y="2150559"/>
                <a:ext cx="1513791" cy="0"/>
              </a:xfrm>
              <a:prstGeom prst="lin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50" name="Straight Connector 49">
                <a:extLst>
                  <a:ext uri="{FF2B5EF4-FFF2-40B4-BE49-F238E27FC236}">
                    <a16:creationId xmlns:a16="http://schemas.microsoft.com/office/drawing/2014/main" id="{C66BE4A2-724E-4EDA-8FD7-9921419895F8}"/>
                  </a:ext>
                </a:extLst>
              </p:cNvPr>
              <p:cNvCxnSpPr/>
              <p:nvPr/>
            </p:nvCxnSpPr>
            <p:spPr>
              <a:xfrm>
                <a:off x="5162433" y="2909205"/>
                <a:ext cx="1513791" cy="0"/>
              </a:xfrm>
              <a:prstGeom prst="lin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51" name="Straight Connector 50">
                <a:extLst>
                  <a:ext uri="{FF2B5EF4-FFF2-40B4-BE49-F238E27FC236}">
                    <a16:creationId xmlns:a16="http://schemas.microsoft.com/office/drawing/2014/main" id="{44FF66B5-C437-4DD0-B181-C37BF9651178}"/>
                  </a:ext>
                </a:extLst>
              </p:cNvPr>
              <p:cNvCxnSpPr/>
              <p:nvPr/>
            </p:nvCxnSpPr>
            <p:spPr>
              <a:xfrm>
                <a:off x="5162433" y="3667851"/>
                <a:ext cx="1513791" cy="0"/>
              </a:xfrm>
              <a:prstGeom prst="lin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52" name="Straight Connector 51">
                <a:extLst>
                  <a:ext uri="{FF2B5EF4-FFF2-40B4-BE49-F238E27FC236}">
                    <a16:creationId xmlns:a16="http://schemas.microsoft.com/office/drawing/2014/main" id="{ECF46F37-D1E7-4CB4-98BA-A61556352E2F}"/>
                  </a:ext>
                </a:extLst>
              </p:cNvPr>
              <p:cNvCxnSpPr/>
              <p:nvPr/>
            </p:nvCxnSpPr>
            <p:spPr>
              <a:xfrm>
                <a:off x="5162433" y="4426497"/>
                <a:ext cx="1513791" cy="0"/>
              </a:xfrm>
              <a:prstGeom prst="lin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grpSp>
        <p:sp>
          <p:nvSpPr>
            <p:cNvPr id="45" name="Oval 44">
              <a:extLst>
                <a:ext uri="{FF2B5EF4-FFF2-40B4-BE49-F238E27FC236}">
                  <a16:creationId xmlns:a16="http://schemas.microsoft.com/office/drawing/2014/main" id="{948EE19A-DB33-433F-9A92-C8D208940212}"/>
                </a:ext>
              </a:extLst>
            </p:cNvPr>
            <p:cNvSpPr/>
            <p:nvPr/>
          </p:nvSpPr>
          <p:spPr>
            <a:xfrm>
              <a:off x="5431355" y="4343388"/>
              <a:ext cx="574324" cy="574324"/>
            </a:xfrm>
            <a:prstGeom prst="ellipse">
              <a:avLst/>
            </a:prstGeom>
            <a:solidFill>
              <a:srgbClr val="00B0F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1600" b="0" i="0" u="none" strike="noStrike" kern="1200" cap="none" spc="0" normalizeH="0" baseline="0" noProof="0">
                <a:ln>
                  <a:noFill/>
                </a:ln>
                <a:solidFill>
                  <a:srgbClr val="FFFFFF"/>
                </a:solidFill>
                <a:effectLst/>
                <a:uLnTx/>
                <a:uFillTx/>
                <a:latin typeface="Arial"/>
                <a:ea typeface="+mn-ea"/>
                <a:cs typeface="+mn-cs"/>
              </a:endParaRPr>
            </a:p>
          </p:txBody>
        </p:sp>
        <p:sp>
          <p:nvSpPr>
            <p:cNvPr id="53" name="Oval 52">
              <a:extLst>
                <a:ext uri="{FF2B5EF4-FFF2-40B4-BE49-F238E27FC236}">
                  <a16:creationId xmlns:a16="http://schemas.microsoft.com/office/drawing/2014/main" id="{E8E21821-67B2-4097-8DE8-3EBC7D62A5D3}"/>
                </a:ext>
              </a:extLst>
            </p:cNvPr>
            <p:cNvSpPr/>
            <p:nvPr/>
          </p:nvSpPr>
          <p:spPr>
            <a:xfrm>
              <a:off x="5431355" y="3647260"/>
              <a:ext cx="574324" cy="574324"/>
            </a:xfrm>
            <a:prstGeom prst="ellipse">
              <a:avLst/>
            </a:prstGeom>
            <a:solidFill>
              <a:srgbClr val="00B0F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1600" b="0" i="0" u="none" strike="noStrike" kern="1200" cap="none" spc="0" normalizeH="0" baseline="0" noProof="0">
                <a:ln>
                  <a:noFill/>
                </a:ln>
                <a:solidFill>
                  <a:srgbClr val="FFFFFF"/>
                </a:solidFill>
                <a:effectLst/>
                <a:uLnTx/>
                <a:uFillTx/>
                <a:latin typeface="Arial"/>
                <a:ea typeface="+mn-ea"/>
                <a:cs typeface="+mn-cs"/>
              </a:endParaRPr>
            </a:p>
          </p:txBody>
        </p:sp>
        <p:sp>
          <p:nvSpPr>
            <p:cNvPr id="54" name="Oval 53">
              <a:extLst>
                <a:ext uri="{FF2B5EF4-FFF2-40B4-BE49-F238E27FC236}">
                  <a16:creationId xmlns:a16="http://schemas.microsoft.com/office/drawing/2014/main" id="{54F4EA46-2B3F-498A-A6CA-FA5E4EF3479B}"/>
                </a:ext>
              </a:extLst>
            </p:cNvPr>
            <p:cNvSpPr/>
            <p:nvPr/>
          </p:nvSpPr>
          <p:spPr>
            <a:xfrm>
              <a:off x="5431355" y="2950552"/>
              <a:ext cx="574324" cy="574324"/>
            </a:xfrm>
            <a:prstGeom prst="ellipse">
              <a:avLst/>
            </a:prstGeom>
            <a:solidFill>
              <a:srgbClr val="00B0F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1600" b="0" i="0" u="none" strike="noStrike" kern="1200" cap="none" spc="0" normalizeH="0" baseline="0" noProof="0">
                <a:ln>
                  <a:noFill/>
                </a:ln>
                <a:solidFill>
                  <a:srgbClr val="FFFFFF"/>
                </a:solidFill>
                <a:effectLst/>
                <a:uLnTx/>
                <a:uFillTx/>
                <a:latin typeface="Arial"/>
                <a:ea typeface="+mn-ea"/>
                <a:cs typeface="+mn-cs"/>
              </a:endParaRPr>
            </a:p>
          </p:txBody>
        </p:sp>
        <p:sp>
          <p:nvSpPr>
            <p:cNvPr id="55" name="Oval 54">
              <a:extLst>
                <a:ext uri="{FF2B5EF4-FFF2-40B4-BE49-F238E27FC236}">
                  <a16:creationId xmlns:a16="http://schemas.microsoft.com/office/drawing/2014/main" id="{02C1D8DD-72E4-4963-A246-9D8EBC024F46}"/>
                </a:ext>
              </a:extLst>
            </p:cNvPr>
            <p:cNvSpPr/>
            <p:nvPr/>
          </p:nvSpPr>
          <p:spPr>
            <a:xfrm>
              <a:off x="6123478" y="4343388"/>
              <a:ext cx="574324" cy="574324"/>
            </a:xfrm>
            <a:prstGeom prst="ellipse">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1600" b="0" i="0" u="none" strike="noStrike" kern="1200" cap="none" spc="0" normalizeH="0" baseline="0" noProof="0">
                <a:ln>
                  <a:noFill/>
                </a:ln>
                <a:solidFill>
                  <a:srgbClr val="FFFFFF"/>
                </a:solidFill>
                <a:effectLst/>
                <a:uLnTx/>
                <a:uFillTx/>
                <a:latin typeface="Arial"/>
                <a:ea typeface="+mn-ea"/>
                <a:cs typeface="+mn-cs"/>
              </a:endParaRPr>
            </a:p>
          </p:txBody>
        </p:sp>
        <p:sp>
          <p:nvSpPr>
            <p:cNvPr id="56" name="Oval 55">
              <a:extLst>
                <a:ext uri="{FF2B5EF4-FFF2-40B4-BE49-F238E27FC236}">
                  <a16:creationId xmlns:a16="http://schemas.microsoft.com/office/drawing/2014/main" id="{A95BC624-8BAE-45C1-91B8-711E0EFE560C}"/>
                </a:ext>
              </a:extLst>
            </p:cNvPr>
            <p:cNvSpPr/>
            <p:nvPr/>
          </p:nvSpPr>
          <p:spPr>
            <a:xfrm>
              <a:off x="6123478" y="3647260"/>
              <a:ext cx="574324" cy="574324"/>
            </a:xfrm>
            <a:prstGeom prst="ellipse">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1600" b="0" i="0" u="none" strike="noStrike" kern="1200" cap="none" spc="0" normalizeH="0" baseline="0" noProof="0">
                <a:ln>
                  <a:noFill/>
                </a:ln>
                <a:solidFill>
                  <a:srgbClr val="FFFFFF"/>
                </a:solidFill>
                <a:effectLst/>
                <a:uLnTx/>
                <a:uFillTx/>
                <a:latin typeface="Arial"/>
                <a:ea typeface="+mn-ea"/>
                <a:cs typeface="+mn-cs"/>
              </a:endParaRPr>
            </a:p>
          </p:txBody>
        </p:sp>
        <p:sp>
          <p:nvSpPr>
            <p:cNvPr id="57" name="Oval 56">
              <a:extLst>
                <a:ext uri="{FF2B5EF4-FFF2-40B4-BE49-F238E27FC236}">
                  <a16:creationId xmlns:a16="http://schemas.microsoft.com/office/drawing/2014/main" id="{B5E2CC2A-7649-4890-BA3F-917E5402E848}"/>
                </a:ext>
              </a:extLst>
            </p:cNvPr>
            <p:cNvSpPr/>
            <p:nvPr/>
          </p:nvSpPr>
          <p:spPr>
            <a:xfrm>
              <a:off x="6123478" y="2950552"/>
              <a:ext cx="574324" cy="574324"/>
            </a:xfrm>
            <a:prstGeom prst="ellipse">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1600" b="0" i="0" u="none" strike="noStrike" kern="1200" cap="none" spc="0" normalizeH="0" baseline="0" noProof="0">
                <a:ln>
                  <a:noFill/>
                </a:ln>
                <a:solidFill>
                  <a:srgbClr val="FFFFFF"/>
                </a:solidFill>
                <a:effectLst/>
                <a:uLnTx/>
                <a:uFillTx/>
                <a:latin typeface="Arial"/>
                <a:ea typeface="+mn-ea"/>
                <a:cs typeface="+mn-cs"/>
              </a:endParaRPr>
            </a:p>
          </p:txBody>
        </p:sp>
      </p:grpSp>
      <p:sp>
        <p:nvSpPr>
          <p:cNvPr id="58" name="Oval 57">
            <a:extLst>
              <a:ext uri="{FF2B5EF4-FFF2-40B4-BE49-F238E27FC236}">
                <a16:creationId xmlns:a16="http://schemas.microsoft.com/office/drawing/2014/main" id="{F9139F62-D0F4-4D79-80FB-77575A308D98}"/>
              </a:ext>
            </a:extLst>
          </p:cNvPr>
          <p:cNvSpPr/>
          <p:nvPr/>
        </p:nvSpPr>
        <p:spPr>
          <a:xfrm>
            <a:off x="2672531" y="2266548"/>
            <a:ext cx="574324" cy="574324"/>
          </a:xfrm>
          <a:prstGeom prst="ellipse">
            <a:avLst/>
          </a:prstGeom>
          <a:solidFill>
            <a:srgbClr val="00B0F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1600" b="0" i="0" u="none" strike="noStrike" kern="1200" cap="none" spc="0" normalizeH="0" baseline="0" noProof="0">
              <a:ln>
                <a:noFill/>
              </a:ln>
              <a:solidFill>
                <a:srgbClr val="FFFFFF"/>
              </a:solidFill>
              <a:effectLst/>
              <a:uLnTx/>
              <a:uFillTx/>
              <a:latin typeface="Arial"/>
              <a:ea typeface="+mn-ea"/>
              <a:cs typeface="+mn-cs"/>
            </a:endParaRPr>
          </a:p>
        </p:txBody>
      </p:sp>
      <p:sp>
        <p:nvSpPr>
          <p:cNvPr id="2" name="TextBox 19">
            <a:extLst>
              <a:ext uri="{FF2B5EF4-FFF2-40B4-BE49-F238E27FC236}">
                <a16:creationId xmlns:a16="http://schemas.microsoft.com/office/drawing/2014/main" id="{1505CB98-D3BF-426E-9C6F-18DBE7EAFC06}"/>
              </a:ext>
            </a:extLst>
          </p:cNvPr>
          <p:cNvSpPr txBox="1"/>
          <p:nvPr/>
        </p:nvSpPr>
        <p:spPr>
          <a:xfrm>
            <a:off x="6823587" y="3044279"/>
            <a:ext cx="4365523" cy="769441"/>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I know that double 3 is equal to 6. </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lang="en-GB" sz="2000" i="1" dirty="0">
                <a:solidFill>
                  <a:srgbClr val="585858"/>
                </a:solidFill>
              </a:rPr>
              <a:t>S</a:t>
            </a: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o I know 4 plus 3 is equal to 7.</a:t>
            </a:r>
          </a:p>
        </p:txBody>
      </p:sp>
    </p:spTree>
    <p:custDataLst>
      <p:tags r:id="rId1"/>
    </p:custDataLst>
    <p:extLst>
      <p:ext uri="{BB962C8B-B14F-4D97-AF65-F5344CB8AC3E}">
        <p14:creationId xmlns:p14="http://schemas.microsoft.com/office/powerpoint/2010/main" val="2976581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par>
                                <p:cTn id="9" presetID="1" presetClass="exit" presetSubtype="0" fill="hold" grpId="0" nodeType="withEffect">
                                  <p:stCondLst>
                                    <p:cond delay="0"/>
                                  </p:stCondLst>
                                  <p:childTnLst>
                                    <p:set>
                                      <p:cBhvr>
                                        <p:cTn id="10" dur="1" fill="hold">
                                          <p:stCondLst>
                                            <p:cond delay="0"/>
                                          </p:stCondLst>
                                        </p:cTn>
                                        <p:tgtEl>
                                          <p:spTgt spid="1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58" grpId="0" animBg="1"/>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1NF-1 Fluently add and subtract within 10 – doubles, halves and near doubles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 + 5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spTree>
    <p:extLst>
      <p:ext uri="{BB962C8B-B14F-4D97-AF65-F5344CB8AC3E}">
        <p14:creationId xmlns:p14="http://schemas.microsoft.com/office/powerpoint/2010/main" val="3427054639"/>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1NF-1 Fluently add and subtract within 10 – doubles, halves and near doubles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969904"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 – 5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156115"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p>
        </p:txBody>
      </p:sp>
    </p:spTree>
    <p:extLst>
      <p:ext uri="{BB962C8B-B14F-4D97-AF65-F5344CB8AC3E}">
        <p14:creationId xmlns:p14="http://schemas.microsoft.com/office/powerpoint/2010/main" val="822369898"/>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1NF-1 Fluently add and subtract within 10 – doubles, halves and near doubles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 – 1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Tree>
    <p:extLst>
      <p:ext uri="{BB962C8B-B14F-4D97-AF65-F5344CB8AC3E}">
        <p14:creationId xmlns:p14="http://schemas.microsoft.com/office/powerpoint/2010/main" val="3966381701"/>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2D24704-EDE4-4CA5-ADAB-2B740C5F9CA2}"/>
              </a:ext>
            </a:extLst>
          </p:cNvPr>
          <p:cNvSpPr/>
          <p:nvPr/>
        </p:nvSpPr>
        <p:spPr bwMode="auto">
          <a:xfrm>
            <a:off x="0" y="3068960"/>
            <a:ext cx="12216680" cy="720080"/>
          </a:xfrm>
          <a:prstGeom prst="rect">
            <a:avLst/>
          </a:prstGeom>
          <a:solidFill>
            <a:schemeClr val="accent6">
              <a:lumMod val="50000"/>
            </a:schemeClr>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2" name="Title 3">
            <a:extLst>
              <a:ext uri="{FF2B5EF4-FFF2-40B4-BE49-F238E27FC236}">
                <a16:creationId xmlns:a16="http://schemas.microsoft.com/office/drawing/2014/main" id="{9FA756B9-D3A2-4838-BAE4-37F02EFEBA50}"/>
              </a:ext>
            </a:extLst>
          </p:cNvPr>
          <p:cNvSpPr txBox="1">
            <a:spLocks/>
          </p:cNvSpPr>
          <p:nvPr/>
        </p:nvSpPr>
        <p:spPr bwMode="auto">
          <a:xfrm>
            <a:off x="594008" y="3215915"/>
            <a:ext cx="11262632" cy="42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000" b="0">
                <a:solidFill>
                  <a:schemeClr val="bg1"/>
                </a:solidFill>
                <a:latin typeface="+mn-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FFFFFF"/>
                </a:solidFill>
                <a:effectLst/>
                <a:uLnTx/>
                <a:uFillTx/>
                <a:latin typeface="Arial"/>
                <a:ea typeface="+mj-ea"/>
                <a:cs typeface="+mj-cs"/>
              </a:rPr>
              <a:t>1NF-1 Fluently add and subtract within 10</a:t>
            </a:r>
            <a:endParaRPr kumimoji="0" lang="en-GB" sz="2000" b="0" i="0" u="none" strike="noStrike" kern="0" cap="none" spc="0" normalizeH="0" baseline="0" noProof="0" dirty="0">
              <a:ln>
                <a:noFill/>
              </a:ln>
              <a:solidFill>
                <a:srgbClr val="FFFFFF"/>
              </a:solidFill>
              <a:effectLst/>
              <a:uLnTx/>
              <a:uFillTx/>
              <a:latin typeface="Arial"/>
              <a:ea typeface="+mj-ea"/>
              <a:cs typeface="+mj-cs"/>
            </a:endParaRPr>
          </a:p>
        </p:txBody>
      </p:sp>
    </p:spTree>
    <p:custDataLst>
      <p:tags r:id="rId1"/>
    </p:custDataLst>
    <p:extLst>
      <p:ext uri="{BB962C8B-B14F-4D97-AF65-F5344CB8AC3E}">
        <p14:creationId xmlns:p14="http://schemas.microsoft.com/office/powerpoint/2010/main" val="407074883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1NF-1 Fluently add and subtract within 10 – doubles, halves and near doubles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 + 2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spTree>
    <p:extLst>
      <p:ext uri="{BB962C8B-B14F-4D97-AF65-F5344CB8AC3E}">
        <p14:creationId xmlns:p14="http://schemas.microsoft.com/office/powerpoint/2010/main" val="970387330"/>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1NF-1 Fluently add and subtract within 10 – doubles, halves and near doubles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 – 2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a:t>
            </a:r>
          </a:p>
        </p:txBody>
      </p:sp>
    </p:spTree>
    <p:extLst>
      <p:ext uri="{BB962C8B-B14F-4D97-AF65-F5344CB8AC3E}">
        <p14:creationId xmlns:p14="http://schemas.microsoft.com/office/powerpoint/2010/main" val="3367827090"/>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1NF-1 Fluently add and subtract within 10 – doubles, halves and near doubles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 – 4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a:t>
            </a:r>
          </a:p>
        </p:txBody>
      </p:sp>
    </p:spTree>
    <p:extLst>
      <p:ext uri="{BB962C8B-B14F-4D97-AF65-F5344CB8AC3E}">
        <p14:creationId xmlns:p14="http://schemas.microsoft.com/office/powerpoint/2010/main" val="442538932"/>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1NF-1 Fluently add and subtract within 10 – doubles, halves and near doubles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 – 3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a:t>
            </a:r>
          </a:p>
        </p:txBody>
      </p:sp>
    </p:spTree>
    <p:extLst>
      <p:ext uri="{BB962C8B-B14F-4D97-AF65-F5344CB8AC3E}">
        <p14:creationId xmlns:p14="http://schemas.microsoft.com/office/powerpoint/2010/main" val="4118073198"/>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1NF-1 Fluently add and subtract within 10 – doubles, halves and near doubles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 – 4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spTree>
    <p:extLst>
      <p:ext uri="{BB962C8B-B14F-4D97-AF65-F5344CB8AC3E}">
        <p14:creationId xmlns:p14="http://schemas.microsoft.com/office/powerpoint/2010/main" val="4105201729"/>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1NF-1 Fluently add and subtract within 10 – doubles, halves and near doubles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 + 5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a:t>
            </a:r>
          </a:p>
        </p:txBody>
      </p:sp>
    </p:spTree>
    <p:extLst>
      <p:ext uri="{BB962C8B-B14F-4D97-AF65-F5344CB8AC3E}">
        <p14:creationId xmlns:p14="http://schemas.microsoft.com/office/powerpoint/2010/main" val="1513343179"/>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1NF-1 Fluently add and subtract within 10 – doubles, halves and near doubles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 + 1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a:t>
            </a:r>
          </a:p>
        </p:txBody>
      </p:sp>
    </p:spTree>
    <p:extLst>
      <p:ext uri="{BB962C8B-B14F-4D97-AF65-F5344CB8AC3E}">
        <p14:creationId xmlns:p14="http://schemas.microsoft.com/office/powerpoint/2010/main" val="3394948647"/>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1NF-1 Fluently add and subtract within 10 – doubles, halves and near doubles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 + 3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p>
        </p:txBody>
      </p:sp>
    </p:spTree>
    <p:extLst>
      <p:ext uri="{BB962C8B-B14F-4D97-AF65-F5344CB8AC3E}">
        <p14:creationId xmlns:p14="http://schemas.microsoft.com/office/powerpoint/2010/main" val="1914936093"/>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1NF-1 Fluently add and subtract within 10 – doubles, halves and near doubles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 + 2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p>
        </p:txBody>
      </p:sp>
    </p:spTree>
    <p:extLst>
      <p:ext uri="{BB962C8B-B14F-4D97-AF65-F5344CB8AC3E}">
        <p14:creationId xmlns:p14="http://schemas.microsoft.com/office/powerpoint/2010/main" val="3599928138"/>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1NF-1 Fluently add and subtract within 10 – doubles, halves and near doubles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 + 3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a:t>
            </a:r>
          </a:p>
        </p:txBody>
      </p:sp>
    </p:spTree>
    <p:extLst>
      <p:ext uri="{BB962C8B-B14F-4D97-AF65-F5344CB8AC3E}">
        <p14:creationId xmlns:p14="http://schemas.microsoft.com/office/powerpoint/2010/main" val="2687419324"/>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2.2|1.6"/>
</p:tagLst>
</file>

<file path=ppt/tags/tag10.xml><?xml version="1.0" encoding="utf-8"?>
<p:tagLst xmlns:a="http://schemas.openxmlformats.org/drawingml/2006/main" xmlns:r="http://schemas.openxmlformats.org/officeDocument/2006/relationships" xmlns:p="http://schemas.openxmlformats.org/presentationml/2006/main">
  <p:tag name="TIMING" val="|13.9"/>
</p:tagLst>
</file>

<file path=ppt/tags/tag11.xml><?xml version="1.0" encoding="utf-8"?>
<p:tagLst xmlns:a="http://schemas.openxmlformats.org/drawingml/2006/main" xmlns:r="http://schemas.openxmlformats.org/officeDocument/2006/relationships" xmlns:p="http://schemas.openxmlformats.org/presentationml/2006/main">
  <p:tag name="TIMING" val="|8|1.8|2.1"/>
</p:tagLst>
</file>

<file path=ppt/tags/tag2.xml><?xml version="1.0" encoding="utf-8"?>
<p:tagLst xmlns:a="http://schemas.openxmlformats.org/drawingml/2006/main" xmlns:r="http://schemas.openxmlformats.org/officeDocument/2006/relationships" xmlns:p="http://schemas.openxmlformats.org/presentationml/2006/main">
  <p:tag name="TIMING" val="|8|1.8|2.1"/>
</p:tagLst>
</file>

<file path=ppt/tags/tag3.xml><?xml version="1.0" encoding="utf-8"?>
<p:tagLst xmlns:a="http://schemas.openxmlformats.org/drawingml/2006/main" xmlns:r="http://schemas.openxmlformats.org/officeDocument/2006/relationships" xmlns:p="http://schemas.openxmlformats.org/presentationml/2006/main">
  <p:tag name="TIMING" val="|8|1.8|2.1"/>
</p:tagLst>
</file>

<file path=ppt/tags/tag4.xml><?xml version="1.0" encoding="utf-8"?>
<p:tagLst xmlns:a="http://schemas.openxmlformats.org/drawingml/2006/main" xmlns:r="http://schemas.openxmlformats.org/officeDocument/2006/relationships" xmlns:p="http://schemas.openxmlformats.org/presentationml/2006/main">
  <p:tag name="TIMING" val="|8|1.8|2.1"/>
</p:tagLst>
</file>

<file path=ppt/tags/tag5.xml><?xml version="1.0" encoding="utf-8"?>
<p:tagLst xmlns:a="http://schemas.openxmlformats.org/drawingml/2006/main" xmlns:r="http://schemas.openxmlformats.org/officeDocument/2006/relationships" xmlns:p="http://schemas.openxmlformats.org/presentationml/2006/main">
  <p:tag name="TIMING" val="|8|1.8|2.1"/>
</p:tagLst>
</file>

<file path=ppt/tags/tag6.xml><?xml version="1.0" encoding="utf-8"?>
<p:tagLst xmlns:a="http://schemas.openxmlformats.org/drawingml/2006/main" xmlns:r="http://schemas.openxmlformats.org/officeDocument/2006/relationships" xmlns:p="http://schemas.openxmlformats.org/presentationml/2006/main">
  <p:tag name="TIMING" val="|8|1.8|2.1"/>
</p:tagLst>
</file>

<file path=ppt/tags/tag7.xml><?xml version="1.0" encoding="utf-8"?>
<p:tagLst xmlns:a="http://schemas.openxmlformats.org/drawingml/2006/main" xmlns:r="http://schemas.openxmlformats.org/officeDocument/2006/relationships" xmlns:p="http://schemas.openxmlformats.org/presentationml/2006/main">
  <p:tag name="TIMING" val="|8|1.8|2.1"/>
</p:tagLst>
</file>

<file path=ppt/tags/tag8.xml><?xml version="1.0" encoding="utf-8"?>
<p:tagLst xmlns:a="http://schemas.openxmlformats.org/drawingml/2006/main" xmlns:r="http://schemas.openxmlformats.org/officeDocument/2006/relationships" xmlns:p="http://schemas.openxmlformats.org/presentationml/2006/main">
  <p:tag name="TIMING" val="|8|1.8|2.1"/>
</p:tagLst>
</file>

<file path=ppt/tags/tag9.xml><?xml version="1.0" encoding="utf-8"?>
<p:tagLst xmlns:a="http://schemas.openxmlformats.org/drawingml/2006/main" xmlns:r="http://schemas.openxmlformats.org/officeDocument/2006/relationships" xmlns:p="http://schemas.openxmlformats.org/presentationml/2006/main">
  <p:tag name="TIMING" val="|8|1.8|2.1"/>
</p:tagLst>
</file>

<file path=ppt/theme/theme1.xml><?xml version="1.0" encoding="utf-8"?>
<a:theme xmlns:a="http://schemas.openxmlformats.org/drawingml/2006/main" name="Custom Design">
  <a:themeElements>
    <a:clrScheme name="Custom 8">
      <a:dk1>
        <a:srgbClr val="585858"/>
      </a:dk1>
      <a:lt1>
        <a:srgbClr val="FFFFFF"/>
      </a:lt1>
      <a:dk2>
        <a:srgbClr val="585858"/>
      </a:dk2>
      <a:lt2>
        <a:srgbClr val="5F5F5F"/>
      </a:lt2>
      <a:accent1>
        <a:srgbClr val="585858"/>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ctem1">
  <a:themeElements>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nctem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lnDef>
  </a:objectDefaults>
  <a:extraClrSchemeLst>
    <a:extraClrScheme>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nctem1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nctem1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nctem1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nctem1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nctem1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nctem1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nctem1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nctem1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nctem1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66C4E9411A2B847AB3A2FDDFBD5392E" ma:contentTypeVersion="12" ma:contentTypeDescription="Create a new document." ma:contentTypeScope="" ma:versionID="434d7b626fa96a0718c1193846830b32">
  <xsd:schema xmlns:xsd="http://www.w3.org/2001/XMLSchema" xmlns:xs="http://www.w3.org/2001/XMLSchema" xmlns:p="http://schemas.microsoft.com/office/2006/metadata/properties" xmlns:ns2="dc9bd944-225f-43f1-96dc-d5ee43d55d1c" xmlns:ns3="6e8f39c4-649a-4727-b531-9584b06a2d5b" targetNamespace="http://schemas.microsoft.com/office/2006/metadata/properties" ma:root="true" ma:fieldsID="3b76194d8edd212a55ab64e907a72791" ns2:_="" ns3:_="">
    <xsd:import namespace="dc9bd944-225f-43f1-96dc-d5ee43d55d1c"/>
    <xsd:import namespace="6e8f39c4-649a-4727-b531-9584b06a2d5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9bd944-225f-43f1-96dc-d5ee43d55d1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e8f39c4-649a-4727-b531-9584b06a2d5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82AB53F-2365-4221-B52E-1FAB7194DECD}">
  <ds:schemaRefs>
    <ds:schemaRef ds:uri="http://schemas.microsoft.com/sharepoint/v3/contenttype/forms"/>
  </ds:schemaRefs>
</ds:datastoreItem>
</file>

<file path=customXml/itemProps2.xml><?xml version="1.0" encoding="utf-8"?>
<ds:datastoreItem xmlns:ds="http://schemas.openxmlformats.org/officeDocument/2006/customXml" ds:itemID="{F52F4355-41EF-4DA9-B998-C6511E367AD2}">
  <ds:schemaRefs>
    <ds:schemaRef ds:uri="http://purl.org/dc/elements/1.1/"/>
    <ds:schemaRef ds:uri="http://purl.org/dc/dcmitype/"/>
    <ds:schemaRef ds:uri="92be446a-fb96-41da-bd3a-8b4d582e422e"/>
    <ds:schemaRef ds:uri="9a54f591-ca81-4d3f-b3c2-6f30af17eb50"/>
    <ds:schemaRef ds:uri="http://purl.org/dc/terms/"/>
    <ds:schemaRef ds:uri="http://schemas.microsoft.com/office/infopath/2007/PartnerControls"/>
    <ds:schemaRef ds:uri="http://schemas.microsoft.com/office/2006/documentManagement/types"/>
    <ds:schemaRef ds:uri="http://schemas.microsoft.com/office/2006/metadata/propertie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9417CE8F-CD98-47C6-A815-F1A294AC7C1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9bd944-225f-43f1-96dc-d5ee43d55d1c"/>
    <ds:schemaRef ds:uri="6e8f39c4-649a-4727-b531-9584b06a2d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4633</Words>
  <Application>Microsoft Office PowerPoint</Application>
  <PresentationFormat>Widescreen</PresentationFormat>
  <Paragraphs>456</Paragraphs>
  <Slides>121</Slides>
  <Notes>115</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121</vt:i4>
      </vt:variant>
    </vt:vector>
  </HeadingPairs>
  <TitlesOfParts>
    <vt:vector size="129" baseType="lpstr">
      <vt:lpstr>Arial</vt:lpstr>
      <vt:lpstr>Calibri</vt:lpstr>
      <vt:lpstr>Calibri Light</vt:lpstr>
      <vt:lpstr>Gill Sans MT</vt:lpstr>
      <vt:lpstr>Myriad Pro</vt:lpstr>
      <vt:lpstr>Myriad Pro Semibold</vt:lpstr>
      <vt:lpstr>Custom Design</vt:lpstr>
      <vt:lpstr>nctem1</vt:lpstr>
      <vt:lpstr>PowerPoint Presentation</vt:lpstr>
      <vt:lpstr>1NF-1  Develop fluency in addition and subtraction facts within 10.</vt:lpstr>
      <vt:lpstr>1NF-1: Linked mastery PD materials</vt:lpstr>
      <vt:lpstr>1NF-1  Linked video lessons</vt:lpstr>
      <vt:lpstr>PowerPoint Presentation</vt:lpstr>
      <vt:lpstr>PowerPoint Presentation</vt:lpstr>
      <vt:lpstr>Guidance for working with a small pre-teaching or intervention group</vt:lpstr>
      <vt:lpstr>Guidance for working with a small pre-teaching or intervention group</vt:lpstr>
      <vt:lpstr>PowerPoint Presentation</vt:lpstr>
      <vt:lpstr>1NF-1 Fluently add and subtract within 10 – All Year 1 addition facts</vt:lpstr>
      <vt:lpstr>1NF-1 Fluently add and subtract within 10 – bonds to 10</vt:lpstr>
      <vt:lpstr>1NF-1 Fluently add and subtract within 10 – bonds to 10</vt:lpstr>
      <vt:lpstr>1NF-1 Fluently add and subtract within 10 – bonds to 10</vt:lpstr>
      <vt:lpstr>1NF-1 Fluently add and subtract within 10 – bonds to 10</vt:lpstr>
      <vt:lpstr>1NF-1 Fluently add and subtract within 10 – bonds to 10</vt:lpstr>
      <vt:lpstr>1NF-1 Fluently add and subtract within 10 – bonds to 10</vt:lpstr>
      <vt:lpstr>1NF-1 Fluently add and subtract within 10 – bonds to 10</vt:lpstr>
      <vt:lpstr>1NF-1 Fluently add and subtract within 10 – bonds to 10</vt:lpstr>
      <vt:lpstr>1NF-1 Fluently add and subtract within 10 – bonds to 10</vt:lpstr>
      <vt:lpstr>1NF-1 Fluently add and subtract within 10 – bonds to 10</vt:lpstr>
      <vt:lpstr>1NF-1 Fluently add and subtract within 10 – bonds to 10</vt:lpstr>
      <vt:lpstr>1NF-1 Fluently add and subtract within 10 – bonds to 10</vt:lpstr>
      <vt:lpstr>1NF-1 Fluently add and subtract within 10 – bonds to 10</vt:lpstr>
      <vt:lpstr>1NF-1 Fluently add and subtract within 10 – bonds to 10</vt:lpstr>
      <vt:lpstr>1NF-1 Fluently add and subtract within 10 – bonds to 10</vt:lpstr>
      <vt:lpstr>1NF-1 Fluently add and subtract within 10 – bonds to 10</vt:lpstr>
      <vt:lpstr>1NF-1 Fluently add and subtract within 10 – bonds to 10</vt:lpstr>
      <vt:lpstr>1NF-1 Fluently add and subtract within 10 – bonds to 10</vt:lpstr>
      <vt:lpstr>1NF-1 Fluently add and subtract within 10 – bonds to 10</vt:lpstr>
      <vt:lpstr>1NF-1 Fluently add and subtract within 10 – bonds to 10</vt:lpstr>
      <vt:lpstr>1NF-1 Fluently add and subtract within 10 – bonds to 10</vt:lpstr>
      <vt:lpstr>1NF-1 Fluently add and subtract within 10 – bonds to 10</vt:lpstr>
      <vt:lpstr>1NF-1 Fluently add and subtract within 10 – bonds to 10</vt:lpstr>
      <vt:lpstr>1NF-1 Fluently add and subtract within 10 – adding and subtracting 1</vt:lpstr>
      <vt:lpstr>1NF-1 Fluently add and subtract within 10 – adding and subtracting 1, difference of 1</vt:lpstr>
      <vt:lpstr>1NF-1 Fluently add and subtract within 10 – adding and subtracting 1, difference of 1</vt:lpstr>
      <vt:lpstr>1NF-1 Fluently add and subtract within 10 - adding and subtracting 1, difference of 1</vt:lpstr>
      <vt:lpstr>1NF-1 Fluently add and subtract within 10 - adding and subtracting 1, difference of 1</vt:lpstr>
      <vt:lpstr>1NF-1 Fluently add and subtract within 10 - adding and subtracting 1, difference of 1</vt:lpstr>
      <vt:lpstr>1NF-1 Fluently add and subtract within 10 - adding and subtracting 1, difference of 1</vt:lpstr>
      <vt:lpstr>1NF-1 Fluently add and subtract within 10 - adding and subtracting 1, difference of 1</vt:lpstr>
      <vt:lpstr>1NF-1 Fluently add and subtract within 10 - adding and subtracting 1, difference of 1</vt:lpstr>
      <vt:lpstr>1NF-1 Fluently add and subtract within 10 - adding and subtracting 1, difference of 1</vt:lpstr>
      <vt:lpstr>1NF-1 Fluently add and subtract within 10 - adding and subtracting 1, difference of 1</vt:lpstr>
      <vt:lpstr>1NF-1 Fluently add and subtract within 10 - adding and subtracting 1, difference of 1</vt:lpstr>
      <vt:lpstr>1NF-1 Fluently add and subtract within 10 – difference of 1</vt:lpstr>
      <vt:lpstr>1NF-1 Fluently add and subtract within 10 – adding and subtracting 1, difference of 1</vt:lpstr>
      <vt:lpstr>1NF-1 Fluently add and subtract within 10 – adding and subtracting 1, difference of 1</vt:lpstr>
      <vt:lpstr>1NF-1 Fluently add and subtract within 10 – adding and subtracting 1, difference of 1</vt:lpstr>
      <vt:lpstr>1NF-1 Fluently add and subtract within 10 – adding and subtracting 1, difference of 1</vt:lpstr>
      <vt:lpstr>1NF-1 Fluently add and subtract within 10 – adding and subtracting 2, difference of 2</vt:lpstr>
      <vt:lpstr>1NF-1 Fluently add and subtract within 10 – adding and subtracting 2, difference of 2</vt:lpstr>
      <vt:lpstr>1NF-1 Fluently add and subtract within 10 – adding and subtracting 2, difference of 2</vt:lpstr>
      <vt:lpstr>1NF-1 Fluently add and subtract within 10 – adding  and subtracting 2, difference of 2</vt:lpstr>
      <vt:lpstr>1NF-1 Fluently add and subtract within 10 – adding  and subtracting 2, difference of 2</vt:lpstr>
      <vt:lpstr>1NF-1 Fluently add and subtract within 10 – adding  and subtracting 2, difference of 2</vt:lpstr>
      <vt:lpstr>1NF-1 Fluently add and subtract within 10 – adding  and subtracting 2, difference of 2</vt:lpstr>
      <vt:lpstr>1NF-1 Fluently add and subtract within 10 – adding  and subtracting 2, difference of 2</vt:lpstr>
      <vt:lpstr>1NF-1 Fluently add and subtract within 10 – adding  and subtracting 2, difference of 2</vt:lpstr>
      <vt:lpstr>1NF-1 Fluently add and subtract within 10 – adding  and subtracting 2, difference of 2</vt:lpstr>
      <vt:lpstr>1NF-1 Fluently add and subtract within 10 – adding  and subtracting 2, difference of 2</vt:lpstr>
      <vt:lpstr>1NF-1 Fluently add and subtract within 10 – adding  and subtracting 2, difference of 2</vt:lpstr>
      <vt:lpstr>1NF-1 Fluently add and subtract within 10 – adding  and subtracting 2, difference of 2</vt:lpstr>
      <vt:lpstr>1NF-1 Fluently add and subtract within 10 – adding  and subtracting 2, difference of 2</vt:lpstr>
      <vt:lpstr>1NF-1 Fluently add and subtract within 10 – adding  and subtracting 2, difference of 2</vt:lpstr>
      <vt:lpstr>1NF-1 Fluently add and subtract within 10 – adding and subtracting 0</vt:lpstr>
      <vt:lpstr>1NF-1 Fluently add and subtract within 10 – adding and subtracting 0</vt:lpstr>
      <vt:lpstr>1NF-1 Fluently add and subtract within 10 – adding and subtracting 0</vt:lpstr>
      <vt:lpstr>1NF-1 Fluently add and subtract within 10 – adding and subtracting 0</vt:lpstr>
      <vt:lpstr>1NF-1 Fluently add and subtract within 10 – adding and subtracting 0</vt:lpstr>
      <vt:lpstr>1NF-1 Fluently add and subtract within 10 – adding and subtracting 0</vt:lpstr>
      <vt:lpstr>1NF-1 Fluently add and subtract within 10 – adding and subtracting 0</vt:lpstr>
      <vt:lpstr>1NF-1 Fluently add and subtract within 10 – adding and subtracting 0</vt:lpstr>
      <vt:lpstr>1NF-1 Fluently add and subtract within 10 – adding and subtracting 0</vt:lpstr>
      <vt:lpstr>1NF-1 Fluently add and subtract within 10 – adding and subtracting 0</vt:lpstr>
      <vt:lpstr>1NF-1 Fluently add and subtract within 10 – adding and subtracting 0</vt:lpstr>
      <vt:lpstr>1NF-1 Fluently add and subtract within 10 – adding and subtracting 0</vt:lpstr>
      <vt:lpstr>1NF-1 Fluently add and subtract within 10 – differences of zero</vt:lpstr>
      <vt:lpstr>1NF-1 Fluently add and subtract within 10 – subtracting the same number leaves 0</vt:lpstr>
      <vt:lpstr>1NF-1 Fluently add and subtract within 10 – adding and subtracting 0</vt:lpstr>
      <vt:lpstr>1NF-1 Fluently add and subtract within 10 – adding and subtracting 0</vt:lpstr>
      <vt:lpstr>1NF-1 Fluently add and subtract within 10 – adding and subtracting 0</vt:lpstr>
      <vt:lpstr>1NF-1 Fluently add and subtract within 10 – doubles, halves and near doubles</vt:lpstr>
      <vt:lpstr>1NF-1 Fluently add and subtract within 10 – doubles, halves and near doubles</vt:lpstr>
      <vt:lpstr>1NF-1 Fluently add and subtract within 10 – doubles, halves and near doubles</vt:lpstr>
      <vt:lpstr>1NF-1 Fluently add and subtract within 10 – doubles, halves and near doubles</vt:lpstr>
      <vt:lpstr>1NF-1 Fluently add and subtract within 10 – doubles, halves and near doubles</vt:lpstr>
      <vt:lpstr>1NF-1 Fluently add and subtract within 10 – doubles, halves and near doubles</vt:lpstr>
      <vt:lpstr>1NF-1 Fluently add and subtract within 10 – doubles, halves and near doubles</vt:lpstr>
      <vt:lpstr>1NF-1 Fluently add and subtract within 10 – doubles, halves and near doubles</vt:lpstr>
      <vt:lpstr>1NF-1 Fluently add and subtract within 10 – doubles, halves and near doubles</vt:lpstr>
      <vt:lpstr>1NF-1 Fluently add and subtract within 10 – doubles, halves and near doubles</vt:lpstr>
      <vt:lpstr>1NF-1 Fluently add and subtract within 10 – doubles, halves and near doubles</vt:lpstr>
      <vt:lpstr>1NF-1 Fluently add and subtract within 10 – doubles, halves and near doubles</vt:lpstr>
      <vt:lpstr>1NF-1 Fluently add and subtract within 10 – doubles, halves and near doubles</vt:lpstr>
      <vt:lpstr>1NF-1 Fluently add and subtract within 10 – doubles, halves and near doubles</vt:lpstr>
      <vt:lpstr>1NF-1 Fluently add and subtract within 10 – doubles, halves and near doubles</vt:lpstr>
      <vt:lpstr>1NF-1 Fluently add and subtract within 10 – doubles, halves and near doubles</vt:lpstr>
      <vt:lpstr>1NF-1 Fluently add and subtract within 10 – doubles, halves and near doubles</vt:lpstr>
      <vt:lpstr>1NF-1 Fluently add and subtract within 10 – doubles, halves and near doubles</vt:lpstr>
      <vt:lpstr>1NF-1 Fluently add and subtract within 10 – doubles, halves and near doubles</vt:lpstr>
      <vt:lpstr>1NF-1 Fluently add and subtract within 10 – doubles, halves and near doubles</vt:lpstr>
      <vt:lpstr>1NF-1 Fluently add and subtract within 10 – doubles, halves and near doubles</vt:lpstr>
      <vt:lpstr>1NF-1 Fluently add and subtract within 10 – doubles, halves and near doubles</vt:lpstr>
      <vt:lpstr>1NF-1 Fluently add and subtract within 10 – doubles, halves and near doubles</vt:lpstr>
      <vt:lpstr>1NF-1 Fluently add and subtract within 10 – doubles, halves and near doubles</vt:lpstr>
      <vt:lpstr>1NF-1 Fluently add and subtract within 10 – doubles, halves and near doubles</vt:lpstr>
      <vt:lpstr>1NF-1 Fluently add and subtract within 10 – doubles, halves and near doubles</vt:lpstr>
      <vt:lpstr>1NF-1 Fluently add and subtract within 10 – remaining facts</vt:lpstr>
      <vt:lpstr>1NF-1 Fluently add and subtract within 10 – remaining facts</vt:lpstr>
      <vt:lpstr>1NF-1 Fluently add and subtract within 10 – remaining facts</vt:lpstr>
      <vt:lpstr>1NF-1 Fluently add and subtract within 10 – remaining facts</vt:lpstr>
      <vt:lpstr>1NF-1 Fluently add and subtract within 10 – remaining facts</vt:lpstr>
      <vt:lpstr>1NF-1 Fluently add and subtract within 10 – remaining facts</vt:lpstr>
      <vt:lpstr>1NF-1 Fluently add and subtract within 10 – remaining facts</vt:lpstr>
      <vt:lpstr>1NF-1 Fluently add and subtract within 10 – remaining facts</vt:lpstr>
      <vt:lpstr>1NF-1 Fluently add and subtract within 10 – remaining facts</vt:lpstr>
      <vt:lpstr>1NF-1 Fluently add and subtract within 10 – remaining facts</vt:lpstr>
      <vt:lpstr>1NF-1 Fluently add and subtract within 10 – remaining facts</vt:lpstr>
      <vt:lpstr>1NF-1 Fluently add and subtract within 10 – remaining facts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Debbie Morgan</dc:creator>
  <cp:lastModifiedBy>Jayne Stevenson Headteacher</cp:lastModifiedBy>
  <cp:revision>13</cp:revision>
  <dcterms:created xsi:type="dcterms:W3CDTF">2020-08-07T06:29:50Z</dcterms:created>
  <dcterms:modified xsi:type="dcterms:W3CDTF">2022-11-10T14:19:26Z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0x010100E66C4E9411A2B847AB3A2FDDFBD5392E</vt:lpwstr>
  </property>
</Properties>
</file>