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7.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8.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9.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10.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11.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27"/>
  </p:notesMasterIdLst>
  <p:sldIdLst>
    <p:sldId id="257" r:id="rId6"/>
    <p:sldId id="263" r:id="rId7"/>
    <p:sldId id="261" r:id="rId8"/>
    <p:sldId id="472" r:id="rId9"/>
    <p:sldId id="298" r:id="rId10"/>
    <p:sldId id="267" r:id="rId11"/>
    <p:sldId id="570" r:id="rId12"/>
    <p:sldId id="470" r:id="rId13"/>
    <p:sldId id="323" r:id="rId14"/>
    <p:sldId id="478" r:id="rId15"/>
    <p:sldId id="523" r:id="rId16"/>
    <p:sldId id="563" r:id="rId17"/>
    <p:sldId id="322" r:id="rId18"/>
    <p:sldId id="275" r:id="rId19"/>
    <p:sldId id="281" r:id="rId20"/>
    <p:sldId id="558" r:id="rId21"/>
    <p:sldId id="559" r:id="rId22"/>
    <p:sldId id="560" r:id="rId23"/>
    <p:sldId id="561" r:id="rId24"/>
    <p:sldId id="562" r:id="rId25"/>
    <p:sldId id="564" r:id="rId26"/>
    <p:sldId id="536" r:id="rId27"/>
    <p:sldId id="535" r:id="rId28"/>
    <p:sldId id="537" r:id="rId29"/>
    <p:sldId id="529" r:id="rId30"/>
    <p:sldId id="533" r:id="rId31"/>
    <p:sldId id="538" r:id="rId32"/>
    <p:sldId id="532" r:id="rId33"/>
    <p:sldId id="540" r:id="rId34"/>
    <p:sldId id="530" r:id="rId35"/>
    <p:sldId id="539" r:id="rId36"/>
    <p:sldId id="531" r:id="rId37"/>
    <p:sldId id="534" r:id="rId38"/>
    <p:sldId id="524" r:id="rId39"/>
    <p:sldId id="283" r:id="rId40"/>
    <p:sldId id="286" r:id="rId41"/>
    <p:sldId id="465" r:id="rId42"/>
    <p:sldId id="521" r:id="rId43"/>
    <p:sldId id="519" r:id="rId44"/>
    <p:sldId id="520" r:id="rId45"/>
    <p:sldId id="512" r:id="rId46"/>
    <p:sldId id="513" r:id="rId47"/>
    <p:sldId id="514" r:id="rId48"/>
    <p:sldId id="516" r:id="rId49"/>
    <p:sldId id="522" r:id="rId50"/>
    <p:sldId id="556" r:id="rId51"/>
    <p:sldId id="292" r:id="rId52"/>
    <p:sldId id="515" r:id="rId53"/>
    <p:sldId id="517" r:id="rId54"/>
    <p:sldId id="518" r:id="rId55"/>
    <p:sldId id="525" r:id="rId56"/>
    <p:sldId id="302" r:id="rId57"/>
    <p:sldId id="349" r:id="rId58"/>
    <p:sldId id="468" r:id="rId59"/>
    <p:sldId id="545" r:id="rId60"/>
    <p:sldId id="547" r:id="rId61"/>
    <p:sldId id="555" r:id="rId62"/>
    <p:sldId id="552" r:id="rId63"/>
    <p:sldId id="554" r:id="rId64"/>
    <p:sldId id="549" r:id="rId65"/>
    <p:sldId id="553" r:id="rId66"/>
    <p:sldId id="546" r:id="rId67"/>
    <p:sldId id="548" r:id="rId68"/>
    <p:sldId id="551" r:id="rId69"/>
    <p:sldId id="550" r:id="rId70"/>
    <p:sldId id="526" r:id="rId71"/>
    <p:sldId id="311" r:id="rId72"/>
    <p:sldId id="312" r:id="rId73"/>
    <p:sldId id="314" r:id="rId74"/>
    <p:sldId id="480" r:id="rId75"/>
    <p:sldId id="503" r:id="rId76"/>
    <p:sldId id="511" r:id="rId77"/>
    <p:sldId id="504" r:id="rId78"/>
    <p:sldId id="507" r:id="rId79"/>
    <p:sldId id="510" r:id="rId80"/>
    <p:sldId id="505" r:id="rId81"/>
    <p:sldId id="506" r:id="rId82"/>
    <p:sldId id="557" r:id="rId83"/>
    <p:sldId id="315" r:id="rId84"/>
    <p:sldId id="483" r:id="rId85"/>
    <p:sldId id="508" r:id="rId86"/>
    <p:sldId id="509" r:id="rId87"/>
    <p:sldId id="527" r:id="rId88"/>
    <p:sldId id="481" r:id="rId89"/>
    <p:sldId id="328" r:id="rId90"/>
    <p:sldId id="304" r:id="rId91"/>
    <p:sldId id="486" r:id="rId92"/>
    <p:sldId id="491" r:id="rId93"/>
    <p:sldId id="471" r:id="rId94"/>
    <p:sldId id="490" r:id="rId95"/>
    <p:sldId id="487" r:id="rId96"/>
    <p:sldId id="499" r:id="rId97"/>
    <p:sldId id="488" r:id="rId98"/>
    <p:sldId id="489" r:id="rId99"/>
    <p:sldId id="494" r:id="rId100"/>
    <p:sldId id="565" r:id="rId101"/>
    <p:sldId id="467" r:id="rId102"/>
    <p:sldId id="495" r:id="rId103"/>
    <p:sldId id="496" r:id="rId104"/>
    <p:sldId id="493" r:id="rId105"/>
    <p:sldId id="485" r:id="rId106"/>
    <p:sldId id="497" r:id="rId107"/>
    <p:sldId id="500" r:id="rId108"/>
    <p:sldId id="498" r:id="rId109"/>
    <p:sldId id="501" r:id="rId110"/>
    <p:sldId id="484" r:id="rId111"/>
    <p:sldId id="492" r:id="rId112"/>
    <p:sldId id="502" r:id="rId113"/>
    <p:sldId id="528" r:id="rId114"/>
    <p:sldId id="339" r:id="rId115"/>
    <p:sldId id="344" r:id="rId116"/>
    <p:sldId id="566" r:id="rId117"/>
    <p:sldId id="473" r:id="rId118"/>
    <p:sldId id="476" r:id="rId119"/>
    <p:sldId id="475" r:id="rId120"/>
    <p:sldId id="479" r:id="rId121"/>
    <p:sldId id="567" r:id="rId122"/>
    <p:sldId id="568" r:id="rId123"/>
    <p:sldId id="474" r:id="rId124"/>
    <p:sldId id="569" r:id="rId125"/>
    <p:sldId id="477"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48CE7-B5DE-4762-997B-46DB41DBA54D}" v="29" dt="2020-08-26T11:42:15.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microsoft.com/office/2015/10/relationships/revisionInfo" Target="revisionInfo.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43406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62490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0320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4547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55194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68316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44775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44023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88127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932594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127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24469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8776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5628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84414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95536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486171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035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790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1375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55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240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269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54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601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972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759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230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756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6940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0446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9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332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4213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3374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518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31963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9709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1615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6587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663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0683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9606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9711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2392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148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6172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791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72867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4080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9306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132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0207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7095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3517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870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422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6290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92972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9204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6808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3426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4929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6237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09094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5654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28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93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6706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0852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42730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1941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1496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25437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1750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2303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32605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30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39441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61778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716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92405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33321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07746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7449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15027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6332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9003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187027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5690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61622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00830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4405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17406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50932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59289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90910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29327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586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7966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12553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950217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54691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59740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56519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97029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13621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8882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43277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241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28350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654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7648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224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01882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30239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96729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3754517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5356915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6.xml"/><Relationship Id="rId1" Type="http://schemas.openxmlformats.org/officeDocument/2006/relationships/slideLayout" Target="../slideLayouts/slideLayout15.xml"/><Relationship Id="rId5" Type="http://schemas.openxmlformats.org/officeDocument/2006/relationships/image" Target="../media/image114.png"/><Relationship Id="rId4" Type="http://schemas.openxmlformats.org/officeDocument/2006/relationships/image" Target="../media/image113.png"/></Relationships>
</file>

<file path=ppt/slides/_rels/slide11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7.xml"/><Relationship Id="rId1" Type="http://schemas.openxmlformats.org/officeDocument/2006/relationships/slideLayout" Target="../slideLayouts/slideLayout15.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1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07-addition-and-subtraction-strategies-within-1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ncetm.org.uk/classroom-resources/vl-key-stage-1-number-addition-and-subtraction-video-lessons/"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4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6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6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64.xml"/><Relationship Id="rId1" Type="http://schemas.openxmlformats.org/officeDocument/2006/relationships/slideLayout" Target="../slideLayouts/slideLayout15.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38.png"/><Relationship Id="rId9" Type="http://schemas.openxmlformats.org/officeDocument/2006/relationships/image" Target="../media/image79.png"/></Relationships>
</file>

<file path=ppt/slides/_rels/slide6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83.png"/><Relationship Id="rId15" Type="http://schemas.openxmlformats.org/officeDocument/2006/relationships/image" Target="../media/image92.png"/><Relationship Id="rId10" Type="http://schemas.openxmlformats.org/officeDocument/2006/relationships/image" Target="../media/image3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7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87.png"/><Relationship Id="rId12" Type="http://schemas.openxmlformats.org/officeDocument/2006/relationships/image" Target="../media/image81.png"/><Relationship Id="rId2" Type="http://schemas.openxmlformats.org/officeDocument/2006/relationships/notesSlide" Target="../notesSlides/notesSlide75.xml"/><Relationship Id="rId1" Type="http://schemas.openxmlformats.org/officeDocument/2006/relationships/slideLayout" Target="../slideLayouts/slideLayout15.xml"/><Relationship Id="rId6" Type="http://schemas.openxmlformats.org/officeDocument/2006/relationships/image" Target="../media/image91.png"/><Relationship Id="rId11" Type="http://schemas.openxmlformats.org/officeDocument/2006/relationships/image" Target="../media/image83.png"/><Relationship Id="rId5" Type="http://schemas.openxmlformats.org/officeDocument/2006/relationships/image" Target="../media/image94.png"/><Relationship Id="rId10" Type="http://schemas.openxmlformats.org/officeDocument/2006/relationships/image" Target="../media/image84.png"/><Relationship Id="rId4" Type="http://schemas.openxmlformats.org/officeDocument/2006/relationships/image" Target="../media/image93.png"/><Relationship Id="rId9" Type="http://schemas.openxmlformats.org/officeDocument/2006/relationships/image" Target="../media/image9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8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3.png"/><Relationship Id="rId18" Type="http://schemas.openxmlformats.org/officeDocument/2006/relationships/image" Target="../media/image107.png"/><Relationship Id="rId3" Type="http://schemas.openxmlformats.org/officeDocument/2006/relationships/image" Target="../media/image16.png"/><Relationship Id="rId21" Type="http://schemas.openxmlformats.org/officeDocument/2006/relationships/image" Target="../media/image109.png"/><Relationship Id="rId7" Type="http://schemas.openxmlformats.org/officeDocument/2006/relationships/image" Target="../media/image17.png"/><Relationship Id="rId12" Type="http://schemas.openxmlformats.org/officeDocument/2006/relationships/image" Target="../media/image102.png"/><Relationship Id="rId17" Type="http://schemas.openxmlformats.org/officeDocument/2006/relationships/image" Target="../media/image106.png"/><Relationship Id="rId2" Type="http://schemas.openxmlformats.org/officeDocument/2006/relationships/notesSlide" Target="../notesSlides/notesSlide80.xml"/><Relationship Id="rId16" Type="http://schemas.openxmlformats.org/officeDocument/2006/relationships/image" Target="../media/image105.png"/><Relationship Id="rId20" Type="http://schemas.openxmlformats.org/officeDocument/2006/relationships/image" Target="../media/image108.png"/><Relationship Id="rId1" Type="http://schemas.openxmlformats.org/officeDocument/2006/relationships/slideLayout" Target="../slideLayouts/slideLayout15.xml"/><Relationship Id="rId6" Type="http://schemas.openxmlformats.org/officeDocument/2006/relationships/image" Target="../media/image98.png"/><Relationship Id="rId11" Type="http://schemas.openxmlformats.org/officeDocument/2006/relationships/image" Target="../media/image18.png"/><Relationship Id="rId5" Type="http://schemas.openxmlformats.org/officeDocument/2006/relationships/image" Target="../media/image97.png"/><Relationship Id="rId15" Type="http://schemas.openxmlformats.org/officeDocument/2006/relationships/image" Target="../media/image19.png"/><Relationship Id="rId10" Type="http://schemas.openxmlformats.org/officeDocument/2006/relationships/image" Target="../media/image101.png"/><Relationship Id="rId19" Type="http://schemas.openxmlformats.org/officeDocument/2006/relationships/image" Target="../media/image15.png"/><Relationship Id="rId4" Type="http://schemas.openxmlformats.org/officeDocument/2006/relationships/image" Target="../media/image96.png"/><Relationship Id="rId9" Type="http://schemas.openxmlformats.org/officeDocument/2006/relationships/image" Target="../media/image100.png"/><Relationship Id="rId14" Type="http://schemas.openxmlformats.org/officeDocument/2006/relationships/image" Target="../media/image104.png"/><Relationship Id="rId22" Type="http://schemas.openxmlformats.org/officeDocument/2006/relationships/image" Target="../media/image110.png"/></Relationships>
</file>

<file path=ppt/slides/_rels/slide8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Fluently add and subtract within 10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1NF-1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F3B2CB-DD60-4094-B00C-09F47D55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190674"/>
            <a:ext cx="6538275" cy="4695670"/>
          </a:xfrm>
          <a:prstGeom prst="rect">
            <a:avLst/>
          </a:prstGeom>
        </p:spPr>
      </p:pic>
      <p:sp>
        <p:nvSpPr>
          <p:cNvPr id="4" name="Title 3">
            <a:extLst>
              <a:ext uri="{FF2B5EF4-FFF2-40B4-BE49-F238E27FC236}">
                <a16:creationId xmlns:a16="http://schemas.microsoft.com/office/drawing/2014/main" id="{9273F8F0-09B6-4FEB-8DAE-A9E4E52C3EB8}"/>
              </a:ext>
            </a:extLst>
          </p:cNvPr>
          <p:cNvSpPr>
            <a:spLocks noGrp="1"/>
          </p:cNvSpPr>
          <p:nvPr>
            <p:ph type="title"/>
          </p:nvPr>
        </p:nvSpPr>
        <p:spPr/>
        <p:txBody>
          <a:bodyPr/>
          <a:lstStyle/>
          <a:p>
            <a:r>
              <a:rPr lang="en-GB" dirty="0"/>
              <a:t>1NF-1 Fluently add and subtract within 10 – All Year 1 addition facts</a:t>
            </a:r>
          </a:p>
        </p:txBody>
      </p:sp>
      <p:sp>
        <p:nvSpPr>
          <p:cNvPr id="8" name="Content Placeholder 2">
            <a:extLst>
              <a:ext uri="{FF2B5EF4-FFF2-40B4-BE49-F238E27FC236}">
                <a16:creationId xmlns:a16="http://schemas.microsoft.com/office/drawing/2014/main" id="{44248845-D733-4C27-B5F0-15795D13AE0C}"/>
              </a:ext>
            </a:extLst>
          </p:cNvPr>
          <p:cNvSpPr txBox="1">
            <a:spLocks/>
          </p:cNvSpPr>
          <p:nvPr/>
        </p:nvSpPr>
        <p:spPr>
          <a:xfrm>
            <a:off x="8670746" y="1557338"/>
            <a:ext cx="291165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addition facts within 10 and strategies to recall or derive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also be fluent in the corresponding subtractions to be ready to progress to Year 2.</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10F0391E-B6B2-4DC4-8275-0DAD4B8623AE}"/>
              </a:ext>
            </a:extLst>
          </p:cNvPr>
          <p:cNvSpPr/>
          <p:nvPr/>
        </p:nvSpPr>
        <p:spPr>
          <a:xfrm>
            <a:off x="7217344" y="3649705"/>
            <a:ext cx="1440160" cy="360040"/>
          </a:xfrm>
          <a:prstGeom prst="rect">
            <a:avLst/>
          </a:prstGeom>
          <a:solidFill>
            <a:srgbClr val="C2E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0</a:t>
            </a:r>
          </a:p>
        </p:txBody>
      </p:sp>
      <p:sp>
        <p:nvSpPr>
          <p:cNvPr id="5" name="Rectangle 4">
            <a:extLst>
              <a:ext uri="{FF2B5EF4-FFF2-40B4-BE49-F238E27FC236}">
                <a16:creationId xmlns:a16="http://schemas.microsoft.com/office/drawing/2014/main" id="{21CDA9ED-D54D-414E-8998-82CE66341AC3}"/>
              </a:ext>
            </a:extLst>
          </p:cNvPr>
          <p:cNvSpPr/>
          <p:nvPr/>
        </p:nvSpPr>
        <p:spPr>
          <a:xfrm>
            <a:off x="7217344" y="2360069"/>
            <a:ext cx="1440160"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1</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4A48DC6-1AC5-4E87-BD04-AAB06836F406}"/>
              </a:ext>
            </a:extLst>
          </p:cNvPr>
          <p:cNvSpPr/>
          <p:nvPr/>
        </p:nvSpPr>
        <p:spPr>
          <a:xfrm>
            <a:off x="7217344" y="3217328"/>
            <a:ext cx="1440160" cy="360040"/>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Bonds to 10</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86EF78D-88B1-4E2F-8934-DE030DD4BDF5}"/>
              </a:ext>
            </a:extLst>
          </p:cNvPr>
          <p:cNvSpPr/>
          <p:nvPr/>
        </p:nvSpPr>
        <p:spPr>
          <a:xfrm>
            <a:off x="7230585" y="4082082"/>
            <a:ext cx="1440160" cy="360040"/>
          </a:xfrm>
          <a:prstGeom prst="rect">
            <a:avLst/>
          </a:prstGeom>
          <a:solidFill>
            <a:srgbClr val="FA98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Doubles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9F031BD5-F7D7-4C07-B0DA-36337F0FEF37}"/>
              </a:ext>
            </a:extLst>
          </p:cNvPr>
          <p:cNvSpPr/>
          <p:nvPr/>
        </p:nvSpPr>
        <p:spPr>
          <a:xfrm>
            <a:off x="7217344" y="2784951"/>
            <a:ext cx="1440160" cy="3600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2</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932B575-1C69-40A9-ABE8-AB0E378DA8F4}"/>
              </a:ext>
            </a:extLst>
          </p:cNvPr>
          <p:cNvSpPr txBox="1"/>
          <p:nvPr/>
        </p:nvSpPr>
        <p:spPr>
          <a:xfrm>
            <a:off x="7268740" y="1226520"/>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Y1 facts</a:t>
            </a:r>
          </a:p>
        </p:txBody>
      </p:sp>
      <p:graphicFrame>
        <p:nvGraphicFramePr>
          <p:cNvPr id="29" name="Table 28">
            <a:extLst>
              <a:ext uri="{FF2B5EF4-FFF2-40B4-BE49-F238E27FC236}">
                <a16:creationId xmlns:a16="http://schemas.microsoft.com/office/drawing/2014/main" id="{1336E828-32EC-444E-B65E-A4D9B87E7533}"/>
              </a:ext>
            </a:extLst>
          </p:cNvPr>
          <p:cNvGraphicFramePr>
            <a:graphicFrameLocks noGrp="1"/>
          </p:cNvGraphicFramePr>
          <p:nvPr/>
        </p:nvGraphicFramePr>
        <p:xfrm>
          <a:off x="7124709" y="1138595"/>
          <a:ext cx="1440175" cy="1038876"/>
        </p:xfrm>
        <a:graphic>
          <a:graphicData uri="http://schemas.openxmlformats.org/drawingml/2006/table">
            <a:tbl>
              <a:tblPr firstRow="1" bandRow="1">
                <a:tableStyleId>{5C22544A-7EE6-4342-B048-85BDC9FD1C3A}</a:tableStyleId>
              </a:tblPr>
              <a:tblGrid>
                <a:gridCol w="117792">
                  <a:extLst>
                    <a:ext uri="{9D8B030D-6E8A-4147-A177-3AD203B41FA5}">
                      <a16:colId xmlns:a16="http://schemas.microsoft.com/office/drawing/2014/main" val="20000"/>
                    </a:ext>
                  </a:extLst>
                </a:gridCol>
                <a:gridCol w="117792">
                  <a:extLst>
                    <a:ext uri="{9D8B030D-6E8A-4147-A177-3AD203B41FA5}">
                      <a16:colId xmlns:a16="http://schemas.microsoft.com/office/drawing/2014/main" val="20001"/>
                    </a:ext>
                  </a:extLst>
                </a:gridCol>
                <a:gridCol w="117792">
                  <a:extLst>
                    <a:ext uri="{9D8B030D-6E8A-4147-A177-3AD203B41FA5}">
                      <a16:colId xmlns:a16="http://schemas.microsoft.com/office/drawing/2014/main" val="20002"/>
                    </a:ext>
                  </a:extLst>
                </a:gridCol>
                <a:gridCol w="117792">
                  <a:extLst>
                    <a:ext uri="{9D8B030D-6E8A-4147-A177-3AD203B41FA5}">
                      <a16:colId xmlns:a16="http://schemas.microsoft.com/office/drawing/2014/main" val="20003"/>
                    </a:ext>
                  </a:extLst>
                </a:gridCol>
                <a:gridCol w="117792">
                  <a:extLst>
                    <a:ext uri="{9D8B030D-6E8A-4147-A177-3AD203B41FA5}">
                      <a16:colId xmlns:a16="http://schemas.microsoft.com/office/drawing/2014/main" val="20004"/>
                    </a:ext>
                  </a:extLst>
                </a:gridCol>
                <a:gridCol w="117792">
                  <a:extLst>
                    <a:ext uri="{9D8B030D-6E8A-4147-A177-3AD203B41FA5}">
                      <a16:colId xmlns:a16="http://schemas.microsoft.com/office/drawing/2014/main" val="20005"/>
                    </a:ext>
                  </a:extLst>
                </a:gridCol>
                <a:gridCol w="117792">
                  <a:extLst>
                    <a:ext uri="{9D8B030D-6E8A-4147-A177-3AD203B41FA5}">
                      <a16:colId xmlns:a16="http://schemas.microsoft.com/office/drawing/2014/main" val="20006"/>
                    </a:ext>
                  </a:extLst>
                </a:gridCol>
                <a:gridCol w="122237">
                  <a:extLst>
                    <a:ext uri="{9D8B030D-6E8A-4147-A177-3AD203B41FA5}">
                      <a16:colId xmlns:a16="http://schemas.microsoft.com/office/drawing/2014/main" val="20007"/>
                    </a:ext>
                  </a:extLst>
                </a:gridCol>
                <a:gridCol w="120015">
                  <a:extLst>
                    <a:ext uri="{9D8B030D-6E8A-4147-A177-3AD203B41FA5}">
                      <a16:colId xmlns:a16="http://schemas.microsoft.com/office/drawing/2014/main" val="20008"/>
                    </a:ext>
                  </a:extLst>
                </a:gridCol>
                <a:gridCol w="120015">
                  <a:extLst>
                    <a:ext uri="{9D8B030D-6E8A-4147-A177-3AD203B41FA5}">
                      <a16:colId xmlns:a16="http://schemas.microsoft.com/office/drawing/2014/main" val="20009"/>
                    </a:ext>
                  </a:extLst>
                </a:gridCol>
                <a:gridCol w="120015">
                  <a:extLst>
                    <a:ext uri="{9D8B030D-6E8A-4147-A177-3AD203B41FA5}">
                      <a16:colId xmlns:a16="http://schemas.microsoft.com/office/drawing/2014/main" val="20010"/>
                    </a:ext>
                  </a:extLst>
                </a:gridCol>
                <a:gridCol w="133349">
                  <a:extLst>
                    <a:ext uri="{9D8B030D-6E8A-4147-A177-3AD203B41FA5}">
                      <a16:colId xmlns:a16="http://schemas.microsoft.com/office/drawing/2014/main" val="20011"/>
                    </a:ext>
                  </a:extLst>
                </a:gridCol>
              </a:tblGrid>
              <a:tr h="86573">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1" name="TextBox 30">
            <a:extLst>
              <a:ext uri="{FF2B5EF4-FFF2-40B4-BE49-F238E27FC236}">
                <a16:creationId xmlns:a16="http://schemas.microsoft.com/office/drawing/2014/main" id="{D3909E6D-C8FD-4D9A-8562-305D22AD061C}"/>
              </a:ext>
            </a:extLst>
          </p:cNvPr>
          <p:cNvSpPr txBox="1"/>
          <p:nvPr/>
        </p:nvSpPr>
        <p:spPr>
          <a:xfrm>
            <a:off x="7931503" y="1529400"/>
            <a:ext cx="561372" cy="58477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Y2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facts</a:t>
            </a:r>
          </a:p>
        </p:txBody>
      </p:sp>
      <p:sp>
        <p:nvSpPr>
          <p:cNvPr id="14" name="Rectangle 13">
            <a:extLst>
              <a:ext uri="{FF2B5EF4-FFF2-40B4-BE49-F238E27FC236}">
                <a16:creationId xmlns:a16="http://schemas.microsoft.com/office/drawing/2014/main" id="{159646D0-6C49-4BEE-95CD-0616E5928B2D}"/>
              </a:ext>
            </a:extLst>
          </p:cNvPr>
          <p:cNvSpPr/>
          <p:nvPr/>
        </p:nvSpPr>
        <p:spPr>
          <a:xfrm>
            <a:off x="7230585" y="4506964"/>
            <a:ext cx="1440160" cy="36004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Near doubles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701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85773733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24299539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73905684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25351308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3651158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27614186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2209061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99665304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24534046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remaining facts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717493" y="1304379"/>
            <a:ext cx="9383770" cy="42492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final facts, 5 + 3 and 6 + 3 (and their related facts) do not fit into any of the strategies exemplified so far. Using images could be a useful way to explore these facts.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5 and 3 can be shown helpfully on a ten frame when presented </a:t>
            </a:r>
            <a:r>
              <a:rPr kumimoji="0" lang="en-GB" sz="1800" b="0" i="1" u="none" strike="noStrike" kern="1200" cap="none" spc="0" normalizeH="0" baseline="0" noProof="0" dirty="0">
                <a:ln>
                  <a:noFill/>
                </a:ln>
                <a:solidFill>
                  <a:srgbClr val="585858"/>
                </a:solidFill>
                <a:effectLst/>
                <a:uLnTx/>
                <a:uFillTx/>
                <a:latin typeface="Arial"/>
                <a:ea typeface="+mn-ea"/>
                <a:cs typeface="+mn-cs"/>
              </a:rPr>
              <a:t>fives-wise</a:t>
            </a:r>
            <a:r>
              <a:rPr kumimoji="0" lang="en-GB" sz="1800" b="0" i="0" u="none" strike="noStrike" kern="1200" cap="none" spc="0" normalizeH="0" baseline="0" noProof="0" dirty="0">
                <a:ln>
                  <a:noFill/>
                </a:ln>
                <a:solidFill>
                  <a:srgbClr val="585858"/>
                </a:solidFill>
                <a:effectLst/>
                <a:uLnTx/>
                <a:uFillTx/>
                <a:latin typeface="Arial"/>
                <a:ea typeface="+mn-ea"/>
                <a:cs typeface="+mn-cs"/>
              </a:rPr>
              <a:t>, on hands, or using a coat hanger with pegs.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6 and 3 can be also shown on a ten frame. Becoming familiar with an array of 9, e.g. in the </a:t>
            </a:r>
            <a:r>
              <a:rPr kumimoji="0" lang="en-GB" sz="1800" b="0" i="0" u="none" strike="noStrike" kern="1200" cap="none" spc="0" normalizeH="0" baseline="0" noProof="0" dirty="0" err="1">
                <a:ln>
                  <a:noFill/>
                </a:ln>
                <a:solidFill>
                  <a:srgbClr val="585858"/>
                </a:solidFill>
                <a:effectLst/>
                <a:uLnTx/>
                <a:uFillTx/>
                <a:latin typeface="Arial"/>
                <a:ea typeface="+mn-ea"/>
                <a:cs typeface="+mn-cs"/>
              </a:rPr>
              <a:t>Numberblock</a:t>
            </a:r>
            <a:r>
              <a:rPr kumimoji="0" lang="en-GB" sz="1800" b="0" i="0" u="none" strike="noStrike" kern="1200" cap="none" spc="0" normalizeH="0" baseline="0" noProof="0" dirty="0">
                <a:ln>
                  <a:noFill/>
                </a:ln>
                <a:solidFill>
                  <a:srgbClr val="585858"/>
                </a:solidFill>
                <a:effectLst/>
                <a:uLnTx/>
                <a:uFillTx/>
                <a:latin typeface="Arial"/>
                <a:ea typeface="+mn-ea"/>
                <a:cs typeface="+mn-cs"/>
              </a:rPr>
              <a:t> character Nine, often helps children understand that 9 can be composed of 6 and 3, and then begin to relate these number facts to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Once children are familiar with these facts, they can begin to relate derived facts from them, e.g. subtraction </a:t>
            </a:r>
            <a:r>
              <a:rPr kumimoji="0" lang="en-GB" sz="1800" b="0" i="0" u="none" strike="noStrike" kern="1200" cap="none" spc="0" normalizeH="0" baseline="0" noProof="0" dirty="0">
                <a:ln>
                  <a:noFill/>
                </a:ln>
                <a:effectLst/>
                <a:uLnTx/>
                <a:uFillTx/>
                <a:latin typeface="Arial"/>
                <a:ea typeface="+mn-ea"/>
                <a:cs typeface="+mn-cs"/>
              </a:rPr>
              <a:t>facts 8 </a:t>
            </a:r>
            <a:r>
              <a:rPr lang="en-GB" sz="1800" dirty="0">
                <a:latin typeface="+mj-lt"/>
              </a:rPr>
              <a:t>–</a:t>
            </a:r>
            <a:r>
              <a:rPr kumimoji="0" lang="en-GB" sz="1800" b="0" i="0" u="none" strike="noStrike" kern="1200" cap="none" spc="0" normalizeH="0" baseline="0" noProof="0" dirty="0">
                <a:ln>
                  <a:noFill/>
                </a:ln>
                <a:effectLst/>
                <a:uLnTx/>
                <a:uFillTx/>
                <a:latin typeface="Arial"/>
                <a:ea typeface="+mn-ea"/>
                <a:cs typeface="+mn-cs"/>
              </a:rPr>
              <a:t> 5, 8 </a:t>
            </a:r>
            <a:r>
              <a:rPr lang="en-GB" sz="1600" dirty="0"/>
              <a:t>–</a:t>
            </a:r>
            <a:r>
              <a:rPr kumimoji="0" lang="en-GB" sz="1800" b="0" i="0" u="none" strike="noStrike" kern="1200" cap="none" spc="0" normalizeH="0" baseline="0" noProof="0" dirty="0">
                <a:ln>
                  <a:noFill/>
                </a:ln>
                <a:effectLst/>
                <a:uLnTx/>
                <a:uFillTx/>
                <a:latin typeface="Arial"/>
                <a:ea typeface="+mn-ea"/>
                <a:cs typeface="+mn-cs"/>
              </a:rPr>
              <a:t> 3, 9 </a:t>
            </a:r>
            <a:r>
              <a:rPr lang="en-GB" sz="1600" dirty="0"/>
              <a:t>–</a:t>
            </a:r>
            <a:r>
              <a:rPr kumimoji="0" lang="en-GB" sz="1800" b="0" i="0" u="none" strike="noStrike" kern="1200" cap="none" spc="0" normalizeH="0" baseline="0" noProof="0" dirty="0">
                <a:ln>
                  <a:noFill/>
                </a:ln>
                <a:effectLst/>
                <a:uLnTx/>
                <a:uFillTx/>
                <a:latin typeface="Arial"/>
                <a:ea typeface="+mn-ea"/>
                <a:cs typeface="+mn-cs"/>
              </a:rPr>
              <a:t> 6, 9 </a:t>
            </a:r>
            <a:r>
              <a:rPr lang="en-GB" sz="1600" dirty="0"/>
              <a:t>–</a:t>
            </a:r>
            <a:r>
              <a:rPr kumimoji="0" lang="en-GB" sz="1800" b="0" i="0" u="none" strike="noStrike" kern="1200" cap="none" spc="0" normalizeH="0" baseline="0" noProof="0" dirty="0">
                <a:ln>
                  <a:noFill/>
                </a:ln>
                <a:effectLst/>
                <a:uLnTx/>
                <a:uFillTx/>
                <a:latin typeface="Arial"/>
                <a:ea typeface="+mn-ea"/>
                <a:cs typeface="+mn-cs"/>
              </a:rPr>
              <a:t>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Both facts could be found on two dice, so encourage children to look out for these </a:t>
            </a:r>
            <a:r>
              <a:rPr kumimoji="0" lang="en-GB" sz="1800" b="0" i="1" u="none" strike="noStrike" kern="1200" cap="none" spc="0" normalizeH="0" baseline="0" noProof="0" dirty="0">
                <a:ln>
                  <a:noFill/>
                </a:ln>
                <a:solidFill>
                  <a:srgbClr val="585858"/>
                </a:solidFill>
                <a:effectLst/>
                <a:uLnTx/>
                <a:uFillTx/>
                <a:latin typeface="Arial"/>
                <a:ea typeface="+mn-ea"/>
                <a:cs typeface="+mn-cs"/>
              </a:rPr>
              <a:t>facts without a family </a:t>
            </a:r>
            <a:r>
              <a:rPr kumimoji="0" lang="en-GB" sz="1800" b="0" i="0" u="none" strike="noStrike" kern="1200" cap="none" spc="0" normalizeH="0" baseline="0" noProof="0" dirty="0">
                <a:ln>
                  <a:noFill/>
                </a:ln>
                <a:solidFill>
                  <a:srgbClr val="585858"/>
                </a:solidFill>
                <a:effectLst/>
                <a:uLnTx/>
                <a:uFillTx/>
                <a:latin typeface="Arial"/>
                <a:ea typeface="+mn-ea"/>
                <a:cs typeface="+mn-cs"/>
              </a:rPr>
              <a:t>when they play games with dice.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3515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bonds to 10</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66021" y="1442555"/>
            <a:ext cx="10463904" cy="42867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the ten frame images, check that children understand that a full ten frame has 10 counters. Agree which bond of ten each image shows. Encourage children to subitise the number of counters rather than count.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copy the arrangement by making it on their own ten frame? Ask children to show you on their fingers this bond of ten by putting some fingers up and some down. You could look at other arrangements of 10, e.g. using a coat hanger with 10 pegs, five of one colour and five of another.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children recognise that addition is commutative, so if they see 10 as 9 and 1 on their fingers, they know both facts: 10 = 9 + 1 and 10 =  1 + 9, perhaps showing this by switching their hands around. They can also reason that if they know 9 + 1 = 10, they also know 10 – 1 = 9.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following slides to practise recalling the bonds of ten. Keep encouraging children to connect the bond of ten to a mental image of it on their fingers or a ten frame.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491A95-5CD6-48DD-96D7-ADB49AA50BA4}"/>
              </a:ext>
            </a:extLst>
          </p:cNvPr>
          <p:cNvSpPr>
            <a:spLocks noGrp="1"/>
          </p:cNvSpPr>
          <p:nvPr>
            <p:ph type="title"/>
          </p:nvPr>
        </p:nvSpPr>
        <p:spPr/>
        <p:txBody>
          <a:bodyPr/>
          <a:lstStyle/>
          <a:p>
            <a:r>
              <a:rPr lang="en-GB" dirty="0"/>
              <a:t>1NF-1 Fluently add and subtract within 10 – remaining facts</a:t>
            </a:r>
          </a:p>
        </p:txBody>
      </p:sp>
      <p:pic>
        <p:nvPicPr>
          <p:cNvPr id="4" name="Picture 3">
            <a:extLst>
              <a:ext uri="{FF2B5EF4-FFF2-40B4-BE49-F238E27FC236}">
                <a16:creationId xmlns:a16="http://schemas.microsoft.com/office/drawing/2014/main" id="{73B21726-E351-466C-88E9-7E61CDB26E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91545" y="2124000"/>
            <a:ext cx="2035167" cy="2723482"/>
          </a:xfrm>
          <a:prstGeom prst="rect">
            <a:avLst/>
          </a:prstGeom>
        </p:spPr>
      </p:pic>
      <p:pic>
        <p:nvPicPr>
          <p:cNvPr id="5" name="Picture 4">
            <a:extLst>
              <a:ext uri="{FF2B5EF4-FFF2-40B4-BE49-F238E27FC236}">
                <a16:creationId xmlns:a16="http://schemas.microsoft.com/office/drawing/2014/main" id="{532B45A5-C628-4825-9968-58B9D5F92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382" y="2610988"/>
            <a:ext cx="4090058" cy="1636024"/>
          </a:xfrm>
          <a:prstGeom prst="rect">
            <a:avLst/>
          </a:prstGeom>
        </p:spPr>
      </p:pic>
      <p:pic>
        <p:nvPicPr>
          <p:cNvPr id="10" name="Picture 9">
            <a:extLst>
              <a:ext uri="{FF2B5EF4-FFF2-40B4-BE49-F238E27FC236}">
                <a16:creationId xmlns:a16="http://schemas.microsoft.com/office/drawing/2014/main" id="{7FA1DCD4-1B6F-424E-8FD2-636D3BF481DB}"/>
              </a:ext>
            </a:extLst>
          </p:cNvPr>
          <p:cNvPicPr>
            <a:picLocks noChangeAspect="1"/>
          </p:cNvPicPr>
          <p:nvPr/>
        </p:nvPicPr>
        <p:blipFill rotWithShape="1">
          <a:blip r:embed="rId5">
            <a:extLst>
              <a:ext uri="{28A0092B-C50C-407E-A947-70E740481C1C}">
                <a14:useLocalDpi xmlns:a14="http://schemas.microsoft.com/office/drawing/2010/main" val="0"/>
              </a:ext>
            </a:extLst>
          </a:blip>
          <a:srcRect r="-11776"/>
          <a:stretch/>
        </p:blipFill>
        <p:spPr>
          <a:xfrm>
            <a:off x="4016152" y="2132856"/>
            <a:ext cx="1791816" cy="2736304"/>
          </a:xfrm>
          <a:prstGeom prst="rect">
            <a:avLst/>
          </a:prstGeom>
        </p:spPr>
      </p:pic>
      <p:sp>
        <p:nvSpPr>
          <p:cNvPr id="2" name="TextBox 1">
            <a:extLst>
              <a:ext uri="{FF2B5EF4-FFF2-40B4-BE49-F238E27FC236}">
                <a16:creationId xmlns:a16="http://schemas.microsoft.com/office/drawing/2014/main" id="{6F802D0A-5196-4573-BECC-D4DE9CAD63AC}"/>
              </a:ext>
            </a:extLst>
          </p:cNvPr>
          <p:cNvSpPr txBox="1"/>
          <p:nvPr/>
        </p:nvSpPr>
        <p:spPr>
          <a:xfrm>
            <a:off x="1664537" y="5420695"/>
            <a:ext cx="373425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effectLst/>
                <a:uLnTx/>
                <a:uFillTx/>
                <a:latin typeface="Arial" panose="020B0604020202020204" pitchFamily="34" charset="0"/>
                <a:ea typeface="+mn-ea"/>
                <a:cs typeface="+mn-cs"/>
              </a:rPr>
              <a:t>5 and 3 fingers are 8.</a:t>
            </a:r>
          </a:p>
        </p:txBody>
      </p:sp>
      <p:sp>
        <p:nvSpPr>
          <p:cNvPr id="6" name="TextBox 5">
            <a:extLst>
              <a:ext uri="{FF2B5EF4-FFF2-40B4-BE49-F238E27FC236}">
                <a16:creationId xmlns:a16="http://schemas.microsoft.com/office/drawing/2014/main" id="{462F7A5A-1A72-424C-850F-CDC233E62FF0}"/>
              </a:ext>
            </a:extLst>
          </p:cNvPr>
          <p:cNvSpPr txBox="1"/>
          <p:nvPr/>
        </p:nvSpPr>
        <p:spPr>
          <a:xfrm>
            <a:off x="6465594" y="5421540"/>
            <a:ext cx="398703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and 3 counters are 8.</a:t>
            </a:r>
          </a:p>
        </p:txBody>
      </p:sp>
    </p:spTree>
    <p:extLst>
      <p:ext uri="{BB962C8B-B14F-4D97-AF65-F5344CB8AC3E}">
        <p14:creationId xmlns:p14="http://schemas.microsoft.com/office/powerpoint/2010/main" val="13276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A4258-E63B-46A2-8D10-6563607E9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4399" y="2475721"/>
            <a:ext cx="3382063" cy="1875367"/>
          </a:xfrm>
          <a:prstGeom prst="rect">
            <a:avLst/>
          </a:prstGeom>
        </p:spPr>
      </p:pic>
      <p:pic>
        <p:nvPicPr>
          <p:cNvPr id="11" name="Picture 10">
            <a:extLst>
              <a:ext uri="{FF2B5EF4-FFF2-40B4-BE49-F238E27FC236}">
                <a16:creationId xmlns:a16="http://schemas.microsoft.com/office/drawing/2014/main" id="{0037E640-1CB1-491C-B451-9DC7E8F891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4398" y="2475721"/>
            <a:ext cx="3358204" cy="1875367"/>
          </a:xfrm>
          <a:prstGeom prst="rect">
            <a:avLst/>
          </a:prstGeom>
        </p:spPr>
      </p:pic>
      <p:sp>
        <p:nvSpPr>
          <p:cNvPr id="6" name="Title 5">
            <a:extLst>
              <a:ext uri="{FF2B5EF4-FFF2-40B4-BE49-F238E27FC236}">
                <a16:creationId xmlns:a16="http://schemas.microsoft.com/office/drawing/2014/main" id="{9B0807FD-FA5D-4ACC-9C50-F401E2A36B5C}"/>
              </a:ext>
            </a:extLst>
          </p:cNvPr>
          <p:cNvSpPr>
            <a:spLocks noGrp="1"/>
          </p:cNvSpPr>
          <p:nvPr>
            <p:ph type="title"/>
          </p:nvPr>
        </p:nvSpPr>
        <p:spPr/>
        <p:txBody>
          <a:bodyPr/>
          <a:lstStyle/>
          <a:p>
            <a:r>
              <a:rPr lang="en-GB" dirty="0"/>
              <a:t>1NF-1 Fluently add and subtract within 10 – remaining facts</a:t>
            </a:r>
          </a:p>
        </p:txBody>
      </p:sp>
      <p:sp>
        <p:nvSpPr>
          <p:cNvPr id="12" name="Rectangle 11">
            <a:extLst>
              <a:ext uri="{FF2B5EF4-FFF2-40B4-BE49-F238E27FC236}">
                <a16:creationId xmlns:a16="http://schemas.microsoft.com/office/drawing/2014/main" id="{1D8A672E-AE65-45BF-A8B9-7E9F3AC6B1F1}"/>
              </a:ext>
            </a:extLst>
          </p:cNvPr>
          <p:cNvSpPr/>
          <p:nvPr/>
        </p:nvSpPr>
        <p:spPr bwMode="auto">
          <a:xfrm>
            <a:off x="8256240" y="3861049"/>
            <a:ext cx="216024" cy="57195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751655A4-2F0E-4ED4-868D-758D318803C0}"/>
              </a:ext>
            </a:extLst>
          </p:cNvPr>
          <p:cNvSpPr/>
          <p:nvPr/>
        </p:nvSpPr>
        <p:spPr bwMode="auto">
          <a:xfrm>
            <a:off x="8760296" y="3937168"/>
            <a:ext cx="360040" cy="57195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 name="Picture 13">
            <a:extLst>
              <a:ext uri="{FF2B5EF4-FFF2-40B4-BE49-F238E27FC236}">
                <a16:creationId xmlns:a16="http://schemas.microsoft.com/office/drawing/2014/main" id="{481F1F0D-9750-47C7-9F60-1B2FBF2373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8000" y="3996000"/>
            <a:ext cx="216024" cy="360040"/>
          </a:xfrm>
          <a:prstGeom prst="rect">
            <a:avLst/>
          </a:prstGeom>
        </p:spPr>
      </p:pic>
      <p:pic>
        <p:nvPicPr>
          <p:cNvPr id="15" name="Picture 14">
            <a:extLst>
              <a:ext uri="{FF2B5EF4-FFF2-40B4-BE49-F238E27FC236}">
                <a16:creationId xmlns:a16="http://schemas.microsoft.com/office/drawing/2014/main" id="{1F095EAB-0D91-4AB2-8F53-96D8D7969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06000" y="3996001"/>
            <a:ext cx="317532" cy="355087"/>
          </a:xfrm>
          <a:prstGeom prst="rect">
            <a:avLst/>
          </a:prstGeom>
        </p:spPr>
      </p:pic>
      <p:sp>
        <p:nvSpPr>
          <p:cNvPr id="3" name="Rectangle 2">
            <a:extLst>
              <a:ext uri="{FF2B5EF4-FFF2-40B4-BE49-F238E27FC236}">
                <a16:creationId xmlns:a16="http://schemas.microsoft.com/office/drawing/2014/main" id="{037E5073-2A1E-498B-9F28-1FC0D2E13638}"/>
              </a:ext>
            </a:extLst>
          </p:cNvPr>
          <p:cNvSpPr/>
          <p:nvPr/>
        </p:nvSpPr>
        <p:spPr bwMode="auto">
          <a:xfrm>
            <a:off x="9444000" y="316800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05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decel="50000" fill="hold" nodeType="withEffect">
                                  <p:stCondLst>
                                    <p:cond delay="0"/>
                                  </p:stCondLst>
                                  <p:childTnLst>
                                    <p:animMotion origin="layout" path="M 8.33333E-7 4.81481E-6 L 0.38138 4.81481E-6 " pathEditMode="relative" rAng="0" ptsTypes="AA">
                                      <p:cBhvr>
                                        <p:cTn id="9" dur="2000" fill="hold"/>
                                        <p:tgtEl>
                                          <p:spTgt spid="11"/>
                                        </p:tgtEl>
                                        <p:attrNameLst>
                                          <p:attrName>ppt_x</p:attrName>
                                          <p:attrName>ppt_y</p:attrName>
                                        </p:attrNameLst>
                                      </p:cBhvr>
                                      <p:rCtr x="1906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750"/>
                            </p:stCondLst>
                            <p:childTnLst>
                              <p:par>
                                <p:cTn id="22" presetID="10" presetClass="entr" presetSubtype="0" fill="hold" nodeType="after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621F-D4E9-4A16-BA67-F23B8C5879C6}"/>
              </a:ext>
            </a:extLst>
          </p:cNvPr>
          <p:cNvSpPr>
            <a:spLocks noGrp="1"/>
          </p:cNvSpPr>
          <p:nvPr>
            <p:ph type="title"/>
          </p:nvPr>
        </p:nvSpPr>
        <p:spPr/>
        <p:txBody>
          <a:bodyPr/>
          <a:lstStyle/>
          <a:p>
            <a:r>
              <a:rPr lang="en-GB" dirty="0"/>
              <a:t>1NF-1 Fluently add and subtract within 10 – remaining facts</a:t>
            </a:r>
          </a:p>
        </p:txBody>
      </p:sp>
      <p:pic>
        <p:nvPicPr>
          <p:cNvPr id="5" name="Picture 4">
            <a:extLst>
              <a:ext uri="{FF2B5EF4-FFF2-40B4-BE49-F238E27FC236}">
                <a16:creationId xmlns:a16="http://schemas.microsoft.com/office/drawing/2014/main" id="{89B3EB33-FA59-4FAD-AABD-0722B2B84B14}"/>
              </a:ext>
            </a:extLst>
          </p:cNvPr>
          <p:cNvPicPr>
            <a:picLocks noChangeAspect="1"/>
          </p:cNvPicPr>
          <p:nvPr/>
        </p:nvPicPr>
        <p:blipFill>
          <a:blip r:embed="rId2"/>
          <a:stretch>
            <a:fillRect/>
          </a:stretch>
        </p:blipFill>
        <p:spPr>
          <a:xfrm>
            <a:off x="1248809" y="1258745"/>
            <a:ext cx="4563661" cy="5353672"/>
          </a:xfrm>
          <a:prstGeom prst="rect">
            <a:avLst/>
          </a:prstGeom>
        </p:spPr>
      </p:pic>
      <p:cxnSp>
        <p:nvCxnSpPr>
          <p:cNvPr id="6" name="Straight Connector 5">
            <a:extLst>
              <a:ext uri="{FF2B5EF4-FFF2-40B4-BE49-F238E27FC236}">
                <a16:creationId xmlns:a16="http://schemas.microsoft.com/office/drawing/2014/main" id="{BEDC61EF-E973-41ED-9BF8-7BECBC8E182D}"/>
              </a:ext>
            </a:extLst>
          </p:cNvPr>
          <p:cNvCxnSpPr>
            <a:cxnSpLocks/>
          </p:cNvCxnSpPr>
          <p:nvPr/>
        </p:nvCxnSpPr>
        <p:spPr bwMode="auto">
          <a:xfrm>
            <a:off x="1674127" y="4697403"/>
            <a:ext cx="3498764" cy="0"/>
          </a:xfrm>
          <a:prstGeom prst="lin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79C6C23C-CEA0-4CF8-95DB-BF898394B71C}"/>
              </a:ext>
            </a:extLst>
          </p:cNvPr>
          <p:cNvSpPr txBox="1"/>
          <p:nvPr/>
        </p:nvSpPr>
        <p:spPr>
          <a:xfrm>
            <a:off x="7015979" y="1834842"/>
            <a:ext cx="4603351" cy="134806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Click to show Nine is made from 6 and 3.</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5920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05642578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01101304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84243871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33019325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64742047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383677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38514020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bonds to 10</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66021" y="1086022"/>
            <a:ext cx="9642503" cy="50264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children have plenty of opportunities to re-visit bonds of ten in different contexts. Games which involve hiding a part of a set of 10 objects can be especially helpful. Play the </a:t>
            </a:r>
            <a:r>
              <a:rPr lang="en-GB" sz="1800" dirty="0">
                <a:latin typeface="Arial"/>
              </a:rPr>
              <a:t>b</a:t>
            </a:r>
            <a:r>
              <a:rPr kumimoji="0" lang="en-GB" sz="1800" b="0" i="0" u="none" strike="noStrike" kern="1200" cap="none" spc="0" normalizeH="0" baseline="0" noProof="0" dirty="0" err="1">
                <a:ln>
                  <a:noFill/>
                </a:ln>
                <a:solidFill>
                  <a:srgbClr val="585858"/>
                </a:solidFill>
                <a:effectLst/>
                <a:uLnTx/>
                <a:uFillTx/>
                <a:latin typeface="Arial"/>
                <a:ea typeface="+mn-ea"/>
                <a:cs typeface="+mn-cs"/>
              </a:rPr>
              <a:t>eady</a:t>
            </a:r>
            <a:r>
              <a:rPr kumimoji="0" lang="en-GB" sz="1800" b="0" i="0" u="none" strike="noStrike" kern="1200" cap="none" spc="0" normalizeH="0" baseline="0" noProof="0" dirty="0">
                <a:ln>
                  <a:noFill/>
                </a:ln>
                <a:solidFill>
                  <a:srgbClr val="585858"/>
                </a:solidFill>
                <a:effectLst/>
                <a:uLnTx/>
                <a:uFillTx/>
                <a:latin typeface="Arial"/>
                <a:ea typeface="+mn-ea"/>
                <a:cs typeface="+mn-cs"/>
              </a:rPr>
              <a:t> snake game: </a:t>
            </a:r>
            <a:r>
              <a:rPr kumimoji="0" lang="en-GB" sz="1800" b="0" i="1" u="none" strike="noStrike" kern="1200" cap="none" spc="0" normalizeH="0" baseline="0" noProof="0" dirty="0">
                <a:ln>
                  <a:noFill/>
                </a:ln>
                <a:solidFill>
                  <a:srgbClr val="585858"/>
                </a:solidFill>
                <a:effectLst/>
                <a:uLnTx/>
                <a:uFillTx/>
                <a:latin typeface="Arial"/>
                <a:ea typeface="+mn-ea"/>
                <a:cs typeface="+mn-cs"/>
              </a:rPr>
              <a:t>our beady ten snake is hiding part of his body under a stone to keep cool, how many parts is he hiding? </a:t>
            </a:r>
            <a:r>
              <a:rPr kumimoji="0" lang="en-GB" sz="1800" b="0" i="0" u="none" strike="noStrike" kern="1200" cap="none" spc="0" normalizeH="0" baseline="0" noProof="0" dirty="0">
                <a:ln>
                  <a:noFill/>
                </a:ln>
                <a:solidFill>
                  <a:srgbClr val="585858"/>
                </a:solidFill>
                <a:effectLst/>
                <a:uLnTx/>
                <a:uFillTx/>
                <a:latin typeface="Arial"/>
                <a:ea typeface="+mn-ea"/>
                <a:cs typeface="+mn-cs"/>
              </a:rPr>
              <a:t>Using a set of 10 shells, hide some of them in the sand tray, show children shells </a:t>
            </a:r>
            <a:r>
              <a:rPr lang="en-GB" sz="1800" i="1" dirty="0">
                <a:latin typeface="Arial"/>
              </a:rPr>
              <a:t>not</a:t>
            </a:r>
            <a:r>
              <a:rPr kumimoji="0" lang="en-GB" sz="1800" b="0" i="0" u="none" strike="noStrike" kern="1200" cap="none" spc="0" normalizeH="0" baseline="0" noProof="0" dirty="0">
                <a:ln>
                  <a:noFill/>
                </a:ln>
                <a:solidFill>
                  <a:srgbClr val="585858"/>
                </a:solidFill>
                <a:effectLst/>
                <a:uLnTx/>
                <a:uFillTx/>
                <a:latin typeface="Arial"/>
                <a:ea typeface="+mn-ea"/>
                <a:cs typeface="+mn-cs"/>
              </a:rPr>
              <a:t> hidden and ask them to predict how many they will need to find to have them all. Using a coat hanger with 10 pegs, hide some under a piece of cloth and children can tell you how many are hiding.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a bead string with 10 beds (starting with five red and five white, then progressing to all of the same colour).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Play shopping games with ten one-penny coins. If you buy something for 6p, how many pennies will you have left?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written addition expressions, children can be encouraged to sort them into ‘bonds of 10’ and </a:t>
            </a:r>
            <a:r>
              <a:rPr kumimoji="0" lang="en-GB" sz="1800" b="0" i="1" u="none" strike="noStrike" kern="1200" cap="none" spc="0" normalizeH="0" baseline="0" noProof="0" dirty="0">
                <a:ln>
                  <a:noFill/>
                </a:ln>
                <a:solidFill>
                  <a:srgbClr val="585858"/>
                </a:solidFill>
                <a:effectLst/>
                <a:uLnTx/>
                <a:uFillTx/>
                <a:latin typeface="Arial"/>
                <a:ea typeface="+mn-ea"/>
                <a:cs typeface="+mn-cs"/>
              </a:rPr>
              <a:t>not</a:t>
            </a:r>
            <a:r>
              <a:rPr kumimoji="0" lang="en-GB" sz="1800" b="0" i="0" u="none" strike="noStrike" kern="1200" cap="none" spc="0" normalizeH="0" baseline="0" noProof="0" dirty="0">
                <a:ln>
                  <a:noFill/>
                </a:ln>
                <a:solidFill>
                  <a:srgbClr val="585858"/>
                </a:solidFill>
                <a:effectLst/>
                <a:uLnTx/>
                <a:uFillTx/>
                <a:latin typeface="Arial"/>
                <a:ea typeface="+mn-ea"/>
                <a:cs typeface="+mn-cs"/>
              </a:rPr>
              <a:t> ‘bonds of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0190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50884082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3F6EF-4833-41E6-ADFF-09BAC05FB7DE}"/>
              </a:ext>
            </a:extLst>
          </p:cNvPr>
          <p:cNvSpPr>
            <a:spLocks noGrp="1"/>
          </p:cNvSpPr>
          <p:nvPr>
            <p:ph type="title"/>
          </p:nvPr>
        </p:nvSpPr>
        <p:spPr/>
        <p:txBody>
          <a:bodyPr/>
          <a:lstStyle/>
          <a:p>
            <a:r>
              <a:rPr lang="en-GB" dirty="0"/>
              <a:t>1NF-1 Fluently add and subtract within 10 – bonds to 10</a:t>
            </a:r>
          </a:p>
        </p:txBody>
      </p:sp>
      <p:pic>
        <p:nvPicPr>
          <p:cNvPr id="32" name="Picture 31">
            <a:extLst>
              <a:ext uri="{FF2B5EF4-FFF2-40B4-BE49-F238E27FC236}">
                <a16:creationId xmlns:a16="http://schemas.microsoft.com/office/drawing/2014/main" id="{70AF61EE-47B0-4DC6-9AA7-B9ED9A500E53}"/>
              </a:ext>
            </a:extLst>
          </p:cNvPr>
          <p:cNvPicPr>
            <a:picLocks noChangeAspect="1"/>
          </p:cNvPicPr>
          <p:nvPr/>
        </p:nvPicPr>
        <p:blipFill rotWithShape="1">
          <a:blip r:embed="rId3">
            <a:extLst>
              <a:ext uri="{28A0092B-C50C-407E-A947-70E740481C1C}">
                <a14:useLocalDpi xmlns:a14="http://schemas.microsoft.com/office/drawing/2010/main" val="0"/>
              </a:ext>
            </a:extLst>
          </a:blip>
          <a:srcRect t="-3751" r="-5691"/>
          <a:stretch/>
        </p:blipFill>
        <p:spPr>
          <a:xfrm>
            <a:off x="8528115" y="1521323"/>
            <a:ext cx="1170110" cy="2652391"/>
          </a:xfrm>
          <a:prstGeom prst="rect">
            <a:avLst/>
          </a:prstGeom>
        </p:spPr>
      </p:pic>
      <p:grpSp>
        <p:nvGrpSpPr>
          <p:cNvPr id="6" name="Group 5">
            <a:extLst>
              <a:ext uri="{FF2B5EF4-FFF2-40B4-BE49-F238E27FC236}">
                <a16:creationId xmlns:a16="http://schemas.microsoft.com/office/drawing/2014/main" id="{1641A552-F2A0-47F3-9AA6-F490CE1A4762}"/>
              </a:ext>
            </a:extLst>
          </p:cNvPr>
          <p:cNvGrpSpPr/>
          <p:nvPr/>
        </p:nvGrpSpPr>
        <p:grpSpPr>
          <a:xfrm>
            <a:off x="2026275" y="1608668"/>
            <a:ext cx="1077559" cy="2565046"/>
            <a:chOff x="2142278" y="1456961"/>
            <a:chExt cx="1433443" cy="3412200"/>
          </a:xfrm>
        </p:grpSpPr>
        <p:pic>
          <p:nvPicPr>
            <p:cNvPr id="5" name="Picture 4">
              <a:extLst>
                <a:ext uri="{FF2B5EF4-FFF2-40B4-BE49-F238E27FC236}">
                  <a16:creationId xmlns:a16="http://schemas.microsoft.com/office/drawing/2014/main" id="{956C5D1A-9B52-497F-94A1-5115C6F18D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1456961"/>
              <a:ext cx="1433443" cy="3412200"/>
            </a:xfrm>
            <a:prstGeom prst="rect">
              <a:avLst/>
            </a:prstGeom>
          </p:spPr>
        </p:pic>
        <p:sp>
          <p:nvSpPr>
            <p:cNvPr id="3" name="Oval 2">
              <a:extLst>
                <a:ext uri="{FF2B5EF4-FFF2-40B4-BE49-F238E27FC236}">
                  <a16:creationId xmlns:a16="http://schemas.microsoft.com/office/drawing/2014/main" id="{B6F42ED2-D283-4C2F-8D91-76E8CD85CCD3}"/>
                </a:ext>
              </a:extLst>
            </p:cNvPr>
            <p:cNvSpPr/>
            <p:nvPr/>
          </p:nvSpPr>
          <p:spPr bwMode="auto">
            <a:xfrm>
              <a:off x="2903365" y="41930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Oval 41">
              <a:extLst>
                <a:ext uri="{FF2B5EF4-FFF2-40B4-BE49-F238E27FC236}">
                  <a16:creationId xmlns:a16="http://schemas.microsoft.com/office/drawing/2014/main" id="{600CF6B0-B000-4F78-936A-7764BD603179}"/>
                </a:ext>
              </a:extLst>
            </p:cNvPr>
            <p:cNvSpPr/>
            <p:nvPr/>
          </p:nvSpPr>
          <p:spPr bwMode="auto">
            <a:xfrm>
              <a:off x="2903365" y="351691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57A4293C-CD91-4E28-AE2F-91B92B19D0FC}"/>
                </a:ext>
              </a:extLst>
            </p:cNvPr>
            <p:cNvSpPr/>
            <p:nvPr/>
          </p:nvSpPr>
          <p:spPr bwMode="auto">
            <a:xfrm>
              <a:off x="2903365"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Oval 43">
              <a:extLst>
                <a:ext uri="{FF2B5EF4-FFF2-40B4-BE49-F238E27FC236}">
                  <a16:creationId xmlns:a16="http://schemas.microsoft.com/office/drawing/2014/main" id="{066BD05F-162A-46C5-ACE4-7C4676609D5E}"/>
                </a:ext>
              </a:extLst>
            </p:cNvPr>
            <p:cNvSpPr/>
            <p:nvPr/>
          </p:nvSpPr>
          <p:spPr bwMode="auto">
            <a:xfrm>
              <a:off x="2903365"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Oval 44">
              <a:extLst>
                <a:ext uri="{FF2B5EF4-FFF2-40B4-BE49-F238E27FC236}">
                  <a16:creationId xmlns:a16="http://schemas.microsoft.com/office/drawing/2014/main" id="{2D4BCC96-BB1C-4505-AF67-086AF9C1DE20}"/>
                </a:ext>
              </a:extLst>
            </p:cNvPr>
            <p:cNvSpPr/>
            <p:nvPr/>
          </p:nvSpPr>
          <p:spPr bwMode="auto">
            <a:xfrm>
              <a:off x="2903365"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Oval 45">
              <a:extLst>
                <a:ext uri="{FF2B5EF4-FFF2-40B4-BE49-F238E27FC236}">
                  <a16:creationId xmlns:a16="http://schemas.microsoft.com/office/drawing/2014/main" id="{7F22A858-9DD4-4487-BFCF-A65186419C11}"/>
                </a:ext>
              </a:extLst>
            </p:cNvPr>
            <p:cNvSpPr/>
            <p:nvPr/>
          </p:nvSpPr>
          <p:spPr bwMode="auto">
            <a:xfrm>
              <a:off x="2231009" y="351691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Oval 46">
              <a:extLst>
                <a:ext uri="{FF2B5EF4-FFF2-40B4-BE49-F238E27FC236}">
                  <a16:creationId xmlns:a16="http://schemas.microsoft.com/office/drawing/2014/main" id="{67912944-4425-4806-B7B0-E1695F187EC5}"/>
                </a:ext>
              </a:extLst>
            </p:cNvPr>
            <p:cNvSpPr/>
            <p:nvPr/>
          </p:nvSpPr>
          <p:spPr bwMode="auto">
            <a:xfrm>
              <a:off x="2231009"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EABC5F1B-A5BB-47D5-B184-A1AFEDF22A23}"/>
                </a:ext>
              </a:extLst>
            </p:cNvPr>
            <p:cNvSpPr/>
            <p:nvPr/>
          </p:nvSpPr>
          <p:spPr bwMode="auto">
            <a:xfrm>
              <a:off x="2231009"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Oval 48">
              <a:extLst>
                <a:ext uri="{FF2B5EF4-FFF2-40B4-BE49-F238E27FC236}">
                  <a16:creationId xmlns:a16="http://schemas.microsoft.com/office/drawing/2014/main" id="{9999ADFA-C534-4DD8-92AB-4723F0CDB65F}"/>
                </a:ext>
              </a:extLst>
            </p:cNvPr>
            <p:cNvSpPr/>
            <p:nvPr/>
          </p:nvSpPr>
          <p:spPr bwMode="auto">
            <a:xfrm>
              <a:off x="2231009"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1" name="Group 70">
            <a:extLst>
              <a:ext uri="{FF2B5EF4-FFF2-40B4-BE49-F238E27FC236}">
                <a16:creationId xmlns:a16="http://schemas.microsoft.com/office/drawing/2014/main" id="{56EA15CE-94C5-4792-9248-67677E77B03D}"/>
              </a:ext>
            </a:extLst>
          </p:cNvPr>
          <p:cNvGrpSpPr/>
          <p:nvPr/>
        </p:nvGrpSpPr>
        <p:grpSpPr>
          <a:xfrm>
            <a:off x="3675964" y="1637514"/>
            <a:ext cx="1082608" cy="2565046"/>
            <a:chOff x="3719736" y="1456960"/>
            <a:chExt cx="1440160" cy="3412200"/>
          </a:xfrm>
        </p:grpSpPr>
        <p:pic>
          <p:nvPicPr>
            <p:cNvPr id="11" name="Picture 10">
              <a:extLst>
                <a:ext uri="{FF2B5EF4-FFF2-40B4-BE49-F238E27FC236}">
                  <a16:creationId xmlns:a16="http://schemas.microsoft.com/office/drawing/2014/main" id="{A4B3D456-070E-4A52-A43D-C54DD00A52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19736" y="1456960"/>
              <a:ext cx="1440160" cy="3412200"/>
            </a:xfrm>
            <a:prstGeom prst="rect">
              <a:avLst/>
            </a:prstGeom>
          </p:spPr>
        </p:pic>
        <p:sp>
          <p:nvSpPr>
            <p:cNvPr id="50" name="Oval 49">
              <a:extLst>
                <a:ext uri="{FF2B5EF4-FFF2-40B4-BE49-F238E27FC236}">
                  <a16:creationId xmlns:a16="http://schemas.microsoft.com/office/drawing/2014/main" id="{84283E4C-39F2-4451-A739-45F932D2D36B}"/>
                </a:ext>
              </a:extLst>
            </p:cNvPr>
            <p:cNvSpPr/>
            <p:nvPr/>
          </p:nvSpPr>
          <p:spPr bwMode="auto">
            <a:xfrm>
              <a:off x="4542774" y="41930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Oval 50">
              <a:extLst>
                <a:ext uri="{FF2B5EF4-FFF2-40B4-BE49-F238E27FC236}">
                  <a16:creationId xmlns:a16="http://schemas.microsoft.com/office/drawing/2014/main" id="{4206E7B3-3A0E-4B90-9125-452CEC562015}"/>
                </a:ext>
              </a:extLst>
            </p:cNvPr>
            <p:cNvSpPr/>
            <p:nvPr/>
          </p:nvSpPr>
          <p:spPr bwMode="auto">
            <a:xfrm>
              <a:off x="4542774" y="3542669"/>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id="{B877A843-D860-4F9E-8B61-62B39DBC554C}"/>
                </a:ext>
              </a:extLst>
            </p:cNvPr>
            <p:cNvSpPr/>
            <p:nvPr/>
          </p:nvSpPr>
          <p:spPr bwMode="auto">
            <a:xfrm>
              <a:off x="4542774"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Oval 52">
              <a:extLst>
                <a:ext uri="{FF2B5EF4-FFF2-40B4-BE49-F238E27FC236}">
                  <a16:creationId xmlns:a16="http://schemas.microsoft.com/office/drawing/2014/main" id="{E17EB45E-6B7A-4650-905D-D5E4DE9AA826}"/>
                </a:ext>
              </a:extLst>
            </p:cNvPr>
            <p:cNvSpPr/>
            <p:nvPr/>
          </p:nvSpPr>
          <p:spPr bwMode="auto">
            <a:xfrm>
              <a:off x="4542774"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Oval 53">
              <a:extLst>
                <a:ext uri="{FF2B5EF4-FFF2-40B4-BE49-F238E27FC236}">
                  <a16:creationId xmlns:a16="http://schemas.microsoft.com/office/drawing/2014/main" id="{AD424F95-F656-44D3-80DB-F001F7F59314}"/>
                </a:ext>
              </a:extLst>
            </p:cNvPr>
            <p:cNvSpPr/>
            <p:nvPr/>
          </p:nvSpPr>
          <p:spPr bwMode="auto">
            <a:xfrm>
              <a:off x="4542774"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Oval 54">
              <a:extLst>
                <a:ext uri="{FF2B5EF4-FFF2-40B4-BE49-F238E27FC236}">
                  <a16:creationId xmlns:a16="http://schemas.microsoft.com/office/drawing/2014/main" id="{30B5325B-9E43-45E0-BBE7-226DD041BA3F}"/>
                </a:ext>
              </a:extLst>
            </p:cNvPr>
            <p:cNvSpPr/>
            <p:nvPr/>
          </p:nvSpPr>
          <p:spPr bwMode="auto">
            <a:xfrm>
              <a:off x="3870418"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Oval 55">
              <a:extLst>
                <a:ext uri="{FF2B5EF4-FFF2-40B4-BE49-F238E27FC236}">
                  <a16:creationId xmlns:a16="http://schemas.microsoft.com/office/drawing/2014/main" id="{ED9E0B9B-D3C6-438F-B5E8-4DC81013266A}"/>
                </a:ext>
              </a:extLst>
            </p:cNvPr>
            <p:cNvSpPr/>
            <p:nvPr/>
          </p:nvSpPr>
          <p:spPr bwMode="auto">
            <a:xfrm>
              <a:off x="3870418"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Oval 56">
              <a:extLst>
                <a:ext uri="{FF2B5EF4-FFF2-40B4-BE49-F238E27FC236}">
                  <a16:creationId xmlns:a16="http://schemas.microsoft.com/office/drawing/2014/main" id="{5AFECEA7-1EA8-4CD1-B159-59D304E46AA7}"/>
                </a:ext>
              </a:extLst>
            </p:cNvPr>
            <p:cNvSpPr/>
            <p:nvPr/>
          </p:nvSpPr>
          <p:spPr bwMode="auto">
            <a:xfrm>
              <a:off x="3870418"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2" name="Group 71">
            <a:extLst>
              <a:ext uri="{FF2B5EF4-FFF2-40B4-BE49-F238E27FC236}">
                <a16:creationId xmlns:a16="http://schemas.microsoft.com/office/drawing/2014/main" id="{01002ECD-9785-46A7-9055-C21B7557B3D6}"/>
              </a:ext>
            </a:extLst>
          </p:cNvPr>
          <p:cNvGrpSpPr/>
          <p:nvPr/>
        </p:nvGrpSpPr>
        <p:grpSpPr>
          <a:xfrm>
            <a:off x="5332148" y="1521322"/>
            <a:ext cx="1082609" cy="2652391"/>
            <a:chOff x="5375920" y="1340768"/>
            <a:chExt cx="1440160" cy="3528392"/>
          </a:xfrm>
        </p:grpSpPr>
        <p:pic>
          <p:nvPicPr>
            <p:cNvPr id="17" name="Picture 16">
              <a:extLst>
                <a:ext uri="{FF2B5EF4-FFF2-40B4-BE49-F238E27FC236}">
                  <a16:creationId xmlns:a16="http://schemas.microsoft.com/office/drawing/2014/main" id="{771F3BA1-E102-4C8F-A7CC-3336F2E1C9F0}"/>
                </a:ext>
              </a:extLst>
            </p:cNvPr>
            <p:cNvPicPr>
              <a:picLocks noChangeAspect="1"/>
            </p:cNvPicPr>
            <p:nvPr/>
          </p:nvPicPr>
          <p:blipFill rotWithShape="1">
            <a:blip r:embed="rId6">
              <a:extLst>
                <a:ext uri="{28A0092B-C50C-407E-A947-70E740481C1C}">
                  <a14:useLocalDpi xmlns:a14="http://schemas.microsoft.com/office/drawing/2010/main" val="0"/>
                </a:ext>
              </a:extLst>
            </a:blip>
            <a:srcRect t="-3405"/>
            <a:stretch/>
          </p:blipFill>
          <p:spPr>
            <a:xfrm>
              <a:off x="5375920" y="1340768"/>
              <a:ext cx="1440160" cy="3528392"/>
            </a:xfrm>
            <a:prstGeom prst="rect">
              <a:avLst/>
            </a:prstGeom>
          </p:spPr>
        </p:pic>
        <p:sp>
          <p:nvSpPr>
            <p:cNvPr id="58" name="Oval 57">
              <a:extLst>
                <a:ext uri="{FF2B5EF4-FFF2-40B4-BE49-F238E27FC236}">
                  <a16:creationId xmlns:a16="http://schemas.microsoft.com/office/drawing/2014/main" id="{76CAEC2F-1E3C-4BEC-8064-1EA7C205394A}"/>
                </a:ext>
              </a:extLst>
            </p:cNvPr>
            <p:cNvSpPr/>
            <p:nvPr/>
          </p:nvSpPr>
          <p:spPr bwMode="auto">
            <a:xfrm>
              <a:off x="6185150" y="41930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Oval 58">
              <a:extLst>
                <a:ext uri="{FF2B5EF4-FFF2-40B4-BE49-F238E27FC236}">
                  <a16:creationId xmlns:a16="http://schemas.microsoft.com/office/drawing/2014/main" id="{D426EFCF-CB16-4208-B5CE-2D3DE1343D7A}"/>
                </a:ext>
              </a:extLst>
            </p:cNvPr>
            <p:cNvSpPr/>
            <p:nvPr/>
          </p:nvSpPr>
          <p:spPr bwMode="auto">
            <a:xfrm>
              <a:off x="6185150" y="3542669"/>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Oval 59">
              <a:extLst>
                <a:ext uri="{FF2B5EF4-FFF2-40B4-BE49-F238E27FC236}">
                  <a16:creationId xmlns:a16="http://schemas.microsoft.com/office/drawing/2014/main" id="{B12999CC-84E2-466E-9E7B-5C8C21EDC65D}"/>
                </a:ext>
              </a:extLst>
            </p:cNvPr>
            <p:cNvSpPr/>
            <p:nvPr/>
          </p:nvSpPr>
          <p:spPr bwMode="auto">
            <a:xfrm>
              <a:off x="6185150"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Oval 60">
              <a:extLst>
                <a:ext uri="{FF2B5EF4-FFF2-40B4-BE49-F238E27FC236}">
                  <a16:creationId xmlns:a16="http://schemas.microsoft.com/office/drawing/2014/main" id="{0EE64B2A-18A9-4A47-9871-1CE8734D9D39}"/>
                </a:ext>
              </a:extLst>
            </p:cNvPr>
            <p:cNvSpPr/>
            <p:nvPr/>
          </p:nvSpPr>
          <p:spPr bwMode="auto">
            <a:xfrm>
              <a:off x="6185150"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Oval 61">
              <a:extLst>
                <a:ext uri="{FF2B5EF4-FFF2-40B4-BE49-F238E27FC236}">
                  <a16:creationId xmlns:a16="http://schemas.microsoft.com/office/drawing/2014/main" id="{2F45CD4B-0E32-462A-A842-02CFFE5C1C02}"/>
                </a:ext>
              </a:extLst>
            </p:cNvPr>
            <p:cNvSpPr/>
            <p:nvPr/>
          </p:nvSpPr>
          <p:spPr bwMode="auto">
            <a:xfrm>
              <a:off x="6185150"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Oval 62">
              <a:extLst>
                <a:ext uri="{FF2B5EF4-FFF2-40B4-BE49-F238E27FC236}">
                  <a16:creationId xmlns:a16="http://schemas.microsoft.com/office/drawing/2014/main" id="{C1BE9BFE-98EB-4121-92AB-73EC870E2CDF}"/>
                </a:ext>
              </a:extLst>
            </p:cNvPr>
            <p:cNvSpPr/>
            <p:nvPr/>
          </p:nvSpPr>
          <p:spPr bwMode="auto">
            <a:xfrm>
              <a:off x="5512794"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Oval 63">
              <a:extLst>
                <a:ext uri="{FF2B5EF4-FFF2-40B4-BE49-F238E27FC236}">
                  <a16:creationId xmlns:a16="http://schemas.microsoft.com/office/drawing/2014/main" id="{B4474823-4ED0-411F-B719-4F9B61CA0402}"/>
                </a:ext>
              </a:extLst>
            </p:cNvPr>
            <p:cNvSpPr/>
            <p:nvPr/>
          </p:nvSpPr>
          <p:spPr bwMode="auto">
            <a:xfrm>
              <a:off x="5512794"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3" name="Group 72">
            <a:extLst>
              <a:ext uri="{FF2B5EF4-FFF2-40B4-BE49-F238E27FC236}">
                <a16:creationId xmlns:a16="http://schemas.microsoft.com/office/drawing/2014/main" id="{E3C0C182-237B-41E8-AC14-6CF2314CF2B2}"/>
              </a:ext>
            </a:extLst>
          </p:cNvPr>
          <p:cNvGrpSpPr/>
          <p:nvPr/>
        </p:nvGrpSpPr>
        <p:grpSpPr>
          <a:xfrm>
            <a:off x="6988332" y="1637514"/>
            <a:ext cx="1082609" cy="2573575"/>
            <a:chOff x="7032104" y="1456960"/>
            <a:chExt cx="1440160" cy="3423545"/>
          </a:xfrm>
        </p:grpSpPr>
        <p:pic>
          <p:nvPicPr>
            <p:cNvPr id="24" name="Picture 23">
              <a:extLst>
                <a:ext uri="{FF2B5EF4-FFF2-40B4-BE49-F238E27FC236}">
                  <a16:creationId xmlns:a16="http://schemas.microsoft.com/office/drawing/2014/main" id="{E6E6C2EE-4DA4-4482-BA92-E4EF5E1ABC17}"/>
                </a:ext>
              </a:extLst>
            </p:cNvPr>
            <p:cNvPicPr>
              <a:picLocks noChangeAspect="1"/>
            </p:cNvPicPr>
            <p:nvPr/>
          </p:nvPicPr>
          <p:blipFill rotWithShape="1">
            <a:blip r:embed="rId7">
              <a:extLst>
                <a:ext uri="{28A0092B-C50C-407E-A947-70E740481C1C}">
                  <a14:useLocalDpi xmlns:a14="http://schemas.microsoft.com/office/drawing/2010/main" val="0"/>
                </a:ext>
              </a:extLst>
            </a:blip>
            <a:srcRect t="-333"/>
            <a:stretch/>
          </p:blipFill>
          <p:spPr>
            <a:xfrm>
              <a:off x="7032104" y="1456960"/>
              <a:ext cx="1440160" cy="3423545"/>
            </a:xfrm>
            <a:prstGeom prst="rect">
              <a:avLst/>
            </a:prstGeom>
          </p:spPr>
        </p:pic>
        <p:sp>
          <p:nvSpPr>
            <p:cNvPr id="65" name="Oval 64">
              <a:extLst>
                <a:ext uri="{FF2B5EF4-FFF2-40B4-BE49-F238E27FC236}">
                  <a16:creationId xmlns:a16="http://schemas.microsoft.com/office/drawing/2014/main" id="{B70F0A0F-CDD5-4544-AE66-BA1F88AA51D5}"/>
                </a:ext>
              </a:extLst>
            </p:cNvPr>
            <p:cNvSpPr/>
            <p:nvPr/>
          </p:nvSpPr>
          <p:spPr bwMode="auto">
            <a:xfrm>
              <a:off x="7838029" y="42059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Oval 65">
              <a:extLst>
                <a:ext uri="{FF2B5EF4-FFF2-40B4-BE49-F238E27FC236}">
                  <a16:creationId xmlns:a16="http://schemas.microsoft.com/office/drawing/2014/main" id="{A0967C57-4877-4B62-9395-C40220BED79C}"/>
                </a:ext>
              </a:extLst>
            </p:cNvPr>
            <p:cNvSpPr/>
            <p:nvPr/>
          </p:nvSpPr>
          <p:spPr bwMode="auto">
            <a:xfrm>
              <a:off x="7838029" y="3555548"/>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Oval 66">
              <a:extLst>
                <a:ext uri="{FF2B5EF4-FFF2-40B4-BE49-F238E27FC236}">
                  <a16:creationId xmlns:a16="http://schemas.microsoft.com/office/drawing/2014/main" id="{B4DBC7C6-F443-4C50-A7B9-EB18A65069FD}"/>
                </a:ext>
              </a:extLst>
            </p:cNvPr>
            <p:cNvSpPr/>
            <p:nvPr/>
          </p:nvSpPr>
          <p:spPr bwMode="auto">
            <a:xfrm>
              <a:off x="7838029" y="28708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Oval 67">
              <a:extLst>
                <a:ext uri="{FF2B5EF4-FFF2-40B4-BE49-F238E27FC236}">
                  <a16:creationId xmlns:a16="http://schemas.microsoft.com/office/drawing/2014/main" id="{3C320463-41A3-4CEE-A68A-BA87FD2B5B56}"/>
                </a:ext>
              </a:extLst>
            </p:cNvPr>
            <p:cNvSpPr/>
            <p:nvPr/>
          </p:nvSpPr>
          <p:spPr bwMode="auto">
            <a:xfrm>
              <a:off x="7838029" y="2211840"/>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Oval 68">
              <a:extLst>
                <a:ext uri="{FF2B5EF4-FFF2-40B4-BE49-F238E27FC236}">
                  <a16:creationId xmlns:a16="http://schemas.microsoft.com/office/drawing/2014/main" id="{77C5C2C6-9BD8-494E-97AA-DB956A428E29}"/>
                </a:ext>
              </a:extLst>
            </p:cNvPr>
            <p:cNvSpPr/>
            <p:nvPr/>
          </p:nvSpPr>
          <p:spPr bwMode="auto">
            <a:xfrm>
              <a:off x="7838029" y="15357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Oval 69">
              <a:extLst>
                <a:ext uri="{FF2B5EF4-FFF2-40B4-BE49-F238E27FC236}">
                  <a16:creationId xmlns:a16="http://schemas.microsoft.com/office/drawing/2014/main" id="{6515FB3C-BB84-4052-9097-160522E8A8FE}"/>
                </a:ext>
              </a:extLst>
            </p:cNvPr>
            <p:cNvSpPr/>
            <p:nvPr/>
          </p:nvSpPr>
          <p:spPr bwMode="auto">
            <a:xfrm>
              <a:off x="7165673" y="15357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4" name="TextBox 73">
            <a:extLst>
              <a:ext uri="{FF2B5EF4-FFF2-40B4-BE49-F238E27FC236}">
                <a16:creationId xmlns:a16="http://schemas.microsoft.com/office/drawing/2014/main" id="{35B7D489-8CD4-4238-BB14-F7B5260CC620}"/>
              </a:ext>
            </a:extLst>
          </p:cNvPr>
          <p:cNvSpPr txBox="1"/>
          <p:nvPr/>
        </p:nvSpPr>
        <p:spPr>
          <a:xfrm>
            <a:off x="1897200"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 = 10</a:t>
            </a:r>
          </a:p>
        </p:txBody>
      </p:sp>
      <p:sp>
        <p:nvSpPr>
          <p:cNvPr id="75" name="TextBox 74">
            <a:extLst>
              <a:ext uri="{FF2B5EF4-FFF2-40B4-BE49-F238E27FC236}">
                <a16:creationId xmlns:a16="http://schemas.microsoft.com/office/drawing/2014/main" id="{6B81B5DB-C5A2-4E26-88B5-6AD2E3F36D49}"/>
              </a:ext>
            </a:extLst>
          </p:cNvPr>
          <p:cNvSpPr txBox="1"/>
          <p:nvPr/>
        </p:nvSpPr>
        <p:spPr>
          <a:xfrm>
            <a:off x="3605562"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+ 8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10</a:t>
            </a:r>
          </a:p>
        </p:txBody>
      </p:sp>
      <p:sp>
        <p:nvSpPr>
          <p:cNvPr id="76" name="TextBox 75">
            <a:extLst>
              <a:ext uri="{FF2B5EF4-FFF2-40B4-BE49-F238E27FC236}">
                <a16:creationId xmlns:a16="http://schemas.microsoft.com/office/drawing/2014/main" id="{54FA9056-A670-491C-98B6-4BC0E82ABAF6}"/>
              </a:ext>
            </a:extLst>
          </p:cNvPr>
          <p:cNvSpPr txBox="1"/>
          <p:nvPr/>
        </p:nvSpPr>
        <p:spPr>
          <a:xfrm>
            <a:off x="5274066"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+ 7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10</a:t>
            </a:r>
          </a:p>
        </p:txBody>
      </p:sp>
      <p:sp>
        <p:nvSpPr>
          <p:cNvPr id="77" name="TextBox 76">
            <a:extLst>
              <a:ext uri="{FF2B5EF4-FFF2-40B4-BE49-F238E27FC236}">
                <a16:creationId xmlns:a16="http://schemas.microsoft.com/office/drawing/2014/main" id="{B9988716-61BC-4C2B-B7DF-472F5907BA27}"/>
              </a:ext>
            </a:extLst>
          </p:cNvPr>
          <p:cNvSpPr txBox="1"/>
          <p:nvPr/>
        </p:nvSpPr>
        <p:spPr>
          <a:xfrm>
            <a:off x="6917403"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10</a:t>
            </a:r>
          </a:p>
        </p:txBody>
      </p:sp>
      <p:sp>
        <p:nvSpPr>
          <p:cNvPr id="78" name="TextBox 77">
            <a:extLst>
              <a:ext uri="{FF2B5EF4-FFF2-40B4-BE49-F238E27FC236}">
                <a16:creationId xmlns:a16="http://schemas.microsoft.com/office/drawing/2014/main" id="{7687ACFE-EA1A-46AD-AC7D-BCA41E1DC7BD}"/>
              </a:ext>
            </a:extLst>
          </p:cNvPr>
          <p:cNvSpPr txBox="1"/>
          <p:nvPr/>
        </p:nvSpPr>
        <p:spPr>
          <a:xfrm>
            <a:off x="8585907" y="4297688"/>
            <a:ext cx="122341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10</a:t>
            </a:r>
          </a:p>
        </p:txBody>
      </p:sp>
      <p:sp>
        <p:nvSpPr>
          <p:cNvPr id="2" name="TextBox 19">
            <a:extLst>
              <a:ext uri="{FF2B5EF4-FFF2-40B4-BE49-F238E27FC236}">
                <a16:creationId xmlns:a16="http://schemas.microsoft.com/office/drawing/2014/main" id="{ADA2AB5F-8A55-427D-9233-F09AEC22EC21}"/>
              </a:ext>
            </a:extLst>
          </p:cNvPr>
          <p:cNvSpPr txBox="1"/>
          <p:nvPr/>
        </p:nvSpPr>
        <p:spPr>
          <a:xfrm>
            <a:off x="2197509" y="5549936"/>
            <a:ext cx="779698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know that 2 plus 8 is equal to 10 so I know 8 plus 2 is equal to 10.</a:t>
            </a:r>
          </a:p>
        </p:txBody>
      </p:sp>
    </p:spTree>
    <p:extLst>
      <p:ext uri="{BB962C8B-B14F-4D97-AF65-F5344CB8AC3E}">
        <p14:creationId xmlns:p14="http://schemas.microsoft.com/office/powerpoint/2010/main" val="162841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54325-9D6A-40D2-BAEF-55F8D7710522}"/>
              </a:ext>
            </a:extLst>
          </p:cNvPr>
          <p:cNvSpPr>
            <a:spLocks noGrp="1"/>
          </p:cNvSpPr>
          <p:nvPr>
            <p:ph type="title"/>
          </p:nvPr>
        </p:nvSpPr>
        <p:spPr/>
        <p:txBody>
          <a:bodyPr/>
          <a:lstStyle/>
          <a:p>
            <a:r>
              <a:rPr lang="en-GB" dirty="0"/>
              <a:t>1NF-1 Fluently add and subtract within 10 – bonds to 10</a:t>
            </a:r>
          </a:p>
        </p:txBody>
      </p:sp>
      <p:pic>
        <p:nvPicPr>
          <p:cNvPr id="5" name="Picture 4">
            <a:extLst>
              <a:ext uri="{FF2B5EF4-FFF2-40B4-BE49-F238E27FC236}">
                <a16:creationId xmlns:a16="http://schemas.microsoft.com/office/drawing/2014/main" id="{115FFA2B-E668-46CD-B4C9-E156ADC69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3338593"/>
            <a:ext cx="7907446" cy="3055007"/>
          </a:xfrm>
          <a:prstGeom prst="rect">
            <a:avLst/>
          </a:prstGeom>
        </p:spPr>
      </p:pic>
      <p:pic>
        <p:nvPicPr>
          <p:cNvPr id="9" name="Picture 8">
            <a:extLst>
              <a:ext uri="{FF2B5EF4-FFF2-40B4-BE49-F238E27FC236}">
                <a16:creationId xmlns:a16="http://schemas.microsoft.com/office/drawing/2014/main" id="{77EE90AE-DFD5-490B-AB03-A49C52CBC7B9}"/>
              </a:ext>
            </a:extLst>
          </p:cNvPr>
          <p:cNvPicPr>
            <a:picLocks noChangeAspect="1"/>
          </p:cNvPicPr>
          <p:nvPr/>
        </p:nvPicPr>
        <p:blipFill rotWithShape="1">
          <a:blip r:embed="rId4">
            <a:extLst>
              <a:ext uri="{28A0092B-C50C-407E-A947-70E740481C1C}">
                <a14:useLocalDpi xmlns:a14="http://schemas.microsoft.com/office/drawing/2010/main" val="0"/>
              </a:ext>
            </a:extLst>
          </a:blip>
          <a:srcRect t="-6309"/>
          <a:stretch/>
        </p:blipFill>
        <p:spPr>
          <a:xfrm>
            <a:off x="2142278" y="1034338"/>
            <a:ext cx="641355" cy="1872207"/>
          </a:xfrm>
          <a:prstGeom prst="rect">
            <a:avLst/>
          </a:prstGeom>
        </p:spPr>
      </p:pic>
      <p:pic>
        <p:nvPicPr>
          <p:cNvPr id="19" name="Picture 18">
            <a:extLst>
              <a:ext uri="{FF2B5EF4-FFF2-40B4-BE49-F238E27FC236}">
                <a16:creationId xmlns:a16="http://schemas.microsoft.com/office/drawing/2014/main" id="{7128EE30-3205-4889-84C0-65B317FCD4B2}"/>
              </a:ext>
            </a:extLst>
          </p:cNvPr>
          <p:cNvPicPr>
            <a:picLocks noChangeAspect="1"/>
          </p:cNvPicPr>
          <p:nvPr/>
        </p:nvPicPr>
        <p:blipFill rotWithShape="1">
          <a:blip r:embed="rId5">
            <a:extLst>
              <a:ext uri="{28A0092B-C50C-407E-A947-70E740481C1C}">
                <a14:useLocalDpi xmlns:a14="http://schemas.microsoft.com/office/drawing/2010/main" val="0"/>
              </a:ext>
            </a:extLst>
          </a:blip>
          <a:srcRect t="-6309"/>
          <a:stretch/>
        </p:blipFill>
        <p:spPr>
          <a:xfrm>
            <a:off x="7392144" y="1070021"/>
            <a:ext cx="720080" cy="1872207"/>
          </a:xfrm>
          <a:prstGeom prst="rect">
            <a:avLst/>
          </a:prstGeom>
        </p:spPr>
      </p:pic>
      <p:pic>
        <p:nvPicPr>
          <p:cNvPr id="10" name="Picture 9">
            <a:extLst>
              <a:ext uri="{FF2B5EF4-FFF2-40B4-BE49-F238E27FC236}">
                <a16:creationId xmlns:a16="http://schemas.microsoft.com/office/drawing/2014/main" id="{920140F8-B487-4FA4-BB37-03F3E316EE50}"/>
              </a:ext>
            </a:extLst>
          </p:cNvPr>
          <p:cNvPicPr>
            <a:picLocks noChangeAspect="1"/>
          </p:cNvPicPr>
          <p:nvPr/>
        </p:nvPicPr>
        <p:blipFill rotWithShape="1">
          <a:blip r:embed="rId6">
            <a:extLst>
              <a:ext uri="{28A0092B-C50C-407E-A947-70E740481C1C}">
                <a14:useLocalDpi xmlns:a14="http://schemas.microsoft.com/office/drawing/2010/main" val="0"/>
              </a:ext>
            </a:extLst>
          </a:blip>
          <a:srcRect t="-6309"/>
          <a:stretch/>
        </p:blipFill>
        <p:spPr>
          <a:xfrm>
            <a:off x="2783632" y="1039732"/>
            <a:ext cx="648072" cy="1872207"/>
          </a:xfrm>
          <a:prstGeom prst="rect">
            <a:avLst/>
          </a:prstGeom>
        </p:spPr>
      </p:pic>
      <p:pic>
        <p:nvPicPr>
          <p:cNvPr id="11" name="Picture 10">
            <a:extLst>
              <a:ext uri="{FF2B5EF4-FFF2-40B4-BE49-F238E27FC236}">
                <a16:creationId xmlns:a16="http://schemas.microsoft.com/office/drawing/2014/main" id="{81BCD61D-B8F2-4331-8FD6-CE258F50984A}"/>
              </a:ext>
            </a:extLst>
          </p:cNvPr>
          <p:cNvPicPr>
            <a:picLocks noChangeAspect="1"/>
          </p:cNvPicPr>
          <p:nvPr/>
        </p:nvPicPr>
        <p:blipFill rotWithShape="1">
          <a:blip r:embed="rId7">
            <a:extLst>
              <a:ext uri="{28A0092B-C50C-407E-A947-70E740481C1C}">
                <a14:useLocalDpi xmlns:a14="http://schemas.microsoft.com/office/drawing/2010/main" val="0"/>
              </a:ext>
            </a:extLst>
          </a:blip>
          <a:srcRect t="-6309"/>
          <a:stretch/>
        </p:blipFill>
        <p:spPr>
          <a:xfrm>
            <a:off x="3431704" y="1049829"/>
            <a:ext cx="648072" cy="1872207"/>
          </a:xfrm>
          <a:prstGeom prst="rect">
            <a:avLst/>
          </a:prstGeom>
        </p:spPr>
      </p:pic>
      <p:pic>
        <p:nvPicPr>
          <p:cNvPr id="14" name="Picture 13">
            <a:extLst>
              <a:ext uri="{FF2B5EF4-FFF2-40B4-BE49-F238E27FC236}">
                <a16:creationId xmlns:a16="http://schemas.microsoft.com/office/drawing/2014/main" id="{55648A6D-6C9B-44E4-8A31-F1372EC75C13}"/>
              </a:ext>
            </a:extLst>
          </p:cNvPr>
          <p:cNvPicPr>
            <a:picLocks noChangeAspect="1"/>
          </p:cNvPicPr>
          <p:nvPr/>
        </p:nvPicPr>
        <p:blipFill rotWithShape="1">
          <a:blip r:embed="rId8">
            <a:extLst>
              <a:ext uri="{28A0092B-C50C-407E-A947-70E740481C1C}">
                <a14:useLocalDpi xmlns:a14="http://schemas.microsoft.com/office/drawing/2010/main" val="0"/>
              </a:ext>
            </a:extLst>
          </a:blip>
          <a:srcRect t="-6309"/>
          <a:stretch/>
        </p:blipFill>
        <p:spPr>
          <a:xfrm>
            <a:off x="4079776" y="1059926"/>
            <a:ext cx="720080" cy="1872207"/>
          </a:xfrm>
          <a:prstGeom prst="rect">
            <a:avLst/>
          </a:prstGeom>
        </p:spPr>
      </p:pic>
      <p:pic>
        <p:nvPicPr>
          <p:cNvPr id="20" name="Picture 19">
            <a:extLst>
              <a:ext uri="{FF2B5EF4-FFF2-40B4-BE49-F238E27FC236}">
                <a16:creationId xmlns:a16="http://schemas.microsoft.com/office/drawing/2014/main" id="{BBBDB7E4-73A4-4223-946E-EE781617F5A2}"/>
              </a:ext>
            </a:extLst>
          </p:cNvPr>
          <p:cNvPicPr>
            <a:picLocks noChangeAspect="1"/>
          </p:cNvPicPr>
          <p:nvPr/>
        </p:nvPicPr>
        <p:blipFill rotWithShape="1">
          <a:blip r:embed="rId9">
            <a:extLst>
              <a:ext uri="{28A0092B-C50C-407E-A947-70E740481C1C}">
                <a14:useLocalDpi xmlns:a14="http://schemas.microsoft.com/office/drawing/2010/main" val="0"/>
              </a:ext>
            </a:extLst>
          </a:blip>
          <a:srcRect t="-6309"/>
          <a:stretch/>
        </p:blipFill>
        <p:spPr>
          <a:xfrm>
            <a:off x="8112224" y="1034338"/>
            <a:ext cx="648072" cy="1872207"/>
          </a:xfrm>
          <a:prstGeom prst="rect">
            <a:avLst/>
          </a:prstGeom>
        </p:spPr>
      </p:pic>
      <p:pic>
        <p:nvPicPr>
          <p:cNvPr id="15" name="Picture 14">
            <a:extLst>
              <a:ext uri="{FF2B5EF4-FFF2-40B4-BE49-F238E27FC236}">
                <a16:creationId xmlns:a16="http://schemas.microsoft.com/office/drawing/2014/main" id="{AABEFCEF-E5E1-4851-99D7-DA0820950306}"/>
              </a:ext>
            </a:extLst>
          </p:cNvPr>
          <p:cNvPicPr>
            <a:picLocks noChangeAspect="1"/>
          </p:cNvPicPr>
          <p:nvPr/>
        </p:nvPicPr>
        <p:blipFill rotWithShape="1">
          <a:blip r:embed="rId10">
            <a:extLst>
              <a:ext uri="{28A0092B-C50C-407E-A947-70E740481C1C}">
                <a14:useLocalDpi xmlns:a14="http://schemas.microsoft.com/office/drawing/2010/main" val="0"/>
              </a:ext>
            </a:extLst>
          </a:blip>
          <a:srcRect t="-6309"/>
          <a:stretch/>
        </p:blipFill>
        <p:spPr>
          <a:xfrm>
            <a:off x="4799856" y="1070023"/>
            <a:ext cx="648072" cy="1872207"/>
          </a:xfrm>
          <a:prstGeom prst="rect">
            <a:avLst/>
          </a:prstGeom>
        </p:spPr>
      </p:pic>
      <p:pic>
        <p:nvPicPr>
          <p:cNvPr id="21" name="Picture 20">
            <a:extLst>
              <a:ext uri="{FF2B5EF4-FFF2-40B4-BE49-F238E27FC236}">
                <a16:creationId xmlns:a16="http://schemas.microsoft.com/office/drawing/2014/main" id="{67A74BE7-EC07-424A-AED4-82CDA6B4AE64}"/>
              </a:ext>
            </a:extLst>
          </p:cNvPr>
          <p:cNvPicPr>
            <a:picLocks noChangeAspect="1"/>
          </p:cNvPicPr>
          <p:nvPr/>
        </p:nvPicPr>
        <p:blipFill rotWithShape="1">
          <a:blip r:embed="rId11">
            <a:extLst>
              <a:ext uri="{28A0092B-C50C-407E-A947-70E740481C1C}">
                <a14:useLocalDpi xmlns:a14="http://schemas.microsoft.com/office/drawing/2010/main" val="0"/>
              </a:ext>
            </a:extLst>
          </a:blip>
          <a:srcRect t="-6309"/>
          <a:stretch/>
        </p:blipFill>
        <p:spPr>
          <a:xfrm>
            <a:off x="8760296" y="1034337"/>
            <a:ext cx="648072" cy="1872207"/>
          </a:xfrm>
          <a:prstGeom prst="rect">
            <a:avLst/>
          </a:prstGeom>
        </p:spPr>
      </p:pic>
      <p:pic>
        <p:nvPicPr>
          <p:cNvPr id="16" name="Picture 15">
            <a:extLst>
              <a:ext uri="{FF2B5EF4-FFF2-40B4-BE49-F238E27FC236}">
                <a16:creationId xmlns:a16="http://schemas.microsoft.com/office/drawing/2014/main" id="{670B1294-F6A3-4423-863D-3BA7CF9AD14D}"/>
              </a:ext>
            </a:extLst>
          </p:cNvPr>
          <p:cNvPicPr>
            <a:picLocks noChangeAspect="1"/>
          </p:cNvPicPr>
          <p:nvPr/>
        </p:nvPicPr>
        <p:blipFill rotWithShape="1">
          <a:blip r:embed="rId12">
            <a:extLst>
              <a:ext uri="{28A0092B-C50C-407E-A947-70E740481C1C}">
                <a14:useLocalDpi xmlns:a14="http://schemas.microsoft.com/office/drawing/2010/main" val="0"/>
              </a:ext>
            </a:extLst>
          </a:blip>
          <a:srcRect t="-6309"/>
          <a:stretch/>
        </p:blipFill>
        <p:spPr>
          <a:xfrm>
            <a:off x="5447928" y="1070022"/>
            <a:ext cx="648072" cy="1872207"/>
          </a:xfrm>
          <a:prstGeom prst="rect">
            <a:avLst/>
          </a:prstGeom>
        </p:spPr>
      </p:pic>
      <p:pic>
        <p:nvPicPr>
          <p:cNvPr id="18" name="Picture 17">
            <a:extLst>
              <a:ext uri="{FF2B5EF4-FFF2-40B4-BE49-F238E27FC236}">
                <a16:creationId xmlns:a16="http://schemas.microsoft.com/office/drawing/2014/main" id="{AD63070E-BCCC-40D3-BCBB-8A9C71A03316}"/>
              </a:ext>
            </a:extLst>
          </p:cNvPr>
          <p:cNvPicPr>
            <a:picLocks noChangeAspect="1"/>
          </p:cNvPicPr>
          <p:nvPr/>
        </p:nvPicPr>
        <p:blipFill rotWithShape="1">
          <a:blip r:embed="rId13">
            <a:extLst>
              <a:ext uri="{28A0092B-C50C-407E-A947-70E740481C1C}">
                <a14:useLocalDpi xmlns:a14="http://schemas.microsoft.com/office/drawing/2010/main" val="0"/>
              </a:ext>
            </a:extLst>
          </a:blip>
          <a:srcRect t="-6309"/>
          <a:stretch/>
        </p:blipFill>
        <p:spPr>
          <a:xfrm>
            <a:off x="6744072" y="1080118"/>
            <a:ext cx="648072" cy="1872207"/>
          </a:xfrm>
          <a:prstGeom prst="rect">
            <a:avLst/>
          </a:prstGeom>
        </p:spPr>
      </p:pic>
      <p:pic>
        <p:nvPicPr>
          <p:cNvPr id="17" name="Picture 16">
            <a:extLst>
              <a:ext uri="{FF2B5EF4-FFF2-40B4-BE49-F238E27FC236}">
                <a16:creationId xmlns:a16="http://schemas.microsoft.com/office/drawing/2014/main" id="{2077F119-419C-433D-8A8F-2387D599E601}"/>
              </a:ext>
            </a:extLst>
          </p:cNvPr>
          <p:cNvPicPr>
            <a:picLocks noChangeAspect="1"/>
          </p:cNvPicPr>
          <p:nvPr/>
        </p:nvPicPr>
        <p:blipFill rotWithShape="1">
          <a:blip r:embed="rId14">
            <a:extLst>
              <a:ext uri="{28A0092B-C50C-407E-A947-70E740481C1C}">
                <a14:useLocalDpi xmlns:a14="http://schemas.microsoft.com/office/drawing/2010/main" val="0"/>
              </a:ext>
            </a:extLst>
          </a:blip>
          <a:srcRect t="-6309"/>
          <a:stretch/>
        </p:blipFill>
        <p:spPr>
          <a:xfrm>
            <a:off x="6096000" y="1080119"/>
            <a:ext cx="648072" cy="1872207"/>
          </a:xfrm>
          <a:prstGeom prst="rect">
            <a:avLst/>
          </a:prstGeom>
        </p:spPr>
      </p:pic>
      <p:pic>
        <p:nvPicPr>
          <p:cNvPr id="22" name="Picture 21">
            <a:extLst>
              <a:ext uri="{FF2B5EF4-FFF2-40B4-BE49-F238E27FC236}">
                <a16:creationId xmlns:a16="http://schemas.microsoft.com/office/drawing/2014/main" id="{B1B5F810-369A-4DF7-8DD5-BA9251F3B5B4}"/>
              </a:ext>
            </a:extLst>
          </p:cNvPr>
          <p:cNvPicPr>
            <a:picLocks noChangeAspect="1"/>
          </p:cNvPicPr>
          <p:nvPr/>
        </p:nvPicPr>
        <p:blipFill rotWithShape="1">
          <a:blip r:embed="rId15">
            <a:extLst>
              <a:ext uri="{28A0092B-C50C-407E-A947-70E740481C1C}">
                <a14:useLocalDpi xmlns:a14="http://schemas.microsoft.com/office/drawing/2010/main" val="0"/>
              </a:ext>
            </a:extLst>
          </a:blip>
          <a:srcRect t="-6309" r="-2501"/>
          <a:stretch/>
        </p:blipFill>
        <p:spPr>
          <a:xfrm>
            <a:off x="9408368" y="1080115"/>
            <a:ext cx="648072" cy="1872207"/>
          </a:xfrm>
          <a:prstGeom prst="rect">
            <a:avLst/>
          </a:prstGeom>
        </p:spPr>
      </p:pic>
    </p:spTree>
    <p:extLst>
      <p:ext uri="{BB962C8B-B14F-4D97-AF65-F5344CB8AC3E}">
        <p14:creationId xmlns:p14="http://schemas.microsoft.com/office/powerpoint/2010/main" val="29998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1.48148E-6 L 0.05912 0.35741 " pathEditMode="relative" rAng="0" ptsTypes="AA">
                                      <p:cBhvr>
                                        <p:cTn id="6" dur="1000" fill="hold"/>
                                        <p:tgtEl>
                                          <p:spTgt spid="9"/>
                                        </p:tgtEl>
                                        <p:attrNameLst>
                                          <p:attrName>ppt_x</p:attrName>
                                          <p:attrName>ppt_y</p:attrName>
                                        </p:attrNameLst>
                                      </p:cBhvr>
                                      <p:rCtr x="2956" y="1787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100"/>
                                  </p:stCondLst>
                                  <p:childTnLst>
                                    <p:animMotion origin="layout" path="M 2.70833E-6 -1.11111E-6 L -0.44219 0.35787 " pathEditMode="relative" rAng="0" ptsTypes="AA">
                                      <p:cBhvr>
                                        <p:cTn id="10" dur="1000" fill="hold"/>
                                        <p:tgtEl>
                                          <p:spTgt spid="19"/>
                                        </p:tgtEl>
                                        <p:attrNameLst>
                                          <p:attrName>ppt_x</p:attrName>
                                          <p:attrName>ppt_y</p:attrName>
                                        </p:attrNameLst>
                                      </p:cBhvr>
                                      <p:rCtr x="-22109" y="178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2.96296E-6 L 0.05312 0.3551 " pathEditMode="relative" rAng="0" ptsTypes="AA">
                                      <p:cBhvr>
                                        <p:cTn id="14" dur="1000" fill="hold"/>
                                        <p:tgtEl>
                                          <p:spTgt spid="10"/>
                                        </p:tgtEl>
                                        <p:attrNameLst>
                                          <p:attrName>ppt_x</p:attrName>
                                          <p:attrName>ppt_y</p:attrName>
                                        </p:attrNameLst>
                                      </p:cBhvr>
                                      <p:rCtr x="2656" y="17755"/>
                                    </p:animMotion>
                                  </p:childTnLst>
                                </p:cTn>
                              </p:par>
                              <p:par>
                                <p:cTn id="15" presetID="9" presetClass="emph" presetSubtype="0" nodeType="withEffect">
                                  <p:stCondLst>
                                    <p:cond delay="0"/>
                                  </p:stCondLst>
                                  <p:childTnLst>
                                    <p:set>
                                      <p:cBhvr rctx="PPT">
                                        <p:cTn id="16" dur="indefinite"/>
                                        <p:tgtEl>
                                          <p:spTgt spid="9"/>
                                        </p:tgtEl>
                                        <p:attrNameLst>
                                          <p:attrName>style.opacity</p:attrName>
                                        </p:attrNameLst>
                                      </p:cBhvr>
                                      <p:to>
                                        <p:strVal val="0.5"/>
                                      </p:to>
                                    </p:set>
                                    <p:animEffect filter="image" prLst="opacity: 0.5">
                                      <p:cBhvr rctx="IE">
                                        <p:cTn id="17" dur="indefinite"/>
                                        <p:tgtEl>
                                          <p:spTgt spid="9"/>
                                        </p:tgtEl>
                                      </p:cBhvr>
                                    </p:animEffect>
                                  </p:childTnLst>
                                </p:cTn>
                              </p:par>
                              <p:par>
                                <p:cTn id="18" presetID="9" presetClass="emph" presetSubtype="0" nodeType="withEffect">
                                  <p:stCondLst>
                                    <p:cond delay="0"/>
                                  </p:stCondLst>
                                  <p:childTnLst>
                                    <p:set>
                                      <p:cBhvr rctx="PPT">
                                        <p:cTn id="19" dur="indefinite"/>
                                        <p:tgtEl>
                                          <p:spTgt spid="19"/>
                                        </p:tgtEl>
                                        <p:attrNameLst>
                                          <p:attrName>style.opacity</p:attrName>
                                        </p:attrNameLst>
                                      </p:cBhvr>
                                      <p:to>
                                        <p:strVal val="0.5"/>
                                      </p:to>
                                    </p:set>
                                    <p:animEffect filter="image" prLst="opacity: 0.5">
                                      <p:cBhvr rctx="IE">
                                        <p:cTn id="20" dur="indefinite"/>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91667E-6 -3.33333E-6 L 0.06654 0.35533 " pathEditMode="relative" rAng="0" ptsTypes="AA">
                                      <p:cBhvr>
                                        <p:cTn id="24" dur="1000" fill="hold"/>
                                        <p:tgtEl>
                                          <p:spTgt spid="11"/>
                                        </p:tgtEl>
                                        <p:attrNameLst>
                                          <p:attrName>ppt_x</p:attrName>
                                          <p:attrName>ppt_y</p:attrName>
                                        </p:attrNameLst>
                                      </p:cBhvr>
                                      <p:rCtr x="3320" y="17755"/>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22222E-6 L 0.04857 0.35116 " pathEditMode="relative" rAng="0" ptsTypes="AA">
                                      <p:cBhvr>
                                        <p:cTn id="28" dur="1000" fill="hold"/>
                                        <p:tgtEl>
                                          <p:spTgt spid="14"/>
                                        </p:tgtEl>
                                        <p:attrNameLst>
                                          <p:attrName>ppt_x</p:attrName>
                                          <p:attrName>ppt_y</p:attrName>
                                        </p:attrNameLst>
                                      </p:cBhvr>
                                      <p:rCtr x="2422" y="17546"/>
                                    </p:animMotion>
                                  </p:childTnLst>
                                </p:cTn>
                              </p:par>
                              <p:par>
                                <p:cTn id="29" presetID="9" presetClass="emph" presetSubtype="0" nodeType="with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cTn>
                              </p:par>
                              <p:par>
                                <p:cTn id="32" presetID="9" presetClass="emph" presetSubtype="0" nodeType="withEffect">
                                  <p:stCondLst>
                                    <p:cond delay="0"/>
                                  </p:stCondLst>
                                  <p:childTnLst>
                                    <p:set>
                                      <p:cBhvr>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100"/>
                                  </p:stCondLst>
                                  <p:childTnLst>
                                    <p:animMotion origin="layout" path="M 2.91667E-6 1.48148E-6 L -0.20235 0.35972 " pathEditMode="relative" rAng="0" ptsTypes="AA">
                                      <p:cBhvr>
                                        <p:cTn id="38" dur="1000" fill="hold"/>
                                        <p:tgtEl>
                                          <p:spTgt spid="20"/>
                                        </p:tgtEl>
                                        <p:attrNameLst>
                                          <p:attrName>ppt_x</p:attrName>
                                          <p:attrName>ppt_y</p:attrName>
                                        </p:attrNameLst>
                                      </p:cBhvr>
                                      <p:rCtr x="-10117" y="1798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1.11111E-6 L 0.11185 0.35533 " pathEditMode="relative" rAng="0" ptsTypes="AA">
                                      <p:cBhvr>
                                        <p:cTn id="42" dur="1000" fill="hold"/>
                                        <p:tgtEl>
                                          <p:spTgt spid="15"/>
                                        </p:tgtEl>
                                        <p:attrNameLst>
                                          <p:attrName>ppt_x</p:attrName>
                                          <p:attrName>ppt_y</p:attrName>
                                        </p:attrNameLst>
                                      </p:cBhvr>
                                      <p:rCtr x="5586" y="17755"/>
                                    </p:animMotion>
                                  </p:childTnLst>
                                </p:cTn>
                              </p:par>
                              <p:par>
                                <p:cTn id="43" presetID="9" presetClass="emph" presetSubtype="0" nodeType="withEffect">
                                  <p:stCondLst>
                                    <p:cond delay="0"/>
                                  </p:stCondLst>
                                  <p:childTnLst>
                                    <p:set>
                                      <p:cBhvr>
                                        <p:cTn id="44" dur="indefinite"/>
                                        <p:tgtEl>
                                          <p:spTgt spid="14"/>
                                        </p:tgtEl>
                                        <p:attrNameLst>
                                          <p:attrName>style.opacity</p:attrName>
                                        </p:attrNameLst>
                                      </p:cBhvr>
                                      <p:to>
                                        <p:strVal val="0.5"/>
                                      </p:to>
                                    </p:set>
                                    <p:animEffect filter="image" prLst="opacity: 0.5">
                                      <p:cBhvr rctx="IE">
                                        <p:cTn id="45" dur="indefinite"/>
                                        <p:tgtEl>
                                          <p:spTgt spid="14"/>
                                        </p:tgtEl>
                                      </p:cBhvr>
                                    </p:animEffect>
                                  </p:childTnLst>
                                </p:cTn>
                              </p:par>
                              <p:par>
                                <p:cTn id="46" presetID="9" presetClass="emph" presetSubtype="0" nodeType="withEffect">
                                  <p:stCondLst>
                                    <p:cond delay="0"/>
                                  </p:stCondLst>
                                  <p:childTnLst>
                                    <p:set>
                                      <p:cBhvr>
                                        <p:cTn id="47" dur="indefinite"/>
                                        <p:tgtEl>
                                          <p:spTgt spid="20"/>
                                        </p:tgtEl>
                                        <p:attrNameLst>
                                          <p:attrName>style.opacity</p:attrName>
                                        </p:attrNameLst>
                                      </p:cBhvr>
                                      <p:to>
                                        <p:strVal val="0.5"/>
                                      </p:to>
                                    </p:set>
                                    <p:animEffect filter="image" prLst="opacity: 0.5">
                                      <p:cBhvr rctx="IE">
                                        <p:cTn id="48" dur="indefinite"/>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2.08333E-6 1.48148E-6 L -0.14948 0.35162 " pathEditMode="relative" rAng="0" ptsTypes="AA">
                                      <p:cBhvr>
                                        <p:cTn id="52" dur="1000" fill="hold"/>
                                        <p:tgtEl>
                                          <p:spTgt spid="21"/>
                                        </p:tgtEl>
                                        <p:attrNameLst>
                                          <p:attrName>ppt_x</p:attrName>
                                          <p:attrName>ppt_y</p:attrName>
                                        </p:attrNameLst>
                                      </p:cBhvr>
                                      <p:rCtr x="-7474" y="17569"/>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1.11111E-6 L 0.16836 0.36829 " pathEditMode="relative" rAng="0" ptsTypes="AA">
                                      <p:cBhvr>
                                        <p:cTn id="56" dur="1000" fill="hold"/>
                                        <p:tgtEl>
                                          <p:spTgt spid="16"/>
                                        </p:tgtEl>
                                        <p:attrNameLst>
                                          <p:attrName>ppt_x</p:attrName>
                                          <p:attrName>ppt_y</p:attrName>
                                        </p:attrNameLst>
                                      </p:cBhvr>
                                      <p:rCtr x="8411" y="18403"/>
                                    </p:animMotion>
                                  </p:childTnLst>
                                </p:cTn>
                              </p:par>
                              <p:par>
                                <p:cTn id="57" presetID="9" presetClass="emph" presetSubtype="0" nodeType="withEffect">
                                  <p:stCondLst>
                                    <p:cond delay="0"/>
                                  </p:stCondLst>
                                  <p:childTnLst>
                                    <p:set>
                                      <p:cBhvr>
                                        <p:cTn id="58" dur="indefinite"/>
                                        <p:tgtEl>
                                          <p:spTgt spid="15"/>
                                        </p:tgtEl>
                                        <p:attrNameLst>
                                          <p:attrName>style.opacity</p:attrName>
                                        </p:attrNameLst>
                                      </p:cBhvr>
                                      <p:to>
                                        <p:strVal val="0.5"/>
                                      </p:to>
                                    </p:set>
                                    <p:animEffect filter="image" prLst="opacity: 0.5">
                                      <p:cBhvr rctx="IE">
                                        <p:cTn id="59" dur="indefinite"/>
                                        <p:tgtEl>
                                          <p:spTgt spid="15"/>
                                        </p:tgtEl>
                                      </p:cBhvr>
                                    </p:animEffect>
                                  </p:childTnLst>
                                </p:cTn>
                              </p:par>
                              <p:par>
                                <p:cTn id="60" presetID="9" presetClass="emph" presetSubtype="0" nodeType="withEffect">
                                  <p:stCondLst>
                                    <p:cond delay="0"/>
                                  </p:stCondLst>
                                  <p:childTnLst>
                                    <p:set>
                                      <p:cBhvr>
                                        <p:cTn id="61" dur="indefinite"/>
                                        <p:tgtEl>
                                          <p:spTgt spid="21"/>
                                        </p:tgtEl>
                                        <p:attrNameLst>
                                          <p:attrName>style.opacity</p:attrName>
                                        </p:attrNameLst>
                                      </p:cBhvr>
                                      <p:to>
                                        <p:strVal val="0.5"/>
                                      </p:to>
                                    </p:set>
                                    <p:animEffect filter="image" prLst="opacity: 0.5">
                                      <p:cBhvr rctx="IE">
                                        <p:cTn id="62" dur="indefinite"/>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5E-6 -1.48148E-6 L 0.12851 0.375 " pathEditMode="relative" rAng="0" ptsTypes="AA">
                                      <p:cBhvr>
                                        <p:cTn id="66" dur="1000" fill="hold"/>
                                        <p:tgtEl>
                                          <p:spTgt spid="18"/>
                                        </p:tgtEl>
                                        <p:attrNameLst>
                                          <p:attrName>ppt_x</p:attrName>
                                          <p:attrName>ppt_y</p:attrName>
                                        </p:attrNameLst>
                                      </p:cBhvr>
                                      <p:rCtr x="6419" y="18750"/>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5E-6 -1.48148E-6 L 0.22565 0.38889 " pathEditMode="relative" rAng="0" ptsTypes="AA">
                                      <p:cBhvr>
                                        <p:cTn id="70" dur="1000" fill="hold"/>
                                        <p:tgtEl>
                                          <p:spTgt spid="17"/>
                                        </p:tgtEl>
                                        <p:attrNameLst>
                                          <p:attrName>ppt_x</p:attrName>
                                          <p:attrName>ppt_y</p:attrName>
                                        </p:attrNameLst>
                                      </p:cBhvr>
                                      <p:rCtr x="11276" y="19444"/>
                                    </p:animMotion>
                                  </p:childTnLst>
                                </p:cTn>
                              </p:par>
                              <p:par>
                                <p:cTn id="71" presetID="9" presetClass="emph" presetSubtype="0" nodeType="withEffect">
                                  <p:stCondLst>
                                    <p:cond delay="0"/>
                                  </p:stCondLst>
                                  <p:childTnLst>
                                    <p:set>
                                      <p:cBhvr>
                                        <p:cTn id="72" dur="indefinite"/>
                                        <p:tgtEl>
                                          <p:spTgt spid="16"/>
                                        </p:tgtEl>
                                        <p:attrNameLst>
                                          <p:attrName>style.opacity</p:attrName>
                                        </p:attrNameLst>
                                      </p:cBhvr>
                                      <p:to>
                                        <p:strVal val="0.5"/>
                                      </p:to>
                                    </p:set>
                                    <p:animEffect filter="image" prLst="opacity: 0.5">
                                      <p:cBhvr rctx="IE">
                                        <p:cTn id="73" dur="indefinite"/>
                                        <p:tgtEl>
                                          <p:spTgt spid="16"/>
                                        </p:tgtEl>
                                      </p:cBhvr>
                                    </p:animEffect>
                                  </p:childTnLst>
                                </p:cTn>
                              </p:par>
                              <p:par>
                                <p:cTn id="74" presetID="9" presetClass="emph" presetSubtype="0" nodeType="withEffect">
                                  <p:stCondLst>
                                    <p:cond delay="0"/>
                                  </p:stCondLst>
                                  <p:childTnLst>
                                    <p:set>
                                      <p:cBhvr>
                                        <p:cTn id="75" dur="indefinite"/>
                                        <p:tgtEl>
                                          <p:spTgt spid="18"/>
                                        </p:tgtEl>
                                        <p:attrNameLst>
                                          <p:attrName>style.opacity</p:attrName>
                                        </p:attrNameLst>
                                      </p:cBhvr>
                                      <p:to>
                                        <p:strVal val="0.5"/>
                                      </p:to>
                                    </p:set>
                                    <p:animEffect filter="image" prLst="opacity: 0.5">
                                      <p:cBhvr rctx="IE">
                                        <p:cTn id="76" dur="indefinite"/>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70833E-6 -1.48148E-6 L 0.02057 0.38565 " pathEditMode="relative" rAng="0" ptsTypes="AA">
                                      <p:cBhvr>
                                        <p:cTn id="80" dur="1000" fill="hold"/>
                                        <p:tgtEl>
                                          <p:spTgt spid="22"/>
                                        </p:tgtEl>
                                        <p:attrNameLst>
                                          <p:attrName>ppt_x</p:attrName>
                                          <p:attrName>ppt_y</p:attrName>
                                        </p:attrNameLst>
                                      </p:cBhvr>
                                      <p:rCtr x="1029" y="1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9488A0-3B2B-4509-9188-142799482CA1}"/>
              </a:ext>
            </a:extLst>
          </p:cNvPr>
          <p:cNvSpPr>
            <a:spLocks noGrp="1"/>
          </p:cNvSpPr>
          <p:nvPr>
            <p:ph type="title"/>
          </p:nvPr>
        </p:nvSpPr>
        <p:spPr/>
        <p:txBody>
          <a:bodyPr/>
          <a:lstStyle/>
          <a:p>
            <a:r>
              <a:rPr lang="en-GB" dirty="0"/>
              <a:t>1NF-1 Fluently add and subtract within 10 – bonds to 10</a:t>
            </a:r>
          </a:p>
        </p:txBody>
      </p:sp>
      <p:pic>
        <p:nvPicPr>
          <p:cNvPr id="4" name="Picture 3">
            <a:extLst>
              <a:ext uri="{FF2B5EF4-FFF2-40B4-BE49-F238E27FC236}">
                <a16:creationId xmlns:a16="http://schemas.microsoft.com/office/drawing/2014/main" id="{BEFB335D-C4F8-48E0-B8FB-EDFF7D2526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244811"/>
            <a:ext cx="3161635" cy="2112182"/>
          </a:xfrm>
          <a:prstGeom prst="rect">
            <a:avLst/>
          </a:prstGeom>
        </p:spPr>
      </p:pic>
      <p:sp>
        <p:nvSpPr>
          <p:cNvPr id="23" name="TextBox 22">
            <a:extLst>
              <a:ext uri="{FF2B5EF4-FFF2-40B4-BE49-F238E27FC236}">
                <a16:creationId xmlns:a16="http://schemas.microsoft.com/office/drawing/2014/main" id="{8B9CE3B8-0DE5-44DD-BA0F-7A2A2CA9AE44}"/>
              </a:ext>
            </a:extLst>
          </p:cNvPr>
          <p:cNvSpPr txBox="1"/>
          <p:nvPr/>
        </p:nvSpPr>
        <p:spPr bwMode="auto">
          <a:xfrm>
            <a:off x="2247188" y="2823320"/>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a:ea typeface="Myriad Pro Semibold" charset="0"/>
                <a:cs typeface="Myriad Pro Semibold" charset="0"/>
              </a:rPr>
              <a:t>2</a:t>
            </a:r>
          </a:p>
        </p:txBody>
      </p:sp>
      <p:pic>
        <p:nvPicPr>
          <p:cNvPr id="24" name="Picture 23">
            <a:extLst>
              <a:ext uri="{FF2B5EF4-FFF2-40B4-BE49-F238E27FC236}">
                <a16:creationId xmlns:a16="http://schemas.microsoft.com/office/drawing/2014/main" id="{563E8B67-034A-41A0-9458-DCD361C6E07C}"/>
              </a:ext>
            </a:extLst>
          </p:cNvPr>
          <p:cNvPicPr>
            <a:picLocks noChangeAspect="1"/>
          </p:cNvPicPr>
          <p:nvPr/>
        </p:nvPicPr>
        <p:blipFill rotWithShape="1">
          <a:blip r:embed="rId4">
            <a:extLst>
              <a:ext uri="{28A0092B-C50C-407E-A947-70E740481C1C}">
                <a14:useLocalDpi xmlns:a14="http://schemas.microsoft.com/office/drawing/2010/main" val="0"/>
              </a:ext>
            </a:extLst>
          </a:blip>
          <a:srcRect r="-2460"/>
          <a:stretch/>
        </p:blipFill>
        <p:spPr>
          <a:xfrm>
            <a:off x="6960096" y="1244067"/>
            <a:ext cx="3168352" cy="2112182"/>
          </a:xfrm>
          <a:prstGeom prst="rect">
            <a:avLst/>
          </a:prstGeom>
        </p:spPr>
      </p:pic>
      <p:sp>
        <p:nvSpPr>
          <p:cNvPr id="25" name="TextBox 24">
            <a:extLst>
              <a:ext uri="{FF2B5EF4-FFF2-40B4-BE49-F238E27FC236}">
                <a16:creationId xmlns:a16="http://schemas.microsoft.com/office/drawing/2014/main" id="{3D4929E1-CF5B-4444-A2DC-AB96C16F4736}"/>
              </a:ext>
            </a:extLst>
          </p:cNvPr>
          <p:cNvSpPr txBox="1"/>
          <p:nvPr/>
        </p:nvSpPr>
        <p:spPr bwMode="auto">
          <a:xfrm>
            <a:off x="8544272" y="1268761"/>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a:ea typeface="Myriad Pro Semibold" charset="0"/>
                <a:cs typeface="Myriad Pro Semibold" charset="0"/>
              </a:rPr>
              <a:t>9</a:t>
            </a:r>
          </a:p>
        </p:txBody>
      </p:sp>
      <p:pic>
        <p:nvPicPr>
          <p:cNvPr id="26" name="Picture 25">
            <a:extLst>
              <a:ext uri="{FF2B5EF4-FFF2-40B4-BE49-F238E27FC236}">
                <a16:creationId xmlns:a16="http://schemas.microsoft.com/office/drawing/2014/main" id="{825C8FFA-0CD2-4819-9144-C6BB0A338200}"/>
              </a:ext>
            </a:extLst>
          </p:cNvPr>
          <p:cNvPicPr>
            <a:picLocks noChangeAspect="1"/>
          </p:cNvPicPr>
          <p:nvPr/>
        </p:nvPicPr>
        <p:blipFill rotWithShape="1">
          <a:blip r:embed="rId5">
            <a:extLst>
              <a:ext uri="{28A0092B-C50C-407E-A947-70E740481C1C}">
                <a14:useLocalDpi xmlns:a14="http://schemas.microsoft.com/office/drawing/2010/main" val="0"/>
              </a:ext>
            </a:extLst>
          </a:blip>
          <a:srcRect l="-2573" b="-6142"/>
          <a:stretch/>
        </p:blipFill>
        <p:spPr>
          <a:xfrm>
            <a:off x="2063552" y="3645025"/>
            <a:ext cx="3240360" cy="2088231"/>
          </a:xfrm>
          <a:prstGeom prst="rect">
            <a:avLst/>
          </a:prstGeom>
        </p:spPr>
      </p:pic>
      <p:sp>
        <p:nvSpPr>
          <p:cNvPr id="27" name="TextBox 26">
            <a:extLst>
              <a:ext uri="{FF2B5EF4-FFF2-40B4-BE49-F238E27FC236}">
                <a16:creationId xmlns:a16="http://schemas.microsoft.com/office/drawing/2014/main" id="{30032A5C-688A-429F-8C26-5AD603213F55}"/>
              </a:ext>
            </a:extLst>
          </p:cNvPr>
          <p:cNvSpPr txBox="1"/>
          <p:nvPr/>
        </p:nvSpPr>
        <p:spPr bwMode="auto">
          <a:xfrm>
            <a:off x="2247188" y="5127576"/>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a:ea typeface="Myriad Pro Semibold" charset="0"/>
                <a:cs typeface="Myriad Pro Semibold" charset="0"/>
              </a:rPr>
              <a:t>7</a:t>
            </a:r>
          </a:p>
        </p:txBody>
      </p:sp>
      <p:pic>
        <p:nvPicPr>
          <p:cNvPr id="28" name="Picture 27">
            <a:extLst>
              <a:ext uri="{FF2B5EF4-FFF2-40B4-BE49-F238E27FC236}">
                <a16:creationId xmlns:a16="http://schemas.microsoft.com/office/drawing/2014/main" id="{1FEFDB26-961E-4DFD-B4A6-47EB3F1D70CC}"/>
              </a:ext>
            </a:extLst>
          </p:cNvPr>
          <p:cNvPicPr>
            <a:picLocks noChangeAspect="1"/>
          </p:cNvPicPr>
          <p:nvPr/>
        </p:nvPicPr>
        <p:blipFill rotWithShape="1">
          <a:blip r:embed="rId6">
            <a:extLst>
              <a:ext uri="{28A0092B-C50C-407E-A947-70E740481C1C}">
                <a14:useLocalDpi xmlns:a14="http://schemas.microsoft.com/office/drawing/2010/main" val="0"/>
              </a:ext>
            </a:extLst>
          </a:blip>
          <a:srcRect r="-2460" b="-5192"/>
          <a:stretch/>
        </p:blipFill>
        <p:spPr>
          <a:xfrm>
            <a:off x="6960096" y="3284985"/>
            <a:ext cx="3168352" cy="2448271"/>
          </a:xfrm>
          <a:prstGeom prst="rect">
            <a:avLst/>
          </a:prstGeom>
        </p:spPr>
      </p:pic>
      <p:sp>
        <p:nvSpPr>
          <p:cNvPr id="29" name="TextBox 28">
            <a:extLst>
              <a:ext uri="{FF2B5EF4-FFF2-40B4-BE49-F238E27FC236}">
                <a16:creationId xmlns:a16="http://schemas.microsoft.com/office/drawing/2014/main" id="{4BC616C8-4800-4F89-ACE4-C402334218B9}"/>
              </a:ext>
            </a:extLst>
          </p:cNvPr>
          <p:cNvSpPr txBox="1"/>
          <p:nvPr/>
        </p:nvSpPr>
        <p:spPr bwMode="auto">
          <a:xfrm>
            <a:off x="8542156" y="3540510"/>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a:ea typeface="Myriad Pro Semibold" charset="0"/>
                <a:cs typeface="Myriad Pro Semibold" charset="0"/>
              </a:rPr>
              <a:t>5</a:t>
            </a:r>
          </a:p>
        </p:txBody>
      </p:sp>
      <p:sp>
        <p:nvSpPr>
          <p:cNvPr id="2" name="TextBox 19">
            <a:extLst>
              <a:ext uri="{FF2B5EF4-FFF2-40B4-BE49-F238E27FC236}">
                <a16:creationId xmlns:a16="http://schemas.microsoft.com/office/drawing/2014/main" id="{37B1D126-C394-4ABD-B7F9-1A57E0AEE7CF}"/>
              </a:ext>
            </a:extLst>
          </p:cNvPr>
          <p:cNvSpPr txBox="1"/>
          <p:nvPr/>
        </p:nvSpPr>
        <p:spPr>
          <a:xfrm>
            <a:off x="2531134" y="5963074"/>
            <a:ext cx="7129731"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know that 2 + 8 is equal to 10 so I know 10 minus 8 is equal to 2.</a:t>
            </a:r>
          </a:p>
        </p:txBody>
      </p:sp>
    </p:spTree>
    <p:extLst>
      <p:ext uri="{BB962C8B-B14F-4D97-AF65-F5344CB8AC3E}">
        <p14:creationId xmlns:p14="http://schemas.microsoft.com/office/powerpoint/2010/main" val="21314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3" name="Rectangle 2">
            <a:extLst>
              <a:ext uri="{FF2B5EF4-FFF2-40B4-BE49-F238E27FC236}">
                <a16:creationId xmlns:a16="http://schemas.microsoft.com/office/drawing/2014/main" id="{C4A3C85A-A767-464C-BDCB-D1D829F0C0C3}"/>
              </a:ext>
            </a:extLst>
          </p:cNvPr>
          <p:cNvSpPr/>
          <p:nvPr/>
        </p:nvSpPr>
        <p:spPr bwMode="auto">
          <a:xfrm>
            <a:off x="4876800" y="259817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32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A414F747-7350-4683-A4C2-652C8989DD7B}"/>
              </a:ext>
            </a:extLst>
          </p:cNvPr>
          <p:cNvSpPr/>
          <p:nvPr/>
        </p:nvSpPr>
        <p:spPr bwMode="auto">
          <a:xfrm>
            <a:off x="4876800" y="259817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46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2AD05F3B-F27F-4693-AB09-C268FC12FCCA}"/>
              </a:ext>
            </a:extLst>
          </p:cNvPr>
          <p:cNvSpPr/>
          <p:nvPr/>
        </p:nvSpPr>
        <p:spPr bwMode="auto">
          <a:xfrm>
            <a:off x="2331735" y="259665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1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E682284A-E9A4-4FD1-A998-8EE3676396DC}"/>
              </a:ext>
            </a:extLst>
          </p:cNvPr>
          <p:cNvSpPr/>
          <p:nvPr/>
        </p:nvSpPr>
        <p:spPr bwMode="auto">
          <a:xfrm>
            <a:off x="4876800" y="259817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12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1NF-1 </a:t>
            </a:r>
            <a:br>
              <a:rPr lang="en-GB" sz="2400" dirty="0"/>
            </a:br>
            <a:r>
              <a:rPr lang="en-GB" sz="2400" i="1" dirty="0"/>
              <a:t>Develop fluency in addition and subtraction facts within 10.</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5262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1NF-1.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01981631-811E-4808-86FE-A22D874A2D14}"/>
              </a:ext>
            </a:extLst>
          </p:cNvPr>
          <p:cNvSpPr/>
          <p:nvPr/>
        </p:nvSpPr>
        <p:spPr bwMode="auto">
          <a:xfrm>
            <a:off x="2320413" y="259665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72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41789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9620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0677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3352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600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8365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7428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40804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71100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1.7 Addition and subtraction: strategies within 10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1NF-1: Linked mastery PD materials</a:t>
            </a:r>
          </a:p>
        </p:txBody>
      </p:sp>
      <p:pic>
        <p:nvPicPr>
          <p:cNvPr id="3" name="Picture 2">
            <a:extLst>
              <a:ext uri="{FF2B5EF4-FFF2-40B4-BE49-F238E27FC236}">
                <a16:creationId xmlns:a16="http://schemas.microsoft.com/office/drawing/2014/main" id="{F047C235-60DC-4374-8A35-2D5F749E4197}"/>
              </a:ext>
            </a:extLst>
          </p:cNvPr>
          <p:cNvPicPr>
            <a:picLocks noChangeAspect="1"/>
          </p:cNvPicPr>
          <p:nvPr/>
        </p:nvPicPr>
        <p:blipFill>
          <a:blip r:embed="rId4"/>
          <a:stretch>
            <a:fillRect/>
          </a:stretch>
        </p:blipFill>
        <p:spPr>
          <a:xfrm>
            <a:off x="949344" y="1180717"/>
            <a:ext cx="3660756" cy="517386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2657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6486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40240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0853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1</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19770" y="1236309"/>
            <a:ext cx="10567305" cy="406394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slides of flowers and talk about what is happening. Can children make their own number story with objects involving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a:t>
            </a:r>
            <a:r>
              <a:rPr lang="en-GB" sz="1800" dirty="0">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Can they describe the story as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 than __ is __</a:t>
            </a:r>
            <a:r>
              <a:rPr lang="en-GB" sz="1800" i="1" dirty="0">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and write an equation using +1? Can they draw a picture to match a +1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picture of doughnuts. What is happening? Can they act out a similar story with objects? If they were to draw the picture, how would they show that one object was being taken away? Do they recognise that when we subtract 1, it is the same as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a:t>
            </a:r>
            <a:r>
              <a:rPr kumimoji="0" lang="en-GB" sz="1800" b="0" i="0" u="none" strike="noStrike" kern="1200" cap="none" spc="0" normalizeH="0" baseline="0" noProof="0" dirty="0">
                <a:ln>
                  <a:noFill/>
                </a:ln>
                <a:solidFill>
                  <a:srgbClr val="585858"/>
                </a:solidFill>
                <a:effectLst/>
                <a:uLnTx/>
                <a:uFillTx/>
                <a:latin typeface="Arial"/>
                <a:ea typeface="+mn-ea"/>
                <a:cs typeface="+mn-cs"/>
              </a:rPr>
              <a:t>? Practise saying subtractions as one less than, e.g. 7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1= 6 can be described as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 7 is 6</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songs and rhymes to develop fluency with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a:t>
            </a:r>
            <a:r>
              <a:rPr kumimoji="0" lang="en-GB" sz="1800" b="0" i="0" u="none" strike="noStrike" kern="1200" cap="none" spc="0" normalizeH="0" baseline="0" noProof="0" dirty="0">
                <a:ln>
                  <a:noFill/>
                </a:ln>
                <a:solidFill>
                  <a:srgbClr val="585858"/>
                </a:solidFill>
                <a:effectLst/>
                <a:uLnTx/>
                <a:uFillTx/>
                <a:latin typeface="Arial"/>
                <a:ea typeface="+mn-ea"/>
                <a:cs typeface="+mn-cs"/>
              </a:rPr>
              <a:t>. Use props to act out songs, e.g. </a:t>
            </a:r>
            <a:r>
              <a:rPr kumimoji="0" lang="en-GB" sz="1800" b="0" i="1" u="none" strike="noStrike" kern="1200" cap="none" spc="0" normalizeH="0" baseline="0" noProof="0" dirty="0">
                <a:ln>
                  <a:noFill/>
                </a:ln>
                <a:solidFill>
                  <a:srgbClr val="585858"/>
                </a:solidFill>
                <a:effectLst/>
                <a:uLnTx/>
                <a:uFillTx/>
                <a:latin typeface="Arial"/>
                <a:ea typeface="+mn-ea"/>
                <a:cs typeface="+mn-cs"/>
              </a:rPr>
              <a:t>Ten Green Bottles, Ten Little Monkeys, Five Little Ducks, Five Currant Buns.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1800" dirty="0">
                <a:latin typeface="Arial"/>
              </a:rPr>
              <a:t>C</a:t>
            </a:r>
            <a:r>
              <a:rPr kumimoji="0" lang="en-GB" sz="1800" b="0" i="0" u="none" strike="noStrike" kern="1200" cap="none" spc="0" normalizeH="0" baseline="0" noProof="0" dirty="0" err="1">
                <a:ln>
                  <a:noFill/>
                </a:ln>
                <a:solidFill>
                  <a:srgbClr val="585858"/>
                </a:solidFill>
                <a:effectLst/>
                <a:uLnTx/>
                <a:uFillTx/>
                <a:latin typeface="Arial"/>
                <a:ea typeface="+mn-ea"/>
                <a:cs typeface="+mn-cs"/>
              </a:rPr>
              <a:t>ount</a:t>
            </a:r>
            <a:r>
              <a:rPr kumimoji="0" lang="en-GB" sz="1800" b="0" i="0" u="none" strike="noStrike" kern="1200" cap="none" spc="0" normalizeH="0" baseline="0" noProof="0" dirty="0">
                <a:ln>
                  <a:noFill/>
                </a:ln>
                <a:solidFill>
                  <a:srgbClr val="585858"/>
                </a:solidFill>
                <a:effectLst/>
                <a:uLnTx/>
                <a:uFillTx/>
                <a:latin typeface="Arial"/>
                <a:ea typeface="+mn-ea"/>
                <a:cs typeface="+mn-cs"/>
              </a:rPr>
              <a:t> out a set of objects into a pot: after agreeing </a:t>
            </a:r>
            <a:r>
              <a:rPr kumimoji="0" lang="en-GB" sz="1800" b="0" i="1" u="none" strike="noStrike" kern="1200" cap="none" spc="0" normalizeH="0" baseline="0" noProof="0" dirty="0">
                <a:ln>
                  <a:noFill/>
                </a:ln>
                <a:solidFill>
                  <a:srgbClr val="585858"/>
                </a:solidFill>
                <a:effectLst/>
                <a:uLnTx/>
                <a:uFillTx/>
                <a:latin typeface="Arial"/>
                <a:ea typeface="+mn-ea"/>
                <a:cs typeface="+mn-cs"/>
              </a:rPr>
              <a:t>how many in the pot, </a:t>
            </a:r>
            <a:r>
              <a:rPr kumimoji="0" lang="en-GB" sz="1800" b="0" i="0" u="none" strike="noStrike" kern="1200" cap="none" spc="0" normalizeH="0" baseline="0" noProof="0" dirty="0">
                <a:ln>
                  <a:noFill/>
                </a:ln>
                <a:solidFill>
                  <a:srgbClr val="585858"/>
                </a:solidFill>
                <a:effectLst/>
                <a:uLnTx/>
                <a:uFillTx/>
                <a:latin typeface="Arial"/>
                <a:ea typeface="+mn-ea"/>
                <a:cs typeface="+mn-cs"/>
              </a:rPr>
              <a:t>you can put in and take out one object at a time, asking children </a:t>
            </a:r>
            <a:r>
              <a:rPr kumimoji="0" lang="en-GB" sz="1800" b="0" i="1" u="none" strike="noStrike" kern="1200" cap="none" spc="0" normalizeH="0" baseline="0" noProof="0" dirty="0">
                <a:ln>
                  <a:noFill/>
                </a:ln>
                <a:solidFill>
                  <a:srgbClr val="585858"/>
                </a:solidFill>
                <a:effectLst/>
                <a:uLnTx/>
                <a:uFillTx/>
                <a:latin typeface="Arial"/>
                <a:ea typeface="+mn-ea"/>
                <a:cs typeface="+mn-cs"/>
              </a:rPr>
              <a:t>how many now?</a:t>
            </a:r>
            <a:r>
              <a:rPr kumimoji="0" lang="en-GB" sz="1800" b="0" i="0" u="none" strike="noStrike" kern="1200" cap="none" spc="0" normalizeH="0" baseline="0" noProof="0" dirty="0">
                <a:ln>
                  <a:noFill/>
                </a:ln>
                <a:solidFill>
                  <a:srgbClr val="585858"/>
                </a:solidFill>
                <a:effectLst/>
                <a:uLnTx/>
                <a:uFillTx/>
                <a:latin typeface="Arial"/>
                <a:ea typeface="+mn-ea"/>
                <a:cs typeface="+mn-cs"/>
              </a:rPr>
              <a:t> Can they convince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could also be given a selection of addition or subtraction expressions and asked to identify which ones represent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 than </a:t>
            </a:r>
            <a:r>
              <a:rPr kumimoji="0" lang="en-GB" sz="1800" b="0" i="0" u="none" strike="noStrike" kern="1200" cap="none" spc="0" normalizeH="0" baseline="0" noProof="0" dirty="0">
                <a:ln>
                  <a:noFill/>
                </a:ln>
                <a:solidFill>
                  <a:srgbClr val="585858"/>
                </a:solidFill>
                <a:effectLst/>
                <a:uLnTx/>
                <a:uFillTx/>
                <a:latin typeface="Arial"/>
                <a:ea typeface="+mn-ea"/>
                <a:cs typeface="+mn-cs"/>
              </a:rPr>
              <a:t>or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 </a:t>
            </a:r>
            <a:r>
              <a:rPr kumimoji="0" lang="en-GB" sz="1800" b="0" i="0" u="none" strike="noStrike" kern="1200" cap="none" spc="0" normalizeH="0" baseline="0" noProof="0" dirty="0">
                <a:ln>
                  <a:noFill/>
                </a:ln>
                <a:solidFill>
                  <a:srgbClr val="585858"/>
                </a:solidFill>
                <a:effectLst/>
                <a:uLnTx/>
                <a:uFillTx/>
                <a:latin typeface="Arial"/>
                <a:ea typeface="+mn-ea"/>
                <a:cs typeface="+mn-cs"/>
              </a:rPr>
              <a:t>a number.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56482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63D8F9-7DA7-4C4A-B3AD-5459BC3E1DCE}"/>
              </a:ext>
            </a:extLst>
          </p:cNvPr>
          <p:cNvSpPr>
            <a:spLocks noGrp="1"/>
          </p:cNvSpPr>
          <p:nvPr>
            <p:ph type="title"/>
          </p:nvPr>
        </p:nvSpPr>
        <p:spPr/>
        <p:txBody>
          <a:bodyPr/>
          <a:lstStyle/>
          <a:p>
            <a:r>
              <a:rPr lang="en-GB" dirty="0"/>
              <a:t>1NF-1 Fluently add and subtract within 10 – adding and subtracting 1, difference of 1</a:t>
            </a:r>
          </a:p>
        </p:txBody>
      </p:sp>
      <p:pic>
        <p:nvPicPr>
          <p:cNvPr id="4" name="Picture 3">
            <a:extLst>
              <a:ext uri="{FF2B5EF4-FFF2-40B4-BE49-F238E27FC236}">
                <a16:creationId xmlns:a16="http://schemas.microsoft.com/office/drawing/2014/main" id="{E2E699E8-2AEF-435C-9363-DE5A809CC0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056768"/>
            <a:ext cx="1505451" cy="3164321"/>
          </a:xfrm>
          <a:prstGeom prst="rect">
            <a:avLst/>
          </a:prstGeom>
        </p:spPr>
      </p:pic>
      <p:pic>
        <p:nvPicPr>
          <p:cNvPr id="5" name="Picture 5" descr="C:\Users\Liam\Documents\Design\NCETM\04 Images for B1 PPTs\Final PNG files\ncetm_mm_sp1_se06_aw002.png">
            <a:extLst>
              <a:ext uri="{FF2B5EF4-FFF2-40B4-BE49-F238E27FC236}">
                <a16:creationId xmlns:a16="http://schemas.microsoft.com/office/drawing/2014/main" id="{3FD48F2D-4F9D-4AA0-B982-8CC391ED99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000" y="4833208"/>
            <a:ext cx="8712000" cy="395992"/>
          </a:xfrm>
          <a:prstGeom prst="rect">
            <a:avLst/>
          </a:prstGeom>
          <a:noFill/>
        </p:spPr>
      </p:pic>
      <p:pic>
        <p:nvPicPr>
          <p:cNvPr id="6" name="Picture 5">
            <a:extLst>
              <a:ext uri="{FF2B5EF4-FFF2-40B4-BE49-F238E27FC236}">
                <a16:creationId xmlns:a16="http://schemas.microsoft.com/office/drawing/2014/main" id="{821B4659-5EE3-4EA8-9D81-2016109026AF}"/>
              </a:ext>
            </a:extLst>
          </p:cNvPr>
          <p:cNvPicPr>
            <a:picLocks noChangeAspect="1"/>
          </p:cNvPicPr>
          <p:nvPr/>
        </p:nvPicPr>
        <p:blipFill rotWithShape="1">
          <a:blip r:embed="rId5">
            <a:extLst>
              <a:ext uri="{28A0092B-C50C-407E-A947-70E740481C1C}">
                <a14:useLocalDpi xmlns:a14="http://schemas.microsoft.com/office/drawing/2010/main" val="0"/>
              </a:ext>
            </a:extLst>
          </a:blip>
          <a:srcRect t="-4678"/>
          <a:stretch/>
        </p:blipFill>
        <p:spPr>
          <a:xfrm>
            <a:off x="5087888" y="908721"/>
            <a:ext cx="2592288" cy="3312368"/>
          </a:xfrm>
          <a:prstGeom prst="rect">
            <a:avLst/>
          </a:prstGeom>
        </p:spPr>
      </p:pic>
      <p:pic>
        <p:nvPicPr>
          <p:cNvPr id="7" name="Picture 6">
            <a:extLst>
              <a:ext uri="{FF2B5EF4-FFF2-40B4-BE49-F238E27FC236}">
                <a16:creationId xmlns:a16="http://schemas.microsoft.com/office/drawing/2014/main" id="{DB46EC28-CCCB-43E1-9103-ED52A4338274}"/>
              </a:ext>
            </a:extLst>
          </p:cNvPr>
          <p:cNvPicPr>
            <a:picLocks noChangeAspect="1"/>
          </p:cNvPicPr>
          <p:nvPr/>
        </p:nvPicPr>
        <p:blipFill rotWithShape="1">
          <a:blip r:embed="rId6">
            <a:extLst>
              <a:ext uri="{28A0092B-C50C-407E-A947-70E740481C1C}">
                <a14:useLocalDpi xmlns:a14="http://schemas.microsoft.com/office/drawing/2010/main" val="0"/>
              </a:ext>
            </a:extLst>
          </a:blip>
          <a:srcRect t="-4678" r="-12416"/>
          <a:stretch/>
        </p:blipFill>
        <p:spPr>
          <a:xfrm>
            <a:off x="8256240" y="908722"/>
            <a:ext cx="2016224" cy="3312367"/>
          </a:xfrm>
          <a:prstGeom prst="rect">
            <a:avLst/>
          </a:prstGeom>
        </p:spPr>
      </p:pic>
      <p:pic>
        <p:nvPicPr>
          <p:cNvPr id="9" name="Picture 8">
            <a:extLst>
              <a:ext uri="{FF2B5EF4-FFF2-40B4-BE49-F238E27FC236}">
                <a16:creationId xmlns:a16="http://schemas.microsoft.com/office/drawing/2014/main" id="{F82C1CA8-BFB6-44D9-8473-2C3ED1E2CD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39616" y="4221089"/>
            <a:ext cx="792089" cy="426767"/>
          </a:xfrm>
          <a:prstGeom prst="rect">
            <a:avLst/>
          </a:prstGeom>
        </p:spPr>
      </p:pic>
      <p:pic>
        <p:nvPicPr>
          <p:cNvPr id="10" name="Picture 9">
            <a:extLst>
              <a:ext uri="{FF2B5EF4-FFF2-40B4-BE49-F238E27FC236}">
                <a16:creationId xmlns:a16="http://schemas.microsoft.com/office/drawing/2014/main" id="{55E91405-3105-4581-9D6C-5317CFB4E7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4221088"/>
            <a:ext cx="792088" cy="426767"/>
          </a:xfrm>
          <a:prstGeom prst="rect">
            <a:avLst/>
          </a:prstGeom>
        </p:spPr>
      </p:pic>
      <p:pic>
        <p:nvPicPr>
          <p:cNvPr id="11" name="Picture 10">
            <a:extLst>
              <a:ext uri="{FF2B5EF4-FFF2-40B4-BE49-F238E27FC236}">
                <a16:creationId xmlns:a16="http://schemas.microsoft.com/office/drawing/2014/main" id="{1EF1A3DE-6DC2-480F-9F77-E9824814F3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976320" y="4221088"/>
            <a:ext cx="504056" cy="426767"/>
          </a:xfrm>
          <a:prstGeom prst="rect">
            <a:avLst/>
          </a:prstGeom>
        </p:spPr>
      </p:pic>
      <p:pic>
        <p:nvPicPr>
          <p:cNvPr id="12" name="Picture 11">
            <a:extLst>
              <a:ext uri="{FF2B5EF4-FFF2-40B4-BE49-F238E27FC236}">
                <a16:creationId xmlns:a16="http://schemas.microsoft.com/office/drawing/2014/main" id="{528B38DA-C5FD-4DAA-819A-6BA59A46D59F}"/>
              </a:ext>
            </a:extLst>
          </p:cNvPr>
          <p:cNvPicPr>
            <a:picLocks noChangeAspect="1"/>
          </p:cNvPicPr>
          <p:nvPr/>
        </p:nvPicPr>
        <p:blipFill rotWithShape="1">
          <a:blip r:embed="rId10">
            <a:extLst>
              <a:ext uri="{28A0092B-C50C-407E-A947-70E740481C1C}">
                <a14:useLocalDpi xmlns:a14="http://schemas.microsoft.com/office/drawing/2010/main" val="0"/>
              </a:ext>
            </a:extLst>
          </a:blip>
          <a:srcRect b="-6991"/>
          <a:stretch/>
        </p:blipFill>
        <p:spPr>
          <a:xfrm>
            <a:off x="5375920" y="5229201"/>
            <a:ext cx="1512168" cy="612119"/>
          </a:xfrm>
          <a:prstGeom prst="rect">
            <a:avLst/>
          </a:prstGeom>
        </p:spPr>
      </p:pic>
      <p:sp>
        <p:nvSpPr>
          <p:cNvPr id="2" name="TextBox 19">
            <a:extLst>
              <a:ext uri="{FF2B5EF4-FFF2-40B4-BE49-F238E27FC236}">
                <a16:creationId xmlns:a16="http://schemas.microsoft.com/office/drawing/2014/main" id="{BB18D2E0-3EBA-4610-8F43-0B33466A8128}"/>
              </a:ext>
            </a:extLst>
          </p:cNvPr>
          <p:cNvSpPr txBox="1"/>
          <p:nvPr/>
        </p:nvSpPr>
        <p:spPr>
          <a:xfrm>
            <a:off x="2753112" y="6054309"/>
            <a:ext cx="6944423"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know that one more than 3 is 4, so I know that 3 plus 1 is 4.</a:t>
            </a:r>
          </a:p>
        </p:txBody>
      </p:sp>
    </p:spTree>
    <p:extLst>
      <p:ext uri="{BB962C8B-B14F-4D97-AF65-F5344CB8AC3E}">
        <p14:creationId xmlns:p14="http://schemas.microsoft.com/office/powerpoint/2010/main" val="15496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9BFB0D-DA08-4FC8-9829-05D5DEF05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00" y="2593884"/>
            <a:ext cx="509138" cy="403068"/>
          </a:xfrm>
          <a:prstGeom prst="rect">
            <a:avLst/>
          </a:prstGeom>
        </p:spPr>
      </p:pic>
      <p:sp>
        <p:nvSpPr>
          <p:cNvPr id="6" name="Title 5">
            <a:extLst>
              <a:ext uri="{FF2B5EF4-FFF2-40B4-BE49-F238E27FC236}">
                <a16:creationId xmlns:a16="http://schemas.microsoft.com/office/drawing/2014/main" id="{3DE4796A-D2F1-4FAC-9A42-E24112015988}"/>
              </a:ext>
            </a:extLst>
          </p:cNvPr>
          <p:cNvSpPr>
            <a:spLocks noGrp="1"/>
          </p:cNvSpPr>
          <p:nvPr>
            <p:ph type="title"/>
          </p:nvPr>
        </p:nvSpPr>
        <p:spPr/>
        <p:txBody>
          <a:bodyPr/>
          <a:lstStyle/>
          <a:p>
            <a:r>
              <a:rPr lang="en-GB" dirty="0"/>
              <a:t>1NF-1 Fluently add and subtract within 10 – adding and subtracting 1, difference of 1</a:t>
            </a:r>
          </a:p>
        </p:txBody>
      </p:sp>
      <p:pic>
        <p:nvPicPr>
          <p:cNvPr id="4" name="Picture 3">
            <a:extLst>
              <a:ext uri="{FF2B5EF4-FFF2-40B4-BE49-F238E27FC236}">
                <a16:creationId xmlns:a16="http://schemas.microsoft.com/office/drawing/2014/main" id="{4F2B5BA5-BEF8-4D51-898B-235D8C04A9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1186951"/>
            <a:ext cx="2225531" cy="2674098"/>
          </a:xfrm>
          <a:prstGeom prst="rect">
            <a:avLst/>
          </a:prstGeom>
        </p:spPr>
      </p:pic>
      <p:pic>
        <p:nvPicPr>
          <p:cNvPr id="5" name="Picture 4">
            <a:extLst>
              <a:ext uri="{FF2B5EF4-FFF2-40B4-BE49-F238E27FC236}">
                <a16:creationId xmlns:a16="http://schemas.microsoft.com/office/drawing/2014/main" id="{DB06D53A-B49E-40A0-BE28-41F14BF0F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1186951"/>
            <a:ext cx="2225531" cy="2674098"/>
          </a:xfrm>
          <a:prstGeom prst="rect">
            <a:avLst/>
          </a:prstGeom>
        </p:spPr>
      </p:pic>
      <p:pic>
        <p:nvPicPr>
          <p:cNvPr id="17" name="Picture 16">
            <a:extLst>
              <a:ext uri="{FF2B5EF4-FFF2-40B4-BE49-F238E27FC236}">
                <a16:creationId xmlns:a16="http://schemas.microsoft.com/office/drawing/2014/main" id="{02AA678C-286E-4386-95AE-4FB082E0985B}"/>
              </a:ext>
            </a:extLst>
          </p:cNvPr>
          <p:cNvPicPr>
            <a:picLocks noChangeAspect="1"/>
          </p:cNvPicPr>
          <p:nvPr/>
        </p:nvPicPr>
        <p:blipFill rotWithShape="1">
          <a:blip r:embed="rId5">
            <a:extLst>
              <a:ext uri="{28A0092B-C50C-407E-A947-70E740481C1C}">
                <a14:useLocalDpi xmlns:a14="http://schemas.microsoft.com/office/drawing/2010/main" val="0"/>
              </a:ext>
            </a:extLst>
          </a:blip>
          <a:srcRect t="-1889"/>
          <a:stretch/>
        </p:blipFill>
        <p:spPr>
          <a:xfrm>
            <a:off x="4943872" y="1124745"/>
            <a:ext cx="2376264" cy="2808312"/>
          </a:xfrm>
          <a:prstGeom prst="rect">
            <a:avLst/>
          </a:prstGeom>
        </p:spPr>
      </p:pic>
      <p:pic>
        <p:nvPicPr>
          <p:cNvPr id="18" name="Picture 17">
            <a:extLst>
              <a:ext uri="{FF2B5EF4-FFF2-40B4-BE49-F238E27FC236}">
                <a16:creationId xmlns:a16="http://schemas.microsoft.com/office/drawing/2014/main" id="{09D62D3F-B29D-4166-9075-B580AAB7F3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75920" y="1556792"/>
            <a:ext cx="1800200" cy="936104"/>
          </a:xfrm>
          <a:prstGeom prst="rect">
            <a:avLst/>
          </a:prstGeom>
        </p:spPr>
      </p:pic>
      <p:pic>
        <p:nvPicPr>
          <p:cNvPr id="19" name="Picture 18">
            <a:extLst>
              <a:ext uri="{FF2B5EF4-FFF2-40B4-BE49-F238E27FC236}">
                <a16:creationId xmlns:a16="http://schemas.microsoft.com/office/drawing/2014/main" id="{4617AC40-6377-4188-9A84-6E1138A0BC32}"/>
              </a:ext>
            </a:extLst>
          </p:cNvPr>
          <p:cNvPicPr>
            <a:picLocks noChangeAspect="1"/>
          </p:cNvPicPr>
          <p:nvPr/>
        </p:nvPicPr>
        <p:blipFill rotWithShape="1">
          <a:blip r:embed="rId7">
            <a:extLst>
              <a:ext uri="{28A0092B-C50C-407E-A947-70E740481C1C}">
                <a14:useLocalDpi xmlns:a14="http://schemas.microsoft.com/office/drawing/2010/main" val="0"/>
              </a:ext>
            </a:extLst>
          </a:blip>
          <a:srcRect t="-2265" r="-3507"/>
          <a:stretch/>
        </p:blipFill>
        <p:spPr>
          <a:xfrm>
            <a:off x="7806248" y="1124745"/>
            <a:ext cx="2322200" cy="2808312"/>
          </a:xfrm>
          <a:prstGeom prst="rect">
            <a:avLst/>
          </a:prstGeom>
        </p:spPr>
      </p:pic>
      <p:pic>
        <p:nvPicPr>
          <p:cNvPr id="20" name="Picture 5" descr="C:\Users\Liam\Documents\Design\NCETM\04 Images for B1 PPTs\Final PNG files\ncetm_mm_sp1_se06_aw002.png">
            <a:extLst>
              <a:ext uri="{FF2B5EF4-FFF2-40B4-BE49-F238E27FC236}">
                <a16:creationId xmlns:a16="http://schemas.microsoft.com/office/drawing/2014/main" id="{E7F97B81-4172-49A2-A6DE-2F35CF9D7C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6456" y="4790648"/>
            <a:ext cx="8064000" cy="366544"/>
          </a:xfrm>
          <a:prstGeom prst="rect">
            <a:avLst/>
          </a:prstGeom>
          <a:noFill/>
        </p:spPr>
      </p:pic>
      <p:pic>
        <p:nvPicPr>
          <p:cNvPr id="21" name="Picture 20">
            <a:extLst>
              <a:ext uri="{FF2B5EF4-FFF2-40B4-BE49-F238E27FC236}">
                <a16:creationId xmlns:a16="http://schemas.microsoft.com/office/drawing/2014/main" id="{88D87461-EB4B-407D-A6B3-EEE8492561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855640" y="4077072"/>
            <a:ext cx="851234" cy="504056"/>
          </a:xfrm>
          <a:prstGeom prst="rect">
            <a:avLst/>
          </a:prstGeom>
        </p:spPr>
      </p:pic>
      <p:pic>
        <p:nvPicPr>
          <p:cNvPr id="22" name="Picture 21">
            <a:extLst>
              <a:ext uri="{FF2B5EF4-FFF2-40B4-BE49-F238E27FC236}">
                <a16:creationId xmlns:a16="http://schemas.microsoft.com/office/drawing/2014/main" id="{8FB930A2-E2D4-4A61-BE17-F16EC148C8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76814" y="4142578"/>
            <a:ext cx="851234" cy="347431"/>
          </a:xfrm>
          <a:prstGeom prst="rect">
            <a:avLst/>
          </a:prstGeom>
        </p:spPr>
      </p:pic>
      <p:pic>
        <p:nvPicPr>
          <p:cNvPr id="23" name="Picture 22">
            <a:extLst>
              <a:ext uri="{FF2B5EF4-FFF2-40B4-BE49-F238E27FC236}">
                <a16:creationId xmlns:a16="http://schemas.microsoft.com/office/drawing/2014/main" id="{5B9CF37A-142D-44F9-BE5D-A31281ADB5E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616280" y="4142577"/>
            <a:ext cx="720080" cy="438551"/>
          </a:xfrm>
          <a:prstGeom prst="rect">
            <a:avLst/>
          </a:prstGeom>
        </p:spPr>
      </p:pic>
      <p:pic>
        <p:nvPicPr>
          <p:cNvPr id="24" name="Picture 23">
            <a:extLst>
              <a:ext uri="{FF2B5EF4-FFF2-40B4-BE49-F238E27FC236}">
                <a16:creationId xmlns:a16="http://schemas.microsoft.com/office/drawing/2014/main" id="{5F12B10D-CC42-4B31-A1EC-206C1FC9C834}"/>
              </a:ext>
            </a:extLst>
          </p:cNvPr>
          <p:cNvPicPr>
            <a:picLocks noChangeAspect="1"/>
          </p:cNvPicPr>
          <p:nvPr/>
        </p:nvPicPr>
        <p:blipFill rotWithShape="1">
          <a:blip r:embed="rId12">
            <a:extLst>
              <a:ext uri="{28A0092B-C50C-407E-A947-70E740481C1C}">
                <a14:useLocalDpi xmlns:a14="http://schemas.microsoft.com/office/drawing/2010/main" val="0"/>
              </a:ext>
            </a:extLst>
          </a:blip>
          <a:srcRect b="-15916"/>
          <a:stretch/>
        </p:blipFill>
        <p:spPr>
          <a:xfrm>
            <a:off x="5735960" y="5157193"/>
            <a:ext cx="1152128" cy="576063"/>
          </a:xfrm>
          <a:prstGeom prst="rect">
            <a:avLst/>
          </a:prstGeom>
        </p:spPr>
      </p:pic>
      <p:pic>
        <p:nvPicPr>
          <p:cNvPr id="14" name="Picture 13">
            <a:extLst>
              <a:ext uri="{FF2B5EF4-FFF2-40B4-BE49-F238E27FC236}">
                <a16:creationId xmlns:a16="http://schemas.microsoft.com/office/drawing/2014/main" id="{012395DA-BA21-499D-8B46-DC059DF739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13805" y="5193195"/>
            <a:ext cx="851234" cy="504056"/>
          </a:xfrm>
          <a:prstGeom prst="rect">
            <a:avLst/>
          </a:prstGeom>
        </p:spPr>
      </p:pic>
      <p:sp>
        <p:nvSpPr>
          <p:cNvPr id="2" name="TextBox 19">
            <a:extLst>
              <a:ext uri="{FF2B5EF4-FFF2-40B4-BE49-F238E27FC236}">
                <a16:creationId xmlns:a16="http://schemas.microsoft.com/office/drawing/2014/main" id="{BAA198CE-559C-4F7D-8351-17CD04C77F43}"/>
              </a:ext>
            </a:extLst>
          </p:cNvPr>
          <p:cNvSpPr txBox="1"/>
          <p:nvPr/>
        </p:nvSpPr>
        <p:spPr>
          <a:xfrm>
            <a:off x="2753112" y="6014981"/>
            <a:ext cx="6944423"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know that one less than 8 is 7, so I know that 8 minus 1 is 7.</a:t>
            </a:r>
          </a:p>
        </p:txBody>
      </p:sp>
    </p:spTree>
    <p:extLst>
      <p:ext uri="{BB962C8B-B14F-4D97-AF65-F5344CB8AC3E}">
        <p14:creationId xmlns:p14="http://schemas.microsoft.com/office/powerpoint/2010/main" val="34701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64" presetClass="path" presetSubtype="0" accel="50000" decel="50000" fill="hold" nodeType="afterEffect">
                                  <p:stCondLst>
                                    <p:cond delay="0"/>
                                  </p:stCondLst>
                                  <p:childTnLst>
                                    <p:animMotion origin="layout" path="M 2.77778E-7 1.11111E-6 L 0.02153 -0.06505 " pathEditMode="relative" rAng="0" ptsTypes="AA">
                                      <p:cBhvr>
                                        <p:cTn id="13" dur="1000" fill="hold"/>
                                        <p:tgtEl>
                                          <p:spTgt spid="9"/>
                                        </p:tgtEl>
                                        <p:attrNameLst>
                                          <p:attrName>ppt_x</p:attrName>
                                          <p:attrName>ppt_y</p:attrName>
                                        </p:attrNameLst>
                                      </p:cBhvr>
                                      <p:rCtr x="1076" y="-3264"/>
                                    </p:animMotion>
                                  </p:childTnLst>
                                </p:cTn>
                              </p:par>
                              <p:par>
                                <p:cTn id="14" presetID="10" presetClass="exit" presetSubtype="0" fill="hold" nodeType="withEffect">
                                  <p:stCondLst>
                                    <p:cond delay="0"/>
                                  </p:stCondLst>
                                  <p:childTnLst>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0-#ppt_w/2"/>
                                          </p:val>
                                        </p:tav>
                                        <p:tav tm="100000">
                                          <p:val>
                                            <p:strVal val="#ppt_x"/>
                                          </p:val>
                                        </p:tav>
                                      </p:tavLst>
                                    </p:anim>
                                    <p:anim calcmode="lin" valueType="num">
                                      <p:cBhvr additive="base">
                                        <p:cTn id="31"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54638838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34769842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4236612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461665"/>
          </a:xfrm>
          <a:prstGeom prst="rect">
            <a:avLst/>
          </a:prstGeom>
          <a:noFill/>
        </p:spPr>
        <p:txBody>
          <a:bodyPr wrap="square">
            <a:spAutoFit/>
          </a:bodyPr>
          <a:lstStyle/>
          <a:p>
            <a:pPr algn="ctr">
              <a:buNone/>
            </a:pPr>
            <a:r>
              <a:rPr lang="en-GB" sz="1200" b="1" dirty="0">
                <a:solidFill>
                  <a:schemeClr val="bg2"/>
                </a:solidFill>
              </a:rPr>
              <a:t>The commutative law of addition using aggregation</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461665"/>
          </a:xfrm>
          <a:prstGeom prst="rect">
            <a:avLst/>
          </a:prstGeom>
          <a:noFill/>
        </p:spPr>
        <p:txBody>
          <a:bodyPr wrap="square">
            <a:spAutoFit/>
          </a:bodyPr>
          <a:lstStyle/>
          <a:p>
            <a:pPr algn="ctr">
              <a:buNone/>
            </a:pPr>
            <a:r>
              <a:rPr lang="en-GB" sz="1200" b="1" dirty="0">
                <a:solidFill>
                  <a:schemeClr val="bg2"/>
                </a:solidFill>
              </a:rPr>
              <a:t>The commutative law of addition using augmentation</a:t>
            </a:r>
          </a:p>
        </p:txBody>
      </p:sp>
      <p:sp>
        <p:nvSpPr>
          <p:cNvPr id="19" name="TextBox 18">
            <a:extLst>
              <a:ext uri="{FF2B5EF4-FFF2-40B4-BE49-F238E27FC236}">
                <a16:creationId xmlns:a16="http://schemas.microsoft.com/office/drawing/2014/main" id="{7A11DA71-F29F-4737-95D4-270645A4DFA8}"/>
              </a:ext>
            </a:extLst>
          </p:cNvPr>
          <p:cNvSpPr txBox="1"/>
          <p:nvPr/>
        </p:nvSpPr>
        <p:spPr>
          <a:xfrm>
            <a:off x="6115115" y="2776867"/>
            <a:ext cx="2796496" cy="461665"/>
          </a:xfrm>
          <a:prstGeom prst="rect">
            <a:avLst/>
          </a:prstGeom>
          <a:noFill/>
        </p:spPr>
        <p:txBody>
          <a:bodyPr wrap="square">
            <a:spAutoFit/>
          </a:bodyPr>
          <a:lstStyle/>
          <a:p>
            <a:pPr algn="ctr">
              <a:buNone/>
            </a:pPr>
            <a:r>
              <a:rPr lang="en-GB" sz="1200" b="1" dirty="0">
                <a:solidFill>
                  <a:schemeClr val="bg2"/>
                </a:solidFill>
              </a:rPr>
              <a:t>Measures contexts to show the commutative law of addition</a:t>
            </a:r>
          </a:p>
        </p:txBody>
      </p:sp>
      <p:sp>
        <p:nvSpPr>
          <p:cNvPr id="20" name="TextBox 19">
            <a:extLst>
              <a:ext uri="{FF2B5EF4-FFF2-40B4-BE49-F238E27FC236}">
                <a16:creationId xmlns:a16="http://schemas.microsoft.com/office/drawing/2014/main" id="{3AA6ABDE-FF4D-4EEB-9C0C-AF3E8CFAE2CE}"/>
              </a:ext>
            </a:extLst>
          </p:cNvPr>
          <p:cNvSpPr txBox="1"/>
          <p:nvPr/>
        </p:nvSpPr>
        <p:spPr>
          <a:xfrm>
            <a:off x="8911612" y="2776867"/>
            <a:ext cx="2656280" cy="461665"/>
          </a:xfrm>
          <a:prstGeom prst="rect">
            <a:avLst/>
          </a:prstGeom>
          <a:noFill/>
        </p:spPr>
        <p:txBody>
          <a:bodyPr wrap="square">
            <a:spAutoFit/>
          </a:bodyPr>
          <a:lstStyle/>
          <a:p>
            <a:pPr algn="ctr">
              <a:buNone/>
            </a:pPr>
            <a:r>
              <a:rPr lang="en-GB" sz="1200" b="1" dirty="0">
                <a:solidFill>
                  <a:schemeClr val="bg2"/>
                </a:solidFill>
              </a:rPr>
              <a:t>Embedding understanding of equivalent expressions</a:t>
            </a:r>
          </a:p>
        </p:txBody>
      </p:sp>
      <p:sp>
        <p:nvSpPr>
          <p:cNvPr id="22" name="TextBox 21">
            <a:extLst>
              <a:ext uri="{FF2B5EF4-FFF2-40B4-BE49-F238E27FC236}">
                <a16:creationId xmlns:a16="http://schemas.microsoft.com/office/drawing/2014/main" id="{A341CA2D-AE21-44BD-9133-374D21FD293C}"/>
              </a:ext>
            </a:extLst>
          </p:cNvPr>
          <p:cNvSpPr txBox="1"/>
          <p:nvPr/>
        </p:nvSpPr>
        <p:spPr>
          <a:xfrm>
            <a:off x="624108" y="5012966"/>
            <a:ext cx="2639441" cy="461665"/>
          </a:xfrm>
          <a:prstGeom prst="rect">
            <a:avLst/>
          </a:prstGeom>
          <a:noFill/>
        </p:spPr>
        <p:txBody>
          <a:bodyPr wrap="square">
            <a:spAutoFit/>
          </a:bodyPr>
          <a:lstStyle/>
          <a:p>
            <a:pPr algn="ctr">
              <a:buNone/>
            </a:pPr>
            <a:r>
              <a:rPr lang="en-GB" sz="1200" b="1" dirty="0">
                <a:solidFill>
                  <a:schemeClr val="bg2"/>
                </a:solidFill>
              </a:rPr>
              <a:t>Ten can be partitioned into pairs of numbers that sum to ten</a:t>
            </a:r>
          </a:p>
        </p:txBody>
      </p:sp>
      <p:sp>
        <p:nvSpPr>
          <p:cNvPr id="23" name="TextBox 22">
            <a:extLst>
              <a:ext uri="{FF2B5EF4-FFF2-40B4-BE49-F238E27FC236}">
                <a16:creationId xmlns:a16="http://schemas.microsoft.com/office/drawing/2014/main" id="{31AA011F-8C58-4BF8-8988-B7A19D1F50F0}"/>
              </a:ext>
            </a:extLst>
          </p:cNvPr>
          <p:cNvSpPr txBox="1"/>
          <p:nvPr/>
        </p:nvSpPr>
        <p:spPr>
          <a:xfrm>
            <a:off x="3301632" y="5012966"/>
            <a:ext cx="2775254" cy="461665"/>
          </a:xfrm>
          <a:prstGeom prst="rect">
            <a:avLst/>
          </a:prstGeom>
          <a:noFill/>
        </p:spPr>
        <p:txBody>
          <a:bodyPr wrap="square">
            <a:spAutoFit/>
          </a:bodyPr>
          <a:lstStyle/>
          <a:p>
            <a:pPr algn="ctr">
              <a:buNone/>
            </a:pPr>
            <a:r>
              <a:rPr lang="en-GB" sz="1200" b="1" dirty="0">
                <a:solidFill>
                  <a:schemeClr val="bg2"/>
                </a:solidFill>
              </a:rPr>
              <a:t>Reasoning about expressions using number bonds to 10</a:t>
            </a:r>
          </a:p>
        </p:txBody>
      </p:sp>
      <p:sp>
        <p:nvSpPr>
          <p:cNvPr id="24" name="TextBox 23">
            <a:extLst>
              <a:ext uri="{FF2B5EF4-FFF2-40B4-BE49-F238E27FC236}">
                <a16:creationId xmlns:a16="http://schemas.microsoft.com/office/drawing/2014/main" id="{98046C1E-6A45-495C-8A53-012D69118FE6}"/>
              </a:ext>
            </a:extLst>
          </p:cNvPr>
          <p:cNvSpPr txBox="1"/>
          <p:nvPr/>
        </p:nvSpPr>
        <p:spPr>
          <a:xfrm>
            <a:off x="6115115" y="5012966"/>
            <a:ext cx="2796496" cy="461665"/>
          </a:xfrm>
          <a:prstGeom prst="rect">
            <a:avLst/>
          </a:prstGeom>
          <a:noFill/>
        </p:spPr>
        <p:txBody>
          <a:bodyPr wrap="square">
            <a:spAutoFit/>
          </a:bodyPr>
          <a:lstStyle/>
          <a:p>
            <a:pPr algn="ctr">
              <a:buNone/>
            </a:pPr>
            <a:r>
              <a:rPr lang="en-GB" sz="1200" b="1" dirty="0">
                <a:solidFill>
                  <a:schemeClr val="bg2"/>
                </a:solidFill>
              </a:rPr>
              <a:t>Use knowledge of pairs of numbers that sum to 10, to subtract from 10</a:t>
            </a:r>
          </a:p>
        </p:txBody>
      </p:sp>
      <p:sp>
        <p:nvSpPr>
          <p:cNvPr id="25" name="TextBox 24">
            <a:extLst>
              <a:ext uri="{FF2B5EF4-FFF2-40B4-BE49-F238E27FC236}">
                <a16:creationId xmlns:a16="http://schemas.microsoft.com/office/drawing/2014/main" id="{7C032CAB-3C67-4468-BD0A-B00E2E1E9C61}"/>
              </a:ext>
            </a:extLst>
          </p:cNvPr>
          <p:cNvSpPr txBox="1"/>
          <p:nvPr/>
        </p:nvSpPr>
        <p:spPr>
          <a:xfrm>
            <a:off x="8911612" y="5012966"/>
            <a:ext cx="2656280" cy="276999"/>
          </a:xfrm>
          <a:prstGeom prst="rect">
            <a:avLst/>
          </a:prstGeom>
          <a:noFill/>
        </p:spPr>
        <p:txBody>
          <a:bodyPr wrap="square">
            <a:spAutoFit/>
          </a:bodyPr>
          <a:lstStyle/>
          <a:p>
            <a:pPr algn="ctr">
              <a:buNone/>
            </a:pPr>
            <a:r>
              <a:rPr lang="en-GB" sz="1200" b="1" dirty="0">
                <a:solidFill>
                  <a:schemeClr val="bg2"/>
                </a:solidFill>
              </a:rPr>
              <a:t>Adding one gives one more</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1NF-1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Key Stage 1 number, addition and subtraction </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drawing, food&#10;&#10;Description automatically generated">
            <a:extLst>
              <a:ext uri="{FF2B5EF4-FFF2-40B4-BE49-F238E27FC236}">
                <a16:creationId xmlns:a16="http://schemas.microsoft.com/office/drawing/2014/main" id="{A19A092E-2E79-48A8-8EE3-B486C82A57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9" y="1422336"/>
            <a:ext cx="1984248" cy="1116000"/>
          </a:xfrm>
          <a:prstGeom prst="rect">
            <a:avLst/>
          </a:prstGeom>
        </p:spPr>
      </p:pic>
      <p:pic>
        <p:nvPicPr>
          <p:cNvPr id="8" name="Picture 7" descr="A picture containing meter, device&#10;&#10;Description automatically generated">
            <a:extLst>
              <a:ext uri="{FF2B5EF4-FFF2-40B4-BE49-F238E27FC236}">
                <a16:creationId xmlns:a16="http://schemas.microsoft.com/office/drawing/2014/main" id="{AD372E9F-3CF9-43ED-8F3F-0A7AE7939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9957" y="1422336"/>
            <a:ext cx="1984248" cy="1116000"/>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E727A528-C5C9-41F4-9065-E506F84BBC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1239" y="1412777"/>
            <a:ext cx="1984248" cy="1116000"/>
          </a:xfrm>
          <a:prstGeom prst="rect">
            <a:avLst/>
          </a:prstGeom>
        </p:spPr>
      </p:pic>
      <p:pic>
        <p:nvPicPr>
          <p:cNvPr id="10" name="Picture 9" descr="A picture containing device, clock&#10;&#10;Description automatically generated">
            <a:extLst>
              <a:ext uri="{FF2B5EF4-FFF2-40B4-BE49-F238E27FC236}">
                <a16:creationId xmlns:a16="http://schemas.microsoft.com/office/drawing/2014/main" id="{11B92042-1814-4309-8F1B-CF8C54CB2A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6108" y="1422336"/>
            <a:ext cx="1984248" cy="1116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24617F3E-43E0-43AB-B2B8-7E36494A2F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4059" y="3734865"/>
            <a:ext cx="1984248" cy="1116000"/>
          </a:xfrm>
          <a:prstGeom prst="rect">
            <a:avLst/>
          </a:prstGeom>
        </p:spPr>
      </p:pic>
      <p:pic>
        <p:nvPicPr>
          <p:cNvPr id="12" name="Picture 11" descr="A picture containing clock, meter&#10;&#10;Description automatically generated">
            <a:extLst>
              <a:ext uri="{FF2B5EF4-FFF2-40B4-BE49-F238E27FC236}">
                <a16:creationId xmlns:a16="http://schemas.microsoft.com/office/drawing/2014/main" id="{6693D376-1C3D-4C60-8CE9-13A260D082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9957" y="3734865"/>
            <a:ext cx="1984248" cy="111600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BA7B3286-B58F-4366-B486-4570584377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21239" y="3701891"/>
            <a:ext cx="1984248" cy="11160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96E66E2C-84C4-43EF-A973-DE8B846AB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16108" y="3701891"/>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98892178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80577986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96923276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4346939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2952306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96528286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difference of 1</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255978"/>
            <a:ext cx="10506075" cy="406394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picture of the children playing football. How many are there to start? How many are left? Act out the story and check that it is correct </a:t>
            </a:r>
            <a:r>
              <a:rPr lang="en-GB" sz="1800" dirty="0">
                <a:latin typeface="+mj-lt"/>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1" u="none" strike="noStrike" kern="1200" cap="none" spc="0" normalizeH="0" baseline="0" noProof="0" dirty="0">
                <a:ln>
                  <a:noFill/>
                </a:ln>
                <a:solidFill>
                  <a:srgbClr val="585858"/>
                </a:solidFill>
                <a:effectLst/>
                <a:uLnTx/>
                <a:uFillTx/>
                <a:latin typeface="Arial"/>
                <a:ea typeface="+mn-ea"/>
                <a:cs typeface="+mn-cs"/>
              </a:rPr>
              <a:t>do we only have one person left?</a:t>
            </a:r>
            <a:r>
              <a:rPr kumimoji="0" lang="en-GB" sz="1800" b="0" i="0" u="none" strike="noStrike" kern="1200" cap="none" spc="0" normalizeH="0" baseline="0" noProof="0" dirty="0">
                <a:ln>
                  <a:noFill/>
                </a:ln>
                <a:solidFill>
                  <a:srgbClr val="585858"/>
                </a:solidFill>
                <a:effectLst/>
                <a:uLnTx/>
                <a:uFillTx/>
                <a:latin typeface="Arial"/>
                <a:ea typeface="+mn-ea"/>
                <a:cs typeface="+mn-cs"/>
              </a:rPr>
              <a:t> Try making other examples of when there is </a:t>
            </a:r>
            <a:r>
              <a:rPr kumimoji="0" lang="en-GB" sz="1800" b="0" i="1" u="none" strike="noStrike" kern="1200" cap="none" spc="0" normalizeH="0" baseline="0" noProof="0" dirty="0">
                <a:ln>
                  <a:noFill/>
                </a:ln>
                <a:solidFill>
                  <a:srgbClr val="585858"/>
                </a:solidFill>
                <a:effectLst/>
                <a:uLnTx/>
                <a:uFillTx/>
                <a:latin typeface="Arial"/>
                <a:ea typeface="+mn-ea"/>
                <a:cs typeface="+mn-cs"/>
              </a:rPr>
              <a:t>only 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 Find the numbers used in the stories on a number line </a:t>
            </a:r>
            <a:r>
              <a:rPr lang="en-GB" sz="1800" dirty="0">
                <a:latin typeface="+mj-lt"/>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what do children notice? Make the link to </a:t>
            </a:r>
            <a:r>
              <a:rPr kumimoji="0" lang="en-GB" sz="1800" b="0" i="1" u="none" strike="noStrike" kern="1200" cap="none" spc="0" normalizeH="0" baseline="0" noProof="0" dirty="0">
                <a:ln>
                  <a:noFill/>
                </a:ln>
                <a:solidFill>
                  <a:srgbClr val="585858"/>
                </a:solidFill>
                <a:effectLst/>
                <a:uLnTx/>
                <a:uFillTx/>
                <a:latin typeface="Arial"/>
                <a:ea typeface="+mn-ea"/>
                <a:cs typeface="+mn-cs"/>
              </a:rPr>
              <a:t>next door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numbers having a difference of 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draw a picture of a story in which there is only one left, choosing a way to show the number of objects which are taken away? Can they predict how many objects will need to be crossed off their friend’s picture to show </a:t>
            </a:r>
            <a:r>
              <a:rPr kumimoji="0" lang="en-GB" sz="1800" b="0" i="1" u="none" strike="noStrike" kern="1200" cap="none" spc="0" normalizeH="0" baseline="0" noProof="0" dirty="0">
                <a:ln>
                  <a:noFill/>
                </a:ln>
                <a:solidFill>
                  <a:srgbClr val="585858"/>
                </a:solidFill>
                <a:effectLst/>
                <a:uLnTx/>
                <a:uFillTx/>
                <a:latin typeface="Arial"/>
                <a:ea typeface="+mn-ea"/>
                <a:cs typeface="+mn-cs"/>
              </a:rPr>
              <a:t>only</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story books to look for situations in which there might be </a:t>
            </a:r>
            <a:r>
              <a:rPr kumimoji="0" lang="en-GB" sz="1800" b="0" i="1" u="none" strike="noStrike" kern="1200" cap="none" spc="0" normalizeH="0" baseline="0" noProof="0" dirty="0">
                <a:ln>
                  <a:noFill/>
                </a:ln>
                <a:solidFill>
                  <a:srgbClr val="585858"/>
                </a:solidFill>
                <a:effectLst/>
                <a:uLnTx/>
                <a:uFillTx/>
                <a:latin typeface="Arial"/>
                <a:ea typeface="+mn-ea"/>
                <a:cs typeface="+mn-cs"/>
              </a:rPr>
              <a:t>only one left, </a:t>
            </a:r>
            <a:r>
              <a:rPr kumimoji="0" lang="en-GB" sz="1800" b="0" i="0" u="none" strike="noStrike" kern="1200" cap="none" spc="0" normalizeH="0" baseline="0" noProof="0" dirty="0">
                <a:ln>
                  <a:noFill/>
                </a:ln>
                <a:solidFill>
                  <a:srgbClr val="585858"/>
                </a:solidFill>
                <a:effectLst/>
                <a:uLnTx/>
                <a:uFillTx/>
                <a:latin typeface="Arial"/>
                <a:ea typeface="+mn-ea"/>
                <a:cs typeface="+mn-cs"/>
              </a:rPr>
              <a:t>e.g. </a:t>
            </a:r>
            <a:r>
              <a:rPr kumimoji="0" lang="en-GB" sz="1800" b="0" i="1" u="none" strike="noStrike" kern="1200" cap="none" spc="0" normalizeH="0" baseline="0" noProof="0" dirty="0">
                <a:ln>
                  <a:noFill/>
                </a:ln>
                <a:solidFill>
                  <a:srgbClr val="585858"/>
                </a:solidFill>
                <a:effectLst/>
                <a:uLnTx/>
                <a:uFillTx/>
                <a:latin typeface="Arial"/>
                <a:ea typeface="+mn-ea"/>
                <a:cs typeface="+mn-cs"/>
              </a:rPr>
              <a:t>Mouse Count, </a:t>
            </a:r>
            <a:r>
              <a:rPr kumimoji="0" lang="en-GB" sz="1800" b="0" i="1" u="none" strike="noStrike" kern="1200" cap="none" spc="0" normalizeH="0" baseline="0" noProof="0" dirty="0" err="1">
                <a:ln>
                  <a:noFill/>
                </a:ln>
                <a:solidFill>
                  <a:srgbClr val="585858"/>
                </a:solidFill>
                <a:effectLst/>
                <a:uLnTx/>
                <a:uFillTx/>
                <a:latin typeface="Arial"/>
                <a:ea typeface="+mn-ea"/>
                <a:cs typeface="+mn-cs"/>
              </a:rPr>
              <a:t>Handa’s</a:t>
            </a:r>
            <a:r>
              <a:rPr kumimoji="0" lang="en-GB" sz="1800" b="0" i="1" u="none" strike="noStrike" kern="1200" cap="none" spc="0" normalizeH="0" baseline="0" noProof="0" dirty="0">
                <a:ln>
                  <a:noFill/>
                </a:ln>
                <a:solidFill>
                  <a:srgbClr val="585858"/>
                </a:solidFill>
                <a:effectLst/>
                <a:uLnTx/>
                <a:uFillTx/>
                <a:latin typeface="Arial"/>
                <a:ea typeface="+mn-ea"/>
                <a:cs typeface="+mn-cs"/>
              </a:rPr>
              <a:t> Surprise.</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a collection of objects counted into a pot or basket, ask children to say how many you need to take out so that there is </a:t>
            </a:r>
            <a:r>
              <a:rPr kumimoji="0" lang="en-GB" sz="1800" b="0" i="1" u="none" strike="noStrike" kern="1200" cap="none" spc="0" normalizeH="0" baseline="0" noProof="0" dirty="0">
                <a:ln>
                  <a:noFill/>
                </a:ln>
                <a:solidFill>
                  <a:srgbClr val="585858"/>
                </a:solidFill>
                <a:effectLst/>
                <a:uLnTx/>
                <a:uFillTx/>
                <a:latin typeface="Arial"/>
                <a:ea typeface="+mn-ea"/>
                <a:cs typeface="+mn-cs"/>
              </a:rPr>
              <a:t>only one left. </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Give children a selection of subtraction expressions; can they identify those with a difference of 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57255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BDEF9-3448-47B5-9AA3-342F450C50CF}"/>
              </a:ext>
            </a:extLst>
          </p:cNvPr>
          <p:cNvSpPr>
            <a:spLocks noGrp="1"/>
          </p:cNvSpPr>
          <p:nvPr>
            <p:ph type="title"/>
          </p:nvPr>
        </p:nvSpPr>
        <p:spPr/>
        <p:txBody>
          <a:bodyPr/>
          <a:lstStyle/>
          <a:p>
            <a:r>
              <a:rPr lang="en-GB" dirty="0"/>
              <a:t>1NF-1 Fluently add and subtract within 10 – adding and subtracting 1, difference of 1</a:t>
            </a:r>
          </a:p>
        </p:txBody>
      </p:sp>
      <p:pic>
        <p:nvPicPr>
          <p:cNvPr id="5" name="Picture 4">
            <a:extLst>
              <a:ext uri="{FF2B5EF4-FFF2-40B4-BE49-F238E27FC236}">
                <a16:creationId xmlns:a16="http://schemas.microsoft.com/office/drawing/2014/main" id="{F994533F-09AD-4F5C-B3CF-457EE5F7B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2991" y="1428030"/>
            <a:ext cx="1812770" cy="2433018"/>
          </a:xfrm>
          <a:prstGeom prst="rect">
            <a:avLst/>
          </a:prstGeom>
        </p:spPr>
      </p:pic>
      <p:pic>
        <p:nvPicPr>
          <p:cNvPr id="7" name="Picture 6">
            <a:extLst>
              <a:ext uri="{FF2B5EF4-FFF2-40B4-BE49-F238E27FC236}">
                <a16:creationId xmlns:a16="http://schemas.microsoft.com/office/drawing/2014/main" id="{FD4F1A18-9BB7-4C76-8E04-B6F691CA1C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1864" y="1428030"/>
            <a:ext cx="2808312" cy="2433018"/>
          </a:xfrm>
          <a:prstGeom prst="rect">
            <a:avLst/>
          </a:prstGeom>
        </p:spPr>
      </p:pic>
      <p:pic>
        <p:nvPicPr>
          <p:cNvPr id="8" name="Picture 7">
            <a:extLst>
              <a:ext uri="{FF2B5EF4-FFF2-40B4-BE49-F238E27FC236}">
                <a16:creationId xmlns:a16="http://schemas.microsoft.com/office/drawing/2014/main" id="{1FE5C285-7B78-4C65-9765-A4AB348EF1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337"/>
          <a:stretch/>
        </p:blipFill>
        <p:spPr>
          <a:xfrm>
            <a:off x="9192344" y="1428030"/>
            <a:ext cx="1008112" cy="2433018"/>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id="{5EDF8751-7705-44FB-997C-897EFC1123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512" y="4482000"/>
            <a:ext cx="9396000" cy="427076"/>
          </a:xfrm>
          <a:prstGeom prst="rect">
            <a:avLst/>
          </a:prstGeom>
          <a:noFill/>
        </p:spPr>
      </p:pic>
      <p:pic>
        <p:nvPicPr>
          <p:cNvPr id="11" name="Picture 10">
            <a:extLst>
              <a:ext uri="{FF2B5EF4-FFF2-40B4-BE49-F238E27FC236}">
                <a16:creationId xmlns:a16="http://schemas.microsoft.com/office/drawing/2014/main" id="{E22EC897-903B-4F17-BD00-2493F63713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22991" y="3861048"/>
            <a:ext cx="1812770" cy="360040"/>
          </a:xfrm>
          <a:prstGeom prst="rect">
            <a:avLst/>
          </a:prstGeom>
        </p:spPr>
      </p:pic>
      <p:pic>
        <p:nvPicPr>
          <p:cNvPr id="12" name="Picture 11">
            <a:extLst>
              <a:ext uri="{FF2B5EF4-FFF2-40B4-BE49-F238E27FC236}">
                <a16:creationId xmlns:a16="http://schemas.microsoft.com/office/drawing/2014/main" id="{123DD233-319A-41A8-B59B-9E385AF4EF4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9" y="3861048"/>
            <a:ext cx="864095" cy="360040"/>
          </a:xfrm>
          <a:prstGeom prst="rect">
            <a:avLst/>
          </a:prstGeom>
        </p:spPr>
      </p:pic>
      <p:pic>
        <p:nvPicPr>
          <p:cNvPr id="13" name="Picture 12">
            <a:extLst>
              <a:ext uri="{FF2B5EF4-FFF2-40B4-BE49-F238E27FC236}">
                <a16:creationId xmlns:a16="http://schemas.microsoft.com/office/drawing/2014/main" id="{EA438AA8-F4AE-4D0C-827F-ADD1F2AB09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552383" y="3861048"/>
            <a:ext cx="360041" cy="360040"/>
          </a:xfrm>
          <a:prstGeom prst="rect">
            <a:avLst/>
          </a:prstGeom>
        </p:spPr>
      </p:pic>
      <p:pic>
        <p:nvPicPr>
          <p:cNvPr id="14" name="Picture 13">
            <a:extLst>
              <a:ext uri="{FF2B5EF4-FFF2-40B4-BE49-F238E27FC236}">
                <a16:creationId xmlns:a16="http://schemas.microsoft.com/office/drawing/2014/main" id="{DAD96641-A8AA-463A-9556-A7D3CAA0260B}"/>
              </a:ext>
            </a:extLst>
          </p:cNvPr>
          <p:cNvPicPr>
            <a:picLocks noChangeAspect="1"/>
          </p:cNvPicPr>
          <p:nvPr/>
        </p:nvPicPr>
        <p:blipFill rotWithShape="1">
          <a:blip r:embed="rId10">
            <a:extLst>
              <a:ext uri="{28A0092B-C50C-407E-A947-70E740481C1C}">
                <a14:useLocalDpi xmlns:a14="http://schemas.microsoft.com/office/drawing/2010/main" val="0"/>
              </a:ext>
            </a:extLst>
          </a:blip>
          <a:srcRect b="-2482"/>
          <a:stretch/>
        </p:blipFill>
        <p:spPr>
          <a:xfrm>
            <a:off x="5447929" y="4941168"/>
            <a:ext cx="1512168" cy="504056"/>
          </a:xfrm>
          <a:prstGeom prst="rect">
            <a:avLst/>
          </a:prstGeom>
        </p:spPr>
      </p:pic>
      <p:sp>
        <p:nvSpPr>
          <p:cNvPr id="2" name="TextBox 19">
            <a:extLst>
              <a:ext uri="{FF2B5EF4-FFF2-40B4-BE49-F238E27FC236}">
                <a16:creationId xmlns:a16="http://schemas.microsoft.com/office/drawing/2014/main" id="{DC547BB0-7DDC-4675-9EFE-AD5F96526ED1}"/>
              </a:ext>
            </a:extLst>
          </p:cNvPr>
          <p:cNvSpPr txBox="1"/>
          <p:nvPr/>
        </p:nvSpPr>
        <p:spPr>
          <a:xfrm>
            <a:off x="3248218" y="5691869"/>
            <a:ext cx="5695564"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Consecutive numbers have a difference of one.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I know that 6 minus 5 is equal to 1.</a:t>
            </a:r>
            <a:endPar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27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53807896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68321402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Fluently add and subtract within 10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1NF-1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23909516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2, difference of 2</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064290"/>
            <a:ext cx="10577512"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that children are fluent in counting in twos, both forwards and backwards, from 0 and know that the numbers we say in these counts are </a:t>
            </a:r>
            <a:r>
              <a:rPr kumimoji="0" lang="en-GB" sz="1800" b="0" i="1" u="none" strike="noStrike" kern="1200" cap="none" spc="0" normalizeH="0" baseline="0" noProof="0" dirty="0">
                <a:ln>
                  <a:noFill/>
                </a:ln>
                <a:solidFill>
                  <a:srgbClr val="585858"/>
                </a:solidFill>
                <a:effectLst/>
                <a:uLnTx/>
                <a:uFillTx/>
                <a:latin typeface="Arial"/>
                <a:ea typeface="+mn-ea"/>
                <a:cs typeface="+mn-cs"/>
              </a:rPr>
              <a:t>even </a:t>
            </a:r>
            <a:r>
              <a:rPr kumimoji="0" lang="en-GB" sz="1800" b="0" u="none" strike="noStrike" kern="1200" cap="none" spc="0" normalizeH="0" baseline="0" noProof="0" dirty="0">
                <a:ln>
                  <a:noFill/>
                </a:ln>
                <a:solidFill>
                  <a:srgbClr val="585858"/>
                </a:solidFill>
                <a:effectLst/>
                <a:uLnTx/>
                <a:uFillTx/>
                <a:latin typeface="Arial"/>
                <a:ea typeface="+mn-ea"/>
                <a:cs typeface="+mn-cs"/>
              </a:rPr>
              <a:t>numbers</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number are we adding each time if we count in twos? What does that look like on a ten frame or with cubes? So what could we say about what happens when we add two to any even number?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second number line. Can children predict what numbers we will say if we start our counting  </a:t>
            </a:r>
            <a:r>
              <a:rPr kumimoji="0" lang="en-GB" sz="1800" i="1" u="none" strike="noStrike" kern="1200" cap="none" spc="0" normalizeH="0" baseline="0" noProof="0" dirty="0">
                <a:ln>
                  <a:noFill/>
                </a:ln>
                <a:solidFill>
                  <a:srgbClr val="585858"/>
                </a:solidFill>
                <a:effectLst/>
                <a:uLnTx/>
                <a:uFillTx/>
                <a:latin typeface="Arial"/>
                <a:ea typeface="+mn-ea"/>
                <a:cs typeface="+mn-cs"/>
              </a:rPr>
              <a:t>at 1</a:t>
            </a:r>
            <a:r>
              <a:rPr kumimoji="0" lang="en-GB" sz="1800" b="0" i="0" u="none" strike="noStrike" kern="1200" cap="none" spc="0" normalizeH="0" baseline="0" noProof="0" dirty="0">
                <a:ln>
                  <a:noFill/>
                </a:ln>
                <a:solidFill>
                  <a:srgbClr val="585858"/>
                </a:solidFill>
                <a:effectLst/>
                <a:uLnTx/>
                <a:uFillTx/>
                <a:latin typeface="Arial"/>
                <a:ea typeface="+mn-ea"/>
                <a:cs typeface="+mn-cs"/>
              </a:rPr>
              <a:t>, and </a:t>
            </a:r>
            <a:r>
              <a:rPr kumimoji="0" lang="en-GB" sz="1800" i="1" u="none" strike="noStrike" kern="1200" cap="none" spc="0" normalizeH="0" baseline="0" noProof="0" dirty="0">
                <a:ln>
                  <a:noFill/>
                </a:ln>
                <a:solidFill>
                  <a:srgbClr val="585858"/>
                </a:solidFill>
                <a:effectLst/>
                <a:uLnTx/>
                <a:uFillTx/>
                <a:latin typeface="Arial"/>
                <a:ea typeface="+mn-ea"/>
                <a:cs typeface="+mn-cs"/>
              </a:rPr>
              <a:t>count </a:t>
            </a:r>
            <a:r>
              <a:rPr kumimoji="0" lang="en-GB" sz="1800" u="none" strike="noStrike" kern="1200" cap="none" spc="0" normalizeH="0" baseline="0" noProof="0" dirty="0">
                <a:ln>
                  <a:noFill/>
                </a:ln>
                <a:solidFill>
                  <a:srgbClr val="585858"/>
                </a:solidFill>
                <a:effectLst/>
                <a:uLnTx/>
                <a:uFillTx/>
                <a:latin typeface="Arial"/>
                <a:ea typeface="+mn-ea"/>
                <a:cs typeface="+mn-cs"/>
              </a:rPr>
              <a:t>on</a:t>
            </a:r>
            <a:r>
              <a:rPr kumimoji="0" lang="en-GB" sz="1800" i="1" u="none" strike="noStrike" kern="1200" cap="none" spc="0" normalizeH="0" baseline="0" noProof="0" dirty="0">
                <a:ln>
                  <a:noFill/>
                </a:ln>
                <a:solidFill>
                  <a:srgbClr val="585858"/>
                </a:solidFill>
                <a:effectLst/>
                <a:uLnTx/>
                <a:uFillTx/>
                <a:latin typeface="Arial"/>
                <a:ea typeface="+mn-ea"/>
                <a:cs typeface="+mn-cs"/>
              </a:rPr>
              <a:t> 2 </a:t>
            </a:r>
            <a:r>
              <a:rPr kumimoji="0" lang="en-GB" sz="1800" b="0" i="0" u="none" strike="noStrike" kern="1200" cap="none" spc="0" normalizeH="0" baseline="0" noProof="0" dirty="0">
                <a:ln>
                  <a:noFill/>
                </a:ln>
                <a:solidFill>
                  <a:srgbClr val="585858"/>
                </a:solidFill>
                <a:effectLst/>
                <a:uLnTx/>
                <a:uFillTx/>
                <a:latin typeface="Arial"/>
                <a:ea typeface="+mn-ea"/>
                <a:cs typeface="+mn-cs"/>
              </a:rPr>
              <a:t>each time? What sort of numbers are 1, 3, 5, 7 and 9? So what could we say about what happens when we add 2 to an </a:t>
            </a:r>
            <a:r>
              <a:rPr kumimoji="0" lang="en-GB" sz="1800" b="0" i="1" u="none" strike="noStrike" kern="1200" cap="none" spc="0" normalizeH="0" baseline="0" noProof="0" dirty="0">
                <a:ln>
                  <a:noFill/>
                </a:ln>
                <a:solidFill>
                  <a:srgbClr val="585858"/>
                </a:solidFill>
                <a:effectLst/>
                <a:uLnTx/>
                <a:uFillTx/>
                <a:latin typeface="Arial"/>
                <a:ea typeface="+mn-ea"/>
                <a:cs typeface="+mn-cs"/>
              </a:rPr>
              <a:t>odd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games which involve number tracks, e.g. </a:t>
            </a:r>
            <a:r>
              <a:rPr kumimoji="0" lang="en-GB" sz="1800" b="0" u="none" strike="noStrike" kern="1200" cap="none" spc="0" normalizeH="0" baseline="0" noProof="0" dirty="0">
                <a:ln>
                  <a:noFill/>
                </a:ln>
                <a:solidFill>
                  <a:srgbClr val="585858"/>
                </a:solidFill>
                <a:effectLst/>
                <a:uLnTx/>
                <a:uFillTx/>
                <a:latin typeface="Arial"/>
                <a:ea typeface="+mn-ea"/>
                <a:cs typeface="+mn-cs"/>
              </a:rPr>
              <a:t>Snakes and Ladders</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predict where they will land if they roll 2? If using two dice, can they spot a combination with includes 2 and use the </a:t>
            </a:r>
            <a:r>
              <a:rPr kumimoji="0" lang="en-GB" sz="1800" b="0" i="1" u="none" strike="noStrike" kern="1200" cap="none" spc="0" normalizeH="0" baseline="0" noProof="0" dirty="0">
                <a:ln>
                  <a:noFill/>
                </a:ln>
                <a:solidFill>
                  <a:srgbClr val="585858"/>
                </a:solidFill>
                <a:effectLst/>
                <a:uLnTx/>
                <a:uFillTx/>
                <a:latin typeface="Arial"/>
                <a:ea typeface="+mn-ea"/>
                <a:cs typeface="+mn-cs"/>
              </a:rPr>
              <a:t>plus 2 </a:t>
            </a:r>
            <a:r>
              <a:rPr kumimoji="0" lang="en-GB" sz="1800" b="0" i="0" u="none" strike="noStrike" kern="1200" cap="none" spc="0" normalizeH="0" baseline="0" noProof="0" dirty="0">
                <a:ln>
                  <a:noFill/>
                </a:ln>
                <a:solidFill>
                  <a:srgbClr val="585858"/>
                </a:solidFill>
                <a:effectLst/>
                <a:uLnTx/>
                <a:uFillTx/>
                <a:latin typeface="Arial"/>
                <a:ea typeface="+mn-ea"/>
                <a:cs typeface="+mn-cs"/>
              </a:rPr>
              <a:t>strategy to know the total on two dice?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that children understand that these facts can be expressed in any order. So 6 + 2 = 2 + 6.</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using the slides with equations, you could focus on a few examples to discuss the strategy, or use them as quick fire questions as children’s fluency improves.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0612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62EFC4-00EC-4EFD-A156-1787CF39E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8001" y="2564904"/>
            <a:ext cx="1659111" cy="1008112"/>
          </a:xfrm>
          <a:prstGeom prst="rect">
            <a:avLst/>
          </a:prstGeom>
        </p:spPr>
      </p:pic>
      <p:pic>
        <p:nvPicPr>
          <p:cNvPr id="20" name="Picture 19">
            <a:extLst>
              <a:ext uri="{FF2B5EF4-FFF2-40B4-BE49-F238E27FC236}">
                <a16:creationId xmlns:a16="http://schemas.microsoft.com/office/drawing/2014/main" id="{A02CE231-E4BA-4D3B-97E8-F0116BE51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08001" y="2564904"/>
            <a:ext cx="1659111" cy="1008112"/>
          </a:xfrm>
          <a:prstGeom prst="rect">
            <a:avLst/>
          </a:prstGeom>
        </p:spPr>
      </p:pic>
      <p:pic>
        <p:nvPicPr>
          <p:cNvPr id="19" name="Picture 18">
            <a:extLst>
              <a:ext uri="{FF2B5EF4-FFF2-40B4-BE49-F238E27FC236}">
                <a16:creationId xmlns:a16="http://schemas.microsoft.com/office/drawing/2014/main" id="{A8AB0323-ECAD-406E-A22B-29419477E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59897" y="2564904"/>
            <a:ext cx="1659111" cy="1008112"/>
          </a:xfrm>
          <a:prstGeom prst="rect">
            <a:avLst/>
          </a:prstGeom>
        </p:spPr>
      </p:pic>
      <p:pic>
        <p:nvPicPr>
          <p:cNvPr id="17" name="Picture 16">
            <a:extLst>
              <a:ext uri="{FF2B5EF4-FFF2-40B4-BE49-F238E27FC236}">
                <a16:creationId xmlns:a16="http://schemas.microsoft.com/office/drawing/2014/main" id="{DF2CD9F5-F99A-4918-98B5-7B51C41A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47729" y="2564904"/>
            <a:ext cx="1659111" cy="1008112"/>
          </a:xfrm>
          <a:prstGeom prst="rect">
            <a:avLst/>
          </a:prstGeom>
        </p:spPr>
      </p:pic>
      <p:sp>
        <p:nvSpPr>
          <p:cNvPr id="5" name="Title 4">
            <a:extLst>
              <a:ext uri="{FF2B5EF4-FFF2-40B4-BE49-F238E27FC236}">
                <a16:creationId xmlns:a16="http://schemas.microsoft.com/office/drawing/2014/main" id="{4D7DF63A-C0EE-4333-B744-A0A4F0096D85}"/>
              </a:ext>
            </a:extLst>
          </p:cNvPr>
          <p:cNvSpPr>
            <a:spLocks noGrp="1"/>
          </p:cNvSpPr>
          <p:nvPr>
            <p:ph type="title"/>
          </p:nvPr>
        </p:nvSpPr>
        <p:spPr/>
        <p:txBody>
          <a:bodyPr/>
          <a:lstStyle/>
          <a:p>
            <a:r>
              <a:rPr lang="en-GB" dirty="0"/>
              <a:t>1NF-1 Fluently add and subtract within 10 – adding and subtracting 2, difference of 2</a:t>
            </a:r>
          </a:p>
        </p:txBody>
      </p:sp>
      <p:pic>
        <p:nvPicPr>
          <p:cNvPr id="4" name="Picture 3">
            <a:extLst>
              <a:ext uri="{FF2B5EF4-FFF2-40B4-BE49-F238E27FC236}">
                <a16:creationId xmlns:a16="http://schemas.microsoft.com/office/drawing/2014/main" id="{2228A053-4ACD-4E85-A731-CB292391BC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2634" y="3573016"/>
            <a:ext cx="7926735" cy="767270"/>
          </a:xfrm>
          <a:prstGeom prst="rect">
            <a:avLst/>
          </a:prstGeom>
        </p:spPr>
      </p:pic>
      <p:pic>
        <p:nvPicPr>
          <p:cNvPr id="16" name="Picture 15">
            <a:extLst>
              <a:ext uri="{FF2B5EF4-FFF2-40B4-BE49-F238E27FC236}">
                <a16:creationId xmlns:a16="http://schemas.microsoft.com/office/drawing/2014/main" id="{8F848E39-4F50-4CFE-9388-690A9F6B52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2634" y="2564904"/>
            <a:ext cx="1659111" cy="1008112"/>
          </a:xfrm>
          <a:prstGeom prst="rect">
            <a:avLst/>
          </a:prstGeom>
        </p:spPr>
      </p:pic>
      <p:sp>
        <p:nvSpPr>
          <p:cNvPr id="2" name="TextBox 19">
            <a:extLst>
              <a:ext uri="{FF2B5EF4-FFF2-40B4-BE49-F238E27FC236}">
                <a16:creationId xmlns:a16="http://schemas.microsoft.com/office/drawing/2014/main" id="{7AC76747-0246-4697-BA25-129137B7E60A}"/>
              </a:ext>
            </a:extLst>
          </p:cNvPr>
          <p:cNvSpPr txBox="1"/>
          <p:nvPr/>
        </p:nvSpPr>
        <p:spPr>
          <a:xfrm>
            <a:off x="2662045" y="5813374"/>
            <a:ext cx="6867909"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Adding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 to an even number gives the next even number.</a:t>
            </a:r>
          </a:p>
        </p:txBody>
      </p:sp>
    </p:spTree>
    <p:extLst>
      <p:ext uri="{BB962C8B-B14F-4D97-AF65-F5344CB8AC3E}">
        <p14:creationId xmlns:p14="http://schemas.microsoft.com/office/powerpoint/2010/main" val="33530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22D854E-9D52-4D91-BCCD-0E9736FF4F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2999903" y="2850700"/>
            <a:ext cx="1584177" cy="722316"/>
          </a:xfrm>
          <a:prstGeom prst="rect">
            <a:avLst/>
          </a:prstGeom>
        </p:spPr>
      </p:pic>
      <p:pic>
        <p:nvPicPr>
          <p:cNvPr id="33" name="Picture 32">
            <a:extLst>
              <a:ext uri="{FF2B5EF4-FFF2-40B4-BE49-F238E27FC236}">
                <a16:creationId xmlns:a16="http://schemas.microsoft.com/office/drawing/2014/main" id="{1F3C7F9C-CA7E-41BD-A245-4345D66255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55641" y="2564904"/>
            <a:ext cx="1659111" cy="285796"/>
          </a:xfrm>
          <a:prstGeom prst="rect">
            <a:avLst/>
          </a:prstGeom>
        </p:spPr>
      </p:pic>
      <p:sp>
        <p:nvSpPr>
          <p:cNvPr id="5" name="Title 4">
            <a:extLst>
              <a:ext uri="{FF2B5EF4-FFF2-40B4-BE49-F238E27FC236}">
                <a16:creationId xmlns:a16="http://schemas.microsoft.com/office/drawing/2014/main" id="{1338D0D5-86E0-4A9A-9C61-36CAF5BFCE1E}"/>
              </a:ext>
            </a:extLst>
          </p:cNvPr>
          <p:cNvSpPr>
            <a:spLocks noGrp="1"/>
          </p:cNvSpPr>
          <p:nvPr>
            <p:ph type="title"/>
          </p:nvPr>
        </p:nvSpPr>
        <p:spPr/>
        <p:txBody>
          <a:bodyPr/>
          <a:lstStyle/>
          <a:p>
            <a:r>
              <a:rPr lang="en-GB" dirty="0"/>
              <a:t>1NF-1 Fluently add and subtract within 10 – adding and subtracting 2, difference of 2</a:t>
            </a:r>
          </a:p>
        </p:txBody>
      </p:sp>
      <p:pic>
        <p:nvPicPr>
          <p:cNvPr id="9" name="Picture 8">
            <a:extLst>
              <a:ext uri="{FF2B5EF4-FFF2-40B4-BE49-F238E27FC236}">
                <a16:creationId xmlns:a16="http://schemas.microsoft.com/office/drawing/2014/main" id="{36A2DC0E-6B38-4437-A504-AF8637B162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32634" y="3573016"/>
            <a:ext cx="7926735" cy="810664"/>
          </a:xfrm>
          <a:prstGeom prst="rect">
            <a:avLst/>
          </a:prstGeom>
        </p:spPr>
      </p:pic>
      <p:sp>
        <p:nvSpPr>
          <p:cNvPr id="12" name="Freeform: Shape 11">
            <a:extLst>
              <a:ext uri="{FF2B5EF4-FFF2-40B4-BE49-F238E27FC236}">
                <a16:creationId xmlns:a16="http://schemas.microsoft.com/office/drawing/2014/main" id="{5AA5A6CA-EDDB-49B2-B2F2-033B8B1A2356}"/>
              </a:ext>
            </a:extLst>
          </p:cNvPr>
          <p:cNvSpPr/>
          <p:nvPr/>
        </p:nvSpPr>
        <p:spPr bwMode="auto">
          <a:xfrm flipH="1">
            <a:off x="9111618" y="3291658"/>
            <a:ext cx="152735" cy="269478"/>
          </a:xfrm>
          <a:custGeom>
            <a:avLst/>
            <a:gdLst>
              <a:gd name="connsiteX0" fmla="*/ 10048 w 152735"/>
              <a:gd name="connsiteY0" fmla="*/ 34346 h 269478"/>
              <a:gd name="connsiteX1" fmla="*/ 6029 w 152735"/>
              <a:gd name="connsiteY1" fmla="*/ 56453 h 269478"/>
              <a:gd name="connsiteX2" fmla="*/ 4019 w 152735"/>
              <a:gd name="connsiteY2" fmla="*/ 66501 h 269478"/>
              <a:gd name="connsiteX3" fmla="*/ 0 w 152735"/>
              <a:gd name="connsiteY3" fmla="*/ 74540 h 269478"/>
              <a:gd name="connsiteX4" fmla="*/ 2009 w 152735"/>
              <a:gd name="connsiteY4" fmla="*/ 106695 h 269478"/>
              <a:gd name="connsiteX5" fmla="*/ 10048 w 152735"/>
              <a:gd name="connsiteY5" fmla="*/ 124782 h 269478"/>
              <a:gd name="connsiteX6" fmla="*/ 12058 w 152735"/>
              <a:gd name="connsiteY6" fmla="*/ 130811 h 269478"/>
              <a:gd name="connsiteX7" fmla="*/ 14067 w 152735"/>
              <a:gd name="connsiteY7" fmla="*/ 146888 h 269478"/>
              <a:gd name="connsiteX8" fmla="*/ 18087 w 152735"/>
              <a:gd name="connsiteY8" fmla="*/ 150907 h 269478"/>
              <a:gd name="connsiteX9" fmla="*/ 20096 w 152735"/>
              <a:gd name="connsiteY9" fmla="*/ 156936 h 269478"/>
              <a:gd name="connsiteX10" fmla="*/ 22106 w 152735"/>
              <a:gd name="connsiteY10" fmla="*/ 164975 h 269478"/>
              <a:gd name="connsiteX11" fmla="*/ 28135 w 152735"/>
              <a:gd name="connsiteY11" fmla="*/ 168994 h 269478"/>
              <a:gd name="connsiteX12" fmla="*/ 34164 w 152735"/>
              <a:gd name="connsiteY12" fmla="*/ 187081 h 269478"/>
              <a:gd name="connsiteX13" fmla="*/ 36174 w 152735"/>
              <a:gd name="connsiteY13" fmla="*/ 193110 h 269478"/>
              <a:gd name="connsiteX14" fmla="*/ 40193 w 152735"/>
              <a:gd name="connsiteY14" fmla="*/ 199139 h 269478"/>
              <a:gd name="connsiteX15" fmla="*/ 46222 w 152735"/>
              <a:gd name="connsiteY15" fmla="*/ 217226 h 269478"/>
              <a:gd name="connsiteX16" fmla="*/ 48232 w 152735"/>
              <a:gd name="connsiteY16" fmla="*/ 225265 h 269478"/>
              <a:gd name="connsiteX17" fmla="*/ 54261 w 152735"/>
              <a:gd name="connsiteY17" fmla="*/ 239333 h 269478"/>
              <a:gd name="connsiteX18" fmla="*/ 68329 w 152735"/>
              <a:gd name="connsiteY18" fmla="*/ 255410 h 269478"/>
              <a:gd name="connsiteX19" fmla="*/ 82396 w 152735"/>
              <a:gd name="connsiteY19" fmla="*/ 267468 h 269478"/>
              <a:gd name="connsiteX20" fmla="*/ 94454 w 152735"/>
              <a:gd name="connsiteY20" fmla="*/ 269478 h 269478"/>
              <a:gd name="connsiteX21" fmla="*/ 114551 w 152735"/>
              <a:gd name="connsiteY21" fmla="*/ 265458 h 269478"/>
              <a:gd name="connsiteX22" fmla="*/ 120580 w 152735"/>
              <a:gd name="connsiteY22" fmla="*/ 259429 h 269478"/>
              <a:gd name="connsiteX23" fmla="*/ 130628 w 152735"/>
              <a:gd name="connsiteY23" fmla="*/ 247371 h 269478"/>
              <a:gd name="connsiteX24" fmla="*/ 132638 w 152735"/>
              <a:gd name="connsiteY24" fmla="*/ 237323 h 269478"/>
              <a:gd name="connsiteX25" fmla="*/ 142686 w 152735"/>
              <a:gd name="connsiteY25" fmla="*/ 219236 h 269478"/>
              <a:gd name="connsiteX26" fmla="*/ 146706 w 152735"/>
              <a:gd name="connsiteY26" fmla="*/ 203159 h 269478"/>
              <a:gd name="connsiteX27" fmla="*/ 148715 w 152735"/>
              <a:gd name="connsiteY27" fmla="*/ 197130 h 269478"/>
              <a:gd name="connsiteX28" fmla="*/ 152735 w 152735"/>
              <a:gd name="connsiteY28" fmla="*/ 177033 h 269478"/>
              <a:gd name="connsiteX29" fmla="*/ 150725 w 152735"/>
              <a:gd name="connsiteY29" fmla="*/ 72530 h 269478"/>
              <a:gd name="connsiteX30" fmla="*/ 142686 w 152735"/>
              <a:gd name="connsiteY30" fmla="*/ 34346 h 269478"/>
              <a:gd name="connsiteX31" fmla="*/ 130628 w 152735"/>
              <a:gd name="connsiteY31" fmla="*/ 16259 h 269478"/>
              <a:gd name="connsiteX32" fmla="*/ 124599 w 152735"/>
              <a:gd name="connsiteY32" fmla="*/ 14250 h 269478"/>
              <a:gd name="connsiteX33" fmla="*/ 120580 w 152735"/>
              <a:gd name="connsiteY33" fmla="*/ 10230 h 269478"/>
              <a:gd name="connsiteX34" fmla="*/ 104503 w 152735"/>
              <a:gd name="connsiteY34" fmla="*/ 6211 h 269478"/>
              <a:gd name="connsiteX35" fmla="*/ 86416 w 152735"/>
              <a:gd name="connsiteY35" fmla="*/ 182 h 269478"/>
              <a:gd name="connsiteX36" fmla="*/ 10048 w 152735"/>
              <a:gd name="connsiteY36" fmla="*/ 34346 h 26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735" h="269478">
                <a:moveTo>
                  <a:pt x="10048" y="34346"/>
                </a:moveTo>
                <a:cubicBezTo>
                  <a:pt x="-3350" y="43724"/>
                  <a:pt x="9817" y="39406"/>
                  <a:pt x="6029" y="56453"/>
                </a:cubicBezTo>
                <a:cubicBezTo>
                  <a:pt x="5288" y="59787"/>
                  <a:pt x="5099" y="63261"/>
                  <a:pt x="4019" y="66501"/>
                </a:cubicBezTo>
                <a:cubicBezTo>
                  <a:pt x="3072" y="69343"/>
                  <a:pt x="1340" y="71860"/>
                  <a:pt x="0" y="74540"/>
                </a:cubicBezTo>
                <a:cubicBezTo>
                  <a:pt x="670" y="85258"/>
                  <a:pt x="558" y="96054"/>
                  <a:pt x="2009" y="106695"/>
                </a:cubicBezTo>
                <a:cubicBezTo>
                  <a:pt x="3953" y="120949"/>
                  <a:pt x="5298" y="115282"/>
                  <a:pt x="10048" y="124782"/>
                </a:cubicBezTo>
                <a:cubicBezTo>
                  <a:pt x="10995" y="126677"/>
                  <a:pt x="11388" y="128801"/>
                  <a:pt x="12058" y="130811"/>
                </a:cubicBezTo>
                <a:cubicBezTo>
                  <a:pt x="12728" y="136170"/>
                  <a:pt x="12515" y="141715"/>
                  <a:pt x="14067" y="146888"/>
                </a:cubicBezTo>
                <a:cubicBezTo>
                  <a:pt x="14611" y="148703"/>
                  <a:pt x="17112" y="149282"/>
                  <a:pt x="18087" y="150907"/>
                </a:cubicBezTo>
                <a:cubicBezTo>
                  <a:pt x="19177" y="152723"/>
                  <a:pt x="19514" y="154899"/>
                  <a:pt x="20096" y="156936"/>
                </a:cubicBezTo>
                <a:cubicBezTo>
                  <a:pt x="20855" y="159592"/>
                  <a:pt x="20574" y="162677"/>
                  <a:pt x="22106" y="164975"/>
                </a:cubicBezTo>
                <a:cubicBezTo>
                  <a:pt x="23446" y="166985"/>
                  <a:pt x="26125" y="167654"/>
                  <a:pt x="28135" y="168994"/>
                </a:cubicBezTo>
                <a:lnTo>
                  <a:pt x="34164" y="187081"/>
                </a:lnTo>
                <a:cubicBezTo>
                  <a:pt x="34834" y="189091"/>
                  <a:pt x="34999" y="191347"/>
                  <a:pt x="36174" y="193110"/>
                </a:cubicBezTo>
                <a:lnTo>
                  <a:pt x="40193" y="199139"/>
                </a:lnTo>
                <a:cubicBezTo>
                  <a:pt x="45010" y="218404"/>
                  <a:pt x="38654" y="194523"/>
                  <a:pt x="46222" y="217226"/>
                </a:cubicBezTo>
                <a:cubicBezTo>
                  <a:pt x="47095" y="219846"/>
                  <a:pt x="47473" y="222609"/>
                  <a:pt x="48232" y="225265"/>
                </a:cubicBezTo>
                <a:cubicBezTo>
                  <a:pt x="49671" y="230301"/>
                  <a:pt x="51442" y="234823"/>
                  <a:pt x="54261" y="239333"/>
                </a:cubicBezTo>
                <a:cubicBezTo>
                  <a:pt x="58872" y="246711"/>
                  <a:pt x="62099" y="249180"/>
                  <a:pt x="68329" y="255410"/>
                </a:cubicBezTo>
                <a:cubicBezTo>
                  <a:pt x="71621" y="258702"/>
                  <a:pt x="78100" y="265750"/>
                  <a:pt x="82396" y="267468"/>
                </a:cubicBezTo>
                <a:cubicBezTo>
                  <a:pt x="86179" y="268981"/>
                  <a:pt x="90435" y="268808"/>
                  <a:pt x="94454" y="269478"/>
                </a:cubicBezTo>
                <a:cubicBezTo>
                  <a:pt x="101153" y="268138"/>
                  <a:pt x="108175" y="267911"/>
                  <a:pt x="114551" y="265458"/>
                </a:cubicBezTo>
                <a:cubicBezTo>
                  <a:pt x="117204" y="264438"/>
                  <a:pt x="118730" y="261587"/>
                  <a:pt x="120580" y="259429"/>
                </a:cubicBezTo>
                <a:cubicBezTo>
                  <a:pt x="134923" y="242697"/>
                  <a:pt x="120181" y="257821"/>
                  <a:pt x="130628" y="247371"/>
                </a:cubicBezTo>
                <a:cubicBezTo>
                  <a:pt x="131298" y="244022"/>
                  <a:pt x="131471" y="240533"/>
                  <a:pt x="132638" y="237323"/>
                </a:cubicBezTo>
                <a:cubicBezTo>
                  <a:pt x="140714" y="215114"/>
                  <a:pt x="135655" y="233299"/>
                  <a:pt x="142686" y="219236"/>
                </a:cubicBezTo>
                <a:cubicBezTo>
                  <a:pt x="144983" y="214642"/>
                  <a:pt x="145559" y="207747"/>
                  <a:pt x="146706" y="203159"/>
                </a:cubicBezTo>
                <a:cubicBezTo>
                  <a:pt x="147220" y="201104"/>
                  <a:pt x="148239" y="199194"/>
                  <a:pt x="148715" y="197130"/>
                </a:cubicBezTo>
                <a:cubicBezTo>
                  <a:pt x="150251" y="190473"/>
                  <a:pt x="151395" y="183732"/>
                  <a:pt x="152735" y="177033"/>
                </a:cubicBezTo>
                <a:cubicBezTo>
                  <a:pt x="152065" y="142199"/>
                  <a:pt x="151848" y="107353"/>
                  <a:pt x="150725" y="72530"/>
                </a:cubicBezTo>
                <a:cubicBezTo>
                  <a:pt x="150298" y="59307"/>
                  <a:pt x="148647" y="46269"/>
                  <a:pt x="142686" y="34346"/>
                </a:cubicBezTo>
                <a:cubicBezTo>
                  <a:pt x="141694" y="32361"/>
                  <a:pt x="135665" y="19281"/>
                  <a:pt x="130628" y="16259"/>
                </a:cubicBezTo>
                <a:cubicBezTo>
                  <a:pt x="128812" y="15169"/>
                  <a:pt x="126609" y="14920"/>
                  <a:pt x="124599" y="14250"/>
                </a:cubicBezTo>
                <a:cubicBezTo>
                  <a:pt x="123259" y="12910"/>
                  <a:pt x="122205" y="11205"/>
                  <a:pt x="120580" y="10230"/>
                </a:cubicBezTo>
                <a:cubicBezTo>
                  <a:pt x="117129" y="8159"/>
                  <a:pt x="107246" y="6995"/>
                  <a:pt x="104503" y="6211"/>
                </a:cubicBezTo>
                <a:cubicBezTo>
                  <a:pt x="98392" y="4465"/>
                  <a:pt x="92659" y="1371"/>
                  <a:pt x="86416" y="182"/>
                </a:cubicBezTo>
                <a:cubicBezTo>
                  <a:pt x="72359" y="-2496"/>
                  <a:pt x="23446" y="24968"/>
                  <a:pt x="10048" y="34346"/>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419FBC12-5C6D-4AAD-B31D-77FEF1390D0F}"/>
              </a:ext>
            </a:extLst>
          </p:cNvPr>
          <p:cNvSpPr/>
          <p:nvPr/>
        </p:nvSpPr>
        <p:spPr bwMode="auto">
          <a:xfrm rot="291993">
            <a:off x="2650800" y="3291658"/>
            <a:ext cx="288032" cy="26230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9" name="Picture 28">
            <a:extLst>
              <a:ext uri="{FF2B5EF4-FFF2-40B4-BE49-F238E27FC236}">
                <a16:creationId xmlns:a16="http://schemas.microsoft.com/office/drawing/2014/main" id="{9ECFB9EC-C034-4962-9AB3-FC62A5DBDB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4548343" y="2850700"/>
            <a:ext cx="1584177" cy="722316"/>
          </a:xfrm>
          <a:prstGeom prst="rect">
            <a:avLst/>
          </a:prstGeom>
        </p:spPr>
      </p:pic>
      <p:pic>
        <p:nvPicPr>
          <p:cNvPr id="28" name="Picture 27">
            <a:extLst>
              <a:ext uri="{FF2B5EF4-FFF2-40B4-BE49-F238E27FC236}">
                <a16:creationId xmlns:a16="http://schemas.microsoft.com/office/drawing/2014/main" id="{3180B2D6-20DC-4651-AE9B-43675236C8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6096343" y="2922708"/>
            <a:ext cx="1584177" cy="650308"/>
          </a:xfrm>
          <a:prstGeom prst="rect">
            <a:avLst/>
          </a:prstGeom>
        </p:spPr>
      </p:pic>
      <p:pic>
        <p:nvPicPr>
          <p:cNvPr id="31" name="Picture 30">
            <a:extLst>
              <a:ext uri="{FF2B5EF4-FFF2-40B4-BE49-F238E27FC236}">
                <a16:creationId xmlns:a16="http://schemas.microsoft.com/office/drawing/2014/main" id="{3D67E0F3-352A-4D7B-BF20-2FD67571494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15913" y="2564904"/>
            <a:ext cx="1659111" cy="285796"/>
          </a:xfrm>
          <a:prstGeom prst="rect">
            <a:avLst/>
          </a:prstGeom>
        </p:spPr>
      </p:pic>
      <p:pic>
        <p:nvPicPr>
          <p:cNvPr id="32" name="Picture 31">
            <a:extLst>
              <a:ext uri="{FF2B5EF4-FFF2-40B4-BE49-F238E27FC236}">
                <a16:creationId xmlns:a16="http://schemas.microsoft.com/office/drawing/2014/main" id="{DDA41EA9-5D1E-4CAF-BBE9-9198FCD4C9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7809" y="2564904"/>
            <a:ext cx="1659111" cy="288032"/>
          </a:xfrm>
          <a:prstGeom prst="rect">
            <a:avLst/>
          </a:prstGeom>
        </p:spPr>
      </p:pic>
      <p:pic>
        <p:nvPicPr>
          <p:cNvPr id="34" name="Picture 33">
            <a:extLst>
              <a:ext uri="{FF2B5EF4-FFF2-40B4-BE49-F238E27FC236}">
                <a16:creationId xmlns:a16="http://schemas.microsoft.com/office/drawing/2014/main" id="{F3E5D594-089D-4FAA-A5B2-9749DC0B81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644000" y="2850700"/>
            <a:ext cx="1584177" cy="722316"/>
          </a:xfrm>
          <a:prstGeom prst="rect">
            <a:avLst/>
          </a:prstGeom>
        </p:spPr>
      </p:pic>
      <p:pic>
        <p:nvPicPr>
          <p:cNvPr id="35" name="Picture 34">
            <a:extLst>
              <a:ext uri="{FF2B5EF4-FFF2-40B4-BE49-F238E27FC236}">
                <a16:creationId xmlns:a16="http://schemas.microsoft.com/office/drawing/2014/main" id="{D73BF5B8-84B9-4416-A2DC-0B5D5ECDDC6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36001" y="2564904"/>
            <a:ext cx="1659111" cy="285796"/>
          </a:xfrm>
          <a:prstGeom prst="rect">
            <a:avLst/>
          </a:prstGeom>
        </p:spPr>
      </p:pic>
      <p:sp>
        <p:nvSpPr>
          <p:cNvPr id="2" name="TextBox 19">
            <a:extLst>
              <a:ext uri="{FF2B5EF4-FFF2-40B4-BE49-F238E27FC236}">
                <a16:creationId xmlns:a16="http://schemas.microsoft.com/office/drawing/2014/main" id="{020959D1-A9D1-4E7A-A38F-81A4887B4A59}"/>
              </a:ext>
            </a:extLst>
          </p:cNvPr>
          <p:cNvSpPr txBox="1"/>
          <p:nvPr/>
        </p:nvSpPr>
        <p:spPr>
          <a:xfrm>
            <a:off x="2662045" y="5813374"/>
            <a:ext cx="6867909"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Adding 2 to an odd number gives the next odd number.</a:t>
            </a:r>
          </a:p>
        </p:txBody>
      </p:sp>
    </p:spTree>
    <p:extLst>
      <p:ext uri="{BB962C8B-B14F-4D97-AF65-F5344CB8AC3E}">
        <p14:creationId xmlns:p14="http://schemas.microsoft.com/office/powerpoint/2010/main" val="225170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47532602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7939824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8244035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t>
            </a:r>
            <a:r>
              <a:rPr kumimoji="0" lang="en-GB" sz="1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 </a:t>
            </a: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01711120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96934292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78362416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53477747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4526781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44437867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47526742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18957508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17017625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0</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93291" y="1575571"/>
            <a:ext cx="10022297" cy="40091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bus stories and talk about what is happening. Can children identify what the zero means in each story? How does the number of children change in the picture each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Act out a similar bus story, checking that children understand whether it is a story which starts with </a:t>
            </a:r>
            <a:r>
              <a:rPr kumimoji="0" lang="en-GB" sz="1800" b="0" i="1" u="none" strike="noStrike" kern="1200" cap="none" spc="0" normalizeH="0" baseline="0" noProof="0" dirty="0">
                <a:ln>
                  <a:noFill/>
                </a:ln>
                <a:solidFill>
                  <a:srgbClr val="585858"/>
                </a:solidFill>
                <a:effectLst/>
                <a:uLnTx/>
                <a:uFillTx/>
                <a:latin typeface="Arial"/>
                <a:ea typeface="+mn-ea"/>
                <a:cs typeface="+mn-cs"/>
              </a:rPr>
              <a:t>no </a:t>
            </a:r>
            <a:r>
              <a:rPr kumimoji="0" lang="en-GB" sz="1800" b="0" i="0" u="none" strike="noStrike" kern="1200" cap="none" spc="0" normalizeH="0" baseline="0" noProof="0" dirty="0">
                <a:ln>
                  <a:noFill/>
                </a:ln>
                <a:solidFill>
                  <a:srgbClr val="585858"/>
                </a:solidFill>
                <a:effectLst/>
                <a:uLnTx/>
                <a:uFillTx/>
                <a:latin typeface="Arial"/>
                <a:ea typeface="+mn-ea"/>
                <a:cs typeface="+mn-cs"/>
              </a:rPr>
              <a:t>children, or in which </a:t>
            </a:r>
            <a:r>
              <a:rPr kumimoji="0" lang="en-GB" sz="1800" b="0" i="1" u="none" strike="noStrike" kern="1200" cap="none" spc="0" normalizeH="0" baseline="0" noProof="0" dirty="0">
                <a:ln>
                  <a:noFill/>
                </a:ln>
                <a:solidFill>
                  <a:srgbClr val="585858"/>
                </a:solidFill>
                <a:effectLst/>
                <a:uLnTx/>
                <a:uFillTx/>
                <a:latin typeface="Arial"/>
                <a:ea typeface="+mn-ea"/>
                <a:cs typeface="+mn-cs"/>
              </a:rPr>
              <a:t>no more </a:t>
            </a:r>
            <a:r>
              <a:rPr kumimoji="0" lang="en-GB" sz="1800" b="0" i="0" u="none" strike="noStrike" kern="1200" cap="none" spc="0" normalizeH="0" baseline="0" noProof="0" dirty="0">
                <a:ln>
                  <a:noFill/>
                </a:ln>
                <a:solidFill>
                  <a:srgbClr val="585858"/>
                </a:solidFill>
                <a:effectLst/>
                <a:uLnTx/>
                <a:uFillTx/>
                <a:latin typeface="Arial"/>
                <a:ea typeface="+mn-ea"/>
                <a:cs typeface="+mn-cs"/>
              </a:rPr>
              <a:t>children get on at the bus stop to ensure understanding of the zero in the equation. Agree what equation we can write each time we have a story like this. What do they notice about the total? Why is the total the same as one of the addends?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eggs and basket story and talk about what is happening. Focus on the lack of any change when zero is subtracted.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using the equation slides, pause at some and check children’s understanding by asking them to give you an example of a story which matches the equation, as well as using them for quick recall.</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24941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C98EF-8CEE-431F-B0B2-A75AC8E3CBF6}"/>
              </a:ext>
            </a:extLst>
          </p:cNvPr>
          <p:cNvSpPr>
            <a:spLocks noGrp="1"/>
          </p:cNvSpPr>
          <p:nvPr>
            <p:ph type="title"/>
          </p:nvPr>
        </p:nvSpPr>
        <p:spPr/>
        <p:txBody>
          <a:bodyPr/>
          <a:lstStyle/>
          <a:p>
            <a:r>
              <a:rPr lang="en-GB" dirty="0"/>
              <a:t>1NF-1 Fluently add and subtract within 10 – adding and subtracting 0</a:t>
            </a:r>
          </a:p>
        </p:txBody>
      </p:sp>
      <p:pic>
        <p:nvPicPr>
          <p:cNvPr id="13" name="Picture 12">
            <a:extLst>
              <a:ext uri="{FF2B5EF4-FFF2-40B4-BE49-F238E27FC236}">
                <a16:creationId xmlns:a16="http://schemas.microsoft.com/office/drawing/2014/main" id="{ACDFBDB6-1AD5-4601-9CAC-48E24F4DA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412777"/>
            <a:ext cx="2369547" cy="2160240"/>
          </a:xfrm>
          <a:prstGeom prst="rect">
            <a:avLst/>
          </a:prstGeom>
        </p:spPr>
      </p:pic>
      <p:pic>
        <p:nvPicPr>
          <p:cNvPr id="16" name="Picture 15">
            <a:extLst>
              <a:ext uri="{FF2B5EF4-FFF2-40B4-BE49-F238E27FC236}">
                <a16:creationId xmlns:a16="http://schemas.microsoft.com/office/drawing/2014/main" id="{94809E41-52B7-4816-868C-1106553760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9856" y="1412777"/>
            <a:ext cx="2592288" cy="2160240"/>
          </a:xfrm>
          <a:prstGeom prst="rect">
            <a:avLst/>
          </a:prstGeom>
        </p:spPr>
      </p:pic>
      <p:pic>
        <p:nvPicPr>
          <p:cNvPr id="17" name="Picture 16">
            <a:extLst>
              <a:ext uri="{FF2B5EF4-FFF2-40B4-BE49-F238E27FC236}">
                <a16:creationId xmlns:a16="http://schemas.microsoft.com/office/drawing/2014/main" id="{99AE46D2-CF41-4256-84DD-F9665ACD9E83}"/>
              </a:ext>
            </a:extLst>
          </p:cNvPr>
          <p:cNvPicPr>
            <a:picLocks noChangeAspect="1"/>
          </p:cNvPicPr>
          <p:nvPr/>
        </p:nvPicPr>
        <p:blipFill rotWithShape="1">
          <a:blip r:embed="rId5">
            <a:extLst>
              <a:ext uri="{28A0092B-C50C-407E-A947-70E740481C1C}">
                <a14:useLocalDpi xmlns:a14="http://schemas.microsoft.com/office/drawing/2010/main" val="0"/>
              </a:ext>
            </a:extLst>
          </a:blip>
          <a:srcRect r="-6364"/>
          <a:stretch/>
        </p:blipFill>
        <p:spPr>
          <a:xfrm>
            <a:off x="7680176" y="1412777"/>
            <a:ext cx="2520280" cy="2160240"/>
          </a:xfrm>
          <a:prstGeom prst="rect">
            <a:avLst/>
          </a:prstGeom>
        </p:spPr>
      </p:pic>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6440" y="4221088"/>
            <a:ext cx="7956000" cy="361636"/>
          </a:xfrm>
          <a:prstGeom prst="rect">
            <a:avLst/>
          </a:prstGeom>
          <a:noFill/>
        </p:spPr>
      </p:pic>
      <p:pic>
        <p:nvPicPr>
          <p:cNvPr id="20" name="Picture 19">
            <a:extLst>
              <a:ext uri="{FF2B5EF4-FFF2-40B4-BE49-F238E27FC236}">
                <a16:creationId xmlns:a16="http://schemas.microsoft.com/office/drawing/2014/main" id="{32A8C107-87EF-44B6-B095-0A006B4DAF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2278" y="3861049"/>
            <a:ext cx="2369547" cy="432047"/>
          </a:xfrm>
          <a:prstGeom prst="rect">
            <a:avLst/>
          </a:prstGeom>
        </p:spPr>
      </p:pic>
      <p:pic>
        <p:nvPicPr>
          <p:cNvPr id="21" name="Picture 20">
            <a:extLst>
              <a:ext uri="{FF2B5EF4-FFF2-40B4-BE49-F238E27FC236}">
                <a16:creationId xmlns:a16="http://schemas.microsoft.com/office/drawing/2014/main" id="{E95F211B-1A48-486A-8211-B86CCBD342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3933057"/>
            <a:ext cx="576064" cy="360038"/>
          </a:xfrm>
          <a:prstGeom prst="rect">
            <a:avLst/>
          </a:prstGeom>
        </p:spPr>
      </p:pic>
      <p:pic>
        <p:nvPicPr>
          <p:cNvPr id="22" name="Picture 21">
            <a:extLst>
              <a:ext uri="{FF2B5EF4-FFF2-40B4-BE49-F238E27FC236}">
                <a16:creationId xmlns:a16="http://schemas.microsoft.com/office/drawing/2014/main" id="{EE1ABA9F-64AA-4525-99C0-89E15C3F5C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60296" y="3933058"/>
            <a:ext cx="360040" cy="360037"/>
          </a:xfrm>
          <a:prstGeom prst="rect">
            <a:avLst/>
          </a:prstGeom>
        </p:spPr>
      </p:pic>
      <p:pic>
        <p:nvPicPr>
          <p:cNvPr id="23" name="Picture 22">
            <a:extLst>
              <a:ext uri="{FF2B5EF4-FFF2-40B4-BE49-F238E27FC236}">
                <a16:creationId xmlns:a16="http://schemas.microsoft.com/office/drawing/2014/main" id="{C3E789B8-9522-440A-8465-09950735BFE3}"/>
              </a:ext>
            </a:extLst>
          </p:cNvPr>
          <p:cNvPicPr>
            <a:picLocks noChangeAspect="1"/>
          </p:cNvPicPr>
          <p:nvPr/>
        </p:nvPicPr>
        <p:blipFill rotWithShape="1">
          <a:blip r:embed="rId10">
            <a:extLst>
              <a:ext uri="{28A0092B-C50C-407E-A947-70E740481C1C}">
                <a14:useLocalDpi xmlns:a14="http://schemas.microsoft.com/office/drawing/2010/main" val="0"/>
              </a:ext>
            </a:extLst>
          </a:blip>
          <a:srcRect b="-14355"/>
          <a:stretch/>
        </p:blipFill>
        <p:spPr>
          <a:xfrm>
            <a:off x="5231905" y="4653135"/>
            <a:ext cx="1728192" cy="577660"/>
          </a:xfrm>
          <a:prstGeom prst="rect">
            <a:avLst/>
          </a:prstGeom>
        </p:spPr>
      </p:pic>
      <p:sp>
        <p:nvSpPr>
          <p:cNvPr id="2" name="TextBox 19">
            <a:extLst>
              <a:ext uri="{FF2B5EF4-FFF2-40B4-BE49-F238E27FC236}">
                <a16:creationId xmlns:a16="http://schemas.microsoft.com/office/drawing/2014/main" id="{B222B52C-AEC5-45D8-9BC4-8163B32C20A8}"/>
              </a:ext>
            </a:extLst>
          </p:cNvPr>
          <p:cNvSpPr txBox="1"/>
          <p:nvPr/>
        </p:nvSpPr>
        <p:spPr>
          <a:xfrm>
            <a:off x="1773539" y="5782033"/>
            <a:ext cx="8903570"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hen zero is added to a number, the number remains unchanged</a:t>
            </a:r>
            <a:r>
              <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2020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B2D50D-B23B-440D-8CBF-E37D943D2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421468"/>
            <a:ext cx="2369547" cy="2151548"/>
          </a:xfrm>
          <a:prstGeom prst="rect">
            <a:avLst/>
          </a:prstGeom>
        </p:spPr>
      </p:pic>
      <p:sp>
        <p:nvSpPr>
          <p:cNvPr id="5" name="Title 4">
            <a:extLst>
              <a:ext uri="{FF2B5EF4-FFF2-40B4-BE49-F238E27FC236}">
                <a16:creationId xmlns:a16="http://schemas.microsoft.com/office/drawing/2014/main" id="{FA8ABBCB-20BD-4C2D-9B11-482E0AD9F7CF}"/>
              </a:ext>
            </a:extLst>
          </p:cNvPr>
          <p:cNvSpPr>
            <a:spLocks noGrp="1"/>
          </p:cNvSpPr>
          <p:nvPr>
            <p:ph type="title"/>
          </p:nvPr>
        </p:nvSpPr>
        <p:spPr/>
        <p:txBody>
          <a:bodyPr/>
          <a:lstStyle/>
          <a:p>
            <a:r>
              <a:rPr lang="en-GB" dirty="0"/>
              <a:t>1NF-1 Fluently add and subtract within 10 – adding and subtracting 0</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6440" y="5083588"/>
            <a:ext cx="7956000" cy="361636"/>
          </a:xfrm>
          <a:prstGeom prst="rect">
            <a:avLst/>
          </a:prstGeom>
          <a:noFill/>
        </p:spPr>
      </p:pic>
      <p:pic>
        <p:nvPicPr>
          <p:cNvPr id="15" name="Picture 14">
            <a:extLst>
              <a:ext uri="{FF2B5EF4-FFF2-40B4-BE49-F238E27FC236}">
                <a16:creationId xmlns:a16="http://schemas.microsoft.com/office/drawing/2014/main" id="{B2083C14-A3D2-46E4-A9F5-D5D925143D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1864" y="1421468"/>
            <a:ext cx="2448272" cy="3159660"/>
          </a:xfrm>
          <a:prstGeom prst="rect">
            <a:avLst/>
          </a:prstGeom>
        </p:spPr>
      </p:pic>
      <p:pic>
        <p:nvPicPr>
          <p:cNvPr id="18" name="Picture 17">
            <a:extLst>
              <a:ext uri="{FF2B5EF4-FFF2-40B4-BE49-F238E27FC236}">
                <a16:creationId xmlns:a16="http://schemas.microsoft.com/office/drawing/2014/main" id="{56381D62-D301-49CB-B676-0AE4FB0002DA}"/>
              </a:ext>
            </a:extLst>
          </p:cNvPr>
          <p:cNvPicPr>
            <a:picLocks noChangeAspect="1"/>
          </p:cNvPicPr>
          <p:nvPr/>
        </p:nvPicPr>
        <p:blipFill rotWithShape="1">
          <a:blip r:embed="rId6">
            <a:extLst>
              <a:ext uri="{28A0092B-C50C-407E-A947-70E740481C1C}">
                <a14:useLocalDpi xmlns:a14="http://schemas.microsoft.com/office/drawing/2010/main" val="0"/>
              </a:ext>
            </a:extLst>
          </a:blip>
          <a:srcRect r="-1805"/>
          <a:stretch/>
        </p:blipFill>
        <p:spPr>
          <a:xfrm>
            <a:off x="7680176" y="1421468"/>
            <a:ext cx="2412264" cy="2151548"/>
          </a:xfrm>
          <a:prstGeom prst="rect">
            <a:avLst/>
          </a:prstGeom>
        </p:spPr>
      </p:pic>
      <p:pic>
        <p:nvPicPr>
          <p:cNvPr id="24" name="Picture 23">
            <a:extLst>
              <a:ext uri="{FF2B5EF4-FFF2-40B4-BE49-F238E27FC236}">
                <a16:creationId xmlns:a16="http://schemas.microsoft.com/office/drawing/2014/main" id="{DB750187-4483-4620-96CE-82E5CEDA2A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71664" y="4725144"/>
            <a:ext cx="360040" cy="358444"/>
          </a:xfrm>
          <a:prstGeom prst="rect">
            <a:avLst/>
          </a:prstGeom>
        </p:spPr>
      </p:pic>
      <p:pic>
        <p:nvPicPr>
          <p:cNvPr id="25" name="Picture 24">
            <a:extLst>
              <a:ext uri="{FF2B5EF4-FFF2-40B4-BE49-F238E27FC236}">
                <a16:creationId xmlns:a16="http://schemas.microsoft.com/office/drawing/2014/main" id="{CDBE97AA-EF0A-4626-BE5C-7F05B2B12F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4725144"/>
            <a:ext cx="648072" cy="358444"/>
          </a:xfrm>
          <a:prstGeom prst="rect">
            <a:avLst/>
          </a:prstGeom>
        </p:spPr>
      </p:pic>
      <p:pic>
        <p:nvPicPr>
          <p:cNvPr id="26" name="Picture 25">
            <a:extLst>
              <a:ext uri="{FF2B5EF4-FFF2-40B4-BE49-F238E27FC236}">
                <a16:creationId xmlns:a16="http://schemas.microsoft.com/office/drawing/2014/main" id="{9338EB6A-189D-4D00-96B5-0DC5E2F99B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60296" y="4725144"/>
            <a:ext cx="288032" cy="358444"/>
          </a:xfrm>
          <a:prstGeom prst="rect">
            <a:avLst/>
          </a:prstGeom>
        </p:spPr>
      </p:pic>
      <p:pic>
        <p:nvPicPr>
          <p:cNvPr id="27" name="Picture 26">
            <a:extLst>
              <a:ext uri="{FF2B5EF4-FFF2-40B4-BE49-F238E27FC236}">
                <a16:creationId xmlns:a16="http://schemas.microsoft.com/office/drawing/2014/main" id="{C0FB7A07-CC8A-4C65-92C4-24C761EB7CB6}"/>
              </a:ext>
            </a:extLst>
          </p:cNvPr>
          <p:cNvPicPr>
            <a:picLocks noChangeAspect="1"/>
          </p:cNvPicPr>
          <p:nvPr/>
        </p:nvPicPr>
        <p:blipFill rotWithShape="1">
          <a:blip r:embed="rId10">
            <a:extLst>
              <a:ext uri="{28A0092B-C50C-407E-A947-70E740481C1C}">
                <a14:useLocalDpi xmlns:a14="http://schemas.microsoft.com/office/drawing/2010/main" val="0"/>
              </a:ext>
            </a:extLst>
          </a:blip>
          <a:srcRect b="-16193"/>
          <a:stretch/>
        </p:blipFill>
        <p:spPr>
          <a:xfrm>
            <a:off x="5303912" y="5586048"/>
            <a:ext cx="1656184" cy="505652"/>
          </a:xfrm>
          <a:prstGeom prst="rect">
            <a:avLst/>
          </a:prstGeom>
        </p:spPr>
      </p:pic>
    </p:spTree>
    <p:extLst>
      <p:ext uri="{BB962C8B-B14F-4D97-AF65-F5344CB8AC3E}">
        <p14:creationId xmlns:p14="http://schemas.microsoft.com/office/powerpoint/2010/main" val="22515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4128803-29C7-47EC-BEC8-7CFD9A777C8F}"/>
              </a:ext>
            </a:extLst>
          </p:cNvPr>
          <p:cNvPicPr>
            <a:picLocks noChangeAspect="1"/>
          </p:cNvPicPr>
          <p:nvPr/>
        </p:nvPicPr>
        <p:blipFill rotWithShape="1">
          <a:blip r:embed="rId3">
            <a:extLst>
              <a:ext uri="{28A0092B-C50C-407E-A947-70E740481C1C}">
                <a14:useLocalDpi xmlns:a14="http://schemas.microsoft.com/office/drawing/2010/main" val="0"/>
              </a:ext>
            </a:extLst>
          </a:blip>
          <a:srcRect b="-11549"/>
          <a:stretch/>
        </p:blipFill>
        <p:spPr>
          <a:xfrm>
            <a:off x="6528048" y="5138300"/>
            <a:ext cx="360040" cy="438836"/>
          </a:xfrm>
          <a:prstGeom prst="rect">
            <a:avLst/>
          </a:prstGeom>
        </p:spPr>
      </p:pic>
      <p:pic>
        <p:nvPicPr>
          <p:cNvPr id="27" name="Picture 26">
            <a:extLst>
              <a:ext uri="{FF2B5EF4-FFF2-40B4-BE49-F238E27FC236}">
                <a16:creationId xmlns:a16="http://schemas.microsoft.com/office/drawing/2014/main" id="{3DCE71D2-FB8B-4130-ACE0-AE861CCDF9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51984" y="5067888"/>
            <a:ext cx="468052" cy="470768"/>
          </a:xfrm>
          <a:prstGeom prst="rect">
            <a:avLst/>
          </a:prstGeom>
        </p:spPr>
      </p:pic>
      <p:pic>
        <p:nvPicPr>
          <p:cNvPr id="21" name="Picture 20">
            <a:extLst>
              <a:ext uri="{FF2B5EF4-FFF2-40B4-BE49-F238E27FC236}">
                <a16:creationId xmlns:a16="http://schemas.microsoft.com/office/drawing/2014/main" id="{90939F9A-56C4-4122-9809-8E74A7DC9AA4}"/>
              </a:ext>
            </a:extLst>
          </p:cNvPr>
          <p:cNvPicPr>
            <a:picLocks noChangeAspect="1"/>
          </p:cNvPicPr>
          <p:nvPr/>
        </p:nvPicPr>
        <p:blipFill rotWithShape="1">
          <a:blip r:embed="rId5">
            <a:extLst>
              <a:ext uri="{28A0092B-C50C-407E-A947-70E740481C1C}">
                <a14:useLocalDpi xmlns:a14="http://schemas.microsoft.com/office/drawing/2010/main" val="0"/>
              </a:ext>
            </a:extLst>
          </a:blip>
          <a:srcRect b="-11549"/>
          <a:stretch/>
        </p:blipFill>
        <p:spPr>
          <a:xfrm>
            <a:off x="5122312" y="5131512"/>
            <a:ext cx="576064" cy="438836"/>
          </a:xfrm>
          <a:prstGeom prst="rect">
            <a:avLst/>
          </a:prstGeom>
        </p:spPr>
      </p:pic>
      <p:pic>
        <p:nvPicPr>
          <p:cNvPr id="22" name="Picture 21">
            <a:extLst>
              <a:ext uri="{FF2B5EF4-FFF2-40B4-BE49-F238E27FC236}">
                <a16:creationId xmlns:a16="http://schemas.microsoft.com/office/drawing/2014/main" id="{D4137D22-2A11-41F5-B676-0439683421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66564" y="5169616"/>
            <a:ext cx="360040" cy="361636"/>
          </a:xfrm>
          <a:prstGeom prst="rect">
            <a:avLst/>
          </a:prstGeom>
        </p:spPr>
      </p:pic>
      <p:pic>
        <p:nvPicPr>
          <p:cNvPr id="28" name="Picture 27">
            <a:extLst>
              <a:ext uri="{FF2B5EF4-FFF2-40B4-BE49-F238E27FC236}">
                <a16:creationId xmlns:a16="http://schemas.microsoft.com/office/drawing/2014/main" id="{0C8ABEE3-DBAB-4140-B7A3-143EECE9C5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10444" y="5179411"/>
            <a:ext cx="252029" cy="310434"/>
          </a:xfrm>
          <a:prstGeom prst="rect">
            <a:avLst/>
          </a:prstGeom>
        </p:spPr>
      </p:pic>
      <p:pic>
        <p:nvPicPr>
          <p:cNvPr id="13" name="Picture 12">
            <a:extLst>
              <a:ext uri="{FF2B5EF4-FFF2-40B4-BE49-F238E27FC236}">
                <a16:creationId xmlns:a16="http://schemas.microsoft.com/office/drawing/2014/main" id="{B40C389A-CCB5-424E-92E6-97556300B9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034000" y="1753200"/>
            <a:ext cx="2160240" cy="2180890"/>
          </a:xfrm>
          <a:prstGeom prst="rect">
            <a:avLst/>
          </a:prstGeom>
        </p:spPr>
      </p:pic>
      <p:pic>
        <p:nvPicPr>
          <p:cNvPr id="17" name="Picture 16">
            <a:extLst>
              <a:ext uri="{FF2B5EF4-FFF2-40B4-BE49-F238E27FC236}">
                <a16:creationId xmlns:a16="http://schemas.microsoft.com/office/drawing/2014/main" id="{FCD022FC-F271-4BDC-8B3C-99C676A243AA}"/>
              </a:ext>
            </a:extLst>
          </p:cNvPr>
          <p:cNvPicPr>
            <a:picLocks noChangeAspect="1"/>
          </p:cNvPicPr>
          <p:nvPr/>
        </p:nvPicPr>
        <p:blipFill rotWithShape="1">
          <a:blip r:embed="rId9">
            <a:extLst>
              <a:ext uri="{28A0092B-C50C-407E-A947-70E740481C1C}">
                <a14:useLocalDpi xmlns:a14="http://schemas.microsoft.com/office/drawing/2010/main" val="0"/>
              </a:ext>
            </a:extLst>
          </a:blip>
          <a:srcRect t="-16968"/>
          <a:stretch/>
        </p:blipFill>
        <p:spPr>
          <a:xfrm>
            <a:off x="4871865" y="1340768"/>
            <a:ext cx="2664295" cy="432048"/>
          </a:xfrm>
          <a:prstGeom prst="rect">
            <a:avLst/>
          </a:prstGeom>
        </p:spPr>
      </p:pic>
      <p:sp>
        <p:nvSpPr>
          <p:cNvPr id="4" name="Title 3">
            <a:extLst>
              <a:ext uri="{FF2B5EF4-FFF2-40B4-BE49-F238E27FC236}">
                <a16:creationId xmlns:a16="http://schemas.microsoft.com/office/drawing/2014/main" id="{C109D4C9-2D26-4BFB-B95E-104C2AF2E2CF}"/>
              </a:ext>
            </a:extLst>
          </p:cNvPr>
          <p:cNvSpPr>
            <a:spLocks noGrp="1"/>
          </p:cNvSpPr>
          <p:nvPr>
            <p:ph type="title"/>
          </p:nvPr>
        </p:nvSpPr>
        <p:spPr/>
        <p:txBody>
          <a:bodyPr/>
          <a:lstStyle/>
          <a:p>
            <a:r>
              <a:rPr lang="en-GB" dirty="0"/>
              <a:t>1NF-1 Fluently add and subtract within 10 – adding and subtracting 0</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5560" y="4583425"/>
            <a:ext cx="7956000" cy="361636"/>
          </a:xfrm>
          <a:prstGeom prst="rect">
            <a:avLst/>
          </a:prstGeom>
          <a:noFill/>
        </p:spPr>
      </p:pic>
      <p:pic>
        <p:nvPicPr>
          <p:cNvPr id="18" name="Picture 17">
            <a:extLst>
              <a:ext uri="{FF2B5EF4-FFF2-40B4-BE49-F238E27FC236}">
                <a16:creationId xmlns:a16="http://schemas.microsoft.com/office/drawing/2014/main" id="{162A86DE-B1FA-4652-81D5-F941B1A07B1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927648" y="4124498"/>
            <a:ext cx="936105" cy="504055"/>
          </a:xfrm>
          <a:prstGeom prst="rect">
            <a:avLst/>
          </a:prstGeom>
        </p:spPr>
      </p:pic>
      <p:pic>
        <p:nvPicPr>
          <p:cNvPr id="23" name="Picture 22">
            <a:extLst>
              <a:ext uri="{FF2B5EF4-FFF2-40B4-BE49-F238E27FC236}">
                <a16:creationId xmlns:a16="http://schemas.microsoft.com/office/drawing/2014/main" id="{267636F2-1CAF-4EA6-908A-F0B49E96547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735960" y="4124497"/>
            <a:ext cx="792088" cy="504056"/>
          </a:xfrm>
          <a:prstGeom prst="rect">
            <a:avLst/>
          </a:prstGeom>
        </p:spPr>
      </p:pic>
      <p:pic>
        <p:nvPicPr>
          <p:cNvPr id="24" name="Picture 23">
            <a:extLst>
              <a:ext uri="{FF2B5EF4-FFF2-40B4-BE49-F238E27FC236}">
                <a16:creationId xmlns:a16="http://schemas.microsoft.com/office/drawing/2014/main" id="{F598C346-BB17-4D31-A7E1-7A341F32768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688288" y="4124498"/>
            <a:ext cx="432048" cy="504055"/>
          </a:xfrm>
          <a:prstGeom prst="rect">
            <a:avLst/>
          </a:prstGeom>
        </p:spPr>
      </p:pic>
      <p:pic>
        <p:nvPicPr>
          <p:cNvPr id="12" name="Picture 11">
            <a:extLst>
              <a:ext uri="{FF2B5EF4-FFF2-40B4-BE49-F238E27FC236}">
                <a16:creationId xmlns:a16="http://schemas.microsoft.com/office/drawing/2014/main" id="{4DC0A9F7-860A-4522-BB35-277E7DEC7F3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148994" y="1412776"/>
            <a:ext cx="2074798" cy="2448272"/>
          </a:xfrm>
          <a:prstGeom prst="rect">
            <a:avLst/>
          </a:prstGeom>
        </p:spPr>
      </p:pic>
      <p:pic>
        <p:nvPicPr>
          <p:cNvPr id="14" name="Picture 13">
            <a:extLst>
              <a:ext uri="{FF2B5EF4-FFF2-40B4-BE49-F238E27FC236}">
                <a16:creationId xmlns:a16="http://schemas.microsoft.com/office/drawing/2014/main" id="{DB4B109D-2706-4182-A2CF-48CD2C4F4E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6966" r="-1196"/>
          <a:stretch/>
        </p:blipFill>
        <p:spPr>
          <a:xfrm>
            <a:off x="7896200" y="1340768"/>
            <a:ext cx="2195360" cy="432048"/>
          </a:xfrm>
          <a:prstGeom prst="rect">
            <a:avLst/>
          </a:prstGeom>
        </p:spPr>
      </p:pic>
      <p:pic>
        <p:nvPicPr>
          <p:cNvPr id="16" name="Picture 15">
            <a:extLst>
              <a:ext uri="{FF2B5EF4-FFF2-40B4-BE49-F238E27FC236}">
                <a16:creationId xmlns:a16="http://schemas.microsoft.com/office/drawing/2014/main" id="{B40C389A-CCB5-424E-92E6-97556300B9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942080" y="1790805"/>
            <a:ext cx="2160240" cy="2180890"/>
          </a:xfrm>
          <a:prstGeom prst="rect">
            <a:avLst/>
          </a:prstGeom>
        </p:spPr>
      </p:pic>
      <p:sp>
        <p:nvSpPr>
          <p:cNvPr id="2" name="TextBox 19">
            <a:extLst>
              <a:ext uri="{FF2B5EF4-FFF2-40B4-BE49-F238E27FC236}">
                <a16:creationId xmlns:a16="http://schemas.microsoft.com/office/drawing/2014/main" id="{33B1AA04-D3FF-4A9D-8C1B-CD11AA14701B}"/>
              </a:ext>
            </a:extLst>
          </p:cNvPr>
          <p:cNvSpPr txBox="1"/>
          <p:nvPr/>
        </p:nvSpPr>
        <p:spPr>
          <a:xfrm>
            <a:off x="1773539" y="5791863"/>
            <a:ext cx="8903570"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zero is subtracted from a number, the number remains unchanged.</a:t>
            </a:r>
          </a:p>
        </p:txBody>
      </p:sp>
    </p:spTree>
    <p:extLst>
      <p:ext uri="{BB962C8B-B14F-4D97-AF65-F5344CB8AC3E}">
        <p14:creationId xmlns:p14="http://schemas.microsoft.com/office/powerpoint/2010/main" val="956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These slides are designed to build fluency in key facts. Use the ideas at the start to ensure understanding is secure.</a:t>
            </a:r>
          </a:p>
          <a:p>
            <a:pPr marL="342900" indent="-342900">
              <a:buClr>
                <a:srgbClr val="585858"/>
              </a:buClr>
              <a:buFont typeface="Arial" panose="020B0604020202020204" pitchFamily="34" charset="0"/>
              <a:buChar char="•"/>
            </a:pPr>
            <a:r>
              <a:rPr lang="en-GB" dirty="0"/>
              <a:t>Play some games to provide practice</a:t>
            </a:r>
          </a:p>
          <a:p>
            <a:pPr marL="342900" indent="-342900">
              <a:buClr>
                <a:srgbClr val="585858"/>
              </a:buClr>
              <a:buFont typeface="Arial" panose="020B0604020202020204" pitchFamily="34" charset="0"/>
              <a:buChar char="•"/>
            </a:pPr>
            <a:r>
              <a:rPr lang="en-GB" dirty="0"/>
              <a:t>Use the retrieval slides once children have built some recall, to provide regular practice to build fluency.  </a:t>
            </a:r>
          </a:p>
        </p:txBody>
      </p:sp>
    </p:spTree>
    <p:extLst>
      <p:ext uri="{BB962C8B-B14F-4D97-AF65-F5344CB8AC3E}">
        <p14:creationId xmlns:p14="http://schemas.microsoft.com/office/powerpoint/2010/main" val="262364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12999545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49652933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80592126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91745588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96427657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19924832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10617230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2341487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differences of zero</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388753"/>
            <a:ext cx="916305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egg story and talk about what is happening. Focus on why there is a difference of zero. What other number stories about eggs would leave </a:t>
            </a:r>
            <a:r>
              <a:rPr kumimoji="0" lang="en-GB" sz="1800" b="0" i="1" u="none" strike="noStrike" kern="1200" cap="none" spc="0" normalizeH="0" baseline="0" noProof="0" dirty="0">
                <a:ln>
                  <a:noFill/>
                </a:ln>
                <a:solidFill>
                  <a:srgbClr val="585858"/>
                </a:solidFill>
                <a:effectLst/>
                <a:uLnTx/>
                <a:uFillTx/>
                <a:latin typeface="Arial"/>
                <a:ea typeface="+mn-ea"/>
                <a:cs typeface="+mn-cs"/>
              </a:rPr>
              <a:t>none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other stories could children think of which would have </a:t>
            </a:r>
            <a:r>
              <a:rPr kumimoji="0" lang="en-GB" sz="1800" b="0" i="1" u="none" strike="noStrike" kern="1200" cap="none" spc="0" normalizeH="0" baseline="0" noProof="0" dirty="0">
                <a:ln>
                  <a:noFill/>
                </a:ln>
                <a:solidFill>
                  <a:srgbClr val="585858"/>
                </a:solidFill>
                <a:effectLst/>
                <a:uLnTx/>
                <a:uFillTx/>
                <a:latin typeface="Arial"/>
                <a:ea typeface="+mn-ea"/>
                <a:cs typeface="+mn-cs"/>
              </a:rPr>
              <a:t>none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 Can children tell a story to match an equation? How can we describe an equation which shows </a:t>
            </a:r>
            <a:r>
              <a:rPr kumimoji="0" lang="en-GB" sz="1800" b="0" i="1" u="none" strike="noStrike" kern="1200" cap="none" spc="0" normalizeH="0" baseline="0" noProof="0" dirty="0">
                <a:ln>
                  <a:noFill/>
                </a:ln>
                <a:solidFill>
                  <a:srgbClr val="585858"/>
                </a:solidFill>
                <a:effectLst/>
                <a:uLnTx/>
                <a:uFillTx/>
                <a:latin typeface="Arial"/>
                <a:ea typeface="+mn-ea"/>
                <a:cs typeface="+mn-cs"/>
              </a:rPr>
              <a:t>none left? </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r>
              <a:rPr kumimoji="0" lang="en-GB" sz="1800" b="0" i="1" u="none" strike="noStrike" kern="1200" cap="none" spc="0" normalizeH="0" baseline="0" noProof="0" dirty="0">
                <a:ln>
                  <a:noFill/>
                </a:ln>
                <a:solidFill>
                  <a:srgbClr val="585858"/>
                </a:solidFill>
                <a:effectLst/>
                <a:uLnTx/>
                <a:uFillTx/>
                <a:latin typeface="Arial"/>
                <a:ea typeface="+mn-ea"/>
                <a:cs typeface="+mn-cs"/>
              </a:rPr>
              <a:t>It has a difference of zero.</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equation slides to practise recalling these facts and as a way to check that the generalisation is understood.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could also be presented with a selection of expressions and asked to identify which ones will have a difference of zero.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1644215" y="5218332"/>
            <a:ext cx="8903570"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Subtracting a number from itself gives a difference of zero.</a:t>
            </a:r>
            <a:endPar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552641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E34F30-C92C-42D5-9BA8-7A822DA5B6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60296" y="4648258"/>
            <a:ext cx="468052" cy="470768"/>
          </a:xfrm>
          <a:prstGeom prst="rect">
            <a:avLst/>
          </a:prstGeom>
        </p:spPr>
      </p:pic>
      <p:sp>
        <p:nvSpPr>
          <p:cNvPr id="4" name="Title 3">
            <a:extLst>
              <a:ext uri="{FF2B5EF4-FFF2-40B4-BE49-F238E27FC236}">
                <a16:creationId xmlns:a16="http://schemas.microsoft.com/office/drawing/2014/main" id="{C2829E6D-5FB6-45B0-9B89-A03D29F71D79}"/>
              </a:ext>
            </a:extLst>
          </p:cNvPr>
          <p:cNvSpPr>
            <a:spLocks noGrp="1"/>
          </p:cNvSpPr>
          <p:nvPr>
            <p:ph type="title"/>
          </p:nvPr>
        </p:nvSpPr>
        <p:spPr/>
        <p:txBody>
          <a:bodyPr/>
          <a:lstStyle/>
          <a:p>
            <a:r>
              <a:rPr lang="en-GB" dirty="0"/>
              <a:t>1NF-1 Fluently add and subtract within 10 – subtracting the same number leaves 0</a:t>
            </a:r>
          </a:p>
        </p:txBody>
      </p:sp>
      <p:pic>
        <p:nvPicPr>
          <p:cNvPr id="14" name="Picture 13">
            <a:extLst>
              <a:ext uri="{FF2B5EF4-FFF2-40B4-BE49-F238E27FC236}">
                <a16:creationId xmlns:a16="http://schemas.microsoft.com/office/drawing/2014/main" id="{6BB5856E-3873-4543-AA13-E61ACF89E9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04000" y="1595841"/>
            <a:ext cx="3456384" cy="3210841"/>
          </a:xfrm>
          <a:prstGeom prst="rect">
            <a:avLst/>
          </a:prstGeom>
        </p:spPr>
      </p:pic>
      <p:pic>
        <p:nvPicPr>
          <p:cNvPr id="16" name="Picture 15">
            <a:extLst>
              <a:ext uri="{FF2B5EF4-FFF2-40B4-BE49-F238E27FC236}">
                <a16:creationId xmlns:a16="http://schemas.microsoft.com/office/drawing/2014/main" id="{86149F0A-2B59-4679-8199-70BAE25923F8}"/>
              </a:ext>
            </a:extLst>
          </p:cNvPr>
          <p:cNvPicPr>
            <a:picLocks noChangeAspect="1"/>
          </p:cNvPicPr>
          <p:nvPr/>
        </p:nvPicPr>
        <p:blipFill rotWithShape="1">
          <a:blip r:embed="rId5">
            <a:extLst>
              <a:ext uri="{28A0092B-C50C-407E-A947-70E740481C1C}">
                <a14:useLocalDpi xmlns:a14="http://schemas.microsoft.com/office/drawing/2010/main" val="0"/>
              </a:ext>
            </a:extLst>
          </a:blip>
          <a:srcRect r="-7248"/>
          <a:stretch/>
        </p:blipFill>
        <p:spPr>
          <a:xfrm>
            <a:off x="7986000" y="1191024"/>
            <a:ext cx="2232248" cy="2549802"/>
          </a:xfrm>
          <a:prstGeom prst="rect">
            <a:avLst/>
          </a:prstGeom>
        </p:spPr>
      </p:pic>
      <p:sp>
        <p:nvSpPr>
          <p:cNvPr id="6" name="Rectangle 5">
            <a:extLst>
              <a:ext uri="{FF2B5EF4-FFF2-40B4-BE49-F238E27FC236}">
                <a16:creationId xmlns:a16="http://schemas.microsoft.com/office/drawing/2014/main" id="{E169142A-D1AF-4C7A-ADAD-74312F5DFF68}"/>
              </a:ext>
            </a:extLst>
          </p:cNvPr>
          <p:cNvSpPr/>
          <p:nvPr/>
        </p:nvSpPr>
        <p:spPr bwMode="auto">
          <a:xfrm>
            <a:off x="5951984" y="4692184"/>
            <a:ext cx="432048" cy="21602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 name="Picture 11">
            <a:extLst>
              <a:ext uri="{FF2B5EF4-FFF2-40B4-BE49-F238E27FC236}">
                <a16:creationId xmlns:a16="http://schemas.microsoft.com/office/drawing/2014/main" id="{3AB16AF1-B4D7-4F0D-A85A-821A343CD8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48994" y="1235800"/>
            <a:ext cx="2074798" cy="2448272"/>
          </a:xfrm>
          <a:prstGeom prst="rect">
            <a:avLst/>
          </a:prstGeom>
        </p:spPr>
      </p:pic>
      <p:pic>
        <p:nvPicPr>
          <p:cNvPr id="13" name="Picture 12">
            <a:extLst>
              <a:ext uri="{FF2B5EF4-FFF2-40B4-BE49-F238E27FC236}">
                <a16:creationId xmlns:a16="http://schemas.microsoft.com/office/drawing/2014/main" id="{E906A328-B090-462D-AFED-96049097EF74}"/>
              </a:ext>
            </a:extLst>
          </p:cNvPr>
          <p:cNvPicPr>
            <a:picLocks noChangeAspect="1"/>
          </p:cNvPicPr>
          <p:nvPr/>
        </p:nvPicPr>
        <p:blipFill rotWithShape="1">
          <a:blip r:embed="rId7">
            <a:extLst>
              <a:ext uri="{28A0092B-C50C-407E-A947-70E740481C1C}">
                <a14:useLocalDpi xmlns:a14="http://schemas.microsoft.com/office/drawing/2010/main" val="0"/>
              </a:ext>
            </a:extLst>
          </a:blip>
          <a:srcRect t="-16968"/>
          <a:stretch/>
        </p:blipFill>
        <p:spPr>
          <a:xfrm>
            <a:off x="4871865" y="1163792"/>
            <a:ext cx="2664295" cy="432048"/>
          </a:xfrm>
          <a:prstGeom prst="rect">
            <a:avLst/>
          </a:prstGeom>
        </p:spPr>
      </p:pic>
      <p:pic>
        <p:nvPicPr>
          <p:cNvPr id="25" name="Picture 5" descr="C:\Users\Liam\Documents\Design\NCETM\04 Images for B1 PPTs\Final PNG files\ncetm_mm_sp1_se06_aw002.png">
            <a:extLst>
              <a:ext uri="{FF2B5EF4-FFF2-40B4-BE49-F238E27FC236}">
                <a16:creationId xmlns:a16="http://schemas.microsoft.com/office/drawing/2014/main" id="{47C8AEBA-30B9-419C-91B5-8575F3D25D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5560" y="5052224"/>
            <a:ext cx="7956000" cy="361636"/>
          </a:xfrm>
          <a:prstGeom prst="rect">
            <a:avLst/>
          </a:prstGeom>
          <a:noFill/>
        </p:spPr>
      </p:pic>
      <p:pic>
        <p:nvPicPr>
          <p:cNvPr id="27" name="Picture 26">
            <a:extLst>
              <a:ext uri="{FF2B5EF4-FFF2-40B4-BE49-F238E27FC236}">
                <a16:creationId xmlns:a16="http://schemas.microsoft.com/office/drawing/2014/main" id="{FC4B5155-1C3C-4082-94CB-698F7D8CBF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71664" y="4692184"/>
            <a:ext cx="432048" cy="360040"/>
          </a:xfrm>
          <a:prstGeom prst="rect">
            <a:avLst/>
          </a:prstGeom>
        </p:spPr>
      </p:pic>
      <p:pic>
        <p:nvPicPr>
          <p:cNvPr id="28" name="Picture 27">
            <a:extLst>
              <a:ext uri="{FF2B5EF4-FFF2-40B4-BE49-F238E27FC236}">
                <a16:creationId xmlns:a16="http://schemas.microsoft.com/office/drawing/2014/main" id="{54C0011F-BF88-4755-91A7-8F5C480BE9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07968" y="4762595"/>
            <a:ext cx="360040" cy="361636"/>
          </a:xfrm>
          <a:prstGeom prst="rect">
            <a:avLst/>
          </a:prstGeom>
        </p:spPr>
      </p:pic>
      <p:pic>
        <p:nvPicPr>
          <p:cNvPr id="30" name="Picture 29">
            <a:extLst>
              <a:ext uri="{FF2B5EF4-FFF2-40B4-BE49-F238E27FC236}">
                <a16:creationId xmlns:a16="http://schemas.microsoft.com/office/drawing/2014/main" id="{7D0BF758-86A6-4042-B67C-047AE0835727}"/>
              </a:ext>
            </a:extLst>
          </p:cNvPr>
          <p:cNvPicPr>
            <a:picLocks noChangeAspect="1"/>
          </p:cNvPicPr>
          <p:nvPr/>
        </p:nvPicPr>
        <p:blipFill rotWithShape="1">
          <a:blip r:embed="rId11">
            <a:extLst>
              <a:ext uri="{28A0092B-C50C-407E-A947-70E740481C1C}">
                <a14:useLocalDpi xmlns:a14="http://schemas.microsoft.com/office/drawing/2010/main" val="0"/>
              </a:ext>
            </a:extLst>
          </a:blip>
          <a:srcRect b="-11549"/>
          <a:stretch/>
        </p:blipFill>
        <p:spPr>
          <a:xfrm>
            <a:off x="5159896" y="5621500"/>
            <a:ext cx="576064" cy="438836"/>
          </a:xfrm>
          <a:prstGeom prst="rect">
            <a:avLst/>
          </a:prstGeom>
        </p:spPr>
      </p:pic>
      <p:pic>
        <p:nvPicPr>
          <p:cNvPr id="31" name="Picture 30">
            <a:extLst>
              <a:ext uri="{FF2B5EF4-FFF2-40B4-BE49-F238E27FC236}">
                <a16:creationId xmlns:a16="http://schemas.microsoft.com/office/drawing/2014/main" id="{54AFEE00-8372-47F7-AE87-74E2E6966F2D}"/>
              </a:ext>
            </a:extLst>
          </p:cNvPr>
          <p:cNvPicPr>
            <a:picLocks noChangeAspect="1"/>
          </p:cNvPicPr>
          <p:nvPr/>
        </p:nvPicPr>
        <p:blipFill rotWithShape="1">
          <a:blip r:embed="rId12">
            <a:extLst>
              <a:ext uri="{28A0092B-C50C-407E-A947-70E740481C1C}">
                <a14:useLocalDpi xmlns:a14="http://schemas.microsoft.com/office/drawing/2010/main" val="0"/>
              </a:ext>
            </a:extLst>
          </a:blip>
          <a:srcRect b="-11549"/>
          <a:stretch/>
        </p:blipFill>
        <p:spPr>
          <a:xfrm>
            <a:off x="6091808" y="4731279"/>
            <a:ext cx="360040" cy="438836"/>
          </a:xfrm>
          <a:prstGeom prst="rect">
            <a:avLst/>
          </a:prstGeom>
        </p:spPr>
      </p:pic>
      <p:pic>
        <p:nvPicPr>
          <p:cNvPr id="33" name="Picture 32">
            <a:extLst>
              <a:ext uri="{FF2B5EF4-FFF2-40B4-BE49-F238E27FC236}">
                <a16:creationId xmlns:a16="http://schemas.microsoft.com/office/drawing/2014/main" id="{4934BAC0-0D8C-44CE-A954-211182D1D07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04148" y="5659604"/>
            <a:ext cx="360040" cy="361636"/>
          </a:xfrm>
          <a:prstGeom prst="rect">
            <a:avLst/>
          </a:prstGeom>
        </p:spPr>
      </p:pic>
      <p:pic>
        <p:nvPicPr>
          <p:cNvPr id="34" name="Picture 33">
            <a:extLst>
              <a:ext uri="{FF2B5EF4-FFF2-40B4-BE49-F238E27FC236}">
                <a16:creationId xmlns:a16="http://schemas.microsoft.com/office/drawing/2014/main" id="{58641A58-167E-437A-BA62-440D26A6F0BA}"/>
              </a:ext>
            </a:extLst>
          </p:cNvPr>
          <p:cNvPicPr>
            <a:picLocks noChangeAspect="1"/>
          </p:cNvPicPr>
          <p:nvPr/>
        </p:nvPicPr>
        <p:blipFill rotWithShape="1">
          <a:blip r:embed="rId12">
            <a:extLst>
              <a:ext uri="{28A0092B-C50C-407E-A947-70E740481C1C}">
                <a14:useLocalDpi xmlns:a14="http://schemas.microsoft.com/office/drawing/2010/main" val="0"/>
              </a:ext>
            </a:extLst>
          </a:blip>
          <a:srcRect b="-11549"/>
          <a:stretch/>
        </p:blipFill>
        <p:spPr>
          <a:xfrm>
            <a:off x="5987988" y="5628288"/>
            <a:ext cx="360040" cy="438836"/>
          </a:xfrm>
          <a:prstGeom prst="rect">
            <a:avLst/>
          </a:prstGeom>
        </p:spPr>
      </p:pic>
      <p:pic>
        <p:nvPicPr>
          <p:cNvPr id="35" name="Picture 34">
            <a:extLst>
              <a:ext uri="{FF2B5EF4-FFF2-40B4-BE49-F238E27FC236}">
                <a16:creationId xmlns:a16="http://schemas.microsoft.com/office/drawing/2014/main" id="{45E8A04A-BD40-41D6-91BF-62F71A5DA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64052" y="5557876"/>
            <a:ext cx="468052" cy="470768"/>
          </a:xfrm>
          <a:prstGeom prst="rect">
            <a:avLst/>
          </a:prstGeom>
        </p:spPr>
      </p:pic>
      <p:pic>
        <p:nvPicPr>
          <p:cNvPr id="36" name="Picture 35">
            <a:extLst>
              <a:ext uri="{FF2B5EF4-FFF2-40B4-BE49-F238E27FC236}">
                <a16:creationId xmlns:a16="http://schemas.microsoft.com/office/drawing/2014/main" id="{9898EA81-9AC8-4F5D-980A-99B7F8EE571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48028" y="5669399"/>
            <a:ext cx="252029" cy="310434"/>
          </a:xfrm>
          <a:prstGeom prst="rect">
            <a:avLst/>
          </a:prstGeom>
        </p:spPr>
      </p:pic>
      <p:sp>
        <p:nvSpPr>
          <p:cNvPr id="2" name="TextBox 19">
            <a:extLst>
              <a:ext uri="{FF2B5EF4-FFF2-40B4-BE49-F238E27FC236}">
                <a16:creationId xmlns:a16="http://schemas.microsoft.com/office/drawing/2014/main" id="{4A9D1990-65E6-4CFA-8A04-3C7EC25227F0}"/>
              </a:ext>
            </a:extLst>
          </p:cNvPr>
          <p:cNvSpPr txBox="1"/>
          <p:nvPr/>
        </p:nvSpPr>
        <p:spPr>
          <a:xfrm>
            <a:off x="2317743" y="6208934"/>
            <a:ext cx="7548129"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Subtracting a number from itself gives a difference of zero.</a:t>
            </a:r>
            <a:endPar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25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119404206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85567323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7536676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doubles, halves and near doubles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467495" y="890570"/>
            <a:ext cx="9762355" cy="480669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ten frames images of doubles </a:t>
            </a:r>
            <a:r>
              <a:rPr lang="en-GB" sz="1600" dirty="0"/>
              <a:t>–</a:t>
            </a:r>
            <a:r>
              <a:rPr kumimoji="0" lang="en-GB" sz="1800" b="0" i="0" u="none" strike="noStrike" kern="1200" cap="none" spc="0" normalizeH="0" baseline="0" noProof="0" dirty="0">
                <a:ln>
                  <a:noFill/>
                </a:ln>
                <a:solidFill>
                  <a:srgbClr val="585858"/>
                </a:solidFill>
                <a:effectLst/>
                <a:uLnTx/>
                <a:uFillTx/>
                <a:latin typeface="Arial"/>
                <a:ea typeface="+mn-ea"/>
                <a:cs typeface="+mn-cs"/>
              </a:rPr>
              <a:t> can children show this double using their fingers and on their own ten frame? Can they match a double equation to a ten frame? What do children notice about the totals when we double a (whole) number? Is it even or odd?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we make a double, and then </a:t>
            </a:r>
            <a:r>
              <a:rPr kumimoji="0" lang="en-GB" sz="1800" b="0" i="1" u="none" strike="noStrike" kern="1200" cap="none" spc="0" normalizeH="0" baseline="0" noProof="0" dirty="0">
                <a:ln>
                  <a:noFill/>
                </a:ln>
                <a:solidFill>
                  <a:srgbClr val="585858"/>
                </a:solidFill>
                <a:effectLst/>
                <a:uLnTx/>
                <a:uFillTx/>
                <a:latin typeface="Arial"/>
                <a:ea typeface="+mn-ea"/>
                <a:cs typeface="+mn-cs"/>
              </a:rPr>
              <a:t>un-do</a:t>
            </a:r>
            <a:r>
              <a:rPr kumimoji="0" lang="en-GB" sz="1800" b="0" i="0" u="none" strike="noStrike" kern="1200" cap="none" spc="0" normalizeH="0" baseline="0" noProof="0" dirty="0">
                <a:ln>
                  <a:noFill/>
                </a:ln>
                <a:solidFill>
                  <a:srgbClr val="585858"/>
                </a:solidFill>
                <a:effectLst/>
                <a:uLnTx/>
                <a:uFillTx/>
                <a:latin typeface="Arial"/>
                <a:ea typeface="+mn-ea"/>
                <a:cs typeface="+mn-cs"/>
              </a:rPr>
              <a:t> our double, what can we say we have found? (</a:t>
            </a:r>
            <a:r>
              <a:rPr kumimoji="0" lang="en-GB" sz="1800" b="0" i="1" u="none" strike="noStrike" kern="1200" cap="none" spc="0" normalizeH="0" baseline="0" noProof="0" dirty="0">
                <a:ln>
                  <a:noFill/>
                </a:ln>
                <a:solidFill>
                  <a:srgbClr val="585858"/>
                </a:solidFill>
                <a:effectLst/>
                <a:uLnTx/>
                <a:uFillTx/>
                <a:latin typeface="Arial"/>
                <a:ea typeface="+mn-ea"/>
                <a:cs typeface="+mn-cs"/>
              </a:rPr>
              <a:t>We have found half.</a:t>
            </a:r>
            <a:r>
              <a:rPr kumimoji="0" lang="en-GB" sz="1800" b="0" i="0" u="none" strike="noStrike" kern="1200" cap="none" spc="0" normalizeH="0" baseline="0" noProof="0" dirty="0">
                <a:ln>
                  <a:noFill/>
                </a:ln>
                <a:solidFill>
                  <a:srgbClr val="585858"/>
                </a:solidFill>
                <a:effectLst/>
                <a:uLnTx/>
                <a:uFillTx/>
                <a:latin typeface="Arial"/>
                <a:ea typeface="+mn-ea"/>
                <a:cs typeface="+mn-cs"/>
              </a:rPr>
              <a:t>) What will the equations look like? (4 + 4 = 8, 8 </a:t>
            </a:r>
            <a:r>
              <a:rPr lang="en-GB" sz="1600" dirty="0"/>
              <a:t>–</a:t>
            </a:r>
            <a:r>
              <a:rPr kumimoji="0" lang="en-GB" sz="1800" b="0" i="0" u="none" strike="noStrike" kern="1200" cap="none" spc="0" normalizeH="0" baseline="0" noProof="0" dirty="0">
                <a:ln>
                  <a:noFill/>
                </a:ln>
                <a:solidFill>
                  <a:srgbClr val="585858"/>
                </a:solidFill>
                <a:effectLst/>
                <a:uLnTx/>
                <a:uFillTx/>
                <a:latin typeface="Arial"/>
                <a:ea typeface="+mn-ea"/>
                <a:cs typeface="+mn-cs"/>
              </a:rPr>
              <a:t>  4 = 4) What do children notice about the subtraction which can un-do the double?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know doubles, can we derive some other facts? What if we make one of the addends in a double addition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 </a:t>
            </a:r>
            <a:r>
              <a:rPr kumimoji="0" lang="en-GB" sz="1800" b="0" i="0" u="none" strike="noStrike" kern="1200" cap="none" spc="0" normalizeH="0" baseline="0" noProof="0" dirty="0">
                <a:ln>
                  <a:noFill/>
                </a:ln>
                <a:solidFill>
                  <a:srgbClr val="585858"/>
                </a:solidFill>
                <a:effectLst/>
                <a:uLnTx/>
                <a:uFillTx/>
                <a:latin typeface="Arial"/>
                <a:ea typeface="+mn-ea"/>
                <a:cs typeface="+mn-cs"/>
              </a:rPr>
              <a:t>or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a:t>
            </a:r>
            <a:r>
              <a:rPr kumimoji="0" lang="en-GB" sz="1800" b="0" i="0" u="none" strike="noStrike" kern="1200" cap="none" spc="0" normalizeH="0" baseline="0" noProof="0" dirty="0">
                <a:ln>
                  <a:noFill/>
                </a:ln>
                <a:solidFill>
                  <a:srgbClr val="585858"/>
                </a:solidFill>
                <a:effectLst/>
                <a:uLnTx/>
                <a:uFillTx/>
                <a:latin typeface="Arial"/>
                <a:ea typeface="+mn-ea"/>
                <a:cs typeface="+mn-cs"/>
              </a:rPr>
              <a:t>? What can we call this strategy? (</a:t>
            </a:r>
            <a:r>
              <a:rPr kumimoji="0" lang="en-GB" sz="1800" b="0" i="1" u="none" strike="noStrike" kern="1200" cap="none" spc="0" normalizeH="0" baseline="0" noProof="0" dirty="0">
                <a:ln>
                  <a:noFill/>
                </a:ln>
                <a:solidFill>
                  <a:srgbClr val="585858"/>
                </a:solidFill>
                <a:effectLst/>
                <a:uLnTx/>
                <a:uFillTx/>
                <a:latin typeface="Arial"/>
                <a:ea typeface="+mn-ea"/>
                <a:cs typeface="+mn-cs"/>
              </a:rPr>
              <a:t>Near doubles.)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stories to look for and talk about images which show doubles, e.g. ladybirds. What would happen if the ladybird lost a spot? What he gave a spot to his friend?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know some near doubles facts, can you use these to spot some subtractions which un-do a near double?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using the equation slides, ask children to identify the strategy which helps this become a ‘known fact’ as well as for practice in quick recall.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9003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3F6EF-4833-41E6-ADFF-09BAC05FB7DE}"/>
              </a:ext>
            </a:extLst>
          </p:cNvPr>
          <p:cNvSpPr>
            <a:spLocks noGrp="1"/>
          </p:cNvSpPr>
          <p:nvPr>
            <p:ph type="title"/>
          </p:nvPr>
        </p:nvSpPr>
        <p:spPr/>
        <p:txBody>
          <a:bodyPr/>
          <a:lstStyle/>
          <a:p>
            <a:r>
              <a:rPr lang="en-GB" dirty="0"/>
              <a:t>1NF-1 Fluently add and subtract within 10 – doubles, halves and near doubles</a:t>
            </a:r>
          </a:p>
        </p:txBody>
      </p:sp>
      <p:pic>
        <p:nvPicPr>
          <p:cNvPr id="5" name="Picture 4">
            <a:extLst>
              <a:ext uri="{FF2B5EF4-FFF2-40B4-BE49-F238E27FC236}">
                <a16:creationId xmlns:a16="http://schemas.microsoft.com/office/drawing/2014/main" id="{956C5D1A-9B52-497F-94A1-5115C6F18D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456961"/>
            <a:ext cx="1433443" cy="3412200"/>
          </a:xfrm>
          <a:prstGeom prst="rect">
            <a:avLst/>
          </a:prstGeom>
        </p:spPr>
      </p:pic>
      <p:sp>
        <p:nvSpPr>
          <p:cNvPr id="7" name="Rectangle 6">
            <a:extLst>
              <a:ext uri="{FF2B5EF4-FFF2-40B4-BE49-F238E27FC236}">
                <a16:creationId xmlns:a16="http://schemas.microsoft.com/office/drawing/2014/main" id="{F1E02F28-DA48-43DB-A56B-EBF5AE3141E3}"/>
              </a:ext>
            </a:extLst>
          </p:cNvPr>
          <p:cNvSpPr/>
          <p:nvPr/>
        </p:nvSpPr>
        <p:spPr bwMode="auto">
          <a:xfrm>
            <a:off x="2855640" y="414908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053D98E6-AF1C-479E-B9C7-80CF97B86F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5013177"/>
            <a:ext cx="281316" cy="360039"/>
          </a:xfrm>
          <a:prstGeom prst="rect">
            <a:avLst/>
          </a:prstGeom>
        </p:spPr>
      </p:pic>
      <p:pic>
        <p:nvPicPr>
          <p:cNvPr id="9" name="Picture 8">
            <a:extLst>
              <a:ext uri="{FF2B5EF4-FFF2-40B4-BE49-F238E27FC236}">
                <a16:creationId xmlns:a16="http://schemas.microsoft.com/office/drawing/2014/main" id="{83E48B80-FB0D-4DC8-8EF1-0E65F604EAD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423593" y="5013176"/>
            <a:ext cx="432046" cy="360039"/>
          </a:xfrm>
          <a:prstGeom prst="rect">
            <a:avLst/>
          </a:prstGeom>
        </p:spPr>
      </p:pic>
      <p:pic>
        <p:nvPicPr>
          <p:cNvPr id="10" name="Picture 9">
            <a:extLst>
              <a:ext uri="{FF2B5EF4-FFF2-40B4-BE49-F238E27FC236}">
                <a16:creationId xmlns:a16="http://schemas.microsoft.com/office/drawing/2014/main" id="{1FE770FD-F7B1-46E6-9227-CA93DCD3AC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55639" y="5013174"/>
            <a:ext cx="576064" cy="360040"/>
          </a:xfrm>
          <a:prstGeom prst="rect">
            <a:avLst/>
          </a:prstGeom>
        </p:spPr>
      </p:pic>
      <p:pic>
        <p:nvPicPr>
          <p:cNvPr id="11" name="Picture 10">
            <a:extLst>
              <a:ext uri="{FF2B5EF4-FFF2-40B4-BE49-F238E27FC236}">
                <a16:creationId xmlns:a16="http://schemas.microsoft.com/office/drawing/2014/main" id="{A4B3D456-070E-4A52-A43D-C54DD00A52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719736" y="1456960"/>
            <a:ext cx="1440160" cy="3412200"/>
          </a:xfrm>
          <a:prstGeom prst="rect">
            <a:avLst/>
          </a:prstGeom>
        </p:spPr>
      </p:pic>
      <p:pic>
        <p:nvPicPr>
          <p:cNvPr id="12" name="Picture 11">
            <a:extLst>
              <a:ext uri="{FF2B5EF4-FFF2-40B4-BE49-F238E27FC236}">
                <a16:creationId xmlns:a16="http://schemas.microsoft.com/office/drawing/2014/main" id="{7543E41B-A476-42B9-96A4-E0D927B46E5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863749" y="5013175"/>
            <a:ext cx="216027" cy="360039"/>
          </a:xfrm>
          <a:prstGeom prst="rect">
            <a:avLst/>
          </a:prstGeom>
        </p:spPr>
      </p:pic>
      <p:sp>
        <p:nvSpPr>
          <p:cNvPr id="13" name="Rectangle 12">
            <a:extLst>
              <a:ext uri="{FF2B5EF4-FFF2-40B4-BE49-F238E27FC236}">
                <a16:creationId xmlns:a16="http://schemas.microsoft.com/office/drawing/2014/main" id="{CC157BDC-9969-4AEE-BC9B-AFFC8C3F7297}"/>
              </a:ext>
            </a:extLst>
          </p:cNvPr>
          <p:cNvSpPr/>
          <p:nvPr/>
        </p:nvSpPr>
        <p:spPr bwMode="auto">
          <a:xfrm>
            <a:off x="4471372" y="3501008"/>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6EB691C0-5D31-4DEC-8056-9C2EB521C1B3}"/>
              </a:ext>
            </a:extLst>
          </p:cNvPr>
          <p:cNvSpPr/>
          <p:nvPr/>
        </p:nvSpPr>
        <p:spPr bwMode="auto">
          <a:xfrm>
            <a:off x="4471372" y="414908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 name="Picture 14">
            <a:extLst>
              <a:ext uri="{FF2B5EF4-FFF2-40B4-BE49-F238E27FC236}">
                <a16:creationId xmlns:a16="http://schemas.microsoft.com/office/drawing/2014/main" id="{7D9ACA73-986C-428A-85CA-CE90243680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79775" y="5013175"/>
            <a:ext cx="504057" cy="360039"/>
          </a:xfrm>
          <a:prstGeom prst="rect">
            <a:avLst/>
          </a:prstGeom>
        </p:spPr>
      </p:pic>
      <p:pic>
        <p:nvPicPr>
          <p:cNvPr id="16" name="Picture 15">
            <a:extLst>
              <a:ext uri="{FF2B5EF4-FFF2-40B4-BE49-F238E27FC236}">
                <a16:creationId xmlns:a16="http://schemas.microsoft.com/office/drawing/2014/main" id="{48489889-5FE4-406D-98AF-9D19DD0DDAA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83831" y="5013175"/>
            <a:ext cx="463605" cy="360039"/>
          </a:xfrm>
          <a:prstGeom prst="rect">
            <a:avLst/>
          </a:prstGeom>
        </p:spPr>
      </p:pic>
      <p:pic>
        <p:nvPicPr>
          <p:cNvPr id="17" name="Picture 16">
            <a:extLst>
              <a:ext uri="{FF2B5EF4-FFF2-40B4-BE49-F238E27FC236}">
                <a16:creationId xmlns:a16="http://schemas.microsoft.com/office/drawing/2014/main" id="{771F3BA1-E102-4C8F-A7CC-3336F2E1C9F0}"/>
              </a:ext>
            </a:extLst>
          </p:cNvPr>
          <p:cNvPicPr>
            <a:picLocks noChangeAspect="1"/>
          </p:cNvPicPr>
          <p:nvPr/>
        </p:nvPicPr>
        <p:blipFill rotWithShape="1">
          <a:blip r:embed="rId11">
            <a:extLst>
              <a:ext uri="{28A0092B-C50C-407E-A947-70E740481C1C}">
                <a14:useLocalDpi xmlns:a14="http://schemas.microsoft.com/office/drawing/2010/main" val="0"/>
              </a:ext>
            </a:extLst>
          </a:blip>
          <a:srcRect t="-3405"/>
          <a:stretch/>
        </p:blipFill>
        <p:spPr>
          <a:xfrm>
            <a:off x="5375920" y="1340768"/>
            <a:ext cx="1440160" cy="3528392"/>
          </a:xfrm>
          <a:prstGeom prst="rect">
            <a:avLst/>
          </a:prstGeom>
        </p:spPr>
      </p:pic>
      <p:pic>
        <p:nvPicPr>
          <p:cNvPr id="18" name="Picture 17">
            <a:extLst>
              <a:ext uri="{FF2B5EF4-FFF2-40B4-BE49-F238E27FC236}">
                <a16:creationId xmlns:a16="http://schemas.microsoft.com/office/drawing/2014/main" id="{59D8926B-0FE6-4E31-A30F-90F84786C5AB}"/>
              </a:ext>
            </a:extLst>
          </p:cNvPr>
          <p:cNvPicPr>
            <a:picLocks noChangeAspect="1"/>
          </p:cNvPicPr>
          <p:nvPr/>
        </p:nvPicPr>
        <p:blipFill rotWithShape="1">
          <a:blip r:embed="rId12">
            <a:extLst>
              <a:ext uri="{28A0092B-C50C-407E-A947-70E740481C1C}">
                <a14:useLocalDpi xmlns:a14="http://schemas.microsoft.com/office/drawing/2010/main" val="0"/>
              </a:ext>
            </a:extLst>
          </a:blip>
          <a:srcRect b="-11389"/>
          <a:stretch/>
        </p:blipFill>
        <p:spPr>
          <a:xfrm>
            <a:off x="5447928" y="5013174"/>
            <a:ext cx="288032" cy="432050"/>
          </a:xfrm>
          <a:prstGeom prst="rect">
            <a:avLst/>
          </a:prstGeom>
        </p:spPr>
      </p:pic>
      <p:sp>
        <p:nvSpPr>
          <p:cNvPr id="19" name="Rectangle 18">
            <a:extLst>
              <a:ext uri="{FF2B5EF4-FFF2-40B4-BE49-F238E27FC236}">
                <a16:creationId xmlns:a16="http://schemas.microsoft.com/office/drawing/2014/main" id="{E96DF759-00F9-4E5B-BC9E-591F607C47F1}"/>
              </a:ext>
            </a:extLst>
          </p:cNvPr>
          <p:cNvSpPr/>
          <p:nvPr/>
        </p:nvSpPr>
        <p:spPr bwMode="auto">
          <a:xfrm>
            <a:off x="6123615" y="2816932"/>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20D2770C-A161-44C2-A407-668C9C55B19F}"/>
              </a:ext>
            </a:extLst>
          </p:cNvPr>
          <p:cNvSpPr/>
          <p:nvPr/>
        </p:nvSpPr>
        <p:spPr bwMode="auto">
          <a:xfrm>
            <a:off x="6123615" y="3473634"/>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E087DEBD-A86A-4CE3-BC6D-2F94BEC16F37}"/>
              </a:ext>
            </a:extLst>
          </p:cNvPr>
          <p:cNvSpPr/>
          <p:nvPr/>
        </p:nvSpPr>
        <p:spPr bwMode="auto">
          <a:xfrm>
            <a:off x="6125592" y="4119733"/>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2" name="Picture 21">
            <a:extLst>
              <a:ext uri="{FF2B5EF4-FFF2-40B4-BE49-F238E27FC236}">
                <a16:creationId xmlns:a16="http://schemas.microsoft.com/office/drawing/2014/main" id="{B2758B68-E5BF-45AA-8839-D9D0BB026BEC}"/>
              </a:ext>
            </a:extLst>
          </p:cNvPr>
          <p:cNvPicPr>
            <a:picLocks noChangeAspect="1"/>
          </p:cNvPicPr>
          <p:nvPr/>
        </p:nvPicPr>
        <p:blipFill rotWithShape="1">
          <a:blip r:embed="rId13">
            <a:extLst>
              <a:ext uri="{28A0092B-C50C-407E-A947-70E740481C1C}">
                <a14:useLocalDpi xmlns:a14="http://schemas.microsoft.com/office/drawing/2010/main" val="0"/>
              </a:ext>
            </a:extLst>
          </a:blip>
          <a:srcRect b="-5532"/>
          <a:stretch/>
        </p:blipFill>
        <p:spPr>
          <a:xfrm>
            <a:off x="5735960" y="5013174"/>
            <a:ext cx="504056" cy="409360"/>
          </a:xfrm>
          <a:prstGeom prst="rect">
            <a:avLst/>
          </a:prstGeom>
        </p:spPr>
      </p:pic>
      <p:pic>
        <p:nvPicPr>
          <p:cNvPr id="23" name="Picture 22">
            <a:extLst>
              <a:ext uri="{FF2B5EF4-FFF2-40B4-BE49-F238E27FC236}">
                <a16:creationId xmlns:a16="http://schemas.microsoft.com/office/drawing/2014/main" id="{A7AB22AA-CF90-4BDB-95AC-7076FFBD61C8}"/>
              </a:ext>
            </a:extLst>
          </p:cNvPr>
          <p:cNvPicPr>
            <a:picLocks noChangeAspect="1"/>
          </p:cNvPicPr>
          <p:nvPr/>
        </p:nvPicPr>
        <p:blipFill rotWithShape="1">
          <a:blip r:embed="rId14">
            <a:extLst>
              <a:ext uri="{28A0092B-C50C-407E-A947-70E740481C1C}">
                <a14:useLocalDpi xmlns:a14="http://schemas.microsoft.com/office/drawing/2010/main" val="0"/>
              </a:ext>
            </a:extLst>
          </a:blip>
          <a:srcRect b="-5532"/>
          <a:stretch/>
        </p:blipFill>
        <p:spPr>
          <a:xfrm>
            <a:off x="6240016" y="5013174"/>
            <a:ext cx="432048" cy="409360"/>
          </a:xfrm>
          <a:prstGeom prst="rect">
            <a:avLst/>
          </a:prstGeom>
        </p:spPr>
      </p:pic>
      <p:pic>
        <p:nvPicPr>
          <p:cNvPr id="24" name="Picture 23">
            <a:extLst>
              <a:ext uri="{FF2B5EF4-FFF2-40B4-BE49-F238E27FC236}">
                <a16:creationId xmlns:a16="http://schemas.microsoft.com/office/drawing/2014/main" id="{E6E6C2EE-4DA4-4482-BA92-E4EF5E1ABC17}"/>
              </a:ext>
            </a:extLst>
          </p:cNvPr>
          <p:cNvPicPr>
            <a:picLocks noChangeAspect="1"/>
          </p:cNvPicPr>
          <p:nvPr/>
        </p:nvPicPr>
        <p:blipFill rotWithShape="1">
          <a:blip r:embed="rId15">
            <a:extLst>
              <a:ext uri="{28A0092B-C50C-407E-A947-70E740481C1C}">
                <a14:useLocalDpi xmlns:a14="http://schemas.microsoft.com/office/drawing/2010/main" val="0"/>
              </a:ext>
            </a:extLst>
          </a:blip>
          <a:srcRect t="-333"/>
          <a:stretch/>
        </p:blipFill>
        <p:spPr>
          <a:xfrm>
            <a:off x="7032104" y="1456960"/>
            <a:ext cx="1440160" cy="3423545"/>
          </a:xfrm>
          <a:prstGeom prst="rect">
            <a:avLst/>
          </a:prstGeom>
        </p:spPr>
      </p:pic>
      <p:pic>
        <p:nvPicPr>
          <p:cNvPr id="25" name="Picture 24">
            <a:extLst>
              <a:ext uri="{FF2B5EF4-FFF2-40B4-BE49-F238E27FC236}">
                <a16:creationId xmlns:a16="http://schemas.microsoft.com/office/drawing/2014/main" id="{D82D38DE-B971-42E0-97E9-78C92E8DD7C1}"/>
              </a:ext>
            </a:extLst>
          </p:cNvPr>
          <p:cNvPicPr>
            <a:picLocks noChangeAspect="1"/>
          </p:cNvPicPr>
          <p:nvPr/>
        </p:nvPicPr>
        <p:blipFill rotWithShape="1">
          <a:blip r:embed="rId16">
            <a:extLst>
              <a:ext uri="{28A0092B-C50C-407E-A947-70E740481C1C}">
                <a14:useLocalDpi xmlns:a14="http://schemas.microsoft.com/office/drawing/2010/main" val="0"/>
              </a:ext>
            </a:extLst>
          </a:blip>
          <a:srcRect b="-8220"/>
          <a:stretch/>
        </p:blipFill>
        <p:spPr>
          <a:xfrm>
            <a:off x="7063660" y="5013174"/>
            <a:ext cx="328484" cy="432050"/>
          </a:xfrm>
          <a:prstGeom prst="rect">
            <a:avLst/>
          </a:prstGeom>
        </p:spPr>
      </p:pic>
      <p:sp>
        <p:nvSpPr>
          <p:cNvPr id="26" name="Rectangle 25">
            <a:extLst>
              <a:ext uri="{FF2B5EF4-FFF2-40B4-BE49-F238E27FC236}">
                <a16:creationId xmlns:a16="http://schemas.microsoft.com/office/drawing/2014/main" id="{E5E93660-DF77-4DAA-BB4E-35A51E88A58E}"/>
              </a:ext>
            </a:extLst>
          </p:cNvPr>
          <p:cNvSpPr/>
          <p:nvPr/>
        </p:nvSpPr>
        <p:spPr bwMode="auto">
          <a:xfrm>
            <a:off x="7785723" y="2204864"/>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0FA0DC9A-652B-4885-865C-0CFB90EC09D4}"/>
              </a:ext>
            </a:extLst>
          </p:cNvPr>
          <p:cNvSpPr/>
          <p:nvPr/>
        </p:nvSpPr>
        <p:spPr bwMode="auto">
          <a:xfrm>
            <a:off x="7785723" y="2816932"/>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5F6DA26F-DE80-4AF2-8542-E968B08B0591}"/>
              </a:ext>
            </a:extLst>
          </p:cNvPr>
          <p:cNvSpPr/>
          <p:nvPr/>
        </p:nvSpPr>
        <p:spPr bwMode="auto">
          <a:xfrm>
            <a:off x="7765014" y="3501008"/>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1BB33E38-76BE-4FDB-A96E-20E5AE059EB2}"/>
              </a:ext>
            </a:extLst>
          </p:cNvPr>
          <p:cNvSpPr/>
          <p:nvPr/>
        </p:nvSpPr>
        <p:spPr bwMode="auto">
          <a:xfrm>
            <a:off x="7805954" y="4178033"/>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0" name="Picture 29">
            <a:extLst>
              <a:ext uri="{FF2B5EF4-FFF2-40B4-BE49-F238E27FC236}">
                <a16:creationId xmlns:a16="http://schemas.microsoft.com/office/drawing/2014/main" id="{D46171D3-7564-4D40-BC9F-4A6ECAD9AD2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392144" y="5013175"/>
            <a:ext cx="504056" cy="360039"/>
          </a:xfrm>
          <a:prstGeom prst="rect">
            <a:avLst/>
          </a:prstGeom>
        </p:spPr>
      </p:pic>
      <p:pic>
        <p:nvPicPr>
          <p:cNvPr id="31" name="Picture 30">
            <a:extLst>
              <a:ext uri="{FF2B5EF4-FFF2-40B4-BE49-F238E27FC236}">
                <a16:creationId xmlns:a16="http://schemas.microsoft.com/office/drawing/2014/main" id="{552E1B2B-33F1-4163-B09C-82AA852F65E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896200" y="4988516"/>
            <a:ext cx="465586" cy="384698"/>
          </a:xfrm>
          <a:prstGeom prst="rect">
            <a:avLst/>
          </a:prstGeom>
        </p:spPr>
      </p:pic>
      <p:pic>
        <p:nvPicPr>
          <p:cNvPr id="32" name="Picture 31">
            <a:extLst>
              <a:ext uri="{FF2B5EF4-FFF2-40B4-BE49-F238E27FC236}">
                <a16:creationId xmlns:a16="http://schemas.microsoft.com/office/drawing/2014/main" id="{70AF61EE-47B0-4DC6-9AA7-B9ED9A500E53}"/>
              </a:ext>
            </a:extLst>
          </p:cNvPr>
          <p:cNvPicPr>
            <a:picLocks noChangeAspect="1"/>
          </p:cNvPicPr>
          <p:nvPr/>
        </p:nvPicPr>
        <p:blipFill rotWithShape="1">
          <a:blip r:embed="rId19">
            <a:extLst>
              <a:ext uri="{28A0092B-C50C-407E-A947-70E740481C1C}">
                <a14:useLocalDpi xmlns:a14="http://schemas.microsoft.com/office/drawing/2010/main" val="0"/>
              </a:ext>
            </a:extLst>
          </a:blip>
          <a:srcRect t="-3751" r="-5691"/>
          <a:stretch/>
        </p:blipFill>
        <p:spPr>
          <a:xfrm>
            <a:off x="8571887" y="1340769"/>
            <a:ext cx="1556560" cy="3528392"/>
          </a:xfrm>
          <a:prstGeom prst="rect">
            <a:avLst/>
          </a:prstGeom>
        </p:spPr>
      </p:pic>
      <p:pic>
        <p:nvPicPr>
          <p:cNvPr id="33" name="Picture 32">
            <a:extLst>
              <a:ext uri="{FF2B5EF4-FFF2-40B4-BE49-F238E27FC236}">
                <a16:creationId xmlns:a16="http://schemas.microsoft.com/office/drawing/2014/main" id="{B0E8AC51-4D1E-463D-BF53-D44D8C53D63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8649820" y="5013174"/>
            <a:ext cx="254491" cy="360038"/>
          </a:xfrm>
          <a:prstGeom prst="rect">
            <a:avLst/>
          </a:prstGeom>
        </p:spPr>
      </p:pic>
      <p:sp>
        <p:nvSpPr>
          <p:cNvPr id="34" name="Rectangle 33">
            <a:extLst>
              <a:ext uri="{FF2B5EF4-FFF2-40B4-BE49-F238E27FC236}">
                <a16:creationId xmlns:a16="http://schemas.microsoft.com/office/drawing/2014/main" id="{61ACE6FE-731E-4FDB-AD18-14206F7DA490}"/>
              </a:ext>
            </a:extLst>
          </p:cNvPr>
          <p:cNvSpPr/>
          <p:nvPr/>
        </p:nvSpPr>
        <p:spPr bwMode="auto">
          <a:xfrm>
            <a:off x="9408368" y="151200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Rectangle 34">
            <a:extLst>
              <a:ext uri="{FF2B5EF4-FFF2-40B4-BE49-F238E27FC236}">
                <a16:creationId xmlns:a16="http://schemas.microsoft.com/office/drawing/2014/main" id="{70479FBC-68E1-4798-8544-FAB5F45E95F2}"/>
              </a:ext>
            </a:extLst>
          </p:cNvPr>
          <p:cNvSpPr/>
          <p:nvPr/>
        </p:nvSpPr>
        <p:spPr bwMode="auto">
          <a:xfrm>
            <a:off x="9408368" y="2204864"/>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Rectangle 35">
            <a:extLst>
              <a:ext uri="{FF2B5EF4-FFF2-40B4-BE49-F238E27FC236}">
                <a16:creationId xmlns:a16="http://schemas.microsoft.com/office/drawing/2014/main" id="{C6E75069-69D6-40A8-BCA9-4212B0D261CE}"/>
              </a:ext>
            </a:extLst>
          </p:cNvPr>
          <p:cNvSpPr/>
          <p:nvPr/>
        </p:nvSpPr>
        <p:spPr bwMode="auto">
          <a:xfrm>
            <a:off x="9408368" y="2852936"/>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B4BCC7FA-414B-431D-BD03-1D065308B881}"/>
              </a:ext>
            </a:extLst>
          </p:cNvPr>
          <p:cNvSpPr/>
          <p:nvPr/>
        </p:nvSpPr>
        <p:spPr bwMode="auto">
          <a:xfrm>
            <a:off x="9408368" y="350150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237AFE0F-5C03-4012-9378-0F0F617593A7}"/>
              </a:ext>
            </a:extLst>
          </p:cNvPr>
          <p:cNvSpPr/>
          <p:nvPr/>
        </p:nvSpPr>
        <p:spPr bwMode="auto">
          <a:xfrm>
            <a:off x="9411336" y="4178033"/>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9" name="Picture 38">
            <a:extLst>
              <a:ext uri="{FF2B5EF4-FFF2-40B4-BE49-F238E27FC236}">
                <a16:creationId xmlns:a16="http://schemas.microsoft.com/office/drawing/2014/main" id="{D493DCAD-3782-46FB-B75C-FDB32394227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8904310" y="5040392"/>
            <a:ext cx="504058" cy="332820"/>
          </a:xfrm>
          <a:prstGeom prst="rect">
            <a:avLst/>
          </a:prstGeom>
        </p:spPr>
      </p:pic>
      <p:pic>
        <p:nvPicPr>
          <p:cNvPr id="40" name="Picture 39">
            <a:extLst>
              <a:ext uri="{FF2B5EF4-FFF2-40B4-BE49-F238E27FC236}">
                <a16:creationId xmlns:a16="http://schemas.microsoft.com/office/drawing/2014/main" id="{9783B8D9-6C55-4B94-AECF-3DFB93D78623}"/>
              </a:ext>
            </a:extLst>
          </p:cNvPr>
          <p:cNvPicPr>
            <a:picLocks noChangeAspect="1"/>
          </p:cNvPicPr>
          <p:nvPr/>
        </p:nvPicPr>
        <p:blipFill rotWithShape="1">
          <a:blip r:embed="rId22">
            <a:extLst>
              <a:ext uri="{28A0092B-C50C-407E-A947-70E740481C1C}">
                <a14:useLocalDpi xmlns:a14="http://schemas.microsoft.com/office/drawing/2010/main" val="0"/>
              </a:ext>
            </a:extLst>
          </a:blip>
          <a:srcRect r="-6798"/>
          <a:stretch/>
        </p:blipFill>
        <p:spPr>
          <a:xfrm>
            <a:off x="9408368" y="5040392"/>
            <a:ext cx="679628" cy="332820"/>
          </a:xfrm>
          <a:prstGeom prst="rect">
            <a:avLst/>
          </a:prstGeom>
        </p:spPr>
      </p:pic>
    </p:spTree>
    <p:extLst>
      <p:ext uri="{BB962C8B-B14F-4D97-AF65-F5344CB8AC3E}">
        <p14:creationId xmlns:p14="http://schemas.microsoft.com/office/powerpoint/2010/main" val="19452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0" nodeType="withEffect">
                                  <p:stCondLst>
                                    <p:cond delay="25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xit" presetSubtype="0" fill="hold" grpId="0" nodeType="withEffect">
                                  <p:stCondLst>
                                    <p:cond delay="25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25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xit" presetSubtype="0" fill="hold" grpId="0" nodeType="withEffect">
                                  <p:stCondLst>
                                    <p:cond delay="25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xit" presetSubtype="0" fill="hold" grpId="0" nodeType="withEffect">
                                  <p:stCondLst>
                                    <p:cond delay="25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xit" presetSubtype="0" fill="hold" grpId="0" nodeType="withEffect">
                                  <p:stCondLst>
                                    <p:cond delay="25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xit" presetSubtype="0" fill="hold" grpId="0" nodeType="withEffect">
                                  <p:stCondLst>
                                    <p:cond delay="25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10" presetClass="exit" presetSubtype="0" fill="hold" grpId="0" nodeType="withEffect">
                                  <p:stCondLst>
                                    <p:cond delay="25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grpId="0" nodeType="withEffect">
                                  <p:stCondLst>
                                    <p:cond delay="25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xit" presetSubtype="0" fill="hold" grpId="0" nodeType="withEffect">
                                  <p:stCondLst>
                                    <p:cond delay="25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xit" presetSubtype="0" fill="hold" grpId="0" nodeType="withEffect">
                                  <p:stCondLst>
                                    <p:cond delay="250"/>
                                  </p:stCondLst>
                                  <p:childTnLst>
                                    <p:animEffect transition="out" filter="fade">
                                      <p:cBhvr>
                                        <p:cTn id="111" dur="500"/>
                                        <p:tgtEl>
                                          <p:spTgt spid="34"/>
                                        </p:tgtEl>
                                      </p:cBhvr>
                                    </p:animEffect>
                                    <p:set>
                                      <p:cBhvr>
                                        <p:cTn id="112" dur="1" fill="hold">
                                          <p:stCondLst>
                                            <p:cond delay="499"/>
                                          </p:stCondLst>
                                        </p:cTn>
                                        <p:tgtEl>
                                          <p:spTgt spid="34"/>
                                        </p:tgtEl>
                                        <p:attrNameLst>
                                          <p:attrName>style.visibility</p:attrName>
                                        </p:attrNameLst>
                                      </p:cBhvr>
                                      <p:to>
                                        <p:strVal val="hidden"/>
                                      </p:to>
                                    </p:set>
                                  </p:childTnLst>
                                </p:cTn>
                              </p:par>
                              <p:par>
                                <p:cTn id="113" presetID="10" presetClass="exit" presetSubtype="0" fill="hold" grpId="0" nodeType="withEffect">
                                  <p:stCondLst>
                                    <p:cond delay="25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par>
                                <p:cTn id="116" presetID="10" presetClass="exit" presetSubtype="0" fill="hold" grpId="0" nodeType="withEffect">
                                  <p:stCondLst>
                                    <p:cond delay="25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grpId="0" nodeType="withEffect">
                                  <p:stCondLst>
                                    <p:cond delay="250"/>
                                  </p:stCondLst>
                                  <p:childTnLst>
                                    <p:animEffect transition="out" filter="fade">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par>
                                <p:cTn id="122" presetID="10" presetClass="exit" presetSubtype="0" fill="hold" grpId="0" nodeType="withEffect">
                                  <p:stCondLst>
                                    <p:cond delay="250"/>
                                  </p:stCondLst>
                                  <p:childTnLst>
                                    <p:animEffect transition="out" filter="fade">
                                      <p:cBhvr>
                                        <p:cTn id="123" dur="500"/>
                                        <p:tgtEl>
                                          <p:spTgt spid="38"/>
                                        </p:tgtEl>
                                      </p:cBhvr>
                                    </p:animEffect>
                                    <p:set>
                                      <p:cBhvr>
                                        <p:cTn id="124" dur="1" fill="hold">
                                          <p:stCondLst>
                                            <p:cond delay="499"/>
                                          </p:stCondLst>
                                        </p:cTn>
                                        <p:tgtEl>
                                          <p:spTgt spid="3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9" grpId="0" animBg="1"/>
      <p:bldP spid="20" grpId="0" animBg="1"/>
      <p:bldP spid="21" grpId="0" animBg="1"/>
      <p:bldP spid="26" grpId="0" animBg="1"/>
      <p:bldP spid="27" grpId="0" animBg="1"/>
      <p:bldP spid="28" grpId="0" animBg="1"/>
      <p:bldP spid="29" grpId="0" animBg="1"/>
      <p:bldP spid="34" grpId="0" animBg="1"/>
      <p:bldP spid="35" grpId="0" animBg="1"/>
      <p:bldP spid="36" grpId="0" animBg="1"/>
      <p:bldP spid="37" grpId="0" animBg="1"/>
      <p:bldP spid="3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E0B9F-B1EB-4802-AE74-271F60DAF547}"/>
              </a:ext>
            </a:extLst>
          </p:cNvPr>
          <p:cNvSpPr>
            <a:spLocks noGrp="1"/>
          </p:cNvSpPr>
          <p:nvPr>
            <p:ph type="title"/>
          </p:nvPr>
        </p:nvSpPr>
        <p:spPr/>
        <p:txBody>
          <a:bodyPr/>
          <a:lstStyle/>
          <a:p>
            <a:r>
              <a:rPr lang="en-GB" dirty="0"/>
              <a:t>1NF-1 Fluently add and subtract within 10 – doubles, halves and near doubles</a:t>
            </a:r>
          </a:p>
        </p:txBody>
      </p:sp>
      <p:pic>
        <p:nvPicPr>
          <p:cNvPr id="6" name="Picture 5">
            <a:extLst>
              <a:ext uri="{FF2B5EF4-FFF2-40B4-BE49-F238E27FC236}">
                <a16:creationId xmlns:a16="http://schemas.microsoft.com/office/drawing/2014/main" id="{98428AA5-F911-4636-AF81-D0424ADC7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262" y="1094638"/>
            <a:ext cx="1601109" cy="3995289"/>
          </a:xfrm>
          <a:prstGeom prst="rect">
            <a:avLst/>
          </a:prstGeom>
        </p:spPr>
      </p:pic>
      <p:sp>
        <p:nvSpPr>
          <p:cNvPr id="11" name="TextBox 10">
            <a:extLst>
              <a:ext uri="{FF2B5EF4-FFF2-40B4-BE49-F238E27FC236}">
                <a16:creationId xmlns:a16="http://schemas.microsoft.com/office/drawing/2014/main" id="{794F7A9C-0C97-4596-ACED-49C07622E3AA}"/>
              </a:ext>
            </a:extLst>
          </p:cNvPr>
          <p:cNvSpPr txBox="1"/>
          <p:nvPr/>
        </p:nvSpPr>
        <p:spPr bwMode="auto">
          <a:xfrm>
            <a:off x="2157695" y="5275892"/>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 +         = 8</a:t>
            </a:r>
          </a:p>
        </p:txBody>
      </p:sp>
      <p:sp>
        <p:nvSpPr>
          <p:cNvPr id="12" name="Rectangle 11">
            <a:extLst>
              <a:ext uri="{FF2B5EF4-FFF2-40B4-BE49-F238E27FC236}">
                <a16:creationId xmlns:a16="http://schemas.microsoft.com/office/drawing/2014/main" id="{EE7D3D78-896D-4A8F-A0DC-82BABA51B37A}"/>
              </a:ext>
            </a:extLst>
          </p:cNvPr>
          <p:cNvSpPr/>
          <p:nvPr/>
        </p:nvSpPr>
        <p:spPr bwMode="auto">
          <a:xfrm>
            <a:off x="2982215" y="5265173"/>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F5E9A4CE-800D-4EDB-A81C-FCE816D3C5F5}"/>
              </a:ext>
            </a:extLst>
          </p:cNvPr>
          <p:cNvSpPr/>
          <p:nvPr/>
        </p:nvSpPr>
        <p:spPr bwMode="auto">
          <a:xfrm>
            <a:off x="3309823" y="1958732"/>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AEFD295C-5712-4D38-8811-9B1CA350A87E}"/>
              </a:ext>
            </a:extLst>
          </p:cNvPr>
          <p:cNvSpPr/>
          <p:nvPr/>
        </p:nvSpPr>
        <p:spPr bwMode="auto">
          <a:xfrm>
            <a:off x="3309823" y="27508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41107A12-3C98-440D-B039-521A7766B796}"/>
              </a:ext>
            </a:extLst>
          </p:cNvPr>
          <p:cNvSpPr/>
          <p:nvPr/>
        </p:nvSpPr>
        <p:spPr bwMode="auto">
          <a:xfrm>
            <a:off x="3323220" y="3565755"/>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2E55487D-DB15-4631-A229-9133C536BE5B}"/>
              </a:ext>
            </a:extLst>
          </p:cNvPr>
          <p:cNvSpPr/>
          <p:nvPr/>
        </p:nvSpPr>
        <p:spPr bwMode="auto">
          <a:xfrm>
            <a:off x="3309823" y="4357843"/>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6B609727-9098-4996-BB62-E022359FE1E5}"/>
              </a:ext>
            </a:extLst>
          </p:cNvPr>
          <p:cNvSpPr txBox="1"/>
          <p:nvPr/>
        </p:nvSpPr>
        <p:spPr bwMode="auto">
          <a:xfrm>
            <a:off x="2805815" y="5292454"/>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23" name="TextBox 22">
            <a:extLst>
              <a:ext uri="{FF2B5EF4-FFF2-40B4-BE49-F238E27FC236}">
                <a16:creationId xmlns:a16="http://schemas.microsoft.com/office/drawing/2014/main" id="{90D0BA18-D4AA-4D29-9244-C17701E71A69}"/>
              </a:ext>
            </a:extLst>
          </p:cNvPr>
          <p:cNvSpPr txBox="1"/>
          <p:nvPr/>
        </p:nvSpPr>
        <p:spPr bwMode="auto">
          <a:xfrm>
            <a:off x="2157695" y="6036749"/>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 </a:t>
            </a:r>
            <a:r>
              <a:rPr kumimoji="0" lang="en-GB" sz="2400" b="0" i="0" u="none" strike="noStrike" kern="1200" cap="none" spc="0" normalizeH="0" baseline="0" noProof="0" dirty="0">
                <a:ln>
                  <a:noFill/>
                </a:ln>
                <a:solidFill>
                  <a:srgbClr val="000000"/>
                </a:solidFill>
                <a:effectLst/>
                <a:uLnTx/>
                <a:uFillTx/>
                <a:latin typeface="Myriad Pro" panose="020B0503030403020204"/>
                <a:ea typeface="+mn-ea"/>
                <a:cs typeface="+mn-cs"/>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4</a:t>
            </a:r>
          </a:p>
        </p:txBody>
      </p:sp>
      <p:sp>
        <p:nvSpPr>
          <p:cNvPr id="24" name="Rectangle 23">
            <a:extLst>
              <a:ext uri="{FF2B5EF4-FFF2-40B4-BE49-F238E27FC236}">
                <a16:creationId xmlns:a16="http://schemas.microsoft.com/office/drawing/2014/main" id="{0FEF2DBE-D8D6-45FD-A687-D1E1510AA0C9}"/>
              </a:ext>
            </a:extLst>
          </p:cNvPr>
          <p:cNvSpPr/>
          <p:nvPr/>
        </p:nvSpPr>
        <p:spPr bwMode="auto">
          <a:xfrm>
            <a:off x="2982215" y="6026030"/>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9F905E99-40EE-4313-BA8B-BFA747F5A1FF}"/>
              </a:ext>
            </a:extLst>
          </p:cNvPr>
          <p:cNvSpPr txBox="1"/>
          <p:nvPr/>
        </p:nvSpPr>
        <p:spPr bwMode="auto">
          <a:xfrm>
            <a:off x="2805815" y="6053311"/>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2" name="TextBox 19">
            <a:extLst>
              <a:ext uri="{FF2B5EF4-FFF2-40B4-BE49-F238E27FC236}">
                <a16:creationId xmlns:a16="http://schemas.microsoft.com/office/drawing/2014/main" id="{9D6BDC5D-4023-4260-830A-3F898AB33F86}"/>
              </a:ext>
            </a:extLst>
          </p:cNvPr>
          <p:cNvSpPr txBox="1"/>
          <p:nvPr/>
        </p:nvSpPr>
        <p:spPr>
          <a:xfrm>
            <a:off x="6833420" y="3092282"/>
            <a:ext cx="4473677"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know that 4 + 4 is equal to 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I know 8 subtract 4 is equal to 4.</a:t>
            </a:r>
          </a:p>
        </p:txBody>
      </p:sp>
    </p:spTree>
    <p:extLst>
      <p:ext uri="{BB962C8B-B14F-4D97-AF65-F5344CB8AC3E}">
        <p14:creationId xmlns:p14="http://schemas.microsoft.com/office/powerpoint/2010/main" val="35757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P spid="19" grpId="1" animBg="1"/>
      <p:bldP spid="20" grpId="0" animBg="1"/>
      <p:bldP spid="20" grpId="1" animBg="1"/>
      <p:bldP spid="21" grpId="0" animBg="1"/>
      <p:bldP spid="21" grpId="1" animBg="1"/>
      <p:bldP spid="22" grpId="0"/>
      <p:bldP spid="23" grpId="0"/>
      <p:bldP spid="24" grpId="0" animBg="1"/>
      <p:bldP spid="2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D91EEC4-4169-41B6-B5CC-2DCDFBF3343C}"/>
              </a:ext>
            </a:extLst>
          </p:cNvPr>
          <p:cNvSpPr txBox="1"/>
          <p:nvPr/>
        </p:nvSpPr>
        <p:spPr>
          <a:xfrm>
            <a:off x="2403000" y="5222368"/>
            <a:ext cx="199863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Myriad Pro"/>
              </a:rPr>
              <a:t>3 + 3 = 6</a:t>
            </a:r>
          </a:p>
        </p:txBody>
      </p:sp>
      <p:sp>
        <p:nvSpPr>
          <p:cNvPr id="20" name="TextBox 19">
            <a:extLst>
              <a:ext uri="{FF2B5EF4-FFF2-40B4-BE49-F238E27FC236}">
                <a16:creationId xmlns:a16="http://schemas.microsoft.com/office/drawing/2014/main" id="{CE30DA88-2832-4BBA-B855-163F56BC8205}"/>
              </a:ext>
            </a:extLst>
          </p:cNvPr>
          <p:cNvSpPr txBox="1"/>
          <p:nvPr/>
        </p:nvSpPr>
        <p:spPr>
          <a:xfrm flipH="1">
            <a:off x="2360476" y="5222368"/>
            <a:ext cx="199863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Myriad Pro"/>
              </a:rPr>
              <a:t>4 + 3 = 7</a:t>
            </a:r>
          </a:p>
        </p:txBody>
      </p:sp>
      <p:sp>
        <p:nvSpPr>
          <p:cNvPr id="4" name="Title 3">
            <a:extLst>
              <a:ext uri="{FF2B5EF4-FFF2-40B4-BE49-F238E27FC236}">
                <a16:creationId xmlns:a16="http://schemas.microsoft.com/office/drawing/2014/main" id="{0C5D416B-CD2B-456D-AF56-8AD2DADA5F21}"/>
              </a:ext>
            </a:extLst>
          </p:cNvPr>
          <p:cNvSpPr>
            <a:spLocks noGrp="1"/>
          </p:cNvSpPr>
          <p:nvPr>
            <p:ph type="title"/>
          </p:nvPr>
        </p:nvSpPr>
        <p:spPr/>
        <p:txBody>
          <a:bodyPr/>
          <a:lstStyle/>
          <a:p>
            <a:r>
              <a:rPr lang="en-GB" dirty="0"/>
              <a:t>1NF-1 Fluently add and subtract within 10 – doubles, halves and near doubles</a:t>
            </a:r>
          </a:p>
        </p:txBody>
      </p:sp>
      <p:grpSp>
        <p:nvGrpSpPr>
          <p:cNvPr id="6" name="Group 5">
            <a:extLst>
              <a:ext uri="{FF2B5EF4-FFF2-40B4-BE49-F238E27FC236}">
                <a16:creationId xmlns:a16="http://schemas.microsoft.com/office/drawing/2014/main" id="{344E031D-692C-485D-855E-555498E43788}"/>
              </a:ext>
            </a:extLst>
          </p:cNvPr>
          <p:cNvGrpSpPr/>
          <p:nvPr/>
        </p:nvGrpSpPr>
        <p:grpSpPr>
          <a:xfrm>
            <a:off x="2621848" y="1484313"/>
            <a:ext cx="1422576" cy="3564658"/>
            <a:chOff x="5375127" y="1496670"/>
            <a:chExt cx="1389624" cy="3482088"/>
          </a:xfrm>
        </p:grpSpPr>
        <p:grpSp>
          <p:nvGrpSpPr>
            <p:cNvPr id="22" name="Group 21">
              <a:extLst>
                <a:ext uri="{FF2B5EF4-FFF2-40B4-BE49-F238E27FC236}">
                  <a16:creationId xmlns:a16="http://schemas.microsoft.com/office/drawing/2014/main" id="{AF680709-472D-49C5-935F-9417994693FA}"/>
                </a:ext>
              </a:extLst>
            </p:cNvPr>
            <p:cNvGrpSpPr/>
            <p:nvPr/>
          </p:nvGrpSpPr>
          <p:grpSpPr>
            <a:xfrm>
              <a:off x="5375127" y="1496670"/>
              <a:ext cx="1389624" cy="3482088"/>
              <a:chOff x="5162433" y="1391913"/>
              <a:chExt cx="1513791" cy="3793228"/>
            </a:xfrm>
          </p:grpSpPr>
          <p:sp>
            <p:nvSpPr>
              <p:cNvPr id="47" name="Rectangle 46">
                <a:extLst>
                  <a:ext uri="{FF2B5EF4-FFF2-40B4-BE49-F238E27FC236}">
                    <a16:creationId xmlns:a16="http://schemas.microsoft.com/office/drawing/2014/main" id="{E6808B6B-0464-4794-A176-6A1D6F76147B}"/>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48" name="Straight Connector 47">
                <a:extLst>
                  <a:ext uri="{FF2B5EF4-FFF2-40B4-BE49-F238E27FC236}">
                    <a16:creationId xmlns:a16="http://schemas.microsoft.com/office/drawing/2014/main" id="{8BC099A5-92FB-46D4-928C-47DE73693850}"/>
                  </a:ext>
                </a:extLst>
              </p:cNvPr>
              <p:cNvCxnSpPr>
                <a:endCxn id="47"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FF3A9D89-6DA9-4E33-B867-9179B692A1BC}"/>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C66BE4A2-724E-4EDA-8FD7-9921419895F8}"/>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id="{44FF66B5-C437-4DD0-B181-C37BF9651178}"/>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a16="http://schemas.microsoft.com/office/drawing/2014/main" id="{ECF46F37-D1E7-4CB4-98BA-A61556352E2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5" name="Oval 44">
              <a:extLst>
                <a:ext uri="{FF2B5EF4-FFF2-40B4-BE49-F238E27FC236}">
                  <a16:creationId xmlns:a16="http://schemas.microsoft.com/office/drawing/2014/main" id="{948EE19A-DB33-433F-9A92-C8D208940212}"/>
                </a:ext>
              </a:extLst>
            </p:cNvPr>
            <p:cNvSpPr/>
            <p:nvPr/>
          </p:nvSpPr>
          <p:spPr>
            <a:xfrm>
              <a:off x="5431355" y="4343388"/>
              <a:ext cx="574324" cy="57432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id="{E8E21821-67B2-4097-8DE8-3EBC7D62A5D3}"/>
                </a:ext>
              </a:extLst>
            </p:cNvPr>
            <p:cNvSpPr/>
            <p:nvPr/>
          </p:nvSpPr>
          <p:spPr>
            <a:xfrm>
              <a:off x="5431355" y="3647260"/>
              <a:ext cx="574324" cy="57432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4" name="Oval 53">
              <a:extLst>
                <a:ext uri="{FF2B5EF4-FFF2-40B4-BE49-F238E27FC236}">
                  <a16:creationId xmlns:a16="http://schemas.microsoft.com/office/drawing/2014/main" id="{54F4EA46-2B3F-498A-A6CA-FA5E4EF3479B}"/>
                </a:ext>
              </a:extLst>
            </p:cNvPr>
            <p:cNvSpPr/>
            <p:nvPr/>
          </p:nvSpPr>
          <p:spPr>
            <a:xfrm>
              <a:off x="5431355" y="2950552"/>
              <a:ext cx="574324" cy="57432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5" name="Oval 54">
              <a:extLst>
                <a:ext uri="{FF2B5EF4-FFF2-40B4-BE49-F238E27FC236}">
                  <a16:creationId xmlns:a16="http://schemas.microsoft.com/office/drawing/2014/main" id="{02C1D8DD-72E4-4963-A246-9D8EBC024F46}"/>
                </a:ext>
              </a:extLst>
            </p:cNvPr>
            <p:cNvSpPr/>
            <p:nvPr/>
          </p:nvSpPr>
          <p:spPr>
            <a:xfrm>
              <a:off x="6123478" y="4343388"/>
              <a:ext cx="574324" cy="574324"/>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6" name="Oval 55">
              <a:extLst>
                <a:ext uri="{FF2B5EF4-FFF2-40B4-BE49-F238E27FC236}">
                  <a16:creationId xmlns:a16="http://schemas.microsoft.com/office/drawing/2014/main" id="{A95BC624-8BAE-45C1-91B8-711E0EFE560C}"/>
                </a:ext>
              </a:extLst>
            </p:cNvPr>
            <p:cNvSpPr/>
            <p:nvPr/>
          </p:nvSpPr>
          <p:spPr>
            <a:xfrm>
              <a:off x="6123478" y="3647260"/>
              <a:ext cx="574324" cy="574324"/>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7" name="Oval 56">
              <a:extLst>
                <a:ext uri="{FF2B5EF4-FFF2-40B4-BE49-F238E27FC236}">
                  <a16:creationId xmlns:a16="http://schemas.microsoft.com/office/drawing/2014/main" id="{B5E2CC2A-7649-4890-BA3F-917E5402E848}"/>
                </a:ext>
              </a:extLst>
            </p:cNvPr>
            <p:cNvSpPr/>
            <p:nvPr/>
          </p:nvSpPr>
          <p:spPr>
            <a:xfrm>
              <a:off x="6123478" y="2950552"/>
              <a:ext cx="574324" cy="574324"/>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grpSp>
      <p:sp>
        <p:nvSpPr>
          <p:cNvPr id="58" name="Oval 57">
            <a:extLst>
              <a:ext uri="{FF2B5EF4-FFF2-40B4-BE49-F238E27FC236}">
                <a16:creationId xmlns:a16="http://schemas.microsoft.com/office/drawing/2014/main" id="{F9139F62-D0F4-4D79-80FB-77575A308D98}"/>
              </a:ext>
            </a:extLst>
          </p:cNvPr>
          <p:cNvSpPr/>
          <p:nvPr/>
        </p:nvSpPr>
        <p:spPr>
          <a:xfrm>
            <a:off x="2672531" y="2266548"/>
            <a:ext cx="574324" cy="57432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2" name="TextBox 19">
            <a:extLst>
              <a:ext uri="{FF2B5EF4-FFF2-40B4-BE49-F238E27FC236}">
                <a16:creationId xmlns:a16="http://schemas.microsoft.com/office/drawing/2014/main" id="{1505CB98-D3BF-426E-9C6F-18DBE7EAFC06}"/>
              </a:ext>
            </a:extLst>
          </p:cNvPr>
          <p:cNvSpPr txBox="1"/>
          <p:nvPr/>
        </p:nvSpPr>
        <p:spPr>
          <a:xfrm>
            <a:off x="6823587" y="3044279"/>
            <a:ext cx="436552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know that double 3 is equal to 6.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rPr>
              <a:t>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 I know 4 plus 3 is equal to 7.</a:t>
            </a:r>
          </a:p>
        </p:txBody>
      </p:sp>
    </p:spTree>
    <p:custDataLst>
      <p:tags r:id="rId1"/>
    </p:custDataLst>
    <p:extLst>
      <p:ext uri="{BB962C8B-B14F-4D97-AF65-F5344CB8AC3E}">
        <p14:creationId xmlns:p14="http://schemas.microsoft.com/office/powerpoint/2010/main" val="29765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42705463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5611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8223698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396638170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1NF-1 Fluently add and subtract within 10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4070748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97038733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678270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4253893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1180731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10520172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51334317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9494864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1493609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359992813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68741932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13.9"/>
</p:tagLst>
</file>

<file path=ppt/tags/tag11.xml><?xml version="1.0" encoding="utf-8"?>
<p:tagLst xmlns:a="http://schemas.openxmlformats.org/drawingml/2006/main" xmlns:r="http://schemas.openxmlformats.org/officeDocument/2006/relationships" xmlns:p="http://schemas.openxmlformats.org/presentationml/2006/main">
  <p:tag name="TIMING" val="|8|1.8|2.1"/>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1.8|2.1"/>
</p:tagLst>
</file>

<file path=ppt/tags/tag7.xml><?xml version="1.0" encoding="utf-8"?>
<p:tagLst xmlns:a="http://schemas.openxmlformats.org/drawingml/2006/main" xmlns:r="http://schemas.openxmlformats.org/officeDocument/2006/relationships" xmlns:p="http://schemas.openxmlformats.org/presentationml/2006/main">
  <p:tag name="TIMING" val="|8|1.8|2.1"/>
</p:tagLst>
</file>

<file path=ppt/tags/tag8.xml><?xml version="1.0" encoding="utf-8"?>
<p:tagLst xmlns:a="http://schemas.openxmlformats.org/drawingml/2006/main" xmlns:r="http://schemas.openxmlformats.org/officeDocument/2006/relationships" xmlns:p="http://schemas.openxmlformats.org/presentationml/2006/main">
  <p:tag name="TIMING" val="|8|1.8|2.1"/>
</p:tagLst>
</file>

<file path=ppt/tags/tag9.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purl.org/dc/dcmitype/"/>
    <ds:schemaRef ds:uri="92be446a-fb96-41da-bd3a-8b4d582e422e"/>
    <ds:schemaRef ds:uri="9a54f591-ca81-4d3f-b3c2-6f30af17eb50"/>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17CE8F-CD98-47C6-A815-F1A294AC7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4633</Words>
  <Application>Microsoft Office PowerPoint</Application>
  <PresentationFormat>Widescreen</PresentationFormat>
  <Paragraphs>456</Paragraphs>
  <Slides>121</Slides>
  <Notes>115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121</vt:i4>
      </vt:variant>
    </vt:vector>
  </HeadingPairs>
  <TitlesOfParts>
    <vt:vector size="129" baseType="lpstr">
      <vt:lpstr>Arial</vt:lpstr>
      <vt:lpstr>Calibri</vt:lpstr>
      <vt:lpstr>Calibri Light</vt:lpstr>
      <vt:lpstr>Gill Sans MT</vt:lpstr>
      <vt:lpstr>Myriad Pro</vt:lpstr>
      <vt:lpstr>Myriad Pro Semibold</vt:lpstr>
      <vt:lpstr>Custom Design</vt:lpstr>
      <vt:lpstr>nctem1</vt:lpstr>
      <vt:lpstr>PowerPoint Presentation</vt:lpstr>
      <vt:lpstr>1NF-1  Develop fluency in addition and subtraction facts within 10.</vt:lpstr>
      <vt:lpstr>1NF-1: Linked mastery PD materials</vt:lpstr>
      <vt:lpstr>1NF-1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1NF-1 Fluently add and subtract within 10 – All Year 1 addition facts</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adding and subtracting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1, difference of 1</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2, difference of 2</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differences of zero</vt:lpstr>
      <vt:lpstr>1NF-1 Fluently add and subtract within 10 – subtracting the same number leaves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