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40"/>
  </p:notesMasterIdLst>
  <p:sldIdLst>
    <p:sldId id="257" r:id="rId6"/>
    <p:sldId id="263" r:id="rId7"/>
    <p:sldId id="474" r:id="rId8"/>
    <p:sldId id="472" r:id="rId9"/>
    <p:sldId id="298" r:id="rId10"/>
    <p:sldId id="267" r:id="rId11"/>
    <p:sldId id="469" r:id="rId12"/>
    <p:sldId id="470" r:id="rId13"/>
    <p:sldId id="325" r:id="rId14"/>
    <p:sldId id="390" r:id="rId15"/>
    <p:sldId id="392" r:id="rId16"/>
    <p:sldId id="394" r:id="rId17"/>
    <p:sldId id="455" r:id="rId18"/>
    <p:sldId id="408" r:id="rId19"/>
    <p:sldId id="453" r:id="rId20"/>
    <p:sldId id="478" r:id="rId21"/>
    <p:sldId id="451" r:id="rId22"/>
    <p:sldId id="310" r:id="rId23"/>
    <p:sldId id="415" r:id="rId24"/>
    <p:sldId id="454" r:id="rId25"/>
    <p:sldId id="328" r:id="rId26"/>
    <p:sldId id="312" r:id="rId27"/>
    <p:sldId id="457" r:id="rId28"/>
    <p:sldId id="313" r:id="rId29"/>
    <p:sldId id="314" r:id="rId30"/>
    <p:sldId id="440" r:id="rId31"/>
    <p:sldId id="450" r:id="rId32"/>
    <p:sldId id="432" r:id="rId33"/>
    <p:sldId id="445" r:id="rId34"/>
    <p:sldId id="443" r:id="rId35"/>
    <p:sldId id="444" r:id="rId36"/>
    <p:sldId id="479" r:id="rId37"/>
    <p:sldId id="456" r:id="rId38"/>
    <p:sldId id="4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5FC89-847F-43CA-8378-B88EF8565723}" v="22" dt="2020-08-21T11:28:3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3792" autoAdjust="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30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177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038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67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15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370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71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579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613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14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5467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9307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766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826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4325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2089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80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955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4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399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432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367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8771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7405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02909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4002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752621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03139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04741544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9694792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image" Target="../media/image34.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32.png"/><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05-additive-structures-introduction-to-aggregation-and-partition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06-additive-structures-introduction-to-augmentation-and-reduction/"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9.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s://nrich.maths.org/10479"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key-stage-1-number-addition-and-subtraction-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Read, write and interpret additive equations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1AS-2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C0D75-E208-464A-88C1-CB84E619715A}"/>
              </a:ext>
            </a:extLst>
          </p:cNvPr>
          <p:cNvSpPr>
            <a:spLocks noGrp="1"/>
          </p:cNvSpPr>
          <p:nvPr>
            <p:ph type="title"/>
          </p:nvPr>
        </p:nvSpPr>
        <p:spPr/>
        <p:txBody>
          <a:bodyPr/>
          <a:lstStyle/>
          <a:p>
            <a:r>
              <a:rPr lang="en-GB" dirty="0"/>
              <a:t>1AS-2 Read, write and interpret additive equations</a:t>
            </a:r>
          </a:p>
        </p:txBody>
      </p:sp>
      <p:pic>
        <p:nvPicPr>
          <p:cNvPr id="5" name="Picture 4">
            <a:extLst>
              <a:ext uri="{FF2B5EF4-FFF2-40B4-BE49-F238E27FC236}">
                <a16:creationId xmlns:a16="http://schemas.microsoft.com/office/drawing/2014/main" id="{445CF1D8-65D1-4424-9027-3E536CA1C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589" y="1646937"/>
            <a:ext cx="4616473" cy="3141455"/>
          </a:xfrm>
          <a:prstGeom prst="rect">
            <a:avLst/>
          </a:prstGeom>
        </p:spPr>
      </p:pic>
      <p:sp>
        <p:nvSpPr>
          <p:cNvPr id="12" name="TextBox 11">
            <a:extLst>
              <a:ext uri="{FF2B5EF4-FFF2-40B4-BE49-F238E27FC236}">
                <a16:creationId xmlns:a16="http://schemas.microsoft.com/office/drawing/2014/main" id="{2C008F9E-CA29-415F-918E-DFE9CA136B78}"/>
              </a:ext>
            </a:extLst>
          </p:cNvPr>
          <p:cNvSpPr txBox="1"/>
          <p:nvPr/>
        </p:nvSpPr>
        <p:spPr bwMode="auto">
          <a:xfrm>
            <a:off x="2577205" y="510309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14" name="TextBox 13">
            <a:extLst>
              <a:ext uri="{FF2B5EF4-FFF2-40B4-BE49-F238E27FC236}">
                <a16:creationId xmlns:a16="http://schemas.microsoft.com/office/drawing/2014/main" id="{52B17E9B-779D-418E-8F9D-0CDF2B9A9B3C}"/>
              </a:ext>
            </a:extLst>
          </p:cNvPr>
          <p:cNvSpPr txBox="1"/>
          <p:nvPr/>
        </p:nvSpPr>
        <p:spPr bwMode="auto">
          <a:xfrm>
            <a:off x="3441301" y="510309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15" name="TextBox 14">
            <a:extLst>
              <a:ext uri="{FF2B5EF4-FFF2-40B4-BE49-F238E27FC236}">
                <a16:creationId xmlns:a16="http://schemas.microsoft.com/office/drawing/2014/main" id="{C9BC2401-898C-4B71-B705-222C89E370C7}"/>
              </a:ext>
            </a:extLst>
          </p:cNvPr>
          <p:cNvSpPr txBox="1"/>
          <p:nvPr/>
        </p:nvSpPr>
        <p:spPr bwMode="auto">
          <a:xfrm>
            <a:off x="3009253" y="5103094"/>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6" name="TextBox 19">
            <a:extLst>
              <a:ext uri="{FF2B5EF4-FFF2-40B4-BE49-F238E27FC236}">
                <a16:creationId xmlns:a16="http://schemas.microsoft.com/office/drawing/2014/main" id="{2F44E499-0776-46FE-BA8B-C5021AD32B0F}"/>
              </a:ext>
            </a:extLst>
          </p:cNvPr>
          <p:cNvSpPr txBox="1"/>
          <p:nvPr/>
        </p:nvSpPr>
        <p:spPr>
          <a:xfrm>
            <a:off x="6096000" y="4721981"/>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4 represents the 4 yellow flowers.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3 represents the 3 red flowers.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write this as 4 plus 3.</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7" name="Content Placeholder 2">
            <a:extLst>
              <a:ext uri="{FF2B5EF4-FFF2-40B4-BE49-F238E27FC236}">
                <a16:creationId xmlns:a16="http://schemas.microsoft.com/office/drawing/2014/main" id="{C30526E1-2DC5-4F86-BA9B-E79333545A7F}"/>
              </a:ext>
            </a:extLst>
          </p:cNvPr>
          <p:cNvSpPr txBox="1">
            <a:spLocks/>
          </p:cNvSpPr>
          <p:nvPr/>
        </p:nvSpPr>
        <p:spPr>
          <a:xfrm>
            <a:off x="5930487" y="1618954"/>
            <a:ext cx="5919788" cy="423203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flowers?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write an </a:t>
            </a:r>
            <a:r>
              <a:rPr kumimoji="0" lang="en-GB" sz="2000" b="0" i="1" u="none" strike="noStrike" kern="1200" cap="none" spc="0" normalizeH="0" baseline="0" noProof="0" dirty="0">
                <a:ln>
                  <a:noFill/>
                </a:ln>
                <a:solidFill>
                  <a:srgbClr val="585858"/>
                </a:solidFill>
                <a:effectLst/>
                <a:uLnTx/>
                <a:uFillTx/>
                <a:latin typeface="Arial"/>
                <a:ea typeface="+mn-ea"/>
                <a:cs typeface="+mn-cs"/>
              </a:rPr>
              <a:t>expression </a:t>
            </a:r>
            <a:r>
              <a:rPr kumimoji="0" lang="en-GB" sz="2000" b="0" i="0" u="none" strike="noStrike" kern="1200" cap="none" spc="0" normalizeH="0" baseline="0" noProof="0" dirty="0">
                <a:ln>
                  <a:noFill/>
                </a:ln>
                <a:solidFill>
                  <a:srgbClr val="585858"/>
                </a:solidFill>
                <a:effectLst/>
                <a:uLnTx/>
                <a:uFillTx/>
                <a:latin typeface="Arial"/>
                <a:ea typeface="+mn-ea"/>
                <a:cs typeface="+mn-cs"/>
              </a:rPr>
              <a:t>using numbers and the addition sign to tell us about the picture?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the addition sign with your fingers and remember to say </a:t>
            </a:r>
            <a:r>
              <a:rPr kumimoji="0" lang="en-GB" sz="2000" b="0" i="1" u="none" strike="noStrike" kern="1200" cap="none" spc="0" normalizeH="0" baseline="0" noProof="0" dirty="0">
                <a:ln>
                  <a:noFill/>
                </a:ln>
                <a:solidFill>
                  <a:srgbClr val="585858"/>
                </a:solidFill>
                <a:effectLst/>
                <a:uLnTx/>
                <a:uFillTx/>
                <a:latin typeface="Arial"/>
                <a:ea typeface="+mn-ea"/>
                <a:cs typeface="+mn-cs"/>
              </a:rPr>
              <a:t>plus </a:t>
            </a:r>
            <a:r>
              <a:rPr kumimoji="0" lang="en-GB" sz="2000" b="0" u="none" strike="noStrike" kern="1200" cap="none" spc="0" normalizeH="0" baseline="0" noProof="0" dirty="0">
                <a:ln>
                  <a:noFill/>
                </a:ln>
                <a:solidFill>
                  <a:srgbClr val="585858"/>
                </a:solidFill>
                <a:effectLst/>
                <a:uLnTx/>
                <a:uFillTx/>
                <a:latin typeface="Arial"/>
                <a:ea typeface="+mn-ea"/>
                <a:cs typeface="+mn-cs"/>
              </a:rPr>
              <a:t>or</a:t>
            </a:r>
            <a:r>
              <a:rPr kumimoji="0" lang="en-GB" sz="2000" b="0" i="1" u="none" strike="noStrike" kern="1200" cap="none" spc="0" normalizeH="0" baseline="0" noProof="0" dirty="0">
                <a:ln>
                  <a:noFill/>
                </a:ln>
                <a:solidFill>
                  <a:srgbClr val="585858"/>
                </a:solidFill>
                <a:effectLst/>
                <a:uLnTx/>
                <a:uFillTx/>
                <a:latin typeface="Arial"/>
                <a:ea typeface="+mn-ea"/>
                <a:cs typeface="+mn-cs"/>
              </a:rPr>
              <a:t> add</a:t>
            </a:r>
            <a:r>
              <a:rPr kumimoji="0" lang="en-GB" sz="2000" b="0" i="0" u="none" strike="noStrike" kern="1200" cap="none" spc="0" normalizeH="0" baseline="0" noProof="0" dirty="0">
                <a:ln>
                  <a:noFill/>
                </a:ln>
                <a:solidFill>
                  <a:srgbClr val="585858"/>
                </a:solidFill>
                <a:effectLst/>
                <a:uLnTx/>
                <a:uFillTx/>
                <a:latin typeface="Arial"/>
                <a:ea typeface="+mn-ea"/>
                <a:cs typeface="+mn-cs"/>
              </a:rPr>
              <a:t> when you see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4 mean? What does the 3 mean?</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2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6195C-5553-4852-82B6-D3FB7F249B53}"/>
              </a:ext>
            </a:extLst>
          </p:cNvPr>
          <p:cNvSpPr>
            <a:spLocks noGrp="1"/>
          </p:cNvSpPr>
          <p:nvPr>
            <p:ph type="title"/>
          </p:nvPr>
        </p:nvSpPr>
        <p:spPr/>
        <p:txBody>
          <a:bodyPr/>
          <a:lstStyle/>
          <a:p>
            <a:r>
              <a:rPr lang="en-GB" dirty="0"/>
              <a:t>1AS-2 Read, write and interpret additive equations</a:t>
            </a:r>
          </a:p>
        </p:txBody>
      </p:sp>
      <p:sp>
        <p:nvSpPr>
          <p:cNvPr id="12" name="TextBox 11">
            <a:extLst>
              <a:ext uri="{FF2B5EF4-FFF2-40B4-BE49-F238E27FC236}">
                <a16:creationId xmlns:a16="http://schemas.microsoft.com/office/drawing/2014/main" id="{2C008F9E-CA29-415F-918E-DFE9CA136B78}"/>
              </a:ext>
            </a:extLst>
          </p:cNvPr>
          <p:cNvSpPr txBox="1"/>
          <p:nvPr/>
        </p:nvSpPr>
        <p:spPr bwMode="auto">
          <a:xfrm>
            <a:off x="1763572" y="577311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14" name="TextBox 13">
            <a:extLst>
              <a:ext uri="{FF2B5EF4-FFF2-40B4-BE49-F238E27FC236}">
                <a16:creationId xmlns:a16="http://schemas.microsoft.com/office/drawing/2014/main" id="{52B17E9B-779D-418E-8F9D-0CDF2B9A9B3C}"/>
              </a:ext>
            </a:extLst>
          </p:cNvPr>
          <p:cNvSpPr txBox="1"/>
          <p:nvPr/>
        </p:nvSpPr>
        <p:spPr bwMode="auto">
          <a:xfrm>
            <a:off x="4067828" y="577311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15" name="TextBox 14">
            <a:extLst>
              <a:ext uri="{FF2B5EF4-FFF2-40B4-BE49-F238E27FC236}">
                <a16:creationId xmlns:a16="http://schemas.microsoft.com/office/drawing/2014/main" id="{C9BC2401-898C-4B71-B705-222C89E370C7}"/>
              </a:ext>
            </a:extLst>
          </p:cNvPr>
          <p:cNvSpPr txBox="1"/>
          <p:nvPr/>
        </p:nvSpPr>
        <p:spPr bwMode="auto">
          <a:xfrm>
            <a:off x="2987708" y="5773110"/>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pic>
        <p:nvPicPr>
          <p:cNvPr id="9" name="Picture 8">
            <a:extLst>
              <a:ext uri="{FF2B5EF4-FFF2-40B4-BE49-F238E27FC236}">
                <a16:creationId xmlns:a16="http://schemas.microsoft.com/office/drawing/2014/main" id="{E4C06B7F-3B5D-4E9C-83AE-5973110AB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273231">
            <a:off x="2556121" y="2064424"/>
            <a:ext cx="3617679" cy="3126340"/>
          </a:xfrm>
          <a:prstGeom prst="rect">
            <a:avLst/>
          </a:prstGeom>
        </p:spPr>
      </p:pic>
      <p:pic>
        <p:nvPicPr>
          <p:cNvPr id="7" name="Picture 6">
            <a:extLst>
              <a:ext uri="{FF2B5EF4-FFF2-40B4-BE49-F238E27FC236}">
                <a16:creationId xmlns:a16="http://schemas.microsoft.com/office/drawing/2014/main" id="{3FF99A10-94F0-4966-806E-1503F0D30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28502">
            <a:off x="544377" y="1963384"/>
            <a:ext cx="3296723" cy="3241250"/>
          </a:xfrm>
          <a:prstGeom prst="rect">
            <a:avLst/>
          </a:prstGeom>
        </p:spPr>
      </p:pic>
      <p:sp>
        <p:nvSpPr>
          <p:cNvPr id="5" name="TextBox 19">
            <a:extLst>
              <a:ext uri="{FF2B5EF4-FFF2-40B4-BE49-F238E27FC236}">
                <a16:creationId xmlns:a16="http://schemas.microsoft.com/office/drawing/2014/main" id="{2D413E05-4C51-4924-A102-70D2DE52400F}"/>
              </a:ext>
            </a:extLst>
          </p:cNvPr>
          <p:cNvSpPr txBox="1"/>
          <p:nvPr/>
        </p:nvSpPr>
        <p:spPr>
          <a:xfrm>
            <a:off x="6096000" y="5719249"/>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e can write the addends in either order.</a:t>
            </a:r>
          </a:p>
        </p:txBody>
      </p:sp>
      <p:sp>
        <p:nvSpPr>
          <p:cNvPr id="6" name="Content Placeholder 2">
            <a:extLst>
              <a:ext uri="{FF2B5EF4-FFF2-40B4-BE49-F238E27FC236}">
                <a16:creationId xmlns:a16="http://schemas.microsoft.com/office/drawing/2014/main" id="{1302272D-C10D-4456-A61F-5315E49AA394}"/>
              </a:ext>
            </a:extLst>
          </p:cNvPr>
          <p:cNvSpPr txBox="1">
            <a:spLocks/>
          </p:cNvSpPr>
          <p:nvPr/>
        </p:nvSpPr>
        <p:spPr>
          <a:xfrm>
            <a:off x="6126023" y="1472499"/>
            <a:ext cx="5456378" cy="388607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write an expression to show the cubes in these hands?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we write the expression if the hands switch around?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see that the position of the </a:t>
            </a:r>
            <a:r>
              <a:rPr kumimoji="0" lang="en-GB" sz="2000" b="0" i="1" u="none" strike="noStrike" kern="1200" cap="none" spc="0" normalizeH="0" baseline="0" noProof="0" dirty="0">
                <a:ln>
                  <a:noFill/>
                </a:ln>
                <a:solidFill>
                  <a:srgbClr val="585858"/>
                </a:solidFill>
                <a:effectLst/>
                <a:uLnTx/>
                <a:uFillTx/>
                <a:latin typeface="Arial"/>
                <a:ea typeface="+mn-ea"/>
                <a:cs typeface="+mn-cs"/>
              </a:rPr>
              <a:t>addends </a:t>
            </a:r>
            <a:r>
              <a:rPr kumimoji="0" lang="en-GB" sz="2000" b="0" i="0" u="none" strike="noStrike" kern="1200" cap="none" spc="0" normalizeH="0" baseline="0" noProof="0" dirty="0">
                <a:ln>
                  <a:noFill/>
                </a:ln>
                <a:solidFill>
                  <a:srgbClr val="585858"/>
                </a:solidFill>
                <a:effectLst/>
                <a:uLnTx/>
                <a:uFillTx/>
                <a:latin typeface="Arial"/>
                <a:ea typeface="+mn-ea"/>
                <a:cs typeface="+mn-cs"/>
              </a:rPr>
              <a:t>changed? Why did they change?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Put some cubes in </a:t>
            </a:r>
            <a:r>
              <a:rPr kumimoji="0" lang="en-GB" sz="2000" b="0" i="1" u="none" strike="noStrike" kern="1200" cap="none" spc="0" normalizeH="0" baseline="0" noProof="0" dirty="0">
                <a:ln>
                  <a:noFill/>
                </a:ln>
                <a:solidFill>
                  <a:srgbClr val="585858"/>
                </a:solidFill>
                <a:effectLst/>
                <a:uLnTx/>
                <a:uFillTx/>
                <a:latin typeface="Arial"/>
                <a:ea typeface="+mn-ea"/>
                <a:cs typeface="+mn-cs"/>
              </a:rPr>
              <a:t>your </a:t>
            </a:r>
            <a:r>
              <a:rPr kumimoji="0" lang="en-GB" sz="2000" b="0" i="0" u="none" strike="noStrike" kern="1200" cap="none" spc="0" normalizeH="0" baseline="0" noProof="0" dirty="0">
                <a:ln>
                  <a:noFill/>
                </a:ln>
                <a:solidFill>
                  <a:srgbClr val="585858"/>
                </a:solidFill>
                <a:effectLst/>
                <a:uLnTx/>
                <a:uFillTx/>
                <a:latin typeface="Arial"/>
                <a:ea typeface="+mn-ea"/>
                <a:cs typeface="+mn-cs"/>
              </a:rPr>
              <a:t>hands. You friend can write an expression, then switch your hands for them to write a new expression!</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072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580000">
                                      <p:cBhvr>
                                        <p:cTn id="17" dur="1000" fill="hold"/>
                                        <p:tgtEl>
                                          <p:spTgt spid="7"/>
                                        </p:tgtEl>
                                        <p:attrNameLst>
                                          <p:attrName>r</p:attrName>
                                        </p:attrNameLst>
                                      </p:cBhvr>
                                    </p:animRot>
                                  </p:childTnLst>
                                </p:cTn>
                              </p:par>
                              <p:par>
                                <p:cTn id="18" presetID="8" presetClass="emph" presetSubtype="0" fill="hold" nodeType="withEffect">
                                  <p:stCondLst>
                                    <p:cond delay="0"/>
                                  </p:stCondLst>
                                  <p:childTnLst>
                                    <p:animRot by="2580000">
                                      <p:cBhvr>
                                        <p:cTn id="19" dur="1000" fill="hold"/>
                                        <p:tgtEl>
                                          <p:spTgt spid="9"/>
                                        </p:tgtEl>
                                        <p:attrNameLst>
                                          <p:attrName>r</p:attrName>
                                        </p:attrNameLst>
                                      </p:cBhvr>
                                    </p:animRot>
                                  </p:childTnLst>
                                </p:cTn>
                              </p:par>
                              <p:par>
                                <p:cTn id="20" presetID="63" presetClass="path" presetSubtype="0" accel="50000" decel="50000" fill="hold" nodeType="withEffect">
                                  <p:stCondLst>
                                    <p:cond delay="0"/>
                                  </p:stCondLst>
                                  <p:childTnLst>
                                    <p:animMotion origin="layout" path="M 1.66667E-6 -3.7037E-7 L 0.20521 -3.7037E-7 " pathEditMode="relative" rAng="0" ptsTypes="AA">
                                      <p:cBhvr>
                                        <p:cTn id="21" dur="1000" fill="hold"/>
                                        <p:tgtEl>
                                          <p:spTgt spid="7"/>
                                        </p:tgtEl>
                                        <p:attrNameLst>
                                          <p:attrName>ppt_x</p:attrName>
                                          <p:attrName>ppt_y</p:attrName>
                                        </p:attrNameLst>
                                      </p:cBhvr>
                                      <p:rCtr x="10243" y="0"/>
                                    </p:animMotion>
                                  </p:childTnLst>
                                </p:cTn>
                              </p:par>
                              <p:par>
                                <p:cTn id="22" presetID="35" presetClass="path" presetSubtype="0" accel="50000" decel="50000" fill="hold" nodeType="withEffect">
                                  <p:stCondLst>
                                    <p:cond delay="0"/>
                                  </p:stCondLst>
                                  <p:childTnLst>
                                    <p:animMotion origin="layout" path="M -0.00087 -3.7037E-7 L -0.18281 -0.00486 " pathEditMode="relative" rAng="0" ptsTypes="AA">
                                      <p:cBhvr>
                                        <p:cTn id="23" dur="1000" fill="hold"/>
                                        <p:tgtEl>
                                          <p:spTgt spid="9"/>
                                        </p:tgtEl>
                                        <p:attrNameLst>
                                          <p:attrName>ppt_x</p:attrName>
                                          <p:attrName>ppt_y</p:attrName>
                                        </p:attrNameLst>
                                      </p:cBhvr>
                                      <p:rCtr x="-9097" y="-255"/>
                                    </p:animMotion>
                                  </p:childTnLst>
                                </p:cTn>
                              </p:par>
                              <p:par>
                                <p:cTn id="24" presetID="63" presetClass="path" presetSubtype="0" accel="50000" decel="50000" fill="hold" grpId="1" nodeType="withEffect">
                                  <p:stCondLst>
                                    <p:cond delay="0"/>
                                  </p:stCondLst>
                                  <p:childTnLst>
                                    <p:animMotion origin="layout" path="M 0 0 L 0.25 0 E" pathEditMode="relative" ptsTypes="">
                                      <p:cBhvr>
                                        <p:cTn id="25" dur="1000" fill="hold"/>
                                        <p:tgtEl>
                                          <p:spTgt spid="12"/>
                                        </p:tgtEl>
                                        <p:attrNameLst>
                                          <p:attrName>ppt_x</p:attrName>
                                          <p:attrName>ppt_y</p:attrName>
                                        </p:attrNameLst>
                                      </p:cBhvr>
                                    </p:animMotion>
                                  </p:childTnLst>
                                </p:cTn>
                              </p:par>
                              <p:par>
                                <p:cTn id="26" presetID="35" presetClass="path" presetSubtype="0" accel="50000" decel="50000" fill="hold" grpId="1" nodeType="withEffect">
                                  <p:stCondLst>
                                    <p:cond delay="0"/>
                                  </p:stCondLst>
                                  <p:childTnLst>
                                    <p:animMotion origin="layout" path="M 0 0 L -0.25 0 E" pathEditMode="relative" ptsTypes="">
                                      <p:cBhvr>
                                        <p:cTn id="27"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3D095-44B3-4BD6-AA17-507D85279692}"/>
              </a:ext>
            </a:extLst>
          </p:cNvPr>
          <p:cNvSpPr>
            <a:spLocks noGrp="1"/>
          </p:cNvSpPr>
          <p:nvPr>
            <p:ph type="title"/>
          </p:nvPr>
        </p:nvSpPr>
        <p:spPr/>
        <p:txBody>
          <a:bodyPr/>
          <a:lstStyle/>
          <a:p>
            <a:r>
              <a:rPr lang="en-GB" dirty="0"/>
              <a:t>1AS-2 Read, write and interpret additive equations</a:t>
            </a:r>
          </a:p>
        </p:txBody>
      </p:sp>
      <p:pic>
        <p:nvPicPr>
          <p:cNvPr id="4" name="Picture 3">
            <a:extLst>
              <a:ext uri="{FF2B5EF4-FFF2-40B4-BE49-F238E27FC236}">
                <a16:creationId xmlns:a16="http://schemas.microsoft.com/office/drawing/2014/main" id="{A2F65FCA-8270-4D9E-9959-4C8D970EF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94694" y="1274166"/>
            <a:ext cx="1468965" cy="1578770"/>
          </a:xfrm>
          <a:prstGeom prst="rect">
            <a:avLst/>
          </a:prstGeom>
        </p:spPr>
      </p:pic>
      <p:sp>
        <p:nvSpPr>
          <p:cNvPr id="10" name="TextBox 9">
            <a:extLst>
              <a:ext uri="{FF2B5EF4-FFF2-40B4-BE49-F238E27FC236}">
                <a16:creationId xmlns:a16="http://schemas.microsoft.com/office/drawing/2014/main" id="{8FC98F51-3768-4EAE-B6C9-5C5BB530D1ED}"/>
              </a:ext>
            </a:extLst>
          </p:cNvPr>
          <p:cNvSpPr txBox="1"/>
          <p:nvPr/>
        </p:nvSpPr>
        <p:spPr bwMode="auto">
          <a:xfrm>
            <a:off x="2637802" y="4869913"/>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11" name="TextBox 10">
            <a:extLst>
              <a:ext uri="{FF2B5EF4-FFF2-40B4-BE49-F238E27FC236}">
                <a16:creationId xmlns:a16="http://schemas.microsoft.com/office/drawing/2014/main" id="{635F122B-E0C4-4137-86CD-502D0A055535}"/>
              </a:ext>
            </a:extLst>
          </p:cNvPr>
          <p:cNvSpPr txBox="1"/>
          <p:nvPr/>
        </p:nvSpPr>
        <p:spPr bwMode="auto">
          <a:xfrm>
            <a:off x="3501898" y="4869913"/>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id="{7F5226EA-2A28-47E0-AEA4-1B29E2247BAE}"/>
              </a:ext>
            </a:extLst>
          </p:cNvPr>
          <p:cNvSpPr txBox="1"/>
          <p:nvPr/>
        </p:nvSpPr>
        <p:spPr bwMode="auto">
          <a:xfrm>
            <a:off x="3069850" y="4869913"/>
            <a:ext cx="720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2" name="Rectangle 41">
            <a:extLst>
              <a:ext uri="{FF2B5EF4-FFF2-40B4-BE49-F238E27FC236}">
                <a16:creationId xmlns:a16="http://schemas.microsoft.com/office/drawing/2014/main" id="{494588DE-AF9A-4038-BDD7-9BE16CF58A58}"/>
              </a:ext>
            </a:extLst>
          </p:cNvPr>
          <p:cNvSpPr/>
          <p:nvPr/>
        </p:nvSpPr>
        <p:spPr bwMode="auto">
          <a:xfrm>
            <a:off x="2705818" y="4687967"/>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9" name="Picture 18">
            <a:extLst>
              <a:ext uri="{FF2B5EF4-FFF2-40B4-BE49-F238E27FC236}">
                <a16:creationId xmlns:a16="http://schemas.microsoft.com/office/drawing/2014/main" id="{DA0204E1-5B6A-4874-B5DF-649EB6181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
          <a:stretch/>
        </p:blipFill>
        <p:spPr>
          <a:xfrm>
            <a:off x="2963658" y="1275418"/>
            <a:ext cx="936104" cy="1296144"/>
          </a:xfrm>
          <a:prstGeom prst="rect">
            <a:avLst/>
          </a:prstGeom>
        </p:spPr>
      </p:pic>
      <p:pic>
        <p:nvPicPr>
          <p:cNvPr id="20" name="Picture 19">
            <a:extLst>
              <a:ext uri="{FF2B5EF4-FFF2-40B4-BE49-F238E27FC236}">
                <a16:creationId xmlns:a16="http://schemas.microsoft.com/office/drawing/2014/main" id="{1845DC6D-8FCF-4A74-A076-730FEB8856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a:stretch/>
        </p:blipFill>
        <p:spPr>
          <a:xfrm>
            <a:off x="4115786" y="1268760"/>
            <a:ext cx="1296144" cy="1584176"/>
          </a:xfrm>
          <a:prstGeom prst="rect">
            <a:avLst/>
          </a:prstGeom>
        </p:spPr>
      </p:pic>
      <p:pic>
        <p:nvPicPr>
          <p:cNvPr id="21" name="Picture 20">
            <a:extLst>
              <a:ext uri="{FF2B5EF4-FFF2-40B4-BE49-F238E27FC236}">
                <a16:creationId xmlns:a16="http://schemas.microsoft.com/office/drawing/2014/main" id="{BCFEF829-C6BA-441C-A254-9EFA53F01A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828"/>
          <a:stretch/>
        </p:blipFill>
        <p:spPr>
          <a:xfrm>
            <a:off x="4691850" y="2780928"/>
            <a:ext cx="936104" cy="1296144"/>
          </a:xfrm>
          <a:prstGeom prst="teardrop">
            <a:avLst/>
          </a:prstGeom>
        </p:spPr>
      </p:pic>
      <p:pic>
        <p:nvPicPr>
          <p:cNvPr id="22" name="Picture 21">
            <a:extLst>
              <a:ext uri="{FF2B5EF4-FFF2-40B4-BE49-F238E27FC236}">
                <a16:creationId xmlns:a16="http://schemas.microsoft.com/office/drawing/2014/main" id="{4745E57C-B0E4-4351-AD02-B4834F3FABE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55746" y="3075618"/>
            <a:ext cx="864096" cy="1152128"/>
          </a:xfrm>
          <a:prstGeom prst="rect">
            <a:avLst/>
          </a:prstGeom>
        </p:spPr>
      </p:pic>
      <p:pic>
        <p:nvPicPr>
          <p:cNvPr id="23" name="Picture 22">
            <a:extLst>
              <a:ext uri="{FF2B5EF4-FFF2-40B4-BE49-F238E27FC236}">
                <a16:creationId xmlns:a16="http://schemas.microsoft.com/office/drawing/2014/main" id="{47BC6A66-9B3A-4FFC-8A05-61BAD4DCF0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4935"/>
          <a:stretch/>
        </p:blipFill>
        <p:spPr>
          <a:xfrm>
            <a:off x="2348358" y="3006264"/>
            <a:ext cx="1296144" cy="1646872"/>
          </a:xfrm>
          <a:prstGeom prst="rect">
            <a:avLst/>
          </a:prstGeom>
        </p:spPr>
      </p:pic>
      <p:pic>
        <p:nvPicPr>
          <p:cNvPr id="24" name="Picture 23">
            <a:extLst>
              <a:ext uri="{FF2B5EF4-FFF2-40B4-BE49-F238E27FC236}">
                <a16:creationId xmlns:a16="http://schemas.microsoft.com/office/drawing/2014/main" id="{9522BA5A-6C61-4EB7-BD53-C16BF5BDC5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455458" y="2859594"/>
            <a:ext cx="892901" cy="1152128"/>
          </a:xfrm>
          <a:prstGeom prst="rect">
            <a:avLst/>
          </a:prstGeom>
        </p:spPr>
      </p:pic>
      <p:sp>
        <p:nvSpPr>
          <p:cNvPr id="25" name="TextBox 24">
            <a:extLst>
              <a:ext uri="{FF2B5EF4-FFF2-40B4-BE49-F238E27FC236}">
                <a16:creationId xmlns:a16="http://schemas.microsoft.com/office/drawing/2014/main" id="{FB98A53A-DC0A-4630-BFE1-1F83532ADB7B}"/>
              </a:ext>
            </a:extLst>
          </p:cNvPr>
          <p:cNvSpPr txBox="1"/>
          <p:nvPr/>
        </p:nvSpPr>
        <p:spPr bwMode="auto">
          <a:xfrm>
            <a:off x="2637874" y="486991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26" name="TextBox 25">
            <a:extLst>
              <a:ext uri="{FF2B5EF4-FFF2-40B4-BE49-F238E27FC236}">
                <a16:creationId xmlns:a16="http://schemas.microsoft.com/office/drawing/2014/main" id="{6FF4C512-FCA1-4C2F-B9FD-D6FDC949EB43}"/>
              </a:ext>
            </a:extLst>
          </p:cNvPr>
          <p:cNvSpPr txBox="1"/>
          <p:nvPr/>
        </p:nvSpPr>
        <p:spPr bwMode="auto">
          <a:xfrm>
            <a:off x="3501874" y="486991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27" name="TextBox 26">
            <a:extLst>
              <a:ext uri="{FF2B5EF4-FFF2-40B4-BE49-F238E27FC236}">
                <a16:creationId xmlns:a16="http://schemas.microsoft.com/office/drawing/2014/main" id="{1240027E-E426-4EEE-BA8B-AEFE7EDA345A}"/>
              </a:ext>
            </a:extLst>
          </p:cNvPr>
          <p:cNvSpPr txBox="1"/>
          <p:nvPr/>
        </p:nvSpPr>
        <p:spPr bwMode="auto">
          <a:xfrm>
            <a:off x="3069874" y="4869913"/>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0" name="Rectangle 39">
            <a:extLst>
              <a:ext uri="{FF2B5EF4-FFF2-40B4-BE49-F238E27FC236}">
                <a16:creationId xmlns:a16="http://schemas.microsoft.com/office/drawing/2014/main" id="{2F722F28-2E85-4574-B11F-64A2A3DEC8AA}"/>
              </a:ext>
            </a:extLst>
          </p:cNvPr>
          <p:cNvSpPr/>
          <p:nvPr/>
        </p:nvSpPr>
        <p:spPr bwMode="auto">
          <a:xfrm>
            <a:off x="2635796" y="4674080"/>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TextBox 27">
            <a:extLst>
              <a:ext uri="{FF2B5EF4-FFF2-40B4-BE49-F238E27FC236}">
                <a16:creationId xmlns:a16="http://schemas.microsoft.com/office/drawing/2014/main" id="{C7ED5995-8C95-40A2-B0FB-1D776761D592}"/>
              </a:ext>
            </a:extLst>
          </p:cNvPr>
          <p:cNvSpPr txBox="1"/>
          <p:nvPr/>
        </p:nvSpPr>
        <p:spPr bwMode="auto">
          <a:xfrm>
            <a:off x="2637802" y="486109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3FD9B9E8-8F4D-4318-AE33-4FB9A04E0109}"/>
              </a:ext>
            </a:extLst>
          </p:cNvPr>
          <p:cNvSpPr txBox="1"/>
          <p:nvPr/>
        </p:nvSpPr>
        <p:spPr bwMode="auto">
          <a:xfrm>
            <a:off x="3501802" y="486109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30" name="TextBox 29">
            <a:extLst>
              <a:ext uri="{FF2B5EF4-FFF2-40B4-BE49-F238E27FC236}">
                <a16:creationId xmlns:a16="http://schemas.microsoft.com/office/drawing/2014/main" id="{BC250D42-B620-4127-A2A0-76D0844448ED}"/>
              </a:ext>
            </a:extLst>
          </p:cNvPr>
          <p:cNvSpPr txBox="1"/>
          <p:nvPr/>
        </p:nvSpPr>
        <p:spPr bwMode="auto">
          <a:xfrm>
            <a:off x="3069802" y="486109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5" name="Rectangle 4">
            <a:extLst>
              <a:ext uri="{FF2B5EF4-FFF2-40B4-BE49-F238E27FC236}">
                <a16:creationId xmlns:a16="http://schemas.microsoft.com/office/drawing/2014/main" id="{EBB30E77-1E8C-426B-9105-8A26623493E4}"/>
              </a:ext>
            </a:extLst>
          </p:cNvPr>
          <p:cNvSpPr/>
          <p:nvPr/>
        </p:nvSpPr>
        <p:spPr bwMode="auto">
          <a:xfrm>
            <a:off x="2493835" y="4687464"/>
            <a:ext cx="1584080" cy="6056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TextBox 30">
            <a:extLst>
              <a:ext uri="{FF2B5EF4-FFF2-40B4-BE49-F238E27FC236}">
                <a16:creationId xmlns:a16="http://schemas.microsoft.com/office/drawing/2014/main" id="{AA1A6357-60A8-4A47-A59C-7C73BFB182CE}"/>
              </a:ext>
            </a:extLst>
          </p:cNvPr>
          <p:cNvSpPr txBox="1"/>
          <p:nvPr/>
        </p:nvSpPr>
        <p:spPr bwMode="auto">
          <a:xfrm>
            <a:off x="2637802" y="486109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33" name="TextBox 32">
            <a:extLst>
              <a:ext uri="{FF2B5EF4-FFF2-40B4-BE49-F238E27FC236}">
                <a16:creationId xmlns:a16="http://schemas.microsoft.com/office/drawing/2014/main" id="{37E115FF-7A01-496A-B3F9-0D3B07241763}"/>
              </a:ext>
            </a:extLst>
          </p:cNvPr>
          <p:cNvSpPr txBox="1"/>
          <p:nvPr/>
        </p:nvSpPr>
        <p:spPr bwMode="auto">
          <a:xfrm>
            <a:off x="3069802" y="486109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id="{41C14C24-900D-44BA-957B-74CA3006427E}"/>
              </a:ext>
            </a:extLst>
          </p:cNvPr>
          <p:cNvSpPr txBox="1"/>
          <p:nvPr/>
        </p:nvSpPr>
        <p:spPr bwMode="auto">
          <a:xfrm>
            <a:off x="3501802" y="4861097"/>
            <a:ext cx="718074"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34" name="TextBox 33">
            <a:extLst>
              <a:ext uri="{FF2B5EF4-FFF2-40B4-BE49-F238E27FC236}">
                <a16:creationId xmlns:a16="http://schemas.microsoft.com/office/drawing/2014/main" id="{52B2A6B1-DF7E-4335-A0D2-C9E60BC3163A}"/>
              </a:ext>
            </a:extLst>
          </p:cNvPr>
          <p:cNvSpPr txBox="1"/>
          <p:nvPr/>
        </p:nvSpPr>
        <p:spPr bwMode="auto">
          <a:xfrm>
            <a:off x="2637802" y="526352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35" name="TextBox 34">
            <a:extLst>
              <a:ext uri="{FF2B5EF4-FFF2-40B4-BE49-F238E27FC236}">
                <a16:creationId xmlns:a16="http://schemas.microsoft.com/office/drawing/2014/main" id="{3924232F-C425-41D8-8D8C-2193FC58F079}"/>
              </a:ext>
            </a:extLst>
          </p:cNvPr>
          <p:cNvSpPr txBox="1"/>
          <p:nvPr/>
        </p:nvSpPr>
        <p:spPr bwMode="auto">
          <a:xfrm>
            <a:off x="3501802" y="526352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36" name="TextBox 35">
            <a:extLst>
              <a:ext uri="{FF2B5EF4-FFF2-40B4-BE49-F238E27FC236}">
                <a16:creationId xmlns:a16="http://schemas.microsoft.com/office/drawing/2014/main" id="{AC996993-3383-41DE-8AFA-9FA613BC5A02}"/>
              </a:ext>
            </a:extLst>
          </p:cNvPr>
          <p:cNvSpPr txBox="1"/>
          <p:nvPr/>
        </p:nvSpPr>
        <p:spPr bwMode="auto">
          <a:xfrm>
            <a:off x="3069802" y="526352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37" name="TextBox 36">
            <a:extLst>
              <a:ext uri="{FF2B5EF4-FFF2-40B4-BE49-F238E27FC236}">
                <a16:creationId xmlns:a16="http://schemas.microsoft.com/office/drawing/2014/main" id="{33EF7881-7681-4F54-A128-E3294BEAC479}"/>
              </a:ext>
            </a:extLst>
          </p:cNvPr>
          <p:cNvSpPr txBox="1"/>
          <p:nvPr/>
        </p:nvSpPr>
        <p:spPr bwMode="auto">
          <a:xfrm>
            <a:off x="2637802" y="56955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id="{2CCF08FC-502D-4CEA-8BDD-6965AD112AD1}"/>
              </a:ext>
            </a:extLst>
          </p:cNvPr>
          <p:cNvSpPr txBox="1"/>
          <p:nvPr/>
        </p:nvSpPr>
        <p:spPr bwMode="auto">
          <a:xfrm>
            <a:off x="3501802" y="56955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id="{42676C28-C90B-44BF-A40A-567D19818950}"/>
              </a:ext>
            </a:extLst>
          </p:cNvPr>
          <p:cNvSpPr txBox="1"/>
          <p:nvPr/>
        </p:nvSpPr>
        <p:spPr bwMode="auto">
          <a:xfrm>
            <a:off x="3069802" y="569557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7" name="Content Placeholder 2">
            <a:extLst>
              <a:ext uri="{FF2B5EF4-FFF2-40B4-BE49-F238E27FC236}">
                <a16:creationId xmlns:a16="http://schemas.microsoft.com/office/drawing/2014/main" id="{9BB62D54-5985-4BDA-A19B-6EE150724BAB}"/>
              </a:ext>
            </a:extLst>
          </p:cNvPr>
          <p:cNvSpPr txBox="1">
            <a:spLocks/>
          </p:cNvSpPr>
          <p:nvPr/>
        </p:nvSpPr>
        <p:spPr>
          <a:xfrm>
            <a:off x="6116596" y="1774152"/>
            <a:ext cx="5390389" cy="373298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rucksacks. How could you sort them in different ways?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some expressions using the addition sign to show the different sizes </a:t>
            </a:r>
            <a:r>
              <a:rPr kumimoji="0" lang="en-GB" sz="2000" b="0" i="1" u="none" strike="noStrike" kern="1200" cap="none" spc="0" normalizeH="0" baseline="0" noProof="0" dirty="0">
                <a:ln>
                  <a:noFill/>
                </a:ln>
                <a:solidFill>
                  <a:srgbClr val="585858"/>
                </a:solidFill>
                <a:effectLst/>
                <a:uLnTx/>
                <a:uFillTx/>
                <a:latin typeface="Arial"/>
                <a:ea typeface="+mn-ea"/>
                <a:cs typeface="+mn-cs"/>
              </a:rPr>
              <a:t>or</a:t>
            </a:r>
            <a:r>
              <a:rPr kumimoji="0" lang="en-GB" sz="2000" b="0" i="0" u="none" strike="noStrike" kern="1200" cap="none" spc="0" normalizeH="0" baseline="0" noProof="0" dirty="0">
                <a:ln>
                  <a:noFill/>
                </a:ln>
                <a:solidFill>
                  <a:srgbClr val="585858"/>
                </a:solidFill>
                <a:effectLst/>
                <a:uLnTx/>
                <a:uFillTx/>
                <a:latin typeface="Arial"/>
                <a:ea typeface="+mn-ea"/>
                <a:cs typeface="+mn-cs"/>
              </a:rPr>
              <a:t> different colours?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what the numbers mean in each of my expressions?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think of another expression we could write?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062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2"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1000"/>
                            </p:stCondLst>
                            <p:childTnLst>
                              <p:par>
                                <p:cTn id="54" presetID="10" presetClass="exit" presetSubtype="0" fill="hold" grpId="3" nodeType="after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par>
                          <p:cTn id="72" fill="hold">
                            <p:stCondLst>
                              <p:cond delay="1500"/>
                            </p:stCondLst>
                            <p:childTnLst>
                              <p:par>
                                <p:cTn id="73" presetID="10" presetClass="entr" presetSubtype="0" fill="hold" grpId="4"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par>
                          <p:cTn id="91" fill="hold">
                            <p:stCondLst>
                              <p:cond delay="2000"/>
                            </p:stCondLst>
                            <p:childTnLst>
                              <p:par>
                                <p:cTn id="92" presetID="10" presetClass="exit" presetSubtype="0" fill="hold" grpId="5" nodeType="after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9"/>
                                        </p:tgtEl>
                                      </p:cBhvr>
                                    </p:animEffect>
                                    <p:set>
                                      <p:cBhvr>
                                        <p:cTn id="103" dur="1" fill="hold">
                                          <p:stCondLst>
                                            <p:cond delay="499"/>
                                          </p:stCondLst>
                                        </p:cTn>
                                        <p:tgtEl>
                                          <p:spTgt spid="1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6" nodeType="after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00"/>
                                        <p:tgtEl>
                                          <p:spTgt spid="10"/>
                                        </p:tgtEl>
                                      </p:cBhvr>
                                    </p:animEffect>
                                  </p:childTnLst>
                                </p:cTn>
                              </p:par>
                              <p:par>
                                <p:cTn id="114" presetID="10" presetClass="entr" presetSubtype="0"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fade">
                                      <p:cBhvr>
                                        <p:cTn id="119" dur="500"/>
                                        <p:tgtEl>
                                          <p:spTgt spid="23"/>
                                        </p:tgtEl>
                                      </p:cBhvr>
                                    </p:animEffect>
                                  </p:childTnLst>
                                </p:cTn>
                              </p:par>
                              <p:par>
                                <p:cTn id="120" presetID="10" presetClass="entr" presetSubtype="0" fill="hold"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par>
                                <p:cTn id="123" presetID="10" presetClass="entr" presetSubtype="0" fill="hold"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fade">
                                      <p:cBhvr>
                                        <p:cTn id="125" dur="500"/>
                                        <p:tgtEl>
                                          <p:spTgt spid="20"/>
                                        </p:tgtEl>
                                      </p:cBhvr>
                                    </p:animEffect>
                                  </p:child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11"/>
                                        </p:tgtEl>
                                      </p:cBhvr>
                                    </p:animEffect>
                                    <p:set>
                                      <p:cBhvr>
                                        <p:cTn id="133" dur="1" fill="hold">
                                          <p:stCondLst>
                                            <p:cond delay="499"/>
                                          </p:stCondLst>
                                        </p:cTn>
                                        <p:tgtEl>
                                          <p:spTgt spid="11"/>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grpId="2" nodeType="after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par>
                                <p:cTn id="144" presetID="10" presetClass="entr" presetSubtype="0"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Effect transition="in" filter="fade">
                                      <p:cBhvr>
                                        <p:cTn id="146" dur="500"/>
                                        <p:tgtEl>
                                          <p:spTgt spid="4"/>
                                        </p:tgtEl>
                                      </p:cBhvr>
                                    </p:animEffect>
                                  </p:childTnLst>
                                </p:cTn>
                              </p:par>
                              <p:par>
                                <p:cTn id="147" presetID="10" presetClass="entr" presetSubtype="0" fill="hold" nodeType="withEffect">
                                  <p:stCondLst>
                                    <p:cond delay="0"/>
                                  </p:stCondLst>
                                  <p:childTnLst>
                                    <p:set>
                                      <p:cBhvr>
                                        <p:cTn id="148" dur="1" fill="hold">
                                          <p:stCondLst>
                                            <p:cond delay="0"/>
                                          </p:stCondLst>
                                        </p:cTn>
                                        <p:tgtEl>
                                          <p:spTgt spid="22"/>
                                        </p:tgtEl>
                                        <p:attrNameLst>
                                          <p:attrName>style.visibility</p:attrName>
                                        </p:attrNameLst>
                                      </p:cBhvr>
                                      <p:to>
                                        <p:strVal val="visible"/>
                                      </p:to>
                                    </p:set>
                                    <p:animEffect transition="in" filter="fade">
                                      <p:cBhvr>
                                        <p:cTn id="149" dur="500"/>
                                        <p:tgtEl>
                                          <p:spTgt spid="22"/>
                                        </p:tgtEl>
                                      </p:cBhvr>
                                    </p:animEffect>
                                  </p:childTnLst>
                                </p:cTn>
                              </p:par>
                            </p:childTnLst>
                          </p:cTn>
                        </p:par>
                        <p:par>
                          <p:cTn id="150" fill="hold">
                            <p:stCondLst>
                              <p:cond delay="1000"/>
                            </p:stCondLst>
                            <p:childTnLst>
                              <p:par>
                                <p:cTn id="151" presetID="10" presetClass="exit" presetSubtype="0" fill="hold" grpId="3" nodeType="afterEffect">
                                  <p:stCondLst>
                                    <p:cond delay="0"/>
                                  </p:stCondLst>
                                  <p:childTnLst>
                                    <p:animEffect transition="out" filter="fade">
                                      <p:cBhvr>
                                        <p:cTn id="152" dur="500"/>
                                        <p:tgtEl>
                                          <p:spTgt spid="11"/>
                                        </p:tgtEl>
                                      </p:cBhvr>
                                    </p:animEffect>
                                    <p:set>
                                      <p:cBhvr>
                                        <p:cTn id="153" dur="1" fill="hold">
                                          <p:stCondLst>
                                            <p:cond delay="499"/>
                                          </p:stCondLst>
                                        </p:cTn>
                                        <p:tgtEl>
                                          <p:spTgt spid="1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
                                        </p:tgtEl>
                                      </p:cBhvr>
                                    </p:animEffect>
                                    <p:set>
                                      <p:cBhvr>
                                        <p:cTn id="156" dur="1" fill="hold">
                                          <p:stCondLst>
                                            <p:cond delay="499"/>
                                          </p:stCondLst>
                                        </p:cTn>
                                        <p:tgtEl>
                                          <p:spTgt spid="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2"/>
                                        </p:tgtEl>
                                      </p:cBhvr>
                                    </p:animEffect>
                                    <p:set>
                                      <p:cBhvr>
                                        <p:cTn id="159" dur="1" fill="hold">
                                          <p:stCondLst>
                                            <p:cond delay="499"/>
                                          </p:stCondLst>
                                        </p:cTn>
                                        <p:tgtEl>
                                          <p:spTgt spid="22"/>
                                        </p:tgtEl>
                                        <p:attrNameLst>
                                          <p:attrName>style.visibility</p:attrName>
                                        </p:attrNameLst>
                                      </p:cBhvr>
                                      <p:to>
                                        <p:strVal val="hidden"/>
                                      </p:to>
                                    </p:set>
                                  </p:childTnLst>
                                </p:cTn>
                              </p:par>
                            </p:childTnLst>
                          </p:cTn>
                        </p:par>
                        <p:par>
                          <p:cTn id="160" fill="hold">
                            <p:stCondLst>
                              <p:cond delay="1500"/>
                            </p:stCondLst>
                            <p:childTnLst>
                              <p:par>
                                <p:cTn id="161" presetID="10" presetClass="entr" presetSubtype="0" fill="hold" grpId="4" nodeType="after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fade">
                                      <p:cBhvr>
                                        <p:cTn id="163" dur="500"/>
                                        <p:tgtEl>
                                          <p:spTgt spid="11"/>
                                        </p:tgtEl>
                                      </p:cBhvr>
                                    </p:animEffect>
                                  </p:childTnLst>
                                </p:cTn>
                              </p:par>
                              <p:par>
                                <p:cTn id="164" presetID="10" presetClass="entr" presetSubtype="0" fill="hold" nodeType="with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par>
                                <p:cTn id="167" presetID="10" presetClass="entr" presetSubtype="0" fill="hold" nodeType="with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500"/>
                                        <p:tgtEl>
                                          <p:spTgt spid="22"/>
                                        </p:tgtEl>
                                      </p:cBhvr>
                                    </p:animEffect>
                                  </p:childTnLst>
                                </p:cTn>
                              </p:par>
                            </p:childTnLst>
                          </p:cTn>
                        </p:par>
                        <p:par>
                          <p:cTn id="170" fill="hold">
                            <p:stCondLst>
                              <p:cond delay="2000"/>
                            </p:stCondLst>
                            <p:childTnLst>
                              <p:par>
                                <p:cTn id="171" presetID="10" presetClass="exit" presetSubtype="0" fill="hold" grpId="5" nodeType="afterEffect">
                                  <p:stCondLst>
                                    <p:cond delay="0"/>
                                  </p:stCondLst>
                                  <p:childTnLst>
                                    <p:animEffect transition="out" filter="fade">
                                      <p:cBhvr>
                                        <p:cTn id="172" dur="500"/>
                                        <p:tgtEl>
                                          <p:spTgt spid="11"/>
                                        </p:tgtEl>
                                      </p:cBhvr>
                                    </p:animEffect>
                                    <p:set>
                                      <p:cBhvr>
                                        <p:cTn id="173" dur="1" fill="hold">
                                          <p:stCondLst>
                                            <p:cond delay="499"/>
                                          </p:stCondLst>
                                        </p:cTn>
                                        <p:tgtEl>
                                          <p:spTgt spid="11"/>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4"/>
                                        </p:tgtEl>
                                      </p:cBhvr>
                                    </p:animEffect>
                                    <p:set>
                                      <p:cBhvr>
                                        <p:cTn id="176" dur="1" fill="hold">
                                          <p:stCondLst>
                                            <p:cond delay="499"/>
                                          </p:stCondLst>
                                        </p:cTn>
                                        <p:tgtEl>
                                          <p:spTgt spid="4"/>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childTnLst>
                          </p:cTn>
                        </p:par>
                        <p:par>
                          <p:cTn id="180" fill="hold">
                            <p:stCondLst>
                              <p:cond delay="2500"/>
                            </p:stCondLst>
                            <p:childTnLst>
                              <p:par>
                                <p:cTn id="181" presetID="10" presetClass="entr" presetSubtype="0" fill="hold" grpId="6" nodeType="after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par>
                                <p:cTn id="184" presetID="10" presetClass="entr" presetSubtype="0" fill="hold" nodeType="with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fade">
                                      <p:cBhvr>
                                        <p:cTn id="186" dur="500"/>
                                        <p:tgtEl>
                                          <p:spTgt spid="4"/>
                                        </p:tgtEl>
                                      </p:cBhvr>
                                    </p:animEffect>
                                  </p:childTnLst>
                                </p:cTn>
                              </p:par>
                              <p:par>
                                <p:cTn id="187" presetID="10" presetClass="entr" presetSubtype="0" fill="hold" nodeType="withEffect">
                                  <p:stCondLst>
                                    <p:cond delay="0"/>
                                  </p:stCondLst>
                                  <p:childTnLst>
                                    <p:set>
                                      <p:cBhvr>
                                        <p:cTn id="188" dur="1" fill="hold">
                                          <p:stCondLst>
                                            <p:cond delay="0"/>
                                          </p:stCondLst>
                                        </p:cTn>
                                        <p:tgtEl>
                                          <p:spTgt spid="22"/>
                                        </p:tgtEl>
                                        <p:attrNameLst>
                                          <p:attrName>style.visibility</p:attrName>
                                        </p:attrNameLst>
                                      </p:cBhvr>
                                      <p:to>
                                        <p:strVal val="visible"/>
                                      </p:to>
                                    </p:set>
                                    <p:animEffect transition="in" filter="fade">
                                      <p:cBhvr>
                                        <p:cTn id="189" dur="500"/>
                                        <p:tgtEl>
                                          <p:spTgt spid="22"/>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500"/>
                                  </p:stCondLst>
                                  <p:childTnLst>
                                    <p:set>
                                      <p:cBhvr>
                                        <p:cTn id="193" dur="1" fill="hold">
                                          <p:stCondLst>
                                            <p:cond delay="0"/>
                                          </p:stCondLst>
                                        </p:cTn>
                                        <p:tgtEl>
                                          <p:spTgt spid="26"/>
                                        </p:tgtEl>
                                        <p:attrNameLst>
                                          <p:attrName>style.visibility</p:attrName>
                                        </p:attrNameLst>
                                      </p:cBhvr>
                                      <p:to>
                                        <p:strVal val="visible"/>
                                      </p:to>
                                    </p:set>
                                    <p:animEffect transition="in" filter="fade">
                                      <p:cBhvr>
                                        <p:cTn id="194" dur="500"/>
                                        <p:tgtEl>
                                          <p:spTgt spid="26"/>
                                        </p:tgtEl>
                                      </p:cBhvr>
                                    </p:animEffect>
                                  </p:childTnLst>
                                </p:cTn>
                              </p:par>
                              <p:par>
                                <p:cTn id="195" presetID="10" presetClass="entr" presetSubtype="0" fill="hold" grpId="0" nodeType="withEffect">
                                  <p:stCondLst>
                                    <p:cond delay="50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0"/>
                                        <p:tgtEl>
                                          <p:spTgt spid="27"/>
                                        </p:tgtEl>
                                      </p:cBhvr>
                                    </p:animEffect>
                                  </p:childTnLst>
                                </p:cTn>
                              </p:par>
                              <p:par>
                                <p:cTn id="198" presetID="10" presetClass="entr" presetSubtype="0" fill="hold" grpId="0" nodeType="withEffect">
                                  <p:stCondLst>
                                    <p:cond delay="500"/>
                                  </p:stCondLst>
                                  <p:childTnLst>
                                    <p:set>
                                      <p:cBhvr>
                                        <p:cTn id="199" dur="1" fill="hold">
                                          <p:stCondLst>
                                            <p:cond delay="0"/>
                                          </p:stCondLst>
                                        </p:cTn>
                                        <p:tgtEl>
                                          <p:spTgt spid="25"/>
                                        </p:tgtEl>
                                        <p:attrNameLst>
                                          <p:attrName>style.visibility</p:attrName>
                                        </p:attrNameLst>
                                      </p:cBhvr>
                                      <p:to>
                                        <p:strVal val="visible"/>
                                      </p:to>
                                    </p:set>
                                    <p:animEffect transition="in" filter="fade">
                                      <p:cBhvr>
                                        <p:cTn id="200" dur="500"/>
                                        <p:tgtEl>
                                          <p:spTgt spid="25"/>
                                        </p:tgtEl>
                                      </p:cBhvr>
                                    </p:animEffect>
                                  </p:childTnLst>
                                </p:cTn>
                              </p:par>
                              <p:par>
                                <p:cTn id="201" presetID="1" presetClass="entr" presetSubtype="0" fill="hold" grpId="0" nodeType="withEffect">
                                  <p:stCondLst>
                                    <p:cond delay="500"/>
                                  </p:stCondLst>
                                  <p:childTnLst>
                                    <p:set>
                                      <p:cBhvr>
                                        <p:cTn id="202" dur="1" fill="hold">
                                          <p:stCondLst>
                                            <p:cond delay="0"/>
                                          </p:stCondLst>
                                        </p:cTn>
                                        <p:tgtEl>
                                          <p:spTgt spid="42"/>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24"/>
                                        </p:tgtEl>
                                      </p:cBhvr>
                                    </p:animEffect>
                                    <p:set>
                                      <p:cBhvr>
                                        <p:cTn id="207" dur="1" fill="hold">
                                          <p:stCondLst>
                                            <p:cond delay="499"/>
                                          </p:stCondLst>
                                        </p:cTn>
                                        <p:tgtEl>
                                          <p:spTgt spid="24"/>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19"/>
                                        </p:tgtEl>
                                      </p:cBhvr>
                                    </p:animEffect>
                                    <p:set>
                                      <p:cBhvr>
                                        <p:cTn id="210" dur="1" fill="hold">
                                          <p:stCondLst>
                                            <p:cond delay="499"/>
                                          </p:stCondLst>
                                        </p:cTn>
                                        <p:tgtEl>
                                          <p:spTgt spid="19"/>
                                        </p:tgtEl>
                                        <p:attrNameLst>
                                          <p:attrName>style.visibility</p:attrName>
                                        </p:attrNameLst>
                                      </p:cBhvr>
                                      <p:to>
                                        <p:strVal val="hidden"/>
                                      </p:to>
                                    </p:set>
                                  </p:childTnLst>
                                </p:cTn>
                              </p:par>
                              <p:par>
                                <p:cTn id="211" presetID="10" presetClass="exit" presetSubtype="0" fill="hold" nodeType="withEffect">
                                  <p:stCondLst>
                                    <p:cond delay="0"/>
                                  </p:stCondLst>
                                  <p:childTnLst>
                                    <p:animEffect transition="out" filter="fade">
                                      <p:cBhvr>
                                        <p:cTn id="212" dur="500"/>
                                        <p:tgtEl>
                                          <p:spTgt spid="21"/>
                                        </p:tgtEl>
                                      </p:cBhvr>
                                    </p:animEffect>
                                    <p:set>
                                      <p:cBhvr>
                                        <p:cTn id="213" dur="1" fill="hold">
                                          <p:stCondLst>
                                            <p:cond delay="499"/>
                                          </p:stCondLst>
                                        </p:cTn>
                                        <p:tgtEl>
                                          <p:spTgt spid="21"/>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22"/>
                                        </p:tgtEl>
                                      </p:cBhvr>
                                    </p:animEffect>
                                    <p:set>
                                      <p:cBhvr>
                                        <p:cTn id="216" dur="1" fill="hold">
                                          <p:stCondLst>
                                            <p:cond delay="499"/>
                                          </p:stCondLst>
                                        </p:cTn>
                                        <p:tgtEl>
                                          <p:spTgt spid="22"/>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25"/>
                                        </p:tgtEl>
                                      </p:cBhvr>
                                    </p:animEffect>
                                    <p:set>
                                      <p:cBhvr>
                                        <p:cTn id="219" dur="1" fill="hold">
                                          <p:stCondLst>
                                            <p:cond delay="499"/>
                                          </p:stCondLst>
                                        </p:cTn>
                                        <p:tgtEl>
                                          <p:spTgt spid="25"/>
                                        </p:tgtEl>
                                        <p:attrNameLst>
                                          <p:attrName>style.visibility</p:attrName>
                                        </p:attrNameLst>
                                      </p:cBhvr>
                                      <p:to>
                                        <p:strVal val="hidden"/>
                                      </p:to>
                                    </p:set>
                                  </p:childTnLst>
                                </p:cTn>
                              </p:par>
                            </p:childTnLst>
                          </p:cTn>
                        </p:par>
                        <p:par>
                          <p:cTn id="220" fill="hold">
                            <p:stCondLst>
                              <p:cond delay="500"/>
                            </p:stCondLst>
                            <p:childTnLst>
                              <p:par>
                                <p:cTn id="221" presetID="10" presetClass="entr" presetSubtype="0" fill="hold" nodeType="afterEffect">
                                  <p:stCondLst>
                                    <p:cond delay="0"/>
                                  </p:stCondLst>
                                  <p:childTnLst>
                                    <p:set>
                                      <p:cBhvr>
                                        <p:cTn id="222" dur="1" fill="hold">
                                          <p:stCondLst>
                                            <p:cond delay="0"/>
                                          </p:stCondLst>
                                        </p:cTn>
                                        <p:tgtEl>
                                          <p:spTgt spid="24"/>
                                        </p:tgtEl>
                                        <p:attrNameLst>
                                          <p:attrName>style.visibility</p:attrName>
                                        </p:attrNameLst>
                                      </p:cBhvr>
                                      <p:to>
                                        <p:strVal val="visible"/>
                                      </p:to>
                                    </p:set>
                                    <p:animEffect transition="in" filter="fade">
                                      <p:cBhvr>
                                        <p:cTn id="223" dur="500"/>
                                        <p:tgtEl>
                                          <p:spTgt spid="24"/>
                                        </p:tgtEl>
                                      </p:cBhvr>
                                    </p:animEffect>
                                  </p:childTnLst>
                                </p:cTn>
                              </p:par>
                              <p:par>
                                <p:cTn id="224" presetID="10" presetClass="entr" presetSubtype="0" fill="hold" nodeType="withEffect">
                                  <p:stCondLst>
                                    <p:cond delay="0"/>
                                  </p:stCondLst>
                                  <p:childTnLst>
                                    <p:set>
                                      <p:cBhvr>
                                        <p:cTn id="225" dur="1" fill="hold">
                                          <p:stCondLst>
                                            <p:cond delay="0"/>
                                          </p:stCondLst>
                                        </p:cTn>
                                        <p:tgtEl>
                                          <p:spTgt spid="19"/>
                                        </p:tgtEl>
                                        <p:attrNameLst>
                                          <p:attrName>style.visibility</p:attrName>
                                        </p:attrNameLst>
                                      </p:cBhvr>
                                      <p:to>
                                        <p:strVal val="visible"/>
                                      </p:to>
                                    </p:set>
                                    <p:animEffect transition="in" filter="fade">
                                      <p:cBhvr>
                                        <p:cTn id="226" dur="500"/>
                                        <p:tgtEl>
                                          <p:spTgt spid="19"/>
                                        </p:tgtEl>
                                      </p:cBhvr>
                                    </p:animEffect>
                                  </p:childTnLst>
                                </p:cTn>
                              </p:par>
                              <p:par>
                                <p:cTn id="227" presetID="10" presetClass="entr" presetSubtype="0" fill="hold" nodeType="withEffect">
                                  <p:stCondLst>
                                    <p:cond delay="0"/>
                                  </p:stCondLst>
                                  <p:childTnLst>
                                    <p:set>
                                      <p:cBhvr>
                                        <p:cTn id="228" dur="1" fill="hold">
                                          <p:stCondLst>
                                            <p:cond delay="0"/>
                                          </p:stCondLst>
                                        </p:cTn>
                                        <p:tgtEl>
                                          <p:spTgt spid="21"/>
                                        </p:tgtEl>
                                        <p:attrNameLst>
                                          <p:attrName>style.visibility</p:attrName>
                                        </p:attrNameLst>
                                      </p:cBhvr>
                                      <p:to>
                                        <p:strVal val="visible"/>
                                      </p:to>
                                    </p:set>
                                    <p:animEffect transition="in" filter="fade">
                                      <p:cBhvr>
                                        <p:cTn id="229" dur="500"/>
                                        <p:tgtEl>
                                          <p:spTgt spid="21"/>
                                        </p:tgtEl>
                                      </p:cBhvr>
                                    </p:animEffect>
                                  </p:childTnLst>
                                </p:cTn>
                              </p:par>
                              <p:par>
                                <p:cTn id="230" presetID="10" presetClass="entr" presetSubtype="0" fill="hold"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par>
                                <p:cTn id="233" presetID="10" presetClass="entr" presetSubtype="0" fill="hold" grpId="2" nodeType="withEffect">
                                  <p:stCondLst>
                                    <p:cond delay="0"/>
                                  </p:stCondLst>
                                  <p:childTnLst>
                                    <p:set>
                                      <p:cBhvr>
                                        <p:cTn id="234" dur="1" fill="hold">
                                          <p:stCondLst>
                                            <p:cond delay="0"/>
                                          </p:stCondLst>
                                        </p:cTn>
                                        <p:tgtEl>
                                          <p:spTgt spid="25"/>
                                        </p:tgtEl>
                                        <p:attrNameLst>
                                          <p:attrName>style.visibility</p:attrName>
                                        </p:attrNameLst>
                                      </p:cBhvr>
                                      <p:to>
                                        <p:strVal val="visible"/>
                                      </p:to>
                                    </p:set>
                                    <p:animEffect transition="in" filter="fade">
                                      <p:cBhvr>
                                        <p:cTn id="235" dur="500"/>
                                        <p:tgtEl>
                                          <p:spTgt spid="25"/>
                                        </p:tgtEl>
                                      </p:cBhvr>
                                    </p:animEffect>
                                  </p:childTnLst>
                                </p:cTn>
                              </p:par>
                            </p:childTnLst>
                          </p:cTn>
                        </p:par>
                        <p:par>
                          <p:cTn id="236" fill="hold">
                            <p:stCondLst>
                              <p:cond delay="1000"/>
                            </p:stCondLst>
                            <p:childTnLst>
                              <p:par>
                                <p:cTn id="237" presetID="10" presetClass="exit" presetSubtype="0" fill="hold" nodeType="afterEffect">
                                  <p:stCondLst>
                                    <p:cond delay="0"/>
                                  </p:stCondLst>
                                  <p:childTnLst>
                                    <p:animEffect transition="out" filter="fade">
                                      <p:cBhvr>
                                        <p:cTn id="238" dur="500"/>
                                        <p:tgtEl>
                                          <p:spTgt spid="24"/>
                                        </p:tgtEl>
                                      </p:cBhvr>
                                    </p:animEffect>
                                    <p:set>
                                      <p:cBhvr>
                                        <p:cTn id="239" dur="1" fill="hold">
                                          <p:stCondLst>
                                            <p:cond delay="499"/>
                                          </p:stCondLst>
                                        </p:cTn>
                                        <p:tgtEl>
                                          <p:spTgt spid="24"/>
                                        </p:tgtEl>
                                        <p:attrNameLst>
                                          <p:attrName>style.visibility</p:attrName>
                                        </p:attrNameLst>
                                      </p:cBhvr>
                                      <p:to>
                                        <p:strVal val="hidden"/>
                                      </p:to>
                                    </p:set>
                                  </p:childTnLst>
                                </p:cTn>
                              </p:par>
                              <p:par>
                                <p:cTn id="240" presetID="10" presetClass="exit" presetSubtype="0" fill="hold" nodeType="withEffect">
                                  <p:stCondLst>
                                    <p:cond delay="0"/>
                                  </p:stCondLst>
                                  <p:childTnLst>
                                    <p:animEffect transition="out" filter="fade">
                                      <p:cBhvr>
                                        <p:cTn id="241" dur="500"/>
                                        <p:tgtEl>
                                          <p:spTgt spid="19"/>
                                        </p:tgtEl>
                                      </p:cBhvr>
                                    </p:animEffect>
                                    <p:set>
                                      <p:cBhvr>
                                        <p:cTn id="242" dur="1" fill="hold">
                                          <p:stCondLst>
                                            <p:cond delay="499"/>
                                          </p:stCondLst>
                                        </p:cTn>
                                        <p:tgtEl>
                                          <p:spTgt spid="19"/>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500"/>
                                        <p:tgtEl>
                                          <p:spTgt spid="21"/>
                                        </p:tgtEl>
                                      </p:cBhvr>
                                    </p:animEffect>
                                    <p:set>
                                      <p:cBhvr>
                                        <p:cTn id="245" dur="1" fill="hold">
                                          <p:stCondLst>
                                            <p:cond delay="499"/>
                                          </p:stCondLst>
                                        </p:cTn>
                                        <p:tgtEl>
                                          <p:spTgt spid="21"/>
                                        </p:tgtEl>
                                        <p:attrNameLst>
                                          <p:attrName>style.visibility</p:attrName>
                                        </p:attrNameLst>
                                      </p:cBhvr>
                                      <p:to>
                                        <p:strVal val="hidden"/>
                                      </p:to>
                                    </p:set>
                                  </p:childTnLst>
                                </p:cTn>
                              </p:par>
                              <p:par>
                                <p:cTn id="246" presetID="10" presetClass="exit" presetSubtype="0" fill="hold" nodeType="withEffect">
                                  <p:stCondLst>
                                    <p:cond delay="0"/>
                                  </p:stCondLst>
                                  <p:childTnLst>
                                    <p:animEffect transition="out" filter="fade">
                                      <p:cBhvr>
                                        <p:cTn id="247" dur="500"/>
                                        <p:tgtEl>
                                          <p:spTgt spid="22"/>
                                        </p:tgtEl>
                                      </p:cBhvr>
                                    </p:animEffect>
                                    <p:set>
                                      <p:cBhvr>
                                        <p:cTn id="248" dur="1" fill="hold">
                                          <p:stCondLst>
                                            <p:cond delay="499"/>
                                          </p:stCondLst>
                                        </p:cTn>
                                        <p:tgtEl>
                                          <p:spTgt spid="22"/>
                                        </p:tgtEl>
                                        <p:attrNameLst>
                                          <p:attrName>style.visibility</p:attrName>
                                        </p:attrNameLst>
                                      </p:cBhvr>
                                      <p:to>
                                        <p:strVal val="hidden"/>
                                      </p:to>
                                    </p:set>
                                  </p:childTnLst>
                                </p:cTn>
                              </p:par>
                              <p:par>
                                <p:cTn id="249" presetID="10" presetClass="exit" presetSubtype="0" fill="hold" grpId="3" nodeType="withEffect">
                                  <p:stCondLst>
                                    <p:cond delay="0"/>
                                  </p:stCondLst>
                                  <p:childTnLst>
                                    <p:animEffect transition="out" filter="fade">
                                      <p:cBhvr>
                                        <p:cTn id="250" dur="500"/>
                                        <p:tgtEl>
                                          <p:spTgt spid="25"/>
                                        </p:tgtEl>
                                      </p:cBhvr>
                                    </p:animEffect>
                                    <p:set>
                                      <p:cBhvr>
                                        <p:cTn id="251" dur="1" fill="hold">
                                          <p:stCondLst>
                                            <p:cond delay="499"/>
                                          </p:stCondLst>
                                        </p:cTn>
                                        <p:tgtEl>
                                          <p:spTgt spid="25"/>
                                        </p:tgtEl>
                                        <p:attrNameLst>
                                          <p:attrName>style.visibility</p:attrName>
                                        </p:attrNameLst>
                                      </p:cBhvr>
                                      <p:to>
                                        <p:strVal val="hidden"/>
                                      </p:to>
                                    </p:set>
                                  </p:childTnLst>
                                </p:cTn>
                              </p:par>
                            </p:childTnLst>
                          </p:cTn>
                        </p:par>
                        <p:par>
                          <p:cTn id="252" fill="hold">
                            <p:stCondLst>
                              <p:cond delay="1500"/>
                            </p:stCondLst>
                            <p:childTnLst>
                              <p:par>
                                <p:cTn id="253" presetID="10" presetClass="entr" presetSubtype="0" fill="hold" nodeType="afterEffect">
                                  <p:stCondLst>
                                    <p:cond delay="0"/>
                                  </p:stCondLst>
                                  <p:childTnLst>
                                    <p:set>
                                      <p:cBhvr>
                                        <p:cTn id="254" dur="1" fill="hold">
                                          <p:stCondLst>
                                            <p:cond delay="0"/>
                                          </p:stCondLst>
                                        </p:cTn>
                                        <p:tgtEl>
                                          <p:spTgt spid="24"/>
                                        </p:tgtEl>
                                        <p:attrNameLst>
                                          <p:attrName>style.visibility</p:attrName>
                                        </p:attrNameLst>
                                      </p:cBhvr>
                                      <p:to>
                                        <p:strVal val="visible"/>
                                      </p:to>
                                    </p:set>
                                    <p:animEffect transition="in" filter="fade">
                                      <p:cBhvr>
                                        <p:cTn id="255" dur="500"/>
                                        <p:tgtEl>
                                          <p:spTgt spid="24"/>
                                        </p:tgtEl>
                                      </p:cBhvr>
                                    </p:animEffect>
                                  </p:childTnLst>
                                </p:cTn>
                              </p:par>
                              <p:par>
                                <p:cTn id="256" presetID="10" presetClass="entr" presetSubtype="0" fill="hold" nodeType="withEffect">
                                  <p:stCondLst>
                                    <p:cond delay="0"/>
                                  </p:stCondLst>
                                  <p:childTnLst>
                                    <p:set>
                                      <p:cBhvr>
                                        <p:cTn id="257" dur="1" fill="hold">
                                          <p:stCondLst>
                                            <p:cond delay="0"/>
                                          </p:stCondLst>
                                        </p:cTn>
                                        <p:tgtEl>
                                          <p:spTgt spid="19"/>
                                        </p:tgtEl>
                                        <p:attrNameLst>
                                          <p:attrName>style.visibility</p:attrName>
                                        </p:attrNameLst>
                                      </p:cBhvr>
                                      <p:to>
                                        <p:strVal val="visible"/>
                                      </p:to>
                                    </p:set>
                                    <p:animEffect transition="in" filter="fade">
                                      <p:cBhvr>
                                        <p:cTn id="258" dur="500"/>
                                        <p:tgtEl>
                                          <p:spTgt spid="19"/>
                                        </p:tgtEl>
                                      </p:cBhvr>
                                    </p:animEffect>
                                  </p:childTnLst>
                                </p:cTn>
                              </p:par>
                              <p:par>
                                <p:cTn id="259" presetID="10" presetClass="entr" presetSubtype="0" fill="hold" nodeType="withEffect">
                                  <p:stCondLst>
                                    <p:cond delay="0"/>
                                  </p:stCondLst>
                                  <p:childTnLst>
                                    <p:set>
                                      <p:cBhvr>
                                        <p:cTn id="260" dur="1" fill="hold">
                                          <p:stCondLst>
                                            <p:cond delay="0"/>
                                          </p:stCondLst>
                                        </p:cTn>
                                        <p:tgtEl>
                                          <p:spTgt spid="21"/>
                                        </p:tgtEl>
                                        <p:attrNameLst>
                                          <p:attrName>style.visibility</p:attrName>
                                        </p:attrNameLst>
                                      </p:cBhvr>
                                      <p:to>
                                        <p:strVal val="visible"/>
                                      </p:to>
                                    </p:set>
                                    <p:animEffect transition="in" filter="fade">
                                      <p:cBhvr>
                                        <p:cTn id="261" dur="500"/>
                                        <p:tgtEl>
                                          <p:spTgt spid="21"/>
                                        </p:tgtEl>
                                      </p:cBhvr>
                                    </p:animEffect>
                                  </p:childTnLst>
                                </p:cTn>
                              </p:par>
                              <p:par>
                                <p:cTn id="262" presetID="10" presetClass="entr" presetSubtype="0" fill="hold" nodeType="withEffect">
                                  <p:stCondLst>
                                    <p:cond delay="0"/>
                                  </p:stCondLst>
                                  <p:childTnLst>
                                    <p:set>
                                      <p:cBhvr>
                                        <p:cTn id="263" dur="1" fill="hold">
                                          <p:stCondLst>
                                            <p:cond delay="0"/>
                                          </p:stCondLst>
                                        </p:cTn>
                                        <p:tgtEl>
                                          <p:spTgt spid="22"/>
                                        </p:tgtEl>
                                        <p:attrNameLst>
                                          <p:attrName>style.visibility</p:attrName>
                                        </p:attrNameLst>
                                      </p:cBhvr>
                                      <p:to>
                                        <p:strVal val="visible"/>
                                      </p:to>
                                    </p:set>
                                    <p:animEffect transition="in" filter="fade">
                                      <p:cBhvr>
                                        <p:cTn id="264" dur="500"/>
                                        <p:tgtEl>
                                          <p:spTgt spid="22"/>
                                        </p:tgtEl>
                                      </p:cBhvr>
                                    </p:animEffect>
                                  </p:childTnLst>
                                </p:cTn>
                              </p:par>
                              <p:par>
                                <p:cTn id="265" presetID="10" presetClass="entr" presetSubtype="0" fill="hold" grpId="4" nodeType="withEffect">
                                  <p:stCondLst>
                                    <p:cond delay="0"/>
                                  </p:stCondLst>
                                  <p:childTnLst>
                                    <p:set>
                                      <p:cBhvr>
                                        <p:cTn id="266" dur="1" fill="hold">
                                          <p:stCondLst>
                                            <p:cond delay="0"/>
                                          </p:stCondLst>
                                        </p:cTn>
                                        <p:tgtEl>
                                          <p:spTgt spid="25"/>
                                        </p:tgtEl>
                                        <p:attrNameLst>
                                          <p:attrName>style.visibility</p:attrName>
                                        </p:attrNameLst>
                                      </p:cBhvr>
                                      <p:to>
                                        <p:strVal val="visible"/>
                                      </p:to>
                                    </p:set>
                                    <p:animEffect transition="in" filter="fade">
                                      <p:cBhvr>
                                        <p:cTn id="267" dur="500"/>
                                        <p:tgtEl>
                                          <p:spTgt spid="25"/>
                                        </p:tgtEl>
                                      </p:cBhvr>
                                    </p:animEffect>
                                  </p:childTnLst>
                                </p:cTn>
                              </p:par>
                            </p:childTnLst>
                          </p:cTn>
                        </p:par>
                        <p:par>
                          <p:cTn id="268" fill="hold">
                            <p:stCondLst>
                              <p:cond delay="2000"/>
                            </p:stCondLst>
                            <p:childTnLst>
                              <p:par>
                                <p:cTn id="269" presetID="10" presetClass="exit" presetSubtype="0" fill="hold" nodeType="afterEffect">
                                  <p:stCondLst>
                                    <p:cond delay="0"/>
                                  </p:stCondLst>
                                  <p:childTnLst>
                                    <p:animEffect transition="out" filter="fade">
                                      <p:cBhvr>
                                        <p:cTn id="270" dur="500"/>
                                        <p:tgtEl>
                                          <p:spTgt spid="24"/>
                                        </p:tgtEl>
                                      </p:cBhvr>
                                    </p:animEffect>
                                    <p:set>
                                      <p:cBhvr>
                                        <p:cTn id="271" dur="1" fill="hold">
                                          <p:stCondLst>
                                            <p:cond delay="499"/>
                                          </p:stCondLst>
                                        </p:cTn>
                                        <p:tgtEl>
                                          <p:spTgt spid="24"/>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19"/>
                                        </p:tgtEl>
                                      </p:cBhvr>
                                    </p:animEffect>
                                    <p:set>
                                      <p:cBhvr>
                                        <p:cTn id="274" dur="1" fill="hold">
                                          <p:stCondLst>
                                            <p:cond delay="499"/>
                                          </p:stCondLst>
                                        </p:cTn>
                                        <p:tgtEl>
                                          <p:spTgt spid="1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21"/>
                                        </p:tgtEl>
                                      </p:cBhvr>
                                    </p:animEffect>
                                    <p:set>
                                      <p:cBhvr>
                                        <p:cTn id="277" dur="1" fill="hold">
                                          <p:stCondLst>
                                            <p:cond delay="499"/>
                                          </p:stCondLst>
                                        </p:cTn>
                                        <p:tgtEl>
                                          <p:spTgt spid="2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22"/>
                                        </p:tgtEl>
                                      </p:cBhvr>
                                    </p:animEffect>
                                    <p:set>
                                      <p:cBhvr>
                                        <p:cTn id="280" dur="1" fill="hold">
                                          <p:stCondLst>
                                            <p:cond delay="499"/>
                                          </p:stCondLst>
                                        </p:cTn>
                                        <p:tgtEl>
                                          <p:spTgt spid="22"/>
                                        </p:tgtEl>
                                        <p:attrNameLst>
                                          <p:attrName>style.visibility</p:attrName>
                                        </p:attrNameLst>
                                      </p:cBhvr>
                                      <p:to>
                                        <p:strVal val="hidden"/>
                                      </p:to>
                                    </p:set>
                                  </p:childTnLst>
                                </p:cTn>
                              </p:par>
                              <p:par>
                                <p:cTn id="281" presetID="10" presetClass="exit" presetSubtype="0" fill="hold" grpId="5" nodeType="withEffect">
                                  <p:stCondLst>
                                    <p:cond delay="0"/>
                                  </p:stCondLst>
                                  <p:childTnLst>
                                    <p:animEffect transition="out" filter="fade">
                                      <p:cBhvr>
                                        <p:cTn id="282" dur="500"/>
                                        <p:tgtEl>
                                          <p:spTgt spid="25"/>
                                        </p:tgtEl>
                                      </p:cBhvr>
                                    </p:animEffect>
                                    <p:set>
                                      <p:cBhvr>
                                        <p:cTn id="283" dur="1" fill="hold">
                                          <p:stCondLst>
                                            <p:cond delay="499"/>
                                          </p:stCondLst>
                                        </p:cTn>
                                        <p:tgtEl>
                                          <p:spTgt spid="25"/>
                                        </p:tgtEl>
                                        <p:attrNameLst>
                                          <p:attrName>style.visibility</p:attrName>
                                        </p:attrNameLst>
                                      </p:cBhvr>
                                      <p:to>
                                        <p:strVal val="hidden"/>
                                      </p:to>
                                    </p:set>
                                  </p:childTnLst>
                                </p:cTn>
                              </p:par>
                            </p:childTnLst>
                          </p:cTn>
                        </p:par>
                        <p:par>
                          <p:cTn id="284" fill="hold">
                            <p:stCondLst>
                              <p:cond delay="2500"/>
                            </p:stCondLst>
                            <p:childTnLst>
                              <p:par>
                                <p:cTn id="285" presetID="10" presetClass="entr" presetSubtype="0" fill="hold" nodeType="afterEffect">
                                  <p:stCondLst>
                                    <p:cond delay="0"/>
                                  </p:stCondLst>
                                  <p:childTnLst>
                                    <p:set>
                                      <p:cBhvr>
                                        <p:cTn id="286" dur="1" fill="hold">
                                          <p:stCondLst>
                                            <p:cond delay="0"/>
                                          </p:stCondLst>
                                        </p:cTn>
                                        <p:tgtEl>
                                          <p:spTgt spid="24"/>
                                        </p:tgtEl>
                                        <p:attrNameLst>
                                          <p:attrName>style.visibility</p:attrName>
                                        </p:attrNameLst>
                                      </p:cBhvr>
                                      <p:to>
                                        <p:strVal val="visible"/>
                                      </p:to>
                                    </p:set>
                                    <p:animEffect transition="in" filter="fade">
                                      <p:cBhvr>
                                        <p:cTn id="287" dur="500"/>
                                        <p:tgtEl>
                                          <p:spTgt spid="24"/>
                                        </p:tgtEl>
                                      </p:cBhvr>
                                    </p:animEffect>
                                  </p:childTnLst>
                                </p:cTn>
                              </p:par>
                              <p:par>
                                <p:cTn id="288" presetID="10" presetClass="entr" presetSubtype="0" fill="hold" nodeType="withEffect">
                                  <p:stCondLst>
                                    <p:cond delay="0"/>
                                  </p:stCondLst>
                                  <p:childTnLst>
                                    <p:set>
                                      <p:cBhvr>
                                        <p:cTn id="289" dur="1" fill="hold">
                                          <p:stCondLst>
                                            <p:cond delay="0"/>
                                          </p:stCondLst>
                                        </p:cTn>
                                        <p:tgtEl>
                                          <p:spTgt spid="19"/>
                                        </p:tgtEl>
                                        <p:attrNameLst>
                                          <p:attrName>style.visibility</p:attrName>
                                        </p:attrNameLst>
                                      </p:cBhvr>
                                      <p:to>
                                        <p:strVal val="visible"/>
                                      </p:to>
                                    </p:set>
                                    <p:animEffect transition="in" filter="fade">
                                      <p:cBhvr>
                                        <p:cTn id="290" dur="500"/>
                                        <p:tgtEl>
                                          <p:spTgt spid="19"/>
                                        </p:tgtEl>
                                      </p:cBhvr>
                                    </p:animEffect>
                                  </p:childTnLst>
                                </p:cTn>
                              </p:par>
                              <p:par>
                                <p:cTn id="291" presetID="10" presetClass="entr" presetSubtype="0" fill="hold" nodeType="with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par>
                                <p:cTn id="294" presetID="10" presetClass="entr" presetSubtype="0" fill="hold" nodeType="withEffect">
                                  <p:stCondLst>
                                    <p:cond delay="0"/>
                                  </p:stCondLst>
                                  <p:childTnLst>
                                    <p:set>
                                      <p:cBhvr>
                                        <p:cTn id="295" dur="1" fill="hold">
                                          <p:stCondLst>
                                            <p:cond delay="0"/>
                                          </p:stCondLst>
                                        </p:cTn>
                                        <p:tgtEl>
                                          <p:spTgt spid="22"/>
                                        </p:tgtEl>
                                        <p:attrNameLst>
                                          <p:attrName>style.visibility</p:attrName>
                                        </p:attrNameLst>
                                      </p:cBhvr>
                                      <p:to>
                                        <p:strVal val="visible"/>
                                      </p:to>
                                    </p:set>
                                    <p:animEffect transition="in" filter="fade">
                                      <p:cBhvr>
                                        <p:cTn id="296" dur="500"/>
                                        <p:tgtEl>
                                          <p:spTgt spid="22"/>
                                        </p:tgtEl>
                                      </p:cBhvr>
                                    </p:animEffect>
                                  </p:childTnLst>
                                </p:cTn>
                              </p:par>
                              <p:par>
                                <p:cTn id="297" presetID="10" presetClass="entr" presetSubtype="0" fill="hold" grpId="6" nodeType="withEffect">
                                  <p:stCondLst>
                                    <p:cond delay="0"/>
                                  </p:stCondLst>
                                  <p:childTnLst>
                                    <p:set>
                                      <p:cBhvr>
                                        <p:cTn id="298" dur="1" fill="hold">
                                          <p:stCondLst>
                                            <p:cond delay="0"/>
                                          </p:stCondLst>
                                        </p:cTn>
                                        <p:tgtEl>
                                          <p:spTgt spid="25"/>
                                        </p:tgtEl>
                                        <p:attrNameLst>
                                          <p:attrName>style.visibility</p:attrName>
                                        </p:attrNameLst>
                                      </p:cBhvr>
                                      <p:to>
                                        <p:strVal val="visible"/>
                                      </p:to>
                                    </p:set>
                                    <p:animEffect transition="in" filter="fade">
                                      <p:cBhvr>
                                        <p:cTn id="299" dur="500"/>
                                        <p:tgtEl>
                                          <p:spTgt spid="25"/>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xit" presetSubtype="0" fill="hold" nodeType="clickEffect">
                                  <p:stCondLst>
                                    <p:cond delay="0"/>
                                  </p:stCondLst>
                                  <p:childTnLst>
                                    <p:animEffect transition="out" filter="fade">
                                      <p:cBhvr>
                                        <p:cTn id="303" dur="500"/>
                                        <p:tgtEl>
                                          <p:spTgt spid="23"/>
                                        </p:tgtEl>
                                      </p:cBhvr>
                                    </p:animEffect>
                                    <p:set>
                                      <p:cBhvr>
                                        <p:cTn id="304" dur="1" fill="hold">
                                          <p:stCondLst>
                                            <p:cond delay="499"/>
                                          </p:stCondLst>
                                        </p:cTn>
                                        <p:tgtEl>
                                          <p:spTgt spid="23"/>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20"/>
                                        </p:tgtEl>
                                      </p:cBhvr>
                                    </p:animEffect>
                                    <p:set>
                                      <p:cBhvr>
                                        <p:cTn id="307" dur="1" fill="hold">
                                          <p:stCondLst>
                                            <p:cond delay="499"/>
                                          </p:stCondLst>
                                        </p:cTn>
                                        <p:tgtEl>
                                          <p:spTgt spid="20"/>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
                                        </p:tgtEl>
                                      </p:cBhvr>
                                    </p:animEffect>
                                    <p:set>
                                      <p:cBhvr>
                                        <p:cTn id="310" dur="1" fill="hold">
                                          <p:stCondLst>
                                            <p:cond delay="499"/>
                                          </p:stCondLst>
                                        </p:cTn>
                                        <p:tgtEl>
                                          <p:spTgt spid="4"/>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26"/>
                                        </p:tgtEl>
                                      </p:cBhvr>
                                    </p:animEffect>
                                    <p:set>
                                      <p:cBhvr>
                                        <p:cTn id="313" dur="1" fill="hold">
                                          <p:stCondLst>
                                            <p:cond delay="499"/>
                                          </p:stCondLst>
                                        </p:cTn>
                                        <p:tgtEl>
                                          <p:spTgt spid="26"/>
                                        </p:tgtEl>
                                        <p:attrNameLst>
                                          <p:attrName>style.visibility</p:attrName>
                                        </p:attrNameLst>
                                      </p:cBhvr>
                                      <p:to>
                                        <p:strVal val="hidden"/>
                                      </p:to>
                                    </p:set>
                                  </p:childTnLst>
                                </p:cTn>
                              </p:par>
                            </p:childTnLst>
                          </p:cTn>
                        </p:par>
                        <p:par>
                          <p:cTn id="314" fill="hold">
                            <p:stCondLst>
                              <p:cond delay="500"/>
                            </p:stCondLst>
                            <p:childTnLst>
                              <p:par>
                                <p:cTn id="315" presetID="10" presetClass="entr" presetSubtype="0" fill="hold" nodeType="afterEffect">
                                  <p:stCondLst>
                                    <p:cond delay="0"/>
                                  </p:stCondLst>
                                  <p:childTnLst>
                                    <p:set>
                                      <p:cBhvr>
                                        <p:cTn id="316" dur="1" fill="hold">
                                          <p:stCondLst>
                                            <p:cond delay="0"/>
                                          </p:stCondLst>
                                        </p:cTn>
                                        <p:tgtEl>
                                          <p:spTgt spid="23"/>
                                        </p:tgtEl>
                                        <p:attrNameLst>
                                          <p:attrName>style.visibility</p:attrName>
                                        </p:attrNameLst>
                                      </p:cBhvr>
                                      <p:to>
                                        <p:strVal val="visible"/>
                                      </p:to>
                                    </p:set>
                                    <p:animEffect transition="in" filter="fade">
                                      <p:cBhvr>
                                        <p:cTn id="317" dur="500"/>
                                        <p:tgtEl>
                                          <p:spTgt spid="23"/>
                                        </p:tgtEl>
                                      </p:cBhvr>
                                    </p:animEffect>
                                  </p:childTnLst>
                                </p:cTn>
                              </p:par>
                              <p:par>
                                <p:cTn id="318" presetID="10" presetClass="entr" presetSubtype="0" fill="hold" nodeType="withEffect">
                                  <p:stCondLst>
                                    <p:cond delay="0"/>
                                  </p:stCondLst>
                                  <p:childTnLst>
                                    <p:set>
                                      <p:cBhvr>
                                        <p:cTn id="319" dur="1" fill="hold">
                                          <p:stCondLst>
                                            <p:cond delay="0"/>
                                          </p:stCondLst>
                                        </p:cTn>
                                        <p:tgtEl>
                                          <p:spTgt spid="20"/>
                                        </p:tgtEl>
                                        <p:attrNameLst>
                                          <p:attrName>style.visibility</p:attrName>
                                        </p:attrNameLst>
                                      </p:cBhvr>
                                      <p:to>
                                        <p:strVal val="visible"/>
                                      </p:to>
                                    </p:set>
                                    <p:animEffect transition="in" filter="fade">
                                      <p:cBhvr>
                                        <p:cTn id="320" dur="500"/>
                                        <p:tgtEl>
                                          <p:spTgt spid="20"/>
                                        </p:tgtEl>
                                      </p:cBhvr>
                                    </p:animEffect>
                                  </p:childTnLst>
                                </p:cTn>
                              </p:par>
                              <p:par>
                                <p:cTn id="321" presetID="10" presetClass="entr" presetSubtype="0" fill="hold" nodeType="withEffect">
                                  <p:stCondLst>
                                    <p:cond delay="0"/>
                                  </p:stCondLst>
                                  <p:childTnLst>
                                    <p:set>
                                      <p:cBhvr>
                                        <p:cTn id="322" dur="1" fill="hold">
                                          <p:stCondLst>
                                            <p:cond delay="0"/>
                                          </p:stCondLst>
                                        </p:cTn>
                                        <p:tgtEl>
                                          <p:spTgt spid="4"/>
                                        </p:tgtEl>
                                        <p:attrNameLst>
                                          <p:attrName>style.visibility</p:attrName>
                                        </p:attrNameLst>
                                      </p:cBhvr>
                                      <p:to>
                                        <p:strVal val="visible"/>
                                      </p:to>
                                    </p:set>
                                    <p:animEffect transition="in" filter="fade">
                                      <p:cBhvr>
                                        <p:cTn id="323" dur="500"/>
                                        <p:tgtEl>
                                          <p:spTgt spid="4"/>
                                        </p:tgtEl>
                                      </p:cBhvr>
                                    </p:animEffect>
                                  </p:childTnLst>
                                </p:cTn>
                              </p:par>
                              <p:par>
                                <p:cTn id="324" presetID="10" presetClass="entr" presetSubtype="0" fill="hold" grpId="2" nodeType="withEffect">
                                  <p:stCondLst>
                                    <p:cond delay="0"/>
                                  </p:stCondLst>
                                  <p:childTnLst>
                                    <p:set>
                                      <p:cBhvr>
                                        <p:cTn id="325" dur="1" fill="hold">
                                          <p:stCondLst>
                                            <p:cond delay="0"/>
                                          </p:stCondLst>
                                        </p:cTn>
                                        <p:tgtEl>
                                          <p:spTgt spid="26"/>
                                        </p:tgtEl>
                                        <p:attrNameLst>
                                          <p:attrName>style.visibility</p:attrName>
                                        </p:attrNameLst>
                                      </p:cBhvr>
                                      <p:to>
                                        <p:strVal val="visible"/>
                                      </p:to>
                                    </p:set>
                                    <p:animEffect transition="in" filter="fade">
                                      <p:cBhvr>
                                        <p:cTn id="326" dur="500"/>
                                        <p:tgtEl>
                                          <p:spTgt spid="26"/>
                                        </p:tgtEl>
                                      </p:cBhvr>
                                    </p:animEffect>
                                  </p:childTnLst>
                                </p:cTn>
                              </p:par>
                            </p:childTnLst>
                          </p:cTn>
                        </p:par>
                        <p:par>
                          <p:cTn id="327" fill="hold">
                            <p:stCondLst>
                              <p:cond delay="1000"/>
                            </p:stCondLst>
                            <p:childTnLst>
                              <p:par>
                                <p:cTn id="328" presetID="10" presetClass="exit" presetSubtype="0" fill="hold" nodeType="afterEffect">
                                  <p:stCondLst>
                                    <p:cond delay="0"/>
                                  </p:stCondLst>
                                  <p:childTnLst>
                                    <p:animEffect transition="out" filter="fade">
                                      <p:cBhvr>
                                        <p:cTn id="329" dur="500"/>
                                        <p:tgtEl>
                                          <p:spTgt spid="23"/>
                                        </p:tgtEl>
                                      </p:cBhvr>
                                    </p:animEffect>
                                    <p:set>
                                      <p:cBhvr>
                                        <p:cTn id="330" dur="1" fill="hold">
                                          <p:stCondLst>
                                            <p:cond delay="499"/>
                                          </p:stCondLst>
                                        </p:cTn>
                                        <p:tgtEl>
                                          <p:spTgt spid="23"/>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20"/>
                                        </p:tgtEl>
                                      </p:cBhvr>
                                    </p:animEffect>
                                    <p:set>
                                      <p:cBhvr>
                                        <p:cTn id="333" dur="1" fill="hold">
                                          <p:stCondLst>
                                            <p:cond delay="499"/>
                                          </p:stCondLst>
                                        </p:cTn>
                                        <p:tgtEl>
                                          <p:spTgt spid="20"/>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4"/>
                                        </p:tgtEl>
                                      </p:cBhvr>
                                    </p:animEffect>
                                    <p:set>
                                      <p:cBhvr>
                                        <p:cTn id="336" dur="1" fill="hold">
                                          <p:stCondLst>
                                            <p:cond delay="499"/>
                                          </p:stCondLst>
                                        </p:cTn>
                                        <p:tgtEl>
                                          <p:spTgt spid="4"/>
                                        </p:tgtEl>
                                        <p:attrNameLst>
                                          <p:attrName>style.visibility</p:attrName>
                                        </p:attrNameLst>
                                      </p:cBhvr>
                                      <p:to>
                                        <p:strVal val="hidden"/>
                                      </p:to>
                                    </p:set>
                                  </p:childTnLst>
                                </p:cTn>
                              </p:par>
                              <p:par>
                                <p:cTn id="337" presetID="10" presetClass="exit" presetSubtype="0" fill="hold" grpId="3" nodeType="withEffect">
                                  <p:stCondLst>
                                    <p:cond delay="0"/>
                                  </p:stCondLst>
                                  <p:childTnLst>
                                    <p:animEffect transition="out" filter="fade">
                                      <p:cBhvr>
                                        <p:cTn id="338" dur="500"/>
                                        <p:tgtEl>
                                          <p:spTgt spid="26"/>
                                        </p:tgtEl>
                                      </p:cBhvr>
                                    </p:animEffect>
                                    <p:set>
                                      <p:cBhvr>
                                        <p:cTn id="339" dur="1" fill="hold">
                                          <p:stCondLst>
                                            <p:cond delay="499"/>
                                          </p:stCondLst>
                                        </p:cTn>
                                        <p:tgtEl>
                                          <p:spTgt spid="26"/>
                                        </p:tgtEl>
                                        <p:attrNameLst>
                                          <p:attrName>style.visibility</p:attrName>
                                        </p:attrNameLst>
                                      </p:cBhvr>
                                      <p:to>
                                        <p:strVal val="hidden"/>
                                      </p:to>
                                    </p:set>
                                  </p:childTnLst>
                                </p:cTn>
                              </p:par>
                            </p:childTnLst>
                          </p:cTn>
                        </p:par>
                        <p:par>
                          <p:cTn id="340" fill="hold">
                            <p:stCondLst>
                              <p:cond delay="1500"/>
                            </p:stCondLst>
                            <p:childTnLst>
                              <p:par>
                                <p:cTn id="341" presetID="10" presetClass="entr" presetSubtype="0" fill="hold" nodeType="afterEffect">
                                  <p:stCondLst>
                                    <p:cond delay="0"/>
                                  </p:stCondLst>
                                  <p:childTnLst>
                                    <p:set>
                                      <p:cBhvr>
                                        <p:cTn id="342" dur="1" fill="hold">
                                          <p:stCondLst>
                                            <p:cond delay="0"/>
                                          </p:stCondLst>
                                        </p:cTn>
                                        <p:tgtEl>
                                          <p:spTgt spid="23"/>
                                        </p:tgtEl>
                                        <p:attrNameLst>
                                          <p:attrName>style.visibility</p:attrName>
                                        </p:attrNameLst>
                                      </p:cBhvr>
                                      <p:to>
                                        <p:strVal val="visible"/>
                                      </p:to>
                                    </p:set>
                                    <p:animEffect transition="in" filter="fade">
                                      <p:cBhvr>
                                        <p:cTn id="343" dur="500"/>
                                        <p:tgtEl>
                                          <p:spTgt spid="23"/>
                                        </p:tgtEl>
                                      </p:cBhvr>
                                    </p:animEffect>
                                  </p:childTnLst>
                                </p:cTn>
                              </p:par>
                              <p:par>
                                <p:cTn id="344" presetID="10" presetClass="entr" presetSubtype="0" fill="hold" nodeType="withEffect">
                                  <p:stCondLst>
                                    <p:cond delay="0"/>
                                  </p:stCondLst>
                                  <p:childTnLst>
                                    <p:set>
                                      <p:cBhvr>
                                        <p:cTn id="345" dur="1" fill="hold">
                                          <p:stCondLst>
                                            <p:cond delay="0"/>
                                          </p:stCondLst>
                                        </p:cTn>
                                        <p:tgtEl>
                                          <p:spTgt spid="20"/>
                                        </p:tgtEl>
                                        <p:attrNameLst>
                                          <p:attrName>style.visibility</p:attrName>
                                        </p:attrNameLst>
                                      </p:cBhvr>
                                      <p:to>
                                        <p:strVal val="visible"/>
                                      </p:to>
                                    </p:set>
                                    <p:animEffect transition="in" filter="fade">
                                      <p:cBhvr>
                                        <p:cTn id="346" dur="500"/>
                                        <p:tgtEl>
                                          <p:spTgt spid="20"/>
                                        </p:tgtEl>
                                      </p:cBhvr>
                                    </p:animEffect>
                                  </p:childTnLst>
                                </p:cTn>
                              </p:par>
                              <p:par>
                                <p:cTn id="347" presetID="10" presetClass="entr" presetSubtype="0" fill="hold" nodeType="withEffect">
                                  <p:stCondLst>
                                    <p:cond delay="0"/>
                                  </p:stCondLst>
                                  <p:childTnLst>
                                    <p:set>
                                      <p:cBhvr>
                                        <p:cTn id="348" dur="1" fill="hold">
                                          <p:stCondLst>
                                            <p:cond delay="0"/>
                                          </p:stCondLst>
                                        </p:cTn>
                                        <p:tgtEl>
                                          <p:spTgt spid="4"/>
                                        </p:tgtEl>
                                        <p:attrNameLst>
                                          <p:attrName>style.visibility</p:attrName>
                                        </p:attrNameLst>
                                      </p:cBhvr>
                                      <p:to>
                                        <p:strVal val="visible"/>
                                      </p:to>
                                    </p:set>
                                    <p:animEffect transition="in" filter="fade">
                                      <p:cBhvr>
                                        <p:cTn id="349" dur="500"/>
                                        <p:tgtEl>
                                          <p:spTgt spid="4"/>
                                        </p:tgtEl>
                                      </p:cBhvr>
                                    </p:animEffect>
                                  </p:childTnLst>
                                </p:cTn>
                              </p:par>
                              <p:par>
                                <p:cTn id="350" presetID="10" presetClass="entr" presetSubtype="0" fill="hold" grpId="4" nodeType="withEffect">
                                  <p:stCondLst>
                                    <p:cond delay="0"/>
                                  </p:stCondLst>
                                  <p:childTnLst>
                                    <p:set>
                                      <p:cBhvr>
                                        <p:cTn id="351" dur="1" fill="hold">
                                          <p:stCondLst>
                                            <p:cond delay="0"/>
                                          </p:stCondLst>
                                        </p:cTn>
                                        <p:tgtEl>
                                          <p:spTgt spid="26"/>
                                        </p:tgtEl>
                                        <p:attrNameLst>
                                          <p:attrName>style.visibility</p:attrName>
                                        </p:attrNameLst>
                                      </p:cBhvr>
                                      <p:to>
                                        <p:strVal val="visible"/>
                                      </p:to>
                                    </p:set>
                                    <p:animEffect transition="in" filter="fade">
                                      <p:cBhvr>
                                        <p:cTn id="352" dur="500"/>
                                        <p:tgtEl>
                                          <p:spTgt spid="26"/>
                                        </p:tgtEl>
                                      </p:cBhvr>
                                    </p:animEffect>
                                  </p:childTnLst>
                                </p:cTn>
                              </p:par>
                            </p:childTnLst>
                          </p:cTn>
                        </p:par>
                        <p:par>
                          <p:cTn id="353" fill="hold">
                            <p:stCondLst>
                              <p:cond delay="2000"/>
                            </p:stCondLst>
                            <p:childTnLst>
                              <p:par>
                                <p:cTn id="354" presetID="10" presetClass="exit" presetSubtype="0" fill="hold" nodeType="afterEffect">
                                  <p:stCondLst>
                                    <p:cond delay="0"/>
                                  </p:stCondLst>
                                  <p:childTnLst>
                                    <p:animEffect transition="out" filter="fade">
                                      <p:cBhvr>
                                        <p:cTn id="355" dur="500"/>
                                        <p:tgtEl>
                                          <p:spTgt spid="23"/>
                                        </p:tgtEl>
                                      </p:cBhvr>
                                    </p:animEffect>
                                    <p:set>
                                      <p:cBhvr>
                                        <p:cTn id="356" dur="1" fill="hold">
                                          <p:stCondLst>
                                            <p:cond delay="499"/>
                                          </p:stCondLst>
                                        </p:cTn>
                                        <p:tgtEl>
                                          <p:spTgt spid="23"/>
                                        </p:tgtEl>
                                        <p:attrNameLst>
                                          <p:attrName>style.visibility</p:attrName>
                                        </p:attrNameLst>
                                      </p:cBhvr>
                                      <p:to>
                                        <p:strVal val="hidden"/>
                                      </p:to>
                                    </p:set>
                                  </p:childTnLst>
                                </p:cTn>
                              </p:par>
                              <p:par>
                                <p:cTn id="357" presetID="10" presetClass="exit" presetSubtype="0" fill="hold" nodeType="withEffect">
                                  <p:stCondLst>
                                    <p:cond delay="0"/>
                                  </p:stCondLst>
                                  <p:childTnLst>
                                    <p:animEffect transition="out" filter="fade">
                                      <p:cBhvr>
                                        <p:cTn id="358" dur="500"/>
                                        <p:tgtEl>
                                          <p:spTgt spid="20"/>
                                        </p:tgtEl>
                                      </p:cBhvr>
                                    </p:animEffect>
                                    <p:set>
                                      <p:cBhvr>
                                        <p:cTn id="359" dur="1" fill="hold">
                                          <p:stCondLst>
                                            <p:cond delay="499"/>
                                          </p:stCondLst>
                                        </p:cTn>
                                        <p:tgtEl>
                                          <p:spTgt spid="20"/>
                                        </p:tgtEl>
                                        <p:attrNameLst>
                                          <p:attrName>style.visibility</p:attrName>
                                        </p:attrNameLst>
                                      </p:cBhvr>
                                      <p:to>
                                        <p:strVal val="hidden"/>
                                      </p:to>
                                    </p:set>
                                  </p:childTnLst>
                                </p:cTn>
                              </p:par>
                              <p:par>
                                <p:cTn id="360" presetID="10" presetClass="exit" presetSubtype="0" fill="hold" nodeType="withEffect">
                                  <p:stCondLst>
                                    <p:cond delay="0"/>
                                  </p:stCondLst>
                                  <p:childTnLst>
                                    <p:animEffect transition="out" filter="fade">
                                      <p:cBhvr>
                                        <p:cTn id="361" dur="500"/>
                                        <p:tgtEl>
                                          <p:spTgt spid="4"/>
                                        </p:tgtEl>
                                      </p:cBhvr>
                                    </p:animEffect>
                                    <p:set>
                                      <p:cBhvr>
                                        <p:cTn id="362" dur="1" fill="hold">
                                          <p:stCondLst>
                                            <p:cond delay="499"/>
                                          </p:stCondLst>
                                        </p:cTn>
                                        <p:tgtEl>
                                          <p:spTgt spid="4"/>
                                        </p:tgtEl>
                                        <p:attrNameLst>
                                          <p:attrName>style.visibility</p:attrName>
                                        </p:attrNameLst>
                                      </p:cBhvr>
                                      <p:to>
                                        <p:strVal val="hidden"/>
                                      </p:to>
                                    </p:set>
                                  </p:childTnLst>
                                </p:cTn>
                              </p:par>
                              <p:par>
                                <p:cTn id="363" presetID="10" presetClass="exit" presetSubtype="0" fill="hold" grpId="5" nodeType="withEffect">
                                  <p:stCondLst>
                                    <p:cond delay="0"/>
                                  </p:stCondLst>
                                  <p:childTnLst>
                                    <p:animEffect transition="out" filter="fade">
                                      <p:cBhvr>
                                        <p:cTn id="364" dur="500"/>
                                        <p:tgtEl>
                                          <p:spTgt spid="26"/>
                                        </p:tgtEl>
                                      </p:cBhvr>
                                    </p:animEffect>
                                    <p:set>
                                      <p:cBhvr>
                                        <p:cTn id="365" dur="1" fill="hold">
                                          <p:stCondLst>
                                            <p:cond delay="499"/>
                                          </p:stCondLst>
                                        </p:cTn>
                                        <p:tgtEl>
                                          <p:spTgt spid="26"/>
                                        </p:tgtEl>
                                        <p:attrNameLst>
                                          <p:attrName>style.visibility</p:attrName>
                                        </p:attrNameLst>
                                      </p:cBhvr>
                                      <p:to>
                                        <p:strVal val="hidden"/>
                                      </p:to>
                                    </p:set>
                                  </p:childTnLst>
                                </p:cTn>
                              </p:par>
                            </p:childTnLst>
                          </p:cTn>
                        </p:par>
                        <p:par>
                          <p:cTn id="366" fill="hold">
                            <p:stCondLst>
                              <p:cond delay="2500"/>
                            </p:stCondLst>
                            <p:childTnLst>
                              <p:par>
                                <p:cTn id="367" presetID="10" presetClass="entr" presetSubtype="0" fill="hold" nodeType="afterEffect">
                                  <p:stCondLst>
                                    <p:cond delay="0"/>
                                  </p:stCondLst>
                                  <p:childTnLst>
                                    <p:set>
                                      <p:cBhvr>
                                        <p:cTn id="368" dur="1" fill="hold">
                                          <p:stCondLst>
                                            <p:cond delay="0"/>
                                          </p:stCondLst>
                                        </p:cTn>
                                        <p:tgtEl>
                                          <p:spTgt spid="23"/>
                                        </p:tgtEl>
                                        <p:attrNameLst>
                                          <p:attrName>style.visibility</p:attrName>
                                        </p:attrNameLst>
                                      </p:cBhvr>
                                      <p:to>
                                        <p:strVal val="visible"/>
                                      </p:to>
                                    </p:set>
                                    <p:animEffect transition="in" filter="fade">
                                      <p:cBhvr>
                                        <p:cTn id="369" dur="500"/>
                                        <p:tgtEl>
                                          <p:spTgt spid="23"/>
                                        </p:tgtEl>
                                      </p:cBhvr>
                                    </p:animEffect>
                                  </p:childTnLst>
                                </p:cTn>
                              </p:par>
                              <p:par>
                                <p:cTn id="370" presetID="10" presetClass="entr" presetSubtype="0" fill="hold" nodeType="withEffect">
                                  <p:stCondLst>
                                    <p:cond delay="0"/>
                                  </p:stCondLst>
                                  <p:childTnLst>
                                    <p:set>
                                      <p:cBhvr>
                                        <p:cTn id="371" dur="1" fill="hold">
                                          <p:stCondLst>
                                            <p:cond delay="0"/>
                                          </p:stCondLst>
                                        </p:cTn>
                                        <p:tgtEl>
                                          <p:spTgt spid="20"/>
                                        </p:tgtEl>
                                        <p:attrNameLst>
                                          <p:attrName>style.visibility</p:attrName>
                                        </p:attrNameLst>
                                      </p:cBhvr>
                                      <p:to>
                                        <p:strVal val="visible"/>
                                      </p:to>
                                    </p:set>
                                    <p:animEffect transition="in" filter="fade">
                                      <p:cBhvr>
                                        <p:cTn id="372" dur="500"/>
                                        <p:tgtEl>
                                          <p:spTgt spid="20"/>
                                        </p:tgtEl>
                                      </p:cBhvr>
                                    </p:animEffect>
                                  </p:childTnLst>
                                </p:cTn>
                              </p:par>
                              <p:par>
                                <p:cTn id="373" presetID="10" presetClass="entr" presetSubtype="0" fill="hold" nodeType="withEffect">
                                  <p:stCondLst>
                                    <p:cond delay="0"/>
                                  </p:stCondLst>
                                  <p:childTnLst>
                                    <p:set>
                                      <p:cBhvr>
                                        <p:cTn id="374" dur="1" fill="hold">
                                          <p:stCondLst>
                                            <p:cond delay="0"/>
                                          </p:stCondLst>
                                        </p:cTn>
                                        <p:tgtEl>
                                          <p:spTgt spid="4"/>
                                        </p:tgtEl>
                                        <p:attrNameLst>
                                          <p:attrName>style.visibility</p:attrName>
                                        </p:attrNameLst>
                                      </p:cBhvr>
                                      <p:to>
                                        <p:strVal val="visible"/>
                                      </p:to>
                                    </p:set>
                                    <p:animEffect transition="in" filter="fade">
                                      <p:cBhvr>
                                        <p:cTn id="375" dur="500"/>
                                        <p:tgtEl>
                                          <p:spTgt spid="4"/>
                                        </p:tgtEl>
                                      </p:cBhvr>
                                    </p:animEffect>
                                  </p:childTnLst>
                                </p:cTn>
                              </p:par>
                              <p:par>
                                <p:cTn id="376" presetID="10" presetClass="entr" presetSubtype="0" fill="hold" grpId="6" nodeType="withEffect">
                                  <p:stCondLst>
                                    <p:cond delay="0"/>
                                  </p:stCondLst>
                                  <p:childTnLst>
                                    <p:set>
                                      <p:cBhvr>
                                        <p:cTn id="377" dur="1" fill="hold">
                                          <p:stCondLst>
                                            <p:cond delay="0"/>
                                          </p:stCondLst>
                                        </p:cTn>
                                        <p:tgtEl>
                                          <p:spTgt spid="26"/>
                                        </p:tgtEl>
                                        <p:attrNameLst>
                                          <p:attrName>style.visibility</p:attrName>
                                        </p:attrNameLst>
                                      </p:cBhvr>
                                      <p:to>
                                        <p:strVal val="visible"/>
                                      </p:to>
                                    </p:set>
                                    <p:animEffect transition="in" filter="fade">
                                      <p:cBhvr>
                                        <p:cTn id="378" dur="500"/>
                                        <p:tgtEl>
                                          <p:spTgt spid="26"/>
                                        </p:tgtEl>
                                      </p:cBhvr>
                                    </p:animEffect>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grpId="0" nodeType="clickEffect">
                                  <p:stCondLst>
                                    <p:cond delay="500"/>
                                  </p:stCondLst>
                                  <p:childTnLst>
                                    <p:set>
                                      <p:cBhvr>
                                        <p:cTn id="382" dur="1" fill="hold">
                                          <p:stCondLst>
                                            <p:cond delay="0"/>
                                          </p:stCondLst>
                                        </p:cTn>
                                        <p:tgtEl>
                                          <p:spTgt spid="29"/>
                                        </p:tgtEl>
                                        <p:attrNameLst>
                                          <p:attrName>style.visibility</p:attrName>
                                        </p:attrNameLst>
                                      </p:cBhvr>
                                      <p:to>
                                        <p:strVal val="visible"/>
                                      </p:to>
                                    </p:set>
                                    <p:animEffect transition="in" filter="fade">
                                      <p:cBhvr>
                                        <p:cTn id="383" dur="500"/>
                                        <p:tgtEl>
                                          <p:spTgt spid="29"/>
                                        </p:tgtEl>
                                      </p:cBhvr>
                                    </p:animEffect>
                                  </p:childTnLst>
                                </p:cTn>
                              </p:par>
                              <p:par>
                                <p:cTn id="384" presetID="10" presetClass="entr" presetSubtype="0" fill="hold" grpId="0" nodeType="withEffect">
                                  <p:stCondLst>
                                    <p:cond delay="500"/>
                                  </p:stCondLst>
                                  <p:childTnLst>
                                    <p:set>
                                      <p:cBhvr>
                                        <p:cTn id="385" dur="1" fill="hold">
                                          <p:stCondLst>
                                            <p:cond delay="0"/>
                                          </p:stCondLst>
                                        </p:cTn>
                                        <p:tgtEl>
                                          <p:spTgt spid="30"/>
                                        </p:tgtEl>
                                        <p:attrNameLst>
                                          <p:attrName>style.visibility</p:attrName>
                                        </p:attrNameLst>
                                      </p:cBhvr>
                                      <p:to>
                                        <p:strVal val="visible"/>
                                      </p:to>
                                    </p:set>
                                    <p:animEffect transition="in" filter="fade">
                                      <p:cBhvr>
                                        <p:cTn id="386" dur="500"/>
                                        <p:tgtEl>
                                          <p:spTgt spid="30"/>
                                        </p:tgtEl>
                                      </p:cBhvr>
                                    </p:animEffect>
                                  </p:childTnLst>
                                </p:cTn>
                              </p:par>
                              <p:par>
                                <p:cTn id="387" presetID="10" presetClass="entr" presetSubtype="0" fill="hold" grpId="0" nodeType="withEffect">
                                  <p:stCondLst>
                                    <p:cond delay="500"/>
                                  </p:stCondLst>
                                  <p:childTnLst>
                                    <p:set>
                                      <p:cBhvr>
                                        <p:cTn id="388" dur="1" fill="hold">
                                          <p:stCondLst>
                                            <p:cond delay="0"/>
                                          </p:stCondLst>
                                        </p:cTn>
                                        <p:tgtEl>
                                          <p:spTgt spid="28"/>
                                        </p:tgtEl>
                                        <p:attrNameLst>
                                          <p:attrName>style.visibility</p:attrName>
                                        </p:attrNameLst>
                                      </p:cBhvr>
                                      <p:to>
                                        <p:strVal val="visible"/>
                                      </p:to>
                                    </p:set>
                                    <p:animEffect transition="in" filter="fade">
                                      <p:cBhvr>
                                        <p:cTn id="389" dur="500"/>
                                        <p:tgtEl>
                                          <p:spTgt spid="28"/>
                                        </p:tgtEl>
                                      </p:cBhvr>
                                    </p:animEffect>
                                  </p:childTnLst>
                                </p:cTn>
                              </p:par>
                              <p:par>
                                <p:cTn id="390" presetID="1" presetClass="entr" presetSubtype="0" fill="hold" grpId="0" nodeType="withEffect">
                                  <p:stCondLst>
                                    <p:cond delay="500"/>
                                  </p:stCondLst>
                                  <p:childTnLst>
                                    <p:set>
                                      <p:cBhvr>
                                        <p:cTn id="391" dur="1" fill="hold">
                                          <p:stCondLst>
                                            <p:cond delay="0"/>
                                          </p:stCondLst>
                                        </p:cTn>
                                        <p:tgtEl>
                                          <p:spTgt spid="40"/>
                                        </p:tgtEl>
                                        <p:attrNameLst>
                                          <p:attrName>style.visibility</p:attrName>
                                        </p:attrNameLst>
                                      </p:cBhvr>
                                      <p:to>
                                        <p:strVal val="visible"/>
                                      </p:to>
                                    </p:set>
                                  </p:childTnLst>
                                </p:cTn>
                              </p:par>
                            </p:childTnLst>
                          </p:cTn>
                        </p:par>
                      </p:childTnLst>
                    </p:cTn>
                  </p:par>
                  <p:par>
                    <p:cTn id="392" fill="hold">
                      <p:stCondLst>
                        <p:cond delay="indefinite"/>
                      </p:stCondLst>
                      <p:childTnLst>
                        <p:par>
                          <p:cTn id="393" fill="hold">
                            <p:stCondLst>
                              <p:cond delay="0"/>
                            </p:stCondLst>
                            <p:childTnLst>
                              <p:par>
                                <p:cTn id="394" presetID="10" presetClass="exit" presetSubtype="0" fill="hold" nodeType="clickEffect">
                                  <p:stCondLst>
                                    <p:cond delay="0"/>
                                  </p:stCondLst>
                                  <p:childTnLst>
                                    <p:animEffect transition="out" filter="fade">
                                      <p:cBhvr>
                                        <p:cTn id="395" dur="500"/>
                                        <p:tgtEl>
                                          <p:spTgt spid="4"/>
                                        </p:tgtEl>
                                      </p:cBhvr>
                                    </p:animEffect>
                                    <p:set>
                                      <p:cBhvr>
                                        <p:cTn id="396" dur="1" fill="hold">
                                          <p:stCondLst>
                                            <p:cond delay="499"/>
                                          </p:stCondLst>
                                        </p:cTn>
                                        <p:tgtEl>
                                          <p:spTgt spid="4"/>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22"/>
                                        </p:tgtEl>
                                      </p:cBhvr>
                                    </p:animEffect>
                                    <p:set>
                                      <p:cBhvr>
                                        <p:cTn id="399" dur="1" fill="hold">
                                          <p:stCondLst>
                                            <p:cond delay="499"/>
                                          </p:stCondLst>
                                        </p:cTn>
                                        <p:tgtEl>
                                          <p:spTgt spid="22"/>
                                        </p:tgtEl>
                                        <p:attrNameLst>
                                          <p:attrName>style.visibility</p:attrName>
                                        </p:attrNameLst>
                                      </p:cBhvr>
                                      <p:to>
                                        <p:strVal val="hidden"/>
                                      </p:to>
                                    </p:set>
                                  </p:childTnLst>
                                </p:cTn>
                              </p:par>
                              <p:par>
                                <p:cTn id="400" presetID="10" presetClass="exit" presetSubtype="0" fill="hold" grpId="1" nodeType="withEffect">
                                  <p:stCondLst>
                                    <p:cond delay="0"/>
                                  </p:stCondLst>
                                  <p:childTnLst>
                                    <p:animEffect transition="out" filter="fade">
                                      <p:cBhvr>
                                        <p:cTn id="401" dur="500"/>
                                        <p:tgtEl>
                                          <p:spTgt spid="28"/>
                                        </p:tgtEl>
                                      </p:cBhvr>
                                    </p:animEffect>
                                    <p:set>
                                      <p:cBhvr>
                                        <p:cTn id="402" dur="1" fill="hold">
                                          <p:stCondLst>
                                            <p:cond delay="499"/>
                                          </p:stCondLst>
                                        </p:cTn>
                                        <p:tgtEl>
                                          <p:spTgt spid="28"/>
                                        </p:tgtEl>
                                        <p:attrNameLst>
                                          <p:attrName>style.visibility</p:attrName>
                                        </p:attrNameLst>
                                      </p:cBhvr>
                                      <p:to>
                                        <p:strVal val="hidden"/>
                                      </p:to>
                                    </p:set>
                                  </p:childTnLst>
                                </p:cTn>
                              </p:par>
                            </p:childTnLst>
                          </p:cTn>
                        </p:par>
                        <p:par>
                          <p:cTn id="403" fill="hold">
                            <p:stCondLst>
                              <p:cond delay="500"/>
                            </p:stCondLst>
                            <p:childTnLst>
                              <p:par>
                                <p:cTn id="404" presetID="10" presetClass="entr" presetSubtype="0" fill="hold" nodeType="afterEffect">
                                  <p:stCondLst>
                                    <p:cond delay="0"/>
                                  </p:stCondLst>
                                  <p:childTnLst>
                                    <p:set>
                                      <p:cBhvr>
                                        <p:cTn id="405" dur="1" fill="hold">
                                          <p:stCondLst>
                                            <p:cond delay="0"/>
                                          </p:stCondLst>
                                        </p:cTn>
                                        <p:tgtEl>
                                          <p:spTgt spid="4"/>
                                        </p:tgtEl>
                                        <p:attrNameLst>
                                          <p:attrName>style.visibility</p:attrName>
                                        </p:attrNameLst>
                                      </p:cBhvr>
                                      <p:to>
                                        <p:strVal val="visible"/>
                                      </p:to>
                                    </p:set>
                                    <p:animEffect transition="in" filter="fade">
                                      <p:cBhvr>
                                        <p:cTn id="406" dur="500"/>
                                        <p:tgtEl>
                                          <p:spTgt spid="4"/>
                                        </p:tgtEl>
                                      </p:cBhvr>
                                    </p:animEffect>
                                  </p:childTnLst>
                                </p:cTn>
                              </p:par>
                              <p:par>
                                <p:cTn id="407" presetID="10" presetClass="entr" presetSubtype="0" fill="hold" nodeType="withEffect">
                                  <p:stCondLst>
                                    <p:cond delay="0"/>
                                  </p:stCondLst>
                                  <p:childTnLst>
                                    <p:set>
                                      <p:cBhvr>
                                        <p:cTn id="408" dur="1" fill="hold">
                                          <p:stCondLst>
                                            <p:cond delay="0"/>
                                          </p:stCondLst>
                                        </p:cTn>
                                        <p:tgtEl>
                                          <p:spTgt spid="22"/>
                                        </p:tgtEl>
                                        <p:attrNameLst>
                                          <p:attrName>style.visibility</p:attrName>
                                        </p:attrNameLst>
                                      </p:cBhvr>
                                      <p:to>
                                        <p:strVal val="visible"/>
                                      </p:to>
                                    </p:set>
                                    <p:animEffect transition="in" filter="fade">
                                      <p:cBhvr>
                                        <p:cTn id="409" dur="500"/>
                                        <p:tgtEl>
                                          <p:spTgt spid="22"/>
                                        </p:tgtEl>
                                      </p:cBhvr>
                                    </p:animEffect>
                                  </p:childTnLst>
                                </p:cTn>
                              </p:par>
                              <p:par>
                                <p:cTn id="410" presetID="10" presetClass="entr" presetSubtype="0" fill="hold" grpId="2" nodeType="withEffect">
                                  <p:stCondLst>
                                    <p:cond delay="0"/>
                                  </p:stCondLst>
                                  <p:childTnLst>
                                    <p:set>
                                      <p:cBhvr>
                                        <p:cTn id="411" dur="1" fill="hold">
                                          <p:stCondLst>
                                            <p:cond delay="0"/>
                                          </p:stCondLst>
                                        </p:cTn>
                                        <p:tgtEl>
                                          <p:spTgt spid="28"/>
                                        </p:tgtEl>
                                        <p:attrNameLst>
                                          <p:attrName>style.visibility</p:attrName>
                                        </p:attrNameLst>
                                      </p:cBhvr>
                                      <p:to>
                                        <p:strVal val="visible"/>
                                      </p:to>
                                    </p:set>
                                    <p:animEffect transition="in" filter="fade">
                                      <p:cBhvr>
                                        <p:cTn id="412" dur="500"/>
                                        <p:tgtEl>
                                          <p:spTgt spid="28"/>
                                        </p:tgtEl>
                                      </p:cBhvr>
                                    </p:animEffect>
                                  </p:childTnLst>
                                </p:cTn>
                              </p:par>
                            </p:childTnLst>
                          </p:cTn>
                        </p:par>
                        <p:par>
                          <p:cTn id="413" fill="hold">
                            <p:stCondLst>
                              <p:cond delay="1000"/>
                            </p:stCondLst>
                            <p:childTnLst>
                              <p:par>
                                <p:cTn id="414" presetID="10" presetClass="exit" presetSubtype="0" fill="hold" nodeType="afterEffect">
                                  <p:stCondLst>
                                    <p:cond delay="0"/>
                                  </p:stCondLst>
                                  <p:childTnLst>
                                    <p:animEffect transition="out" filter="fade">
                                      <p:cBhvr>
                                        <p:cTn id="415" dur="500"/>
                                        <p:tgtEl>
                                          <p:spTgt spid="4"/>
                                        </p:tgtEl>
                                      </p:cBhvr>
                                    </p:animEffect>
                                    <p:set>
                                      <p:cBhvr>
                                        <p:cTn id="416" dur="1" fill="hold">
                                          <p:stCondLst>
                                            <p:cond delay="499"/>
                                          </p:stCondLst>
                                        </p:cTn>
                                        <p:tgtEl>
                                          <p:spTgt spid="4"/>
                                        </p:tgtEl>
                                        <p:attrNameLst>
                                          <p:attrName>style.visibility</p:attrName>
                                        </p:attrNameLst>
                                      </p:cBhvr>
                                      <p:to>
                                        <p:strVal val="hidden"/>
                                      </p:to>
                                    </p:set>
                                  </p:childTnLst>
                                </p:cTn>
                              </p:par>
                              <p:par>
                                <p:cTn id="417" presetID="10" presetClass="exit" presetSubtype="0" fill="hold" nodeType="withEffect">
                                  <p:stCondLst>
                                    <p:cond delay="0"/>
                                  </p:stCondLst>
                                  <p:childTnLst>
                                    <p:animEffect transition="out" filter="fade">
                                      <p:cBhvr>
                                        <p:cTn id="418" dur="500"/>
                                        <p:tgtEl>
                                          <p:spTgt spid="22"/>
                                        </p:tgtEl>
                                      </p:cBhvr>
                                    </p:animEffect>
                                    <p:set>
                                      <p:cBhvr>
                                        <p:cTn id="419" dur="1" fill="hold">
                                          <p:stCondLst>
                                            <p:cond delay="499"/>
                                          </p:stCondLst>
                                        </p:cTn>
                                        <p:tgtEl>
                                          <p:spTgt spid="22"/>
                                        </p:tgtEl>
                                        <p:attrNameLst>
                                          <p:attrName>style.visibility</p:attrName>
                                        </p:attrNameLst>
                                      </p:cBhvr>
                                      <p:to>
                                        <p:strVal val="hidden"/>
                                      </p:to>
                                    </p:set>
                                  </p:childTnLst>
                                </p:cTn>
                              </p:par>
                              <p:par>
                                <p:cTn id="420" presetID="10" presetClass="exit" presetSubtype="0" fill="hold" grpId="3" nodeType="withEffect">
                                  <p:stCondLst>
                                    <p:cond delay="0"/>
                                  </p:stCondLst>
                                  <p:childTnLst>
                                    <p:animEffect transition="out" filter="fade">
                                      <p:cBhvr>
                                        <p:cTn id="421" dur="500"/>
                                        <p:tgtEl>
                                          <p:spTgt spid="28"/>
                                        </p:tgtEl>
                                      </p:cBhvr>
                                    </p:animEffect>
                                    <p:set>
                                      <p:cBhvr>
                                        <p:cTn id="422" dur="1" fill="hold">
                                          <p:stCondLst>
                                            <p:cond delay="499"/>
                                          </p:stCondLst>
                                        </p:cTn>
                                        <p:tgtEl>
                                          <p:spTgt spid="28"/>
                                        </p:tgtEl>
                                        <p:attrNameLst>
                                          <p:attrName>style.visibility</p:attrName>
                                        </p:attrNameLst>
                                      </p:cBhvr>
                                      <p:to>
                                        <p:strVal val="hidden"/>
                                      </p:to>
                                    </p:set>
                                  </p:childTnLst>
                                </p:cTn>
                              </p:par>
                            </p:childTnLst>
                          </p:cTn>
                        </p:par>
                        <p:par>
                          <p:cTn id="423" fill="hold">
                            <p:stCondLst>
                              <p:cond delay="1500"/>
                            </p:stCondLst>
                            <p:childTnLst>
                              <p:par>
                                <p:cTn id="424" presetID="10" presetClass="entr" presetSubtype="0" fill="hold" nodeType="afterEffect">
                                  <p:stCondLst>
                                    <p:cond delay="0"/>
                                  </p:stCondLst>
                                  <p:childTnLst>
                                    <p:set>
                                      <p:cBhvr>
                                        <p:cTn id="425" dur="1" fill="hold">
                                          <p:stCondLst>
                                            <p:cond delay="0"/>
                                          </p:stCondLst>
                                        </p:cTn>
                                        <p:tgtEl>
                                          <p:spTgt spid="4"/>
                                        </p:tgtEl>
                                        <p:attrNameLst>
                                          <p:attrName>style.visibility</p:attrName>
                                        </p:attrNameLst>
                                      </p:cBhvr>
                                      <p:to>
                                        <p:strVal val="visible"/>
                                      </p:to>
                                    </p:set>
                                    <p:animEffect transition="in" filter="fade">
                                      <p:cBhvr>
                                        <p:cTn id="426" dur="500"/>
                                        <p:tgtEl>
                                          <p:spTgt spid="4"/>
                                        </p:tgtEl>
                                      </p:cBhvr>
                                    </p:animEffect>
                                  </p:childTnLst>
                                </p:cTn>
                              </p:par>
                              <p:par>
                                <p:cTn id="427" presetID="10" presetClass="entr" presetSubtype="0" fill="hold" nodeType="withEffect">
                                  <p:stCondLst>
                                    <p:cond delay="0"/>
                                  </p:stCondLst>
                                  <p:childTnLst>
                                    <p:set>
                                      <p:cBhvr>
                                        <p:cTn id="428" dur="1" fill="hold">
                                          <p:stCondLst>
                                            <p:cond delay="0"/>
                                          </p:stCondLst>
                                        </p:cTn>
                                        <p:tgtEl>
                                          <p:spTgt spid="22"/>
                                        </p:tgtEl>
                                        <p:attrNameLst>
                                          <p:attrName>style.visibility</p:attrName>
                                        </p:attrNameLst>
                                      </p:cBhvr>
                                      <p:to>
                                        <p:strVal val="visible"/>
                                      </p:to>
                                    </p:set>
                                    <p:animEffect transition="in" filter="fade">
                                      <p:cBhvr>
                                        <p:cTn id="429" dur="500"/>
                                        <p:tgtEl>
                                          <p:spTgt spid="22"/>
                                        </p:tgtEl>
                                      </p:cBhvr>
                                    </p:animEffect>
                                  </p:childTnLst>
                                </p:cTn>
                              </p:par>
                              <p:par>
                                <p:cTn id="430" presetID="10" presetClass="entr" presetSubtype="0" fill="hold" grpId="4" nodeType="withEffect">
                                  <p:stCondLst>
                                    <p:cond delay="0"/>
                                  </p:stCondLst>
                                  <p:childTnLst>
                                    <p:set>
                                      <p:cBhvr>
                                        <p:cTn id="431" dur="1" fill="hold">
                                          <p:stCondLst>
                                            <p:cond delay="0"/>
                                          </p:stCondLst>
                                        </p:cTn>
                                        <p:tgtEl>
                                          <p:spTgt spid="28"/>
                                        </p:tgtEl>
                                        <p:attrNameLst>
                                          <p:attrName>style.visibility</p:attrName>
                                        </p:attrNameLst>
                                      </p:cBhvr>
                                      <p:to>
                                        <p:strVal val="visible"/>
                                      </p:to>
                                    </p:set>
                                    <p:animEffect transition="in" filter="fade">
                                      <p:cBhvr>
                                        <p:cTn id="432" dur="500"/>
                                        <p:tgtEl>
                                          <p:spTgt spid="28"/>
                                        </p:tgtEl>
                                      </p:cBhvr>
                                    </p:animEffect>
                                  </p:childTnLst>
                                </p:cTn>
                              </p:par>
                            </p:childTnLst>
                          </p:cTn>
                        </p:par>
                        <p:par>
                          <p:cTn id="433" fill="hold">
                            <p:stCondLst>
                              <p:cond delay="2000"/>
                            </p:stCondLst>
                            <p:childTnLst>
                              <p:par>
                                <p:cTn id="434" presetID="10" presetClass="exit" presetSubtype="0" fill="hold" nodeType="afterEffect">
                                  <p:stCondLst>
                                    <p:cond delay="0"/>
                                  </p:stCondLst>
                                  <p:childTnLst>
                                    <p:animEffect transition="out" filter="fade">
                                      <p:cBhvr>
                                        <p:cTn id="435" dur="500"/>
                                        <p:tgtEl>
                                          <p:spTgt spid="4"/>
                                        </p:tgtEl>
                                      </p:cBhvr>
                                    </p:animEffect>
                                    <p:set>
                                      <p:cBhvr>
                                        <p:cTn id="436" dur="1" fill="hold">
                                          <p:stCondLst>
                                            <p:cond delay="499"/>
                                          </p:stCondLst>
                                        </p:cTn>
                                        <p:tgtEl>
                                          <p:spTgt spid="4"/>
                                        </p:tgtEl>
                                        <p:attrNameLst>
                                          <p:attrName>style.visibility</p:attrName>
                                        </p:attrNameLst>
                                      </p:cBhvr>
                                      <p:to>
                                        <p:strVal val="hidden"/>
                                      </p:to>
                                    </p:set>
                                  </p:childTnLst>
                                </p:cTn>
                              </p:par>
                              <p:par>
                                <p:cTn id="437" presetID="10" presetClass="exit" presetSubtype="0" fill="hold" nodeType="withEffect">
                                  <p:stCondLst>
                                    <p:cond delay="0"/>
                                  </p:stCondLst>
                                  <p:childTnLst>
                                    <p:animEffect transition="out" filter="fade">
                                      <p:cBhvr>
                                        <p:cTn id="438" dur="500"/>
                                        <p:tgtEl>
                                          <p:spTgt spid="22"/>
                                        </p:tgtEl>
                                      </p:cBhvr>
                                    </p:animEffect>
                                    <p:set>
                                      <p:cBhvr>
                                        <p:cTn id="439" dur="1" fill="hold">
                                          <p:stCondLst>
                                            <p:cond delay="499"/>
                                          </p:stCondLst>
                                        </p:cTn>
                                        <p:tgtEl>
                                          <p:spTgt spid="22"/>
                                        </p:tgtEl>
                                        <p:attrNameLst>
                                          <p:attrName>style.visibility</p:attrName>
                                        </p:attrNameLst>
                                      </p:cBhvr>
                                      <p:to>
                                        <p:strVal val="hidden"/>
                                      </p:to>
                                    </p:set>
                                  </p:childTnLst>
                                </p:cTn>
                              </p:par>
                              <p:par>
                                <p:cTn id="440" presetID="10" presetClass="exit" presetSubtype="0" fill="hold" grpId="5" nodeType="withEffect">
                                  <p:stCondLst>
                                    <p:cond delay="0"/>
                                  </p:stCondLst>
                                  <p:childTnLst>
                                    <p:animEffect transition="out" filter="fade">
                                      <p:cBhvr>
                                        <p:cTn id="441" dur="500"/>
                                        <p:tgtEl>
                                          <p:spTgt spid="28"/>
                                        </p:tgtEl>
                                      </p:cBhvr>
                                    </p:animEffect>
                                    <p:set>
                                      <p:cBhvr>
                                        <p:cTn id="442" dur="1" fill="hold">
                                          <p:stCondLst>
                                            <p:cond delay="499"/>
                                          </p:stCondLst>
                                        </p:cTn>
                                        <p:tgtEl>
                                          <p:spTgt spid="28"/>
                                        </p:tgtEl>
                                        <p:attrNameLst>
                                          <p:attrName>style.visibility</p:attrName>
                                        </p:attrNameLst>
                                      </p:cBhvr>
                                      <p:to>
                                        <p:strVal val="hidden"/>
                                      </p:to>
                                    </p:set>
                                  </p:childTnLst>
                                </p:cTn>
                              </p:par>
                            </p:childTnLst>
                          </p:cTn>
                        </p:par>
                        <p:par>
                          <p:cTn id="443" fill="hold">
                            <p:stCondLst>
                              <p:cond delay="2500"/>
                            </p:stCondLst>
                            <p:childTnLst>
                              <p:par>
                                <p:cTn id="444" presetID="10" presetClass="entr" presetSubtype="0" fill="hold" nodeType="afterEffect">
                                  <p:stCondLst>
                                    <p:cond delay="0"/>
                                  </p:stCondLst>
                                  <p:childTnLst>
                                    <p:set>
                                      <p:cBhvr>
                                        <p:cTn id="445" dur="1" fill="hold">
                                          <p:stCondLst>
                                            <p:cond delay="0"/>
                                          </p:stCondLst>
                                        </p:cTn>
                                        <p:tgtEl>
                                          <p:spTgt spid="4"/>
                                        </p:tgtEl>
                                        <p:attrNameLst>
                                          <p:attrName>style.visibility</p:attrName>
                                        </p:attrNameLst>
                                      </p:cBhvr>
                                      <p:to>
                                        <p:strVal val="visible"/>
                                      </p:to>
                                    </p:set>
                                    <p:animEffect transition="in" filter="fade">
                                      <p:cBhvr>
                                        <p:cTn id="446" dur="500"/>
                                        <p:tgtEl>
                                          <p:spTgt spid="4"/>
                                        </p:tgtEl>
                                      </p:cBhvr>
                                    </p:animEffect>
                                  </p:childTnLst>
                                </p:cTn>
                              </p:par>
                              <p:par>
                                <p:cTn id="447" presetID="10" presetClass="entr" presetSubtype="0" fill="hold" nodeType="withEffect">
                                  <p:stCondLst>
                                    <p:cond delay="0"/>
                                  </p:stCondLst>
                                  <p:childTnLst>
                                    <p:set>
                                      <p:cBhvr>
                                        <p:cTn id="448" dur="1" fill="hold">
                                          <p:stCondLst>
                                            <p:cond delay="0"/>
                                          </p:stCondLst>
                                        </p:cTn>
                                        <p:tgtEl>
                                          <p:spTgt spid="22"/>
                                        </p:tgtEl>
                                        <p:attrNameLst>
                                          <p:attrName>style.visibility</p:attrName>
                                        </p:attrNameLst>
                                      </p:cBhvr>
                                      <p:to>
                                        <p:strVal val="visible"/>
                                      </p:to>
                                    </p:set>
                                    <p:animEffect transition="in" filter="fade">
                                      <p:cBhvr>
                                        <p:cTn id="449" dur="500"/>
                                        <p:tgtEl>
                                          <p:spTgt spid="22"/>
                                        </p:tgtEl>
                                      </p:cBhvr>
                                    </p:animEffect>
                                  </p:childTnLst>
                                </p:cTn>
                              </p:par>
                              <p:par>
                                <p:cTn id="450" presetID="10" presetClass="entr" presetSubtype="0" fill="hold" grpId="6" nodeType="withEffect">
                                  <p:stCondLst>
                                    <p:cond delay="0"/>
                                  </p:stCondLst>
                                  <p:childTnLst>
                                    <p:set>
                                      <p:cBhvr>
                                        <p:cTn id="451" dur="1" fill="hold">
                                          <p:stCondLst>
                                            <p:cond delay="0"/>
                                          </p:stCondLst>
                                        </p:cTn>
                                        <p:tgtEl>
                                          <p:spTgt spid="28"/>
                                        </p:tgtEl>
                                        <p:attrNameLst>
                                          <p:attrName>style.visibility</p:attrName>
                                        </p:attrNameLst>
                                      </p:cBhvr>
                                      <p:to>
                                        <p:strVal val="visible"/>
                                      </p:to>
                                    </p:set>
                                    <p:animEffect transition="in" filter="fade">
                                      <p:cBhvr>
                                        <p:cTn id="452" dur="500"/>
                                        <p:tgtEl>
                                          <p:spTgt spid="28"/>
                                        </p:tgtEl>
                                      </p:cBhvr>
                                    </p:animEffect>
                                  </p:childTnLst>
                                </p:cTn>
                              </p:par>
                            </p:childTnLst>
                          </p:cTn>
                        </p:par>
                      </p:childTnLst>
                    </p:cTn>
                  </p:par>
                  <p:par>
                    <p:cTn id="453" fill="hold">
                      <p:stCondLst>
                        <p:cond delay="indefinite"/>
                      </p:stCondLst>
                      <p:childTnLst>
                        <p:par>
                          <p:cTn id="454" fill="hold">
                            <p:stCondLst>
                              <p:cond delay="0"/>
                            </p:stCondLst>
                            <p:childTnLst>
                              <p:par>
                                <p:cTn id="455" presetID="10" presetClass="exit" presetSubtype="0" fill="hold" nodeType="clickEffect">
                                  <p:stCondLst>
                                    <p:cond delay="0"/>
                                  </p:stCondLst>
                                  <p:childTnLst>
                                    <p:animEffect transition="out" filter="fade">
                                      <p:cBhvr>
                                        <p:cTn id="456" dur="500"/>
                                        <p:tgtEl>
                                          <p:spTgt spid="24"/>
                                        </p:tgtEl>
                                      </p:cBhvr>
                                    </p:animEffect>
                                    <p:set>
                                      <p:cBhvr>
                                        <p:cTn id="457" dur="1" fill="hold">
                                          <p:stCondLst>
                                            <p:cond delay="499"/>
                                          </p:stCondLst>
                                        </p:cTn>
                                        <p:tgtEl>
                                          <p:spTgt spid="24"/>
                                        </p:tgtEl>
                                        <p:attrNameLst>
                                          <p:attrName>style.visibility</p:attrName>
                                        </p:attrNameLst>
                                      </p:cBhvr>
                                      <p:to>
                                        <p:strVal val="hidden"/>
                                      </p:to>
                                    </p:set>
                                  </p:childTnLst>
                                </p:cTn>
                              </p:par>
                              <p:par>
                                <p:cTn id="458" presetID="10" presetClass="exit" presetSubtype="0" fill="hold" nodeType="withEffect">
                                  <p:stCondLst>
                                    <p:cond delay="0"/>
                                  </p:stCondLst>
                                  <p:childTnLst>
                                    <p:animEffect transition="out" filter="fade">
                                      <p:cBhvr>
                                        <p:cTn id="459" dur="500"/>
                                        <p:tgtEl>
                                          <p:spTgt spid="23"/>
                                        </p:tgtEl>
                                      </p:cBhvr>
                                    </p:animEffect>
                                    <p:set>
                                      <p:cBhvr>
                                        <p:cTn id="460" dur="1" fill="hold">
                                          <p:stCondLst>
                                            <p:cond delay="499"/>
                                          </p:stCondLst>
                                        </p:cTn>
                                        <p:tgtEl>
                                          <p:spTgt spid="23"/>
                                        </p:tgtEl>
                                        <p:attrNameLst>
                                          <p:attrName>style.visibility</p:attrName>
                                        </p:attrNameLst>
                                      </p:cBhvr>
                                      <p:to>
                                        <p:strVal val="hidden"/>
                                      </p:to>
                                    </p:set>
                                  </p:childTnLst>
                                </p:cTn>
                              </p:par>
                              <p:par>
                                <p:cTn id="461" presetID="10" presetClass="exit" presetSubtype="0" fill="hold" nodeType="withEffect">
                                  <p:stCondLst>
                                    <p:cond delay="0"/>
                                  </p:stCondLst>
                                  <p:childTnLst>
                                    <p:animEffect transition="out" filter="fade">
                                      <p:cBhvr>
                                        <p:cTn id="462" dur="500"/>
                                        <p:tgtEl>
                                          <p:spTgt spid="19"/>
                                        </p:tgtEl>
                                      </p:cBhvr>
                                    </p:animEffect>
                                    <p:set>
                                      <p:cBhvr>
                                        <p:cTn id="463" dur="1" fill="hold">
                                          <p:stCondLst>
                                            <p:cond delay="499"/>
                                          </p:stCondLst>
                                        </p:cTn>
                                        <p:tgtEl>
                                          <p:spTgt spid="19"/>
                                        </p:tgtEl>
                                        <p:attrNameLst>
                                          <p:attrName>style.visibility</p:attrName>
                                        </p:attrNameLst>
                                      </p:cBhvr>
                                      <p:to>
                                        <p:strVal val="hidden"/>
                                      </p:to>
                                    </p:set>
                                  </p:childTnLst>
                                </p:cTn>
                              </p:par>
                              <p:par>
                                <p:cTn id="464" presetID="10" presetClass="exit" presetSubtype="0" fill="hold" nodeType="withEffect">
                                  <p:stCondLst>
                                    <p:cond delay="0"/>
                                  </p:stCondLst>
                                  <p:childTnLst>
                                    <p:animEffect transition="out" filter="fade">
                                      <p:cBhvr>
                                        <p:cTn id="465" dur="500"/>
                                        <p:tgtEl>
                                          <p:spTgt spid="20"/>
                                        </p:tgtEl>
                                      </p:cBhvr>
                                    </p:animEffect>
                                    <p:set>
                                      <p:cBhvr>
                                        <p:cTn id="466" dur="1" fill="hold">
                                          <p:stCondLst>
                                            <p:cond delay="499"/>
                                          </p:stCondLst>
                                        </p:cTn>
                                        <p:tgtEl>
                                          <p:spTgt spid="20"/>
                                        </p:tgtEl>
                                        <p:attrNameLst>
                                          <p:attrName>style.visibility</p:attrName>
                                        </p:attrNameLst>
                                      </p:cBhvr>
                                      <p:to>
                                        <p:strVal val="hidden"/>
                                      </p:to>
                                    </p:set>
                                  </p:childTnLst>
                                </p:cTn>
                              </p:par>
                              <p:par>
                                <p:cTn id="467" presetID="10" presetClass="exit" presetSubtype="0" fill="hold" nodeType="withEffect">
                                  <p:stCondLst>
                                    <p:cond delay="0"/>
                                  </p:stCondLst>
                                  <p:childTnLst>
                                    <p:animEffect transition="out" filter="fade">
                                      <p:cBhvr>
                                        <p:cTn id="468" dur="500"/>
                                        <p:tgtEl>
                                          <p:spTgt spid="21"/>
                                        </p:tgtEl>
                                      </p:cBhvr>
                                    </p:animEffect>
                                    <p:set>
                                      <p:cBhvr>
                                        <p:cTn id="469" dur="1" fill="hold">
                                          <p:stCondLst>
                                            <p:cond delay="499"/>
                                          </p:stCondLst>
                                        </p:cTn>
                                        <p:tgtEl>
                                          <p:spTgt spid="21"/>
                                        </p:tgtEl>
                                        <p:attrNameLst>
                                          <p:attrName>style.visibility</p:attrName>
                                        </p:attrNameLst>
                                      </p:cBhvr>
                                      <p:to>
                                        <p:strVal val="hidden"/>
                                      </p:to>
                                    </p:set>
                                  </p:childTnLst>
                                </p:cTn>
                              </p:par>
                              <p:par>
                                <p:cTn id="470" presetID="10" presetClass="exit" presetSubtype="0" fill="hold" grpId="1" nodeType="withEffect">
                                  <p:stCondLst>
                                    <p:cond delay="0"/>
                                  </p:stCondLst>
                                  <p:childTnLst>
                                    <p:animEffect transition="out" filter="fade">
                                      <p:cBhvr>
                                        <p:cTn id="471" dur="500"/>
                                        <p:tgtEl>
                                          <p:spTgt spid="29"/>
                                        </p:tgtEl>
                                      </p:cBhvr>
                                    </p:animEffect>
                                    <p:set>
                                      <p:cBhvr>
                                        <p:cTn id="472" dur="1" fill="hold">
                                          <p:stCondLst>
                                            <p:cond delay="499"/>
                                          </p:stCondLst>
                                        </p:cTn>
                                        <p:tgtEl>
                                          <p:spTgt spid="29"/>
                                        </p:tgtEl>
                                        <p:attrNameLst>
                                          <p:attrName>style.visibility</p:attrName>
                                        </p:attrNameLst>
                                      </p:cBhvr>
                                      <p:to>
                                        <p:strVal val="hidden"/>
                                      </p:to>
                                    </p:set>
                                  </p:childTnLst>
                                </p:cTn>
                              </p:par>
                            </p:childTnLst>
                          </p:cTn>
                        </p:par>
                        <p:par>
                          <p:cTn id="473" fill="hold">
                            <p:stCondLst>
                              <p:cond delay="500"/>
                            </p:stCondLst>
                            <p:childTnLst>
                              <p:par>
                                <p:cTn id="474" presetID="10" presetClass="entr" presetSubtype="0" fill="hold" nodeType="afterEffect">
                                  <p:stCondLst>
                                    <p:cond delay="0"/>
                                  </p:stCondLst>
                                  <p:childTnLst>
                                    <p:set>
                                      <p:cBhvr>
                                        <p:cTn id="475" dur="1" fill="hold">
                                          <p:stCondLst>
                                            <p:cond delay="0"/>
                                          </p:stCondLst>
                                        </p:cTn>
                                        <p:tgtEl>
                                          <p:spTgt spid="24"/>
                                        </p:tgtEl>
                                        <p:attrNameLst>
                                          <p:attrName>style.visibility</p:attrName>
                                        </p:attrNameLst>
                                      </p:cBhvr>
                                      <p:to>
                                        <p:strVal val="visible"/>
                                      </p:to>
                                    </p:set>
                                    <p:animEffect transition="in" filter="fade">
                                      <p:cBhvr>
                                        <p:cTn id="476" dur="500"/>
                                        <p:tgtEl>
                                          <p:spTgt spid="24"/>
                                        </p:tgtEl>
                                      </p:cBhvr>
                                    </p:animEffect>
                                  </p:childTnLst>
                                </p:cTn>
                              </p:par>
                              <p:par>
                                <p:cTn id="477" presetID="10" presetClass="entr" presetSubtype="0" fill="hold" nodeType="withEffect">
                                  <p:stCondLst>
                                    <p:cond delay="0"/>
                                  </p:stCondLst>
                                  <p:childTnLst>
                                    <p:set>
                                      <p:cBhvr>
                                        <p:cTn id="478" dur="1" fill="hold">
                                          <p:stCondLst>
                                            <p:cond delay="0"/>
                                          </p:stCondLst>
                                        </p:cTn>
                                        <p:tgtEl>
                                          <p:spTgt spid="23"/>
                                        </p:tgtEl>
                                        <p:attrNameLst>
                                          <p:attrName>style.visibility</p:attrName>
                                        </p:attrNameLst>
                                      </p:cBhvr>
                                      <p:to>
                                        <p:strVal val="visible"/>
                                      </p:to>
                                    </p:set>
                                    <p:animEffect transition="in" filter="fade">
                                      <p:cBhvr>
                                        <p:cTn id="479" dur="500"/>
                                        <p:tgtEl>
                                          <p:spTgt spid="23"/>
                                        </p:tgtEl>
                                      </p:cBhvr>
                                    </p:animEffect>
                                  </p:childTnLst>
                                </p:cTn>
                              </p:par>
                              <p:par>
                                <p:cTn id="480" presetID="10" presetClass="entr" presetSubtype="0" fill="hold" nodeType="withEffect">
                                  <p:stCondLst>
                                    <p:cond delay="0"/>
                                  </p:stCondLst>
                                  <p:childTnLst>
                                    <p:set>
                                      <p:cBhvr>
                                        <p:cTn id="481" dur="1" fill="hold">
                                          <p:stCondLst>
                                            <p:cond delay="0"/>
                                          </p:stCondLst>
                                        </p:cTn>
                                        <p:tgtEl>
                                          <p:spTgt spid="19"/>
                                        </p:tgtEl>
                                        <p:attrNameLst>
                                          <p:attrName>style.visibility</p:attrName>
                                        </p:attrNameLst>
                                      </p:cBhvr>
                                      <p:to>
                                        <p:strVal val="visible"/>
                                      </p:to>
                                    </p:set>
                                    <p:animEffect transition="in" filter="fade">
                                      <p:cBhvr>
                                        <p:cTn id="482" dur="500"/>
                                        <p:tgtEl>
                                          <p:spTgt spid="19"/>
                                        </p:tgtEl>
                                      </p:cBhvr>
                                    </p:animEffect>
                                  </p:childTnLst>
                                </p:cTn>
                              </p:par>
                              <p:par>
                                <p:cTn id="483" presetID="10" presetClass="entr" presetSubtype="0" fill="hold" nodeType="withEffect">
                                  <p:stCondLst>
                                    <p:cond delay="0"/>
                                  </p:stCondLst>
                                  <p:childTnLst>
                                    <p:set>
                                      <p:cBhvr>
                                        <p:cTn id="484" dur="1" fill="hold">
                                          <p:stCondLst>
                                            <p:cond delay="0"/>
                                          </p:stCondLst>
                                        </p:cTn>
                                        <p:tgtEl>
                                          <p:spTgt spid="20"/>
                                        </p:tgtEl>
                                        <p:attrNameLst>
                                          <p:attrName>style.visibility</p:attrName>
                                        </p:attrNameLst>
                                      </p:cBhvr>
                                      <p:to>
                                        <p:strVal val="visible"/>
                                      </p:to>
                                    </p:set>
                                    <p:animEffect transition="in" filter="fade">
                                      <p:cBhvr>
                                        <p:cTn id="485" dur="500"/>
                                        <p:tgtEl>
                                          <p:spTgt spid="20"/>
                                        </p:tgtEl>
                                      </p:cBhvr>
                                    </p:animEffect>
                                  </p:childTnLst>
                                </p:cTn>
                              </p:par>
                              <p:par>
                                <p:cTn id="486" presetID="10" presetClass="entr" presetSubtype="0" fill="hold" nodeType="withEffect">
                                  <p:stCondLst>
                                    <p:cond delay="0"/>
                                  </p:stCondLst>
                                  <p:childTnLst>
                                    <p:set>
                                      <p:cBhvr>
                                        <p:cTn id="487" dur="1" fill="hold">
                                          <p:stCondLst>
                                            <p:cond delay="0"/>
                                          </p:stCondLst>
                                        </p:cTn>
                                        <p:tgtEl>
                                          <p:spTgt spid="21"/>
                                        </p:tgtEl>
                                        <p:attrNameLst>
                                          <p:attrName>style.visibility</p:attrName>
                                        </p:attrNameLst>
                                      </p:cBhvr>
                                      <p:to>
                                        <p:strVal val="visible"/>
                                      </p:to>
                                    </p:set>
                                    <p:animEffect transition="in" filter="fade">
                                      <p:cBhvr>
                                        <p:cTn id="488" dur="500"/>
                                        <p:tgtEl>
                                          <p:spTgt spid="21"/>
                                        </p:tgtEl>
                                      </p:cBhvr>
                                    </p:animEffect>
                                  </p:childTnLst>
                                </p:cTn>
                              </p:par>
                              <p:par>
                                <p:cTn id="489" presetID="10" presetClass="entr" presetSubtype="0" fill="hold" grpId="2" nodeType="withEffect">
                                  <p:stCondLst>
                                    <p:cond delay="0"/>
                                  </p:stCondLst>
                                  <p:childTnLst>
                                    <p:set>
                                      <p:cBhvr>
                                        <p:cTn id="490" dur="1" fill="hold">
                                          <p:stCondLst>
                                            <p:cond delay="0"/>
                                          </p:stCondLst>
                                        </p:cTn>
                                        <p:tgtEl>
                                          <p:spTgt spid="29"/>
                                        </p:tgtEl>
                                        <p:attrNameLst>
                                          <p:attrName>style.visibility</p:attrName>
                                        </p:attrNameLst>
                                      </p:cBhvr>
                                      <p:to>
                                        <p:strVal val="visible"/>
                                      </p:to>
                                    </p:set>
                                    <p:animEffect transition="in" filter="fade">
                                      <p:cBhvr>
                                        <p:cTn id="491" dur="500"/>
                                        <p:tgtEl>
                                          <p:spTgt spid="29"/>
                                        </p:tgtEl>
                                      </p:cBhvr>
                                    </p:animEffect>
                                  </p:childTnLst>
                                </p:cTn>
                              </p:par>
                            </p:childTnLst>
                          </p:cTn>
                        </p:par>
                        <p:par>
                          <p:cTn id="492" fill="hold">
                            <p:stCondLst>
                              <p:cond delay="1000"/>
                            </p:stCondLst>
                            <p:childTnLst>
                              <p:par>
                                <p:cTn id="493" presetID="10" presetClass="exit" presetSubtype="0" fill="hold" nodeType="afterEffect">
                                  <p:stCondLst>
                                    <p:cond delay="0"/>
                                  </p:stCondLst>
                                  <p:childTnLst>
                                    <p:animEffect transition="out" filter="fade">
                                      <p:cBhvr>
                                        <p:cTn id="494" dur="500"/>
                                        <p:tgtEl>
                                          <p:spTgt spid="24"/>
                                        </p:tgtEl>
                                      </p:cBhvr>
                                    </p:animEffect>
                                    <p:set>
                                      <p:cBhvr>
                                        <p:cTn id="495" dur="1" fill="hold">
                                          <p:stCondLst>
                                            <p:cond delay="499"/>
                                          </p:stCondLst>
                                        </p:cTn>
                                        <p:tgtEl>
                                          <p:spTgt spid="24"/>
                                        </p:tgtEl>
                                        <p:attrNameLst>
                                          <p:attrName>style.visibility</p:attrName>
                                        </p:attrNameLst>
                                      </p:cBhvr>
                                      <p:to>
                                        <p:strVal val="hidden"/>
                                      </p:to>
                                    </p:set>
                                  </p:childTnLst>
                                </p:cTn>
                              </p:par>
                              <p:par>
                                <p:cTn id="496" presetID="10" presetClass="exit" presetSubtype="0" fill="hold" nodeType="withEffect">
                                  <p:stCondLst>
                                    <p:cond delay="0"/>
                                  </p:stCondLst>
                                  <p:childTnLst>
                                    <p:animEffect transition="out" filter="fade">
                                      <p:cBhvr>
                                        <p:cTn id="497" dur="500"/>
                                        <p:tgtEl>
                                          <p:spTgt spid="23"/>
                                        </p:tgtEl>
                                      </p:cBhvr>
                                    </p:animEffect>
                                    <p:set>
                                      <p:cBhvr>
                                        <p:cTn id="498" dur="1" fill="hold">
                                          <p:stCondLst>
                                            <p:cond delay="499"/>
                                          </p:stCondLst>
                                        </p:cTn>
                                        <p:tgtEl>
                                          <p:spTgt spid="23"/>
                                        </p:tgtEl>
                                        <p:attrNameLst>
                                          <p:attrName>style.visibility</p:attrName>
                                        </p:attrNameLst>
                                      </p:cBhvr>
                                      <p:to>
                                        <p:strVal val="hidden"/>
                                      </p:to>
                                    </p:set>
                                  </p:childTnLst>
                                </p:cTn>
                              </p:par>
                              <p:par>
                                <p:cTn id="499" presetID="10" presetClass="exit" presetSubtype="0" fill="hold" nodeType="withEffect">
                                  <p:stCondLst>
                                    <p:cond delay="0"/>
                                  </p:stCondLst>
                                  <p:childTnLst>
                                    <p:animEffect transition="out" filter="fade">
                                      <p:cBhvr>
                                        <p:cTn id="500" dur="500"/>
                                        <p:tgtEl>
                                          <p:spTgt spid="19"/>
                                        </p:tgtEl>
                                      </p:cBhvr>
                                    </p:animEffect>
                                    <p:set>
                                      <p:cBhvr>
                                        <p:cTn id="501" dur="1" fill="hold">
                                          <p:stCondLst>
                                            <p:cond delay="499"/>
                                          </p:stCondLst>
                                        </p:cTn>
                                        <p:tgtEl>
                                          <p:spTgt spid="19"/>
                                        </p:tgtEl>
                                        <p:attrNameLst>
                                          <p:attrName>style.visibility</p:attrName>
                                        </p:attrNameLst>
                                      </p:cBhvr>
                                      <p:to>
                                        <p:strVal val="hidden"/>
                                      </p:to>
                                    </p:set>
                                  </p:childTnLst>
                                </p:cTn>
                              </p:par>
                              <p:par>
                                <p:cTn id="502" presetID="10" presetClass="exit" presetSubtype="0" fill="hold" nodeType="withEffect">
                                  <p:stCondLst>
                                    <p:cond delay="0"/>
                                  </p:stCondLst>
                                  <p:childTnLst>
                                    <p:animEffect transition="out" filter="fade">
                                      <p:cBhvr>
                                        <p:cTn id="503" dur="500"/>
                                        <p:tgtEl>
                                          <p:spTgt spid="20"/>
                                        </p:tgtEl>
                                      </p:cBhvr>
                                    </p:animEffect>
                                    <p:set>
                                      <p:cBhvr>
                                        <p:cTn id="504" dur="1" fill="hold">
                                          <p:stCondLst>
                                            <p:cond delay="499"/>
                                          </p:stCondLst>
                                        </p:cTn>
                                        <p:tgtEl>
                                          <p:spTgt spid="20"/>
                                        </p:tgtEl>
                                        <p:attrNameLst>
                                          <p:attrName>style.visibility</p:attrName>
                                        </p:attrNameLst>
                                      </p:cBhvr>
                                      <p:to>
                                        <p:strVal val="hidden"/>
                                      </p:to>
                                    </p:set>
                                  </p:childTnLst>
                                </p:cTn>
                              </p:par>
                              <p:par>
                                <p:cTn id="505" presetID="10" presetClass="exit" presetSubtype="0" fill="hold" nodeType="withEffect">
                                  <p:stCondLst>
                                    <p:cond delay="0"/>
                                  </p:stCondLst>
                                  <p:childTnLst>
                                    <p:animEffect transition="out" filter="fade">
                                      <p:cBhvr>
                                        <p:cTn id="506" dur="500"/>
                                        <p:tgtEl>
                                          <p:spTgt spid="21"/>
                                        </p:tgtEl>
                                      </p:cBhvr>
                                    </p:animEffect>
                                    <p:set>
                                      <p:cBhvr>
                                        <p:cTn id="507" dur="1" fill="hold">
                                          <p:stCondLst>
                                            <p:cond delay="499"/>
                                          </p:stCondLst>
                                        </p:cTn>
                                        <p:tgtEl>
                                          <p:spTgt spid="21"/>
                                        </p:tgtEl>
                                        <p:attrNameLst>
                                          <p:attrName>style.visibility</p:attrName>
                                        </p:attrNameLst>
                                      </p:cBhvr>
                                      <p:to>
                                        <p:strVal val="hidden"/>
                                      </p:to>
                                    </p:set>
                                  </p:childTnLst>
                                </p:cTn>
                              </p:par>
                              <p:par>
                                <p:cTn id="508" presetID="10" presetClass="exit" presetSubtype="0" fill="hold" grpId="3" nodeType="withEffect">
                                  <p:stCondLst>
                                    <p:cond delay="0"/>
                                  </p:stCondLst>
                                  <p:childTnLst>
                                    <p:animEffect transition="out" filter="fade">
                                      <p:cBhvr>
                                        <p:cTn id="509" dur="500"/>
                                        <p:tgtEl>
                                          <p:spTgt spid="29"/>
                                        </p:tgtEl>
                                      </p:cBhvr>
                                    </p:animEffect>
                                    <p:set>
                                      <p:cBhvr>
                                        <p:cTn id="510" dur="1" fill="hold">
                                          <p:stCondLst>
                                            <p:cond delay="499"/>
                                          </p:stCondLst>
                                        </p:cTn>
                                        <p:tgtEl>
                                          <p:spTgt spid="29"/>
                                        </p:tgtEl>
                                        <p:attrNameLst>
                                          <p:attrName>style.visibility</p:attrName>
                                        </p:attrNameLst>
                                      </p:cBhvr>
                                      <p:to>
                                        <p:strVal val="hidden"/>
                                      </p:to>
                                    </p:set>
                                  </p:childTnLst>
                                </p:cTn>
                              </p:par>
                            </p:childTnLst>
                          </p:cTn>
                        </p:par>
                        <p:par>
                          <p:cTn id="511" fill="hold">
                            <p:stCondLst>
                              <p:cond delay="1500"/>
                            </p:stCondLst>
                            <p:childTnLst>
                              <p:par>
                                <p:cTn id="512" presetID="10" presetClass="entr" presetSubtype="0" fill="hold" nodeType="afterEffect">
                                  <p:stCondLst>
                                    <p:cond delay="0"/>
                                  </p:stCondLst>
                                  <p:childTnLst>
                                    <p:set>
                                      <p:cBhvr>
                                        <p:cTn id="513" dur="1" fill="hold">
                                          <p:stCondLst>
                                            <p:cond delay="0"/>
                                          </p:stCondLst>
                                        </p:cTn>
                                        <p:tgtEl>
                                          <p:spTgt spid="24"/>
                                        </p:tgtEl>
                                        <p:attrNameLst>
                                          <p:attrName>style.visibility</p:attrName>
                                        </p:attrNameLst>
                                      </p:cBhvr>
                                      <p:to>
                                        <p:strVal val="visible"/>
                                      </p:to>
                                    </p:set>
                                    <p:animEffect transition="in" filter="fade">
                                      <p:cBhvr>
                                        <p:cTn id="514" dur="500"/>
                                        <p:tgtEl>
                                          <p:spTgt spid="24"/>
                                        </p:tgtEl>
                                      </p:cBhvr>
                                    </p:animEffect>
                                  </p:childTnLst>
                                </p:cTn>
                              </p:par>
                              <p:par>
                                <p:cTn id="515" presetID="10" presetClass="entr" presetSubtype="0" fill="hold" nodeType="withEffect">
                                  <p:stCondLst>
                                    <p:cond delay="0"/>
                                  </p:stCondLst>
                                  <p:childTnLst>
                                    <p:set>
                                      <p:cBhvr>
                                        <p:cTn id="516" dur="1" fill="hold">
                                          <p:stCondLst>
                                            <p:cond delay="0"/>
                                          </p:stCondLst>
                                        </p:cTn>
                                        <p:tgtEl>
                                          <p:spTgt spid="23"/>
                                        </p:tgtEl>
                                        <p:attrNameLst>
                                          <p:attrName>style.visibility</p:attrName>
                                        </p:attrNameLst>
                                      </p:cBhvr>
                                      <p:to>
                                        <p:strVal val="visible"/>
                                      </p:to>
                                    </p:set>
                                    <p:animEffect transition="in" filter="fade">
                                      <p:cBhvr>
                                        <p:cTn id="517" dur="500"/>
                                        <p:tgtEl>
                                          <p:spTgt spid="23"/>
                                        </p:tgtEl>
                                      </p:cBhvr>
                                    </p:animEffect>
                                  </p:childTnLst>
                                </p:cTn>
                              </p:par>
                              <p:par>
                                <p:cTn id="518" presetID="10" presetClass="entr" presetSubtype="0" fill="hold" nodeType="withEffect">
                                  <p:stCondLst>
                                    <p:cond delay="0"/>
                                  </p:stCondLst>
                                  <p:childTnLst>
                                    <p:set>
                                      <p:cBhvr>
                                        <p:cTn id="519" dur="1" fill="hold">
                                          <p:stCondLst>
                                            <p:cond delay="0"/>
                                          </p:stCondLst>
                                        </p:cTn>
                                        <p:tgtEl>
                                          <p:spTgt spid="19"/>
                                        </p:tgtEl>
                                        <p:attrNameLst>
                                          <p:attrName>style.visibility</p:attrName>
                                        </p:attrNameLst>
                                      </p:cBhvr>
                                      <p:to>
                                        <p:strVal val="visible"/>
                                      </p:to>
                                    </p:set>
                                    <p:animEffect transition="in" filter="fade">
                                      <p:cBhvr>
                                        <p:cTn id="520" dur="500"/>
                                        <p:tgtEl>
                                          <p:spTgt spid="19"/>
                                        </p:tgtEl>
                                      </p:cBhvr>
                                    </p:animEffect>
                                  </p:childTnLst>
                                </p:cTn>
                              </p:par>
                              <p:par>
                                <p:cTn id="521" presetID="10" presetClass="entr" presetSubtype="0" fill="hold" nodeType="withEffect">
                                  <p:stCondLst>
                                    <p:cond delay="0"/>
                                  </p:stCondLst>
                                  <p:childTnLst>
                                    <p:set>
                                      <p:cBhvr>
                                        <p:cTn id="522" dur="1" fill="hold">
                                          <p:stCondLst>
                                            <p:cond delay="0"/>
                                          </p:stCondLst>
                                        </p:cTn>
                                        <p:tgtEl>
                                          <p:spTgt spid="20"/>
                                        </p:tgtEl>
                                        <p:attrNameLst>
                                          <p:attrName>style.visibility</p:attrName>
                                        </p:attrNameLst>
                                      </p:cBhvr>
                                      <p:to>
                                        <p:strVal val="visible"/>
                                      </p:to>
                                    </p:set>
                                    <p:animEffect transition="in" filter="fade">
                                      <p:cBhvr>
                                        <p:cTn id="523" dur="500"/>
                                        <p:tgtEl>
                                          <p:spTgt spid="20"/>
                                        </p:tgtEl>
                                      </p:cBhvr>
                                    </p:animEffect>
                                  </p:childTnLst>
                                </p:cTn>
                              </p:par>
                              <p:par>
                                <p:cTn id="524" presetID="10" presetClass="entr" presetSubtype="0" fill="hold" nodeType="withEffect">
                                  <p:stCondLst>
                                    <p:cond delay="0"/>
                                  </p:stCondLst>
                                  <p:childTnLst>
                                    <p:set>
                                      <p:cBhvr>
                                        <p:cTn id="525" dur="1" fill="hold">
                                          <p:stCondLst>
                                            <p:cond delay="0"/>
                                          </p:stCondLst>
                                        </p:cTn>
                                        <p:tgtEl>
                                          <p:spTgt spid="21"/>
                                        </p:tgtEl>
                                        <p:attrNameLst>
                                          <p:attrName>style.visibility</p:attrName>
                                        </p:attrNameLst>
                                      </p:cBhvr>
                                      <p:to>
                                        <p:strVal val="visible"/>
                                      </p:to>
                                    </p:set>
                                    <p:animEffect transition="in" filter="fade">
                                      <p:cBhvr>
                                        <p:cTn id="526" dur="500"/>
                                        <p:tgtEl>
                                          <p:spTgt spid="21"/>
                                        </p:tgtEl>
                                      </p:cBhvr>
                                    </p:animEffect>
                                  </p:childTnLst>
                                </p:cTn>
                              </p:par>
                              <p:par>
                                <p:cTn id="527" presetID="10" presetClass="entr" presetSubtype="0" fill="hold" grpId="4" nodeType="withEffect">
                                  <p:stCondLst>
                                    <p:cond delay="0"/>
                                  </p:stCondLst>
                                  <p:childTnLst>
                                    <p:set>
                                      <p:cBhvr>
                                        <p:cTn id="528" dur="1" fill="hold">
                                          <p:stCondLst>
                                            <p:cond delay="0"/>
                                          </p:stCondLst>
                                        </p:cTn>
                                        <p:tgtEl>
                                          <p:spTgt spid="29"/>
                                        </p:tgtEl>
                                        <p:attrNameLst>
                                          <p:attrName>style.visibility</p:attrName>
                                        </p:attrNameLst>
                                      </p:cBhvr>
                                      <p:to>
                                        <p:strVal val="visible"/>
                                      </p:to>
                                    </p:set>
                                    <p:animEffect transition="in" filter="fade">
                                      <p:cBhvr>
                                        <p:cTn id="529" dur="500"/>
                                        <p:tgtEl>
                                          <p:spTgt spid="29"/>
                                        </p:tgtEl>
                                      </p:cBhvr>
                                    </p:animEffect>
                                  </p:childTnLst>
                                </p:cTn>
                              </p:par>
                            </p:childTnLst>
                          </p:cTn>
                        </p:par>
                        <p:par>
                          <p:cTn id="530" fill="hold">
                            <p:stCondLst>
                              <p:cond delay="2000"/>
                            </p:stCondLst>
                            <p:childTnLst>
                              <p:par>
                                <p:cTn id="531" presetID="10" presetClass="exit" presetSubtype="0" fill="hold" nodeType="afterEffect">
                                  <p:stCondLst>
                                    <p:cond delay="0"/>
                                  </p:stCondLst>
                                  <p:childTnLst>
                                    <p:animEffect transition="out" filter="fade">
                                      <p:cBhvr>
                                        <p:cTn id="532" dur="500"/>
                                        <p:tgtEl>
                                          <p:spTgt spid="24"/>
                                        </p:tgtEl>
                                      </p:cBhvr>
                                    </p:animEffect>
                                    <p:set>
                                      <p:cBhvr>
                                        <p:cTn id="533" dur="1" fill="hold">
                                          <p:stCondLst>
                                            <p:cond delay="499"/>
                                          </p:stCondLst>
                                        </p:cTn>
                                        <p:tgtEl>
                                          <p:spTgt spid="24"/>
                                        </p:tgtEl>
                                        <p:attrNameLst>
                                          <p:attrName>style.visibility</p:attrName>
                                        </p:attrNameLst>
                                      </p:cBhvr>
                                      <p:to>
                                        <p:strVal val="hidden"/>
                                      </p:to>
                                    </p:set>
                                  </p:childTnLst>
                                </p:cTn>
                              </p:par>
                              <p:par>
                                <p:cTn id="534" presetID="10" presetClass="exit" presetSubtype="0" fill="hold" nodeType="withEffect">
                                  <p:stCondLst>
                                    <p:cond delay="0"/>
                                  </p:stCondLst>
                                  <p:childTnLst>
                                    <p:animEffect transition="out" filter="fade">
                                      <p:cBhvr>
                                        <p:cTn id="535" dur="500"/>
                                        <p:tgtEl>
                                          <p:spTgt spid="23"/>
                                        </p:tgtEl>
                                      </p:cBhvr>
                                    </p:animEffect>
                                    <p:set>
                                      <p:cBhvr>
                                        <p:cTn id="536" dur="1" fill="hold">
                                          <p:stCondLst>
                                            <p:cond delay="499"/>
                                          </p:stCondLst>
                                        </p:cTn>
                                        <p:tgtEl>
                                          <p:spTgt spid="23"/>
                                        </p:tgtEl>
                                        <p:attrNameLst>
                                          <p:attrName>style.visibility</p:attrName>
                                        </p:attrNameLst>
                                      </p:cBhvr>
                                      <p:to>
                                        <p:strVal val="hidden"/>
                                      </p:to>
                                    </p:set>
                                  </p:childTnLst>
                                </p:cTn>
                              </p:par>
                              <p:par>
                                <p:cTn id="537" presetID="10" presetClass="exit" presetSubtype="0" fill="hold" nodeType="withEffect">
                                  <p:stCondLst>
                                    <p:cond delay="0"/>
                                  </p:stCondLst>
                                  <p:childTnLst>
                                    <p:animEffect transition="out" filter="fade">
                                      <p:cBhvr>
                                        <p:cTn id="538" dur="500"/>
                                        <p:tgtEl>
                                          <p:spTgt spid="19"/>
                                        </p:tgtEl>
                                      </p:cBhvr>
                                    </p:animEffect>
                                    <p:set>
                                      <p:cBhvr>
                                        <p:cTn id="539" dur="1" fill="hold">
                                          <p:stCondLst>
                                            <p:cond delay="499"/>
                                          </p:stCondLst>
                                        </p:cTn>
                                        <p:tgtEl>
                                          <p:spTgt spid="19"/>
                                        </p:tgtEl>
                                        <p:attrNameLst>
                                          <p:attrName>style.visibility</p:attrName>
                                        </p:attrNameLst>
                                      </p:cBhvr>
                                      <p:to>
                                        <p:strVal val="hidden"/>
                                      </p:to>
                                    </p:set>
                                  </p:childTnLst>
                                </p:cTn>
                              </p:par>
                              <p:par>
                                <p:cTn id="540" presetID="10" presetClass="exit" presetSubtype="0" fill="hold"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nodeType="withEffect">
                                  <p:stCondLst>
                                    <p:cond delay="0"/>
                                  </p:stCondLst>
                                  <p:childTnLst>
                                    <p:animEffect transition="out" filter="fade">
                                      <p:cBhvr>
                                        <p:cTn id="544" dur="500"/>
                                        <p:tgtEl>
                                          <p:spTgt spid="21"/>
                                        </p:tgtEl>
                                      </p:cBhvr>
                                    </p:animEffect>
                                    <p:set>
                                      <p:cBhvr>
                                        <p:cTn id="545" dur="1" fill="hold">
                                          <p:stCondLst>
                                            <p:cond delay="499"/>
                                          </p:stCondLst>
                                        </p:cTn>
                                        <p:tgtEl>
                                          <p:spTgt spid="21"/>
                                        </p:tgtEl>
                                        <p:attrNameLst>
                                          <p:attrName>style.visibility</p:attrName>
                                        </p:attrNameLst>
                                      </p:cBhvr>
                                      <p:to>
                                        <p:strVal val="hidden"/>
                                      </p:to>
                                    </p:set>
                                  </p:childTnLst>
                                </p:cTn>
                              </p:par>
                              <p:par>
                                <p:cTn id="546" presetID="10" presetClass="exit" presetSubtype="0" fill="hold" grpId="5" nodeType="withEffect">
                                  <p:stCondLst>
                                    <p:cond delay="0"/>
                                  </p:stCondLst>
                                  <p:childTnLst>
                                    <p:animEffect transition="out" filter="fade">
                                      <p:cBhvr>
                                        <p:cTn id="547" dur="500"/>
                                        <p:tgtEl>
                                          <p:spTgt spid="29"/>
                                        </p:tgtEl>
                                      </p:cBhvr>
                                    </p:animEffect>
                                    <p:set>
                                      <p:cBhvr>
                                        <p:cTn id="548" dur="1" fill="hold">
                                          <p:stCondLst>
                                            <p:cond delay="499"/>
                                          </p:stCondLst>
                                        </p:cTn>
                                        <p:tgtEl>
                                          <p:spTgt spid="29"/>
                                        </p:tgtEl>
                                        <p:attrNameLst>
                                          <p:attrName>style.visibility</p:attrName>
                                        </p:attrNameLst>
                                      </p:cBhvr>
                                      <p:to>
                                        <p:strVal val="hidden"/>
                                      </p:to>
                                    </p:set>
                                  </p:childTnLst>
                                </p:cTn>
                              </p:par>
                            </p:childTnLst>
                          </p:cTn>
                        </p:par>
                        <p:par>
                          <p:cTn id="549" fill="hold">
                            <p:stCondLst>
                              <p:cond delay="2500"/>
                            </p:stCondLst>
                            <p:childTnLst>
                              <p:par>
                                <p:cTn id="550" presetID="10" presetClass="entr" presetSubtype="0" fill="hold" nodeType="afterEffect">
                                  <p:stCondLst>
                                    <p:cond delay="0"/>
                                  </p:stCondLst>
                                  <p:childTnLst>
                                    <p:set>
                                      <p:cBhvr>
                                        <p:cTn id="551" dur="1" fill="hold">
                                          <p:stCondLst>
                                            <p:cond delay="0"/>
                                          </p:stCondLst>
                                        </p:cTn>
                                        <p:tgtEl>
                                          <p:spTgt spid="24"/>
                                        </p:tgtEl>
                                        <p:attrNameLst>
                                          <p:attrName>style.visibility</p:attrName>
                                        </p:attrNameLst>
                                      </p:cBhvr>
                                      <p:to>
                                        <p:strVal val="visible"/>
                                      </p:to>
                                    </p:set>
                                    <p:animEffect transition="in" filter="fade">
                                      <p:cBhvr>
                                        <p:cTn id="552" dur="500"/>
                                        <p:tgtEl>
                                          <p:spTgt spid="24"/>
                                        </p:tgtEl>
                                      </p:cBhvr>
                                    </p:animEffect>
                                  </p:childTnLst>
                                </p:cTn>
                              </p:par>
                              <p:par>
                                <p:cTn id="553" presetID="10" presetClass="entr" presetSubtype="0" fill="hold" nodeType="withEffect">
                                  <p:stCondLst>
                                    <p:cond delay="0"/>
                                  </p:stCondLst>
                                  <p:childTnLst>
                                    <p:set>
                                      <p:cBhvr>
                                        <p:cTn id="554" dur="1" fill="hold">
                                          <p:stCondLst>
                                            <p:cond delay="0"/>
                                          </p:stCondLst>
                                        </p:cTn>
                                        <p:tgtEl>
                                          <p:spTgt spid="23"/>
                                        </p:tgtEl>
                                        <p:attrNameLst>
                                          <p:attrName>style.visibility</p:attrName>
                                        </p:attrNameLst>
                                      </p:cBhvr>
                                      <p:to>
                                        <p:strVal val="visible"/>
                                      </p:to>
                                    </p:set>
                                    <p:animEffect transition="in" filter="fade">
                                      <p:cBhvr>
                                        <p:cTn id="555" dur="500"/>
                                        <p:tgtEl>
                                          <p:spTgt spid="23"/>
                                        </p:tgtEl>
                                      </p:cBhvr>
                                    </p:animEffect>
                                  </p:childTnLst>
                                </p:cTn>
                              </p:par>
                              <p:par>
                                <p:cTn id="556" presetID="10" presetClass="entr" presetSubtype="0" fill="hold" nodeType="withEffect">
                                  <p:stCondLst>
                                    <p:cond delay="0"/>
                                  </p:stCondLst>
                                  <p:childTnLst>
                                    <p:set>
                                      <p:cBhvr>
                                        <p:cTn id="557" dur="1" fill="hold">
                                          <p:stCondLst>
                                            <p:cond delay="0"/>
                                          </p:stCondLst>
                                        </p:cTn>
                                        <p:tgtEl>
                                          <p:spTgt spid="19"/>
                                        </p:tgtEl>
                                        <p:attrNameLst>
                                          <p:attrName>style.visibility</p:attrName>
                                        </p:attrNameLst>
                                      </p:cBhvr>
                                      <p:to>
                                        <p:strVal val="visible"/>
                                      </p:to>
                                    </p:set>
                                    <p:animEffect transition="in" filter="fade">
                                      <p:cBhvr>
                                        <p:cTn id="558" dur="500"/>
                                        <p:tgtEl>
                                          <p:spTgt spid="19"/>
                                        </p:tgtEl>
                                      </p:cBhvr>
                                    </p:animEffect>
                                  </p:childTnLst>
                                </p:cTn>
                              </p:par>
                              <p:par>
                                <p:cTn id="559" presetID="10" presetClass="entr" presetSubtype="0" fill="hold" nodeType="withEffect">
                                  <p:stCondLst>
                                    <p:cond delay="0"/>
                                  </p:stCondLst>
                                  <p:childTnLst>
                                    <p:set>
                                      <p:cBhvr>
                                        <p:cTn id="560" dur="1" fill="hold">
                                          <p:stCondLst>
                                            <p:cond delay="0"/>
                                          </p:stCondLst>
                                        </p:cTn>
                                        <p:tgtEl>
                                          <p:spTgt spid="20"/>
                                        </p:tgtEl>
                                        <p:attrNameLst>
                                          <p:attrName>style.visibility</p:attrName>
                                        </p:attrNameLst>
                                      </p:cBhvr>
                                      <p:to>
                                        <p:strVal val="visible"/>
                                      </p:to>
                                    </p:set>
                                    <p:animEffect transition="in" filter="fade">
                                      <p:cBhvr>
                                        <p:cTn id="561" dur="500"/>
                                        <p:tgtEl>
                                          <p:spTgt spid="20"/>
                                        </p:tgtEl>
                                      </p:cBhvr>
                                    </p:animEffect>
                                  </p:childTnLst>
                                </p:cTn>
                              </p:par>
                              <p:par>
                                <p:cTn id="562" presetID="10" presetClass="entr" presetSubtype="0" fill="hold" nodeType="withEffect">
                                  <p:stCondLst>
                                    <p:cond delay="0"/>
                                  </p:stCondLst>
                                  <p:childTnLst>
                                    <p:set>
                                      <p:cBhvr>
                                        <p:cTn id="563" dur="1" fill="hold">
                                          <p:stCondLst>
                                            <p:cond delay="0"/>
                                          </p:stCondLst>
                                        </p:cTn>
                                        <p:tgtEl>
                                          <p:spTgt spid="21"/>
                                        </p:tgtEl>
                                        <p:attrNameLst>
                                          <p:attrName>style.visibility</p:attrName>
                                        </p:attrNameLst>
                                      </p:cBhvr>
                                      <p:to>
                                        <p:strVal val="visible"/>
                                      </p:to>
                                    </p:set>
                                    <p:animEffect transition="in" filter="fade">
                                      <p:cBhvr>
                                        <p:cTn id="564" dur="500"/>
                                        <p:tgtEl>
                                          <p:spTgt spid="21"/>
                                        </p:tgtEl>
                                      </p:cBhvr>
                                    </p:animEffect>
                                  </p:childTnLst>
                                </p:cTn>
                              </p:par>
                              <p:par>
                                <p:cTn id="565" presetID="10" presetClass="entr" presetSubtype="0" fill="hold" grpId="6" nodeType="withEffect">
                                  <p:stCondLst>
                                    <p:cond delay="0"/>
                                  </p:stCondLst>
                                  <p:childTnLst>
                                    <p:set>
                                      <p:cBhvr>
                                        <p:cTn id="566" dur="1" fill="hold">
                                          <p:stCondLst>
                                            <p:cond delay="0"/>
                                          </p:stCondLst>
                                        </p:cTn>
                                        <p:tgtEl>
                                          <p:spTgt spid="29"/>
                                        </p:tgtEl>
                                        <p:attrNameLst>
                                          <p:attrName>style.visibility</p:attrName>
                                        </p:attrNameLst>
                                      </p:cBhvr>
                                      <p:to>
                                        <p:strVal val="visible"/>
                                      </p:to>
                                    </p:set>
                                    <p:animEffect transition="in" filter="fade">
                                      <p:cBhvr>
                                        <p:cTn id="567" dur="500"/>
                                        <p:tgtEl>
                                          <p:spTgt spid="29"/>
                                        </p:tgtEl>
                                      </p:cBhvr>
                                    </p:animEffect>
                                  </p:childTnLst>
                                </p:cTn>
                              </p:par>
                            </p:childTnLst>
                          </p:cTn>
                        </p:par>
                      </p:childTnLst>
                    </p:cTn>
                  </p:par>
                  <p:par>
                    <p:cTn id="568" fill="hold">
                      <p:stCondLst>
                        <p:cond delay="indefinite"/>
                      </p:stCondLst>
                      <p:childTnLst>
                        <p:par>
                          <p:cTn id="569" fill="hold">
                            <p:stCondLst>
                              <p:cond delay="0"/>
                            </p:stCondLst>
                            <p:childTnLst>
                              <p:par>
                                <p:cTn id="570" presetID="10" presetClass="entr" presetSubtype="0" fill="hold" grpId="0" nodeType="clickEffect">
                                  <p:stCondLst>
                                    <p:cond delay="500"/>
                                  </p:stCondLst>
                                  <p:childTnLst>
                                    <p:set>
                                      <p:cBhvr>
                                        <p:cTn id="571" dur="1" fill="hold">
                                          <p:stCondLst>
                                            <p:cond delay="0"/>
                                          </p:stCondLst>
                                        </p:cTn>
                                        <p:tgtEl>
                                          <p:spTgt spid="32"/>
                                        </p:tgtEl>
                                        <p:attrNameLst>
                                          <p:attrName>style.visibility</p:attrName>
                                        </p:attrNameLst>
                                      </p:cBhvr>
                                      <p:to>
                                        <p:strVal val="visible"/>
                                      </p:to>
                                    </p:set>
                                    <p:animEffect transition="in" filter="fade">
                                      <p:cBhvr>
                                        <p:cTn id="572" dur="500"/>
                                        <p:tgtEl>
                                          <p:spTgt spid="32"/>
                                        </p:tgtEl>
                                      </p:cBhvr>
                                    </p:animEffect>
                                  </p:childTnLst>
                                </p:cTn>
                              </p:par>
                              <p:par>
                                <p:cTn id="573" presetID="10" presetClass="entr" presetSubtype="0" fill="hold" grpId="0" nodeType="withEffect">
                                  <p:stCondLst>
                                    <p:cond delay="500"/>
                                  </p:stCondLst>
                                  <p:childTnLst>
                                    <p:set>
                                      <p:cBhvr>
                                        <p:cTn id="574" dur="1" fill="hold">
                                          <p:stCondLst>
                                            <p:cond delay="0"/>
                                          </p:stCondLst>
                                        </p:cTn>
                                        <p:tgtEl>
                                          <p:spTgt spid="33"/>
                                        </p:tgtEl>
                                        <p:attrNameLst>
                                          <p:attrName>style.visibility</p:attrName>
                                        </p:attrNameLst>
                                      </p:cBhvr>
                                      <p:to>
                                        <p:strVal val="visible"/>
                                      </p:to>
                                    </p:set>
                                    <p:animEffect transition="in" filter="fade">
                                      <p:cBhvr>
                                        <p:cTn id="575" dur="500"/>
                                        <p:tgtEl>
                                          <p:spTgt spid="33"/>
                                        </p:tgtEl>
                                      </p:cBhvr>
                                    </p:animEffect>
                                  </p:childTnLst>
                                </p:cTn>
                              </p:par>
                              <p:par>
                                <p:cTn id="576" presetID="10" presetClass="entr" presetSubtype="0" fill="hold" grpId="0" nodeType="withEffect">
                                  <p:stCondLst>
                                    <p:cond delay="500"/>
                                  </p:stCondLst>
                                  <p:childTnLst>
                                    <p:set>
                                      <p:cBhvr>
                                        <p:cTn id="577" dur="1" fill="hold">
                                          <p:stCondLst>
                                            <p:cond delay="0"/>
                                          </p:stCondLst>
                                        </p:cTn>
                                        <p:tgtEl>
                                          <p:spTgt spid="31"/>
                                        </p:tgtEl>
                                        <p:attrNameLst>
                                          <p:attrName>style.visibility</p:attrName>
                                        </p:attrNameLst>
                                      </p:cBhvr>
                                      <p:to>
                                        <p:strVal val="visible"/>
                                      </p:to>
                                    </p:set>
                                    <p:animEffect transition="in" filter="fade">
                                      <p:cBhvr>
                                        <p:cTn id="578" dur="500"/>
                                        <p:tgtEl>
                                          <p:spTgt spid="31"/>
                                        </p:tgtEl>
                                      </p:cBhvr>
                                    </p:animEffect>
                                  </p:childTnLst>
                                </p:cTn>
                              </p:par>
                              <p:par>
                                <p:cTn id="579" presetID="10" presetClass="entr" presetSubtype="0" fill="hold" grpId="0" nodeType="withEffect">
                                  <p:stCondLst>
                                    <p:cond delay="500"/>
                                  </p:stCondLst>
                                  <p:childTnLst>
                                    <p:set>
                                      <p:cBhvr>
                                        <p:cTn id="580" dur="1" fill="hold">
                                          <p:stCondLst>
                                            <p:cond delay="0"/>
                                          </p:stCondLst>
                                        </p:cTn>
                                        <p:tgtEl>
                                          <p:spTgt spid="5"/>
                                        </p:tgtEl>
                                        <p:attrNameLst>
                                          <p:attrName>style.visibility</p:attrName>
                                        </p:attrNameLst>
                                      </p:cBhvr>
                                      <p:to>
                                        <p:strVal val="visible"/>
                                      </p:to>
                                    </p:set>
                                    <p:animEffect transition="in" filter="fade">
                                      <p:cBhvr>
                                        <p:cTn id="581" dur="500"/>
                                        <p:tgtEl>
                                          <p:spTgt spid="5"/>
                                        </p:tgtEl>
                                      </p:cBhvr>
                                    </p:animEffect>
                                  </p:childTnLst>
                                </p:cTn>
                              </p:par>
                              <p:par>
                                <p:cTn id="582" presetID="10" presetClass="entr" presetSubtype="0" fill="hold" grpId="0" nodeType="withEffect">
                                  <p:stCondLst>
                                    <p:cond delay="500"/>
                                  </p:stCondLst>
                                  <p:childTnLst>
                                    <p:set>
                                      <p:cBhvr>
                                        <p:cTn id="583" dur="1" fill="hold">
                                          <p:stCondLst>
                                            <p:cond delay="0"/>
                                          </p:stCondLst>
                                        </p:cTn>
                                        <p:tgtEl>
                                          <p:spTgt spid="35"/>
                                        </p:tgtEl>
                                        <p:attrNameLst>
                                          <p:attrName>style.visibility</p:attrName>
                                        </p:attrNameLst>
                                      </p:cBhvr>
                                      <p:to>
                                        <p:strVal val="visible"/>
                                      </p:to>
                                    </p:set>
                                    <p:animEffect transition="in" filter="fade">
                                      <p:cBhvr>
                                        <p:cTn id="584" dur="500"/>
                                        <p:tgtEl>
                                          <p:spTgt spid="35"/>
                                        </p:tgtEl>
                                      </p:cBhvr>
                                    </p:animEffect>
                                  </p:childTnLst>
                                </p:cTn>
                              </p:par>
                              <p:par>
                                <p:cTn id="585" presetID="10" presetClass="entr" presetSubtype="0" fill="hold" grpId="0" nodeType="withEffect">
                                  <p:stCondLst>
                                    <p:cond delay="500"/>
                                  </p:stCondLst>
                                  <p:childTnLst>
                                    <p:set>
                                      <p:cBhvr>
                                        <p:cTn id="586" dur="1" fill="hold">
                                          <p:stCondLst>
                                            <p:cond delay="0"/>
                                          </p:stCondLst>
                                        </p:cTn>
                                        <p:tgtEl>
                                          <p:spTgt spid="36"/>
                                        </p:tgtEl>
                                        <p:attrNameLst>
                                          <p:attrName>style.visibility</p:attrName>
                                        </p:attrNameLst>
                                      </p:cBhvr>
                                      <p:to>
                                        <p:strVal val="visible"/>
                                      </p:to>
                                    </p:set>
                                    <p:animEffect transition="in" filter="fade">
                                      <p:cBhvr>
                                        <p:cTn id="587" dur="500"/>
                                        <p:tgtEl>
                                          <p:spTgt spid="36"/>
                                        </p:tgtEl>
                                      </p:cBhvr>
                                    </p:animEffect>
                                  </p:childTnLst>
                                </p:cTn>
                              </p:par>
                              <p:par>
                                <p:cTn id="588" presetID="10" presetClass="entr" presetSubtype="0" fill="hold" grpId="0" nodeType="withEffect">
                                  <p:stCondLst>
                                    <p:cond delay="500"/>
                                  </p:stCondLst>
                                  <p:childTnLst>
                                    <p:set>
                                      <p:cBhvr>
                                        <p:cTn id="589" dur="1" fill="hold">
                                          <p:stCondLst>
                                            <p:cond delay="0"/>
                                          </p:stCondLst>
                                        </p:cTn>
                                        <p:tgtEl>
                                          <p:spTgt spid="34"/>
                                        </p:tgtEl>
                                        <p:attrNameLst>
                                          <p:attrName>style.visibility</p:attrName>
                                        </p:attrNameLst>
                                      </p:cBhvr>
                                      <p:to>
                                        <p:strVal val="visible"/>
                                      </p:to>
                                    </p:set>
                                    <p:animEffect transition="in" filter="fade">
                                      <p:cBhvr>
                                        <p:cTn id="590" dur="500"/>
                                        <p:tgtEl>
                                          <p:spTgt spid="34"/>
                                        </p:tgtEl>
                                      </p:cBhvr>
                                    </p:animEffect>
                                  </p:childTnLst>
                                </p:cTn>
                              </p:par>
                              <p:par>
                                <p:cTn id="591" presetID="10" presetClass="entr" presetSubtype="0" fill="hold" grpId="0" nodeType="withEffect">
                                  <p:stCondLst>
                                    <p:cond delay="500"/>
                                  </p:stCondLst>
                                  <p:childTnLst>
                                    <p:set>
                                      <p:cBhvr>
                                        <p:cTn id="592" dur="1" fill="hold">
                                          <p:stCondLst>
                                            <p:cond delay="0"/>
                                          </p:stCondLst>
                                        </p:cTn>
                                        <p:tgtEl>
                                          <p:spTgt spid="38"/>
                                        </p:tgtEl>
                                        <p:attrNameLst>
                                          <p:attrName>style.visibility</p:attrName>
                                        </p:attrNameLst>
                                      </p:cBhvr>
                                      <p:to>
                                        <p:strVal val="visible"/>
                                      </p:to>
                                    </p:set>
                                    <p:animEffect transition="in" filter="fade">
                                      <p:cBhvr>
                                        <p:cTn id="593" dur="500"/>
                                        <p:tgtEl>
                                          <p:spTgt spid="38"/>
                                        </p:tgtEl>
                                      </p:cBhvr>
                                    </p:animEffect>
                                  </p:childTnLst>
                                </p:cTn>
                              </p:par>
                              <p:par>
                                <p:cTn id="594" presetID="10" presetClass="entr" presetSubtype="0" fill="hold" grpId="0" nodeType="withEffect">
                                  <p:stCondLst>
                                    <p:cond delay="500"/>
                                  </p:stCondLst>
                                  <p:childTnLst>
                                    <p:set>
                                      <p:cBhvr>
                                        <p:cTn id="595" dur="1" fill="hold">
                                          <p:stCondLst>
                                            <p:cond delay="0"/>
                                          </p:stCondLst>
                                        </p:cTn>
                                        <p:tgtEl>
                                          <p:spTgt spid="39"/>
                                        </p:tgtEl>
                                        <p:attrNameLst>
                                          <p:attrName>style.visibility</p:attrName>
                                        </p:attrNameLst>
                                      </p:cBhvr>
                                      <p:to>
                                        <p:strVal val="visible"/>
                                      </p:to>
                                    </p:set>
                                    <p:animEffect transition="in" filter="fade">
                                      <p:cBhvr>
                                        <p:cTn id="596" dur="500"/>
                                        <p:tgtEl>
                                          <p:spTgt spid="39"/>
                                        </p:tgtEl>
                                      </p:cBhvr>
                                    </p:animEffect>
                                  </p:childTnLst>
                                </p:cTn>
                              </p:par>
                              <p:par>
                                <p:cTn id="597" presetID="10" presetClass="entr" presetSubtype="0" fill="hold" grpId="0" nodeType="withEffect">
                                  <p:stCondLst>
                                    <p:cond delay="500"/>
                                  </p:stCondLst>
                                  <p:childTnLst>
                                    <p:set>
                                      <p:cBhvr>
                                        <p:cTn id="598" dur="1" fill="hold">
                                          <p:stCondLst>
                                            <p:cond delay="0"/>
                                          </p:stCondLst>
                                        </p:cTn>
                                        <p:tgtEl>
                                          <p:spTgt spid="37"/>
                                        </p:tgtEl>
                                        <p:attrNameLst>
                                          <p:attrName>style.visibility</p:attrName>
                                        </p:attrNameLst>
                                      </p:cBhvr>
                                      <p:to>
                                        <p:strVal val="visible"/>
                                      </p:to>
                                    </p:set>
                                    <p:animEffect transition="in" filter="fade">
                                      <p:cBhvr>
                                        <p:cTn id="59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0" grpId="3"/>
      <p:bldP spid="10" grpId="4"/>
      <p:bldP spid="10" grpId="5"/>
      <p:bldP spid="10" grpId="6"/>
      <p:bldP spid="11" grpId="0"/>
      <p:bldP spid="11" grpId="1"/>
      <p:bldP spid="11" grpId="2"/>
      <p:bldP spid="11" grpId="3"/>
      <p:bldP spid="11" grpId="4"/>
      <p:bldP spid="11" grpId="5"/>
      <p:bldP spid="11" grpId="6"/>
      <p:bldP spid="13" grpId="0"/>
      <p:bldP spid="42" grpId="0" animBg="1"/>
      <p:bldP spid="25" grpId="0" animBg="1"/>
      <p:bldP spid="25" grpId="1" animBg="1"/>
      <p:bldP spid="25" grpId="2" animBg="1"/>
      <p:bldP spid="25" grpId="3" animBg="1"/>
      <p:bldP spid="25" grpId="4" animBg="1"/>
      <p:bldP spid="25" grpId="5" animBg="1"/>
      <p:bldP spid="25" grpId="6" animBg="1"/>
      <p:bldP spid="26" grpId="0" animBg="1"/>
      <p:bldP spid="26" grpId="1" animBg="1"/>
      <p:bldP spid="26" grpId="2" animBg="1"/>
      <p:bldP spid="26" grpId="3" animBg="1"/>
      <p:bldP spid="26" grpId="4" animBg="1"/>
      <p:bldP spid="26" grpId="5" animBg="1"/>
      <p:bldP spid="26" grpId="6" animBg="1"/>
      <p:bldP spid="27" grpId="0" animBg="1"/>
      <p:bldP spid="40" grpId="0" animBg="1"/>
      <p:bldP spid="28" grpId="0" animBg="1"/>
      <p:bldP spid="28" grpId="1" animBg="1"/>
      <p:bldP spid="28" grpId="2" animBg="1"/>
      <p:bldP spid="28" grpId="3" animBg="1"/>
      <p:bldP spid="28" grpId="4" animBg="1"/>
      <p:bldP spid="28" grpId="5" animBg="1"/>
      <p:bldP spid="28" grpId="6" animBg="1"/>
      <p:bldP spid="29" grpId="0" animBg="1"/>
      <p:bldP spid="29" grpId="1" animBg="1"/>
      <p:bldP spid="29" grpId="2" animBg="1"/>
      <p:bldP spid="29" grpId="3" animBg="1"/>
      <p:bldP spid="29" grpId="4" animBg="1"/>
      <p:bldP spid="29" grpId="5" animBg="1"/>
      <p:bldP spid="29" grpId="6" animBg="1"/>
      <p:bldP spid="30" grpId="0" animBg="1"/>
      <p:bldP spid="5" grpId="0" animBg="1"/>
      <p:bldP spid="31" grpId="0" animBg="1"/>
      <p:bldP spid="33" grpId="0" animBg="1"/>
      <p:bldP spid="32"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3D095-44B3-4BD6-AA17-507D85279692}"/>
              </a:ext>
            </a:extLst>
          </p:cNvPr>
          <p:cNvSpPr>
            <a:spLocks noGrp="1"/>
          </p:cNvSpPr>
          <p:nvPr>
            <p:ph type="title"/>
          </p:nvPr>
        </p:nvSpPr>
        <p:spPr/>
        <p:txBody>
          <a:bodyPr/>
          <a:lstStyle/>
          <a:p>
            <a:r>
              <a:rPr lang="en-GB" dirty="0"/>
              <a:t>1AS-2 Read, write and interpret additive equations</a:t>
            </a:r>
          </a:p>
        </p:txBody>
      </p:sp>
      <p:sp>
        <p:nvSpPr>
          <p:cNvPr id="7" name="Content Placeholder 2">
            <a:extLst>
              <a:ext uri="{FF2B5EF4-FFF2-40B4-BE49-F238E27FC236}">
                <a16:creationId xmlns:a16="http://schemas.microsoft.com/office/drawing/2014/main" id="{9BB62D54-5985-4BDA-A19B-6EE150724BAB}"/>
              </a:ext>
            </a:extLst>
          </p:cNvPr>
          <p:cNvSpPr txBox="1">
            <a:spLocks/>
          </p:cNvSpPr>
          <p:nvPr/>
        </p:nvSpPr>
        <p:spPr>
          <a:xfrm>
            <a:off x="6096000" y="1397442"/>
            <a:ext cx="5486401" cy="362873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flowers are in each bunch? How many flowers will there be if we </a:t>
            </a:r>
            <a:r>
              <a:rPr kumimoji="0" lang="en-GB" sz="1800" b="0" i="1" u="none" strike="noStrike" kern="1200" cap="none" spc="0" normalizeH="0" baseline="0" noProof="0" dirty="0">
                <a:ln>
                  <a:noFill/>
                </a:ln>
                <a:solidFill>
                  <a:srgbClr val="585858"/>
                </a:solidFill>
                <a:effectLst/>
                <a:uLnTx/>
                <a:uFillTx/>
                <a:latin typeface="Arial"/>
                <a:ea typeface="+mn-ea"/>
                <a:cs typeface="+mn-cs"/>
              </a:rPr>
              <a:t>combine </a:t>
            </a:r>
            <a:r>
              <a:rPr kumimoji="0" lang="en-GB" sz="1800" b="0" i="0" u="none" strike="noStrike" kern="1200" cap="none" spc="0" normalizeH="0" baseline="0" noProof="0" dirty="0">
                <a:ln>
                  <a:noFill/>
                </a:ln>
                <a:solidFill>
                  <a:srgbClr val="585858"/>
                </a:solidFill>
                <a:effectLst/>
                <a:uLnTx/>
                <a:uFillTx/>
                <a:latin typeface="Arial"/>
                <a:ea typeface="+mn-ea"/>
                <a:cs typeface="+mn-cs"/>
              </a:rPr>
              <a:t>the bunches?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a:t>
            </a:r>
            <a:r>
              <a:rPr kumimoji="0" lang="en-GB" sz="1800" b="0" i="1" u="none" strike="noStrike" kern="1200" cap="none" spc="0" normalizeH="0" baseline="0" noProof="0" dirty="0">
                <a:ln>
                  <a:noFill/>
                </a:ln>
                <a:solidFill>
                  <a:srgbClr val="585858"/>
                </a:solidFill>
                <a:effectLst/>
                <a:uLnTx/>
                <a:uFillTx/>
                <a:latin typeface="Arial"/>
                <a:ea typeface="+mn-ea"/>
                <a:cs typeface="+mn-cs"/>
              </a:rPr>
              <a:t>equation </a:t>
            </a:r>
            <a:r>
              <a:rPr kumimoji="0" lang="en-GB" sz="1800" b="0" i="0" u="none" strike="noStrike" kern="1200" cap="none" spc="0" normalizeH="0" baseline="0" noProof="0" dirty="0">
                <a:ln>
                  <a:noFill/>
                </a:ln>
                <a:solidFill>
                  <a:srgbClr val="585858"/>
                </a:solidFill>
                <a:effectLst/>
                <a:uLnTx/>
                <a:uFillTx/>
                <a:latin typeface="Arial"/>
                <a:ea typeface="+mn-ea"/>
                <a:cs typeface="+mn-cs"/>
              </a:rPr>
              <a:t>could we write to show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symbols will we need in our equation? Can you make the </a:t>
            </a:r>
            <a:r>
              <a:rPr kumimoji="0" lang="en-GB" sz="1800" b="0" i="1" u="none" strike="noStrike" kern="1200" cap="none" spc="0" normalizeH="0" baseline="0" noProof="0" dirty="0">
                <a:ln>
                  <a:noFill/>
                </a:ln>
                <a:solidFill>
                  <a:srgbClr val="585858"/>
                </a:solidFill>
                <a:effectLst/>
                <a:uLnTx/>
                <a:uFillTx/>
                <a:latin typeface="Arial"/>
                <a:ea typeface="+mn-ea"/>
                <a:cs typeface="+mn-cs"/>
              </a:rPr>
              <a:t>equals </a:t>
            </a:r>
            <a:r>
              <a:rPr kumimoji="0" lang="en-GB" sz="1800" b="0" i="0" u="none" strike="noStrike" kern="1200" cap="none" spc="0" normalizeH="0" baseline="0" noProof="0" dirty="0">
                <a:ln>
                  <a:noFill/>
                </a:ln>
                <a:solidFill>
                  <a:srgbClr val="585858"/>
                </a:solidFill>
                <a:effectLst/>
                <a:uLnTx/>
                <a:uFillTx/>
                <a:latin typeface="Arial"/>
                <a:ea typeface="+mn-ea"/>
                <a:cs typeface="+mn-cs"/>
              </a:rPr>
              <a:t>sign with your fingers and remember to say </a:t>
            </a:r>
            <a:r>
              <a:rPr kumimoji="0" lang="en-GB" sz="1800" b="0" i="1" u="none" strike="noStrike" kern="1200" cap="none" spc="0" normalizeH="0" baseline="0" noProof="0" dirty="0">
                <a:ln>
                  <a:noFill/>
                </a:ln>
                <a:solidFill>
                  <a:srgbClr val="585858"/>
                </a:solidFill>
                <a:effectLst/>
                <a:uLnTx/>
                <a:uFillTx/>
                <a:latin typeface="Arial"/>
                <a:ea typeface="+mn-ea"/>
                <a:cs typeface="+mn-cs"/>
              </a:rPr>
              <a:t>is equal to </a:t>
            </a:r>
            <a:r>
              <a:rPr kumimoji="0" lang="en-GB" sz="1800" b="0" i="0" u="none" strike="noStrike" kern="1200" cap="none" spc="0" normalizeH="0" baseline="0" noProof="0" dirty="0">
                <a:ln>
                  <a:noFill/>
                </a:ln>
                <a:solidFill>
                  <a:srgbClr val="585858"/>
                </a:solidFill>
                <a:effectLst/>
                <a:uLnTx/>
                <a:uFillTx/>
                <a:latin typeface="Arial"/>
                <a:ea typeface="+mn-ea"/>
                <a:cs typeface="+mn-cs"/>
              </a:rPr>
              <a:t>when you see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describe what each number means?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1" name="Picture 40">
            <a:extLst>
              <a:ext uri="{FF2B5EF4-FFF2-40B4-BE49-F238E27FC236}">
                <a16:creationId xmlns:a16="http://schemas.microsoft.com/office/drawing/2014/main" id="{1995A391-6C91-4EAD-9720-27AC323E57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89760" y="1689314"/>
            <a:ext cx="1377786" cy="2819405"/>
          </a:xfrm>
          <a:prstGeom prst="rect">
            <a:avLst/>
          </a:prstGeom>
        </p:spPr>
      </p:pic>
      <p:pic>
        <p:nvPicPr>
          <p:cNvPr id="43" name="Picture 42">
            <a:extLst>
              <a:ext uri="{FF2B5EF4-FFF2-40B4-BE49-F238E27FC236}">
                <a16:creationId xmlns:a16="http://schemas.microsoft.com/office/drawing/2014/main" id="{D2E5B979-4AD2-4B07-B070-EC41E2C7E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98"/>
          <a:stretch/>
        </p:blipFill>
        <p:spPr>
          <a:xfrm>
            <a:off x="594008" y="1568436"/>
            <a:ext cx="2698166" cy="2812981"/>
          </a:xfrm>
          <a:prstGeom prst="rect">
            <a:avLst/>
          </a:prstGeom>
        </p:spPr>
      </p:pic>
      <p:sp>
        <p:nvSpPr>
          <p:cNvPr id="2" name="TextBox 19">
            <a:extLst>
              <a:ext uri="{FF2B5EF4-FFF2-40B4-BE49-F238E27FC236}">
                <a16:creationId xmlns:a16="http://schemas.microsoft.com/office/drawing/2014/main" id="{6FCDBF5C-C79F-4EB0-860A-B8EC1789A4B7}"/>
              </a:ext>
            </a:extLst>
          </p:cNvPr>
          <p:cNvSpPr txBox="1"/>
          <p:nvPr/>
        </p:nvSpPr>
        <p:spPr>
          <a:xfrm>
            <a:off x="6096000" y="4348300"/>
            <a:ext cx="5486401"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write 5 plus 2 is equal to 7.</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 The 5 represents the number of flowers in 1 bunch.</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2 represents the number in the other bunch.</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7 represents the total number of flowers.</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625EA91-E8D5-4E7F-93B9-112EF8EEC074}"/>
              </a:ext>
            </a:extLst>
          </p:cNvPr>
          <p:cNvSpPr txBox="1"/>
          <p:nvPr/>
        </p:nvSpPr>
        <p:spPr bwMode="auto">
          <a:xfrm>
            <a:off x="2258607" y="477734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A9E376C1-BF06-420D-82F8-AEFDD5BCDC19}"/>
              </a:ext>
            </a:extLst>
          </p:cNvPr>
          <p:cNvSpPr txBox="1"/>
          <p:nvPr/>
        </p:nvSpPr>
        <p:spPr bwMode="auto">
          <a:xfrm>
            <a:off x="3122607" y="477734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98105EC2-57C5-402B-BB8D-A59B5D13A4BB}"/>
              </a:ext>
            </a:extLst>
          </p:cNvPr>
          <p:cNvSpPr txBox="1"/>
          <p:nvPr/>
        </p:nvSpPr>
        <p:spPr bwMode="auto">
          <a:xfrm>
            <a:off x="2690607" y="4777349"/>
            <a:ext cx="72008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0462FB93-C24C-4221-A1FD-EF89793F096D}"/>
              </a:ext>
            </a:extLst>
          </p:cNvPr>
          <p:cNvSpPr txBox="1"/>
          <p:nvPr/>
        </p:nvSpPr>
        <p:spPr bwMode="auto">
          <a:xfrm>
            <a:off x="3698767" y="477734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BDD9EB24-53D0-4FCB-B6B8-4DEECC491C65}"/>
              </a:ext>
            </a:extLst>
          </p:cNvPr>
          <p:cNvSpPr txBox="1"/>
          <p:nvPr/>
        </p:nvSpPr>
        <p:spPr bwMode="auto">
          <a:xfrm>
            <a:off x="4128713" y="4777349"/>
            <a:ext cx="4341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0292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C697D-6EC0-42C8-9B8E-F80129EA20B5}"/>
              </a:ext>
            </a:extLst>
          </p:cNvPr>
          <p:cNvSpPr>
            <a:spLocks noGrp="1"/>
          </p:cNvSpPr>
          <p:nvPr>
            <p:ph type="title"/>
          </p:nvPr>
        </p:nvSpPr>
        <p:spPr/>
        <p:txBody>
          <a:bodyPr/>
          <a:lstStyle/>
          <a:p>
            <a:r>
              <a:rPr lang="en-GB" dirty="0"/>
              <a:t>1AS-2 Read, write and interpret additive equations</a:t>
            </a:r>
          </a:p>
        </p:txBody>
      </p:sp>
      <p:pic>
        <p:nvPicPr>
          <p:cNvPr id="4" name="Picture 3">
            <a:extLst>
              <a:ext uri="{FF2B5EF4-FFF2-40B4-BE49-F238E27FC236}">
                <a16:creationId xmlns:a16="http://schemas.microsoft.com/office/drawing/2014/main" id="{1BF7E516-04D0-47F9-BB1A-DFDF9494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59" y="1493780"/>
            <a:ext cx="4090058" cy="2429096"/>
          </a:xfrm>
          <a:prstGeom prst="rect">
            <a:avLst/>
          </a:prstGeom>
        </p:spPr>
      </p:pic>
      <p:sp>
        <p:nvSpPr>
          <p:cNvPr id="30" name="TextBox 29">
            <a:extLst>
              <a:ext uri="{FF2B5EF4-FFF2-40B4-BE49-F238E27FC236}">
                <a16:creationId xmlns:a16="http://schemas.microsoft.com/office/drawing/2014/main" id="{B40B1091-ECF8-4C0F-9CE4-34568F19CB27}"/>
              </a:ext>
            </a:extLst>
          </p:cNvPr>
          <p:cNvSpPr txBox="1"/>
          <p:nvPr/>
        </p:nvSpPr>
        <p:spPr bwMode="auto">
          <a:xfrm>
            <a:off x="652925" y="471083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31" name="TextBox 30">
            <a:extLst>
              <a:ext uri="{FF2B5EF4-FFF2-40B4-BE49-F238E27FC236}">
                <a16:creationId xmlns:a16="http://schemas.microsoft.com/office/drawing/2014/main" id="{92B23887-B04E-4059-8E6E-7E72DBDE71AD}"/>
              </a:ext>
            </a:extLst>
          </p:cNvPr>
          <p:cNvSpPr txBox="1"/>
          <p:nvPr/>
        </p:nvSpPr>
        <p:spPr bwMode="auto">
          <a:xfrm>
            <a:off x="1516925" y="471083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32" name="TextBox 31">
            <a:extLst>
              <a:ext uri="{FF2B5EF4-FFF2-40B4-BE49-F238E27FC236}">
                <a16:creationId xmlns:a16="http://schemas.microsoft.com/office/drawing/2014/main" id="{30E3385D-46EA-4EA4-993A-1C402EC45F96}"/>
              </a:ext>
            </a:extLst>
          </p:cNvPr>
          <p:cNvSpPr txBox="1"/>
          <p:nvPr/>
        </p:nvSpPr>
        <p:spPr bwMode="auto">
          <a:xfrm>
            <a:off x="1084925" y="4710834"/>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33" name="TextBox 32">
            <a:extLst>
              <a:ext uri="{FF2B5EF4-FFF2-40B4-BE49-F238E27FC236}">
                <a16:creationId xmlns:a16="http://schemas.microsoft.com/office/drawing/2014/main" id="{AF7BB0A3-0033-475D-ABC0-F1D133274CED}"/>
              </a:ext>
            </a:extLst>
          </p:cNvPr>
          <p:cNvSpPr txBox="1"/>
          <p:nvPr/>
        </p:nvSpPr>
        <p:spPr bwMode="auto">
          <a:xfrm>
            <a:off x="652925" y="549185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35" name="TextBox 34">
            <a:extLst>
              <a:ext uri="{FF2B5EF4-FFF2-40B4-BE49-F238E27FC236}">
                <a16:creationId xmlns:a16="http://schemas.microsoft.com/office/drawing/2014/main" id="{B6F55F9E-64C9-4A32-AF0B-D3DF50947629}"/>
              </a:ext>
            </a:extLst>
          </p:cNvPr>
          <p:cNvSpPr txBox="1"/>
          <p:nvPr/>
        </p:nvSpPr>
        <p:spPr bwMode="auto">
          <a:xfrm>
            <a:off x="1084925" y="549185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36" name="TextBox 35">
            <a:extLst>
              <a:ext uri="{FF2B5EF4-FFF2-40B4-BE49-F238E27FC236}">
                <a16:creationId xmlns:a16="http://schemas.microsoft.com/office/drawing/2014/main" id="{29908858-5114-4C7D-9679-2C27591BE6BB}"/>
              </a:ext>
            </a:extLst>
          </p:cNvPr>
          <p:cNvSpPr txBox="1"/>
          <p:nvPr/>
        </p:nvSpPr>
        <p:spPr bwMode="auto">
          <a:xfrm>
            <a:off x="3501767" y="472093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37" name="TextBox 36">
            <a:extLst>
              <a:ext uri="{FF2B5EF4-FFF2-40B4-BE49-F238E27FC236}">
                <a16:creationId xmlns:a16="http://schemas.microsoft.com/office/drawing/2014/main" id="{AEC38E28-3286-45F6-A7C6-7C41BB8B8C33}"/>
              </a:ext>
            </a:extLst>
          </p:cNvPr>
          <p:cNvSpPr txBox="1"/>
          <p:nvPr/>
        </p:nvSpPr>
        <p:spPr bwMode="auto">
          <a:xfrm>
            <a:off x="4365767" y="472093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38" name="TextBox 37">
            <a:extLst>
              <a:ext uri="{FF2B5EF4-FFF2-40B4-BE49-F238E27FC236}">
                <a16:creationId xmlns:a16="http://schemas.microsoft.com/office/drawing/2014/main" id="{775C00EF-D64E-4984-BDE1-ACE31AA01CF1}"/>
              </a:ext>
            </a:extLst>
          </p:cNvPr>
          <p:cNvSpPr txBox="1"/>
          <p:nvPr/>
        </p:nvSpPr>
        <p:spPr bwMode="auto">
          <a:xfrm>
            <a:off x="3933767" y="4720938"/>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id="{FDEA8848-73EF-4B99-A698-2FF6CF6E24CD}"/>
              </a:ext>
            </a:extLst>
          </p:cNvPr>
          <p:cNvSpPr txBox="1"/>
          <p:nvPr/>
        </p:nvSpPr>
        <p:spPr bwMode="auto">
          <a:xfrm>
            <a:off x="2093085" y="471083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122EF9D0-6878-4E3D-963A-DBBCAB8C75FD}"/>
              </a:ext>
            </a:extLst>
          </p:cNvPr>
          <p:cNvSpPr txBox="1"/>
          <p:nvPr/>
        </p:nvSpPr>
        <p:spPr bwMode="auto">
          <a:xfrm>
            <a:off x="2523031" y="4710834"/>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a:t>
            </a:r>
          </a:p>
        </p:txBody>
      </p:sp>
      <p:sp>
        <p:nvSpPr>
          <p:cNvPr id="41" name="TextBox 40">
            <a:extLst>
              <a:ext uri="{FF2B5EF4-FFF2-40B4-BE49-F238E27FC236}">
                <a16:creationId xmlns:a16="http://schemas.microsoft.com/office/drawing/2014/main" id="{DB346E30-D0F3-4B00-81A0-DF4BF39464A5}"/>
              </a:ext>
            </a:extLst>
          </p:cNvPr>
          <p:cNvSpPr txBox="1"/>
          <p:nvPr/>
        </p:nvSpPr>
        <p:spPr bwMode="auto">
          <a:xfrm>
            <a:off x="2093085" y="549185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2" name="TextBox 41">
            <a:extLst>
              <a:ext uri="{FF2B5EF4-FFF2-40B4-BE49-F238E27FC236}">
                <a16:creationId xmlns:a16="http://schemas.microsoft.com/office/drawing/2014/main" id="{1BBCFE12-70A9-4003-B0B6-E2C2FD0ECF46}"/>
              </a:ext>
            </a:extLst>
          </p:cNvPr>
          <p:cNvSpPr txBox="1"/>
          <p:nvPr/>
        </p:nvSpPr>
        <p:spPr bwMode="auto">
          <a:xfrm>
            <a:off x="2523031" y="549185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a:t>
            </a:r>
          </a:p>
        </p:txBody>
      </p:sp>
      <p:sp>
        <p:nvSpPr>
          <p:cNvPr id="43" name="TextBox 42">
            <a:extLst>
              <a:ext uri="{FF2B5EF4-FFF2-40B4-BE49-F238E27FC236}">
                <a16:creationId xmlns:a16="http://schemas.microsoft.com/office/drawing/2014/main" id="{D590DF09-F01C-4743-81F0-D33F47FDCC9B}"/>
              </a:ext>
            </a:extLst>
          </p:cNvPr>
          <p:cNvSpPr txBox="1"/>
          <p:nvPr/>
        </p:nvSpPr>
        <p:spPr bwMode="auto">
          <a:xfrm>
            <a:off x="4941927" y="472093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id="{3E920DE9-1329-469A-8696-FD86E7552350}"/>
              </a:ext>
            </a:extLst>
          </p:cNvPr>
          <p:cNvSpPr txBox="1"/>
          <p:nvPr/>
        </p:nvSpPr>
        <p:spPr bwMode="auto">
          <a:xfrm>
            <a:off x="5371873" y="4720938"/>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a:t>
            </a:r>
          </a:p>
        </p:txBody>
      </p:sp>
      <p:sp>
        <p:nvSpPr>
          <p:cNvPr id="45" name="TextBox 44">
            <a:extLst>
              <a:ext uri="{FF2B5EF4-FFF2-40B4-BE49-F238E27FC236}">
                <a16:creationId xmlns:a16="http://schemas.microsoft.com/office/drawing/2014/main" id="{9CA17C84-9568-43E5-9D22-D95AD68909EF}"/>
              </a:ext>
            </a:extLst>
          </p:cNvPr>
          <p:cNvSpPr txBox="1"/>
          <p:nvPr/>
        </p:nvSpPr>
        <p:spPr bwMode="auto">
          <a:xfrm>
            <a:off x="3501767" y="549185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47" name="TextBox 46">
            <a:extLst>
              <a:ext uri="{FF2B5EF4-FFF2-40B4-BE49-F238E27FC236}">
                <a16:creationId xmlns:a16="http://schemas.microsoft.com/office/drawing/2014/main" id="{67D25BF7-948B-4F89-9D1E-BDEE6C63D7BE}"/>
              </a:ext>
            </a:extLst>
          </p:cNvPr>
          <p:cNvSpPr txBox="1"/>
          <p:nvPr/>
        </p:nvSpPr>
        <p:spPr bwMode="auto">
          <a:xfrm>
            <a:off x="3933767" y="5491855"/>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8" name="TextBox 47">
            <a:extLst>
              <a:ext uri="{FF2B5EF4-FFF2-40B4-BE49-F238E27FC236}">
                <a16:creationId xmlns:a16="http://schemas.microsoft.com/office/drawing/2014/main" id="{68D30152-5E8B-420F-AC5E-8F098C377DD5}"/>
              </a:ext>
            </a:extLst>
          </p:cNvPr>
          <p:cNvSpPr txBox="1"/>
          <p:nvPr/>
        </p:nvSpPr>
        <p:spPr bwMode="auto">
          <a:xfrm>
            <a:off x="4941927" y="549185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49" name="TextBox 48">
            <a:extLst>
              <a:ext uri="{FF2B5EF4-FFF2-40B4-BE49-F238E27FC236}">
                <a16:creationId xmlns:a16="http://schemas.microsoft.com/office/drawing/2014/main" id="{DD9C6731-D614-46AB-9D69-37A61ED107E0}"/>
              </a:ext>
            </a:extLst>
          </p:cNvPr>
          <p:cNvSpPr txBox="1"/>
          <p:nvPr/>
        </p:nvSpPr>
        <p:spPr bwMode="auto">
          <a:xfrm>
            <a:off x="5371873" y="5491855"/>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50" name="Oval 49">
            <a:extLst>
              <a:ext uri="{FF2B5EF4-FFF2-40B4-BE49-F238E27FC236}">
                <a16:creationId xmlns:a16="http://schemas.microsoft.com/office/drawing/2014/main" id="{8F51E5A4-C5FA-4843-9209-419BE0C62DBB}"/>
              </a:ext>
            </a:extLst>
          </p:cNvPr>
          <p:cNvSpPr/>
          <p:nvPr/>
        </p:nvSpPr>
        <p:spPr bwMode="auto">
          <a:xfrm>
            <a:off x="3609683" y="4462605"/>
            <a:ext cx="2232248" cy="978328"/>
          </a:xfrm>
          <a:prstGeom prst="ellipse">
            <a:avLst/>
          </a:prstGeom>
          <a:noFill/>
          <a:ln w="38100">
            <a:solidFill>
              <a:srgbClr val="02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TextBox 33">
            <a:extLst>
              <a:ext uri="{FF2B5EF4-FFF2-40B4-BE49-F238E27FC236}">
                <a16:creationId xmlns:a16="http://schemas.microsoft.com/office/drawing/2014/main" id="{0FB0DB04-B646-44DE-90F8-E0BA9FECAA58}"/>
              </a:ext>
            </a:extLst>
          </p:cNvPr>
          <p:cNvSpPr txBox="1"/>
          <p:nvPr/>
        </p:nvSpPr>
        <p:spPr bwMode="auto">
          <a:xfrm>
            <a:off x="1516925" y="5491855"/>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46" name="TextBox 45">
            <a:extLst>
              <a:ext uri="{FF2B5EF4-FFF2-40B4-BE49-F238E27FC236}">
                <a16:creationId xmlns:a16="http://schemas.microsoft.com/office/drawing/2014/main" id="{0C4A02FF-6E10-4BF4-AD90-9508DAB854AD}"/>
              </a:ext>
            </a:extLst>
          </p:cNvPr>
          <p:cNvSpPr txBox="1"/>
          <p:nvPr/>
        </p:nvSpPr>
        <p:spPr bwMode="auto">
          <a:xfrm>
            <a:off x="4365767" y="5491855"/>
            <a:ext cx="720080" cy="461665"/>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6" name="Content Placeholder 2">
            <a:extLst>
              <a:ext uri="{FF2B5EF4-FFF2-40B4-BE49-F238E27FC236}">
                <a16:creationId xmlns:a16="http://schemas.microsoft.com/office/drawing/2014/main" id="{CC3171B3-DA90-41BA-B3CD-E8EFF650B4DC}"/>
              </a:ext>
            </a:extLst>
          </p:cNvPr>
          <p:cNvSpPr txBox="1">
            <a:spLocks/>
          </p:cNvSpPr>
          <p:nvPr/>
        </p:nvSpPr>
        <p:spPr>
          <a:xfrm>
            <a:off x="6096000" y="1830784"/>
            <a:ext cx="5390389" cy="10367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help me decide which of my equations matches the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some of the equations </a:t>
            </a:r>
            <a:r>
              <a:rPr kumimoji="0" lang="en-GB" sz="2000" b="0" i="1" u="none" strike="noStrike" kern="1200" cap="none" spc="0" normalizeH="0" baseline="0" noProof="0" dirty="0">
                <a:ln>
                  <a:noFill/>
                </a:ln>
                <a:solidFill>
                  <a:srgbClr val="585858"/>
                </a:solidFill>
                <a:effectLst/>
                <a:uLnTx/>
                <a:uFillTx/>
                <a:latin typeface="Arial"/>
                <a:ea typeface="+mn-ea"/>
                <a:cs typeface="+mn-cs"/>
              </a:rPr>
              <a:t>not </a:t>
            </a:r>
            <a:r>
              <a:rPr kumimoji="0" lang="en-GB" sz="2000" b="0" i="0" u="none" strike="noStrike" kern="1200" cap="none" spc="0" normalizeH="0" baseline="0" noProof="0" dirty="0">
                <a:ln>
                  <a:noFill/>
                </a:ln>
                <a:solidFill>
                  <a:srgbClr val="585858"/>
                </a:solidFill>
                <a:effectLst/>
                <a:uLnTx/>
                <a:uFillTx/>
                <a:latin typeface="Arial"/>
                <a:ea typeface="+mn-ea"/>
                <a:cs typeface="+mn-cs"/>
              </a:rPr>
              <a:t>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what the numbers mean in the correct equation?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354F26AA-8235-415B-BFA1-0BCD9876CF42}"/>
              </a:ext>
            </a:extLst>
          </p:cNvPr>
          <p:cNvSpPr txBox="1"/>
          <p:nvPr/>
        </p:nvSpPr>
        <p:spPr>
          <a:xfrm>
            <a:off x="6092049" y="4372279"/>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4 represents the 4 apples.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3 represents the 3 bananas.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 7 represents the total number of fruit.</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92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1AS-2 Read, write and interpret additive equations</a:t>
            </a:r>
          </a:p>
        </p:txBody>
      </p:sp>
      <p:sp>
        <p:nvSpPr>
          <p:cNvPr id="8" name="TextBox 19">
            <a:extLst>
              <a:ext uri="{FF2B5EF4-FFF2-40B4-BE49-F238E27FC236}">
                <a16:creationId xmlns:a16="http://schemas.microsoft.com/office/drawing/2014/main" id="{7A343F9F-7C1B-4D20-B384-6DA322E4FCBC}"/>
              </a:ext>
            </a:extLst>
          </p:cNvPr>
          <p:cNvSpPr txBox="1"/>
          <p:nvPr/>
        </p:nvSpPr>
        <p:spPr>
          <a:xfrm>
            <a:off x="6096000" y="5808576"/>
            <a:ext cx="4846746"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u="none" strike="noStrike" kern="1200" cap="none" spc="0" normalizeH="0" baseline="0" noProof="0" dirty="0">
                <a:ln>
                  <a:noFill/>
                </a:ln>
                <a:solidFill>
                  <a:schemeClr val="bg2"/>
                </a:solidFill>
                <a:effectLst/>
                <a:uLnTx/>
                <a:uFillTx/>
                <a:latin typeface="Arial" panose="020B0604020202020204" pitchFamily="34" charset="0"/>
                <a:ea typeface="+mn-ea"/>
                <a:cs typeface="+mn-cs"/>
              </a:rPr>
              <a:t>S</a:t>
            </a:r>
            <a:r>
              <a:rPr kumimoji="0" lang="en-GB" sz="2000" b="0"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ubtraction</a:t>
            </a:r>
            <a:r>
              <a:rPr kumimoji="0" lang="en-GB" sz="2000" b="0" u="none" strike="noStrike" kern="1200" cap="none" spc="0" normalizeH="0" baseline="0" noProof="0" dirty="0">
                <a:ln>
                  <a:noFill/>
                </a:ln>
                <a:solidFill>
                  <a:schemeClr val="bg2"/>
                </a:solidFill>
                <a:effectLst/>
                <a:uLnTx/>
                <a:uFillTx/>
                <a:latin typeface="Arial" panose="020B0604020202020204" pitchFamily="34" charset="0"/>
                <a:ea typeface="+mn-ea"/>
                <a:cs typeface="+mn-cs"/>
              </a:rPr>
              <a:t> can tell us about partitioning.</a:t>
            </a:r>
          </a:p>
        </p:txBody>
      </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096000" y="1378019"/>
            <a:ext cx="5347696" cy="37228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think about a partitioning story.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what the children are wearing. How many children are not wearing coats?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a:t>
            </a:r>
            <a:r>
              <a:rPr kumimoji="0" lang="en-GB" sz="2000" b="0" i="1" u="none" strike="noStrike" kern="1200" cap="none" spc="0" normalizeH="0" baseline="0" noProof="0" dirty="0">
                <a:ln>
                  <a:noFill/>
                </a:ln>
                <a:solidFill>
                  <a:srgbClr val="585858"/>
                </a:solidFill>
                <a:effectLst/>
                <a:uLnTx/>
                <a:uFillTx/>
                <a:latin typeface="Arial"/>
                <a:ea typeface="+mn-ea"/>
                <a:cs typeface="+mn-cs"/>
              </a:rPr>
              <a:t>partition </a:t>
            </a:r>
            <a:r>
              <a:rPr kumimoji="0" lang="en-GB" sz="2000" b="0" i="0" u="none" strike="noStrike" kern="1200" cap="none" spc="0" normalizeH="0" baseline="0" noProof="0" dirty="0">
                <a:ln>
                  <a:noFill/>
                </a:ln>
                <a:solidFill>
                  <a:srgbClr val="585858"/>
                </a:solidFill>
                <a:effectLst/>
                <a:uLnTx/>
                <a:uFillTx/>
                <a:latin typeface="Arial"/>
                <a:ea typeface="+mn-ea"/>
                <a:cs typeface="+mn-cs"/>
              </a:rPr>
              <a:t>the children into those </a:t>
            </a:r>
            <a:r>
              <a:rPr kumimoji="0" lang="en-GB" sz="2000" b="0" i="1" u="none" strike="noStrike" kern="1200" cap="none" spc="0" normalizeH="0" baseline="0" noProof="0" dirty="0">
                <a:ln>
                  <a:noFill/>
                </a:ln>
                <a:solidFill>
                  <a:srgbClr val="585858"/>
                </a:solidFill>
                <a:effectLst/>
                <a:uLnTx/>
                <a:uFillTx/>
                <a:latin typeface="Arial"/>
                <a:ea typeface="+mn-ea"/>
                <a:cs typeface="+mn-cs"/>
              </a:rPr>
              <a:t>with</a:t>
            </a:r>
            <a:r>
              <a:rPr kumimoji="0" lang="en-GB" sz="2000" b="0" i="0" u="none" strike="noStrike" kern="1200" cap="none" spc="0" normalizeH="0" baseline="0" noProof="0" dirty="0">
                <a:ln>
                  <a:noFill/>
                </a:ln>
                <a:solidFill>
                  <a:srgbClr val="585858"/>
                </a:solidFill>
                <a:effectLst/>
                <a:uLnTx/>
                <a:uFillTx/>
                <a:latin typeface="Arial"/>
                <a:ea typeface="+mn-ea"/>
                <a:cs typeface="+mn-cs"/>
              </a:rPr>
              <a:t> coats and those </a:t>
            </a:r>
            <a:r>
              <a:rPr kumimoji="0" lang="en-GB" sz="2000" b="0" i="1" u="none" strike="noStrike" kern="1200" cap="none" spc="0" normalizeH="0" baseline="0" noProof="0" dirty="0">
                <a:ln>
                  <a:noFill/>
                </a:ln>
                <a:solidFill>
                  <a:srgbClr val="585858"/>
                </a:solidFill>
                <a:effectLst/>
                <a:uLnTx/>
                <a:uFillTx/>
                <a:latin typeface="Arial"/>
                <a:ea typeface="+mn-ea"/>
                <a:cs typeface="+mn-cs"/>
              </a:rPr>
              <a:t>without</a:t>
            </a:r>
            <a:r>
              <a:rPr kumimoji="0" lang="en-GB" sz="2000" b="0" i="0" u="none" strike="noStrike" kern="1200" cap="none" spc="0" normalizeH="0" baseline="0" noProof="0" dirty="0">
                <a:ln>
                  <a:noFill/>
                </a:ln>
                <a:solidFill>
                  <a:srgbClr val="585858"/>
                </a:solidFill>
                <a:effectLst/>
                <a:uLnTx/>
                <a:uFillTx/>
                <a:latin typeface="Arial"/>
                <a:ea typeface="+mn-ea"/>
                <a:cs typeface="+mn-cs"/>
              </a:rPr>
              <a:t> coats and record this using </a:t>
            </a:r>
            <a:r>
              <a:rPr kumimoji="0" lang="en-GB" sz="2000" b="0" i="1" u="none" strike="noStrike" kern="1200" cap="none" spc="0" normalizeH="0" baseline="0" noProof="0" dirty="0">
                <a:ln>
                  <a:noFill/>
                </a:ln>
                <a:solidFill>
                  <a:srgbClr val="585858"/>
                </a:solidFill>
                <a:effectLst/>
                <a:uLnTx/>
                <a:uFillTx/>
                <a:latin typeface="Arial"/>
                <a:ea typeface="+mn-ea"/>
                <a:cs typeface="+mn-cs"/>
              </a:rPr>
              <a:t>subtraction.</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in the equation shows the </a:t>
            </a:r>
            <a:r>
              <a:rPr kumimoji="0" lang="en-GB" sz="2000" b="0" i="1" u="none" strike="noStrike" kern="1200" cap="none" spc="0" normalizeH="0" baseline="0" noProof="0" dirty="0">
                <a:ln>
                  <a:noFill/>
                </a:ln>
                <a:solidFill>
                  <a:srgbClr val="585858"/>
                </a:solidFill>
                <a:effectLst/>
                <a:uLnTx/>
                <a:uFillTx/>
                <a:latin typeface="Arial"/>
                <a:ea typeface="+mn-ea"/>
                <a:cs typeface="+mn-cs"/>
              </a:rPr>
              <a:t>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numbers show the parts which have been partitioned?</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FE241DF3-12FD-4AB1-826C-17DA2EAB3E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03791" y="2316731"/>
            <a:ext cx="627927" cy="2104286"/>
          </a:xfrm>
          <a:prstGeom prst="rect">
            <a:avLst/>
          </a:prstGeom>
        </p:spPr>
      </p:pic>
      <p:pic>
        <p:nvPicPr>
          <p:cNvPr id="4" name="Picture 3">
            <a:extLst>
              <a:ext uri="{FF2B5EF4-FFF2-40B4-BE49-F238E27FC236}">
                <a16:creationId xmlns:a16="http://schemas.microsoft.com/office/drawing/2014/main" id="{30C9BA66-B1C2-4366-9820-1CB1C751BE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708873" y="2316731"/>
            <a:ext cx="722444" cy="2104286"/>
          </a:xfrm>
          <a:prstGeom prst="rect">
            <a:avLst/>
          </a:prstGeom>
        </p:spPr>
      </p:pic>
      <p:pic>
        <p:nvPicPr>
          <p:cNvPr id="5" name="Picture 4">
            <a:extLst>
              <a:ext uri="{FF2B5EF4-FFF2-40B4-BE49-F238E27FC236}">
                <a16:creationId xmlns:a16="http://schemas.microsoft.com/office/drawing/2014/main" id="{22C75622-448D-4DEB-93A4-F40D37FB5F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59101" y="2316731"/>
            <a:ext cx="721125" cy="2104286"/>
          </a:xfrm>
          <a:prstGeom prst="rect">
            <a:avLst/>
          </a:prstGeom>
        </p:spPr>
      </p:pic>
      <p:pic>
        <p:nvPicPr>
          <p:cNvPr id="6" name="Picture 5">
            <a:extLst>
              <a:ext uri="{FF2B5EF4-FFF2-40B4-BE49-F238E27FC236}">
                <a16:creationId xmlns:a16="http://schemas.microsoft.com/office/drawing/2014/main" id="{862C6E16-C0EC-4515-B98A-B98D12BEB2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98947" y="2294994"/>
            <a:ext cx="677291" cy="2104286"/>
          </a:xfrm>
          <a:prstGeom prst="rect">
            <a:avLst/>
          </a:prstGeom>
        </p:spPr>
      </p:pic>
      <p:pic>
        <p:nvPicPr>
          <p:cNvPr id="7" name="Picture 6">
            <a:extLst>
              <a:ext uri="{FF2B5EF4-FFF2-40B4-BE49-F238E27FC236}">
                <a16:creationId xmlns:a16="http://schemas.microsoft.com/office/drawing/2014/main" id="{42A78FA2-2839-4015-9213-168976909B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10814" y="2294994"/>
            <a:ext cx="722444" cy="2104286"/>
          </a:xfrm>
          <a:prstGeom prst="rect">
            <a:avLst/>
          </a:prstGeom>
        </p:spPr>
      </p:pic>
      <p:pic>
        <p:nvPicPr>
          <p:cNvPr id="10" name="Picture 9">
            <a:extLst>
              <a:ext uri="{FF2B5EF4-FFF2-40B4-BE49-F238E27FC236}">
                <a16:creationId xmlns:a16="http://schemas.microsoft.com/office/drawing/2014/main" id="{56F3FB68-D738-4180-83A0-D279407F4EA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8231"/>
          <a:stretch/>
        </p:blipFill>
        <p:spPr>
          <a:xfrm>
            <a:off x="4870614" y="2294994"/>
            <a:ext cx="722444" cy="2104286"/>
          </a:xfrm>
          <a:prstGeom prst="rect">
            <a:avLst/>
          </a:prstGeom>
        </p:spPr>
      </p:pic>
      <p:sp>
        <p:nvSpPr>
          <p:cNvPr id="16" name="TextBox 15">
            <a:extLst>
              <a:ext uri="{FF2B5EF4-FFF2-40B4-BE49-F238E27FC236}">
                <a16:creationId xmlns:a16="http://schemas.microsoft.com/office/drawing/2014/main" id="{1572EB5E-E71A-452A-995F-1B1A1F0708EC}"/>
              </a:ext>
            </a:extLst>
          </p:cNvPr>
          <p:cNvSpPr txBox="1"/>
          <p:nvPr/>
        </p:nvSpPr>
        <p:spPr bwMode="auto">
          <a:xfrm>
            <a:off x="1794800" y="510221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D6413C74-2273-469C-A646-61F8967CC5C2}"/>
              </a:ext>
            </a:extLst>
          </p:cNvPr>
          <p:cNvSpPr txBox="1"/>
          <p:nvPr/>
        </p:nvSpPr>
        <p:spPr bwMode="auto">
          <a:xfrm>
            <a:off x="2658800" y="5102217"/>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8F74B477-FEB6-4F7A-A860-708ACFDCC704}"/>
              </a:ext>
            </a:extLst>
          </p:cNvPr>
          <p:cNvSpPr txBox="1"/>
          <p:nvPr/>
        </p:nvSpPr>
        <p:spPr bwMode="auto">
          <a:xfrm>
            <a:off x="2226800" y="5100902"/>
            <a:ext cx="720080" cy="52322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Semibold"/>
                <a:ea typeface="+mn-ea"/>
                <a:cs typeface="Calibri" panose="020F0502020204030204" pitchFamily="34" charset="0"/>
              </a:rPr>
              <a:t>−</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19" name="TextBox 18">
            <a:extLst>
              <a:ext uri="{FF2B5EF4-FFF2-40B4-BE49-F238E27FC236}">
                <a16:creationId xmlns:a16="http://schemas.microsoft.com/office/drawing/2014/main" id="{F9179BCB-E176-4F27-8F50-30C7F1A1FC68}"/>
              </a:ext>
            </a:extLst>
          </p:cNvPr>
          <p:cNvSpPr txBox="1"/>
          <p:nvPr/>
        </p:nvSpPr>
        <p:spPr bwMode="auto">
          <a:xfrm>
            <a:off x="3234960" y="5102217"/>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20" name="TextBox 19">
            <a:extLst>
              <a:ext uri="{FF2B5EF4-FFF2-40B4-BE49-F238E27FC236}">
                <a16:creationId xmlns:a16="http://schemas.microsoft.com/office/drawing/2014/main" id="{41A28BF7-30CA-4115-B3B2-7B1E970F9488}"/>
              </a:ext>
            </a:extLst>
          </p:cNvPr>
          <p:cNvSpPr txBox="1"/>
          <p:nvPr/>
        </p:nvSpPr>
        <p:spPr bwMode="auto">
          <a:xfrm>
            <a:off x="3664906" y="5102217"/>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A08543FE-7D90-4395-8A1C-2896B9411DC3}"/>
              </a:ext>
            </a:extLst>
          </p:cNvPr>
          <p:cNvSpPr txBox="1"/>
          <p:nvPr/>
        </p:nvSpPr>
        <p:spPr>
          <a:xfrm>
            <a:off x="1003791" y="5808576"/>
            <a:ext cx="452963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children are not wearing coats</a:t>
            </a:r>
          </a:p>
        </p:txBody>
      </p:sp>
    </p:spTree>
    <p:custDataLst>
      <p:tags r:id="rId1"/>
    </p:custDataLst>
    <p:extLst>
      <p:ext uri="{BB962C8B-B14F-4D97-AF65-F5344CB8AC3E}">
        <p14:creationId xmlns:p14="http://schemas.microsoft.com/office/powerpoint/2010/main" val="35148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91667E-6 -3.7037E-6 L -0.0569 0.0088 " pathEditMode="relative" rAng="0" ptsTypes="AA">
                                      <p:cBhvr>
                                        <p:cTn id="6" dur="2000" fill="hold"/>
                                        <p:tgtEl>
                                          <p:spTgt spid="3"/>
                                        </p:tgtEl>
                                        <p:attrNameLst>
                                          <p:attrName>ppt_x</p:attrName>
                                          <p:attrName>ppt_y</p:attrName>
                                        </p:attrNameLst>
                                      </p:cBhvr>
                                      <p:rCtr x="-2852" y="440"/>
                                    </p:animMotion>
                                  </p:childTnLst>
                                </p:cTn>
                              </p:par>
                              <p:par>
                                <p:cTn id="7" presetID="35" presetClass="path" presetSubtype="0" accel="50000" decel="50000" fill="hold" nodeType="withEffect">
                                  <p:stCondLst>
                                    <p:cond delay="0"/>
                                  </p:stCondLst>
                                  <p:childTnLst>
                                    <p:animMotion origin="layout" path="M -1.66667E-6 -3.7037E-6 L -0.06172 -3.7037E-6 " pathEditMode="relative" rAng="0" ptsTypes="AA">
                                      <p:cBhvr>
                                        <p:cTn id="8" dur="2000" fill="hold"/>
                                        <p:tgtEl>
                                          <p:spTgt spid="4"/>
                                        </p:tgtEl>
                                        <p:attrNameLst>
                                          <p:attrName>ppt_x</p:attrName>
                                          <p:attrName>ppt_y</p:attrName>
                                        </p:attrNameLst>
                                      </p:cBhvr>
                                      <p:rCtr x="-3086" y="0"/>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3.125E-6 -3.7037E-6 L 0.06706 -0.00324 " pathEditMode="relative" rAng="0" ptsTypes="AA">
                                      <p:cBhvr>
                                        <p:cTn id="12" dur="2000" fill="hold"/>
                                        <p:tgtEl>
                                          <p:spTgt spid="5"/>
                                        </p:tgtEl>
                                        <p:attrNameLst>
                                          <p:attrName>ppt_x</p:attrName>
                                          <p:attrName>ppt_y</p:attrName>
                                        </p:attrNameLst>
                                      </p:cBhvr>
                                      <p:rCtr x="3346" y="-162"/>
                                    </p:animMotion>
                                  </p:childTnLst>
                                </p:cTn>
                              </p:par>
                              <p:par>
                                <p:cTn id="13" presetID="63" presetClass="path" presetSubtype="0" accel="50000" decel="50000" fill="hold" nodeType="withEffect">
                                  <p:stCondLst>
                                    <p:cond delay="0"/>
                                  </p:stCondLst>
                                  <p:childTnLst>
                                    <p:animMotion origin="layout" path="M -4.16667E-7 -2.96296E-6 L 0.06029 -2.96296E-6 " pathEditMode="relative" rAng="0" ptsTypes="AA">
                                      <p:cBhvr>
                                        <p:cTn id="14" dur="2000" fill="hold"/>
                                        <p:tgtEl>
                                          <p:spTgt spid="6"/>
                                        </p:tgtEl>
                                        <p:attrNameLst>
                                          <p:attrName>ppt_x</p:attrName>
                                          <p:attrName>ppt_y</p:attrName>
                                        </p:attrNameLst>
                                      </p:cBhvr>
                                      <p:rCtr x="3008" y="0"/>
                                    </p:animMotion>
                                  </p:childTnLst>
                                </p:cTn>
                              </p:par>
                              <p:par>
                                <p:cTn id="15" presetID="63" presetClass="path" presetSubtype="0" accel="50000" decel="50000" fill="hold" nodeType="withEffect">
                                  <p:stCondLst>
                                    <p:cond delay="0"/>
                                  </p:stCondLst>
                                  <p:childTnLst>
                                    <p:animMotion origin="layout" path="M 3.125E-6 -2.96296E-6 L 0.06224 -2.96296E-6 " pathEditMode="relative" rAng="0" ptsTypes="AA">
                                      <p:cBhvr>
                                        <p:cTn id="16" dur="2000" fill="hold"/>
                                        <p:tgtEl>
                                          <p:spTgt spid="7"/>
                                        </p:tgtEl>
                                        <p:attrNameLst>
                                          <p:attrName>ppt_x</p:attrName>
                                          <p:attrName>ppt_y</p:attrName>
                                        </p:attrNameLst>
                                      </p:cBhvr>
                                      <p:rCtr x="3112" y="0"/>
                                    </p:animMotion>
                                  </p:childTnLst>
                                </p:cTn>
                              </p:par>
                              <p:par>
                                <p:cTn id="17" presetID="63" presetClass="path" presetSubtype="0" accel="50000" decel="50000" fill="hold" nodeType="withEffect">
                                  <p:stCondLst>
                                    <p:cond delay="0"/>
                                  </p:stCondLst>
                                  <p:childTnLst>
                                    <p:animMotion origin="layout" path="M 3.54167E-6 -2.96296E-6 L 0.05026 0.00139 " pathEditMode="relative" rAng="0" ptsTypes="AA">
                                      <p:cBhvr>
                                        <p:cTn id="18" dur="2000" fill="hold"/>
                                        <p:tgtEl>
                                          <p:spTgt spid="10"/>
                                        </p:tgtEl>
                                        <p:attrNameLst>
                                          <p:attrName>ppt_x</p:attrName>
                                          <p:attrName>ppt_y</p:attrName>
                                        </p:attrNameLst>
                                      </p:cBhvr>
                                      <p:rCtr x="2513" y="69"/>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2"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000"/>
                            </p:stCondLst>
                            <p:childTnLst>
                              <p:par>
                                <p:cTn id="46" presetID="10" presetClass="exit" presetSubtype="0" fill="hold" grpId="3" nodeType="after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1500"/>
                            </p:stCondLst>
                            <p:childTnLst>
                              <p:par>
                                <p:cTn id="50" presetID="10" presetClass="entr" presetSubtype="0" fill="hold" grpId="4"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2000"/>
                            </p:stCondLst>
                            <p:childTnLst>
                              <p:par>
                                <p:cTn id="54" presetID="10" presetClass="exit" presetSubtype="0" fill="hold" grpId="5" nodeType="afterEffect">
                                  <p:stCondLst>
                                    <p:cond delay="0"/>
                                  </p:stCondLst>
                                  <p:childTnLst>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par>
                          <p:cTn id="57" fill="hold">
                            <p:stCondLst>
                              <p:cond delay="2500"/>
                            </p:stCondLst>
                            <p:childTnLst>
                              <p:par>
                                <p:cTn id="58" presetID="10" presetClass="entr" presetSubtype="0" fill="hold" grpId="6"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2"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grpId="2"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1000"/>
                            </p:stCondLst>
                            <p:childTnLst>
                              <p:par>
                                <p:cTn id="77" presetID="10" presetClass="exit" presetSubtype="0" fill="hold" grpId="3" nodeType="after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10" presetClass="exit" presetSubtype="0" fill="hold" grpId="3" nodeType="with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par>
                          <p:cTn id="83" fill="hold">
                            <p:stCondLst>
                              <p:cond delay="1500"/>
                            </p:stCondLst>
                            <p:childTnLst>
                              <p:par>
                                <p:cTn id="84" presetID="10" presetClass="entr" presetSubtype="0" fill="hold" grpId="4"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par>
                                <p:cTn id="87" presetID="10" presetClass="entr" presetSubtype="0" fill="hold" grpId="4"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2000"/>
                            </p:stCondLst>
                            <p:childTnLst>
                              <p:par>
                                <p:cTn id="91" presetID="10" presetClass="exit" presetSubtype="0" fill="hold" grpId="5" nodeType="afterEffect">
                                  <p:stCondLst>
                                    <p:cond delay="0"/>
                                  </p:stCondLst>
                                  <p:childTnLst>
                                    <p:animEffect transition="out" filter="fade">
                                      <p:cBhvr>
                                        <p:cTn id="92" dur="500"/>
                                        <p:tgtEl>
                                          <p:spTgt spid="17"/>
                                        </p:tgtEl>
                                      </p:cBhvr>
                                    </p:animEffect>
                                    <p:set>
                                      <p:cBhvr>
                                        <p:cTn id="93" dur="1" fill="hold">
                                          <p:stCondLst>
                                            <p:cond delay="499"/>
                                          </p:stCondLst>
                                        </p:cTn>
                                        <p:tgtEl>
                                          <p:spTgt spid="17"/>
                                        </p:tgtEl>
                                        <p:attrNameLst>
                                          <p:attrName>style.visibility</p:attrName>
                                        </p:attrNameLst>
                                      </p:cBhvr>
                                      <p:to>
                                        <p:strVal val="hidden"/>
                                      </p:to>
                                    </p:set>
                                  </p:childTnLst>
                                </p:cTn>
                              </p:par>
                              <p:par>
                                <p:cTn id="94" presetID="10" presetClass="exit" presetSubtype="0" fill="hold" grpId="5" nodeType="withEffect">
                                  <p:stCondLst>
                                    <p:cond delay="0"/>
                                  </p:stCondLst>
                                  <p:childTnLst>
                                    <p:animEffect transition="out" filter="fade">
                                      <p:cBhvr>
                                        <p:cTn id="95" dur="500"/>
                                        <p:tgtEl>
                                          <p:spTgt spid="18"/>
                                        </p:tgtEl>
                                      </p:cBhvr>
                                    </p:animEffect>
                                    <p:set>
                                      <p:cBhvr>
                                        <p:cTn id="96" dur="1" fill="hold">
                                          <p:stCondLst>
                                            <p:cond delay="499"/>
                                          </p:stCondLst>
                                        </p:cTn>
                                        <p:tgtEl>
                                          <p:spTgt spid="18"/>
                                        </p:tgtEl>
                                        <p:attrNameLst>
                                          <p:attrName>style.visibility</p:attrName>
                                        </p:attrNameLst>
                                      </p:cBhvr>
                                      <p:to>
                                        <p:strVal val="hidden"/>
                                      </p:to>
                                    </p:set>
                                  </p:childTnLst>
                                </p:cTn>
                              </p:par>
                            </p:childTnLst>
                          </p:cTn>
                        </p:par>
                        <p:par>
                          <p:cTn id="97" fill="hold">
                            <p:stCondLst>
                              <p:cond delay="2500"/>
                            </p:stCondLst>
                            <p:childTnLst>
                              <p:par>
                                <p:cTn id="98" presetID="10" presetClass="entr" presetSubtype="0" fill="hold" grpId="6"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par>
                                <p:cTn id="101" presetID="10" presetClass="entr" presetSubtype="0" fill="hold" grpId="6"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2"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par>
                          <p:cTn id="113" fill="hold">
                            <p:stCondLst>
                              <p:cond delay="1000"/>
                            </p:stCondLst>
                            <p:childTnLst>
                              <p:par>
                                <p:cTn id="114" presetID="10" presetClass="exit" presetSubtype="0" fill="hold" grpId="3" nodeType="afterEffect">
                                  <p:stCondLst>
                                    <p:cond delay="0"/>
                                  </p:stCondLst>
                                  <p:childTnLst>
                                    <p:animEffect transition="out" filter="fade">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childTnLst>
                          </p:cTn>
                        </p:par>
                        <p:par>
                          <p:cTn id="117" fill="hold">
                            <p:stCondLst>
                              <p:cond delay="1500"/>
                            </p:stCondLst>
                            <p:childTnLst>
                              <p:par>
                                <p:cTn id="118" presetID="10" presetClass="entr" presetSubtype="0" fill="hold" grpId="4"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par>
                          <p:cTn id="121" fill="hold">
                            <p:stCondLst>
                              <p:cond delay="2000"/>
                            </p:stCondLst>
                            <p:childTnLst>
                              <p:par>
                                <p:cTn id="122" presetID="10" presetClass="exit" presetSubtype="0" fill="hold" grpId="5" nodeType="afterEffect">
                                  <p:stCondLst>
                                    <p:cond delay="0"/>
                                  </p:stCondLst>
                                  <p:childTnLst>
                                    <p:animEffect transition="out" filter="fade">
                                      <p:cBhvr>
                                        <p:cTn id="123" dur="500"/>
                                        <p:tgtEl>
                                          <p:spTgt spid="20"/>
                                        </p:tgtEl>
                                      </p:cBhvr>
                                    </p:animEffect>
                                    <p:set>
                                      <p:cBhvr>
                                        <p:cTn id="124" dur="1" fill="hold">
                                          <p:stCondLst>
                                            <p:cond delay="499"/>
                                          </p:stCondLst>
                                        </p:cTn>
                                        <p:tgtEl>
                                          <p:spTgt spid="20"/>
                                        </p:tgtEl>
                                        <p:attrNameLst>
                                          <p:attrName>style.visibility</p:attrName>
                                        </p:attrNameLst>
                                      </p:cBhvr>
                                      <p:to>
                                        <p:strVal val="hidden"/>
                                      </p:to>
                                    </p:set>
                                  </p:childTnLst>
                                </p:cTn>
                              </p:par>
                            </p:childTnLst>
                          </p:cTn>
                        </p:par>
                        <p:par>
                          <p:cTn id="125" fill="hold">
                            <p:stCondLst>
                              <p:cond delay="2500"/>
                            </p:stCondLst>
                            <p:childTnLst>
                              <p:par>
                                <p:cTn id="126" presetID="10" presetClass="entr" presetSubtype="0" fill="hold" grpId="6"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16" grpId="4" animBg="1"/>
      <p:bldP spid="16" grpId="5" animBg="1"/>
      <p:bldP spid="16" grpId="6" animBg="1"/>
      <p:bldP spid="17" grpId="0" animBg="1"/>
      <p:bldP spid="17" grpId="1" animBg="1"/>
      <p:bldP spid="17" grpId="2" animBg="1"/>
      <p:bldP spid="17" grpId="3" animBg="1"/>
      <p:bldP spid="17" grpId="4" animBg="1"/>
      <p:bldP spid="17" grpId="5" animBg="1"/>
      <p:bldP spid="17" grpId="6" animBg="1"/>
      <p:bldP spid="18" grpId="0"/>
      <p:bldP spid="18" grpId="1"/>
      <p:bldP spid="18" grpId="2"/>
      <p:bldP spid="18" grpId="3"/>
      <p:bldP spid="18" grpId="4"/>
      <p:bldP spid="18" grpId="5"/>
      <p:bldP spid="18" grpId="6"/>
      <p:bldP spid="19" grpId="0" animBg="1"/>
      <p:bldP spid="20" grpId="0" animBg="1"/>
      <p:bldP spid="20" grpId="1" animBg="1"/>
      <p:bldP spid="20" grpId="2" animBg="1"/>
      <p:bldP spid="20" grpId="3" animBg="1"/>
      <p:bldP spid="20" grpId="4" animBg="1"/>
      <p:bldP spid="20" grpId="5" animBg="1"/>
      <p:bldP spid="20" grpId="6"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1AS-2 Read, write and interpret additive equations</a:t>
            </a:r>
          </a:p>
        </p:txBody>
      </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096000" y="1043579"/>
            <a:ext cx="550998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you partition the set of pencils?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write a subtraction equation to represent this. What numbers will we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show the subtract sign with your fingers? Remember to say </a:t>
            </a:r>
            <a:r>
              <a:rPr kumimoji="0" lang="en-GB" sz="1800" b="0" i="1" u="none" strike="noStrike" kern="1200" cap="none" spc="0" normalizeH="0" baseline="0" noProof="0" dirty="0">
                <a:ln>
                  <a:noFill/>
                </a:ln>
                <a:solidFill>
                  <a:srgbClr val="585858"/>
                </a:solidFill>
                <a:effectLst/>
                <a:uLnTx/>
                <a:uFillTx/>
                <a:latin typeface="Arial"/>
                <a:ea typeface="+mn-ea"/>
                <a:cs typeface="+mn-cs"/>
              </a:rPr>
              <a:t>minus </a:t>
            </a:r>
            <a:r>
              <a:rPr kumimoji="0" lang="en-GB" sz="1800" b="0" i="0" u="none" strike="noStrike" kern="1200" cap="none" spc="0" normalizeH="0" baseline="0" noProof="0" dirty="0">
                <a:ln>
                  <a:noFill/>
                </a:ln>
                <a:solidFill>
                  <a:srgbClr val="585858"/>
                </a:solidFill>
                <a:effectLst/>
                <a:uLnTx/>
                <a:uFillTx/>
                <a:latin typeface="Arial"/>
                <a:ea typeface="+mn-ea"/>
                <a:cs typeface="+mn-cs"/>
              </a:rPr>
              <a:t>or</a:t>
            </a:r>
            <a:r>
              <a:rPr kumimoji="0" lang="en-GB" sz="1800" b="0" i="1" u="none" strike="noStrike" kern="1200" cap="none" spc="0" normalizeH="0" baseline="0" noProof="0" dirty="0">
                <a:ln>
                  <a:noFill/>
                </a:ln>
                <a:solidFill>
                  <a:srgbClr val="585858"/>
                </a:solidFill>
                <a:effectLst/>
                <a:uLnTx/>
                <a:uFillTx/>
                <a:latin typeface="Arial"/>
                <a:ea typeface="+mn-ea"/>
                <a:cs typeface="+mn-cs"/>
              </a:rPr>
              <a:t> subtract </a:t>
            </a:r>
            <a:r>
              <a:rPr kumimoji="0" lang="en-GB" sz="1800" b="0" i="0" u="none" strike="noStrike" kern="1200" cap="none" spc="0" normalizeH="0" baseline="0" noProof="0" dirty="0">
                <a:ln>
                  <a:noFill/>
                </a:ln>
                <a:solidFill>
                  <a:srgbClr val="585858"/>
                </a:solidFill>
                <a:effectLst/>
                <a:uLnTx/>
                <a:uFillTx/>
                <a:latin typeface="Arial"/>
                <a:ea typeface="+mn-ea"/>
                <a:cs typeface="+mn-cs"/>
              </a:rPr>
              <a:t>when you see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Make the </a:t>
            </a:r>
            <a:r>
              <a:rPr kumimoji="0" lang="en-GB" sz="1800" b="0" i="1" u="none" strike="noStrike" kern="1200" cap="none" spc="0" normalizeH="0" baseline="0" noProof="0" dirty="0">
                <a:ln>
                  <a:noFill/>
                </a:ln>
                <a:solidFill>
                  <a:srgbClr val="585858"/>
                </a:solidFill>
                <a:effectLst/>
                <a:uLnTx/>
                <a:uFillTx/>
                <a:latin typeface="Arial"/>
                <a:ea typeface="+mn-ea"/>
                <a:cs typeface="+mn-cs"/>
              </a:rPr>
              <a:t>equals </a:t>
            </a:r>
            <a:r>
              <a:rPr kumimoji="0" lang="en-GB" sz="1800" b="0" i="0" u="none" strike="noStrike" kern="1200" cap="none" spc="0" normalizeH="0" baseline="0" noProof="0" dirty="0">
                <a:ln>
                  <a:noFill/>
                </a:ln>
                <a:solidFill>
                  <a:srgbClr val="585858"/>
                </a:solidFill>
                <a:effectLst/>
                <a:uLnTx/>
                <a:uFillTx/>
                <a:latin typeface="Arial"/>
                <a:ea typeface="+mn-ea"/>
                <a:cs typeface="+mn-cs"/>
              </a:rPr>
              <a:t>sign and say </a:t>
            </a:r>
            <a:r>
              <a:rPr kumimoji="0" lang="en-GB" sz="1800" b="0" i="1" u="none" strike="noStrike" kern="1200" cap="none" spc="0" normalizeH="0" baseline="0" noProof="0" dirty="0">
                <a:ln>
                  <a:noFill/>
                </a:ln>
                <a:solidFill>
                  <a:srgbClr val="585858"/>
                </a:solidFill>
                <a:effectLst/>
                <a:uLnTx/>
                <a:uFillTx/>
                <a:latin typeface="Arial"/>
                <a:ea typeface="+mn-ea"/>
                <a:cs typeface="+mn-cs"/>
              </a:rPr>
              <a:t>is equal to.</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Which number shows the </a:t>
            </a:r>
            <a:r>
              <a:rPr kumimoji="0" lang="en-GB" sz="1800" b="0" i="1" u="none" strike="noStrike" kern="1200" cap="none" spc="0" normalizeH="0" baseline="0" noProof="0" dirty="0">
                <a:ln>
                  <a:noFill/>
                </a:ln>
                <a:solidFill>
                  <a:srgbClr val="585858"/>
                </a:solidFill>
                <a:effectLst/>
                <a:uLnTx/>
                <a:uFillTx/>
                <a:latin typeface="Arial"/>
                <a:ea typeface="+mn-ea"/>
                <a:cs typeface="+mn-cs"/>
              </a:rPr>
              <a:t>whole? </a:t>
            </a:r>
            <a:r>
              <a:rPr kumimoji="0" lang="en-GB" sz="1800" b="0" i="0" u="none" strike="noStrike" kern="1200" cap="none" spc="0" normalizeH="0" baseline="0" noProof="0" dirty="0">
                <a:ln>
                  <a:noFill/>
                </a:ln>
                <a:solidFill>
                  <a:srgbClr val="585858"/>
                </a:solidFill>
                <a:effectLst/>
                <a:uLnTx/>
                <a:uFillTx/>
                <a:latin typeface="Arial"/>
                <a:ea typeface="+mn-ea"/>
                <a:cs typeface="+mn-cs"/>
              </a:rPr>
              <a:t>Which numbers show the parts which have been partitioned?</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30F740D3-E373-4970-87A3-3373A418F9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66095" y="1781314"/>
            <a:ext cx="1936922" cy="2736407"/>
          </a:xfrm>
          <a:prstGeom prst="rect">
            <a:avLst/>
          </a:prstGeom>
        </p:spPr>
      </p:pic>
      <p:pic>
        <p:nvPicPr>
          <p:cNvPr id="22" name="Picture 21">
            <a:extLst>
              <a:ext uri="{FF2B5EF4-FFF2-40B4-BE49-F238E27FC236}">
                <a16:creationId xmlns:a16="http://schemas.microsoft.com/office/drawing/2014/main" id="{A5A4E3D4-9382-4DF0-98B2-C94482DDBC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477"/>
          <a:stretch/>
        </p:blipFill>
        <p:spPr>
          <a:xfrm>
            <a:off x="3705823" y="1781314"/>
            <a:ext cx="1258451" cy="2736407"/>
          </a:xfrm>
          <a:prstGeom prst="rect">
            <a:avLst/>
          </a:prstGeom>
        </p:spPr>
      </p:pic>
      <p:sp>
        <p:nvSpPr>
          <p:cNvPr id="23" name="TextBox 22">
            <a:extLst>
              <a:ext uri="{FF2B5EF4-FFF2-40B4-BE49-F238E27FC236}">
                <a16:creationId xmlns:a16="http://schemas.microsoft.com/office/drawing/2014/main" id="{4AA71923-863E-4397-B197-5F959C73888F}"/>
              </a:ext>
            </a:extLst>
          </p:cNvPr>
          <p:cNvSpPr txBox="1"/>
          <p:nvPr/>
        </p:nvSpPr>
        <p:spPr bwMode="auto">
          <a:xfrm>
            <a:off x="2142896" y="514685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1D5A5CDB-AE7A-4A80-9B61-8BBFDB13C50D}"/>
              </a:ext>
            </a:extLst>
          </p:cNvPr>
          <p:cNvSpPr txBox="1"/>
          <p:nvPr/>
        </p:nvSpPr>
        <p:spPr bwMode="auto">
          <a:xfrm>
            <a:off x="3006896" y="5146856"/>
            <a:ext cx="72008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D8232D78-8757-4E9D-826F-03341166DC9A}"/>
              </a:ext>
            </a:extLst>
          </p:cNvPr>
          <p:cNvSpPr txBox="1"/>
          <p:nvPr/>
        </p:nvSpPr>
        <p:spPr bwMode="auto">
          <a:xfrm>
            <a:off x="2574896" y="5145541"/>
            <a:ext cx="720080" cy="523220"/>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Semibold"/>
                <a:ea typeface="+mn-ea"/>
                <a:cs typeface="Calibri" panose="020F0502020204030204" pitchFamily="34" charset="0"/>
              </a:rPr>
              <a:t>−</a:t>
            </a:r>
            <a:endPar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3C494FD7-BFDE-40A6-B390-25D3A5D63EE3}"/>
              </a:ext>
            </a:extLst>
          </p:cNvPr>
          <p:cNvSpPr txBox="1"/>
          <p:nvPr/>
        </p:nvSpPr>
        <p:spPr bwMode="auto">
          <a:xfrm>
            <a:off x="3583056" y="514685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t>
            </a:r>
          </a:p>
        </p:txBody>
      </p:sp>
      <p:sp>
        <p:nvSpPr>
          <p:cNvPr id="27" name="TextBox 26">
            <a:extLst>
              <a:ext uri="{FF2B5EF4-FFF2-40B4-BE49-F238E27FC236}">
                <a16:creationId xmlns:a16="http://schemas.microsoft.com/office/drawing/2014/main" id="{CF8C9E1F-C4CD-427E-9EAB-B45961B0E302}"/>
              </a:ext>
            </a:extLst>
          </p:cNvPr>
          <p:cNvSpPr txBox="1"/>
          <p:nvPr/>
        </p:nvSpPr>
        <p:spPr bwMode="auto">
          <a:xfrm>
            <a:off x="4013002" y="5146856"/>
            <a:ext cx="434150"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endPar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11" name="TextBox 19">
            <a:extLst>
              <a:ext uri="{FF2B5EF4-FFF2-40B4-BE49-F238E27FC236}">
                <a16:creationId xmlns:a16="http://schemas.microsoft.com/office/drawing/2014/main" id="{D82AF6F3-A3E4-429D-BDFF-298DCF20A684}"/>
              </a:ext>
            </a:extLst>
          </p:cNvPr>
          <p:cNvSpPr txBox="1"/>
          <p:nvPr/>
        </p:nvSpPr>
        <p:spPr>
          <a:xfrm>
            <a:off x="6096000" y="4723887"/>
            <a:ext cx="5486401"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There are 8 pencils altogether.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5 pencils are sharp. 3 pencils are not sharp.</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write this as 8 minus 5 is equal to 3.</a:t>
            </a:r>
            <a:endParaRPr kumimoji="0" lang="en-GB" sz="18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264D361D-4916-4BA0-9C94-21E89B848D25}"/>
              </a:ext>
            </a:extLst>
          </p:cNvPr>
          <p:cNvSpPr txBox="1"/>
          <p:nvPr/>
        </p:nvSpPr>
        <p:spPr>
          <a:xfrm>
            <a:off x="1003791" y="5808576"/>
            <a:ext cx="4529635"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pencils are not sharp</a:t>
            </a:r>
          </a:p>
        </p:txBody>
      </p:sp>
    </p:spTree>
    <p:custDataLst>
      <p:tags r:id="rId1"/>
    </p:custDataLst>
    <p:extLst>
      <p:ext uri="{BB962C8B-B14F-4D97-AF65-F5344CB8AC3E}">
        <p14:creationId xmlns:p14="http://schemas.microsoft.com/office/powerpoint/2010/main" val="25061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7.40741E-7 L -0.05743 7.40741E-7 " pathEditMode="relative" rAng="0" ptsTypes="AA">
                                      <p:cBhvr>
                                        <p:cTn id="6" dur="1000" fill="hold"/>
                                        <p:tgtEl>
                                          <p:spTgt spid="21"/>
                                        </p:tgtEl>
                                        <p:attrNameLst>
                                          <p:attrName>ppt_x</p:attrName>
                                          <p:attrName>ppt_y</p:attrName>
                                        </p:attrNameLst>
                                      </p:cBhvr>
                                      <p:rCtr x="-2878" y="0"/>
                                    </p:animMotion>
                                  </p:childTnLst>
                                </p:cTn>
                              </p:par>
                              <p:par>
                                <p:cTn id="7" presetID="63" presetClass="path" presetSubtype="0" accel="50000" decel="50000" fill="hold" nodeType="withEffect">
                                  <p:stCondLst>
                                    <p:cond delay="0"/>
                                  </p:stCondLst>
                                  <p:childTnLst>
                                    <p:animMotion origin="layout" path="M 1.25E-6 7.40741E-7 L 0.05898 7.40741E-7 " pathEditMode="relative" rAng="0" ptsTypes="AA">
                                      <p:cBhvr>
                                        <p:cTn id="8" dur="1000" fill="hold"/>
                                        <p:tgtEl>
                                          <p:spTgt spid="22"/>
                                        </p:tgtEl>
                                        <p:attrNameLst>
                                          <p:attrName>ppt_x</p:attrName>
                                          <p:attrName>ppt_y</p:attrName>
                                        </p:attrNameLst>
                                      </p:cBhvr>
                                      <p:rCtr x="2943"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2"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000"/>
                            </p:stCondLst>
                            <p:childTnLst>
                              <p:par>
                                <p:cTn id="36" presetID="10" presetClass="exit" presetSubtype="0" fill="hold" grpId="3" nodeType="after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par>
                          <p:cTn id="39" fill="hold">
                            <p:stCondLst>
                              <p:cond delay="1500"/>
                            </p:stCondLst>
                            <p:childTnLst>
                              <p:par>
                                <p:cTn id="40" presetID="10" presetClass="entr" presetSubtype="0" fill="hold" grpId="4"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2000"/>
                            </p:stCondLst>
                            <p:childTnLst>
                              <p:par>
                                <p:cTn id="44" presetID="10" presetClass="exit" presetSubtype="0" fill="hold" grpId="5" nodeType="after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par>
                          <p:cTn id="47" fill="hold">
                            <p:stCondLst>
                              <p:cond delay="2500"/>
                            </p:stCondLst>
                            <p:childTnLst>
                              <p:par>
                                <p:cTn id="48" presetID="10" presetClass="entr" presetSubtype="0" fill="hold" grpId="6"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2"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1000"/>
                            </p:stCondLst>
                            <p:childTnLst>
                              <p:par>
                                <p:cTn id="67" presetID="10" presetClass="exit" presetSubtype="0" fill="hold" grpId="3" nodeType="after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10" presetClass="exit" presetSubtype="0" fill="hold" grpId="3" nodeType="withEffect">
                                  <p:stCondLst>
                                    <p:cond delay="0"/>
                                  </p:stCondLst>
                                  <p:childTnLst>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4"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4"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2000"/>
                            </p:stCondLst>
                            <p:childTnLst>
                              <p:par>
                                <p:cTn id="81" presetID="10" presetClass="exit" presetSubtype="0" fill="hold" grpId="5" nodeType="afterEffect">
                                  <p:stCondLst>
                                    <p:cond delay="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par>
                                <p:cTn id="84" presetID="10" presetClass="exit" presetSubtype="0" fill="hold" grpId="5" nodeType="withEffect">
                                  <p:stCondLst>
                                    <p:cond delay="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par>
                          <p:cTn id="87" fill="hold">
                            <p:stCondLst>
                              <p:cond delay="2500"/>
                            </p:stCondLst>
                            <p:childTnLst>
                              <p:par>
                                <p:cTn id="88" presetID="10" presetClass="entr" presetSubtype="0" fill="hold" grpId="6"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10" presetClass="entr" presetSubtype="0" fill="hold" grpId="6"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2"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par>
                          <p:cTn id="103" fill="hold">
                            <p:stCondLst>
                              <p:cond delay="1000"/>
                            </p:stCondLst>
                            <p:childTnLst>
                              <p:par>
                                <p:cTn id="104" presetID="10" presetClass="exit" presetSubtype="0" fill="hold" grpId="3" nodeType="afterEffect">
                                  <p:stCondLst>
                                    <p:cond delay="0"/>
                                  </p:stCondLst>
                                  <p:childTnLst>
                                    <p:animEffect transition="out" filter="fade">
                                      <p:cBhvr>
                                        <p:cTn id="105" dur="500"/>
                                        <p:tgtEl>
                                          <p:spTgt spid="27"/>
                                        </p:tgtEl>
                                      </p:cBhvr>
                                    </p:animEffect>
                                    <p:set>
                                      <p:cBhvr>
                                        <p:cTn id="106" dur="1" fill="hold">
                                          <p:stCondLst>
                                            <p:cond delay="499"/>
                                          </p:stCondLst>
                                        </p:cTn>
                                        <p:tgtEl>
                                          <p:spTgt spid="27"/>
                                        </p:tgtEl>
                                        <p:attrNameLst>
                                          <p:attrName>style.visibility</p:attrName>
                                        </p:attrNameLst>
                                      </p:cBhvr>
                                      <p:to>
                                        <p:strVal val="hidden"/>
                                      </p:to>
                                    </p:set>
                                  </p:childTnLst>
                                </p:cTn>
                              </p:par>
                            </p:childTnLst>
                          </p:cTn>
                        </p:par>
                        <p:par>
                          <p:cTn id="107" fill="hold">
                            <p:stCondLst>
                              <p:cond delay="1500"/>
                            </p:stCondLst>
                            <p:childTnLst>
                              <p:par>
                                <p:cTn id="108" presetID="10" presetClass="entr" presetSubtype="0" fill="hold" grpId="4"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par>
                          <p:cTn id="111" fill="hold">
                            <p:stCondLst>
                              <p:cond delay="2000"/>
                            </p:stCondLst>
                            <p:childTnLst>
                              <p:par>
                                <p:cTn id="112" presetID="10" presetClass="exit" presetSubtype="0" fill="hold" grpId="5" nodeType="afterEffect">
                                  <p:stCondLst>
                                    <p:cond delay="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par>
                          <p:cTn id="115" fill="hold">
                            <p:stCondLst>
                              <p:cond delay="2500"/>
                            </p:stCondLst>
                            <p:childTnLst>
                              <p:par>
                                <p:cTn id="116" presetID="10" presetClass="entr" presetSubtype="0" fill="hold" grpId="6"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3" grpId="4" animBg="1"/>
      <p:bldP spid="23" grpId="5" animBg="1"/>
      <p:bldP spid="23" grpId="6" animBg="1"/>
      <p:bldP spid="24" grpId="0" animBg="1"/>
      <p:bldP spid="24" grpId="1" animBg="1"/>
      <p:bldP spid="24" grpId="2" animBg="1"/>
      <p:bldP spid="24" grpId="3" animBg="1"/>
      <p:bldP spid="24" grpId="4" animBg="1"/>
      <p:bldP spid="24" grpId="5" animBg="1"/>
      <p:bldP spid="24" grpId="6" animBg="1"/>
      <p:bldP spid="25" grpId="0"/>
      <p:bldP spid="25" grpId="1"/>
      <p:bldP spid="25" grpId="2"/>
      <p:bldP spid="25" grpId="3"/>
      <p:bldP spid="25" grpId="4"/>
      <p:bldP spid="25" grpId="5"/>
      <p:bldP spid="25" grpId="6"/>
      <p:bldP spid="26" grpId="0" animBg="1"/>
      <p:bldP spid="27" grpId="0" animBg="1"/>
      <p:bldP spid="27" grpId="1" animBg="1"/>
      <p:bldP spid="27" grpId="2" animBg="1"/>
      <p:bldP spid="27" grpId="3" animBg="1"/>
      <p:bldP spid="27" grpId="4" animBg="1"/>
      <p:bldP spid="27" grpId="5" animBg="1"/>
      <p:bldP spid="27" grpId="6"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57C8D3B-DB71-4168-9B7B-DA73AAFBF576}"/>
              </a:ext>
            </a:extLst>
          </p:cNvPr>
          <p:cNvSpPr/>
          <p:nvPr/>
        </p:nvSpPr>
        <p:spPr bwMode="auto">
          <a:xfrm>
            <a:off x="3851892" y="2250560"/>
            <a:ext cx="467183" cy="701708"/>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Oval 10">
            <a:extLst>
              <a:ext uri="{FF2B5EF4-FFF2-40B4-BE49-F238E27FC236}">
                <a16:creationId xmlns:a16="http://schemas.microsoft.com/office/drawing/2014/main" id="{CE770158-3967-4782-9B1B-9A525809C6B6}"/>
              </a:ext>
            </a:extLst>
          </p:cNvPr>
          <p:cNvSpPr/>
          <p:nvPr/>
        </p:nvSpPr>
        <p:spPr bwMode="auto">
          <a:xfrm>
            <a:off x="1764529" y="3360678"/>
            <a:ext cx="540060" cy="838070"/>
          </a:xfrm>
          <a:prstGeom prst="ellipse">
            <a:avLst/>
          </a:prstGeom>
          <a:solidFill>
            <a:schemeClr val="bg1"/>
          </a:solidFill>
          <a:ln>
            <a:noFill/>
          </a:ln>
          <a:effectLst/>
        </p:spPr>
        <p:txBody>
          <a:bodyPr vert="horz" wrap="square" lIns="68580" tIns="34290" rIns="68580" bIns="34290" numCol="1" rtlCol="0" anchor="t" anchorCtr="0" compatLnSpc="1">
            <a:prstTxWarp prst="textNoShape">
              <a:avLst/>
            </a:prstTxWarp>
          </a:bodyPr>
          <a:lstStyle/>
          <a:p>
            <a:pPr marL="34290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1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C2099D3B-5F9E-493D-875B-145CA58E58AD}"/>
              </a:ext>
            </a:extLst>
          </p:cNvPr>
          <p:cNvSpPr>
            <a:spLocks noGrp="1"/>
          </p:cNvSpPr>
          <p:nvPr>
            <p:ph type="title"/>
          </p:nvPr>
        </p:nvSpPr>
        <p:spPr/>
        <p:txBody>
          <a:bodyPr/>
          <a:lstStyle/>
          <a:p>
            <a:r>
              <a:rPr lang="en-GB" dirty="0"/>
              <a:t>1AS-2 Read, write and interpret additive equations</a:t>
            </a:r>
          </a:p>
        </p:txBody>
      </p:sp>
      <p:cxnSp>
        <p:nvCxnSpPr>
          <p:cNvPr id="32" name="Straight Connector 31">
            <a:extLst>
              <a:ext uri="{FF2B5EF4-FFF2-40B4-BE49-F238E27FC236}">
                <a16:creationId xmlns:a16="http://schemas.microsoft.com/office/drawing/2014/main" id="{869101F5-47D0-4C5B-B1AE-192CC6073189}"/>
              </a:ext>
            </a:extLst>
          </p:cNvPr>
          <p:cNvCxnSpPr>
            <a:cxnSpLocks/>
            <a:stCxn id="30" idx="7"/>
            <a:endCxn id="35" idx="2"/>
          </p:cNvCxnSpPr>
          <p:nvPr/>
        </p:nvCxnSpPr>
        <p:spPr>
          <a:xfrm flipV="1">
            <a:off x="2482274" y="2278899"/>
            <a:ext cx="1396215" cy="93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07F0505A-3D54-4B50-8C85-B15008CE6CE6}"/>
              </a:ext>
            </a:extLst>
          </p:cNvPr>
          <p:cNvSpPr/>
          <p:nvPr/>
        </p:nvSpPr>
        <p:spPr>
          <a:xfrm>
            <a:off x="1201387" y="2998638"/>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A8404B1F-57EB-46FB-A505-D68C9BBCB0E8}"/>
              </a:ext>
            </a:extLst>
          </p:cNvPr>
          <p:cNvSpPr txBox="1"/>
          <p:nvPr/>
        </p:nvSpPr>
        <p:spPr>
          <a:xfrm>
            <a:off x="1745566" y="3456577"/>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35" name="Oval 34">
            <a:extLst>
              <a:ext uri="{FF2B5EF4-FFF2-40B4-BE49-F238E27FC236}">
                <a16:creationId xmlns:a16="http://schemas.microsoft.com/office/drawing/2014/main" id="{902A01F4-E3C7-46CE-B777-F9FB2FC476A2}"/>
              </a:ext>
            </a:extLst>
          </p:cNvPr>
          <p:cNvSpPr/>
          <p:nvPr/>
        </p:nvSpPr>
        <p:spPr>
          <a:xfrm>
            <a:off x="3878489" y="1528573"/>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B339FB0E-6570-4DA0-B1D7-78D91DFBA2C8}"/>
              </a:ext>
            </a:extLst>
          </p:cNvPr>
          <p:cNvSpPr/>
          <p:nvPr/>
        </p:nvSpPr>
        <p:spPr>
          <a:xfrm>
            <a:off x="3878489" y="4489051"/>
            <a:ext cx="1500653" cy="150065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38" name="Straight Connector 37">
            <a:extLst>
              <a:ext uri="{FF2B5EF4-FFF2-40B4-BE49-F238E27FC236}">
                <a16:creationId xmlns:a16="http://schemas.microsoft.com/office/drawing/2014/main" id="{A5728DED-B5F7-42E3-9FF4-2EE13A1204C9}"/>
              </a:ext>
            </a:extLst>
          </p:cNvPr>
          <p:cNvCxnSpPr>
            <a:cxnSpLocks/>
            <a:stCxn id="30" idx="5"/>
            <a:endCxn id="36" idx="2"/>
          </p:cNvCxnSpPr>
          <p:nvPr/>
        </p:nvCxnSpPr>
        <p:spPr>
          <a:xfrm>
            <a:off x="2482274" y="4279525"/>
            <a:ext cx="1396215" cy="9598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8F7881-D4F5-409F-B231-AD8AD36CBEDA}"/>
              </a:ext>
            </a:extLst>
          </p:cNvPr>
          <p:cNvSpPr txBox="1"/>
          <p:nvPr/>
        </p:nvSpPr>
        <p:spPr>
          <a:xfrm>
            <a:off x="4421077" y="1976933"/>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44" name="TextBox 43">
            <a:extLst>
              <a:ext uri="{FF2B5EF4-FFF2-40B4-BE49-F238E27FC236}">
                <a16:creationId xmlns:a16="http://schemas.microsoft.com/office/drawing/2014/main" id="{E09160F5-44E1-4A8B-A48F-B4D16431FED0}"/>
              </a:ext>
            </a:extLst>
          </p:cNvPr>
          <p:cNvSpPr txBox="1"/>
          <p:nvPr/>
        </p:nvSpPr>
        <p:spPr>
          <a:xfrm>
            <a:off x="4421077" y="4896663"/>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nvGrpSpPr>
          <p:cNvPr id="4" name="Group 3">
            <a:extLst>
              <a:ext uri="{FF2B5EF4-FFF2-40B4-BE49-F238E27FC236}">
                <a16:creationId xmlns:a16="http://schemas.microsoft.com/office/drawing/2014/main" id="{7C8F4076-9146-4068-BA27-EA9BABC18542}"/>
              </a:ext>
            </a:extLst>
          </p:cNvPr>
          <p:cNvGrpSpPr/>
          <p:nvPr/>
        </p:nvGrpSpPr>
        <p:grpSpPr>
          <a:xfrm>
            <a:off x="4256376" y="1963642"/>
            <a:ext cx="740055" cy="595253"/>
            <a:chOff x="5425796" y="2035165"/>
            <a:chExt cx="740055" cy="595253"/>
          </a:xfrm>
        </p:grpSpPr>
        <p:pic>
          <p:nvPicPr>
            <p:cNvPr id="13" name="Picture 12">
              <a:extLst>
                <a:ext uri="{FF2B5EF4-FFF2-40B4-BE49-F238E27FC236}">
                  <a16:creationId xmlns:a16="http://schemas.microsoft.com/office/drawing/2014/main" id="{990AADDF-8857-445D-A972-6503992652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15" name="Picture 14">
              <a:extLst>
                <a:ext uri="{FF2B5EF4-FFF2-40B4-BE49-F238E27FC236}">
                  <a16:creationId xmlns:a16="http://schemas.microsoft.com/office/drawing/2014/main" id="{D4ED0445-31F0-44B0-BEE0-CC64D4C90C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17" name="Picture 16">
              <a:extLst>
                <a:ext uri="{FF2B5EF4-FFF2-40B4-BE49-F238E27FC236}">
                  <a16:creationId xmlns:a16="http://schemas.microsoft.com/office/drawing/2014/main" id="{796876B4-3165-4B55-8985-925A9E60D77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3" name="Group 2">
            <a:extLst>
              <a:ext uri="{FF2B5EF4-FFF2-40B4-BE49-F238E27FC236}">
                <a16:creationId xmlns:a16="http://schemas.microsoft.com/office/drawing/2014/main" id="{B8B90AEF-C0E1-490B-9649-2685AB0AC448}"/>
              </a:ext>
            </a:extLst>
          </p:cNvPr>
          <p:cNvGrpSpPr/>
          <p:nvPr/>
        </p:nvGrpSpPr>
        <p:grpSpPr>
          <a:xfrm>
            <a:off x="4345991" y="4838137"/>
            <a:ext cx="528066" cy="802481"/>
            <a:chOff x="5014597" y="4848351"/>
            <a:chExt cx="528066" cy="802481"/>
          </a:xfrm>
        </p:grpSpPr>
        <p:pic>
          <p:nvPicPr>
            <p:cNvPr id="24" name="Picture 23">
              <a:extLst>
                <a:ext uri="{FF2B5EF4-FFF2-40B4-BE49-F238E27FC236}">
                  <a16:creationId xmlns:a16="http://schemas.microsoft.com/office/drawing/2014/main" id="{C98195B1-AE07-4CBA-B849-EBE759F905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26" name="Picture 25">
              <a:extLst>
                <a:ext uri="{FF2B5EF4-FFF2-40B4-BE49-F238E27FC236}">
                  <a16:creationId xmlns:a16="http://schemas.microsoft.com/office/drawing/2014/main" id="{BF958FFD-9EEC-4D6E-9EB6-0ACD850875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grpSp>
        <p:nvGrpSpPr>
          <p:cNvPr id="50" name="Group 49">
            <a:extLst>
              <a:ext uri="{FF2B5EF4-FFF2-40B4-BE49-F238E27FC236}">
                <a16:creationId xmlns:a16="http://schemas.microsoft.com/office/drawing/2014/main" id="{8B821BBE-489B-4EBD-9DC8-233EDBE37B62}"/>
              </a:ext>
            </a:extLst>
          </p:cNvPr>
          <p:cNvGrpSpPr/>
          <p:nvPr/>
        </p:nvGrpSpPr>
        <p:grpSpPr>
          <a:xfrm>
            <a:off x="1787831" y="3475423"/>
            <a:ext cx="740055" cy="595253"/>
            <a:chOff x="5425796" y="2035165"/>
            <a:chExt cx="740055" cy="595253"/>
          </a:xfrm>
        </p:grpSpPr>
        <p:pic>
          <p:nvPicPr>
            <p:cNvPr id="51" name="Picture 50">
              <a:extLst>
                <a:ext uri="{FF2B5EF4-FFF2-40B4-BE49-F238E27FC236}">
                  <a16:creationId xmlns:a16="http://schemas.microsoft.com/office/drawing/2014/main" id="{68D7B4C9-5ED0-4FC1-86B2-FD1C166188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5796" y="2035165"/>
              <a:ext cx="324036" cy="308140"/>
            </a:xfrm>
            <a:prstGeom prst="rect">
              <a:avLst/>
            </a:prstGeom>
          </p:spPr>
        </p:pic>
        <p:pic>
          <p:nvPicPr>
            <p:cNvPr id="52" name="Picture 51">
              <a:extLst>
                <a:ext uri="{FF2B5EF4-FFF2-40B4-BE49-F238E27FC236}">
                  <a16:creationId xmlns:a16="http://schemas.microsoft.com/office/drawing/2014/main" id="{F9250B5D-0CEE-49AA-A5BE-DA2D7651F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99"/>
            <a:stretch/>
          </p:blipFill>
          <p:spPr>
            <a:xfrm>
              <a:off x="5841815" y="2035165"/>
              <a:ext cx="324036" cy="308140"/>
            </a:xfrm>
            <a:prstGeom prst="rect">
              <a:avLst/>
            </a:prstGeom>
          </p:spPr>
        </p:pic>
        <p:pic>
          <p:nvPicPr>
            <p:cNvPr id="53" name="Picture 52">
              <a:extLst>
                <a:ext uri="{FF2B5EF4-FFF2-40B4-BE49-F238E27FC236}">
                  <a16:creationId xmlns:a16="http://schemas.microsoft.com/office/drawing/2014/main" id="{25206527-2A0C-467A-B856-394B16F3B3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
            <a:stretch/>
          </p:blipFill>
          <p:spPr>
            <a:xfrm>
              <a:off x="5632864" y="2344491"/>
              <a:ext cx="324036" cy="285927"/>
            </a:xfrm>
            <a:prstGeom prst="rect">
              <a:avLst/>
            </a:prstGeom>
          </p:spPr>
        </p:pic>
      </p:grpSp>
      <p:grpSp>
        <p:nvGrpSpPr>
          <p:cNvPr id="54" name="Group 53">
            <a:extLst>
              <a:ext uri="{FF2B5EF4-FFF2-40B4-BE49-F238E27FC236}">
                <a16:creationId xmlns:a16="http://schemas.microsoft.com/office/drawing/2014/main" id="{83BA15A5-DCB1-447D-A0A5-E6C8B5991B0A}"/>
              </a:ext>
            </a:extLst>
          </p:cNvPr>
          <p:cNvGrpSpPr/>
          <p:nvPr/>
        </p:nvGrpSpPr>
        <p:grpSpPr>
          <a:xfrm>
            <a:off x="1382231" y="3345762"/>
            <a:ext cx="528066" cy="802481"/>
            <a:chOff x="5014597" y="4848351"/>
            <a:chExt cx="528066" cy="802481"/>
          </a:xfrm>
        </p:grpSpPr>
        <p:pic>
          <p:nvPicPr>
            <p:cNvPr id="55" name="Picture 54">
              <a:extLst>
                <a:ext uri="{FF2B5EF4-FFF2-40B4-BE49-F238E27FC236}">
                  <a16:creationId xmlns:a16="http://schemas.microsoft.com/office/drawing/2014/main" id="{6A760853-7E5E-4DDF-B145-92325F5461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14597" y="4848351"/>
              <a:ext cx="306035" cy="452203"/>
            </a:xfrm>
            <a:prstGeom prst="rect">
              <a:avLst/>
            </a:prstGeom>
          </p:spPr>
        </p:pic>
        <p:pic>
          <p:nvPicPr>
            <p:cNvPr id="56" name="Picture 55">
              <a:extLst>
                <a:ext uri="{FF2B5EF4-FFF2-40B4-BE49-F238E27FC236}">
                  <a16:creationId xmlns:a16="http://schemas.microsoft.com/office/drawing/2014/main" id="{EE1A5C14-A674-4E3D-B6C1-ECC58C1C3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2503"/>
            <a:stretch/>
          </p:blipFill>
          <p:spPr>
            <a:xfrm>
              <a:off x="5164621" y="5164778"/>
              <a:ext cx="378042" cy="486054"/>
            </a:xfrm>
            <a:prstGeom prst="ellipse">
              <a:avLst/>
            </a:prstGeom>
          </p:spPr>
        </p:pic>
      </p:grpSp>
      <p:sp>
        <p:nvSpPr>
          <p:cNvPr id="9" name="Content Placeholder 2">
            <a:extLst>
              <a:ext uri="{FF2B5EF4-FFF2-40B4-BE49-F238E27FC236}">
                <a16:creationId xmlns:a16="http://schemas.microsoft.com/office/drawing/2014/main" id="{C1C82E15-36FB-48E6-88B5-BE88E1C2C74D}"/>
              </a:ext>
            </a:extLst>
          </p:cNvPr>
          <p:cNvSpPr txBox="1">
            <a:spLocks/>
          </p:cNvSpPr>
          <p:nvPr/>
        </p:nvSpPr>
        <p:spPr>
          <a:xfrm>
            <a:off x="6192012" y="1813068"/>
            <a:ext cx="5438013" cy="348479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We can use addition and subtraction when we combine and partition the same set of  objects.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how the cakes have been partitioned.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whole if we combine them again?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Partitioning and combining </a:t>
            </a:r>
            <a:r>
              <a:rPr kumimoji="0" lang="en-GB" sz="2000" b="0" i="1" u="none" strike="noStrike" kern="1200" cap="none" spc="0" normalizeH="0" baseline="0" noProof="0" dirty="0">
                <a:ln>
                  <a:noFill/>
                </a:ln>
                <a:solidFill>
                  <a:srgbClr val="585858"/>
                </a:solidFill>
                <a:effectLst/>
                <a:uLnTx/>
                <a:uFillTx/>
                <a:latin typeface="Arial"/>
                <a:ea typeface="+mn-ea"/>
                <a:cs typeface="+mn-cs"/>
              </a:rPr>
              <a:t>undo</a:t>
            </a:r>
            <a:r>
              <a:rPr kumimoji="0" lang="en-GB" sz="2000" b="0" i="0" u="none" strike="noStrike" kern="1200" cap="none" spc="0" normalizeH="0" baseline="0" noProof="0" dirty="0">
                <a:ln>
                  <a:noFill/>
                </a:ln>
                <a:solidFill>
                  <a:srgbClr val="585858"/>
                </a:solidFill>
                <a:effectLst/>
                <a:uLnTx/>
                <a:uFillTx/>
                <a:latin typeface="Arial"/>
                <a:ea typeface="+mn-ea"/>
                <a:cs typeface="+mn-cs"/>
              </a:rPr>
              <a:t> each other!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3398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3.7037E-7 L -0.20248 0.22037 " pathEditMode="relative" rAng="0" ptsTypes="AA">
                                      <p:cBhvr>
                                        <p:cTn id="6" dur="2000" fill="hold"/>
                                        <p:tgtEl>
                                          <p:spTgt spid="4"/>
                                        </p:tgtEl>
                                        <p:attrNameLst>
                                          <p:attrName>ppt_x</p:attrName>
                                          <p:attrName>ppt_y</p:attrName>
                                        </p:attrNameLst>
                                      </p:cBhvr>
                                      <p:rCtr x="-10130" y="11019"/>
                                    </p:animMotion>
                                  </p:childTnLst>
                                </p:cTn>
                              </p:par>
                              <p:par>
                                <p:cTn id="7" presetID="42" presetClass="path" presetSubtype="0" accel="50000" decel="50000" fill="hold" nodeType="withEffect">
                                  <p:stCondLst>
                                    <p:cond delay="0"/>
                                  </p:stCondLst>
                                  <p:childTnLst>
                                    <p:animMotion origin="layout" path="M 5E-6 1.11111E-6 L -0.2431 -0.21759 " pathEditMode="relative" rAng="0" ptsTypes="AA">
                                      <p:cBhvr>
                                        <p:cTn id="8" dur="2000" fill="hold"/>
                                        <p:tgtEl>
                                          <p:spTgt spid="3"/>
                                        </p:tgtEl>
                                        <p:attrNameLst>
                                          <p:attrName>ppt_x</p:attrName>
                                          <p:attrName>ppt_y</p:attrName>
                                        </p:attrNameLst>
                                      </p:cBhvr>
                                      <p:rCtr x="-12161" y="-10880"/>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125E-6 0 L 0.20248 -0.22037 " pathEditMode="relative" rAng="0" ptsTypes="AA">
                                      <p:cBhvr>
                                        <p:cTn id="41" dur="2000" fill="hold"/>
                                        <p:tgtEl>
                                          <p:spTgt spid="50"/>
                                        </p:tgtEl>
                                        <p:attrNameLst>
                                          <p:attrName>ppt_x</p:attrName>
                                          <p:attrName>ppt_y</p:attrName>
                                        </p:attrNameLst>
                                      </p:cBhvr>
                                      <p:rCtr x="10117" y="-11019"/>
                                    </p:animMotion>
                                  </p:childTnLst>
                                </p:cTn>
                              </p:par>
                              <p:par>
                                <p:cTn id="42" presetID="42" presetClass="path" presetSubtype="0" accel="50000" decel="50000" fill="hold" nodeType="withEffect">
                                  <p:stCondLst>
                                    <p:cond delay="0"/>
                                  </p:stCondLst>
                                  <p:childTnLst>
                                    <p:animMotion origin="layout" path="M 3.95833E-6 3.7037E-6 L 0.2431 0.21759 " pathEditMode="relative" rAng="0" ptsTypes="AA">
                                      <p:cBhvr>
                                        <p:cTn id="43" dur="2000" fill="hold"/>
                                        <p:tgtEl>
                                          <p:spTgt spid="54"/>
                                        </p:tgtEl>
                                        <p:attrNameLst>
                                          <p:attrName>ppt_x</p:attrName>
                                          <p:attrName>ppt_y</p:attrName>
                                        </p:attrNameLst>
                                      </p:cBhvr>
                                      <p:rCtr x="12148" y="1088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4"/>
                                        </p:tgtEl>
                                      </p:cBhvr>
                                    </p:animEffect>
                                    <p:set>
                                      <p:cBhvr>
                                        <p:cTn id="60"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42" grpId="0"/>
      <p:bldP spid="42" grpId="1"/>
      <p:bldP spid="42" grpId="2"/>
      <p:bldP spid="44" grpId="0"/>
      <p:bldP spid="44" grpId="1"/>
      <p:bldP spid="4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9D3ABE-4441-4A71-859A-1E5A8E4576AB}"/>
              </a:ext>
            </a:extLst>
          </p:cNvPr>
          <p:cNvSpPr txBox="1"/>
          <p:nvPr/>
        </p:nvSpPr>
        <p:spPr>
          <a:xfrm>
            <a:off x="806659" y="4290825"/>
            <a:ext cx="1998636" cy="101181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5</a:t>
            </a:r>
          </a:p>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5</a:t>
            </a:r>
          </a:p>
        </p:txBody>
      </p:sp>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13" name="Group 12">
            <a:extLst>
              <a:ext uri="{FF2B5EF4-FFF2-40B4-BE49-F238E27FC236}">
                <a16:creationId xmlns:a16="http://schemas.microsoft.com/office/drawing/2014/main" id="{0A3E9442-D1CB-4ADA-BD81-EFBCA59254A2}"/>
              </a:ext>
            </a:extLst>
          </p:cNvPr>
          <p:cNvGrpSpPr/>
          <p:nvPr/>
        </p:nvGrpSpPr>
        <p:grpSpPr>
          <a:xfrm>
            <a:off x="1214980" y="1358202"/>
            <a:ext cx="1648978" cy="2376561"/>
            <a:chOff x="1210811" y="1618872"/>
            <a:chExt cx="1002232" cy="1444449"/>
          </a:xfrm>
        </p:grpSpPr>
        <p:pic>
          <p:nvPicPr>
            <p:cNvPr id="14" name="Picture 13">
              <a:extLst>
                <a:ext uri="{FF2B5EF4-FFF2-40B4-BE49-F238E27FC236}">
                  <a16:creationId xmlns:a16="http://schemas.microsoft.com/office/drawing/2014/main" id="{3241E076-A6DF-49F1-8A2A-14F0632C6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10811" y="1618872"/>
              <a:ext cx="532437" cy="786737"/>
            </a:xfrm>
            <a:prstGeom prst="rect">
              <a:avLst/>
            </a:prstGeom>
          </p:spPr>
        </p:pic>
        <p:pic>
          <p:nvPicPr>
            <p:cNvPr id="15" name="Picture 14">
              <a:extLst>
                <a:ext uri="{FF2B5EF4-FFF2-40B4-BE49-F238E27FC236}">
                  <a16:creationId xmlns:a16="http://schemas.microsoft.com/office/drawing/2014/main" id="{AF89EF93-2073-4FA2-8D69-949898CF82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503"/>
            <a:stretch/>
          </p:blipFill>
          <p:spPr>
            <a:xfrm>
              <a:off x="1555330" y="2217690"/>
              <a:ext cx="657713" cy="845631"/>
            </a:xfrm>
            <a:prstGeom prst="ellipse">
              <a:avLst/>
            </a:prstGeom>
          </p:spPr>
        </p:pic>
      </p:grpSp>
      <p:grpSp>
        <p:nvGrpSpPr>
          <p:cNvPr id="16" name="Group 15">
            <a:extLst>
              <a:ext uri="{FF2B5EF4-FFF2-40B4-BE49-F238E27FC236}">
                <a16:creationId xmlns:a16="http://schemas.microsoft.com/office/drawing/2014/main" id="{E7AA3EAB-7D7F-4CEF-B10B-3722AB7AADC6}"/>
              </a:ext>
            </a:extLst>
          </p:cNvPr>
          <p:cNvGrpSpPr/>
          <p:nvPr/>
        </p:nvGrpSpPr>
        <p:grpSpPr>
          <a:xfrm>
            <a:off x="2559818" y="1747829"/>
            <a:ext cx="2318868" cy="1809591"/>
            <a:chOff x="1859072" y="2235190"/>
            <a:chExt cx="1409384" cy="1099851"/>
          </a:xfrm>
        </p:grpSpPr>
        <p:pic>
          <p:nvPicPr>
            <p:cNvPr id="17" name="Picture 16">
              <a:extLst>
                <a:ext uri="{FF2B5EF4-FFF2-40B4-BE49-F238E27FC236}">
                  <a16:creationId xmlns:a16="http://schemas.microsoft.com/office/drawing/2014/main" id="{FD940CB8-BBB9-4887-84B8-060A527F77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59072" y="2235190"/>
              <a:ext cx="563754" cy="536098"/>
            </a:xfrm>
            <a:prstGeom prst="rect">
              <a:avLst/>
            </a:prstGeom>
          </p:spPr>
        </p:pic>
        <p:pic>
          <p:nvPicPr>
            <p:cNvPr id="18" name="Picture 17">
              <a:extLst>
                <a:ext uri="{FF2B5EF4-FFF2-40B4-BE49-F238E27FC236}">
                  <a16:creationId xmlns:a16="http://schemas.microsoft.com/office/drawing/2014/main" id="{B1A5C29F-026B-41A0-BD87-A137AC84D2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099"/>
            <a:stretch/>
          </p:blipFill>
          <p:spPr>
            <a:xfrm>
              <a:off x="2704702" y="2235190"/>
              <a:ext cx="563754" cy="536098"/>
            </a:xfrm>
            <a:prstGeom prst="rect">
              <a:avLst/>
            </a:prstGeom>
          </p:spPr>
        </p:pic>
        <p:pic>
          <p:nvPicPr>
            <p:cNvPr id="19" name="Picture 18">
              <a:extLst>
                <a:ext uri="{FF2B5EF4-FFF2-40B4-BE49-F238E27FC236}">
                  <a16:creationId xmlns:a16="http://schemas.microsoft.com/office/drawing/2014/main" id="{A6016193-AD05-4317-AD08-900A0F937F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
            <a:stretch/>
          </p:blipFill>
          <p:spPr>
            <a:xfrm>
              <a:off x="2254360" y="2837588"/>
              <a:ext cx="563754" cy="497453"/>
            </a:xfrm>
            <a:prstGeom prst="rect">
              <a:avLst/>
            </a:prstGeom>
          </p:spPr>
        </p:pic>
      </p:grpSp>
      <p:sp>
        <p:nvSpPr>
          <p:cNvPr id="22" name="TextBox 21">
            <a:extLst>
              <a:ext uri="{FF2B5EF4-FFF2-40B4-BE49-F238E27FC236}">
                <a16:creationId xmlns:a16="http://schemas.microsoft.com/office/drawing/2014/main" id="{448070DC-208B-46EE-AA40-122C8C6AF889}"/>
              </a:ext>
            </a:extLst>
          </p:cNvPr>
          <p:cNvSpPr txBox="1"/>
          <p:nvPr/>
        </p:nvSpPr>
        <p:spPr>
          <a:xfrm>
            <a:off x="3656185" y="4290825"/>
            <a:ext cx="1998636" cy="101181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2</a:t>
            </a:r>
          </a:p>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3</a:t>
            </a:r>
          </a:p>
        </p:txBody>
      </p:sp>
      <p:sp>
        <p:nvSpPr>
          <p:cNvPr id="5" name="Content Placeholder 2">
            <a:extLst>
              <a:ext uri="{FF2B5EF4-FFF2-40B4-BE49-F238E27FC236}">
                <a16:creationId xmlns:a16="http://schemas.microsoft.com/office/drawing/2014/main" id="{413A7541-EEE7-48EC-95AB-6FFC3AE13FFE}"/>
              </a:ext>
            </a:extLst>
          </p:cNvPr>
          <p:cNvSpPr txBox="1">
            <a:spLocks/>
          </p:cNvSpPr>
          <p:nvPr/>
        </p:nvSpPr>
        <p:spPr>
          <a:xfrm>
            <a:off x="6118593" y="174782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we can use addition and subtraction equations to tell us about number stories for combining and partitioning!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each equation using the correct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plus, minus, is equal to</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each equation? What does each number represent? Does it tell us about a partitioning or combining 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39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22"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7E355-721E-4910-BA24-303C2E45CCD9}"/>
              </a:ext>
            </a:extLst>
          </p:cNvPr>
          <p:cNvSpPr>
            <a:spLocks noGrp="1"/>
          </p:cNvSpPr>
          <p:nvPr>
            <p:ph type="title"/>
          </p:nvPr>
        </p:nvSpPr>
        <p:spPr/>
        <p:txBody>
          <a:bodyPr/>
          <a:lstStyle/>
          <a:p>
            <a:r>
              <a:rPr lang="en-GB" dirty="0"/>
              <a:t>1AS-2 Read, write and interpret additive equations</a:t>
            </a:r>
          </a:p>
        </p:txBody>
      </p:sp>
      <p:sp>
        <p:nvSpPr>
          <p:cNvPr id="19" name="Oval 18">
            <a:extLst>
              <a:ext uri="{FF2B5EF4-FFF2-40B4-BE49-F238E27FC236}">
                <a16:creationId xmlns:a16="http://schemas.microsoft.com/office/drawing/2014/main" id="{7E494F21-9ACD-4A5B-AC06-F95DB47C258D}"/>
              </a:ext>
            </a:extLst>
          </p:cNvPr>
          <p:cNvSpPr/>
          <p:nvPr/>
        </p:nvSpPr>
        <p:spPr bwMode="auto">
          <a:xfrm>
            <a:off x="2711624"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Oval 23">
            <a:extLst>
              <a:ext uri="{FF2B5EF4-FFF2-40B4-BE49-F238E27FC236}">
                <a16:creationId xmlns:a16="http://schemas.microsoft.com/office/drawing/2014/main" id="{879EDEF8-EC33-48B0-AD07-539C95186814}"/>
              </a:ext>
            </a:extLst>
          </p:cNvPr>
          <p:cNvSpPr/>
          <p:nvPr/>
        </p:nvSpPr>
        <p:spPr bwMode="auto">
          <a:xfrm>
            <a:off x="4007768" y="5949280"/>
            <a:ext cx="360040" cy="43204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0192B67D-0196-4CB2-B316-C725D06C43C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993775" y="1871724"/>
            <a:ext cx="2382748" cy="732680"/>
          </a:xfrm>
          <a:prstGeom prst="rect">
            <a:avLst/>
          </a:prstGeom>
        </p:spPr>
      </p:pic>
      <p:pic>
        <p:nvPicPr>
          <p:cNvPr id="10" name="Picture 9">
            <a:extLst>
              <a:ext uri="{FF2B5EF4-FFF2-40B4-BE49-F238E27FC236}">
                <a16:creationId xmlns:a16="http://schemas.microsoft.com/office/drawing/2014/main" id="{372E8B21-132A-4E41-861E-32E8BD4E3CE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76341" y="1871724"/>
            <a:ext cx="2382748" cy="732680"/>
          </a:xfrm>
          <a:prstGeom prst="rect">
            <a:avLst/>
          </a:prstGeom>
        </p:spPr>
      </p:pic>
      <p:sp>
        <p:nvSpPr>
          <p:cNvPr id="11" name="TextBox 10">
            <a:extLst>
              <a:ext uri="{FF2B5EF4-FFF2-40B4-BE49-F238E27FC236}">
                <a16:creationId xmlns:a16="http://schemas.microsoft.com/office/drawing/2014/main" id="{E5CC08B2-3779-4747-8645-A1A460F958B9}"/>
              </a:ext>
            </a:extLst>
          </p:cNvPr>
          <p:cNvSpPr txBox="1"/>
          <p:nvPr/>
        </p:nvSpPr>
        <p:spPr bwMode="auto">
          <a:xfrm>
            <a:off x="4583832" y="2879837"/>
            <a:ext cx="316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Putting together</a:t>
            </a:r>
          </a:p>
        </p:txBody>
      </p:sp>
      <p:sp>
        <p:nvSpPr>
          <p:cNvPr id="21" name="TextBox 20">
            <a:extLst>
              <a:ext uri="{FF2B5EF4-FFF2-40B4-BE49-F238E27FC236}">
                <a16:creationId xmlns:a16="http://schemas.microsoft.com/office/drawing/2014/main" id="{ED600591-7FF6-453C-85AE-22634297ADFE}"/>
              </a:ext>
            </a:extLst>
          </p:cNvPr>
          <p:cNvSpPr txBox="1"/>
          <p:nvPr/>
        </p:nvSpPr>
        <p:spPr bwMode="auto">
          <a:xfrm>
            <a:off x="4583832" y="2879837"/>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Taking apart</a:t>
            </a:r>
          </a:p>
        </p:txBody>
      </p:sp>
      <p:sp>
        <p:nvSpPr>
          <p:cNvPr id="22" name="TextBox 21">
            <a:extLst>
              <a:ext uri="{FF2B5EF4-FFF2-40B4-BE49-F238E27FC236}">
                <a16:creationId xmlns:a16="http://schemas.microsoft.com/office/drawing/2014/main" id="{AFBBBA46-8080-4A9F-810D-8355BED27D38}"/>
              </a:ext>
            </a:extLst>
          </p:cNvPr>
          <p:cNvSpPr txBox="1"/>
          <p:nvPr/>
        </p:nvSpPr>
        <p:spPr bwMode="auto">
          <a:xfrm>
            <a:off x="4583832" y="2879837"/>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Addition</a:t>
            </a:r>
          </a:p>
        </p:txBody>
      </p:sp>
      <p:sp>
        <p:nvSpPr>
          <p:cNvPr id="23" name="TextBox 22">
            <a:extLst>
              <a:ext uri="{FF2B5EF4-FFF2-40B4-BE49-F238E27FC236}">
                <a16:creationId xmlns:a16="http://schemas.microsoft.com/office/drawing/2014/main" id="{B280AF9B-7C56-4106-A11C-63BD59008103}"/>
              </a:ext>
            </a:extLst>
          </p:cNvPr>
          <p:cNvSpPr txBox="1"/>
          <p:nvPr/>
        </p:nvSpPr>
        <p:spPr bwMode="auto">
          <a:xfrm>
            <a:off x="4583832" y="2879837"/>
            <a:ext cx="3168352"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Subtraction</a:t>
            </a:r>
          </a:p>
        </p:txBody>
      </p:sp>
      <p:sp>
        <p:nvSpPr>
          <p:cNvPr id="5" name="Content Placeholder 2">
            <a:extLst>
              <a:ext uri="{FF2B5EF4-FFF2-40B4-BE49-F238E27FC236}">
                <a16:creationId xmlns:a16="http://schemas.microsoft.com/office/drawing/2014/main" id="{10F81285-DB10-4262-9615-24C023F6E5EC}"/>
              </a:ext>
            </a:extLst>
          </p:cNvPr>
          <p:cNvSpPr txBox="1">
            <a:spLocks/>
          </p:cNvSpPr>
          <p:nvPr/>
        </p:nvSpPr>
        <p:spPr>
          <a:xfrm>
            <a:off x="623888" y="3372438"/>
            <a:ext cx="8334375" cy="135987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Watch the cubes move and say what you see!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link combining and partitioning to addition and subtraction?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You can try this using some cubes - can your friend say if you are adding or subtracting?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E66360DC-7D41-4BC0-927A-1DD3DFD58624}"/>
              </a:ext>
            </a:extLst>
          </p:cNvPr>
          <p:cNvSpPr txBox="1"/>
          <p:nvPr/>
        </p:nvSpPr>
        <p:spPr>
          <a:xfrm>
            <a:off x="1707976" y="5330769"/>
            <a:ext cx="7772400"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A</a:t>
            </a:r>
            <a:r>
              <a:rPr kumimoji="0" lang="en-GB" sz="2000" b="0" i="1"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ddition</a:t>
            </a: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 can tell us about combining objects.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Subtraction can tell us about partitioning objects.</a:t>
            </a:r>
          </a:p>
        </p:txBody>
      </p:sp>
    </p:spTree>
    <p:extLst>
      <p:ext uri="{BB962C8B-B14F-4D97-AF65-F5344CB8AC3E}">
        <p14:creationId xmlns:p14="http://schemas.microsoft.com/office/powerpoint/2010/main" val="30835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8.33333E-7 1.11111E-6 L 0.05872 1.11111E-6 " pathEditMode="relative" rAng="0" ptsTypes="AA">
                                      <p:cBhvr>
                                        <p:cTn id="6" dur="1000" fill="hold"/>
                                        <p:tgtEl>
                                          <p:spTgt spid="8"/>
                                        </p:tgtEl>
                                        <p:attrNameLst>
                                          <p:attrName>ppt_x</p:attrName>
                                          <p:attrName>ppt_y</p:attrName>
                                        </p:attrNameLst>
                                      </p:cBhvr>
                                      <p:rCtr x="2930" y="0"/>
                                    </p:animMotion>
                                  </p:childTnLst>
                                </p:cTn>
                              </p:par>
                              <p:par>
                                <p:cTn id="7" presetID="35" presetClass="path" presetSubtype="0" accel="50000" decel="50000" fill="hold" nodeType="withEffect">
                                  <p:stCondLst>
                                    <p:cond delay="0"/>
                                  </p:stCondLst>
                                  <p:childTnLst>
                                    <p:animMotion origin="layout" path="M 1.25E-6 1.11111E-6 L -0.06654 1.11111E-6 " pathEditMode="relative" rAng="0" ptsTypes="AA">
                                      <p:cBhvr>
                                        <p:cTn id="8" dur="1000" fill="hold"/>
                                        <p:tgtEl>
                                          <p:spTgt spid="10"/>
                                        </p:tgtEl>
                                        <p:attrNameLst>
                                          <p:attrName>ppt_x</p:attrName>
                                          <p:attrName>ppt_y</p:attrName>
                                        </p:attrNameLst>
                                      </p:cBhvr>
                                      <p:rCtr x="-3333" y="0"/>
                                    </p:animMotion>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accel="50000" decel="50000" fill="hold" nodeType="afterEffect">
                                  <p:stCondLst>
                                    <p:cond delay="0"/>
                                  </p:stCondLst>
                                  <p:childTnLst>
                                    <p:animMotion origin="layout" path="M 0.05872 1.11111E-6 L 8.33333E-7 1.11111E-6 " pathEditMode="relative" rAng="0" ptsTypes="AA">
                                      <p:cBhvr>
                                        <p:cTn id="19" dur="1000" fill="hold"/>
                                        <p:tgtEl>
                                          <p:spTgt spid="8"/>
                                        </p:tgtEl>
                                        <p:attrNameLst>
                                          <p:attrName>ppt_x</p:attrName>
                                          <p:attrName>ppt_y</p:attrName>
                                        </p:attrNameLst>
                                      </p:cBhvr>
                                      <p:rCtr x="-2943" y="0"/>
                                    </p:animMotion>
                                  </p:childTnLst>
                                </p:cTn>
                              </p:par>
                              <p:par>
                                <p:cTn id="20" presetID="63" presetClass="path" presetSubtype="0" accel="50000" decel="50000" fill="hold" nodeType="withEffect">
                                  <p:stCondLst>
                                    <p:cond delay="0"/>
                                  </p:stCondLst>
                                  <p:childTnLst>
                                    <p:animMotion origin="layout" path="M -0.06654 1.11111E-6 L 1.25E-6 1.11111E-6 " pathEditMode="relative" rAng="0" ptsTypes="AA">
                                      <p:cBhvr>
                                        <p:cTn id="21" dur="1000" fill="hold"/>
                                        <p:tgtEl>
                                          <p:spTgt spid="10"/>
                                        </p:tgtEl>
                                        <p:attrNameLst>
                                          <p:attrName>ppt_x</p:attrName>
                                          <p:attrName>ppt_y</p:attrName>
                                        </p:attrNameLst>
                                      </p:cBhvr>
                                      <p:rCtr x="3320" y="0"/>
                                    </p:animMotion>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par>
                          <p:cTn id="30" fill="hold">
                            <p:stCondLst>
                              <p:cond delay="500"/>
                            </p:stCondLst>
                            <p:childTnLst>
                              <p:par>
                                <p:cTn id="31" presetID="63" presetClass="path" presetSubtype="0" accel="50000" decel="50000" fill="hold" nodeType="afterEffect">
                                  <p:stCondLst>
                                    <p:cond delay="0"/>
                                  </p:stCondLst>
                                  <p:childTnLst>
                                    <p:animMotion origin="layout" path="M 8.33333E-7 1.11111E-6 L 0.05872 1.11111E-6 " pathEditMode="relative" rAng="0" ptsTypes="AA">
                                      <p:cBhvr>
                                        <p:cTn id="32" dur="1000" fill="hold"/>
                                        <p:tgtEl>
                                          <p:spTgt spid="8"/>
                                        </p:tgtEl>
                                        <p:attrNameLst>
                                          <p:attrName>ppt_x</p:attrName>
                                          <p:attrName>ppt_y</p:attrName>
                                        </p:attrNameLst>
                                      </p:cBhvr>
                                      <p:rCtr x="2930" y="0"/>
                                    </p:animMotion>
                                  </p:childTnLst>
                                </p:cTn>
                              </p:par>
                              <p:par>
                                <p:cTn id="33" presetID="35" presetClass="path" presetSubtype="0" accel="50000" decel="50000" fill="hold" nodeType="withEffect">
                                  <p:stCondLst>
                                    <p:cond delay="0"/>
                                  </p:stCondLst>
                                  <p:childTnLst>
                                    <p:animMotion origin="layout" path="M 1.25E-6 1.11111E-6 L -0.06654 1.11111E-6 " pathEditMode="relative" rAng="0" ptsTypes="AA">
                                      <p:cBhvr>
                                        <p:cTn id="34" dur="1000" fill="hold"/>
                                        <p:tgtEl>
                                          <p:spTgt spid="10"/>
                                        </p:tgtEl>
                                        <p:attrNameLst>
                                          <p:attrName>ppt_x</p:attrName>
                                          <p:attrName>ppt_y</p:attrName>
                                        </p:attrNameLst>
                                      </p:cBhvr>
                                      <p:rCtr x="-3333" y="0"/>
                                    </p:animMotion>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par>
                          <p:cTn id="43" fill="hold">
                            <p:stCondLst>
                              <p:cond delay="500"/>
                            </p:stCondLst>
                            <p:childTnLst>
                              <p:par>
                                <p:cTn id="44" presetID="35" presetClass="path" presetSubtype="0" accel="50000" decel="50000" fill="hold" nodeType="afterEffect">
                                  <p:stCondLst>
                                    <p:cond delay="0"/>
                                  </p:stCondLst>
                                  <p:childTnLst>
                                    <p:animMotion origin="layout" path="M 0.05872 1.11111E-6 L 8.33333E-7 1.11111E-6 " pathEditMode="relative" rAng="0" ptsTypes="AA">
                                      <p:cBhvr>
                                        <p:cTn id="45" dur="1000" fill="hold"/>
                                        <p:tgtEl>
                                          <p:spTgt spid="8"/>
                                        </p:tgtEl>
                                        <p:attrNameLst>
                                          <p:attrName>ppt_x</p:attrName>
                                          <p:attrName>ppt_y</p:attrName>
                                        </p:attrNameLst>
                                      </p:cBhvr>
                                      <p:rCtr x="-2943" y="0"/>
                                    </p:animMotion>
                                  </p:childTnLst>
                                </p:cTn>
                              </p:par>
                              <p:par>
                                <p:cTn id="46" presetID="63" presetClass="path" presetSubtype="0" accel="50000" decel="50000" fill="hold" nodeType="withEffect">
                                  <p:stCondLst>
                                    <p:cond delay="0"/>
                                  </p:stCondLst>
                                  <p:childTnLst>
                                    <p:animMotion origin="layout" path="M -0.06654 1.11111E-6 L 1.25E-6 1.11111E-6 " pathEditMode="relative" rAng="0" ptsTypes="AA">
                                      <p:cBhvr>
                                        <p:cTn id="47" dur="1000" fill="hold"/>
                                        <p:tgtEl>
                                          <p:spTgt spid="10"/>
                                        </p:tgtEl>
                                        <p:attrNameLst>
                                          <p:attrName>ppt_x</p:attrName>
                                          <p:attrName>ppt_y</p:attrName>
                                        </p:attrNameLst>
                                      </p:cBhvr>
                                      <p:rCtr x="3320" y="0"/>
                                    </p:animMotion>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1" grpId="0" animBg="1"/>
      <p:bldP spid="21" grpId="1" animBg="1"/>
      <p:bldP spid="22" grpId="0" animBg="1"/>
      <p:bldP spid="22" grpId="1"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1AS-2 </a:t>
            </a:r>
            <a:br>
              <a:rPr lang="en-GB" sz="2400" dirty="0"/>
            </a:br>
            <a:r>
              <a:rPr lang="en-GB" sz="2400" i="1" dirty="0"/>
              <a:t>Read, write and interpret equations containing addition (+), subtraction (-) and equals (=) symbols, and relate additive expressions and equations to real-life contexts.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1AS-2.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sp>
        <p:nvSpPr>
          <p:cNvPr id="5" name="Content Placeholder 2">
            <a:extLst>
              <a:ext uri="{FF2B5EF4-FFF2-40B4-BE49-F238E27FC236}">
                <a16:creationId xmlns:a16="http://schemas.microsoft.com/office/drawing/2014/main" id="{413A7541-EEE7-48EC-95AB-6FFC3AE13FFE}"/>
              </a:ext>
            </a:extLst>
          </p:cNvPr>
          <p:cNvSpPr txBox="1">
            <a:spLocks/>
          </p:cNvSpPr>
          <p:nvPr/>
        </p:nvSpPr>
        <p:spPr>
          <a:xfrm>
            <a:off x="6192012" y="1217968"/>
            <a:ext cx="555378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practise telling and writing addition and subtraction number stories.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 can you see the apples?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my equations. Which one shows a partitioning story about the apples? Which one shows a combining story? What does each number mean?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show this story using cubes?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number stories can you make from the picture? Use cubes to help you show your story then write the equation.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A052419D-DB83-4B54-B9F8-F6B4861BF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69" y="1142767"/>
            <a:ext cx="2756725" cy="4259656"/>
          </a:xfrm>
          <a:prstGeom prst="rect">
            <a:avLst/>
          </a:prstGeom>
        </p:spPr>
      </p:pic>
      <p:sp>
        <p:nvSpPr>
          <p:cNvPr id="21" name="TextBox 20">
            <a:extLst>
              <a:ext uri="{FF2B5EF4-FFF2-40B4-BE49-F238E27FC236}">
                <a16:creationId xmlns:a16="http://schemas.microsoft.com/office/drawing/2014/main" id="{7B6E3A0C-4603-40EE-9945-6B782816CDF2}"/>
              </a:ext>
            </a:extLst>
          </p:cNvPr>
          <p:cNvSpPr txBox="1"/>
          <p:nvPr/>
        </p:nvSpPr>
        <p:spPr>
          <a:xfrm>
            <a:off x="2184892" y="5348212"/>
            <a:ext cx="1998636" cy="1011815"/>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 = 4</a:t>
            </a:r>
          </a:p>
          <a:p>
            <a:pPr marL="0" marR="0" lvl="0" indent="0" algn="ctr" defTabSz="914400" rtl="0" eaLnBrk="1" fontAlgn="base" latinLnBrk="0" hangingPunct="1">
              <a:lnSpc>
                <a:spcPct val="12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+ 4 = 5</a:t>
            </a:r>
          </a:p>
        </p:txBody>
      </p:sp>
    </p:spTree>
    <p:custDataLst>
      <p:tags r:id="rId1"/>
    </p:custDataLst>
    <p:extLst>
      <p:ext uri="{BB962C8B-B14F-4D97-AF65-F5344CB8AC3E}">
        <p14:creationId xmlns:p14="http://schemas.microsoft.com/office/powerpoint/2010/main" val="10950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39" name="Group 38">
            <a:extLst>
              <a:ext uri="{FF2B5EF4-FFF2-40B4-BE49-F238E27FC236}">
                <a16:creationId xmlns:a16="http://schemas.microsoft.com/office/drawing/2014/main" id="{92E12700-7097-4297-B1DD-F6D3C8EE18D4}"/>
              </a:ext>
            </a:extLst>
          </p:cNvPr>
          <p:cNvGrpSpPr/>
          <p:nvPr/>
        </p:nvGrpSpPr>
        <p:grpSpPr>
          <a:xfrm>
            <a:off x="2104061" y="1405832"/>
            <a:ext cx="2300112" cy="3180839"/>
            <a:chOff x="647701" y="1405831"/>
            <a:chExt cx="2300112" cy="3180839"/>
          </a:xfrm>
        </p:grpSpPr>
        <p:pic>
          <p:nvPicPr>
            <p:cNvPr id="21" name="Picture 2" descr="C:\Users\Liam\Documents\Design\NCETM\04 Images for B1 PPTs\Final PNG files\ncetm_mm_sp1_se06_aw001.png">
              <a:extLst>
                <a:ext uri="{FF2B5EF4-FFF2-40B4-BE49-F238E27FC236}">
                  <a16:creationId xmlns:a16="http://schemas.microsoft.com/office/drawing/2014/main" id="{F4DFD773-DBB9-4F54-BFE0-DE89AA82E3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1" y="1554255"/>
              <a:ext cx="2300112" cy="3032415"/>
            </a:xfrm>
            <a:prstGeom prst="rect">
              <a:avLst/>
            </a:prstGeom>
            <a:noFill/>
          </p:spPr>
        </p:pic>
        <p:grpSp>
          <p:nvGrpSpPr>
            <p:cNvPr id="6" name="Group 5">
              <a:extLst>
                <a:ext uri="{FF2B5EF4-FFF2-40B4-BE49-F238E27FC236}">
                  <a16:creationId xmlns:a16="http://schemas.microsoft.com/office/drawing/2014/main" id="{1E249ACE-6E9E-47D0-BF08-31CB76D80AE1}"/>
                </a:ext>
              </a:extLst>
            </p:cNvPr>
            <p:cNvGrpSpPr/>
            <p:nvPr/>
          </p:nvGrpSpPr>
          <p:grpSpPr>
            <a:xfrm>
              <a:off x="1256279" y="1405831"/>
              <a:ext cx="1149113" cy="621010"/>
              <a:chOff x="1396582" y="3429000"/>
              <a:chExt cx="1149113" cy="621010"/>
            </a:xfrm>
          </p:grpSpPr>
          <p:sp>
            <p:nvSpPr>
              <p:cNvPr id="4" name="Rectangle 3">
                <a:extLst>
                  <a:ext uri="{FF2B5EF4-FFF2-40B4-BE49-F238E27FC236}">
                    <a16:creationId xmlns:a16="http://schemas.microsoft.com/office/drawing/2014/main" id="{D363647B-4255-4A83-A45E-207177B4E905}"/>
                  </a:ext>
                </a:extLst>
              </p:cNvPr>
              <p:cNvSpPr/>
              <p:nvPr/>
            </p:nvSpPr>
            <p:spPr>
              <a:xfrm>
                <a:off x="1396582"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55E1A86D-EE39-48F5-94CC-D3C5694BD9E3}"/>
                  </a:ext>
                </a:extLst>
              </p:cNvPr>
              <p:cNvSpPr txBox="1"/>
              <p:nvPr/>
            </p:nvSpPr>
            <p:spPr>
              <a:xfrm>
                <a:off x="1548028" y="3506291"/>
                <a:ext cx="832279"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grpSp>
        <p:nvGrpSpPr>
          <p:cNvPr id="40" name="Group 39">
            <a:extLst>
              <a:ext uri="{FF2B5EF4-FFF2-40B4-BE49-F238E27FC236}">
                <a16:creationId xmlns:a16="http://schemas.microsoft.com/office/drawing/2014/main" id="{A1309012-DF36-49B4-BA6B-5881C4360040}"/>
              </a:ext>
            </a:extLst>
          </p:cNvPr>
          <p:cNvGrpSpPr/>
          <p:nvPr/>
        </p:nvGrpSpPr>
        <p:grpSpPr>
          <a:xfrm>
            <a:off x="2098185" y="1405832"/>
            <a:ext cx="2300112" cy="3180839"/>
            <a:chOff x="3450962" y="1405831"/>
            <a:chExt cx="2300112" cy="3180839"/>
          </a:xfrm>
        </p:grpSpPr>
        <p:pic>
          <p:nvPicPr>
            <p:cNvPr id="22" name="Picture 2" descr="C:\Users\Liam\Documents\Design\NCETM\04 Images for B1 PPTs\Final PNG files\ncetm_mm_sp1_se06_aw001.png">
              <a:extLst>
                <a:ext uri="{FF2B5EF4-FFF2-40B4-BE49-F238E27FC236}">
                  <a16:creationId xmlns:a16="http://schemas.microsoft.com/office/drawing/2014/main" id="{0F46E879-BC63-4CA1-87FE-80717AB853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0962" y="1554255"/>
              <a:ext cx="2300112" cy="3032415"/>
            </a:xfrm>
            <a:prstGeom prst="rect">
              <a:avLst/>
            </a:prstGeom>
            <a:noFill/>
          </p:spPr>
        </p:pic>
        <p:grpSp>
          <p:nvGrpSpPr>
            <p:cNvPr id="33" name="Group 32">
              <a:extLst>
                <a:ext uri="{FF2B5EF4-FFF2-40B4-BE49-F238E27FC236}">
                  <a16:creationId xmlns:a16="http://schemas.microsoft.com/office/drawing/2014/main" id="{01EDF0FC-249E-4776-8329-3F750EE58538}"/>
                </a:ext>
              </a:extLst>
            </p:cNvPr>
            <p:cNvGrpSpPr/>
            <p:nvPr/>
          </p:nvGrpSpPr>
          <p:grpSpPr>
            <a:xfrm>
              <a:off x="3954325" y="1405831"/>
              <a:ext cx="1149113" cy="621010"/>
              <a:chOff x="267797" y="3429000"/>
              <a:chExt cx="1149113" cy="621010"/>
            </a:xfrm>
          </p:grpSpPr>
          <p:sp>
            <p:nvSpPr>
              <p:cNvPr id="34" name="Rectangle 33">
                <a:extLst>
                  <a:ext uri="{FF2B5EF4-FFF2-40B4-BE49-F238E27FC236}">
                    <a16:creationId xmlns:a16="http://schemas.microsoft.com/office/drawing/2014/main" id="{01C035C0-F33B-466A-B280-4CAF75F1FBB9}"/>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0B26A6E5-ADCA-44A7-B23D-1C17155D0A3A}"/>
                  </a:ext>
                </a:extLst>
              </p:cNvPr>
              <p:cNvSpPr txBox="1"/>
              <p:nvPr/>
            </p:nvSpPr>
            <p:spPr>
              <a:xfrm>
                <a:off x="414433" y="3506291"/>
                <a:ext cx="946093"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grpSp>
        <p:nvGrpSpPr>
          <p:cNvPr id="41" name="Group 40">
            <a:extLst>
              <a:ext uri="{FF2B5EF4-FFF2-40B4-BE49-F238E27FC236}">
                <a16:creationId xmlns:a16="http://schemas.microsoft.com/office/drawing/2014/main" id="{05EAC30C-975D-472A-B7F8-823A43AD5FF1}"/>
              </a:ext>
            </a:extLst>
          </p:cNvPr>
          <p:cNvGrpSpPr/>
          <p:nvPr/>
        </p:nvGrpSpPr>
        <p:grpSpPr>
          <a:xfrm>
            <a:off x="594008" y="1405832"/>
            <a:ext cx="5410986" cy="3180839"/>
            <a:chOff x="4754274" y="1405831"/>
            <a:chExt cx="5410986" cy="3180839"/>
          </a:xfrm>
        </p:grpSpPr>
        <p:pic>
          <p:nvPicPr>
            <p:cNvPr id="23" name="Picture 2" descr="C:\Users\Liam\Documents\Design\NCETM\04 Images for B1 PPTs\Final PNG files\ncetm_mm_sp1_se06_aw001.png">
              <a:extLst>
                <a:ext uri="{FF2B5EF4-FFF2-40B4-BE49-F238E27FC236}">
                  <a16:creationId xmlns:a16="http://schemas.microsoft.com/office/drawing/2014/main" id="{2FDB5CB4-83A5-44F1-A014-D4B0A03564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3806"/>
            <a:stretch>
              <a:fillRect/>
            </a:stretch>
          </p:blipFill>
          <p:spPr bwMode="auto">
            <a:xfrm>
              <a:off x="6254223" y="1554255"/>
              <a:ext cx="2371990" cy="3032415"/>
            </a:xfrm>
            <a:prstGeom prst="rect">
              <a:avLst/>
            </a:prstGeom>
            <a:noFill/>
          </p:spPr>
        </p:pic>
        <p:grpSp>
          <p:nvGrpSpPr>
            <p:cNvPr id="36" name="Group 35">
              <a:extLst>
                <a:ext uri="{FF2B5EF4-FFF2-40B4-BE49-F238E27FC236}">
                  <a16:creationId xmlns:a16="http://schemas.microsoft.com/office/drawing/2014/main" id="{4A099EFF-618E-4342-82FA-E7256B87C609}"/>
                </a:ext>
              </a:extLst>
            </p:cNvPr>
            <p:cNvGrpSpPr/>
            <p:nvPr/>
          </p:nvGrpSpPr>
          <p:grpSpPr>
            <a:xfrm>
              <a:off x="4754274" y="1405831"/>
              <a:ext cx="5410986" cy="621010"/>
              <a:chOff x="-1791667" y="3429000"/>
              <a:chExt cx="5410986" cy="621010"/>
            </a:xfrm>
          </p:grpSpPr>
          <p:sp>
            <p:nvSpPr>
              <p:cNvPr id="37" name="Rectangle 36">
                <a:extLst>
                  <a:ext uri="{FF2B5EF4-FFF2-40B4-BE49-F238E27FC236}">
                    <a16:creationId xmlns:a16="http://schemas.microsoft.com/office/drawing/2014/main" id="{43C11312-B150-46FB-9E6E-3D149F3E723C}"/>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823885F8-E170-4886-9AEF-F4556A687F18}"/>
                  </a:ext>
                </a:extLst>
              </p:cNvPr>
              <p:cNvSpPr txBox="1"/>
              <p:nvPr/>
            </p:nvSpPr>
            <p:spPr>
              <a:xfrm>
                <a:off x="-1791667" y="3506291"/>
                <a:ext cx="5410986"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grpSp>
      <p:sp>
        <p:nvSpPr>
          <p:cNvPr id="3" name="Content Placeholder 2">
            <a:extLst>
              <a:ext uri="{FF2B5EF4-FFF2-40B4-BE49-F238E27FC236}">
                <a16:creationId xmlns:a16="http://schemas.microsoft.com/office/drawing/2014/main" id="{CD6967E9-3408-4279-BA58-0723179EAB38}"/>
              </a:ext>
            </a:extLst>
          </p:cNvPr>
          <p:cNvSpPr txBox="1">
            <a:spLocks/>
          </p:cNvSpPr>
          <p:nvPr/>
        </p:nvSpPr>
        <p:spPr>
          <a:xfrm>
            <a:off x="6225324" y="1371595"/>
            <a:ext cx="5590957" cy="37147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 how many people are on the bus at </a:t>
            </a:r>
            <a:r>
              <a:rPr kumimoji="0" lang="en-GB" sz="2000" i="1" u="none" strike="noStrike" kern="1200" cap="none" spc="0" normalizeH="0" baseline="0" noProof="0" dirty="0">
                <a:ln>
                  <a:noFill/>
                </a:ln>
                <a:solidFill>
                  <a:srgbClr val="585858"/>
                </a:solidFill>
                <a:effectLst/>
                <a:uLnTx/>
                <a:uFillTx/>
                <a:latin typeface="Arial"/>
                <a:ea typeface="+mn-ea"/>
                <a:cs typeface="+mn-cs"/>
              </a:rPr>
              <a:t>first</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happens </a:t>
            </a:r>
            <a:r>
              <a:rPr kumimoji="0" lang="en-GB" sz="2000" i="1" u="none" strike="noStrike" kern="1200" cap="none" spc="0" normalizeH="0" baseline="0" noProof="0" dirty="0">
                <a:ln>
                  <a:noFill/>
                </a:ln>
                <a:solidFill>
                  <a:srgbClr val="585858"/>
                </a:solidFill>
                <a:effectLst/>
                <a:uLnTx/>
                <a:uFillTx/>
                <a:latin typeface="Arial"/>
                <a:ea typeface="+mn-ea"/>
                <a:cs typeface="+mn-cs"/>
              </a:rPr>
              <a:t>then</a:t>
            </a:r>
            <a:r>
              <a:rPr kumimoji="0" lang="en-GB" sz="2000" b="0" i="0" u="none" strike="noStrike" kern="1200" cap="none" spc="0" normalizeH="0" baseline="0" noProof="0" dirty="0">
                <a:ln>
                  <a:noFill/>
                </a:ln>
                <a:solidFill>
                  <a:srgbClr val="585858"/>
                </a:solidFill>
                <a:effectLst/>
                <a:uLnTx/>
                <a:uFillTx/>
                <a:latin typeface="Arial"/>
                <a:ea typeface="+mn-ea"/>
                <a:cs typeface="+mn-cs"/>
              </a:rPr>
              <a:t>? Do you think the number of people on the bus will change when the other children get 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people are on the bus</a:t>
            </a:r>
            <a:r>
              <a:rPr kumimoji="0" lang="en-GB" sz="2000" b="0"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now</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is an addition or subtraction story? Let’s use equations to record some </a:t>
            </a:r>
            <a:r>
              <a:rPr kumimoji="0" lang="en-GB" sz="2000" i="1" u="none" strike="noStrike" kern="1200" cap="none" spc="0" normalizeH="0" baseline="0" noProof="0" dirty="0">
                <a:ln>
                  <a:noFill/>
                </a:ln>
                <a:solidFill>
                  <a:srgbClr val="585858"/>
                </a:solidFill>
                <a:effectLst/>
                <a:uLnTx/>
                <a:uFillTx/>
                <a:latin typeface="Arial"/>
                <a:ea typeface="+mn-ea"/>
                <a:cs typeface="+mn-cs"/>
              </a:rPr>
              <a:t>first, then, now addition </a:t>
            </a:r>
            <a:r>
              <a:rPr kumimoji="0" lang="en-GB" sz="2000" b="0" i="0" u="none" strike="noStrike" kern="1200" cap="none" spc="0" normalizeH="0" baseline="0" noProof="0" dirty="0">
                <a:ln>
                  <a:noFill/>
                </a:ln>
                <a:solidFill>
                  <a:srgbClr val="585858"/>
                </a:solidFill>
                <a:effectLst/>
                <a:uLnTx/>
                <a:uFillTx/>
                <a:latin typeface="Arial"/>
                <a:ea typeface="+mn-ea"/>
                <a:cs typeface="+mn-cs"/>
              </a:rPr>
              <a:t>stories.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8243AA71-C937-46CE-9DEB-D2CCB92264CA}"/>
              </a:ext>
            </a:extLst>
          </p:cNvPr>
          <p:cNvSpPr txBox="1"/>
          <p:nvPr/>
        </p:nvSpPr>
        <p:spPr>
          <a:xfrm>
            <a:off x="6091068" y="5317632"/>
            <a:ext cx="572521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Addition can tell us about a quantity increasing.</a:t>
            </a:r>
            <a:endPar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0913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180B611-0394-478D-9C54-33E66C19C2B4}"/>
              </a:ext>
            </a:extLst>
          </p:cNvPr>
          <p:cNvSpPr txBox="1"/>
          <p:nvPr/>
        </p:nvSpPr>
        <p:spPr>
          <a:xfrm>
            <a:off x="5624961"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a:t>
            </a:r>
          </a:p>
        </p:txBody>
      </p:sp>
      <p:sp>
        <p:nvSpPr>
          <p:cNvPr id="38" name="TextBox 37">
            <a:extLst>
              <a:ext uri="{FF2B5EF4-FFF2-40B4-BE49-F238E27FC236}">
                <a16:creationId xmlns:a16="http://schemas.microsoft.com/office/drawing/2014/main" id="{C0168ADA-F362-4E12-94F2-0778A6F8BC92}"/>
              </a:ext>
            </a:extLst>
          </p:cNvPr>
          <p:cNvSpPr txBox="1"/>
          <p:nvPr/>
        </p:nvSpPr>
        <p:spPr>
          <a:xfrm>
            <a:off x="4719873" y="5807943"/>
            <a:ext cx="313454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7</a:t>
            </a:r>
          </a:p>
        </p:txBody>
      </p:sp>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5" name="Group 4">
            <a:extLst>
              <a:ext uri="{FF2B5EF4-FFF2-40B4-BE49-F238E27FC236}">
                <a16:creationId xmlns:a16="http://schemas.microsoft.com/office/drawing/2014/main" id="{90301C5B-03F1-48F7-B4D0-5C2E84312685}"/>
              </a:ext>
            </a:extLst>
          </p:cNvPr>
          <p:cNvGrpSpPr/>
          <p:nvPr/>
        </p:nvGrpSpPr>
        <p:grpSpPr>
          <a:xfrm>
            <a:off x="2171701" y="1405832"/>
            <a:ext cx="7978512" cy="3180839"/>
            <a:chOff x="647701" y="1405831"/>
            <a:chExt cx="7978512" cy="3180839"/>
          </a:xfrm>
        </p:grpSpPr>
        <p:grpSp>
          <p:nvGrpSpPr>
            <p:cNvPr id="20" name="Group 19">
              <a:extLst>
                <a:ext uri="{FF2B5EF4-FFF2-40B4-BE49-F238E27FC236}">
                  <a16:creationId xmlns:a16="http://schemas.microsoft.com/office/drawing/2014/main" id="{AAEAE4A0-106A-49A4-82CD-35822466F645}"/>
                </a:ext>
              </a:extLst>
            </p:cNvPr>
            <p:cNvGrpSpPr/>
            <p:nvPr/>
          </p:nvGrpSpPr>
          <p:grpSpPr>
            <a:xfrm>
              <a:off x="647701" y="1405831"/>
              <a:ext cx="2300112" cy="3180839"/>
              <a:chOff x="647701" y="1405831"/>
              <a:chExt cx="2300112" cy="3180839"/>
            </a:xfrm>
          </p:grpSpPr>
          <p:pic>
            <p:nvPicPr>
              <p:cNvPr id="21" name="Picture 2" descr="C:\Users\Liam\Documents\Design\NCETM\04 Images for B1 PPTs\Final PNG files\ncetm_mm_sp1_se06_aw001.png">
                <a:extLst>
                  <a:ext uri="{FF2B5EF4-FFF2-40B4-BE49-F238E27FC236}">
                    <a16:creationId xmlns:a16="http://schemas.microsoft.com/office/drawing/2014/main" id="{71DF4EA2-567B-4157-99BA-A922F3D2C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1" y="1554255"/>
                <a:ext cx="2300112" cy="3032415"/>
              </a:xfrm>
              <a:prstGeom prst="rect">
                <a:avLst/>
              </a:prstGeom>
              <a:noFill/>
            </p:spPr>
          </p:pic>
          <p:grpSp>
            <p:nvGrpSpPr>
              <p:cNvPr id="22" name="Group 21">
                <a:extLst>
                  <a:ext uri="{FF2B5EF4-FFF2-40B4-BE49-F238E27FC236}">
                    <a16:creationId xmlns:a16="http://schemas.microsoft.com/office/drawing/2014/main" id="{B9C2178B-8631-4DB1-9ED8-B8A5EE5C4513}"/>
                  </a:ext>
                </a:extLst>
              </p:cNvPr>
              <p:cNvGrpSpPr/>
              <p:nvPr/>
            </p:nvGrpSpPr>
            <p:grpSpPr>
              <a:xfrm>
                <a:off x="1256279" y="1405831"/>
                <a:ext cx="1149113" cy="621010"/>
                <a:chOff x="1396582" y="3429000"/>
                <a:chExt cx="1149113" cy="621010"/>
              </a:xfrm>
            </p:grpSpPr>
            <p:sp>
              <p:nvSpPr>
                <p:cNvPr id="23" name="Rectangle 22">
                  <a:extLst>
                    <a:ext uri="{FF2B5EF4-FFF2-40B4-BE49-F238E27FC236}">
                      <a16:creationId xmlns:a16="http://schemas.microsoft.com/office/drawing/2014/main" id="{E859CDB3-BB6D-4D3C-9686-5EC61C14C3C3}"/>
                    </a:ext>
                  </a:extLst>
                </p:cNvPr>
                <p:cNvSpPr/>
                <p:nvPr/>
              </p:nvSpPr>
              <p:spPr>
                <a:xfrm>
                  <a:off x="1396582"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3BB31F2C-3392-4581-906C-85CACBDEEBFA}"/>
                    </a:ext>
                  </a:extLst>
                </p:cNvPr>
                <p:cNvSpPr txBox="1"/>
                <p:nvPr/>
              </p:nvSpPr>
              <p:spPr>
                <a:xfrm>
                  <a:off x="1548028" y="3506291"/>
                  <a:ext cx="832279"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grpSp>
          <p:nvGrpSpPr>
            <p:cNvPr id="25" name="Group 24">
              <a:extLst>
                <a:ext uri="{FF2B5EF4-FFF2-40B4-BE49-F238E27FC236}">
                  <a16:creationId xmlns:a16="http://schemas.microsoft.com/office/drawing/2014/main" id="{1B38D3EE-F2E4-4309-B6B1-4A9EABE8B26C}"/>
                </a:ext>
              </a:extLst>
            </p:cNvPr>
            <p:cNvGrpSpPr/>
            <p:nvPr/>
          </p:nvGrpSpPr>
          <p:grpSpPr>
            <a:xfrm>
              <a:off x="3450962" y="1405831"/>
              <a:ext cx="2300112" cy="3180839"/>
              <a:chOff x="3450962" y="1405831"/>
              <a:chExt cx="2300112" cy="3180839"/>
            </a:xfrm>
          </p:grpSpPr>
          <p:pic>
            <p:nvPicPr>
              <p:cNvPr id="26" name="Picture 2" descr="C:\Users\Liam\Documents\Design\NCETM\04 Images for B1 PPTs\Final PNG files\ncetm_mm_sp1_se06_aw001.png">
                <a:extLst>
                  <a:ext uri="{FF2B5EF4-FFF2-40B4-BE49-F238E27FC236}">
                    <a16:creationId xmlns:a16="http://schemas.microsoft.com/office/drawing/2014/main" id="{7D29363E-A498-4162-91BD-6DEBD6B5FCF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0962" y="1554255"/>
                <a:ext cx="2300112" cy="3032415"/>
              </a:xfrm>
              <a:prstGeom prst="rect">
                <a:avLst/>
              </a:prstGeom>
              <a:noFill/>
            </p:spPr>
          </p:pic>
          <p:grpSp>
            <p:nvGrpSpPr>
              <p:cNvPr id="27" name="Group 26">
                <a:extLst>
                  <a:ext uri="{FF2B5EF4-FFF2-40B4-BE49-F238E27FC236}">
                    <a16:creationId xmlns:a16="http://schemas.microsoft.com/office/drawing/2014/main" id="{674C0092-7649-49D6-9616-E532DEF615D9}"/>
                  </a:ext>
                </a:extLst>
              </p:cNvPr>
              <p:cNvGrpSpPr/>
              <p:nvPr/>
            </p:nvGrpSpPr>
            <p:grpSpPr>
              <a:xfrm>
                <a:off x="3954325" y="1405831"/>
                <a:ext cx="1149113" cy="621010"/>
                <a:chOff x="267797" y="3429000"/>
                <a:chExt cx="1149113" cy="621010"/>
              </a:xfrm>
            </p:grpSpPr>
            <p:sp>
              <p:nvSpPr>
                <p:cNvPr id="28" name="Rectangle 27">
                  <a:extLst>
                    <a:ext uri="{FF2B5EF4-FFF2-40B4-BE49-F238E27FC236}">
                      <a16:creationId xmlns:a16="http://schemas.microsoft.com/office/drawing/2014/main" id="{CEF8588C-2BB1-46DD-9266-C2F91A42094A}"/>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497CDECE-01B3-4000-97CC-C9B343AD23B6}"/>
                    </a:ext>
                  </a:extLst>
                </p:cNvPr>
                <p:cNvSpPr txBox="1"/>
                <p:nvPr/>
              </p:nvSpPr>
              <p:spPr>
                <a:xfrm>
                  <a:off x="414433" y="3506291"/>
                  <a:ext cx="946093"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grpSp>
          <p:nvGrpSpPr>
            <p:cNvPr id="30" name="Group 29">
              <a:extLst>
                <a:ext uri="{FF2B5EF4-FFF2-40B4-BE49-F238E27FC236}">
                  <a16:creationId xmlns:a16="http://schemas.microsoft.com/office/drawing/2014/main" id="{51C1B8F6-DBC5-4CE8-B352-7F61AB4A722F}"/>
                </a:ext>
              </a:extLst>
            </p:cNvPr>
            <p:cNvGrpSpPr/>
            <p:nvPr/>
          </p:nvGrpSpPr>
          <p:grpSpPr>
            <a:xfrm>
              <a:off x="6254223" y="1405831"/>
              <a:ext cx="2371990" cy="3180839"/>
              <a:chOff x="6254223" y="1405831"/>
              <a:chExt cx="2371990" cy="3180839"/>
            </a:xfrm>
          </p:grpSpPr>
          <p:pic>
            <p:nvPicPr>
              <p:cNvPr id="31" name="Picture 2" descr="C:\Users\Liam\Documents\Design\NCETM\04 Images for B1 PPTs\Final PNG files\ncetm_mm_sp1_se06_aw001.png">
                <a:extLst>
                  <a:ext uri="{FF2B5EF4-FFF2-40B4-BE49-F238E27FC236}">
                    <a16:creationId xmlns:a16="http://schemas.microsoft.com/office/drawing/2014/main" id="{45B68BDC-D685-4A7A-BE31-3977E481630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3806"/>
              <a:stretch>
                <a:fillRect/>
              </a:stretch>
            </p:blipFill>
            <p:spPr bwMode="auto">
              <a:xfrm>
                <a:off x="6254223" y="1554255"/>
                <a:ext cx="2371990" cy="3032415"/>
              </a:xfrm>
              <a:prstGeom prst="rect">
                <a:avLst/>
              </a:prstGeom>
              <a:noFill/>
            </p:spPr>
          </p:pic>
          <p:grpSp>
            <p:nvGrpSpPr>
              <p:cNvPr id="32" name="Group 31">
                <a:extLst>
                  <a:ext uri="{FF2B5EF4-FFF2-40B4-BE49-F238E27FC236}">
                    <a16:creationId xmlns:a16="http://schemas.microsoft.com/office/drawing/2014/main" id="{25904E45-1F65-49B9-BECC-08A0665FA5BF}"/>
                  </a:ext>
                </a:extLst>
              </p:cNvPr>
              <p:cNvGrpSpPr/>
              <p:nvPr/>
            </p:nvGrpSpPr>
            <p:grpSpPr>
              <a:xfrm>
                <a:off x="6813738" y="1405831"/>
                <a:ext cx="1149113" cy="621010"/>
                <a:chOff x="267797" y="3429000"/>
                <a:chExt cx="1149113" cy="621010"/>
              </a:xfrm>
            </p:grpSpPr>
            <p:sp>
              <p:nvSpPr>
                <p:cNvPr id="33" name="Rectangle 32">
                  <a:extLst>
                    <a:ext uri="{FF2B5EF4-FFF2-40B4-BE49-F238E27FC236}">
                      <a16:creationId xmlns:a16="http://schemas.microsoft.com/office/drawing/2014/main" id="{DC1F35B6-9A57-40F1-9A01-49136D050D2E}"/>
                    </a:ext>
                  </a:extLst>
                </p:cNvPr>
                <p:cNvSpPr/>
                <p:nvPr/>
              </p:nvSpPr>
              <p:spPr>
                <a:xfrm>
                  <a:off x="267797" y="3429000"/>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674F7665-21B3-4AF0-A878-4601E1CA86FB}"/>
                    </a:ext>
                  </a:extLst>
                </p:cNvPr>
                <p:cNvSpPr txBox="1"/>
                <p:nvPr/>
              </p:nvSpPr>
              <p:spPr>
                <a:xfrm>
                  <a:off x="419243" y="3506291"/>
                  <a:ext cx="851515"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grpSp>
      </p:grpSp>
      <p:sp>
        <p:nvSpPr>
          <p:cNvPr id="35" name="TextBox 34">
            <a:extLst>
              <a:ext uri="{FF2B5EF4-FFF2-40B4-BE49-F238E27FC236}">
                <a16:creationId xmlns:a16="http://schemas.microsoft.com/office/drawing/2014/main" id="{409BD6A5-FFD6-449B-BF88-6B4AA4ACA55A}"/>
              </a:ext>
            </a:extLst>
          </p:cNvPr>
          <p:cNvSpPr txBox="1"/>
          <p:nvPr/>
        </p:nvSpPr>
        <p:spPr>
          <a:xfrm>
            <a:off x="3690176" y="5102036"/>
            <a:ext cx="47843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37" name="TextBox 36">
            <a:extLst>
              <a:ext uri="{FF2B5EF4-FFF2-40B4-BE49-F238E27FC236}">
                <a16:creationId xmlns:a16="http://schemas.microsoft.com/office/drawing/2014/main" id="{9412AAA1-6A13-444C-8822-97A002C944E8}"/>
              </a:ext>
            </a:extLst>
          </p:cNvPr>
          <p:cNvSpPr txBox="1"/>
          <p:nvPr/>
        </p:nvSpPr>
        <p:spPr>
          <a:xfrm>
            <a:off x="7683732"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40" name="Straight Arrow Connector 39">
            <a:extLst>
              <a:ext uri="{FF2B5EF4-FFF2-40B4-BE49-F238E27FC236}">
                <a16:creationId xmlns:a16="http://schemas.microsoft.com/office/drawing/2014/main" id="{A625D458-ADCD-4905-8D57-4FECBD99875A}"/>
              </a:ext>
            </a:extLst>
          </p:cNvPr>
          <p:cNvCxnSpPr>
            <a:cxnSpLocks/>
          </p:cNvCxnSpPr>
          <p:nvPr/>
        </p:nvCxnSpPr>
        <p:spPr>
          <a:xfrm>
            <a:off x="3929393" y="5686810"/>
            <a:ext cx="434258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455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180B611-0394-478D-9C54-33E66C19C2B4}"/>
              </a:ext>
            </a:extLst>
          </p:cNvPr>
          <p:cNvSpPr txBox="1"/>
          <p:nvPr/>
        </p:nvSpPr>
        <p:spPr>
          <a:xfrm>
            <a:off x="5624961"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38" name="TextBox 37">
            <a:extLst>
              <a:ext uri="{FF2B5EF4-FFF2-40B4-BE49-F238E27FC236}">
                <a16:creationId xmlns:a16="http://schemas.microsoft.com/office/drawing/2014/main" id="{C0168ADA-F362-4E12-94F2-0778A6F8BC92}"/>
              </a:ext>
            </a:extLst>
          </p:cNvPr>
          <p:cNvSpPr txBox="1"/>
          <p:nvPr/>
        </p:nvSpPr>
        <p:spPr>
          <a:xfrm>
            <a:off x="4719873" y="5807943"/>
            <a:ext cx="313454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3</a:t>
            </a:r>
          </a:p>
        </p:txBody>
      </p:sp>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sp>
        <p:nvSpPr>
          <p:cNvPr id="35" name="TextBox 34">
            <a:extLst>
              <a:ext uri="{FF2B5EF4-FFF2-40B4-BE49-F238E27FC236}">
                <a16:creationId xmlns:a16="http://schemas.microsoft.com/office/drawing/2014/main" id="{409BD6A5-FFD6-449B-BF88-6B4AA4ACA55A}"/>
              </a:ext>
            </a:extLst>
          </p:cNvPr>
          <p:cNvSpPr txBox="1"/>
          <p:nvPr/>
        </p:nvSpPr>
        <p:spPr>
          <a:xfrm>
            <a:off x="3690176" y="5102036"/>
            <a:ext cx="47843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7" name="TextBox 36">
            <a:extLst>
              <a:ext uri="{FF2B5EF4-FFF2-40B4-BE49-F238E27FC236}">
                <a16:creationId xmlns:a16="http://schemas.microsoft.com/office/drawing/2014/main" id="{9412AAA1-6A13-444C-8822-97A002C944E8}"/>
              </a:ext>
            </a:extLst>
          </p:cNvPr>
          <p:cNvSpPr txBox="1"/>
          <p:nvPr/>
        </p:nvSpPr>
        <p:spPr>
          <a:xfrm>
            <a:off x="7683732"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0" name="Straight Arrow Connector 39">
            <a:extLst>
              <a:ext uri="{FF2B5EF4-FFF2-40B4-BE49-F238E27FC236}">
                <a16:creationId xmlns:a16="http://schemas.microsoft.com/office/drawing/2014/main" id="{A625D458-ADCD-4905-8D57-4FECBD99875A}"/>
              </a:ext>
            </a:extLst>
          </p:cNvPr>
          <p:cNvCxnSpPr>
            <a:cxnSpLocks/>
          </p:cNvCxnSpPr>
          <p:nvPr/>
        </p:nvCxnSpPr>
        <p:spPr>
          <a:xfrm>
            <a:off x="3929393" y="5686810"/>
            <a:ext cx="434258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F311BA9-AC0F-4FA1-95B9-8BC40F6F4C86}"/>
              </a:ext>
            </a:extLst>
          </p:cNvPr>
          <p:cNvPicPr>
            <a:picLocks noChangeAspect="1" noChangeArrowheads="1"/>
          </p:cNvPicPr>
          <p:nvPr/>
        </p:nvPicPr>
        <p:blipFill rotWithShape="1">
          <a:blip r:embed="rId4" cstate="print"/>
          <a:srcRect b="13550"/>
          <a:stretch/>
        </p:blipFill>
        <p:spPr bwMode="auto">
          <a:xfrm>
            <a:off x="2142277" y="1731791"/>
            <a:ext cx="7907446" cy="2934475"/>
          </a:xfrm>
          <a:prstGeom prst="rect">
            <a:avLst/>
          </a:prstGeom>
          <a:noFill/>
        </p:spPr>
      </p:pic>
    </p:spTree>
    <p:custDataLst>
      <p:tags r:id="rId1"/>
    </p:custDataLst>
    <p:extLst>
      <p:ext uri="{BB962C8B-B14F-4D97-AF65-F5344CB8AC3E}">
        <p14:creationId xmlns:p14="http://schemas.microsoft.com/office/powerpoint/2010/main" val="3073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4" name="Group 3">
            <a:extLst>
              <a:ext uri="{FF2B5EF4-FFF2-40B4-BE49-F238E27FC236}">
                <a16:creationId xmlns:a16="http://schemas.microsoft.com/office/drawing/2014/main" id="{AF0A29D6-87CA-4ED8-A93E-87E6D2582229}"/>
              </a:ext>
            </a:extLst>
          </p:cNvPr>
          <p:cNvGrpSpPr/>
          <p:nvPr/>
        </p:nvGrpSpPr>
        <p:grpSpPr>
          <a:xfrm>
            <a:off x="2024337" y="1640543"/>
            <a:ext cx="2516171" cy="3061547"/>
            <a:chOff x="647701" y="1640542"/>
            <a:chExt cx="2516171" cy="3061547"/>
          </a:xfrm>
        </p:grpSpPr>
        <p:pic>
          <p:nvPicPr>
            <p:cNvPr id="24" name="Picture 2" descr="C:\Users\Liam\Documents\Design\NCETM\04 Images for B1 PPTs\Final PNG files\ncetm_mm_sp1_se06_aw010.png">
              <a:extLst>
                <a:ext uri="{FF2B5EF4-FFF2-40B4-BE49-F238E27FC236}">
                  <a16:creationId xmlns:a16="http://schemas.microsoft.com/office/drawing/2014/main" id="{E1D78752-EC96-4557-8ACE-6E83161A13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1" y="1640542"/>
              <a:ext cx="2516171" cy="3061547"/>
            </a:xfrm>
            <a:prstGeom prst="rect">
              <a:avLst/>
            </a:prstGeom>
            <a:noFill/>
          </p:spPr>
        </p:pic>
        <p:grpSp>
          <p:nvGrpSpPr>
            <p:cNvPr id="27" name="Group 26">
              <a:extLst>
                <a:ext uri="{FF2B5EF4-FFF2-40B4-BE49-F238E27FC236}">
                  <a16:creationId xmlns:a16="http://schemas.microsoft.com/office/drawing/2014/main" id="{896D4528-BA78-4E93-869E-113DDF636DCC}"/>
                </a:ext>
              </a:extLst>
            </p:cNvPr>
            <p:cNvGrpSpPr/>
            <p:nvPr/>
          </p:nvGrpSpPr>
          <p:grpSpPr>
            <a:xfrm>
              <a:off x="1331229" y="1640784"/>
              <a:ext cx="1149113" cy="621010"/>
              <a:chOff x="1508974" y="745668"/>
              <a:chExt cx="1149113" cy="621010"/>
            </a:xfrm>
          </p:grpSpPr>
          <p:sp>
            <p:nvSpPr>
              <p:cNvPr id="28" name="Rectangle 27">
                <a:extLst>
                  <a:ext uri="{FF2B5EF4-FFF2-40B4-BE49-F238E27FC236}">
                    <a16:creationId xmlns:a16="http://schemas.microsoft.com/office/drawing/2014/main" id="{283C1C2B-6582-49DB-B9F2-1C9F6C6F84CA}"/>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4B3F782C-7D1B-4081-8E7D-61FA5FAB8B7E}"/>
                  </a:ext>
                </a:extLst>
              </p:cNvPr>
              <p:cNvSpPr txBox="1"/>
              <p:nvPr/>
            </p:nvSpPr>
            <p:spPr>
              <a:xfrm>
                <a:off x="1667392" y="822959"/>
                <a:ext cx="832280"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grpSp>
        <p:nvGrpSpPr>
          <p:cNvPr id="5" name="Group 4">
            <a:extLst>
              <a:ext uri="{FF2B5EF4-FFF2-40B4-BE49-F238E27FC236}">
                <a16:creationId xmlns:a16="http://schemas.microsoft.com/office/drawing/2014/main" id="{1D091F63-4A3F-4D17-89A4-E85443EADE82}"/>
              </a:ext>
            </a:extLst>
          </p:cNvPr>
          <p:cNvGrpSpPr/>
          <p:nvPr/>
        </p:nvGrpSpPr>
        <p:grpSpPr>
          <a:xfrm>
            <a:off x="1883369" y="1640543"/>
            <a:ext cx="2731843" cy="3061547"/>
            <a:chOff x="3235475" y="1640542"/>
            <a:chExt cx="2731843" cy="3061547"/>
          </a:xfrm>
        </p:grpSpPr>
        <p:pic>
          <p:nvPicPr>
            <p:cNvPr id="25" name="Picture 2" descr="C:\Users\Liam\Documents\Design\NCETM\04 Images for B1 PPTs\Final PNG files\ncetm_mm_sp1_se06_aw010.png">
              <a:extLst>
                <a:ext uri="{FF2B5EF4-FFF2-40B4-BE49-F238E27FC236}">
                  <a16:creationId xmlns:a16="http://schemas.microsoft.com/office/drawing/2014/main" id="{BA48BA64-5374-4ABF-BF9C-469FA2FB457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475" y="1640542"/>
              <a:ext cx="2731843" cy="3061547"/>
            </a:xfrm>
            <a:prstGeom prst="rect">
              <a:avLst/>
            </a:prstGeom>
            <a:noFill/>
          </p:spPr>
        </p:pic>
        <p:grpSp>
          <p:nvGrpSpPr>
            <p:cNvPr id="30" name="Group 29">
              <a:extLst>
                <a:ext uri="{FF2B5EF4-FFF2-40B4-BE49-F238E27FC236}">
                  <a16:creationId xmlns:a16="http://schemas.microsoft.com/office/drawing/2014/main" id="{884C2AA8-D73A-49EB-A3FB-081D1FA8DDF2}"/>
                </a:ext>
              </a:extLst>
            </p:cNvPr>
            <p:cNvGrpSpPr/>
            <p:nvPr/>
          </p:nvGrpSpPr>
          <p:grpSpPr>
            <a:xfrm>
              <a:off x="3997443" y="1646826"/>
              <a:ext cx="1149113" cy="621010"/>
              <a:chOff x="1508974" y="745668"/>
              <a:chExt cx="1149113" cy="621010"/>
            </a:xfrm>
          </p:grpSpPr>
          <p:sp>
            <p:nvSpPr>
              <p:cNvPr id="31" name="Rectangle 30">
                <a:extLst>
                  <a:ext uri="{FF2B5EF4-FFF2-40B4-BE49-F238E27FC236}">
                    <a16:creationId xmlns:a16="http://schemas.microsoft.com/office/drawing/2014/main" id="{49A799DE-9E9E-46CB-A77D-4DF9E94CE4E5}"/>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AFCC3D79-C43F-4743-9686-879DC764C59F}"/>
                  </a:ext>
                </a:extLst>
              </p:cNvPr>
              <p:cNvSpPr txBox="1"/>
              <p:nvPr/>
            </p:nvSpPr>
            <p:spPr>
              <a:xfrm>
                <a:off x="1610486" y="822959"/>
                <a:ext cx="946093"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grpSp>
        <p:nvGrpSpPr>
          <p:cNvPr id="6" name="Group 5">
            <a:extLst>
              <a:ext uri="{FF2B5EF4-FFF2-40B4-BE49-F238E27FC236}">
                <a16:creationId xmlns:a16="http://schemas.microsoft.com/office/drawing/2014/main" id="{782A7BB6-E9BF-4773-9F2E-F78F4563697B}"/>
              </a:ext>
            </a:extLst>
          </p:cNvPr>
          <p:cNvGrpSpPr/>
          <p:nvPr/>
        </p:nvGrpSpPr>
        <p:grpSpPr>
          <a:xfrm>
            <a:off x="1916499" y="1640542"/>
            <a:ext cx="2731843" cy="3061547"/>
            <a:chOff x="5967014" y="1640542"/>
            <a:chExt cx="2731843" cy="3061547"/>
          </a:xfrm>
        </p:grpSpPr>
        <p:pic>
          <p:nvPicPr>
            <p:cNvPr id="26" name="Picture 2" descr="C:\Users\Liam\Documents\Design\NCETM\04 Images for B1 PPTs\Final PNG files\ncetm_mm_sp1_se06_aw010.png">
              <a:extLst>
                <a:ext uri="{FF2B5EF4-FFF2-40B4-BE49-F238E27FC236}">
                  <a16:creationId xmlns:a16="http://schemas.microsoft.com/office/drawing/2014/main" id="{170FD1FC-AAD3-450A-989E-41BC88384EA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6105"/>
            <a:stretch>
              <a:fillRect/>
            </a:stretch>
          </p:blipFill>
          <p:spPr bwMode="auto">
            <a:xfrm>
              <a:off x="5967014" y="1640542"/>
              <a:ext cx="2731843" cy="3061547"/>
            </a:xfrm>
            <a:prstGeom prst="rect">
              <a:avLst/>
            </a:prstGeom>
            <a:noFill/>
          </p:spPr>
        </p:pic>
        <p:grpSp>
          <p:nvGrpSpPr>
            <p:cNvPr id="33" name="Group 32">
              <a:extLst>
                <a:ext uri="{FF2B5EF4-FFF2-40B4-BE49-F238E27FC236}">
                  <a16:creationId xmlns:a16="http://schemas.microsoft.com/office/drawing/2014/main" id="{B40F1053-4123-408A-BB2F-8AD153B34998}"/>
                </a:ext>
              </a:extLst>
            </p:cNvPr>
            <p:cNvGrpSpPr/>
            <p:nvPr/>
          </p:nvGrpSpPr>
          <p:grpSpPr>
            <a:xfrm>
              <a:off x="6857163" y="1642393"/>
              <a:ext cx="1149113" cy="621010"/>
              <a:chOff x="1508974" y="745668"/>
              <a:chExt cx="1149113" cy="621010"/>
            </a:xfrm>
          </p:grpSpPr>
          <p:sp>
            <p:nvSpPr>
              <p:cNvPr id="34" name="Rectangle 33">
                <a:extLst>
                  <a:ext uri="{FF2B5EF4-FFF2-40B4-BE49-F238E27FC236}">
                    <a16:creationId xmlns:a16="http://schemas.microsoft.com/office/drawing/2014/main" id="{DA69E2B6-BDE4-4C2B-9D0E-9363C4BB73EE}"/>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DA4F34F5-AE98-49AA-8970-6CFED3906032}"/>
                  </a:ext>
                </a:extLst>
              </p:cNvPr>
              <p:cNvSpPr txBox="1"/>
              <p:nvPr/>
            </p:nvSpPr>
            <p:spPr>
              <a:xfrm>
                <a:off x="1657774" y="822959"/>
                <a:ext cx="851515"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grpSp>
      <p:sp>
        <p:nvSpPr>
          <p:cNvPr id="8" name="Content Placeholder 2">
            <a:extLst>
              <a:ext uri="{FF2B5EF4-FFF2-40B4-BE49-F238E27FC236}">
                <a16:creationId xmlns:a16="http://schemas.microsoft.com/office/drawing/2014/main" id="{0E45029F-6C8C-4D9A-87F2-1FDCC5A2CD2F}"/>
              </a:ext>
            </a:extLst>
          </p:cNvPr>
          <p:cNvSpPr txBox="1">
            <a:spLocks/>
          </p:cNvSpPr>
          <p:nvPr/>
        </p:nvSpPr>
        <p:spPr>
          <a:xfrm>
            <a:off x="6096000" y="1120109"/>
            <a:ext cx="5472113" cy="3888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children in the car at </a:t>
            </a:r>
            <a:r>
              <a:rPr kumimoji="0" lang="en-GB" sz="2000" i="1" u="none" strike="noStrike" kern="1200" cap="none" spc="0" normalizeH="0" baseline="0" noProof="0" dirty="0">
                <a:ln>
                  <a:noFill/>
                </a:ln>
                <a:solidFill>
                  <a:srgbClr val="585858"/>
                </a:solidFill>
                <a:effectLst/>
                <a:uLnTx/>
                <a:uFillTx/>
                <a:latin typeface="Arial"/>
                <a:ea typeface="+mn-ea"/>
                <a:cs typeface="+mn-cs"/>
              </a:rPr>
              <a:t>first</a:t>
            </a:r>
            <a:r>
              <a:rPr kumimoji="0" lang="en-GB" sz="200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What happens </a:t>
            </a:r>
            <a:r>
              <a:rPr kumimoji="0" lang="en-GB" sz="2000" i="1" u="none" strike="noStrike" kern="1200" cap="none" spc="0" normalizeH="0" baseline="0" noProof="0" dirty="0">
                <a:ln>
                  <a:noFill/>
                </a:ln>
                <a:solidFill>
                  <a:srgbClr val="585858"/>
                </a:solidFill>
                <a:effectLst/>
                <a:uLnTx/>
                <a:uFillTx/>
                <a:latin typeface="Arial"/>
                <a:ea typeface="+mn-ea"/>
                <a:cs typeface="+mn-cs"/>
              </a:rPr>
              <a:t>then</a:t>
            </a:r>
            <a:r>
              <a:rPr kumimoji="0" lang="en-GB" sz="2000" i="0" u="none" strike="noStrike" kern="1200" cap="none" spc="0" normalizeH="0" baseline="0" noProof="0" dirty="0">
                <a:ln>
                  <a:noFill/>
                </a:ln>
                <a:solidFill>
                  <a:srgbClr val="585858"/>
                </a:solidFill>
                <a:effectLst/>
                <a:uLnTx/>
                <a:uFillTx/>
                <a:latin typeface="Arial"/>
                <a:ea typeface="+mn-ea"/>
                <a:cs typeface="+mn-cs"/>
              </a:rPr>
              <a:t>? How many are in the car </a:t>
            </a:r>
            <a:r>
              <a:rPr kumimoji="0" lang="en-GB" sz="2000" i="1" u="none" strike="noStrike" kern="1200" cap="none" spc="0" normalizeH="0" baseline="0" noProof="0" dirty="0">
                <a:ln>
                  <a:noFill/>
                </a:ln>
                <a:solidFill>
                  <a:srgbClr val="585858"/>
                </a:solidFill>
                <a:effectLst/>
                <a:uLnTx/>
                <a:uFillTx/>
                <a:latin typeface="Arial"/>
                <a:ea typeface="+mn-ea"/>
                <a:cs typeface="+mn-cs"/>
              </a:rPr>
              <a:t>now</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Is this an addition or subtraction story?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Try acting out the 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i="0" u="none" strike="noStrike" kern="1200" cap="none" spc="0" normalizeH="0" baseline="0" noProof="0" dirty="0">
                <a:ln>
                  <a:noFill/>
                </a:ln>
                <a:solidFill>
                  <a:srgbClr val="585858"/>
                </a:solidFill>
                <a:effectLst/>
                <a:uLnTx/>
                <a:uFillTx/>
                <a:latin typeface="Arial"/>
                <a:ea typeface="+mn-ea"/>
                <a:cs typeface="+mn-cs"/>
              </a:rPr>
              <a:t>Can you write a subtraction equation to match this </a:t>
            </a:r>
            <a:r>
              <a:rPr kumimoji="0" lang="en-GB" sz="200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i="0" u="none" strike="noStrike" kern="1200" cap="none" spc="0" normalizeH="0" baseline="0" noProof="0" dirty="0">
                <a:ln>
                  <a:noFill/>
                </a:ln>
                <a:solidFill>
                  <a:srgbClr val="585858"/>
                </a:solidFill>
                <a:effectLst/>
                <a:uLnTx/>
                <a:uFillTx/>
                <a:latin typeface="Arial"/>
                <a:ea typeface="+mn-ea"/>
                <a:cs typeface="+mn-cs"/>
              </a:rPr>
              <a:t>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Say what each number and sign means.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9E28FBA4-9843-457F-9FCF-020F70C2CF42}"/>
              </a:ext>
            </a:extLst>
          </p:cNvPr>
          <p:cNvSpPr txBox="1"/>
          <p:nvPr/>
        </p:nvSpPr>
        <p:spPr>
          <a:xfrm>
            <a:off x="6095999" y="4885495"/>
            <a:ext cx="547211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Subtraction can tell us about taking away</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We can write this as 4 minus 1 is equal to 3.</a:t>
            </a:r>
          </a:p>
        </p:txBody>
      </p:sp>
    </p:spTree>
    <p:custDataLst>
      <p:tags r:id="rId1"/>
    </p:custDataLst>
    <p:extLst>
      <p:ext uri="{BB962C8B-B14F-4D97-AF65-F5344CB8AC3E}">
        <p14:creationId xmlns:p14="http://schemas.microsoft.com/office/powerpoint/2010/main" val="28853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0685-0DED-48F2-BD67-0FB0CAF41D1B}"/>
              </a:ext>
            </a:extLst>
          </p:cNvPr>
          <p:cNvSpPr>
            <a:spLocks noGrp="1"/>
          </p:cNvSpPr>
          <p:nvPr>
            <p:ph type="title"/>
          </p:nvPr>
        </p:nvSpPr>
        <p:spPr/>
        <p:txBody>
          <a:bodyPr/>
          <a:lstStyle/>
          <a:p>
            <a:r>
              <a:rPr lang="en-GB" dirty="0"/>
              <a:t>1AS-2 Read, write and interpret additive equations</a:t>
            </a:r>
          </a:p>
        </p:txBody>
      </p:sp>
      <p:grpSp>
        <p:nvGrpSpPr>
          <p:cNvPr id="28" name="Group 27">
            <a:extLst>
              <a:ext uri="{FF2B5EF4-FFF2-40B4-BE49-F238E27FC236}">
                <a16:creationId xmlns:a16="http://schemas.microsoft.com/office/drawing/2014/main" id="{8C077BCC-F238-4179-A86D-02B544686116}"/>
              </a:ext>
            </a:extLst>
          </p:cNvPr>
          <p:cNvGrpSpPr/>
          <p:nvPr/>
        </p:nvGrpSpPr>
        <p:grpSpPr>
          <a:xfrm>
            <a:off x="2171701" y="1640543"/>
            <a:ext cx="8051156" cy="3061547"/>
            <a:chOff x="1561500" y="1862826"/>
            <a:chExt cx="6048228" cy="2299910"/>
          </a:xfrm>
        </p:grpSpPr>
        <p:pic>
          <p:nvPicPr>
            <p:cNvPr id="9" name="Picture 2" descr="C:\Users\Liam\Documents\Design\NCETM\04 Images for B1 PPTs\Final PNG files\ncetm_mm_sp1_se06_aw010.png">
              <a:extLst>
                <a:ext uri="{FF2B5EF4-FFF2-40B4-BE49-F238E27FC236}">
                  <a16:creationId xmlns:a16="http://schemas.microsoft.com/office/drawing/2014/main" id="{48117C3E-E5AA-4507-A302-30FF0F51D8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61500" y="1862826"/>
              <a:ext cx="1890210" cy="2299910"/>
            </a:xfrm>
            <a:prstGeom prst="rect">
              <a:avLst/>
            </a:prstGeom>
            <a:noFill/>
          </p:spPr>
        </p:pic>
        <p:pic>
          <p:nvPicPr>
            <p:cNvPr id="10" name="Picture 2" descr="C:\Users\Liam\Documents\Design\NCETM\04 Images for B1 PPTs\Final PNG files\ncetm_mm_sp1_se06_aw010.png">
              <a:extLst>
                <a:ext uri="{FF2B5EF4-FFF2-40B4-BE49-F238E27FC236}">
                  <a16:creationId xmlns:a16="http://schemas.microsoft.com/office/drawing/2014/main" id="{1C4ED530-2DDB-4AA6-9995-C794075308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500" y="1862826"/>
              <a:ext cx="2052228" cy="2299910"/>
            </a:xfrm>
            <a:prstGeom prst="rect">
              <a:avLst/>
            </a:prstGeom>
            <a:noFill/>
          </p:spPr>
        </p:pic>
        <p:pic>
          <p:nvPicPr>
            <p:cNvPr id="11" name="Picture 2" descr="C:\Users\Liam\Documents\Design\NCETM\04 Images for B1 PPTs\Final PNG files\ncetm_mm_sp1_se06_aw010.png">
              <a:extLst>
                <a:ext uri="{FF2B5EF4-FFF2-40B4-BE49-F238E27FC236}">
                  <a16:creationId xmlns:a16="http://schemas.microsoft.com/office/drawing/2014/main" id="{F787A3B5-CD3C-4647-84B9-FD37F0A60C4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6105"/>
            <a:stretch>
              <a:fillRect/>
            </a:stretch>
          </p:blipFill>
          <p:spPr bwMode="auto">
            <a:xfrm>
              <a:off x="5557500" y="1862826"/>
              <a:ext cx="2052228" cy="2299910"/>
            </a:xfrm>
            <a:prstGeom prst="rect">
              <a:avLst/>
            </a:prstGeom>
            <a:noFill/>
          </p:spPr>
        </p:pic>
      </p:grpSp>
      <p:grpSp>
        <p:nvGrpSpPr>
          <p:cNvPr id="16" name="Group 15">
            <a:extLst>
              <a:ext uri="{FF2B5EF4-FFF2-40B4-BE49-F238E27FC236}">
                <a16:creationId xmlns:a16="http://schemas.microsoft.com/office/drawing/2014/main" id="{123E76DD-895A-498F-A5AC-6ECA2D3BFAD9}"/>
              </a:ext>
            </a:extLst>
          </p:cNvPr>
          <p:cNvGrpSpPr/>
          <p:nvPr/>
        </p:nvGrpSpPr>
        <p:grpSpPr>
          <a:xfrm>
            <a:off x="2855230" y="1640784"/>
            <a:ext cx="1149113" cy="621010"/>
            <a:chOff x="1508974" y="745668"/>
            <a:chExt cx="1149113" cy="621010"/>
          </a:xfrm>
        </p:grpSpPr>
        <p:sp>
          <p:nvSpPr>
            <p:cNvPr id="12" name="Rectangle 11">
              <a:extLst>
                <a:ext uri="{FF2B5EF4-FFF2-40B4-BE49-F238E27FC236}">
                  <a16:creationId xmlns:a16="http://schemas.microsoft.com/office/drawing/2014/main" id="{A1B13CD6-178C-43A0-A67E-9EC4BA965C5A}"/>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B5765E85-92D8-40DE-881D-55E15737BBE0}"/>
                </a:ext>
              </a:extLst>
            </p:cNvPr>
            <p:cNvSpPr txBox="1"/>
            <p:nvPr/>
          </p:nvSpPr>
          <p:spPr>
            <a:xfrm>
              <a:off x="1667393" y="822959"/>
              <a:ext cx="832279"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First</a:t>
              </a:r>
            </a:p>
          </p:txBody>
        </p:sp>
      </p:grpSp>
      <p:grpSp>
        <p:nvGrpSpPr>
          <p:cNvPr id="17" name="Group 16">
            <a:extLst>
              <a:ext uri="{FF2B5EF4-FFF2-40B4-BE49-F238E27FC236}">
                <a16:creationId xmlns:a16="http://schemas.microsoft.com/office/drawing/2014/main" id="{217F23DA-01E8-4B9A-AFC9-71A9402C141D}"/>
              </a:ext>
            </a:extLst>
          </p:cNvPr>
          <p:cNvGrpSpPr/>
          <p:nvPr/>
        </p:nvGrpSpPr>
        <p:grpSpPr>
          <a:xfrm>
            <a:off x="5521444" y="1646826"/>
            <a:ext cx="1149113" cy="621010"/>
            <a:chOff x="1508974" y="745668"/>
            <a:chExt cx="1149113" cy="621010"/>
          </a:xfrm>
        </p:grpSpPr>
        <p:sp>
          <p:nvSpPr>
            <p:cNvPr id="18" name="Rectangle 17">
              <a:extLst>
                <a:ext uri="{FF2B5EF4-FFF2-40B4-BE49-F238E27FC236}">
                  <a16:creationId xmlns:a16="http://schemas.microsoft.com/office/drawing/2014/main" id="{4733F1A4-F522-4A3C-BB92-9FAF9767B4B2}"/>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9C0F7567-6514-4BB7-86F6-1EE67548D206}"/>
                </a:ext>
              </a:extLst>
            </p:cNvPr>
            <p:cNvSpPr txBox="1"/>
            <p:nvPr/>
          </p:nvSpPr>
          <p:spPr>
            <a:xfrm>
              <a:off x="1610486" y="822959"/>
              <a:ext cx="946093"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Then</a:t>
              </a:r>
            </a:p>
          </p:txBody>
        </p:sp>
      </p:grpSp>
      <p:grpSp>
        <p:nvGrpSpPr>
          <p:cNvPr id="24" name="Group 23">
            <a:extLst>
              <a:ext uri="{FF2B5EF4-FFF2-40B4-BE49-F238E27FC236}">
                <a16:creationId xmlns:a16="http://schemas.microsoft.com/office/drawing/2014/main" id="{DF17CE8F-CBCB-4C91-832A-39EC03CB3A3C}"/>
              </a:ext>
            </a:extLst>
          </p:cNvPr>
          <p:cNvGrpSpPr/>
          <p:nvPr/>
        </p:nvGrpSpPr>
        <p:grpSpPr>
          <a:xfrm>
            <a:off x="8381164" y="1642393"/>
            <a:ext cx="1149113" cy="621010"/>
            <a:chOff x="1508974" y="745668"/>
            <a:chExt cx="1149113" cy="621010"/>
          </a:xfrm>
        </p:grpSpPr>
        <p:sp>
          <p:nvSpPr>
            <p:cNvPr id="25" name="Rectangle 24">
              <a:extLst>
                <a:ext uri="{FF2B5EF4-FFF2-40B4-BE49-F238E27FC236}">
                  <a16:creationId xmlns:a16="http://schemas.microsoft.com/office/drawing/2014/main" id="{C78A004C-A529-4CD2-A539-435CDADAC0CC}"/>
                </a:ext>
              </a:extLst>
            </p:cNvPr>
            <p:cNvSpPr/>
            <p:nvPr/>
          </p:nvSpPr>
          <p:spPr>
            <a:xfrm>
              <a:off x="1508974" y="745668"/>
              <a:ext cx="1149113" cy="621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F065F7B-569F-4F06-9D7B-2CC7F8262F2B}"/>
                </a:ext>
              </a:extLst>
            </p:cNvPr>
            <p:cNvSpPr txBox="1"/>
            <p:nvPr/>
          </p:nvSpPr>
          <p:spPr>
            <a:xfrm>
              <a:off x="1657774" y="822959"/>
              <a:ext cx="851515"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Now</a:t>
              </a:r>
            </a:p>
          </p:txBody>
        </p:sp>
      </p:grpSp>
      <p:sp>
        <p:nvSpPr>
          <p:cNvPr id="48" name="TextBox 47">
            <a:extLst>
              <a:ext uri="{FF2B5EF4-FFF2-40B4-BE49-F238E27FC236}">
                <a16:creationId xmlns:a16="http://schemas.microsoft.com/office/drawing/2014/main" id="{F2764C14-5C79-4EFD-B663-E4894C89F696}"/>
              </a:ext>
            </a:extLst>
          </p:cNvPr>
          <p:cNvSpPr txBox="1"/>
          <p:nvPr/>
        </p:nvSpPr>
        <p:spPr>
          <a:xfrm>
            <a:off x="5624961"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a:t>
            </a:r>
          </a:p>
        </p:txBody>
      </p:sp>
      <p:sp>
        <p:nvSpPr>
          <p:cNvPr id="49" name="TextBox 48">
            <a:extLst>
              <a:ext uri="{FF2B5EF4-FFF2-40B4-BE49-F238E27FC236}">
                <a16:creationId xmlns:a16="http://schemas.microsoft.com/office/drawing/2014/main" id="{091C9CE2-61FE-4F27-8DA3-F3ED61C1A616}"/>
              </a:ext>
            </a:extLst>
          </p:cNvPr>
          <p:cNvSpPr txBox="1"/>
          <p:nvPr/>
        </p:nvSpPr>
        <p:spPr>
          <a:xfrm>
            <a:off x="4723020" y="5807943"/>
            <a:ext cx="3134544"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3</a:t>
            </a:r>
          </a:p>
        </p:txBody>
      </p:sp>
      <p:sp>
        <p:nvSpPr>
          <p:cNvPr id="50" name="TextBox 49">
            <a:extLst>
              <a:ext uri="{FF2B5EF4-FFF2-40B4-BE49-F238E27FC236}">
                <a16:creationId xmlns:a16="http://schemas.microsoft.com/office/drawing/2014/main" id="{64F6D155-1950-45A0-97BF-AF35C5F1C81D}"/>
              </a:ext>
            </a:extLst>
          </p:cNvPr>
          <p:cNvSpPr txBox="1"/>
          <p:nvPr/>
        </p:nvSpPr>
        <p:spPr>
          <a:xfrm>
            <a:off x="3690176" y="5102036"/>
            <a:ext cx="47843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1" name="TextBox 50">
            <a:extLst>
              <a:ext uri="{FF2B5EF4-FFF2-40B4-BE49-F238E27FC236}">
                <a16:creationId xmlns:a16="http://schemas.microsoft.com/office/drawing/2014/main" id="{5B6BAF5B-172A-4D54-B543-7BB69D04D0BB}"/>
              </a:ext>
            </a:extLst>
          </p:cNvPr>
          <p:cNvSpPr txBox="1"/>
          <p:nvPr/>
        </p:nvSpPr>
        <p:spPr>
          <a:xfrm>
            <a:off x="7683732" y="5102036"/>
            <a:ext cx="98299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cxnSp>
        <p:nvCxnSpPr>
          <p:cNvPr id="52" name="Straight Arrow Connector 51">
            <a:extLst>
              <a:ext uri="{FF2B5EF4-FFF2-40B4-BE49-F238E27FC236}">
                <a16:creationId xmlns:a16="http://schemas.microsoft.com/office/drawing/2014/main" id="{BF4B79C7-5C1E-4FF3-9603-D174AA92F135}"/>
              </a:ext>
            </a:extLst>
          </p:cNvPr>
          <p:cNvCxnSpPr>
            <a:cxnSpLocks/>
          </p:cNvCxnSpPr>
          <p:nvPr/>
        </p:nvCxnSpPr>
        <p:spPr>
          <a:xfrm>
            <a:off x="3929393" y="5686810"/>
            <a:ext cx="4342587"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793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3A90B-CBE7-4785-B08B-363736B1F39E}"/>
              </a:ext>
            </a:extLst>
          </p:cNvPr>
          <p:cNvSpPr>
            <a:spLocks noGrp="1"/>
          </p:cNvSpPr>
          <p:nvPr>
            <p:ph type="title"/>
          </p:nvPr>
        </p:nvSpPr>
        <p:spPr/>
        <p:txBody>
          <a:bodyPr/>
          <a:lstStyle/>
          <a:p>
            <a:r>
              <a:rPr lang="en-GB" dirty="0"/>
              <a:t>1AS-2 Read, write and interpret additive equations</a:t>
            </a:r>
          </a:p>
        </p:txBody>
      </p:sp>
      <p:pic>
        <p:nvPicPr>
          <p:cNvPr id="13314" name="Picture 2" descr="C:\Users\Liam\Documents\Design\NCETM\04 Images for B1 PPTs\Final PNG files\ncetm_mm_sp1_se06_aw019.png"/>
          <p:cNvPicPr>
            <a:picLocks noChangeAspect="1" noChangeArrowheads="1"/>
          </p:cNvPicPr>
          <p:nvPr/>
        </p:nvPicPr>
        <p:blipFill>
          <a:blip r:embed="rId3" cstate="print"/>
          <a:srcRect/>
          <a:stretch>
            <a:fillRect/>
          </a:stretch>
        </p:blipFill>
        <p:spPr bwMode="auto">
          <a:xfrm>
            <a:off x="765343" y="2051083"/>
            <a:ext cx="5190888" cy="3304443"/>
          </a:xfrm>
          <a:prstGeom prst="rect">
            <a:avLst/>
          </a:prstGeom>
          <a:noFill/>
        </p:spPr>
      </p:pic>
      <p:sp>
        <p:nvSpPr>
          <p:cNvPr id="2" name="Content Placeholder 2">
            <a:extLst>
              <a:ext uri="{FF2B5EF4-FFF2-40B4-BE49-F238E27FC236}">
                <a16:creationId xmlns:a16="http://schemas.microsoft.com/office/drawing/2014/main" id="{BBEEAA4F-5A3E-43B3-A752-0D123E7D12F0}"/>
              </a:ext>
            </a:extLst>
          </p:cNvPr>
          <p:cNvSpPr txBox="1">
            <a:spLocks/>
          </p:cNvSpPr>
          <p:nvPr/>
        </p:nvSpPr>
        <p:spPr>
          <a:xfrm>
            <a:off x="6096000" y="2212119"/>
            <a:ext cx="5619749" cy="330444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Look at the picture. Which part of the story does it show?</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Can you think what the start of the story might have been? Would there be more or fewer children at the start of an addition story?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Can you use objects to help you make up a story that ends with 6 children on the bus?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chemeClr val="bg2"/>
              </a:solidFill>
              <a:effectLst/>
              <a:uLnTx/>
              <a:uFillTx/>
              <a:latin typeface="Arial"/>
              <a:ea typeface="+mn-ea"/>
              <a:cs typeface="+mn-cs"/>
            </a:endParaRPr>
          </a:p>
        </p:txBody>
      </p:sp>
    </p:spTree>
    <p:extLst>
      <p:ext uri="{BB962C8B-B14F-4D97-AF65-F5344CB8AC3E}">
        <p14:creationId xmlns:p14="http://schemas.microsoft.com/office/powerpoint/2010/main" val="374754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4953B-0162-4599-8C91-18B68BF7DBFA}"/>
              </a:ext>
            </a:extLst>
          </p:cNvPr>
          <p:cNvSpPr>
            <a:spLocks noGrp="1"/>
          </p:cNvSpPr>
          <p:nvPr>
            <p:ph type="title"/>
          </p:nvPr>
        </p:nvSpPr>
        <p:spPr/>
        <p:txBody>
          <a:bodyPr/>
          <a:lstStyle/>
          <a:p>
            <a:r>
              <a:rPr lang="en-GB" dirty="0"/>
              <a:t>1AS-2 Read, write and interpret additive equations</a:t>
            </a:r>
          </a:p>
        </p:txBody>
      </p:sp>
      <p:grpSp>
        <p:nvGrpSpPr>
          <p:cNvPr id="6" name="Group 5">
            <a:extLst>
              <a:ext uri="{FF2B5EF4-FFF2-40B4-BE49-F238E27FC236}">
                <a16:creationId xmlns:a16="http://schemas.microsoft.com/office/drawing/2014/main" id="{28FDA77A-BB26-43F2-ACBE-0A86E75F2838}"/>
              </a:ext>
            </a:extLst>
          </p:cNvPr>
          <p:cNvGrpSpPr/>
          <p:nvPr/>
        </p:nvGrpSpPr>
        <p:grpSpPr>
          <a:xfrm>
            <a:off x="923829" y="1819373"/>
            <a:ext cx="4864230" cy="3697190"/>
            <a:chOff x="960949" y="1558995"/>
            <a:chExt cx="4868982" cy="3740010"/>
          </a:xfrm>
        </p:grpSpPr>
        <p:pic>
          <p:nvPicPr>
            <p:cNvPr id="14" name="Picture 2" descr="C:\Users\Liam\Documents\Design\NCETM\04 Images for B1 PPTs\Final PNG files\ncetm_mm_sp1_se06_aw01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0949" y="1558995"/>
              <a:ext cx="4868982" cy="3740010"/>
            </a:xfrm>
            <a:prstGeom prst="rect">
              <a:avLst/>
            </a:prstGeom>
            <a:noFill/>
          </p:spPr>
        </p:pic>
        <p:sp>
          <p:nvSpPr>
            <p:cNvPr id="4" name="Content Placeholder 2">
              <a:extLst>
                <a:ext uri="{FF2B5EF4-FFF2-40B4-BE49-F238E27FC236}">
                  <a16:creationId xmlns:a16="http://schemas.microsoft.com/office/drawing/2014/main" id="{8E30E868-2C13-4C72-BC16-849DB235F0C5}"/>
                </a:ext>
              </a:extLst>
            </p:cNvPr>
            <p:cNvSpPr txBox="1">
              <a:spLocks/>
            </p:cNvSpPr>
            <p:nvPr/>
          </p:nvSpPr>
          <p:spPr>
            <a:xfrm>
              <a:off x="2959714" y="3709886"/>
              <a:ext cx="331063" cy="426170"/>
            </a:xfrm>
            <a:prstGeom prst="rect">
              <a:avLst/>
            </a:prstGeom>
            <a:solidFill>
              <a:schemeClr val="bg1"/>
            </a:solidFill>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02EBCA35-2535-43E6-AB0B-ED75DE208D92}"/>
                </a:ext>
              </a:extLst>
            </p:cNvPr>
            <p:cNvSpPr txBox="1">
              <a:spLocks/>
            </p:cNvSpPr>
            <p:nvPr/>
          </p:nvSpPr>
          <p:spPr>
            <a:xfrm>
              <a:off x="2840983" y="4654412"/>
              <a:ext cx="331063" cy="426170"/>
            </a:xfrm>
            <a:prstGeom prst="rect">
              <a:avLst/>
            </a:prstGeom>
            <a:solidFill>
              <a:schemeClr val="bg1"/>
            </a:solidFill>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ctr"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sp>
        <p:nvSpPr>
          <p:cNvPr id="12" name="Content Placeholder 2">
            <a:extLst>
              <a:ext uri="{FF2B5EF4-FFF2-40B4-BE49-F238E27FC236}">
                <a16:creationId xmlns:a16="http://schemas.microsoft.com/office/drawing/2014/main" id="{08A194EC-3631-4259-BEE7-827C149619CB}"/>
              </a:ext>
            </a:extLst>
          </p:cNvPr>
          <p:cNvSpPr txBox="1">
            <a:spLocks/>
          </p:cNvSpPr>
          <p:nvPr/>
        </p:nvSpPr>
        <p:spPr>
          <a:xfrm>
            <a:off x="6096000" y="1792798"/>
            <a:ext cx="517217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It’s your turn to practise telling some </a:t>
            </a:r>
            <a:r>
              <a:rPr kumimoji="0" lang="en-GB" sz="200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i="0" u="none" strike="noStrike" kern="1200" cap="none" spc="0" normalizeH="0" baseline="0" noProof="0" dirty="0">
                <a:ln>
                  <a:noFill/>
                </a:ln>
                <a:solidFill>
                  <a:srgbClr val="585858"/>
                </a:solidFill>
                <a:effectLst/>
                <a:uLnTx/>
                <a:uFillTx/>
                <a:latin typeface="Arial"/>
                <a:ea typeface="+mn-ea"/>
                <a:cs typeface="+mn-cs"/>
              </a:rPr>
              <a:t>stories for </a:t>
            </a:r>
            <a:r>
              <a:rPr kumimoji="0" lang="en-GB" sz="2000" i="1" u="none" strike="noStrike" kern="1200" cap="none" spc="0" normalizeH="0" baseline="0" noProof="0" dirty="0">
                <a:ln>
                  <a:noFill/>
                </a:ln>
                <a:solidFill>
                  <a:srgbClr val="585858"/>
                </a:solidFill>
                <a:effectLst/>
                <a:uLnTx/>
                <a:uFillTx/>
                <a:latin typeface="Arial"/>
                <a:ea typeface="+mn-ea"/>
                <a:cs typeface="+mn-cs"/>
              </a:rPr>
              <a:t>addition</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set of objects (e.g. toy cars in a car-park, animals in a field, bears on a picnic rug) and make up and tell your own simple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record your story in different ways - as a picture and as an equation. Make sure you say what each number and symbol means.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7759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4953B-0162-4599-8C91-18B68BF7DBFA}"/>
              </a:ext>
            </a:extLst>
          </p:cNvPr>
          <p:cNvSpPr>
            <a:spLocks noGrp="1"/>
          </p:cNvSpPr>
          <p:nvPr>
            <p:ph type="title"/>
          </p:nvPr>
        </p:nvSpPr>
        <p:spPr/>
        <p:txBody>
          <a:bodyPr/>
          <a:lstStyle/>
          <a:p>
            <a:r>
              <a:rPr lang="en-GB" dirty="0"/>
              <a:t>1AS-2 Read, write and interpret additive equations</a:t>
            </a:r>
          </a:p>
        </p:txBody>
      </p:sp>
      <p:pic>
        <p:nvPicPr>
          <p:cNvPr id="5" name="Picture 2" descr="C:\Users\Liam\Documents\Design\NCETM\04 Images for B1 PPTs\Final PNG files\ncetm_mm_sp1_se06_aw014.png">
            <a:extLst>
              <a:ext uri="{FF2B5EF4-FFF2-40B4-BE49-F238E27FC236}">
                <a16:creationId xmlns:a16="http://schemas.microsoft.com/office/drawing/2014/main" id="{42BADFF5-6CA5-4C40-8E0D-87A5F75E49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3252" y="1818489"/>
            <a:ext cx="4826660" cy="3707501"/>
          </a:xfrm>
          <a:prstGeom prst="rect">
            <a:avLst/>
          </a:prstGeom>
          <a:noFill/>
        </p:spPr>
      </p:pic>
      <p:sp>
        <p:nvSpPr>
          <p:cNvPr id="7" name="Content Placeholder 2">
            <a:extLst>
              <a:ext uri="{FF2B5EF4-FFF2-40B4-BE49-F238E27FC236}">
                <a16:creationId xmlns:a16="http://schemas.microsoft.com/office/drawing/2014/main" id="{FF61EB91-5BDE-4EA2-84B3-78D011A056EC}"/>
              </a:ext>
            </a:extLst>
          </p:cNvPr>
          <p:cNvSpPr txBox="1">
            <a:spLocks/>
          </p:cNvSpPr>
          <p:nvPr/>
        </p:nvSpPr>
        <p:spPr>
          <a:xfrm>
            <a:off x="6096001" y="1792798"/>
            <a:ext cx="5162748" cy="407936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It’s your turn to practise telling some </a:t>
            </a:r>
            <a:r>
              <a:rPr kumimoji="0" lang="en-GB" sz="2000" i="1" u="none" strike="noStrike" kern="1200" cap="none" spc="0" normalizeH="0" baseline="0" noProof="0" dirty="0">
                <a:ln>
                  <a:noFill/>
                </a:ln>
                <a:solidFill>
                  <a:srgbClr val="585858"/>
                </a:solidFill>
                <a:effectLst/>
                <a:uLnTx/>
                <a:uFillTx/>
                <a:latin typeface="Arial"/>
                <a:ea typeface="+mn-ea"/>
                <a:cs typeface="+mn-cs"/>
              </a:rPr>
              <a:t>first, then, now </a:t>
            </a:r>
            <a:r>
              <a:rPr kumimoji="0" lang="en-GB" sz="2000" i="0" u="none" strike="noStrike" kern="1200" cap="none" spc="0" normalizeH="0" baseline="0" noProof="0" dirty="0">
                <a:ln>
                  <a:noFill/>
                </a:ln>
                <a:solidFill>
                  <a:srgbClr val="585858"/>
                </a:solidFill>
                <a:effectLst/>
                <a:uLnTx/>
                <a:uFillTx/>
                <a:latin typeface="Arial"/>
                <a:ea typeface="+mn-ea"/>
                <a:cs typeface="+mn-cs"/>
              </a:rPr>
              <a:t>stories for </a:t>
            </a:r>
            <a:r>
              <a:rPr kumimoji="0" lang="en-GB" sz="2000" i="1" u="none" strike="noStrike" kern="1200" cap="none" spc="0" normalizeH="0" baseline="0" noProof="0" dirty="0">
                <a:ln>
                  <a:noFill/>
                </a:ln>
                <a:solidFill>
                  <a:srgbClr val="585858"/>
                </a:solidFill>
                <a:effectLst/>
                <a:uLnTx/>
                <a:uFillTx/>
                <a:latin typeface="Arial"/>
                <a:ea typeface="+mn-ea"/>
                <a:cs typeface="+mn-cs"/>
              </a:rPr>
              <a:t>subtraction</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a set of objects (e.g. toy cars in a car-park, animals in a field, bears on a picnic rug) and make up and tell your own simple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record your story in different ways - as a picture and as an equation. Make sure you say what each number and symbol means.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489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1C22C-3246-4DEA-AD23-6731F45651BC}"/>
              </a:ext>
            </a:extLst>
          </p:cNvPr>
          <p:cNvSpPr>
            <a:spLocks noGrp="1"/>
          </p:cNvSpPr>
          <p:nvPr>
            <p:ph type="title"/>
          </p:nvPr>
        </p:nvSpPr>
        <p:spPr/>
        <p:txBody>
          <a:bodyPr/>
          <a:lstStyle/>
          <a:p>
            <a:r>
              <a:rPr lang="en-GB" dirty="0"/>
              <a:t>1AS-2 Read, write and interpret additive equations</a:t>
            </a:r>
          </a:p>
        </p:txBody>
      </p:sp>
      <p:pic>
        <p:nvPicPr>
          <p:cNvPr id="17410" name="Picture 2" descr="C:\Users\Liam\Documents\Design\NCETM\04 Images for B1 PPTs\Final PNG files\ncetm_mm_sp1_se06_aw02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1050" y="3322674"/>
            <a:ext cx="288032" cy="288032"/>
          </a:xfrm>
          <a:prstGeom prst="rect">
            <a:avLst/>
          </a:prstGeom>
          <a:noFill/>
        </p:spPr>
      </p:pic>
      <p:pic>
        <p:nvPicPr>
          <p:cNvPr id="12" name="Picture 2" descr="C:\Users\Liam\Documents\Design\NCETM\04 Images for B1 PPTs\Final PNG files\ncetm_mm_sp1_se06_aw023.png"/>
          <p:cNvPicPr>
            <a:picLocks noChangeAspect="1" noChangeArrowheads="1"/>
          </p:cNvPicPr>
          <p:nvPr/>
        </p:nvPicPr>
        <p:blipFill>
          <a:blip r:embed="rId4" cstate="email">
            <a:extLst>
              <a:ext uri="{28A0092B-C50C-407E-A947-70E740481C1C}">
                <a14:useLocalDpi xmlns:a14="http://schemas.microsoft.com/office/drawing/2010/main"/>
              </a:ext>
            </a:extLst>
          </a:blip>
          <a:srcRect r="-42194"/>
          <a:stretch>
            <a:fillRect/>
          </a:stretch>
        </p:blipFill>
        <p:spPr bwMode="auto">
          <a:xfrm>
            <a:off x="5132613" y="3322674"/>
            <a:ext cx="288032" cy="288032"/>
          </a:xfrm>
          <a:prstGeom prst="rect">
            <a:avLst/>
          </a:prstGeom>
          <a:noFill/>
        </p:spPr>
      </p:pic>
      <p:pic>
        <p:nvPicPr>
          <p:cNvPr id="13" name="Picture 2" descr="C:\Users\Liam\Documents\Design\NCETM\04 Images for B1 PPTs\Final PNG files\ncetm_mm_sp1_se06_aw023.png"/>
          <p:cNvPicPr>
            <a:picLocks noChangeAspect="1" noChangeArrowheads="1"/>
          </p:cNvPicPr>
          <p:nvPr/>
        </p:nvPicPr>
        <p:blipFill>
          <a:blip r:embed="rId5" cstate="email">
            <a:extLst>
              <a:ext uri="{28A0092B-C50C-407E-A947-70E740481C1C}">
                <a14:useLocalDpi xmlns:a14="http://schemas.microsoft.com/office/drawing/2010/main"/>
              </a:ext>
            </a:extLst>
          </a:blip>
          <a:srcRect r="-152"/>
          <a:stretch>
            <a:fillRect/>
          </a:stretch>
        </p:blipFill>
        <p:spPr bwMode="auto">
          <a:xfrm>
            <a:off x="1181050" y="2456120"/>
            <a:ext cx="4193708" cy="794545"/>
          </a:xfrm>
          <a:prstGeom prst="rect">
            <a:avLst/>
          </a:prstGeom>
          <a:noFill/>
        </p:spPr>
      </p:pic>
      <p:pic>
        <p:nvPicPr>
          <p:cNvPr id="21" name="Picture 2" descr="C:\Users\Liam\Documents\Design\NCETM\04 Images for B1 PPTs\Final PNG files\ncetm_mm_sp1_se06_aw023.png"/>
          <p:cNvPicPr>
            <a:picLocks noChangeAspect="1" noChangeArrowheads="1"/>
          </p:cNvPicPr>
          <p:nvPr/>
        </p:nvPicPr>
        <p:blipFill>
          <a:blip r:embed="rId6" cstate="email">
            <a:extLst>
              <a:ext uri="{28A0092B-C50C-407E-A947-70E740481C1C}">
                <a14:useLocalDpi xmlns:a14="http://schemas.microsoft.com/office/drawing/2010/main"/>
              </a:ext>
            </a:extLst>
          </a:blip>
          <a:srcRect t="-33339"/>
          <a:stretch>
            <a:fillRect/>
          </a:stretch>
        </p:blipFill>
        <p:spPr bwMode="auto">
          <a:xfrm>
            <a:off x="2917864" y="1808047"/>
            <a:ext cx="720080" cy="576064"/>
          </a:xfrm>
          <a:prstGeom prst="rect">
            <a:avLst/>
          </a:prstGeom>
          <a:noFill/>
        </p:spPr>
      </p:pic>
      <p:pic>
        <p:nvPicPr>
          <p:cNvPr id="22" name="Picture 2" descr="C:\Users\Liam\Documents\Design\NCETM\04 Images for B1 PPTs\Final PNG files\ncetm_mm_sp1_se06_aw023.png"/>
          <p:cNvPicPr>
            <a:picLocks noChangeAspect="1" noChangeArrowheads="1"/>
          </p:cNvPicPr>
          <p:nvPr/>
        </p:nvPicPr>
        <p:blipFill>
          <a:blip r:embed="rId7" cstate="email">
            <a:extLst>
              <a:ext uri="{28A0092B-C50C-407E-A947-70E740481C1C}">
                <a14:useLocalDpi xmlns:a14="http://schemas.microsoft.com/office/drawing/2010/main"/>
              </a:ext>
            </a:extLst>
          </a:blip>
          <a:srcRect l="-2" r="-153"/>
          <a:stretch>
            <a:fillRect/>
          </a:stretch>
        </p:blipFill>
        <p:spPr bwMode="auto">
          <a:xfrm>
            <a:off x="1181050" y="3743669"/>
            <a:ext cx="4193708" cy="844204"/>
          </a:xfrm>
          <a:prstGeom prst="rect">
            <a:avLst/>
          </a:prstGeom>
          <a:noFill/>
        </p:spPr>
      </p:pic>
      <p:pic>
        <p:nvPicPr>
          <p:cNvPr id="23" name="Picture 2" descr="C:\Users\Liam\Documents\Design\NCETM\04 Images for B1 PPTs\Final PNG files\ncetm_mm_sp1_se06_aw023.png"/>
          <p:cNvPicPr>
            <a:picLocks noChangeAspect="1" noChangeArrowheads="1"/>
          </p:cNvPicPr>
          <p:nvPr/>
        </p:nvPicPr>
        <p:blipFill>
          <a:blip r:embed="rId8" cstate="email">
            <a:extLst>
              <a:ext uri="{28A0092B-C50C-407E-A947-70E740481C1C}">
                <a14:useLocalDpi xmlns:a14="http://schemas.microsoft.com/office/drawing/2010/main"/>
              </a:ext>
            </a:extLst>
          </a:blip>
          <a:srcRect b="-26182"/>
          <a:stretch>
            <a:fillRect/>
          </a:stretch>
        </p:blipFill>
        <p:spPr bwMode="auto">
          <a:xfrm>
            <a:off x="2745315" y="4659881"/>
            <a:ext cx="648072" cy="432048"/>
          </a:xfrm>
          <a:prstGeom prst="rect">
            <a:avLst/>
          </a:prstGeom>
          <a:noFill/>
        </p:spPr>
      </p:pic>
      <p:sp>
        <p:nvSpPr>
          <p:cNvPr id="2" name="TextBox 19">
            <a:extLst>
              <a:ext uri="{FF2B5EF4-FFF2-40B4-BE49-F238E27FC236}">
                <a16:creationId xmlns:a16="http://schemas.microsoft.com/office/drawing/2014/main" id="{2332CC4E-543B-4878-B3F1-DF3D770F9187}"/>
              </a:ext>
            </a:extLst>
          </p:cNvPr>
          <p:cNvSpPr txBox="1"/>
          <p:nvPr/>
        </p:nvSpPr>
        <p:spPr>
          <a:xfrm>
            <a:off x="6174582" y="5461109"/>
            <a:ext cx="511254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kumimoji="0" lang="en-GB" sz="2000" b="0" i="1" u="none" strike="noStrike" kern="1200" cap="none" spc="0" normalizeH="0" baseline="0" noProof="0" dirty="0" err="1">
                <a:ln>
                  <a:noFill/>
                </a:ln>
                <a:solidFill>
                  <a:schemeClr val="bg2"/>
                </a:solidFill>
                <a:effectLst/>
                <a:uLnTx/>
                <a:uFillTx/>
                <a:latin typeface="Arial" panose="020B0604020202020204" pitchFamily="34" charset="0"/>
                <a:ea typeface="+mn-ea"/>
                <a:cs typeface="+mn-cs"/>
              </a:rPr>
              <a:t>ddition</a:t>
            </a:r>
            <a:r>
              <a:rPr kumimoji="0" lang="en-GB" sz="2000" b="0" i="1" u="none" strike="noStrike" kern="1200" cap="none" spc="0" normalizeH="0" baseline="0" noProof="0" dirty="0">
                <a:ln>
                  <a:noFill/>
                </a:ln>
                <a:solidFill>
                  <a:schemeClr val="bg2"/>
                </a:solidFill>
                <a:effectLst/>
                <a:uLnTx/>
                <a:uFillTx/>
                <a:latin typeface="Arial" panose="020B0604020202020204" pitchFamily="34" charset="0"/>
                <a:ea typeface="+mn-ea"/>
                <a:cs typeface="+mn-cs"/>
              </a:rPr>
              <a:t> and subtraction undo each other.</a:t>
            </a:r>
          </a:p>
        </p:txBody>
      </p:sp>
      <p:sp>
        <p:nvSpPr>
          <p:cNvPr id="4" name="Content Placeholder 2">
            <a:extLst>
              <a:ext uri="{FF2B5EF4-FFF2-40B4-BE49-F238E27FC236}">
                <a16:creationId xmlns:a16="http://schemas.microsoft.com/office/drawing/2014/main" id="{73D8D271-A807-40DD-A709-BAEB7DC21373}"/>
              </a:ext>
            </a:extLst>
          </p:cNvPr>
          <p:cNvSpPr txBox="1">
            <a:spLocks/>
          </p:cNvSpPr>
          <p:nvPr/>
        </p:nvSpPr>
        <p:spPr>
          <a:xfrm>
            <a:off x="5957889" y="1302585"/>
            <a:ext cx="5607084" cy="15263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we make an addition story, how can we </a:t>
            </a:r>
            <a:r>
              <a:rPr kumimoji="0" lang="en-GB" sz="2000" b="0" i="1" u="none" strike="noStrike" kern="1200" cap="none" spc="0" normalizeH="0" baseline="0" noProof="0" dirty="0">
                <a:ln>
                  <a:noFill/>
                </a:ln>
                <a:solidFill>
                  <a:srgbClr val="585858"/>
                </a:solidFill>
                <a:effectLst/>
                <a:uLnTx/>
                <a:uFillTx/>
                <a:latin typeface="Arial"/>
                <a:ea typeface="+mn-ea"/>
                <a:cs typeface="+mn-cs"/>
              </a:rPr>
              <a:t>undo </a:t>
            </a:r>
            <a:r>
              <a:rPr kumimoji="0" lang="en-GB" sz="2000" b="0" i="0" u="none" strike="noStrike" kern="1200" cap="none" spc="0" normalizeH="0" baseline="0" noProof="0" dirty="0">
                <a:ln>
                  <a:noFill/>
                </a:ln>
                <a:solidFill>
                  <a:srgbClr val="585858"/>
                </a:solidFill>
                <a:effectLst/>
                <a:uLnTx/>
                <a:uFillTx/>
                <a:latin typeface="Arial"/>
                <a:ea typeface="+mn-ea"/>
                <a:cs typeface="+mn-cs"/>
              </a:rPr>
              <a:t>it, so we are back to the number we started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you </a:t>
            </a:r>
            <a:r>
              <a:rPr kumimoji="0" lang="en-GB" sz="2000" b="0" i="1" u="none" strike="noStrike" kern="1200" cap="none" spc="0" normalizeH="0" baseline="0" noProof="0" dirty="0">
                <a:ln>
                  <a:noFill/>
                </a:ln>
                <a:solidFill>
                  <a:srgbClr val="585858"/>
                </a:solidFill>
                <a:effectLst/>
                <a:uLnTx/>
                <a:uFillTx/>
                <a:latin typeface="Arial"/>
                <a:ea typeface="+mn-ea"/>
                <a:cs typeface="+mn-cs"/>
              </a:rPr>
              <a:t>undo </a:t>
            </a:r>
            <a:r>
              <a:rPr kumimoji="0" lang="en-GB" sz="2000" b="0" i="0" u="none" strike="noStrike" kern="1200" cap="none" spc="0" normalizeH="0" baseline="0" noProof="0" dirty="0">
                <a:ln>
                  <a:noFill/>
                </a:ln>
                <a:solidFill>
                  <a:srgbClr val="585858"/>
                </a:solidFill>
                <a:effectLst/>
                <a:uLnTx/>
                <a:uFillTx/>
                <a:latin typeface="Arial"/>
                <a:ea typeface="+mn-ea"/>
                <a:cs typeface="+mn-cs"/>
              </a:rPr>
              <a:t>a subtraction story?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next story and see what happens! Can you act out the story and see if you get back to the number of children you started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See if you can make up more pairs of stories which </a:t>
            </a:r>
            <a:r>
              <a:rPr kumimoji="0" lang="en-GB" sz="2000" b="0" i="1" u="none" strike="noStrike" kern="1200" cap="none" spc="0" normalizeH="0" baseline="0" noProof="0" dirty="0">
                <a:ln>
                  <a:noFill/>
                </a:ln>
                <a:solidFill>
                  <a:srgbClr val="585858"/>
                </a:solidFill>
                <a:effectLst/>
                <a:uLnTx/>
                <a:uFillTx/>
                <a:latin typeface="Arial"/>
                <a:ea typeface="+mn-ea"/>
                <a:cs typeface="+mn-cs"/>
              </a:rPr>
              <a:t>undo </a:t>
            </a:r>
            <a:r>
              <a:rPr kumimoji="0" lang="en-GB" sz="2000" b="0" i="0" u="none" strike="noStrike" kern="1200" cap="none" spc="0" normalizeH="0" baseline="0" noProof="0" dirty="0">
                <a:ln>
                  <a:noFill/>
                </a:ln>
                <a:solidFill>
                  <a:srgbClr val="585858"/>
                </a:solidFill>
                <a:effectLst/>
                <a:uLnTx/>
                <a:uFillTx/>
                <a:latin typeface="Arial"/>
                <a:ea typeface="+mn-ea"/>
                <a:cs typeface="+mn-cs"/>
              </a:rPr>
              <a:t>each other.</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31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1AS-2: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1.5 Additive structures: introduction to aggregation and partitioning </a:t>
            </a:r>
            <a:endParaRPr lang="en-GB" sz="1600" dirty="0"/>
          </a:p>
          <a:p>
            <a:pPr marL="585781" lvl="1" indent="-285750">
              <a:lnSpc>
                <a:spcPct val="120000"/>
              </a:lnSpc>
            </a:pPr>
            <a:r>
              <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1.6 Additive structures: introduction to augmentation and reduction</a:t>
            </a:r>
            <a:endParaRPr lang="en-GB" sz="16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5" name="Picture 4">
            <a:extLst>
              <a:ext uri="{FF2B5EF4-FFF2-40B4-BE49-F238E27FC236}">
                <a16:creationId xmlns:a16="http://schemas.microsoft.com/office/drawing/2014/main" id="{775F54C5-C78F-4DC7-B467-26D1A6D619B4}"/>
              </a:ext>
            </a:extLst>
          </p:cNvPr>
          <p:cNvPicPr>
            <a:picLocks noChangeAspect="1"/>
          </p:cNvPicPr>
          <p:nvPr/>
        </p:nvPicPr>
        <p:blipFill>
          <a:blip r:embed="rId5"/>
          <a:stretch>
            <a:fillRect/>
          </a:stretch>
        </p:blipFill>
        <p:spPr>
          <a:xfrm>
            <a:off x="736688" y="1687939"/>
            <a:ext cx="2455240" cy="3312149"/>
          </a:xfrm>
          <a:prstGeom prst="rect">
            <a:avLst/>
          </a:prstGeom>
        </p:spPr>
      </p:pic>
      <p:pic>
        <p:nvPicPr>
          <p:cNvPr id="9" name="Content Placeholder 8">
            <a:extLst>
              <a:ext uri="{FF2B5EF4-FFF2-40B4-BE49-F238E27FC236}">
                <a16:creationId xmlns:a16="http://schemas.microsoft.com/office/drawing/2014/main" id="{E0DA0E2F-E9A6-4A09-8CBD-FE9A34072326}"/>
              </a:ext>
            </a:extLst>
          </p:cNvPr>
          <p:cNvPicPr>
            <a:picLocks noGrp="1" noChangeAspect="1"/>
          </p:cNvPicPr>
          <p:nvPr>
            <p:ph sz="half" idx="1"/>
          </p:nvPr>
        </p:nvPicPr>
        <p:blipFill>
          <a:blip r:embed="rId6"/>
          <a:stretch>
            <a:fillRect/>
          </a:stretch>
        </p:blipFill>
        <p:spPr>
          <a:xfrm>
            <a:off x="3464350" y="1675686"/>
            <a:ext cx="2455240" cy="3336657"/>
          </a:xfrm>
          <a:prstGeom prst="rect">
            <a:avLst/>
          </a:prstGeom>
          <a:ln>
            <a:solidFill>
              <a:schemeClr val="accent4"/>
            </a:solidFill>
          </a:ln>
        </p:spPr>
      </p:pic>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Liam\Documents\Design\NCETM\04 Images for B1 PPTs\Final PNG files\ncetm_mm_sp1_se06_aw02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1362" y="5373216"/>
            <a:ext cx="1368152" cy="360040"/>
          </a:xfrm>
          <a:prstGeom prst="rect">
            <a:avLst/>
          </a:prstGeom>
          <a:noFill/>
        </p:spPr>
      </p:pic>
      <p:pic>
        <p:nvPicPr>
          <p:cNvPr id="9"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1458" y="4509120"/>
            <a:ext cx="432048" cy="360040"/>
          </a:xfrm>
          <a:prstGeom prst="rect">
            <a:avLst/>
          </a:prstGeom>
          <a:noFill/>
        </p:spPr>
      </p:pic>
      <p:sp>
        <p:nvSpPr>
          <p:cNvPr id="3" name="Title 2">
            <a:extLst>
              <a:ext uri="{FF2B5EF4-FFF2-40B4-BE49-F238E27FC236}">
                <a16:creationId xmlns:a16="http://schemas.microsoft.com/office/drawing/2014/main" id="{444716FA-ED1B-41F9-9A7C-D679F3F86428}"/>
              </a:ext>
            </a:extLst>
          </p:cNvPr>
          <p:cNvSpPr>
            <a:spLocks noGrp="1"/>
          </p:cNvSpPr>
          <p:nvPr>
            <p:ph type="title"/>
          </p:nvPr>
        </p:nvSpPr>
        <p:spPr/>
        <p:txBody>
          <a:bodyPr/>
          <a:lstStyle/>
          <a:p>
            <a:r>
              <a:rPr lang="en-GB" dirty="0"/>
              <a:t>1AS-2 Read, write and interpret additive equations</a:t>
            </a:r>
          </a:p>
        </p:txBody>
      </p:sp>
      <p:pic>
        <p:nvPicPr>
          <p:cNvPr id="16386"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8994" y="1412776"/>
            <a:ext cx="1642750" cy="2520280"/>
          </a:xfrm>
          <a:prstGeom prst="rect">
            <a:avLst/>
          </a:prstGeom>
          <a:noFill/>
        </p:spPr>
      </p:pic>
      <p:pic>
        <p:nvPicPr>
          <p:cNvPr id="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7848" y="1412776"/>
            <a:ext cx="2808312" cy="2736304"/>
          </a:xfrm>
          <a:prstGeom prst="rect">
            <a:avLst/>
          </a:prstGeom>
          <a:noFill/>
        </p:spPr>
      </p:pic>
      <p:pic>
        <p:nvPicPr>
          <p:cNvPr id="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r="-13335"/>
          <a:stretch>
            <a:fillRect/>
          </a:stretch>
        </p:blipFill>
        <p:spPr bwMode="auto">
          <a:xfrm>
            <a:off x="7896200" y="1412776"/>
            <a:ext cx="2448272" cy="2736304"/>
          </a:xfrm>
          <a:prstGeom prst="rect">
            <a:avLst/>
          </a:prstGeom>
          <a:noFill/>
        </p:spPr>
      </p:pic>
      <p:pic>
        <p:nvPicPr>
          <p:cNvPr id="8" name="Picture 5" descr="C:\Users\Liam\Documents\Design\NCETM\04 Images for B1 PPTs\Final PNG files\ncetm_mm_sp1_se06_aw00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3898" y="4797152"/>
            <a:ext cx="8532000" cy="395048"/>
          </a:xfrm>
          <a:prstGeom prst="rect">
            <a:avLst/>
          </a:prstGeom>
          <a:noFill/>
        </p:spPr>
      </p:pic>
      <p:pic>
        <p:nvPicPr>
          <p:cNvPr id="11"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21402" y="4509120"/>
            <a:ext cx="576064" cy="288032"/>
          </a:xfrm>
          <a:prstGeom prst="rect">
            <a:avLst/>
          </a:prstGeom>
          <a:noFill/>
        </p:spPr>
      </p:pic>
      <p:pic>
        <p:nvPicPr>
          <p:cNvPr id="12"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17746" y="4509120"/>
            <a:ext cx="360040" cy="288032"/>
          </a:xfrm>
          <a:prstGeom prst="rect">
            <a:avLst/>
          </a:prstGeom>
          <a:noFill/>
        </p:spPr>
      </p:pic>
    </p:spTree>
    <p:extLst>
      <p:ext uri="{BB962C8B-B14F-4D97-AF65-F5344CB8AC3E}">
        <p14:creationId xmlns:p14="http://schemas.microsoft.com/office/powerpoint/2010/main" val="20086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FD912-9E56-42D2-901B-52435CF4CCDE}"/>
              </a:ext>
            </a:extLst>
          </p:cNvPr>
          <p:cNvSpPr>
            <a:spLocks noGrp="1"/>
          </p:cNvSpPr>
          <p:nvPr>
            <p:ph type="title"/>
          </p:nvPr>
        </p:nvSpPr>
        <p:spPr/>
        <p:txBody>
          <a:bodyPr/>
          <a:lstStyle/>
          <a:p>
            <a:r>
              <a:rPr lang="en-GB" dirty="0"/>
              <a:t>1AS-2 Read, write and interpret additive equations</a:t>
            </a:r>
          </a:p>
        </p:txBody>
      </p:sp>
      <p:pic>
        <p:nvPicPr>
          <p:cNvPr id="8" name="Picture 5" descr="C:\Users\Liam\Documents\Design\NCETM\04 Images for B1 PPTs\Final PNG files\ncetm_mm_sp1_se06_aw0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0464" y="4797152"/>
            <a:ext cx="8532000" cy="395048"/>
          </a:xfrm>
          <a:prstGeom prst="rect">
            <a:avLst/>
          </a:prstGeom>
          <a:noFill/>
        </p:spPr>
      </p:pic>
      <p:pic>
        <p:nvPicPr>
          <p:cNvPr id="14" name="Picture 2" descr="C:\Users\Liam\Documents\Design\NCETM\04 Images for B1 PPTs\Final PNG files\ncetm_mm_sp1_se06_aw02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5560" y="1412776"/>
            <a:ext cx="2088232" cy="3096344"/>
          </a:xfrm>
          <a:prstGeom prst="rect">
            <a:avLst/>
          </a:prstGeom>
          <a:noFill/>
        </p:spPr>
      </p:pic>
      <p:pic>
        <p:nvPicPr>
          <p:cNvPr id="15" name="Picture 2" descr="C:\Users\Liam\Documents\Design\NCETM\04 Images for B1 PPTs\Final PNG files\ncetm_mm_sp1_se06_aw02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9856" y="1412776"/>
            <a:ext cx="3024336" cy="2880320"/>
          </a:xfrm>
          <a:prstGeom prst="rect">
            <a:avLst/>
          </a:prstGeom>
          <a:noFill/>
        </p:spPr>
      </p:pic>
      <p:pic>
        <p:nvPicPr>
          <p:cNvPr id="16" name="Picture 2" descr="C:\Users\Liam\Documents\Design\NCETM\04 Images for B1 PPTs\Final PNG files\ncetm_mm_sp1_se06_aw02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44272" y="1412776"/>
            <a:ext cx="1368152" cy="2808312"/>
          </a:xfrm>
          <a:prstGeom prst="rect">
            <a:avLst/>
          </a:prstGeom>
          <a:noFill/>
        </p:spPr>
      </p:pic>
      <p:pic>
        <p:nvPicPr>
          <p:cNvPr id="17" name="Picture 2" descr="C:\Users\Liam\Documents\Design\NCETM\04 Images for B1 PPTs\Final PNG files\ncetm_mm_sp1_se06_aw02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11624" y="4437112"/>
            <a:ext cx="576064" cy="360040"/>
          </a:xfrm>
          <a:prstGeom prst="rect">
            <a:avLst/>
          </a:prstGeom>
          <a:noFill/>
        </p:spPr>
      </p:pic>
      <p:pic>
        <p:nvPicPr>
          <p:cNvPr id="18" name="Picture 2" descr="C:\Users\Liam\Documents\Design\NCETM\04 Images for B1 PPTs\Final PNG files\ncetm_mm_sp1_se06_aw02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63952" y="4437112"/>
            <a:ext cx="792088" cy="360040"/>
          </a:xfrm>
          <a:prstGeom prst="rect">
            <a:avLst/>
          </a:prstGeom>
          <a:noFill/>
        </p:spPr>
      </p:pic>
      <p:pic>
        <p:nvPicPr>
          <p:cNvPr id="19" name="Picture 2" descr="C:\Users\Liam\Documents\Design\NCETM\04 Images for B1 PPTs\Final PNG files\ncetm_mm_sp1_se06_aw02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04312" y="4365104"/>
            <a:ext cx="360040" cy="432048"/>
          </a:xfrm>
          <a:prstGeom prst="rect">
            <a:avLst/>
          </a:prstGeom>
          <a:noFill/>
        </p:spPr>
      </p:pic>
      <p:pic>
        <p:nvPicPr>
          <p:cNvPr id="20" name="Picture 2" descr="C:\Users\Liam\Documents\Design\NCETM\04 Images for B1 PPTs\Final PNG files\ncetm_mm_sp1_se06_aw022.png"/>
          <p:cNvPicPr>
            <a:picLocks noChangeAspect="1" noChangeArrowheads="1"/>
          </p:cNvPicPr>
          <p:nvPr/>
        </p:nvPicPr>
        <p:blipFill>
          <a:blip r:embed="rId10" cstate="email">
            <a:extLst>
              <a:ext uri="{28A0092B-C50C-407E-A947-70E740481C1C}">
                <a14:useLocalDpi xmlns:a14="http://schemas.microsoft.com/office/drawing/2010/main"/>
              </a:ext>
            </a:extLst>
          </a:blip>
          <a:srcRect b="-627"/>
          <a:stretch>
            <a:fillRect/>
          </a:stretch>
        </p:blipFill>
        <p:spPr bwMode="auto">
          <a:xfrm>
            <a:off x="5375920" y="5301208"/>
            <a:ext cx="1440160" cy="432048"/>
          </a:xfrm>
          <a:prstGeom prst="rect">
            <a:avLst/>
          </a:prstGeom>
          <a:noFill/>
        </p:spPr>
      </p:pic>
    </p:spTree>
    <p:extLst>
      <p:ext uri="{BB962C8B-B14F-4D97-AF65-F5344CB8AC3E}">
        <p14:creationId xmlns:p14="http://schemas.microsoft.com/office/powerpoint/2010/main" val="8964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0F84-5FE9-47B9-9F54-E8938D2DF904}"/>
              </a:ext>
            </a:extLst>
          </p:cNvPr>
          <p:cNvSpPr>
            <a:spLocks noGrp="1"/>
          </p:cNvSpPr>
          <p:nvPr>
            <p:ph type="title"/>
          </p:nvPr>
        </p:nvSpPr>
        <p:spPr/>
        <p:txBody>
          <a:bodyPr/>
          <a:lstStyle/>
          <a:p>
            <a:r>
              <a:rPr lang="en-GB" dirty="0"/>
              <a:t>1AS-2 Read, write and interpret additive equations </a:t>
            </a:r>
          </a:p>
        </p:txBody>
      </p:sp>
      <p:sp>
        <p:nvSpPr>
          <p:cNvPr id="3" name="TextBox 2">
            <a:extLst>
              <a:ext uri="{FF2B5EF4-FFF2-40B4-BE49-F238E27FC236}">
                <a16:creationId xmlns:a16="http://schemas.microsoft.com/office/drawing/2014/main" id="{87B10B3C-5683-4509-BCFF-E35A93608A41}"/>
              </a:ext>
            </a:extLst>
          </p:cNvPr>
          <p:cNvSpPr txBox="1"/>
          <p:nvPr/>
        </p:nvSpPr>
        <p:spPr>
          <a:xfrm>
            <a:off x="806825" y="1256689"/>
            <a:ext cx="8337176"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2"/>
                </a:solidFill>
              </a:rPr>
              <a:t>Complete these calculations. How do you think about them? Do you think about adding on, combining, partitioning or take away? </a:t>
            </a:r>
          </a:p>
          <a:p>
            <a:pPr marL="285750" indent="-285750">
              <a:buFont typeface="Arial" panose="020B0604020202020204" pitchFamily="34" charset="0"/>
              <a:buChar char="•"/>
            </a:pPr>
            <a:r>
              <a:rPr lang="en-GB" dirty="0">
                <a:solidFill>
                  <a:schemeClr val="bg2"/>
                </a:solidFill>
              </a:rPr>
              <a:t>Can you think of the same equation in different ways?  </a:t>
            </a:r>
          </a:p>
        </p:txBody>
      </p:sp>
      <p:sp>
        <p:nvSpPr>
          <p:cNvPr id="5" name="TextBox 4">
            <a:extLst>
              <a:ext uri="{FF2B5EF4-FFF2-40B4-BE49-F238E27FC236}">
                <a16:creationId xmlns:a16="http://schemas.microsoft.com/office/drawing/2014/main" id="{09378427-52B3-481E-8C1E-ABCDC8E33B80}"/>
              </a:ext>
            </a:extLst>
          </p:cNvPr>
          <p:cNvSpPr txBox="1"/>
          <p:nvPr/>
        </p:nvSpPr>
        <p:spPr>
          <a:xfrm>
            <a:off x="2630615" y="2569858"/>
            <a:ext cx="2430250" cy="46597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5 + 2 </a:t>
            </a: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2 + 5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9 – 5 =</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5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BB37273C-1CD7-47AC-8304-7FB3E988E305}"/>
              </a:ext>
            </a:extLst>
          </p:cNvPr>
          <p:cNvSpPr txBox="1"/>
          <p:nvPr/>
        </p:nvSpPr>
        <p:spPr>
          <a:xfrm>
            <a:off x="7447922" y="2531998"/>
            <a:ext cx="2430250" cy="51768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+ 3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+ 4 =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1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2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2800" dirty="0">
                <a:solidFill>
                  <a:srgbClr val="000000"/>
                </a:solidFill>
                <a:latin typeface="Arial" panose="020B0604020202020204" pitchFamily="34" charset="0"/>
              </a:rPr>
              <a:t>6 – 3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lang="en-GB" sz="2800" dirty="0">
              <a:solidFill>
                <a:srgbClr val="000000"/>
              </a:solidFill>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862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1AS-2 </a:t>
            </a:r>
            <a:r>
              <a:rPr lang="en-GB" b="0"/>
              <a:t>Read, write and interpret additive equations</a:t>
            </a:r>
            <a:br>
              <a:rPr lang="en-GB" b="0"/>
            </a:b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What Could It Be?</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https://nrich.maths.org/10479</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461665"/>
          </a:xfrm>
          <a:prstGeom prst="rect">
            <a:avLst/>
          </a:prstGeom>
          <a:noFill/>
        </p:spPr>
        <p:txBody>
          <a:bodyPr wrap="square">
            <a:spAutoFit/>
          </a:bodyPr>
          <a:lstStyle/>
          <a:p>
            <a:pPr algn="ctr">
              <a:buNone/>
            </a:pPr>
            <a:r>
              <a:rPr lang="en-GB" sz="1200" b="1" dirty="0">
                <a:solidFill>
                  <a:schemeClr val="bg2"/>
                </a:solidFill>
              </a:rPr>
              <a:t>The commutative law of addition using aggregation</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461665"/>
          </a:xfrm>
          <a:prstGeom prst="rect">
            <a:avLst/>
          </a:prstGeom>
          <a:noFill/>
        </p:spPr>
        <p:txBody>
          <a:bodyPr wrap="square">
            <a:spAutoFit/>
          </a:bodyPr>
          <a:lstStyle/>
          <a:p>
            <a:pPr algn="ctr">
              <a:buNone/>
            </a:pPr>
            <a:r>
              <a:rPr lang="en-GB" sz="1200" b="1" dirty="0">
                <a:solidFill>
                  <a:schemeClr val="bg2"/>
                </a:solidFill>
              </a:rPr>
              <a:t>The commutative law of addition using augmentation</a:t>
            </a: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461665"/>
          </a:xfrm>
          <a:prstGeom prst="rect">
            <a:avLst/>
          </a:prstGeom>
          <a:noFill/>
        </p:spPr>
        <p:txBody>
          <a:bodyPr wrap="square">
            <a:spAutoFit/>
          </a:bodyPr>
          <a:lstStyle/>
          <a:p>
            <a:pPr algn="ctr">
              <a:buNone/>
            </a:pPr>
            <a:r>
              <a:rPr lang="en-GB" sz="1200" b="1" dirty="0">
                <a:solidFill>
                  <a:schemeClr val="bg2"/>
                </a:solidFill>
              </a:rPr>
              <a:t>Measures contexts to show the commutative law of addition</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1AS-2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Key stage 1 number, addition and subtraction </a:t>
            </a:r>
            <a:endParaRPr lang="en-GB" sz="1600" b="1" dirty="0">
              <a:solidFill>
                <a:schemeClr val="bg2"/>
              </a:solidFill>
              <a:latin typeface="Arial" panose="020B0604020202020204" pitchFamily="34" charset="0"/>
              <a:cs typeface="Arial" panose="020B0604020202020204" pitchFamily="34" charset="0"/>
            </a:endParaRPr>
          </a:p>
        </p:txBody>
      </p:sp>
      <p:pic>
        <p:nvPicPr>
          <p:cNvPr id="4" name="Picture 3" descr="A picture containing drawing, food&#10;&#10;Description automatically generated">
            <a:extLst>
              <a:ext uri="{FF2B5EF4-FFF2-40B4-BE49-F238E27FC236}">
                <a16:creationId xmlns:a16="http://schemas.microsoft.com/office/drawing/2014/main" id="{1B7165A0-FE17-41BA-A000-7E012A976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704" y="1475893"/>
            <a:ext cx="1984248" cy="1116000"/>
          </a:xfrm>
          <a:prstGeom prst="rect">
            <a:avLst/>
          </a:prstGeom>
        </p:spPr>
      </p:pic>
      <p:pic>
        <p:nvPicPr>
          <p:cNvPr id="6" name="Picture 5" descr="A picture containing meter, device&#10;&#10;Description automatically generated">
            <a:extLst>
              <a:ext uri="{FF2B5EF4-FFF2-40B4-BE49-F238E27FC236}">
                <a16:creationId xmlns:a16="http://schemas.microsoft.com/office/drawing/2014/main" id="{A1849527-CE70-43DA-AEF0-B00DC644A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3754" y="1475893"/>
            <a:ext cx="1984248" cy="1116000"/>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B48E6AE3-1C40-44D2-A1DA-5D9CA4D6E5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5805" y="1475893"/>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b="0" dirty="0"/>
              <a:t>Read, write and interpret additive equations</a:t>
            </a:r>
          </a:p>
          <a:p>
            <a:endParaRPr lang="en-GB" dirty="0"/>
          </a:p>
        </p:txBody>
      </p:sp>
      <p:sp>
        <p:nvSpPr>
          <p:cNvPr id="3" name="Text Placeholder 2">
            <a:extLst>
              <a:ext uri="{FF2B5EF4-FFF2-40B4-BE49-F238E27FC236}">
                <a16:creationId xmlns:a16="http://schemas.microsoft.com/office/drawing/2014/main" id="{F36BA2DB-7CA3-43ED-934B-B2227C0C274F}"/>
              </a:ext>
            </a:extLst>
          </p:cNvPr>
          <p:cNvSpPr>
            <a:spLocks noGrp="1"/>
          </p:cNvSpPr>
          <p:nvPr>
            <p:ph type="body" sz="quarter" idx="13"/>
          </p:nvPr>
        </p:nvSpPr>
        <p:spPr/>
        <p:txBody>
          <a:bodyPr/>
          <a:lstStyle/>
          <a:p>
            <a:r>
              <a:rPr lang="en-GB" dirty="0"/>
              <a:t>1AS-2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r>
              <a:rPr lang="en-GB" dirty="0">
                <a:latin typeface="Arial" panose="020B0604020202020204" pitchFamily="34" charset="0"/>
                <a:cs typeface="Arial" panose="020B0604020202020204" pitchFamily="34" charset="0"/>
              </a:rPr>
              <a:t>1AS-2 </a:t>
            </a:r>
            <a:r>
              <a:rPr lang="en-GB" b="0" dirty="0">
                <a:latin typeface="Arial" panose="020B0604020202020204" pitchFamily="34" charset="0"/>
                <a:cs typeface="Arial" panose="020B0604020202020204" pitchFamily="34" charset="0"/>
              </a:rPr>
              <a:t>Read, write and interpret additive equations</a:t>
            </a:r>
          </a:p>
          <a:p>
            <a:pPr>
              <a:buClrTx/>
              <a:buFontTx/>
              <a:buNone/>
            </a:pP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7.4|2.7"/>
</p:tagLst>
</file>

<file path=ppt/tags/tag11.xml><?xml version="1.0" encoding="utf-8"?>
<p:tagLst xmlns:a="http://schemas.openxmlformats.org/drawingml/2006/main" xmlns:r="http://schemas.openxmlformats.org/officeDocument/2006/relationships" xmlns:p="http://schemas.openxmlformats.org/presentationml/2006/main">
  <p:tag name="TIMING" val="|4.5|4|4|3.1"/>
</p:tagLst>
</file>

<file path=ppt/tags/tag2.xml><?xml version="1.0" encoding="utf-8"?>
<p:tagLst xmlns:a="http://schemas.openxmlformats.org/drawingml/2006/main" xmlns:r="http://schemas.openxmlformats.org/officeDocument/2006/relationships" xmlns:p="http://schemas.openxmlformats.org/presentationml/2006/main">
  <p:tag name="TIMING" val="|8.6|2.7|2.8|2.7|2.9"/>
</p:tagLst>
</file>

<file path=ppt/tags/tag3.xml><?xml version="1.0" encoding="utf-8"?>
<p:tagLst xmlns:a="http://schemas.openxmlformats.org/drawingml/2006/main" xmlns:r="http://schemas.openxmlformats.org/officeDocument/2006/relationships" xmlns:p="http://schemas.openxmlformats.org/presentationml/2006/main">
  <p:tag name="TIMING" val="|8.6|2.7|2.8|2.7|2.9"/>
</p:tagLst>
</file>

<file path=ppt/tags/tag4.xml><?xml version="1.0" encoding="utf-8"?>
<p:tagLst xmlns:a="http://schemas.openxmlformats.org/drawingml/2006/main" xmlns:r="http://schemas.openxmlformats.org/officeDocument/2006/relationships" xmlns:p="http://schemas.openxmlformats.org/presentationml/2006/main">
  <p:tag name="TIMING" val="|8.6|2.7|2.8|2.7|2.9"/>
</p:tagLst>
</file>

<file path=ppt/tags/tag5.xml><?xml version="1.0" encoding="utf-8"?>
<p:tagLst xmlns:a="http://schemas.openxmlformats.org/drawingml/2006/main" xmlns:r="http://schemas.openxmlformats.org/officeDocument/2006/relationships" xmlns:p="http://schemas.openxmlformats.org/presentationml/2006/main">
  <p:tag name="TIMING" val="|17.7"/>
</p:tagLst>
</file>

<file path=ppt/tags/tag6.xml><?xml version="1.0" encoding="utf-8"?>
<p:tagLst xmlns:a="http://schemas.openxmlformats.org/drawingml/2006/main" xmlns:r="http://schemas.openxmlformats.org/officeDocument/2006/relationships" xmlns:p="http://schemas.openxmlformats.org/presentationml/2006/main">
  <p:tag name="TIMING" val="|17.7"/>
</p:tagLst>
</file>

<file path=ppt/tags/tag7.xml><?xml version="1.0" encoding="utf-8"?>
<p:tagLst xmlns:a="http://schemas.openxmlformats.org/drawingml/2006/main" xmlns:r="http://schemas.openxmlformats.org/officeDocument/2006/relationships" xmlns:p="http://schemas.openxmlformats.org/presentationml/2006/main">
  <p:tag name="TIMING" val="|7.3|2.3"/>
</p:tagLst>
</file>

<file path=ppt/tags/tag8.xml><?xml version="1.0" encoding="utf-8"?>
<p:tagLst xmlns:a="http://schemas.openxmlformats.org/drawingml/2006/main" xmlns:r="http://schemas.openxmlformats.org/officeDocument/2006/relationships" xmlns:p="http://schemas.openxmlformats.org/presentationml/2006/main">
  <p:tag name="TIMING" val="|6|4.5|4.3|3.3"/>
</p:tagLst>
</file>

<file path=ppt/tags/tag9.xml><?xml version="1.0" encoding="utf-8"?>
<p:tagLst xmlns:a="http://schemas.openxmlformats.org/drawingml/2006/main" xmlns:r="http://schemas.openxmlformats.org/officeDocument/2006/relationships" xmlns:p="http://schemas.openxmlformats.org/presentationml/2006/main">
  <p:tag name="TIMING" val="|6|4.5|4.3|3.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2BB269FF-B060-419E-9869-DEF044455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Widescreen</PresentationFormat>
  <Paragraphs>319</Paragraphs>
  <Slides>34</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Myriad Pro</vt:lpstr>
      <vt:lpstr>Myriad Pro Semibold</vt:lpstr>
      <vt:lpstr>Custom Design</vt:lpstr>
      <vt:lpstr>nctem1</vt:lpstr>
      <vt:lpstr>PowerPoint Presentation</vt:lpstr>
      <vt:lpstr>1AS-2  Read, write and interpret equations containing addition (+), subtraction (-) and equals (=) symbols, and relate additive expressions and equations to real-life contexts. </vt:lpstr>
      <vt:lpstr>1AS-2: Linked mastery PD materials</vt:lpstr>
      <vt:lpstr>1AS-2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vt:lpstr>
      <vt:lpstr>1AS-2 Read, write and interpret additive equations </vt:lpstr>
      <vt:lpstr>1AS-2 Read, write and interpret additive equations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18</cp:revision>
  <dcterms:created xsi:type="dcterms:W3CDTF">2020-08-07T06:29:50Z</dcterms:created>
  <dcterms:modified xsi:type="dcterms:W3CDTF">2022-11-10T14:21:26Z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