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7" r:id="rId5"/>
  </p:sldMasterIdLst>
  <p:notesMasterIdLst>
    <p:notesMasterId r:id="rId27"/>
  </p:notesMasterIdLst>
  <p:sldIdLst>
    <p:sldId id="257" r:id="rId6"/>
    <p:sldId id="263" r:id="rId7"/>
    <p:sldId id="474" r:id="rId8"/>
    <p:sldId id="477" r:id="rId9"/>
    <p:sldId id="267" r:id="rId10"/>
    <p:sldId id="469" r:id="rId11"/>
    <p:sldId id="470" r:id="rId12"/>
    <p:sldId id="325" r:id="rId13"/>
    <p:sldId id="476" r:id="rId14"/>
    <p:sldId id="451" r:id="rId15"/>
    <p:sldId id="302" r:id="rId16"/>
    <p:sldId id="334" r:id="rId17"/>
    <p:sldId id="450" r:id="rId18"/>
    <p:sldId id="308" r:id="rId19"/>
    <p:sldId id="294" r:id="rId20"/>
    <p:sldId id="295" r:id="rId21"/>
    <p:sldId id="296" r:id="rId22"/>
    <p:sldId id="452" r:id="rId23"/>
    <p:sldId id="453" r:id="rId24"/>
    <p:sldId id="456" r:id="rId25"/>
    <p:sldId id="47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6327"/>
  </p:normalViewPr>
  <p:slideViewPr>
    <p:cSldViewPr snapToGrid="0" showGuides="1">
      <p:cViewPr varScale="1">
        <p:scale>
          <a:sx n="79" d="100"/>
          <a:sy n="79" d="100"/>
        </p:scale>
        <p:origin x="850"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77B08E-F819-4255-AC4F-EF53476C5F78}" type="slidenum">
              <a:rPr lang="en-GB" smtClean="0"/>
              <a:t>3</a:t>
            </a:fld>
            <a:endParaRPr lang="en-GB" dirty="0"/>
          </a:p>
        </p:txBody>
      </p:sp>
    </p:spTree>
    <p:extLst>
      <p:ext uri="{BB962C8B-B14F-4D97-AF65-F5344CB8AC3E}">
        <p14:creationId xmlns:p14="http://schemas.microsoft.com/office/powerpoint/2010/main" val="3425092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0B2D0D-235D-420E-BB8B-30523AEEDAB0}" type="slidenum">
              <a:rPr lang="en-GB" smtClean="0"/>
              <a:t>14</a:t>
            </a:fld>
            <a:endParaRPr lang="en-GB" dirty="0"/>
          </a:p>
        </p:txBody>
      </p:sp>
    </p:spTree>
    <p:extLst>
      <p:ext uri="{BB962C8B-B14F-4D97-AF65-F5344CB8AC3E}">
        <p14:creationId xmlns:p14="http://schemas.microsoft.com/office/powerpoint/2010/main" val="786437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15</a:t>
            </a:fld>
            <a:endParaRPr lang="en-US" dirty="0"/>
          </a:p>
        </p:txBody>
      </p:sp>
    </p:spTree>
    <p:extLst>
      <p:ext uri="{BB962C8B-B14F-4D97-AF65-F5344CB8AC3E}">
        <p14:creationId xmlns:p14="http://schemas.microsoft.com/office/powerpoint/2010/main" val="354943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16</a:t>
            </a:fld>
            <a:endParaRPr lang="en-US" dirty="0"/>
          </a:p>
        </p:txBody>
      </p:sp>
    </p:spTree>
    <p:extLst>
      <p:ext uri="{BB962C8B-B14F-4D97-AF65-F5344CB8AC3E}">
        <p14:creationId xmlns:p14="http://schemas.microsoft.com/office/powerpoint/2010/main" val="2475978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17</a:t>
            </a:fld>
            <a:endParaRPr lang="en-US" dirty="0"/>
          </a:p>
        </p:txBody>
      </p:sp>
    </p:spTree>
    <p:extLst>
      <p:ext uri="{BB962C8B-B14F-4D97-AF65-F5344CB8AC3E}">
        <p14:creationId xmlns:p14="http://schemas.microsoft.com/office/powerpoint/2010/main" val="2342054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18</a:t>
            </a:fld>
            <a:endParaRPr lang="en-US" dirty="0"/>
          </a:p>
        </p:txBody>
      </p:sp>
    </p:spTree>
    <p:extLst>
      <p:ext uri="{BB962C8B-B14F-4D97-AF65-F5344CB8AC3E}">
        <p14:creationId xmlns:p14="http://schemas.microsoft.com/office/powerpoint/2010/main" val="2200963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19</a:t>
            </a:fld>
            <a:endParaRPr lang="en-US" dirty="0"/>
          </a:p>
        </p:txBody>
      </p:sp>
    </p:spTree>
    <p:extLst>
      <p:ext uri="{BB962C8B-B14F-4D97-AF65-F5344CB8AC3E}">
        <p14:creationId xmlns:p14="http://schemas.microsoft.com/office/powerpoint/2010/main" val="2212229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5643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5563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00F5C-91D6-4213-B130-E9EA953F5C06}" type="slidenum">
              <a:rPr lang="en-GB" smtClean="0"/>
              <a:t>8</a:t>
            </a:fld>
            <a:endParaRPr lang="en-GB" dirty="0"/>
          </a:p>
        </p:txBody>
      </p:sp>
    </p:spTree>
    <p:extLst>
      <p:ext uri="{BB962C8B-B14F-4D97-AF65-F5344CB8AC3E}">
        <p14:creationId xmlns:p14="http://schemas.microsoft.com/office/powerpoint/2010/main" val="1182003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9</a:t>
            </a:fld>
            <a:endParaRPr lang="en-US" dirty="0"/>
          </a:p>
        </p:txBody>
      </p:sp>
    </p:spTree>
    <p:extLst>
      <p:ext uri="{BB962C8B-B14F-4D97-AF65-F5344CB8AC3E}">
        <p14:creationId xmlns:p14="http://schemas.microsoft.com/office/powerpoint/2010/main" val="1925440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10</a:t>
            </a:fld>
            <a:endParaRPr lang="en-US" dirty="0"/>
          </a:p>
        </p:txBody>
      </p:sp>
    </p:spTree>
    <p:extLst>
      <p:ext uri="{BB962C8B-B14F-4D97-AF65-F5344CB8AC3E}">
        <p14:creationId xmlns:p14="http://schemas.microsoft.com/office/powerpoint/2010/main" val="836558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11</a:t>
            </a:fld>
            <a:endParaRPr lang="en-US" dirty="0"/>
          </a:p>
        </p:txBody>
      </p:sp>
    </p:spTree>
    <p:extLst>
      <p:ext uri="{BB962C8B-B14F-4D97-AF65-F5344CB8AC3E}">
        <p14:creationId xmlns:p14="http://schemas.microsoft.com/office/powerpoint/2010/main" val="754996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12</a:t>
            </a:fld>
            <a:endParaRPr lang="en-US" dirty="0"/>
          </a:p>
        </p:txBody>
      </p:sp>
    </p:spTree>
    <p:extLst>
      <p:ext uri="{BB962C8B-B14F-4D97-AF65-F5344CB8AC3E}">
        <p14:creationId xmlns:p14="http://schemas.microsoft.com/office/powerpoint/2010/main" val="2307006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13</a:t>
            </a:fld>
            <a:endParaRPr lang="en-US" dirty="0"/>
          </a:p>
        </p:txBody>
      </p:sp>
    </p:spTree>
    <p:extLst>
      <p:ext uri="{BB962C8B-B14F-4D97-AF65-F5344CB8AC3E}">
        <p14:creationId xmlns:p14="http://schemas.microsoft.com/office/powerpoint/2010/main" val="16171878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461665"/>
          </a:xfrm>
          <a:prstGeom prst="rect">
            <a:avLst/>
          </a:prstGeom>
          <a:noFill/>
        </p:spPr>
        <p:txBody>
          <a:bodyPr wrap="square" rtlCol="0">
            <a:spAutoFit/>
          </a:bodyPr>
          <a:lstStyle/>
          <a:p>
            <a:pPr>
              <a:buNone/>
            </a:pPr>
            <a:r>
              <a:rPr lang="en-GB" sz="1200" b="1" dirty="0">
                <a:solidFill>
                  <a:srgbClr val="FBF5D4"/>
                </a:solidFill>
              </a:rPr>
              <a:t>DfE Primary National Curriculum Guidance 2020                                   </a:t>
            </a:r>
          </a:p>
          <a:p>
            <a:pPr>
              <a:buNone/>
            </a:pPr>
            <a:r>
              <a:rPr lang="en-GB" sz="1200" b="0" dirty="0">
                <a:solidFill>
                  <a:srgbClr val="FBF5D4"/>
                </a:solidFill>
              </a:rPr>
              <a:t>Supporting Materials for the Ready-to-Progress Criteria</a:t>
            </a:r>
          </a:p>
        </p:txBody>
      </p:sp>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61665"/>
          </a:xfrm>
          <a:prstGeom prst="rect">
            <a:avLst/>
          </a:prstGeom>
          <a:noFill/>
        </p:spPr>
        <p:txBody>
          <a:bodyPr wrap="square" rtlCol="0">
            <a:spAutoFit/>
          </a:bodyPr>
          <a:lstStyle/>
          <a:p>
            <a:pPr>
              <a:buNone/>
            </a:pPr>
            <a:r>
              <a:rPr lang="en-GB" sz="2400" b="1" noProof="0" dirty="0">
                <a:solidFill>
                  <a:schemeClr val="bg1"/>
                </a:solidFill>
              </a:rPr>
              <a:t>Ready-to-Progress Criterion</a:t>
            </a:r>
            <a:endParaRPr lang="en-GB" sz="2400" b="1" dirty="0">
              <a:solidFill>
                <a:schemeClr val="bg1"/>
              </a:solidFill>
            </a:endParaRPr>
          </a:p>
        </p:txBody>
      </p:sp>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65767" y="2064359"/>
            <a:ext cx="2239760" cy="457200"/>
          </a:xfrm>
        </p:spPr>
        <p:txBody>
          <a:bodyPr/>
          <a:lstStyle>
            <a:lvl1pPr>
              <a:defRPr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5254291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20184943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RICH Slide">
    <p:spTree>
      <p:nvGrpSpPr>
        <p:cNvPr id="1" name=""/>
        <p:cNvGrpSpPr/>
        <p:nvPr/>
      </p:nvGrpSpPr>
      <p:grpSpPr>
        <a:xfrm>
          <a:off x="0" y="0"/>
          <a:ext cx="0" cy="0"/>
          <a:chOff x="0" y="0"/>
          <a:chExt cx="0" cy="0"/>
        </a:xfrm>
      </p:grpSpPr>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Rectangle 10">
            <a:extLst>
              <a:ext uri="{FF2B5EF4-FFF2-40B4-BE49-F238E27FC236}">
                <a16:creationId xmlns:a16="http://schemas.microsoft.com/office/drawing/2014/main" id="{89E41693-E21B-4D54-8C80-1CC464351945}"/>
              </a:ext>
            </a:extLst>
          </p:cNvPr>
          <p:cNvSpPr/>
          <p:nvPr userDrawn="1"/>
        </p:nvSpPr>
        <p:spPr>
          <a:xfrm>
            <a:off x="10102788" y="0"/>
            <a:ext cx="2089211" cy="6843740"/>
          </a:xfrm>
          <a:prstGeom prst="rect">
            <a:avLst/>
          </a:prstGeom>
          <a:solidFill>
            <a:srgbClr val="60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38C8D22-8E9E-46F4-837A-B932422962DF}"/>
              </a:ext>
            </a:extLst>
          </p:cNvPr>
          <p:cNvSpPr/>
          <p:nvPr userDrawn="1"/>
        </p:nvSpPr>
        <p:spPr>
          <a:xfrm>
            <a:off x="8929041" y="2370808"/>
            <a:ext cx="2137603" cy="2137603"/>
          </a:xfrm>
          <a:prstGeom prst="ellipse">
            <a:avLst/>
          </a:prstGeom>
          <a:solidFill>
            <a:schemeClr val="bg1"/>
          </a:solidFill>
          <a:ln w="28575">
            <a:solidFill>
              <a:srgbClr val="986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9" name="Picture 8">
            <a:extLst>
              <a:ext uri="{FF2B5EF4-FFF2-40B4-BE49-F238E27FC236}">
                <a16:creationId xmlns:a16="http://schemas.microsoft.com/office/drawing/2014/main" id="{F57101DC-70F8-4A60-B06C-BFDFF17E4B21}"/>
              </a:ext>
            </a:extLst>
          </p:cNvPr>
          <p:cNvPicPr>
            <a:picLocks noChangeAspect="1"/>
          </p:cNvPicPr>
          <p:nvPr userDrawn="1"/>
        </p:nvPicPr>
        <p:blipFill>
          <a:blip r:embed="rId3"/>
          <a:stretch>
            <a:fillRect/>
          </a:stretch>
        </p:blipFill>
        <p:spPr>
          <a:xfrm>
            <a:off x="9489798" y="2857501"/>
            <a:ext cx="991375" cy="1142998"/>
          </a:xfrm>
          <a:prstGeom prst="rect">
            <a:avLst/>
          </a:prstGeom>
        </p:spPr>
      </p:pic>
      <p:sp>
        <p:nvSpPr>
          <p:cNvPr id="12" name="Title 1">
            <a:extLst>
              <a:ext uri="{FF2B5EF4-FFF2-40B4-BE49-F238E27FC236}">
                <a16:creationId xmlns:a16="http://schemas.microsoft.com/office/drawing/2014/main" id="{9AF1F1B0-A18C-45F2-AC38-B258B92EB3FD}"/>
              </a:ext>
            </a:extLst>
          </p:cNvPr>
          <p:cNvSpPr txBox="1">
            <a:spLocks/>
          </p:cNvSpPr>
          <p:nvPr userDrawn="1"/>
        </p:nvSpPr>
        <p:spPr>
          <a:xfrm>
            <a:off x="580702" y="1058401"/>
            <a:ext cx="7487478" cy="8858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a:lstStyle>
          <a:p>
            <a:r>
              <a:rPr lang="en-US" sz="2000" b="0" dirty="0">
                <a:solidFill>
                  <a:schemeClr val="tx1"/>
                </a:solidFill>
              </a:rPr>
              <a:t>Follow-up NRICH activity</a:t>
            </a:r>
          </a:p>
        </p:txBody>
      </p:sp>
      <p:sp>
        <p:nvSpPr>
          <p:cNvPr id="13" name="TextBox 12">
            <a:extLst>
              <a:ext uri="{FF2B5EF4-FFF2-40B4-BE49-F238E27FC236}">
                <a16:creationId xmlns:a16="http://schemas.microsoft.com/office/drawing/2014/main" id="{97A24071-2609-43AF-A462-22B6A1202038}"/>
              </a:ext>
            </a:extLst>
          </p:cNvPr>
          <p:cNvSpPr txBox="1"/>
          <p:nvPr userDrawn="1"/>
        </p:nvSpPr>
        <p:spPr>
          <a:xfrm>
            <a:off x="580702" y="5708192"/>
            <a:ext cx="950817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Reproduced with permission of NRICH, University of Cambridge, all rights reserved.</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5" name="Text Placeholder 14">
            <a:extLst>
              <a:ext uri="{FF2B5EF4-FFF2-40B4-BE49-F238E27FC236}">
                <a16:creationId xmlns:a16="http://schemas.microsoft.com/office/drawing/2014/main" id="{35A1C8FD-060D-45A9-A073-DAF8BB9D2A6C}"/>
              </a:ext>
            </a:extLst>
          </p:cNvPr>
          <p:cNvSpPr>
            <a:spLocks noGrp="1"/>
          </p:cNvSpPr>
          <p:nvPr>
            <p:ph type="body" sz="quarter" idx="10"/>
          </p:nvPr>
        </p:nvSpPr>
        <p:spPr>
          <a:xfrm>
            <a:off x="593725" y="1556068"/>
            <a:ext cx="7902575" cy="3146425"/>
          </a:xfrm>
        </p:spPr>
        <p:txBody>
          <a:bodyPr>
            <a:normAutofit/>
          </a:bodyPr>
          <a:lstStyle>
            <a:lvl1pPr marL="342900" indent="-342900">
              <a:buFont typeface="Arial" panose="020B0604020202020204" pitchFamily="34" charset="0"/>
              <a:buChar char="•"/>
              <a:defRPr sz="2000" b="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851845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7175730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285931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76999"/>
          </a:xfrm>
          <a:prstGeom prst="rect">
            <a:avLst/>
          </a:prstGeom>
          <a:noFill/>
        </p:spPr>
        <p:txBody>
          <a:bodyPr wrap="square" rtlCol="0">
            <a:spAutoFit/>
          </a:bodyPr>
          <a:lstStyle/>
          <a:p>
            <a:pPr>
              <a:buNone/>
            </a:pPr>
            <a:r>
              <a:rPr lang="en-GB" sz="1200" b="1" dirty="0">
                <a:solidFill>
                  <a:srgbClr val="FBF5D4"/>
                </a:solidFill>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830997"/>
          </a:xfrm>
          <a:prstGeom prst="rect">
            <a:avLst/>
          </a:prstGeom>
          <a:noFill/>
        </p:spPr>
        <p:txBody>
          <a:bodyPr wrap="square" rtlCol="0">
            <a:spAutoFit/>
          </a:bodyPr>
          <a:lstStyle/>
          <a:p>
            <a:pPr>
              <a:buNone/>
            </a:pPr>
            <a:r>
              <a:rPr lang="en-GB" sz="2400" b="1" noProof="0" dirty="0">
                <a:solidFill>
                  <a:schemeClr val="bg1"/>
                </a:solidFill>
              </a:rPr>
              <a:t>Materials and activities to support practice and consolidation</a:t>
            </a:r>
            <a:endParaRPr lang="en-GB" sz="2400" b="1" dirty="0">
              <a:solidFill>
                <a:schemeClr val="bg1"/>
              </a:solidFill>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lstStyle>
            <a:lvl1pPr>
              <a:defRPr sz="12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389680" y="480873"/>
            <a:ext cx="1191720" cy="301224"/>
          </a:xfrm>
        </p:spPr>
        <p:txBody>
          <a:bodyPr>
            <a:noAutofit/>
          </a:bodyPr>
          <a:lstStyle>
            <a:lvl1pPr>
              <a:defRPr lang="en-GB" sz="12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3537209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12181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0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0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15514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Ready-to-Progress Criterion</a:t>
            </a:r>
            <a:endParaRPr lang="en-GB" sz="2000" b="1"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12499" y="2064359"/>
            <a:ext cx="2239760" cy="457200"/>
          </a:xfrm>
        </p:spPr>
        <p:txBody>
          <a:bodyPr>
            <a:normAutofit/>
          </a:bodyPr>
          <a:lstStyle>
            <a:lvl1pPr>
              <a:defRPr sz="2000"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
        <p:nvSpPr>
          <p:cNvPr id="15" name="TextBox 14">
            <a:extLst>
              <a:ext uri="{FF2B5EF4-FFF2-40B4-BE49-F238E27FC236}">
                <a16:creationId xmlns:a16="http://schemas.microsoft.com/office/drawing/2014/main" id="{932C9316-8FD4-4FD4-8E85-1A613ACCE808}"/>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6" name="Straight Connector 15">
            <a:extLst>
              <a:ext uri="{FF2B5EF4-FFF2-40B4-BE49-F238E27FC236}">
                <a16:creationId xmlns:a16="http://schemas.microsoft.com/office/drawing/2014/main" id="{79E55BB7-9C17-4F8C-93E6-62AA523F53CC}"/>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129889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707886"/>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Materials and activities to support review, practice and consolidation</a:t>
            </a:r>
            <a:endParaRPr lang="en-GB" sz="2000" b="1" dirty="0">
              <a:solidFill>
                <a:schemeClr val="bg1"/>
              </a:solidFill>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normAutofit/>
          </a:bodyPr>
          <a:lstStyle>
            <a:lvl1pPr>
              <a:defRPr sz="11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522847" y="498629"/>
            <a:ext cx="1191720" cy="301224"/>
          </a:xfrm>
        </p:spPr>
        <p:txBody>
          <a:bodyPr>
            <a:noAutofit/>
          </a:bodyPr>
          <a:lstStyle>
            <a:lvl1pPr>
              <a:defRPr lang="en-GB" sz="11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33751151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37946634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166563581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image" Target="../media/image17.png"/><Relationship Id="rId21" Type="http://schemas.openxmlformats.org/officeDocument/2006/relationships/image" Target="../media/image35.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notesSlide" Target="../notesSlides/notesSlide6.xml"/><Relationship Id="rId16"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slideLayout" Target="../slideLayouts/slideLayout5.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19" Type="http://schemas.openxmlformats.org/officeDocument/2006/relationships/image" Target="../media/image33.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 Id="rId22"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notesSlide" Target="../notesSlides/notesSlide10.xml"/><Relationship Id="rId7" Type="http://schemas.openxmlformats.org/officeDocument/2006/relationships/image" Target="../media/image47.png"/><Relationship Id="rId2" Type="http://schemas.openxmlformats.org/officeDocument/2006/relationships/slideLayout" Target="../slideLayouts/slideLayout5.xml"/><Relationship Id="rId1" Type="http://schemas.openxmlformats.org/officeDocument/2006/relationships/tags" Target="../tags/tag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51.pn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54.png"/><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57.png"/><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59.png"/></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6gGtLyXoeq-FMWk00AlcIPo3fhGmi03D"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nrich.maths.org/10479" TargetMode="Externa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https://www.ncetm.org.uk/classroom-resources/primm-1-03-composition-of-numbers-0-5/"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www.ncetm.org.uk/classroom-resources/primm-1-04-composition-of-numbers-6-1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74FBDFE-5B30-4618-A02E-23001F05B5E9}"/>
              </a:ext>
            </a:extLst>
          </p:cNvPr>
          <p:cNvSpPr>
            <a:spLocks noGrp="1"/>
          </p:cNvSpPr>
          <p:nvPr>
            <p:ph type="subTitle" idx="1"/>
          </p:nvPr>
        </p:nvSpPr>
        <p:spPr/>
        <p:txBody>
          <a:bodyPr>
            <a:normAutofit/>
          </a:bodyPr>
          <a:lstStyle/>
          <a:p>
            <a:pPr>
              <a:buClrTx/>
              <a:buFontTx/>
              <a:buNone/>
            </a:pPr>
            <a:r>
              <a:rPr lang="en-GB" dirty="0"/>
              <a:t>Compose and partition numbers to 10</a:t>
            </a:r>
            <a:endParaRPr lang="en-GB" kern="0" dirty="0"/>
          </a:p>
        </p:txBody>
      </p:sp>
      <p:sp>
        <p:nvSpPr>
          <p:cNvPr id="2" name="Text Placeholder 1">
            <a:extLst>
              <a:ext uri="{FF2B5EF4-FFF2-40B4-BE49-F238E27FC236}">
                <a16:creationId xmlns:a16="http://schemas.microsoft.com/office/drawing/2014/main" id="{5B89B450-2215-4899-870C-78A2CC184DFC}"/>
              </a:ext>
            </a:extLst>
          </p:cNvPr>
          <p:cNvSpPr>
            <a:spLocks noGrp="1"/>
          </p:cNvSpPr>
          <p:nvPr>
            <p:ph type="body" sz="quarter" idx="12"/>
          </p:nvPr>
        </p:nvSpPr>
        <p:spPr/>
        <p:txBody>
          <a:bodyPr/>
          <a:lstStyle/>
          <a:p>
            <a:r>
              <a:rPr lang="en-GB" dirty="0"/>
              <a:t>1AS-1</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9D1E64-BBCA-4657-9CF4-E03CE0A9BE87}"/>
              </a:ext>
            </a:extLst>
          </p:cNvPr>
          <p:cNvSpPr>
            <a:spLocks noGrp="1"/>
          </p:cNvSpPr>
          <p:nvPr>
            <p:ph type="title"/>
          </p:nvPr>
        </p:nvSpPr>
        <p:spPr/>
        <p:txBody>
          <a:bodyPr/>
          <a:lstStyle/>
          <a:p>
            <a:r>
              <a:rPr lang="en-GB" dirty="0"/>
              <a:t>1AS-1 Compose and partition numbers to 10</a:t>
            </a:r>
          </a:p>
        </p:txBody>
      </p:sp>
      <p:grpSp>
        <p:nvGrpSpPr>
          <p:cNvPr id="6" name="Group 5">
            <a:extLst>
              <a:ext uri="{FF2B5EF4-FFF2-40B4-BE49-F238E27FC236}">
                <a16:creationId xmlns:a16="http://schemas.microsoft.com/office/drawing/2014/main" id="{889A81A1-B64B-41CB-8D5E-ED14116D44A4}"/>
              </a:ext>
            </a:extLst>
          </p:cNvPr>
          <p:cNvGrpSpPr/>
          <p:nvPr/>
        </p:nvGrpSpPr>
        <p:grpSpPr>
          <a:xfrm>
            <a:off x="737301" y="1354970"/>
            <a:ext cx="1870432" cy="1836424"/>
            <a:chOff x="4367808" y="1484784"/>
            <a:chExt cx="3960440" cy="3888432"/>
          </a:xfrm>
        </p:grpSpPr>
        <p:pic>
          <p:nvPicPr>
            <p:cNvPr id="7" name="Picture 6">
              <a:extLst>
                <a:ext uri="{FF2B5EF4-FFF2-40B4-BE49-F238E27FC236}">
                  <a16:creationId xmlns:a16="http://schemas.microsoft.com/office/drawing/2014/main" id="{A9CCB686-0161-4029-A519-C29B3EE16F3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75" r="-5580"/>
            <a:stretch/>
          </p:blipFill>
          <p:spPr>
            <a:xfrm>
              <a:off x="4367808" y="1484784"/>
              <a:ext cx="3960440" cy="3888432"/>
            </a:xfrm>
            <a:prstGeom prst="rect">
              <a:avLst/>
            </a:prstGeom>
          </p:spPr>
        </p:pic>
        <p:pic>
          <p:nvPicPr>
            <p:cNvPr id="8" name="Picture 7">
              <a:extLst>
                <a:ext uri="{FF2B5EF4-FFF2-40B4-BE49-F238E27FC236}">
                  <a16:creationId xmlns:a16="http://schemas.microsoft.com/office/drawing/2014/main" id="{BABB1D83-7300-4036-B543-1953437F762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943872" y="3264340"/>
              <a:ext cx="1002412" cy="835286"/>
            </a:xfrm>
            <a:prstGeom prst="rect">
              <a:avLst/>
            </a:prstGeom>
          </p:spPr>
        </p:pic>
        <p:pic>
          <p:nvPicPr>
            <p:cNvPr id="9" name="Picture 8">
              <a:extLst>
                <a:ext uri="{FF2B5EF4-FFF2-40B4-BE49-F238E27FC236}">
                  <a16:creationId xmlns:a16="http://schemas.microsoft.com/office/drawing/2014/main" id="{421918C1-4CE1-498E-BDE4-71A7EB6EA75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154197" y="2256228"/>
              <a:ext cx="960023" cy="835286"/>
            </a:xfrm>
            <a:prstGeom prst="rect">
              <a:avLst/>
            </a:prstGeom>
          </p:spPr>
        </p:pic>
        <p:pic>
          <p:nvPicPr>
            <p:cNvPr id="10" name="Picture 9">
              <a:extLst>
                <a:ext uri="{FF2B5EF4-FFF2-40B4-BE49-F238E27FC236}">
                  <a16:creationId xmlns:a16="http://schemas.microsoft.com/office/drawing/2014/main" id="{68F2E147-CAD6-4055-8FE4-1D09256DD0F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5011"/>
            <a:stretch/>
          </p:blipFill>
          <p:spPr>
            <a:xfrm>
              <a:off x="6341642" y="2155410"/>
              <a:ext cx="1044803" cy="1003300"/>
            </a:xfrm>
            <a:prstGeom prst="rect">
              <a:avLst/>
            </a:prstGeom>
          </p:spPr>
        </p:pic>
        <p:pic>
          <p:nvPicPr>
            <p:cNvPr id="11" name="Picture 10">
              <a:extLst>
                <a:ext uri="{FF2B5EF4-FFF2-40B4-BE49-F238E27FC236}">
                  <a16:creationId xmlns:a16="http://schemas.microsoft.com/office/drawing/2014/main" id="{47917DD5-250E-48C9-A6F7-3EB99E4DD13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7328"/>
            <a:stretch/>
          </p:blipFill>
          <p:spPr>
            <a:xfrm>
              <a:off x="6666364" y="3120324"/>
              <a:ext cx="1002412" cy="835286"/>
            </a:xfrm>
            <a:prstGeom prst="rect">
              <a:avLst/>
            </a:prstGeom>
          </p:spPr>
        </p:pic>
        <p:pic>
          <p:nvPicPr>
            <p:cNvPr id="12" name="Picture 11">
              <a:extLst>
                <a:ext uri="{FF2B5EF4-FFF2-40B4-BE49-F238E27FC236}">
                  <a16:creationId xmlns:a16="http://schemas.microsoft.com/office/drawing/2014/main" id="{CA0934C3-9196-4055-B1FE-DDEF81AA055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860650" y="3840404"/>
              <a:ext cx="877723" cy="835286"/>
            </a:xfrm>
            <a:prstGeom prst="rect">
              <a:avLst/>
            </a:prstGeom>
          </p:spPr>
        </p:pic>
      </p:grpSp>
      <p:pic>
        <p:nvPicPr>
          <p:cNvPr id="13" name="Picture 12">
            <a:extLst>
              <a:ext uri="{FF2B5EF4-FFF2-40B4-BE49-F238E27FC236}">
                <a16:creationId xmlns:a16="http://schemas.microsoft.com/office/drawing/2014/main" id="{F3791539-0C18-4790-895A-A2D658C9F0B0}"/>
              </a:ext>
            </a:extLst>
          </p:cNvPr>
          <p:cNvPicPr>
            <a:picLocks noChangeAspect="1"/>
          </p:cNvPicPr>
          <p:nvPr/>
        </p:nvPicPr>
        <p:blipFill>
          <a:blip r:embed="rId9"/>
          <a:stretch>
            <a:fillRect/>
          </a:stretch>
        </p:blipFill>
        <p:spPr>
          <a:xfrm>
            <a:off x="3248498" y="1537467"/>
            <a:ext cx="1171258" cy="1471430"/>
          </a:xfrm>
          <a:prstGeom prst="rect">
            <a:avLst/>
          </a:prstGeom>
        </p:spPr>
      </p:pic>
      <p:pic>
        <p:nvPicPr>
          <p:cNvPr id="14" name="Picture 13">
            <a:extLst>
              <a:ext uri="{FF2B5EF4-FFF2-40B4-BE49-F238E27FC236}">
                <a16:creationId xmlns:a16="http://schemas.microsoft.com/office/drawing/2014/main" id="{B4DAC20A-4FF7-4431-8B68-B4EC9330E932}"/>
              </a:ext>
            </a:extLst>
          </p:cNvPr>
          <p:cNvPicPr>
            <a:picLocks noChangeAspect="1"/>
          </p:cNvPicPr>
          <p:nvPr/>
        </p:nvPicPr>
        <p:blipFill>
          <a:blip r:embed="rId10"/>
          <a:stretch>
            <a:fillRect/>
          </a:stretch>
        </p:blipFill>
        <p:spPr>
          <a:xfrm>
            <a:off x="644582" y="3508116"/>
            <a:ext cx="1676400" cy="1571625"/>
          </a:xfrm>
          <a:prstGeom prst="rect">
            <a:avLst/>
          </a:prstGeom>
        </p:spPr>
      </p:pic>
      <p:pic>
        <p:nvPicPr>
          <p:cNvPr id="15" name="Picture 14">
            <a:extLst>
              <a:ext uri="{FF2B5EF4-FFF2-40B4-BE49-F238E27FC236}">
                <a16:creationId xmlns:a16="http://schemas.microsoft.com/office/drawing/2014/main" id="{7FC7DA18-0F03-4A70-8ADF-164236659E7B}"/>
              </a:ext>
            </a:extLst>
          </p:cNvPr>
          <p:cNvPicPr>
            <a:picLocks noChangeAspect="1"/>
          </p:cNvPicPr>
          <p:nvPr/>
        </p:nvPicPr>
        <p:blipFill>
          <a:blip r:embed="rId11"/>
          <a:stretch>
            <a:fillRect/>
          </a:stretch>
        </p:blipFill>
        <p:spPr>
          <a:xfrm>
            <a:off x="5272087" y="1444507"/>
            <a:ext cx="1647825" cy="1657350"/>
          </a:xfrm>
          <a:prstGeom prst="rect">
            <a:avLst/>
          </a:prstGeom>
        </p:spPr>
      </p:pic>
      <p:pic>
        <p:nvPicPr>
          <p:cNvPr id="16" name="Picture 15">
            <a:extLst>
              <a:ext uri="{FF2B5EF4-FFF2-40B4-BE49-F238E27FC236}">
                <a16:creationId xmlns:a16="http://schemas.microsoft.com/office/drawing/2014/main" id="{72AB8D72-55CA-4167-A7DF-39C43B393BE8}"/>
              </a:ext>
            </a:extLst>
          </p:cNvPr>
          <p:cNvPicPr>
            <a:picLocks noChangeAspect="1"/>
          </p:cNvPicPr>
          <p:nvPr/>
        </p:nvPicPr>
        <p:blipFill>
          <a:blip r:embed="rId12"/>
          <a:stretch>
            <a:fillRect/>
          </a:stretch>
        </p:blipFill>
        <p:spPr>
          <a:xfrm>
            <a:off x="3365221" y="3346102"/>
            <a:ext cx="992401" cy="1505712"/>
          </a:xfrm>
          <a:prstGeom prst="rect">
            <a:avLst/>
          </a:prstGeom>
        </p:spPr>
      </p:pic>
      <p:grpSp>
        <p:nvGrpSpPr>
          <p:cNvPr id="17" name="Group 16">
            <a:extLst>
              <a:ext uri="{FF2B5EF4-FFF2-40B4-BE49-F238E27FC236}">
                <a16:creationId xmlns:a16="http://schemas.microsoft.com/office/drawing/2014/main" id="{46A333BC-685B-4CF7-9F71-1D191EAC8D77}"/>
              </a:ext>
            </a:extLst>
          </p:cNvPr>
          <p:cNvGrpSpPr/>
          <p:nvPr/>
        </p:nvGrpSpPr>
        <p:grpSpPr>
          <a:xfrm>
            <a:off x="1916220" y="5246002"/>
            <a:ext cx="2211961" cy="1270186"/>
            <a:chOff x="3028456" y="1628801"/>
            <a:chExt cx="6235896" cy="3580872"/>
          </a:xfrm>
        </p:grpSpPr>
        <p:pic>
          <p:nvPicPr>
            <p:cNvPr id="18" name="Picture 17">
              <a:extLst>
                <a:ext uri="{FF2B5EF4-FFF2-40B4-BE49-F238E27FC236}">
                  <a16:creationId xmlns:a16="http://schemas.microsoft.com/office/drawing/2014/main" id="{39570A1B-131D-4042-8FF8-E913D44E32C1}"/>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3028456" y="1648330"/>
              <a:ext cx="1051320" cy="3561343"/>
            </a:xfrm>
            <a:prstGeom prst="rect">
              <a:avLst/>
            </a:prstGeom>
          </p:spPr>
        </p:pic>
        <p:pic>
          <p:nvPicPr>
            <p:cNvPr id="19" name="Picture 18">
              <a:extLst>
                <a:ext uri="{FF2B5EF4-FFF2-40B4-BE49-F238E27FC236}">
                  <a16:creationId xmlns:a16="http://schemas.microsoft.com/office/drawing/2014/main" id="{8569B6E1-D88F-4AEE-B780-52C6F5B6CBA4}"/>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4223792" y="1628801"/>
              <a:ext cx="1224136" cy="3561343"/>
            </a:xfrm>
            <a:prstGeom prst="rect">
              <a:avLst/>
            </a:prstGeom>
          </p:spPr>
        </p:pic>
        <p:pic>
          <p:nvPicPr>
            <p:cNvPr id="20" name="Picture 19">
              <a:extLst>
                <a:ext uri="{FF2B5EF4-FFF2-40B4-BE49-F238E27FC236}">
                  <a16:creationId xmlns:a16="http://schemas.microsoft.com/office/drawing/2014/main" id="{74751C51-63F2-4DF7-A4B6-D77AA8809B69}"/>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5591944" y="1628801"/>
              <a:ext cx="1008112" cy="3561343"/>
            </a:xfrm>
            <a:prstGeom prst="rect">
              <a:avLst/>
            </a:prstGeom>
          </p:spPr>
        </p:pic>
        <p:pic>
          <p:nvPicPr>
            <p:cNvPr id="21" name="Picture 20">
              <a:extLst>
                <a:ext uri="{FF2B5EF4-FFF2-40B4-BE49-F238E27FC236}">
                  <a16:creationId xmlns:a16="http://schemas.microsoft.com/office/drawing/2014/main" id="{71B1287E-C83A-4444-8035-6BBD3BBD6491}"/>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6744072" y="1628801"/>
              <a:ext cx="1224136" cy="3561343"/>
            </a:xfrm>
            <a:prstGeom prst="rect">
              <a:avLst/>
            </a:prstGeom>
          </p:spPr>
        </p:pic>
        <p:pic>
          <p:nvPicPr>
            <p:cNvPr id="22" name="Picture 21">
              <a:extLst>
                <a:ext uri="{FF2B5EF4-FFF2-40B4-BE49-F238E27FC236}">
                  <a16:creationId xmlns:a16="http://schemas.microsoft.com/office/drawing/2014/main" id="{81AA459A-A75C-4FD9-8019-78C0297798B2}"/>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r="-9601"/>
            <a:stretch/>
          </p:blipFill>
          <p:spPr>
            <a:xfrm>
              <a:off x="8112224" y="1628801"/>
              <a:ext cx="1152128" cy="3561343"/>
            </a:xfrm>
            <a:prstGeom prst="rect">
              <a:avLst/>
            </a:prstGeom>
          </p:spPr>
        </p:pic>
      </p:grpSp>
      <p:grpSp>
        <p:nvGrpSpPr>
          <p:cNvPr id="27" name="Group 26">
            <a:extLst>
              <a:ext uri="{FF2B5EF4-FFF2-40B4-BE49-F238E27FC236}">
                <a16:creationId xmlns:a16="http://schemas.microsoft.com/office/drawing/2014/main" id="{96AE29FE-F294-4E9C-9F7E-656F5B155110}"/>
              </a:ext>
            </a:extLst>
          </p:cNvPr>
          <p:cNvGrpSpPr/>
          <p:nvPr/>
        </p:nvGrpSpPr>
        <p:grpSpPr>
          <a:xfrm>
            <a:off x="4693527" y="5193159"/>
            <a:ext cx="2450388" cy="1017032"/>
            <a:chOff x="2142278" y="1651661"/>
            <a:chExt cx="6819350" cy="2830367"/>
          </a:xfrm>
        </p:grpSpPr>
        <p:pic>
          <p:nvPicPr>
            <p:cNvPr id="24" name="Picture 23">
              <a:extLst>
                <a:ext uri="{FF2B5EF4-FFF2-40B4-BE49-F238E27FC236}">
                  <a16:creationId xmlns:a16="http://schemas.microsoft.com/office/drawing/2014/main" id="{5F000C52-B129-4544-8376-5EE91B1963EA}"/>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a:stretch/>
          </p:blipFill>
          <p:spPr>
            <a:xfrm>
              <a:off x="2142278" y="1651663"/>
              <a:ext cx="4025731" cy="2830365"/>
            </a:xfrm>
            <a:prstGeom prst="rect">
              <a:avLst/>
            </a:prstGeom>
          </p:spPr>
        </p:pic>
        <p:pic>
          <p:nvPicPr>
            <p:cNvPr id="26" name="Picture 25">
              <a:extLst>
                <a:ext uri="{FF2B5EF4-FFF2-40B4-BE49-F238E27FC236}">
                  <a16:creationId xmlns:a16="http://schemas.microsoft.com/office/drawing/2014/main" id="{48DAE5B1-35F1-4C38-B765-5D6137AAC05D}"/>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r="-497"/>
            <a:stretch/>
          </p:blipFill>
          <p:spPr>
            <a:xfrm>
              <a:off x="6225324" y="1651661"/>
              <a:ext cx="2736304" cy="2830366"/>
            </a:xfrm>
            <a:prstGeom prst="rect">
              <a:avLst/>
            </a:prstGeom>
          </p:spPr>
        </p:pic>
      </p:grpSp>
      <p:grpSp>
        <p:nvGrpSpPr>
          <p:cNvPr id="33" name="Group 32">
            <a:extLst>
              <a:ext uri="{FF2B5EF4-FFF2-40B4-BE49-F238E27FC236}">
                <a16:creationId xmlns:a16="http://schemas.microsoft.com/office/drawing/2014/main" id="{55F79AC9-0626-442F-80F2-0F71929B5869}"/>
              </a:ext>
            </a:extLst>
          </p:cNvPr>
          <p:cNvGrpSpPr/>
          <p:nvPr/>
        </p:nvGrpSpPr>
        <p:grpSpPr>
          <a:xfrm>
            <a:off x="5526505" y="3655794"/>
            <a:ext cx="1409920" cy="973982"/>
            <a:chOff x="2505067" y="1515235"/>
            <a:chExt cx="4335999" cy="2995337"/>
          </a:xfrm>
        </p:grpSpPr>
        <p:pic>
          <p:nvPicPr>
            <p:cNvPr id="34" name="Picture 33">
              <a:extLst>
                <a:ext uri="{FF2B5EF4-FFF2-40B4-BE49-F238E27FC236}">
                  <a16:creationId xmlns:a16="http://schemas.microsoft.com/office/drawing/2014/main" id="{71BCC103-CF8C-41CD-9B73-033063B0277F}"/>
                </a:ext>
              </a:extLst>
            </p:cNvPr>
            <p:cNvPicPr>
              <a:picLocks noChangeAspect="1"/>
            </p:cNvPicPr>
            <p:nvPr/>
          </p:nvPicPr>
          <p:blipFill>
            <a:blip r:embed="rId20"/>
            <a:stretch>
              <a:fillRect/>
            </a:stretch>
          </p:blipFill>
          <p:spPr>
            <a:xfrm>
              <a:off x="2631863" y="2126555"/>
              <a:ext cx="3771900" cy="2028825"/>
            </a:xfrm>
            <a:prstGeom prst="rect">
              <a:avLst/>
            </a:prstGeom>
          </p:spPr>
        </p:pic>
        <p:pic>
          <p:nvPicPr>
            <p:cNvPr id="35" name="Picture 34">
              <a:extLst>
                <a:ext uri="{FF2B5EF4-FFF2-40B4-BE49-F238E27FC236}">
                  <a16:creationId xmlns:a16="http://schemas.microsoft.com/office/drawing/2014/main" id="{74E715FE-D4DF-4435-BF19-173A6C232D3F}"/>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b="-19014"/>
            <a:stretch/>
          </p:blipFill>
          <p:spPr>
            <a:xfrm>
              <a:off x="2614629" y="3859157"/>
              <a:ext cx="4226437" cy="651415"/>
            </a:xfrm>
            <a:prstGeom prst="rect">
              <a:avLst/>
            </a:prstGeom>
          </p:spPr>
        </p:pic>
        <p:pic>
          <p:nvPicPr>
            <p:cNvPr id="36" name="Picture 35">
              <a:extLst>
                <a:ext uri="{FF2B5EF4-FFF2-40B4-BE49-F238E27FC236}">
                  <a16:creationId xmlns:a16="http://schemas.microsoft.com/office/drawing/2014/main" id="{96498FF0-77C2-4538-8475-07387F7C1751}"/>
                </a:ext>
              </a:extLst>
            </p:cNvPr>
            <p:cNvPicPr>
              <a:picLocks noChangeAspect="1"/>
            </p:cNvPicPr>
            <p:nvPr/>
          </p:nvPicPr>
          <p:blipFill>
            <a:blip r:embed="rId22"/>
            <a:stretch>
              <a:fillRect/>
            </a:stretch>
          </p:blipFill>
          <p:spPr>
            <a:xfrm rot="21076944" flipV="1">
              <a:off x="2505067" y="1515235"/>
              <a:ext cx="3653473" cy="452464"/>
            </a:xfrm>
            <a:prstGeom prst="rect">
              <a:avLst/>
            </a:prstGeom>
          </p:spPr>
        </p:pic>
      </p:grpSp>
      <p:sp>
        <p:nvSpPr>
          <p:cNvPr id="40" name="Content Placeholder 2">
            <a:extLst>
              <a:ext uri="{FF2B5EF4-FFF2-40B4-BE49-F238E27FC236}">
                <a16:creationId xmlns:a16="http://schemas.microsoft.com/office/drawing/2014/main" id="{7BD19E2E-0C7B-4717-A421-8568FA4C9B3A}"/>
              </a:ext>
            </a:extLst>
          </p:cNvPr>
          <p:cNvSpPr txBox="1">
            <a:spLocks/>
          </p:cNvSpPr>
          <p:nvPr/>
        </p:nvSpPr>
        <p:spPr>
          <a:xfrm>
            <a:off x="7456602" y="1426565"/>
            <a:ext cx="4194928"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Tell me what you see! </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Did you notice each picture represents five of something? </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Can you describe </a:t>
            </a:r>
            <a:r>
              <a:rPr lang="en-GB" sz="2000" i="1" dirty="0">
                <a:latin typeface="Arial" panose="020B0604020202020204" pitchFamily="34" charset="0"/>
                <a:cs typeface="Arial" panose="020B0604020202020204" pitchFamily="34" charset="0"/>
              </a:rPr>
              <a:t>how</a:t>
            </a:r>
            <a:r>
              <a:rPr lang="en-GB" sz="2000" dirty="0">
                <a:latin typeface="Arial" panose="020B0604020202020204" pitchFamily="34" charset="0"/>
                <a:cs typeface="Arial" panose="020B0604020202020204" pitchFamily="34" charset="0"/>
              </a:rPr>
              <a:t> you can see five in each picture?</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Now </a:t>
            </a:r>
            <a:r>
              <a:rPr lang="en-GB" sz="2000" i="1" dirty="0">
                <a:latin typeface="Arial" panose="020B0604020202020204" pitchFamily="34" charset="0"/>
                <a:cs typeface="Arial" panose="020B0604020202020204" pitchFamily="34" charset="0"/>
              </a:rPr>
              <a:t>you</a:t>
            </a:r>
            <a:r>
              <a:rPr lang="en-GB" sz="2000" dirty="0">
                <a:latin typeface="Arial" panose="020B0604020202020204" pitchFamily="34" charset="0"/>
                <a:cs typeface="Arial" panose="020B0604020202020204" pitchFamily="34" charset="0"/>
              </a:rPr>
              <a:t> can make a ‘Five Museum’ for Numberblock Five using things in your classroom! </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Can you make a museum for a </a:t>
            </a:r>
            <a:r>
              <a:rPr lang="en-GB" sz="2000" i="1" dirty="0">
                <a:latin typeface="Arial" panose="020B0604020202020204" pitchFamily="34" charset="0"/>
                <a:cs typeface="Arial" panose="020B0604020202020204" pitchFamily="34" charset="0"/>
              </a:rPr>
              <a:t>different </a:t>
            </a:r>
            <a:r>
              <a:rPr lang="en-GB" sz="2000" dirty="0">
                <a:latin typeface="Arial" panose="020B0604020202020204" pitchFamily="34" charset="0"/>
                <a:cs typeface="Arial" panose="020B0604020202020204" pitchFamily="34" charset="0"/>
              </a:rPr>
              <a:t>Numberblock? Try to guess your friend’s number!</a:t>
            </a:r>
            <a:endParaRPr lang="en-GB" sz="2000" dirty="0">
              <a:solidFill>
                <a:srgbClr val="FF0000"/>
              </a:solidFill>
              <a:latin typeface="Arial" panose="020B0604020202020204" pitchFamily="34" charset="0"/>
              <a:cs typeface="Arial" panose="020B0604020202020204" pitchFamily="34" charset="0"/>
            </a:endParaRPr>
          </a:p>
          <a:p>
            <a:pPr>
              <a:lnSpc>
                <a:spcPct val="120000"/>
              </a:lnSpc>
              <a:spcBef>
                <a:spcPts val="600"/>
              </a:spcBef>
              <a:spcAft>
                <a:spcPts val="600"/>
              </a:spcAft>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extLst>
      <p:ext uri="{BB962C8B-B14F-4D97-AF65-F5344CB8AC3E}">
        <p14:creationId xmlns:p14="http://schemas.microsoft.com/office/powerpoint/2010/main" val="16407128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2B6AE55D-2DDF-4EA0-9675-EC0459B4F9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9042" y="1877941"/>
            <a:ext cx="636424" cy="691288"/>
          </a:xfrm>
          <a:prstGeom prst="rect">
            <a:avLst/>
          </a:prstGeom>
        </p:spPr>
      </p:pic>
      <p:sp>
        <p:nvSpPr>
          <p:cNvPr id="3" name="Title 2">
            <a:extLst>
              <a:ext uri="{FF2B5EF4-FFF2-40B4-BE49-F238E27FC236}">
                <a16:creationId xmlns:a16="http://schemas.microsoft.com/office/drawing/2014/main" id="{0788A086-470F-4BF3-9B32-602F3E813C0F}"/>
              </a:ext>
            </a:extLst>
          </p:cNvPr>
          <p:cNvSpPr>
            <a:spLocks noGrp="1"/>
          </p:cNvSpPr>
          <p:nvPr>
            <p:ph type="title"/>
          </p:nvPr>
        </p:nvSpPr>
        <p:spPr/>
        <p:txBody>
          <a:bodyPr/>
          <a:lstStyle/>
          <a:p>
            <a:r>
              <a:rPr lang="en-GB" dirty="0"/>
              <a:t>1AS-1 Compose and partition numbers to 10</a:t>
            </a:r>
          </a:p>
        </p:txBody>
      </p:sp>
      <p:pic>
        <p:nvPicPr>
          <p:cNvPr id="6" name="Picture 5">
            <a:extLst>
              <a:ext uri="{FF2B5EF4-FFF2-40B4-BE49-F238E27FC236}">
                <a16:creationId xmlns:a16="http://schemas.microsoft.com/office/drawing/2014/main" id="{CD3B443D-340E-44F5-AF03-5B9E7E3AEC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2299" y="4594342"/>
            <a:ext cx="636424" cy="691288"/>
          </a:xfrm>
          <a:prstGeom prst="rect">
            <a:avLst/>
          </a:prstGeom>
        </p:spPr>
      </p:pic>
      <p:pic>
        <p:nvPicPr>
          <p:cNvPr id="10" name="Picture 9">
            <a:extLst>
              <a:ext uri="{FF2B5EF4-FFF2-40B4-BE49-F238E27FC236}">
                <a16:creationId xmlns:a16="http://schemas.microsoft.com/office/drawing/2014/main" id="{2898625D-8F75-44CB-9C5E-EFBF10D4A3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2227" y="4592591"/>
            <a:ext cx="630938" cy="691288"/>
          </a:xfrm>
          <a:prstGeom prst="rect">
            <a:avLst/>
          </a:prstGeom>
        </p:spPr>
      </p:pic>
      <p:sp>
        <p:nvSpPr>
          <p:cNvPr id="12" name="TextBox 11">
            <a:extLst>
              <a:ext uri="{FF2B5EF4-FFF2-40B4-BE49-F238E27FC236}">
                <a16:creationId xmlns:a16="http://schemas.microsoft.com/office/drawing/2014/main" id="{111E34A1-3A09-4A47-8D0D-A5F62DC66D00}"/>
              </a:ext>
            </a:extLst>
          </p:cNvPr>
          <p:cNvSpPr txBox="1"/>
          <p:nvPr/>
        </p:nvSpPr>
        <p:spPr bwMode="auto">
          <a:xfrm>
            <a:off x="1201507" y="5425775"/>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Light" charset="0"/>
                <a:ea typeface="Myriad Pro Light" charset="0"/>
                <a:cs typeface="Myriad Pro Light" charset="0"/>
              </a:rPr>
              <a:t>0</a:t>
            </a:r>
          </a:p>
        </p:txBody>
      </p:sp>
      <p:sp>
        <p:nvSpPr>
          <p:cNvPr id="14" name="TextBox 13">
            <a:extLst>
              <a:ext uri="{FF2B5EF4-FFF2-40B4-BE49-F238E27FC236}">
                <a16:creationId xmlns:a16="http://schemas.microsoft.com/office/drawing/2014/main" id="{F3828139-A45F-4B90-975D-321DA9684F26}"/>
              </a:ext>
            </a:extLst>
          </p:cNvPr>
          <p:cNvSpPr txBox="1"/>
          <p:nvPr/>
        </p:nvSpPr>
        <p:spPr bwMode="auto">
          <a:xfrm>
            <a:off x="1777571" y="5425775"/>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Light" charset="0"/>
                <a:ea typeface="Myriad Pro Light" charset="0"/>
                <a:cs typeface="Myriad Pro Light" charset="0"/>
              </a:rPr>
              <a:t>1</a:t>
            </a:r>
          </a:p>
        </p:txBody>
      </p:sp>
      <p:sp>
        <p:nvSpPr>
          <p:cNvPr id="15" name="TextBox 14">
            <a:extLst>
              <a:ext uri="{FF2B5EF4-FFF2-40B4-BE49-F238E27FC236}">
                <a16:creationId xmlns:a16="http://schemas.microsoft.com/office/drawing/2014/main" id="{20C7D0F6-BB44-4002-AC4C-96BF622E474F}"/>
              </a:ext>
            </a:extLst>
          </p:cNvPr>
          <p:cNvSpPr txBox="1"/>
          <p:nvPr/>
        </p:nvSpPr>
        <p:spPr bwMode="auto">
          <a:xfrm>
            <a:off x="2425643" y="5425775"/>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Light" charset="0"/>
                <a:ea typeface="Myriad Pro Light" charset="0"/>
                <a:cs typeface="Myriad Pro Light" charset="0"/>
              </a:rPr>
              <a:t>1</a:t>
            </a:r>
          </a:p>
        </p:txBody>
      </p:sp>
      <p:sp>
        <p:nvSpPr>
          <p:cNvPr id="16" name="TextBox 15">
            <a:extLst>
              <a:ext uri="{FF2B5EF4-FFF2-40B4-BE49-F238E27FC236}">
                <a16:creationId xmlns:a16="http://schemas.microsoft.com/office/drawing/2014/main" id="{387858B1-774E-4026-A4B9-A0A4A132CFB7}"/>
              </a:ext>
            </a:extLst>
          </p:cNvPr>
          <p:cNvSpPr txBox="1"/>
          <p:nvPr/>
        </p:nvSpPr>
        <p:spPr bwMode="auto">
          <a:xfrm>
            <a:off x="2425643" y="5425775"/>
            <a:ext cx="36004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Light" charset="0"/>
                <a:ea typeface="Myriad Pro Light" charset="0"/>
                <a:cs typeface="Myriad Pro Light" charset="0"/>
              </a:rPr>
              <a:t>2</a:t>
            </a:r>
          </a:p>
        </p:txBody>
      </p:sp>
      <p:pic>
        <p:nvPicPr>
          <p:cNvPr id="17" name="Picture 16">
            <a:extLst>
              <a:ext uri="{FF2B5EF4-FFF2-40B4-BE49-F238E27FC236}">
                <a16:creationId xmlns:a16="http://schemas.microsoft.com/office/drawing/2014/main" id="{39AB0B0D-96D2-42B0-96F1-1E45C6C948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0255" y="3913670"/>
            <a:ext cx="636424" cy="691288"/>
          </a:xfrm>
          <a:prstGeom prst="rect">
            <a:avLst/>
          </a:prstGeom>
        </p:spPr>
      </p:pic>
      <p:pic>
        <p:nvPicPr>
          <p:cNvPr id="18" name="Picture 17">
            <a:extLst>
              <a:ext uri="{FF2B5EF4-FFF2-40B4-BE49-F238E27FC236}">
                <a16:creationId xmlns:a16="http://schemas.microsoft.com/office/drawing/2014/main" id="{5259F882-A82D-4907-8447-034A979C90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9660" y="4592591"/>
            <a:ext cx="630938" cy="691288"/>
          </a:xfrm>
          <a:prstGeom prst="rect">
            <a:avLst/>
          </a:prstGeom>
        </p:spPr>
      </p:pic>
      <p:pic>
        <p:nvPicPr>
          <p:cNvPr id="19" name="Picture 18">
            <a:extLst>
              <a:ext uri="{FF2B5EF4-FFF2-40B4-BE49-F238E27FC236}">
                <a16:creationId xmlns:a16="http://schemas.microsoft.com/office/drawing/2014/main" id="{77C4E5A5-4295-4093-8771-DCC55635A0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0347" y="3913864"/>
            <a:ext cx="630938" cy="691288"/>
          </a:xfrm>
          <a:prstGeom prst="rect">
            <a:avLst/>
          </a:prstGeom>
        </p:spPr>
      </p:pic>
      <p:sp>
        <p:nvSpPr>
          <p:cNvPr id="20" name="TextBox 19">
            <a:extLst>
              <a:ext uri="{FF2B5EF4-FFF2-40B4-BE49-F238E27FC236}">
                <a16:creationId xmlns:a16="http://schemas.microsoft.com/office/drawing/2014/main" id="{3D85B40D-44D0-405C-BF67-0605038F37E1}"/>
              </a:ext>
            </a:extLst>
          </p:cNvPr>
          <p:cNvSpPr txBox="1"/>
          <p:nvPr/>
        </p:nvSpPr>
        <p:spPr bwMode="auto">
          <a:xfrm>
            <a:off x="3073715" y="5425775"/>
            <a:ext cx="36004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Light" charset="0"/>
                <a:ea typeface="Myriad Pro Light" charset="0"/>
                <a:cs typeface="Myriad Pro Light" charset="0"/>
              </a:rPr>
              <a:t>2</a:t>
            </a:r>
          </a:p>
        </p:txBody>
      </p:sp>
      <p:pic>
        <p:nvPicPr>
          <p:cNvPr id="21" name="Picture 20">
            <a:extLst>
              <a:ext uri="{FF2B5EF4-FFF2-40B4-BE49-F238E27FC236}">
                <a16:creationId xmlns:a16="http://schemas.microsoft.com/office/drawing/2014/main" id="{5A410F1F-653F-4591-9A5D-F9B1C5525D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0180" y="3234958"/>
            <a:ext cx="636424" cy="691288"/>
          </a:xfrm>
          <a:prstGeom prst="rect">
            <a:avLst/>
          </a:prstGeom>
        </p:spPr>
      </p:pic>
      <p:sp>
        <p:nvSpPr>
          <p:cNvPr id="22" name="TextBox 21">
            <a:extLst>
              <a:ext uri="{FF2B5EF4-FFF2-40B4-BE49-F238E27FC236}">
                <a16:creationId xmlns:a16="http://schemas.microsoft.com/office/drawing/2014/main" id="{9C7F4303-6AC3-4A8E-9DE0-E4DC6039FF55}"/>
              </a:ext>
            </a:extLst>
          </p:cNvPr>
          <p:cNvSpPr txBox="1"/>
          <p:nvPr/>
        </p:nvSpPr>
        <p:spPr bwMode="auto">
          <a:xfrm>
            <a:off x="3073715" y="5425775"/>
            <a:ext cx="36004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Light" charset="0"/>
                <a:ea typeface="Myriad Pro Light" charset="0"/>
                <a:cs typeface="Myriad Pro Light" charset="0"/>
              </a:rPr>
              <a:t>3</a:t>
            </a:r>
          </a:p>
        </p:txBody>
      </p:sp>
      <p:pic>
        <p:nvPicPr>
          <p:cNvPr id="23" name="Picture 22">
            <a:extLst>
              <a:ext uri="{FF2B5EF4-FFF2-40B4-BE49-F238E27FC236}">
                <a16:creationId xmlns:a16="http://schemas.microsoft.com/office/drawing/2014/main" id="{B753CAE9-95E5-4CCF-BFCF-6A436A5F58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5759" y="4593095"/>
            <a:ext cx="630938" cy="691288"/>
          </a:xfrm>
          <a:prstGeom prst="rect">
            <a:avLst/>
          </a:prstGeom>
        </p:spPr>
      </p:pic>
      <p:pic>
        <p:nvPicPr>
          <p:cNvPr id="24" name="Picture 23">
            <a:extLst>
              <a:ext uri="{FF2B5EF4-FFF2-40B4-BE49-F238E27FC236}">
                <a16:creationId xmlns:a16="http://schemas.microsoft.com/office/drawing/2014/main" id="{6B4006D0-F6D2-4D77-ADE0-445EFC6E43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9888" y="3912714"/>
            <a:ext cx="630938" cy="691288"/>
          </a:xfrm>
          <a:prstGeom prst="rect">
            <a:avLst/>
          </a:prstGeom>
        </p:spPr>
      </p:pic>
      <p:pic>
        <p:nvPicPr>
          <p:cNvPr id="25" name="Picture 24">
            <a:extLst>
              <a:ext uri="{FF2B5EF4-FFF2-40B4-BE49-F238E27FC236}">
                <a16:creationId xmlns:a16="http://schemas.microsoft.com/office/drawing/2014/main" id="{15FD8773-2B58-4320-9011-1BB66A0C73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8120" y="3233454"/>
            <a:ext cx="630938" cy="691288"/>
          </a:xfrm>
          <a:prstGeom prst="rect">
            <a:avLst/>
          </a:prstGeom>
        </p:spPr>
      </p:pic>
      <p:sp>
        <p:nvSpPr>
          <p:cNvPr id="26" name="TextBox 25">
            <a:extLst>
              <a:ext uri="{FF2B5EF4-FFF2-40B4-BE49-F238E27FC236}">
                <a16:creationId xmlns:a16="http://schemas.microsoft.com/office/drawing/2014/main" id="{D8979C1E-AAA2-49CE-83F6-14DCBF637CF2}"/>
              </a:ext>
            </a:extLst>
          </p:cNvPr>
          <p:cNvSpPr txBox="1"/>
          <p:nvPr/>
        </p:nvSpPr>
        <p:spPr bwMode="auto">
          <a:xfrm>
            <a:off x="3649779" y="5425775"/>
            <a:ext cx="36004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Light" charset="0"/>
                <a:ea typeface="Myriad Pro Light" charset="0"/>
                <a:cs typeface="Myriad Pro Light" charset="0"/>
              </a:rPr>
              <a:t>3</a:t>
            </a:r>
          </a:p>
        </p:txBody>
      </p:sp>
      <p:pic>
        <p:nvPicPr>
          <p:cNvPr id="27" name="Picture 26">
            <a:extLst>
              <a:ext uri="{FF2B5EF4-FFF2-40B4-BE49-F238E27FC236}">
                <a16:creationId xmlns:a16="http://schemas.microsoft.com/office/drawing/2014/main" id="{59CB5646-D1C1-4EBF-94D5-D34DFFB0B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9888" y="2562632"/>
            <a:ext cx="636424" cy="691288"/>
          </a:xfrm>
          <a:prstGeom prst="rect">
            <a:avLst/>
          </a:prstGeom>
        </p:spPr>
      </p:pic>
      <p:sp>
        <p:nvSpPr>
          <p:cNvPr id="28" name="TextBox 27">
            <a:extLst>
              <a:ext uri="{FF2B5EF4-FFF2-40B4-BE49-F238E27FC236}">
                <a16:creationId xmlns:a16="http://schemas.microsoft.com/office/drawing/2014/main" id="{22DA68CA-F605-4D35-BBC7-142987D1A275}"/>
              </a:ext>
            </a:extLst>
          </p:cNvPr>
          <p:cNvSpPr txBox="1"/>
          <p:nvPr/>
        </p:nvSpPr>
        <p:spPr bwMode="auto">
          <a:xfrm>
            <a:off x="3649779" y="5425775"/>
            <a:ext cx="36004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Light" charset="0"/>
                <a:ea typeface="Myriad Pro Light" charset="0"/>
                <a:cs typeface="Myriad Pro Light" charset="0"/>
              </a:rPr>
              <a:t>4</a:t>
            </a:r>
          </a:p>
        </p:txBody>
      </p:sp>
      <p:pic>
        <p:nvPicPr>
          <p:cNvPr id="29" name="Picture 28">
            <a:extLst>
              <a:ext uri="{FF2B5EF4-FFF2-40B4-BE49-F238E27FC236}">
                <a16:creationId xmlns:a16="http://schemas.microsoft.com/office/drawing/2014/main" id="{C474B464-00CD-42EC-9299-5C0BB7B5BB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1514" y="4593465"/>
            <a:ext cx="630938" cy="691288"/>
          </a:xfrm>
          <a:prstGeom prst="rect">
            <a:avLst/>
          </a:prstGeom>
        </p:spPr>
      </p:pic>
      <p:pic>
        <p:nvPicPr>
          <p:cNvPr id="30" name="Picture 29">
            <a:extLst>
              <a:ext uri="{FF2B5EF4-FFF2-40B4-BE49-F238E27FC236}">
                <a16:creationId xmlns:a16="http://schemas.microsoft.com/office/drawing/2014/main" id="{F120DF20-6FA3-443F-BBC2-06FDAC8E0C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8532" y="3913588"/>
            <a:ext cx="630938" cy="691288"/>
          </a:xfrm>
          <a:prstGeom prst="rect">
            <a:avLst/>
          </a:prstGeom>
        </p:spPr>
      </p:pic>
      <p:pic>
        <p:nvPicPr>
          <p:cNvPr id="31" name="Picture 30">
            <a:extLst>
              <a:ext uri="{FF2B5EF4-FFF2-40B4-BE49-F238E27FC236}">
                <a16:creationId xmlns:a16="http://schemas.microsoft.com/office/drawing/2014/main" id="{C1E20927-2541-42E6-A216-812D6BDEAC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7000" y="3234236"/>
            <a:ext cx="630938" cy="691288"/>
          </a:xfrm>
          <a:prstGeom prst="rect">
            <a:avLst/>
          </a:prstGeom>
        </p:spPr>
      </p:pic>
      <p:pic>
        <p:nvPicPr>
          <p:cNvPr id="32" name="Picture 31">
            <a:extLst>
              <a:ext uri="{FF2B5EF4-FFF2-40B4-BE49-F238E27FC236}">
                <a16:creationId xmlns:a16="http://schemas.microsoft.com/office/drawing/2014/main" id="{201BE127-A826-4AE5-8B00-7BE1DDE1C2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1514" y="2557638"/>
            <a:ext cx="630938" cy="691288"/>
          </a:xfrm>
          <a:prstGeom prst="rect">
            <a:avLst/>
          </a:prstGeom>
        </p:spPr>
      </p:pic>
      <p:sp>
        <p:nvSpPr>
          <p:cNvPr id="34" name="TextBox 33">
            <a:extLst>
              <a:ext uri="{FF2B5EF4-FFF2-40B4-BE49-F238E27FC236}">
                <a16:creationId xmlns:a16="http://schemas.microsoft.com/office/drawing/2014/main" id="{029B3E24-AA37-49D9-AF72-AE0370107EF5}"/>
              </a:ext>
            </a:extLst>
          </p:cNvPr>
          <p:cNvSpPr txBox="1"/>
          <p:nvPr/>
        </p:nvSpPr>
        <p:spPr bwMode="auto">
          <a:xfrm>
            <a:off x="4225843" y="5425775"/>
            <a:ext cx="36004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Light" charset="0"/>
                <a:ea typeface="Myriad Pro Light" charset="0"/>
                <a:cs typeface="Myriad Pro Light" charset="0"/>
              </a:rPr>
              <a:t>4</a:t>
            </a:r>
          </a:p>
        </p:txBody>
      </p:sp>
      <p:sp>
        <p:nvSpPr>
          <p:cNvPr id="35" name="TextBox 34">
            <a:extLst>
              <a:ext uri="{FF2B5EF4-FFF2-40B4-BE49-F238E27FC236}">
                <a16:creationId xmlns:a16="http://schemas.microsoft.com/office/drawing/2014/main" id="{2B335DB1-E245-44E6-9B47-49859F97BFDE}"/>
              </a:ext>
            </a:extLst>
          </p:cNvPr>
          <p:cNvSpPr txBox="1"/>
          <p:nvPr/>
        </p:nvSpPr>
        <p:spPr bwMode="auto">
          <a:xfrm>
            <a:off x="4225843" y="5425775"/>
            <a:ext cx="36004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Light" charset="0"/>
                <a:ea typeface="Myriad Pro Light" charset="0"/>
                <a:cs typeface="Myriad Pro Light" charset="0"/>
              </a:rPr>
              <a:t>5</a:t>
            </a:r>
          </a:p>
        </p:txBody>
      </p:sp>
      <p:pic>
        <p:nvPicPr>
          <p:cNvPr id="36" name="Picture 35">
            <a:extLst>
              <a:ext uri="{FF2B5EF4-FFF2-40B4-BE49-F238E27FC236}">
                <a16:creationId xmlns:a16="http://schemas.microsoft.com/office/drawing/2014/main" id="{A2446E6C-6698-45BD-9622-624AE4B30E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7613" y="4592591"/>
            <a:ext cx="630938" cy="691288"/>
          </a:xfrm>
          <a:prstGeom prst="rect">
            <a:avLst/>
          </a:prstGeom>
        </p:spPr>
      </p:pic>
      <p:pic>
        <p:nvPicPr>
          <p:cNvPr id="37" name="Picture 36">
            <a:extLst>
              <a:ext uri="{FF2B5EF4-FFF2-40B4-BE49-F238E27FC236}">
                <a16:creationId xmlns:a16="http://schemas.microsoft.com/office/drawing/2014/main" id="{6B33A92A-CC78-4DA6-8E34-0671F59064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5252" y="3913864"/>
            <a:ext cx="630938" cy="691288"/>
          </a:xfrm>
          <a:prstGeom prst="rect">
            <a:avLst/>
          </a:prstGeom>
        </p:spPr>
      </p:pic>
      <p:pic>
        <p:nvPicPr>
          <p:cNvPr id="38" name="Picture 37">
            <a:extLst>
              <a:ext uri="{FF2B5EF4-FFF2-40B4-BE49-F238E27FC236}">
                <a16:creationId xmlns:a16="http://schemas.microsoft.com/office/drawing/2014/main" id="{0EDA3E16-C260-4BBC-9755-EB287F3ED1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8164" y="3233454"/>
            <a:ext cx="630938" cy="691288"/>
          </a:xfrm>
          <a:prstGeom prst="rect">
            <a:avLst/>
          </a:prstGeom>
        </p:spPr>
      </p:pic>
      <p:pic>
        <p:nvPicPr>
          <p:cNvPr id="39" name="Picture 38">
            <a:extLst>
              <a:ext uri="{FF2B5EF4-FFF2-40B4-BE49-F238E27FC236}">
                <a16:creationId xmlns:a16="http://schemas.microsoft.com/office/drawing/2014/main" id="{3D1CA64E-2B2F-4F38-96D9-B34F1F626A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0525" y="2555477"/>
            <a:ext cx="630938" cy="691288"/>
          </a:xfrm>
          <a:prstGeom prst="rect">
            <a:avLst/>
          </a:prstGeom>
        </p:spPr>
      </p:pic>
      <p:pic>
        <p:nvPicPr>
          <p:cNvPr id="41" name="Picture 40">
            <a:extLst>
              <a:ext uri="{FF2B5EF4-FFF2-40B4-BE49-F238E27FC236}">
                <a16:creationId xmlns:a16="http://schemas.microsoft.com/office/drawing/2014/main" id="{6EE05B8B-D072-45FE-984F-49FDD22F11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5190" y="1877571"/>
            <a:ext cx="630938" cy="691288"/>
          </a:xfrm>
          <a:prstGeom prst="rect">
            <a:avLst/>
          </a:prstGeom>
        </p:spPr>
      </p:pic>
      <p:sp>
        <p:nvSpPr>
          <p:cNvPr id="42" name="TextBox 41">
            <a:extLst>
              <a:ext uri="{FF2B5EF4-FFF2-40B4-BE49-F238E27FC236}">
                <a16:creationId xmlns:a16="http://schemas.microsoft.com/office/drawing/2014/main" id="{90F22293-783C-4D50-809B-180A05549945}"/>
              </a:ext>
            </a:extLst>
          </p:cNvPr>
          <p:cNvSpPr txBox="1"/>
          <p:nvPr/>
        </p:nvSpPr>
        <p:spPr bwMode="auto">
          <a:xfrm>
            <a:off x="4873915" y="5425775"/>
            <a:ext cx="36004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Light" charset="0"/>
                <a:ea typeface="Myriad Pro Light" charset="0"/>
                <a:cs typeface="Myriad Pro Light" charset="0"/>
              </a:rPr>
              <a:t>5</a:t>
            </a:r>
          </a:p>
        </p:txBody>
      </p:sp>
      <p:pic>
        <p:nvPicPr>
          <p:cNvPr id="43" name="Picture 42">
            <a:extLst>
              <a:ext uri="{FF2B5EF4-FFF2-40B4-BE49-F238E27FC236}">
                <a16:creationId xmlns:a16="http://schemas.microsoft.com/office/drawing/2014/main" id="{C3BCBF3B-0203-40D8-B2E7-8E14F3A337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5190" y="1196752"/>
            <a:ext cx="636424" cy="691288"/>
          </a:xfrm>
          <a:prstGeom prst="rect">
            <a:avLst/>
          </a:prstGeom>
        </p:spPr>
      </p:pic>
      <p:sp>
        <p:nvSpPr>
          <p:cNvPr id="44" name="TextBox 43">
            <a:extLst>
              <a:ext uri="{FF2B5EF4-FFF2-40B4-BE49-F238E27FC236}">
                <a16:creationId xmlns:a16="http://schemas.microsoft.com/office/drawing/2014/main" id="{F802C8CB-FE30-4928-AD32-5EC7C07E4D01}"/>
              </a:ext>
            </a:extLst>
          </p:cNvPr>
          <p:cNvSpPr txBox="1"/>
          <p:nvPr/>
        </p:nvSpPr>
        <p:spPr bwMode="auto">
          <a:xfrm>
            <a:off x="4873915" y="5425775"/>
            <a:ext cx="36004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Light" charset="0"/>
                <a:ea typeface="Myriad Pro Light" charset="0"/>
                <a:cs typeface="Myriad Pro Light" charset="0"/>
              </a:rPr>
              <a:t>6</a:t>
            </a:r>
          </a:p>
        </p:txBody>
      </p:sp>
      <p:sp>
        <p:nvSpPr>
          <p:cNvPr id="8" name="TextBox 19">
            <a:extLst>
              <a:ext uri="{FF2B5EF4-FFF2-40B4-BE49-F238E27FC236}">
                <a16:creationId xmlns:a16="http://schemas.microsoft.com/office/drawing/2014/main" id="{B169F1BE-1BA1-46BC-8E6F-DFF0F284C98D}"/>
              </a:ext>
            </a:extLst>
          </p:cNvPr>
          <p:cNvSpPr txBox="1"/>
          <p:nvPr/>
        </p:nvSpPr>
        <p:spPr>
          <a:xfrm>
            <a:off x="6096000" y="5088270"/>
            <a:ext cx="5486401" cy="70788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US" sz="2000" i="1" dirty="0"/>
              <a:t>Each number is made up of the previous number and one more.</a:t>
            </a:r>
            <a:endParaRPr lang="en-GB" sz="2000" i="1" dirty="0"/>
          </a:p>
        </p:txBody>
      </p:sp>
      <p:sp>
        <p:nvSpPr>
          <p:cNvPr id="9" name="Content Placeholder 2">
            <a:extLst>
              <a:ext uri="{FF2B5EF4-FFF2-40B4-BE49-F238E27FC236}">
                <a16:creationId xmlns:a16="http://schemas.microsoft.com/office/drawing/2014/main" id="{AA0C777D-4382-4DA6-AF26-FE65A6F02B89}"/>
              </a:ext>
            </a:extLst>
          </p:cNvPr>
          <p:cNvSpPr txBox="1">
            <a:spLocks/>
          </p:cNvSpPr>
          <p:nvPr/>
        </p:nvSpPr>
        <p:spPr>
          <a:xfrm>
            <a:off x="6192012" y="1256880"/>
            <a:ext cx="5390389" cy="3484797"/>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Watch closely each time another block appears. Can you describe what you see? Watch again…</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happened to the numbers each time another red block appeared? How did the number change?</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Why is there </a:t>
            </a:r>
            <a:r>
              <a:rPr lang="en-GB" sz="2000" i="1" dirty="0">
                <a:latin typeface="Arial" panose="020B0604020202020204" pitchFamily="34" charset="0"/>
                <a:cs typeface="Arial" panose="020B0604020202020204" pitchFamily="34" charset="0"/>
              </a:rPr>
              <a:t>not</a:t>
            </a:r>
            <a:r>
              <a:rPr lang="en-GB" sz="2000" dirty="0">
                <a:latin typeface="Arial" panose="020B0604020202020204" pitchFamily="34" charset="0"/>
                <a:cs typeface="Arial" panose="020B0604020202020204" pitchFamily="34" charset="0"/>
              </a:rPr>
              <a:t> a block by zero?</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Can you make your own ‘staircase’ using cubes?</a:t>
            </a:r>
          </a:p>
          <a:p>
            <a:pPr>
              <a:lnSpc>
                <a:spcPct val="120000"/>
              </a:lnSpc>
              <a:spcBef>
                <a:spcPts val="600"/>
              </a:spcBef>
              <a:spcAft>
                <a:spcPts val="600"/>
              </a:spcAft>
              <a:buClr>
                <a:srgbClr val="585858"/>
              </a:buClr>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endParaRPr lang="en-GB" sz="2000" dirty="0"/>
          </a:p>
          <a:p>
            <a:pPr>
              <a:lnSpc>
                <a:spcPct val="120000"/>
              </a:lnSpc>
              <a:spcBef>
                <a:spcPts val="600"/>
              </a:spcBef>
              <a:spcAft>
                <a:spcPts val="600"/>
              </a:spcAft>
              <a:buClr>
                <a:srgbClr val="585858"/>
              </a:buClr>
              <a:buFont typeface="Arial" panose="020B0604020202020204" pitchFamily="34" charset="0"/>
              <a:buChar char="•"/>
            </a:pPr>
            <a:endParaRPr lang="en-GB" sz="2000" dirty="0"/>
          </a:p>
          <a:p>
            <a:pPr marL="0" indent="0">
              <a:lnSpc>
                <a:spcPct val="120000"/>
              </a:lnSpc>
              <a:spcBef>
                <a:spcPts val="600"/>
              </a:spcBef>
              <a:spcAft>
                <a:spcPts val="600"/>
              </a:spcAft>
              <a:buClr>
                <a:srgbClr val="585858"/>
              </a:buClr>
              <a:buNone/>
            </a:pPr>
            <a:endParaRPr lang="en-GB" sz="2000" dirty="0">
              <a:solidFill>
                <a:srgbClr val="FF0000"/>
              </a:solidFill>
            </a:endParaRPr>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marL="0" indent="0">
              <a:lnSpc>
                <a:spcPct val="120000"/>
              </a:lnSpc>
              <a:spcBef>
                <a:spcPts val="600"/>
              </a:spcBef>
              <a:spcAft>
                <a:spcPts val="600"/>
              </a:spcAft>
              <a:buNone/>
            </a:pPr>
            <a:endParaRPr lang="en-GB" sz="2000" kern="0" dirty="0">
              <a:solidFill>
                <a:schemeClr val="tx1"/>
              </a:solidFill>
            </a:endParaRPr>
          </a:p>
        </p:txBody>
      </p:sp>
    </p:spTree>
    <p:extLst>
      <p:ext uri="{BB962C8B-B14F-4D97-AF65-F5344CB8AC3E}">
        <p14:creationId xmlns:p14="http://schemas.microsoft.com/office/powerpoint/2010/main" val="25266915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500"/>
                            </p:stCondLst>
                            <p:childTnLst>
                              <p:par>
                                <p:cTn id="24" presetID="10" presetClass="entr" presetSubtype="0"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par>
                          <p:cTn id="47" fill="hold">
                            <p:stCondLst>
                              <p:cond delay="500"/>
                            </p:stCondLst>
                            <p:childTnLst>
                              <p:par>
                                <p:cTn id="48" presetID="10" presetClass="entr" presetSubtype="0" fill="hold" nodeType="afterEffect">
                                  <p:stCondLst>
                                    <p:cond delay="50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500"/>
                                        <p:tgtEl>
                                          <p:spTgt spid="26"/>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500"/>
                                        <p:tgtEl>
                                          <p:spTgt spid="27"/>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fade">
                                      <p:cBhvr>
                                        <p:cTn id="85" dur="500"/>
                                        <p:tgtEl>
                                          <p:spTgt spid="28"/>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fade">
                                      <p:cBhvr>
                                        <p:cTn id="90" dur="500"/>
                                        <p:tgtEl>
                                          <p:spTgt spid="29"/>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fade">
                                      <p:cBhvr>
                                        <p:cTn id="95" dur="500"/>
                                        <p:tgtEl>
                                          <p:spTgt spid="30"/>
                                        </p:tgtEl>
                                      </p:cBhvr>
                                    </p:animEffect>
                                  </p:childTnLst>
                                </p:cTn>
                              </p:par>
                              <p:par>
                                <p:cTn id="96" presetID="10" presetClass="entr" presetSubtype="0" fill="hold" nodeType="withEffect">
                                  <p:stCondLst>
                                    <p:cond delay="0"/>
                                  </p:stCondLst>
                                  <p:childTnLst>
                                    <p:set>
                                      <p:cBhvr>
                                        <p:cTn id="97" dur="1" fill="hold">
                                          <p:stCondLst>
                                            <p:cond delay="0"/>
                                          </p:stCondLst>
                                        </p:cTn>
                                        <p:tgtEl>
                                          <p:spTgt spid="31"/>
                                        </p:tgtEl>
                                        <p:attrNameLst>
                                          <p:attrName>style.visibility</p:attrName>
                                        </p:attrNameLst>
                                      </p:cBhvr>
                                      <p:to>
                                        <p:strVal val="visible"/>
                                      </p:to>
                                    </p:set>
                                    <p:animEffect transition="in" filter="fade">
                                      <p:cBhvr>
                                        <p:cTn id="98" dur="500"/>
                                        <p:tgtEl>
                                          <p:spTgt spid="31"/>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32"/>
                                        </p:tgtEl>
                                        <p:attrNameLst>
                                          <p:attrName>style.visibility</p:attrName>
                                        </p:attrNameLst>
                                      </p:cBhvr>
                                      <p:to>
                                        <p:strVal val="visible"/>
                                      </p:to>
                                    </p:set>
                                    <p:animEffect transition="in" filter="fade">
                                      <p:cBhvr>
                                        <p:cTn id="103" dur="500"/>
                                        <p:tgtEl>
                                          <p:spTgt spid="32"/>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34"/>
                                        </p:tgtEl>
                                        <p:attrNameLst>
                                          <p:attrName>style.visibility</p:attrName>
                                        </p:attrNameLst>
                                      </p:cBhvr>
                                      <p:to>
                                        <p:strVal val="visible"/>
                                      </p:to>
                                    </p:set>
                                    <p:animEffect transition="in" filter="fade">
                                      <p:cBhvr>
                                        <p:cTn id="108" dur="500"/>
                                        <p:tgtEl>
                                          <p:spTgt spid="34"/>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33"/>
                                        </p:tgtEl>
                                        <p:attrNameLst>
                                          <p:attrName>style.visibility</p:attrName>
                                        </p:attrNameLst>
                                      </p:cBhvr>
                                      <p:to>
                                        <p:strVal val="visible"/>
                                      </p:to>
                                    </p:set>
                                    <p:animEffect transition="in" filter="fade">
                                      <p:cBhvr>
                                        <p:cTn id="113" dur="500"/>
                                        <p:tgtEl>
                                          <p:spTgt spid="33"/>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35"/>
                                        </p:tgtEl>
                                        <p:attrNameLst>
                                          <p:attrName>style.visibility</p:attrName>
                                        </p:attrNameLst>
                                      </p:cBhvr>
                                      <p:to>
                                        <p:strVal val="visible"/>
                                      </p:to>
                                    </p:set>
                                    <p:animEffect transition="in" filter="fade">
                                      <p:cBhvr>
                                        <p:cTn id="118" dur="500"/>
                                        <p:tgtEl>
                                          <p:spTgt spid="35"/>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fade">
                                      <p:cBhvr>
                                        <p:cTn id="123" dur="500"/>
                                        <p:tgtEl>
                                          <p:spTgt spid="36"/>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37"/>
                                        </p:tgtEl>
                                        <p:attrNameLst>
                                          <p:attrName>style.visibility</p:attrName>
                                        </p:attrNameLst>
                                      </p:cBhvr>
                                      <p:to>
                                        <p:strVal val="visible"/>
                                      </p:to>
                                    </p:set>
                                    <p:animEffect transition="in" filter="fade">
                                      <p:cBhvr>
                                        <p:cTn id="128" dur="500"/>
                                        <p:tgtEl>
                                          <p:spTgt spid="37"/>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nodeType="clickEffect">
                                  <p:stCondLst>
                                    <p:cond delay="0"/>
                                  </p:stCondLst>
                                  <p:childTnLst>
                                    <p:set>
                                      <p:cBhvr>
                                        <p:cTn id="132" dur="1" fill="hold">
                                          <p:stCondLst>
                                            <p:cond delay="0"/>
                                          </p:stCondLst>
                                        </p:cTn>
                                        <p:tgtEl>
                                          <p:spTgt spid="38"/>
                                        </p:tgtEl>
                                        <p:attrNameLst>
                                          <p:attrName>style.visibility</p:attrName>
                                        </p:attrNameLst>
                                      </p:cBhvr>
                                      <p:to>
                                        <p:strVal val="visible"/>
                                      </p:to>
                                    </p:set>
                                    <p:animEffect transition="in" filter="fade">
                                      <p:cBhvr>
                                        <p:cTn id="133" dur="500"/>
                                        <p:tgtEl>
                                          <p:spTgt spid="38"/>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nodeType="clickEffect">
                                  <p:stCondLst>
                                    <p:cond delay="0"/>
                                  </p:stCondLst>
                                  <p:childTnLst>
                                    <p:set>
                                      <p:cBhvr>
                                        <p:cTn id="137" dur="1" fill="hold">
                                          <p:stCondLst>
                                            <p:cond delay="0"/>
                                          </p:stCondLst>
                                        </p:cTn>
                                        <p:tgtEl>
                                          <p:spTgt spid="39"/>
                                        </p:tgtEl>
                                        <p:attrNameLst>
                                          <p:attrName>style.visibility</p:attrName>
                                        </p:attrNameLst>
                                      </p:cBhvr>
                                      <p:to>
                                        <p:strVal val="visible"/>
                                      </p:to>
                                    </p:set>
                                    <p:animEffect transition="in" filter="fade">
                                      <p:cBhvr>
                                        <p:cTn id="138" dur="500"/>
                                        <p:tgtEl>
                                          <p:spTgt spid="39"/>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nodeType="clickEffect">
                                  <p:stCondLst>
                                    <p:cond delay="0"/>
                                  </p:stCondLst>
                                  <p:childTnLst>
                                    <p:set>
                                      <p:cBhvr>
                                        <p:cTn id="142" dur="1" fill="hold">
                                          <p:stCondLst>
                                            <p:cond delay="0"/>
                                          </p:stCondLst>
                                        </p:cTn>
                                        <p:tgtEl>
                                          <p:spTgt spid="41"/>
                                        </p:tgtEl>
                                        <p:attrNameLst>
                                          <p:attrName>style.visibility</p:attrName>
                                        </p:attrNameLst>
                                      </p:cBhvr>
                                      <p:to>
                                        <p:strVal val="visible"/>
                                      </p:to>
                                    </p:set>
                                    <p:animEffect transition="in" filter="fade">
                                      <p:cBhvr>
                                        <p:cTn id="143" dur="500"/>
                                        <p:tgtEl>
                                          <p:spTgt spid="41"/>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42"/>
                                        </p:tgtEl>
                                        <p:attrNameLst>
                                          <p:attrName>style.visibility</p:attrName>
                                        </p:attrNameLst>
                                      </p:cBhvr>
                                      <p:to>
                                        <p:strVal val="visible"/>
                                      </p:to>
                                    </p:set>
                                    <p:animEffect transition="in" filter="fade">
                                      <p:cBhvr>
                                        <p:cTn id="148" dur="500"/>
                                        <p:tgtEl>
                                          <p:spTgt spid="42"/>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nodeType="clickEffect">
                                  <p:stCondLst>
                                    <p:cond delay="0"/>
                                  </p:stCondLst>
                                  <p:childTnLst>
                                    <p:set>
                                      <p:cBhvr>
                                        <p:cTn id="152" dur="1" fill="hold">
                                          <p:stCondLst>
                                            <p:cond delay="0"/>
                                          </p:stCondLst>
                                        </p:cTn>
                                        <p:tgtEl>
                                          <p:spTgt spid="43"/>
                                        </p:tgtEl>
                                        <p:attrNameLst>
                                          <p:attrName>style.visibility</p:attrName>
                                        </p:attrNameLst>
                                      </p:cBhvr>
                                      <p:to>
                                        <p:strVal val="visible"/>
                                      </p:to>
                                    </p:set>
                                    <p:animEffect transition="in" filter="fade">
                                      <p:cBhvr>
                                        <p:cTn id="153" dur="500"/>
                                        <p:tgtEl>
                                          <p:spTgt spid="43"/>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grpId="0" nodeType="clickEffect">
                                  <p:stCondLst>
                                    <p:cond delay="0"/>
                                  </p:stCondLst>
                                  <p:childTnLst>
                                    <p:set>
                                      <p:cBhvr>
                                        <p:cTn id="157" dur="1" fill="hold">
                                          <p:stCondLst>
                                            <p:cond delay="0"/>
                                          </p:stCondLst>
                                        </p:cTn>
                                        <p:tgtEl>
                                          <p:spTgt spid="44"/>
                                        </p:tgtEl>
                                        <p:attrNameLst>
                                          <p:attrName>style.visibility</p:attrName>
                                        </p:attrNameLst>
                                      </p:cBhvr>
                                      <p:to>
                                        <p:strVal val="visible"/>
                                      </p:to>
                                    </p:set>
                                    <p:animEffect transition="in" filter="fade">
                                      <p:cBhvr>
                                        <p:cTn id="15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P spid="20" grpId="0" animBg="1"/>
      <p:bldP spid="22" grpId="0" animBg="1"/>
      <p:bldP spid="26" grpId="0" animBg="1"/>
      <p:bldP spid="28" grpId="0" animBg="1"/>
      <p:bldP spid="34" grpId="0" animBg="1"/>
      <p:bldP spid="35" grpId="0" animBg="1"/>
      <p:bldP spid="42"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7D28DF19-84F1-44FA-967F-4707CE0AA0F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10514" y="4957984"/>
            <a:ext cx="6135088" cy="1296144"/>
          </a:xfrm>
          <a:prstGeom prst="rect">
            <a:avLst/>
          </a:prstGeom>
        </p:spPr>
      </p:pic>
      <p:pic>
        <p:nvPicPr>
          <p:cNvPr id="35" name="Picture 34">
            <a:extLst>
              <a:ext uri="{FF2B5EF4-FFF2-40B4-BE49-F238E27FC236}">
                <a16:creationId xmlns:a16="http://schemas.microsoft.com/office/drawing/2014/main" id="{C2FF98CD-5DD9-4845-858D-39A1CD0082C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10514" y="5029992"/>
            <a:ext cx="6135088" cy="1080120"/>
          </a:xfrm>
          <a:prstGeom prst="rect">
            <a:avLst/>
          </a:prstGeom>
        </p:spPr>
      </p:pic>
      <p:sp>
        <p:nvSpPr>
          <p:cNvPr id="3" name="Title 2">
            <a:extLst>
              <a:ext uri="{FF2B5EF4-FFF2-40B4-BE49-F238E27FC236}">
                <a16:creationId xmlns:a16="http://schemas.microsoft.com/office/drawing/2014/main" id="{0ADE0B36-D6AB-41CB-BDC4-E8F05A74462B}"/>
              </a:ext>
            </a:extLst>
          </p:cNvPr>
          <p:cNvSpPr>
            <a:spLocks noGrp="1"/>
          </p:cNvSpPr>
          <p:nvPr>
            <p:ph type="title"/>
          </p:nvPr>
        </p:nvSpPr>
        <p:spPr/>
        <p:txBody>
          <a:bodyPr/>
          <a:lstStyle/>
          <a:p>
            <a:r>
              <a:rPr lang="en-GB" dirty="0"/>
              <a:t>1AS-1 Compose and partition numbers to 10</a:t>
            </a:r>
          </a:p>
        </p:txBody>
      </p:sp>
      <p:pic>
        <p:nvPicPr>
          <p:cNvPr id="4" name="Picture 3">
            <a:extLst>
              <a:ext uri="{FF2B5EF4-FFF2-40B4-BE49-F238E27FC236}">
                <a16:creationId xmlns:a16="http://schemas.microsoft.com/office/drawing/2014/main" id="{4F88AF82-C166-4ED0-9508-AF7B608BE18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02970" y="2014910"/>
            <a:ext cx="6135088" cy="1414090"/>
          </a:xfrm>
          <a:prstGeom prst="rect">
            <a:avLst/>
          </a:prstGeom>
        </p:spPr>
      </p:pic>
      <p:sp>
        <p:nvSpPr>
          <p:cNvPr id="8" name="Content Placeholder 2">
            <a:extLst>
              <a:ext uri="{FF2B5EF4-FFF2-40B4-BE49-F238E27FC236}">
                <a16:creationId xmlns:a16="http://schemas.microsoft.com/office/drawing/2014/main" id="{23D820DD-2578-4A01-8006-95103148C430}"/>
              </a:ext>
            </a:extLst>
          </p:cNvPr>
          <p:cNvSpPr txBox="1">
            <a:spLocks/>
          </p:cNvSpPr>
          <p:nvPr/>
        </p:nvSpPr>
        <p:spPr>
          <a:xfrm>
            <a:off x="6841067" y="1435992"/>
            <a:ext cx="5102694"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Can you say how many birds there are, without needing to count?</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How could we show five without drawing the birds? Can you show me five on your fingers? Now in a different way?</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Can you collect five cubes (or other objects)?</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Repeat with a different number of objects.</a:t>
            </a:r>
          </a:p>
          <a:p>
            <a:pPr marL="0" indent="0">
              <a:lnSpc>
                <a:spcPct val="120000"/>
              </a:lnSpc>
              <a:spcBef>
                <a:spcPts val="600"/>
              </a:spcBef>
              <a:spcAft>
                <a:spcPts val="600"/>
              </a:spcAft>
              <a:buClr>
                <a:srgbClr val="585858"/>
              </a:buClr>
              <a:buNone/>
            </a:pPr>
            <a:endParaRPr lang="en-GB" sz="2000" dirty="0">
              <a:solidFill>
                <a:srgbClr val="FF0000"/>
              </a:solidFill>
              <a:latin typeface="Arial" panose="020B0604020202020204" pitchFamily="34" charset="0"/>
              <a:cs typeface="Arial" panose="020B0604020202020204" pitchFamily="34" charset="0"/>
            </a:endParaRPr>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extLst>
      <p:ext uri="{BB962C8B-B14F-4D97-AF65-F5344CB8AC3E}">
        <p14:creationId xmlns:p14="http://schemas.microsoft.com/office/powerpoint/2010/main" val="18816082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C268F-6652-43DE-8CED-0FDC3D4B5EEA}"/>
              </a:ext>
            </a:extLst>
          </p:cNvPr>
          <p:cNvSpPr>
            <a:spLocks noGrp="1"/>
          </p:cNvSpPr>
          <p:nvPr>
            <p:ph type="title"/>
          </p:nvPr>
        </p:nvSpPr>
        <p:spPr/>
        <p:txBody>
          <a:bodyPr/>
          <a:lstStyle/>
          <a:p>
            <a:r>
              <a:rPr lang="en-GB" dirty="0"/>
              <a:t>1AS-1 Compose and partition numbers to 10</a:t>
            </a:r>
          </a:p>
        </p:txBody>
      </p:sp>
      <p:pic>
        <p:nvPicPr>
          <p:cNvPr id="5" name="Picture 4">
            <a:extLst>
              <a:ext uri="{FF2B5EF4-FFF2-40B4-BE49-F238E27FC236}">
                <a16:creationId xmlns:a16="http://schemas.microsoft.com/office/drawing/2014/main" id="{89E1BA7F-1A27-436E-89C7-EA4C6F9759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69504" y="2060849"/>
            <a:ext cx="6097680" cy="1368152"/>
          </a:xfrm>
          <a:prstGeom prst="rect">
            <a:avLst/>
          </a:prstGeom>
        </p:spPr>
      </p:pic>
      <p:pic>
        <p:nvPicPr>
          <p:cNvPr id="10" name="Picture 9">
            <a:extLst>
              <a:ext uri="{FF2B5EF4-FFF2-40B4-BE49-F238E27FC236}">
                <a16:creationId xmlns:a16="http://schemas.microsoft.com/office/drawing/2014/main" id="{E600AFC0-7BE2-4C12-A49D-BC9BA3C9D5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94008" y="5012507"/>
            <a:ext cx="6097680" cy="1008112"/>
          </a:xfrm>
          <a:prstGeom prst="rect">
            <a:avLst/>
          </a:prstGeom>
        </p:spPr>
      </p:pic>
      <p:sp>
        <p:nvSpPr>
          <p:cNvPr id="4" name="TextBox 19">
            <a:extLst>
              <a:ext uri="{FF2B5EF4-FFF2-40B4-BE49-F238E27FC236}">
                <a16:creationId xmlns:a16="http://schemas.microsoft.com/office/drawing/2014/main" id="{CF23037D-D51D-4645-9DDC-3C556260EA28}"/>
              </a:ext>
            </a:extLst>
          </p:cNvPr>
          <p:cNvSpPr txBox="1"/>
          <p:nvPr/>
        </p:nvSpPr>
        <p:spPr>
          <a:xfrm>
            <a:off x="7030855" y="4525304"/>
            <a:ext cx="4825785"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US" sz="2000" i="1" dirty="0"/>
              <a:t>A</a:t>
            </a:r>
            <a:r>
              <a:rPr lang="en-GB" sz="2000" i="1" dirty="0"/>
              <a:t> number can be made of different parts.</a:t>
            </a:r>
          </a:p>
        </p:txBody>
      </p:sp>
      <p:sp>
        <p:nvSpPr>
          <p:cNvPr id="6" name="Content Placeholder 2">
            <a:extLst>
              <a:ext uri="{FF2B5EF4-FFF2-40B4-BE49-F238E27FC236}">
                <a16:creationId xmlns:a16="http://schemas.microsoft.com/office/drawing/2014/main" id="{5AE0FB55-9335-4B27-A67E-02A304963091}"/>
              </a:ext>
            </a:extLst>
          </p:cNvPr>
          <p:cNvSpPr txBox="1">
            <a:spLocks/>
          </p:cNvSpPr>
          <p:nvPr/>
        </p:nvSpPr>
        <p:spPr>
          <a:xfrm>
            <a:off x="6786696" y="1458693"/>
            <a:ext cx="5069944" cy="3056157"/>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do you notice about these birds? Are you sure there are still five birds? </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Can you collect two different colour cubes and make five as three and two?</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Can you collect objects (e.g. bears, toy cars) in two colours to show that </a:t>
            </a:r>
            <a:r>
              <a:rPr lang="en-GB" sz="2000" i="1" dirty="0">
                <a:latin typeface="Arial" panose="020B0604020202020204" pitchFamily="34" charset="0"/>
                <a:cs typeface="Arial" panose="020B0604020202020204" pitchFamily="34" charset="0"/>
              </a:rPr>
              <a:t>other</a:t>
            </a:r>
            <a:r>
              <a:rPr lang="en-GB" sz="2000" dirty="0">
                <a:latin typeface="Arial" panose="020B0604020202020204" pitchFamily="34" charset="0"/>
                <a:cs typeface="Arial" panose="020B0604020202020204" pitchFamily="34" charset="0"/>
              </a:rPr>
              <a:t> numbers can be made of different parts? </a:t>
            </a:r>
          </a:p>
        </p:txBody>
      </p:sp>
    </p:spTree>
    <p:extLst>
      <p:ext uri="{BB962C8B-B14F-4D97-AF65-F5344CB8AC3E}">
        <p14:creationId xmlns:p14="http://schemas.microsoft.com/office/powerpoint/2010/main" val="640827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57C8D3B-DB71-4168-9B7B-DA73AAFBF576}"/>
              </a:ext>
            </a:extLst>
          </p:cNvPr>
          <p:cNvSpPr/>
          <p:nvPr/>
        </p:nvSpPr>
        <p:spPr bwMode="auto">
          <a:xfrm>
            <a:off x="3851892" y="2250560"/>
            <a:ext cx="467183" cy="701708"/>
          </a:xfrm>
          <a:prstGeom prst="ellipse">
            <a:avLst/>
          </a:prstGeom>
          <a:solidFill>
            <a:schemeClr val="bg1"/>
          </a:solidFill>
          <a:ln>
            <a:noFill/>
          </a:ln>
          <a:effectLst/>
        </p:spPr>
        <p:txBody>
          <a:bodyPr vert="horz" wrap="square" lIns="68580" tIns="34290" rIns="68580" bIns="34290" numCol="1" rtlCol="0" anchor="t" anchorCtr="0" compatLnSpc="1">
            <a:prstTxWarp prst="textNoShape">
              <a:avLst/>
            </a:prstTxWarp>
          </a:bodyPr>
          <a:lstStyle/>
          <a:p>
            <a:pPr marL="342900">
              <a:spcBef>
                <a:spcPct val="20000"/>
              </a:spcBef>
              <a:buClr>
                <a:srgbClr val="00628C"/>
              </a:buClr>
              <a:buNone/>
            </a:pPr>
            <a:endParaRPr lang="en-GB" sz="2100" dirty="0">
              <a:latin typeface="Arial" charset="0"/>
            </a:endParaRPr>
          </a:p>
        </p:txBody>
      </p:sp>
      <p:sp>
        <p:nvSpPr>
          <p:cNvPr id="11" name="Oval 10">
            <a:extLst>
              <a:ext uri="{FF2B5EF4-FFF2-40B4-BE49-F238E27FC236}">
                <a16:creationId xmlns:a16="http://schemas.microsoft.com/office/drawing/2014/main" id="{CE770158-3967-4782-9B1B-9A525809C6B6}"/>
              </a:ext>
            </a:extLst>
          </p:cNvPr>
          <p:cNvSpPr/>
          <p:nvPr/>
        </p:nvSpPr>
        <p:spPr bwMode="auto">
          <a:xfrm>
            <a:off x="1764529" y="3360678"/>
            <a:ext cx="540060" cy="838070"/>
          </a:xfrm>
          <a:prstGeom prst="ellipse">
            <a:avLst/>
          </a:prstGeom>
          <a:solidFill>
            <a:schemeClr val="bg1"/>
          </a:solidFill>
          <a:ln>
            <a:noFill/>
          </a:ln>
          <a:effectLst/>
        </p:spPr>
        <p:txBody>
          <a:bodyPr vert="horz" wrap="square" lIns="68580" tIns="34290" rIns="68580" bIns="34290" numCol="1" rtlCol="0" anchor="t" anchorCtr="0" compatLnSpc="1">
            <a:prstTxWarp prst="textNoShape">
              <a:avLst/>
            </a:prstTxWarp>
          </a:bodyPr>
          <a:lstStyle/>
          <a:p>
            <a:pPr marL="342900">
              <a:spcBef>
                <a:spcPct val="20000"/>
              </a:spcBef>
              <a:buClr>
                <a:srgbClr val="00628C"/>
              </a:buClr>
              <a:buNone/>
            </a:pPr>
            <a:endParaRPr lang="en-GB" sz="2100" dirty="0">
              <a:latin typeface="Arial" charset="0"/>
            </a:endParaRPr>
          </a:p>
        </p:txBody>
      </p:sp>
      <p:sp>
        <p:nvSpPr>
          <p:cNvPr id="2" name="Title 1">
            <a:extLst>
              <a:ext uri="{FF2B5EF4-FFF2-40B4-BE49-F238E27FC236}">
                <a16:creationId xmlns:a16="http://schemas.microsoft.com/office/drawing/2014/main" id="{C2099D3B-5F9E-493D-875B-145CA58E58AD}"/>
              </a:ext>
            </a:extLst>
          </p:cNvPr>
          <p:cNvSpPr>
            <a:spLocks noGrp="1"/>
          </p:cNvSpPr>
          <p:nvPr>
            <p:ph type="title"/>
          </p:nvPr>
        </p:nvSpPr>
        <p:spPr/>
        <p:txBody>
          <a:bodyPr/>
          <a:lstStyle/>
          <a:p>
            <a:r>
              <a:rPr lang="en-GB" dirty="0"/>
              <a:t>1AS-1 Compose and partition numbers to 10</a:t>
            </a:r>
          </a:p>
        </p:txBody>
      </p:sp>
      <p:cxnSp>
        <p:nvCxnSpPr>
          <p:cNvPr id="32" name="Straight Connector 31">
            <a:extLst>
              <a:ext uri="{FF2B5EF4-FFF2-40B4-BE49-F238E27FC236}">
                <a16:creationId xmlns:a16="http://schemas.microsoft.com/office/drawing/2014/main" id="{869101F5-47D0-4C5B-B1AE-192CC6073189}"/>
              </a:ext>
            </a:extLst>
          </p:cNvPr>
          <p:cNvCxnSpPr>
            <a:cxnSpLocks/>
            <a:stCxn id="30" idx="7"/>
            <a:endCxn id="35" idx="2"/>
          </p:cNvCxnSpPr>
          <p:nvPr/>
        </p:nvCxnSpPr>
        <p:spPr>
          <a:xfrm flipV="1">
            <a:off x="2482274" y="2278899"/>
            <a:ext cx="1396215" cy="9395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07F0505A-3D54-4B50-8C85-B15008CE6CE6}"/>
              </a:ext>
            </a:extLst>
          </p:cNvPr>
          <p:cNvSpPr/>
          <p:nvPr/>
        </p:nvSpPr>
        <p:spPr>
          <a:xfrm>
            <a:off x="1201387" y="2998638"/>
            <a:ext cx="1500653" cy="150065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6" name="TextBox 5">
            <a:extLst>
              <a:ext uri="{FF2B5EF4-FFF2-40B4-BE49-F238E27FC236}">
                <a16:creationId xmlns:a16="http://schemas.microsoft.com/office/drawing/2014/main" id="{A8404B1F-57EB-46FB-A505-D68C9BBCB0E8}"/>
              </a:ext>
            </a:extLst>
          </p:cNvPr>
          <p:cNvSpPr txBox="1"/>
          <p:nvPr/>
        </p:nvSpPr>
        <p:spPr>
          <a:xfrm>
            <a:off x="1745566" y="3456577"/>
            <a:ext cx="412292" cy="584775"/>
          </a:xfrm>
          <a:prstGeom prst="rect">
            <a:avLst/>
          </a:prstGeom>
          <a:noFill/>
        </p:spPr>
        <p:txBody>
          <a:bodyPr wrap="none" rtlCol="0">
            <a:spAutoFit/>
          </a:bodyPr>
          <a:lstStyle/>
          <a:p>
            <a:pPr>
              <a:buNone/>
            </a:pPr>
            <a:r>
              <a:rPr lang="en-GB" sz="3200" b="1" dirty="0"/>
              <a:t>5</a:t>
            </a:r>
          </a:p>
        </p:txBody>
      </p:sp>
      <p:sp>
        <p:nvSpPr>
          <p:cNvPr id="35" name="Oval 34">
            <a:extLst>
              <a:ext uri="{FF2B5EF4-FFF2-40B4-BE49-F238E27FC236}">
                <a16:creationId xmlns:a16="http://schemas.microsoft.com/office/drawing/2014/main" id="{902A01F4-E3C7-46CE-B777-F9FB2FC476A2}"/>
              </a:ext>
            </a:extLst>
          </p:cNvPr>
          <p:cNvSpPr/>
          <p:nvPr/>
        </p:nvSpPr>
        <p:spPr>
          <a:xfrm>
            <a:off x="3878489" y="1528573"/>
            <a:ext cx="1500653" cy="150065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36" name="Oval 35">
            <a:extLst>
              <a:ext uri="{FF2B5EF4-FFF2-40B4-BE49-F238E27FC236}">
                <a16:creationId xmlns:a16="http://schemas.microsoft.com/office/drawing/2014/main" id="{B339FB0E-6570-4DA0-B1D7-78D91DFBA2C8}"/>
              </a:ext>
            </a:extLst>
          </p:cNvPr>
          <p:cNvSpPr/>
          <p:nvPr/>
        </p:nvSpPr>
        <p:spPr>
          <a:xfrm>
            <a:off x="3878489" y="4489051"/>
            <a:ext cx="1500653" cy="150065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cxnSp>
        <p:nvCxnSpPr>
          <p:cNvPr id="38" name="Straight Connector 37">
            <a:extLst>
              <a:ext uri="{FF2B5EF4-FFF2-40B4-BE49-F238E27FC236}">
                <a16:creationId xmlns:a16="http://schemas.microsoft.com/office/drawing/2014/main" id="{A5728DED-B5F7-42E3-9FF4-2EE13A1204C9}"/>
              </a:ext>
            </a:extLst>
          </p:cNvPr>
          <p:cNvCxnSpPr>
            <a:cxnSpLocks/>
            <a:stCxn id="30" idx="5"/>
            <a:endCxn id="36" idx="2"/>
          </p:cNvCxnSpPr>
          <p:nvPr/>
        </p:nvCxnSpPr>
        <p:spPr>
          <a:xfrm>
            <a:off x="2482274" y="4279525"/>
            <a:ext cx="1396215" cy="9598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558F7881-D4F5-409F-B231-AD8AD36CBEDA}"/>
              </a:ext>
            </a:extLst>
          </p:cNvPr>
          <p:cNvSpPr txBox="1"/>
          <p:nvPr/>
        </p:nvSpPr>
        <p:spPr>
          <a:xfrm>
            <a:off x="4421077" y="1976933"/>
            <a:ext cx="412292" cy="584775"/>
          </a:xfrm>
          <a:prstGeom prst="rect">
            <a:avLst/>
          </a:prstGeom>
          <a:noFill/>
        </p:spPr>
        <p:txBody>
          <a:bodyPr wrap="none" rtlCol="0">
            <a:spAutoFit/>
          </a:bodyPr>
          <a:lstStyle/>
          <a:p>
            <a:pPr>
              <a:buNone/>
            </a:pPr>
            <a:r>
              <a:rPr lang="en-GB" sz="3200" b="1" dirty="0"/>
              <a:t>3</a:t>
            </a:r>
          </a:p>
        </p:txBody>
      </p:sp>
      <p:sp>
        <p:nvSpPr>
          <p:cNvPr id="44" name="TextBox 43">
            <a:extLst>
              <a:ext uri="{FF2B5EF4-FFF2-40B4-BE49-F238E27FC236}">
                <a16:creationId xmlns:a16="http://schemas.microsoft.com/office/drawing/2014/main" id="{E09160F5-44E1-4A8B-A48F-B4D16431FED0}"/>
              </a:ext>
            </a:extLst>
          </p:cNvPr>
          <p:cNvSpPr txBox="1"/>
          <p:nvPr/>
        </p:nvSpPr>
        <p:spPr>
          <a:xfrm>
            <a:off x="4421077" y="4896663"/>
            <a:ext cx="412292" cy="584775"/>
          </a:xfrm>
          <a:prstGeom prst="rect">
            <a:avLst/>
          </a:prstGeom>
          <a:noFill/>
        </p:spPr>
        <p:txBody>
          <a:bodyPr wrap="none" rtlCol="0">
            <a:spAutoFit/>
          </a:bodyPr>
          <a:lstStyle/>
          <a:p>
            <a:pPr>
              <a:buNone/>
            </a:pPr>
            <a:r>
              <a:rPr lang="en-GB" sz="3200" b="1" dirty="0"/>
              <a:t>2</a:t>
            </a:r>
          </a:p>
        </p:txBody>
      </p:sp>
      <p:grpSp>
        <p:nvGrpSpPr>
          <p:cNvPr id="4" name="Group 3">
            <a:extLst>
              <a:ext uri="{FF2B5EF4-FFF2-40B4-BE49-F238E27FC236}">
                <a16:creationId xmlns:a16="http://schemas.microsoft.com/office/drawing/2014/main" id="{7C8F4076-9146-4068-BA27-EA9BABC18542}"/>
              </a:ext>
            </a:extLst>
          </p:cNvPr>
          <p:cNvGrpSpPr/>
          <p:nvPr/>
        </p:nvGrpSpPr>
        <p:grpSpPr>
          <a:xfrm>
            <a:off x="4256376" y="1963642"/>
            <a:ext cx="740055" cy="595253"/>
            <a:chOff x="5425796" y="2035165"/>
            <a:chExt cx="740055" cy="595253"/>
          </a:xfrm>
        </p:grpSpPr>
        <p:pic>
          <p:nvPicPr>
            <p:cNvPr id="13" name="Picture 12">
              <a:extLst>
                <a:ext uri="{FF2B5EF4-FFF2-40B4-BE49-F238E27FC236}">
                  <a16:creationId xmlns:a16="http://schemas.microsoft.com/office/drawing/2014/main" id="{990AADDF-8857-445D-A972-65039926528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425796" y="2035165"/>
              <a:ext cx="324036" cy="308140"/>
            </a:xfrm>
            <a:prstGeom prst="rect">
              <a:avLst/>
            </a:prstGeom>
          </p:spPr>
        </p:pic>
        <p:pic>
          <p:nvPicPr>
            <p:cNvPr id="15" name="Picture 14">
              <a:extLst>
                <a:ext uri="{FF2B5EF4-FFF2-40B4-BE49-F238E27FC236}">
                  <a16:creationId xmlns:a16="http://schemas.microsoft.com/office/drawing/2014/main" id="{D4ED0445-31F0-44B0-BEE0-CC64D4C90C4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099"/>
            <a:stretch/>
          </p:blipFill>
          <p:spPr>
            <a:xfrm>
              <a:off x="5841815" y="2035165"/>
              <a:ext cx="324036" cy="308140"/>
            </a:xfrm>
            <a:prstGeom prst="rect">
              <a:avLst/>
            </a:prstGeom>
          </p:spPr>
        </p:pic>
        <p:pic>
          <p:nvPicPr>
            <p:cNvPr id="17" name="Picture 16">
              <a:extLst>
                <a:ext uri="{FF2B5EF4-FFF2-40B4-BE49-F238E27FC236}">
                  <a16:creationId xmlns:a16="http://schemas.microsoft.com/office/drawing/2014/main" id="{796876B4-3165-4B55-8985-925A9E60D77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5"/>
            <a:stretch/>
          </p:blipFill>
          <p:spPr>
            <a:xfrm>
              <a:off x="5632864" y="2344491"/>
              <a:ext cx="324036" cy="285927"/>
            </a:xfrm>
            <a:prstGeom prst="rect">
              <a:avLst/>
            </a:prstGeom>
          </p:spPr>
        </p:pic>
      </p:grpSp>
      <p:grpSp>
        <p:nvGrpSpPr>
          <p:cNvPr id="3" name="Group 2">
            <a:extLst>
              <a:ext uri="{FF2B5EF4-FFF2-40B4-BE49-F238E27FC236}">
                <a16:creationId xmlns:a16="http://schemas.microsoft.com/office/drawing/2014/main" id="{B8B90AEF-C0E1-490B-9649-2685AB0AC448}"/>
              </a:ext>
            </a:extLst>
          </p:cNvPr>
          <p:cNvGrpSpPr/>
          <p:nvPr/>
        </p:nvGrpSpPr>
        <p:grpSpPr>
          <a:xfrm>
            <a:off x="4345991" y="4838137"/>
            <a:ext cx="528066" cy="802481"/>
            <a:chOff x="5014597" y="4848351"/>
            <a:chExt cx="528066" cy="802481"/>
          </a:xfrm>
        </p:grpSpPr>
        <p:pic>
          <p:nvPicPr>
            <p:cNvPr id="24" name="Picture 23">
              <a:extLst>
                <a:ext uri="{FF2B5EF4-FFF2-40B4-BE49-F238E27FC236}">
                  <a16:creationId xmlns:a16="http://schemas.microsoft.com/office/drawing/2014/main" id="{C98195B1-AE07-4CBA-B849-EBE759F9055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014597" y="4848351"/>
              <a:ext cx="306035" cy="452203"/>
            </a:xfrm>
            <a:prstGeom prst="rect">
              <a:avLst/>
            </a:prstGeom>
          </p:spPr>
        </p:pic>
        <p:pic>
          <p:nvPicPr>
            <p:cNvPr id="26" name="Picture 25">
              <a:extLst>
                <a:ext uri="{FF2B5EF4-FFF2-40B4-BE49-F238E27FC236}">
                  <a16:creationId xmlns:a16="http://schemas.microsoft.com/office/drawing/2014/main" id="{BF958FFD-9EEC-4D6E-9EB6-0ACD850875D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12503"/>
            <a:stretch/>
          </p:blipFill>
          <p:spPr>
            <a:xfrm>
              <a:off x="5164621" y="5164778"/>
              <a:ext cx="378042" cy="486054"/>
            </a:xfrm>
            <a:prstGeom prst="ellipse">
              <a:avLst/>
            </a:prstGeom>
          </p:spPr>
        </p:pic>
      </p:grpSp>
      <p:grpSp>
        <p:nvGrpSpPr>
          <p:cNvPr id="50" name="Group 49">
            <a:extLst>
              <a:ext uri="{FF2B5EF4-FFF2-40B4-BE49-F238E27FC236}">
                <a16:creationId xmlns:a16="http://schemas.microsoft.com/office/drawing/2014/main" id="{8B821BBE-489B-4EBD-9DC8-233EDBE37B62}"/>
              </a:ext>
            </a:extLst>
          </p:cNvPr>
          <p:cNvGrpSpPr/>
          <p:nvPr/>
        </p:nvGrpSpPr>
        <p:grpSpPr>
          <a:xfrm>
            <a:off x="1787831" y="3475423"/>
            <a:ext cx="740055" cy="595253"/>
            <a:chOff x="5425796" y="2035165"/>
            <a:chExt cx="740055" cy="595253"/>
          </a:xfrm>
        </p:grpSpPr>
        <p:pic>
          <p:nvPicPr>
            <p:cNvPr id="51" name="Picture 50">
              <a:extLst>
                <a:ext uri="{FF2B5EF4-FFF2-40B4-BE49-F238E27FC236}">
                  <a16:creationId xmlns:a16="http://schemas.microsoft.com/office/drawing/2014/main" id="{68D7B4C9-5ED0-4FC1-86B2-FD1C166188A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425796" y="2035165"/>
              <a:ext cx="324036" cy="308140"/>
            </a:xfrm>
            <a:prstGeom prst="rect">
              <a:avLst/>
            </a:prstGeom>
          </p:spPr>
        </p:pic>
        <p:pic>
          <p:nvPicPr>
            <p:cNvPr id="52" name="Picture 51">
              <a:extLst>
                <a:ext uri="{FF2B5EF4-FFF2-40B4-BE49-F238E27FC236}">
                  <a16:creationId xmlns:a16="http://schemas.microsoft.com/office/drawing/2014/main" id="{F9250B5D-0CEE-49AA-A5BE-DA2D7651F22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099"/>
            <a:stretch/>
          </p:blipFill>
          <p:spPr>
            <a:xfrm>
              <a:off x="5841815" y="2035165"/>
              <a:ext cx="324036" cy="308140"/>
            </a:xfrm>
            <a:prstGeom prst="rect">
              <a:avLst/>
            </a:prstGeom>
          </p:spPr>
        </p:pic>
        <p:pic>
          <p:nvPicPr>
            <p:cNvPr id="53" name="Picture 52">
              <a:extLst>
                <a:ext uri="{FF2B5EF4-FFF2-40B4-BE49-F238E27FC236}">
                  <a16:creationId xmlns:a16="http://schemas.microsoft.com/office/drawing/2014/main" id="{25206527-2A0C-467A-B856-394B16F3B33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5"/>
            <a:stretch/>
          </p:blipFill>
          <p:spPr>
            <a:xfrm>
              <a:off x="5632864" y="2344491"/>
              <a:ext cx="324036" cy="285927"/>
            </a:xfrm>
            <a:prstGeom prst="rect">
              <a:avLst/>
            </a:prstGeom>
          </p:spPr>
        </p:pic>
      </p:grpSp>
      <p:grpSp>
        <p:nvGrpSpPr>
          <p:cNvPr id="54" name="Group 53">
            <a:extLst>
              <a:ext uri="{FF2B5EF4-FFF2-40B4-BE49-F238E27FC236}">
                <a16:creationId xmlns:a16="http://schemas.microsoft.com/office/drawing/2014/main" id="{83BA15A5-DCB1-447D-A0A5-E6C8B5991B0A}"/>
              </a:ext>
            </a:extLst>
          </p:cNvPr>
          <p:cNvGrpSpPr/>
          <p:nvPr/>
        </p:nvGrpSpPr>
        <p:grpSpPr>
          <a:xfrm>
            <a:off x="1382231" y="3345762"/>
            <a:ext cx="528066" cy="802481"/>
            <a:chOff x="5014597" y="4848351"/>
            <a:chExt cx="528066" cy="802481"/>
          </a:xfrm>
        </p:grpSpPr>
        <p:pic>
          <p:nvPicPr>
            <p:cNvPr id="55" name="Picture 54">
              <a:extLst>
                <a:ext uri="{FF2B5EF4-FFF2-40B4-BE49-F238E27FC236}">
                  <a16:creationId xmlns:a16="http://schemas.microsoft.com/office/drawing/2014/main" id="{6A760853-7E5E-4DDF-B145-92325F54616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014597" y="4848351"/>
              <a:ext cx="306035" cy="452203"/>
            </a:xfrm>
            <a:prstGeom prst="rect">
              <a:avLst/>
            </a:prstGeom>
          </p:spPr>
        </p:pic>
        <p:pic>
          <p:nvPicPr>
            <p:cNvPr id="56" name="Picture 55">
              <a:extLst>
                <a:ext uri="{FF2B5EF4-FFF2-40B4-BE49-F238E27FC236}">
                  <a16:creationId xmlns:a16="http://schemas.microsoft.com/office/drawing/2014/main" id="{EE1A5C14-A674-4E3D-B6C1-ECC58C1C3F0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12503"/>
            <a:stretch/>
          </p:blipFill>
          <p:spPr>
            <a:xfrm>
              <a:off x="5164621" y="5164778"/>
              <a:ext cx="378042" cy="486054"/>
            </a:xfrm>
            <a:prstGeom prst="ellipse">
              <a:avLst/>
            </a:prstGeom>
          </p:spPr>
        </p:pic>
      </p:grpSp>
      <p:sp>
        <p:nvSpPr>
          <p:cNvPr id="8" name="TextBox 19">
            <a:extLst>
              <a:ext uri="{FF2B5EF4-FFF2-40B4-BE49-F238E27FC236}">
                <a16:creationId xmlns:a16="http://schemas.microsoft.com/office/drawing/2014/main" id="{7A343F9F-7C1B-4D20-B384-6DA322E4FCBC}"/>
              </a:ext>
            </a:extLst>
          </p:cNvPr>
          <p:cNvSpPr txBox="1"/>
          <p:nvPr/>
        </p:nvSpPr>
        <p:spPr>
          <a:xfrm>
            <a:off x="6107479" y="5011479"/>
            <a:ext cx="5470062" cy="76944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US" sz="2000" i="1" dirty="0"/>
              <a:t>There are 5 cakes, 2 have cherries, 3 do not.</a:t>
            </a:r>
          </a:p>
          <a:p>
            <a:pPr algn="ctr">
              <a:buNone/>
            </a:pPr>
            <a:r>
              <a:rPr lang="en-GB" sz="2000" i="1" dirty="0"/>
              <a:t>5 is the whole, 3 is a part and 2 is a part.</a:t>
            </a:r>
          </a:p>
        </p:txBody>
      </p:sp>
      <p:sp>
        <p:nvSpPr>
          <p:cNvPr id="9" name="Content Placeholder 2">
            <a:extLst>
              <a:ext uri="{FF2B5EF4-FFF2-40B4-BE49-F238E27FC236}">
                <a16:creationId xmlns:a16="http://schemas.microsoft.com/office/drawing/2014/main" id="{C1C82E15-36FB-48E6-88B5-BE88E1C2C74D}"/>
              </a:ext>
            </a:extLst>
          </p:cNvPr>
          <p:cNvSpPr txBox="1">
            <a:spLocks/>
          </p:cNvSpPr>
          <p:nvPr/>
        </p:nvSpPr>
        <p:spPr>
          <a:xfrm>
            <a:off x="6192012" y="1567970"/>
            <a:ext cx="5664628" cy="3586594"/>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do you notice about the cakes in the picture? Why have they been </a:t>
            </a:r>
            <a:r>
              <a:rPr lang="en-GB" sz="2000" i="1" dirty="0">
                <a:latin typeface="Arial" panose="020B0604020202020204" pitchFamily="34" charset="0"/>
                <a:cs typeface="Arial" panose="020B0604020202020204" pitchFamily="34" charset="0"/>
              </a:rPr>
              <a:t>partitioned </a:t>
            </a:r>
            <a:r>
              <a:rPr lang="en-GB" sz="2000" dirty="0">
                <a:latin typeface="Arial" panose="020B0604020202020204" pitchFamily="34" charset="0"/>
                <a:cs typeface="Arial" panose="020B0604020202020204" pitchFamily="34" charset="0"/>
              </a:rPr>
              <a:t>(separated) in this way?</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Which part of the diagram shows the </a:t>
            </a:r>
            <a:r>
              <a:rPr lang="en-GB" sz="2000" i="1" dirty="0">
                <a:latin typeface="Arial" panose="020B0604020202020204" pitchFamily="34" charset="0"/>
                <a:cs typeface="Arial" panose="020B0604020202020204" pitchFamily="34" charset="0"/>
              </a:rPr>
              <a:t>whole</a:t>
            </a:r>
            <a:r>
              <a:rPr lang="en-GB" sz="2000" dirty="0">
                <a:latin typeface="Arial" panose="020B0604020202020204" pitchFamily="34" charset="0"/>
                <a:cs typeface="Arial" panose="020B0604020202020204" pitchFamily="34" charset="0"/>
              </a:rPr>
              <a:t> and which show the </a:t>
            </a:r>
            <a:r>
              <a:rPr lang="en-GB" sz="2000" i="1" dirty="0">
                <a:latin typeface="Arial" panose="020B0604020202020204" pitchFamily="34" charset="0"/>
                <a:cs typeface="Arial" panose="020B0604020202020204" pitchFamily="34" charset="0"/>
              </a:rPr>
              <a:t>parts</a:t>
            </a:r>
            <a:r>
              <a:rPr lang="en-GB" sz="2000" dirty="0">
                <a:latin typeface="Arial" panose="020B0604020202020204" pitchFamily="34" charset="0"/>
                <a:cs typeface="Arial" panose="020B0604020202020204" pitchFamily="34" charset="0"/>
              </a:rPr>
              <a:t>? What does a </a:t>
            </a:r>
            <a:r>
              <a:rPr lang="en-GB" sz="2000" i="1" dirty="0">
                <a:latin typeface="Arial" panose="020B0604020202020204" pitchFamily="34" charset="0"/>
                <a:cs typeface="Arial" panose="020B0604020202020204" pitchFamily="34" charset="0"/>
              </a:rPr>
              <a:t>whole </a:t>
            </a:r>
            <a:r>
              <a:rPr lang="en-GB" sz="2000" dirty="0">
                <a:latin typeface="Arial" panose="020B0604020202020204" pitchFamily="34" charset="0"/>
                <a:cs typeface="Arial" panose="020B0604020202020204" pitchFamily="34" charset="0"/>
              </a:rPr>
              <a:t>mean? It’s a ‘part-part-whole’ diagram!</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happens when we </a:t>
            </a:r>
            <a:r>
              <a:rPr lang="en-GB" sz="2000" i="1" dirty="0">
                <a:latin typeface="Arial" panose="020B0604020202020204" pitchFamily="34" charset="0"/>
                <a:cs typeface="Arial" panose="020B0604020202020204" pitchFamily="34" charset="0"/>
              </a:rPr>
              <a:t>re-combine </a:t>
            </a:r>
            <a:r>
              <a:rPr lang="en-GB" sz="2000" dirty="0">
                <a:latin typeface="Arial" panose="020B0604020202020204" pitchFamily="34" charset="0"/>
                <a:cs typeface="Arial" panose="020B0604020202020204" pitchFamily="34" charset="0"/>
              </a:rPr>
              <a:t>the parts back together?</a:t>
            </a:r>
          </a:p>
          <a:p>
            <a:pPr marL="0" indent="0">
              <a:lnSpc>
                <a:spcPct val="120000"/>
              </a:lnSpc>
              <a:spcBef>
                <a:spcPts val="600"/>
              </a:spcBef>
              <a:spcAft>
                <a:spcPts val="600"/>
              </a:spcAft>
              <a:buNone/>
            </a:pPr>
            <a:endParaRPr lang="en-GB" sz="2000" kern="0" dirty="0">
              <a:solidFill>
                <a:schemeClr val="tx1"/>
              </a:solidFill>
            </a:endParaRPr>
          </a:p>
          <a:p>
            <a:pPr marL="0" indent="0">
              <a:lnSpc>
                <a:spcPct val="120000"/>
              </a:lnSpc>
              <a:spcBef>
                <a:spcPts val="600"/>
              </a:spcBef>
              <a:spcAft>
                <a:spcPts val="600"/>
              </a:spcAft>
              <a:buNone/>
            </a:pPr>
            <a:endParaRPr lang="en-GB" sz="2000" kern="0" dirty="0">
              <a:solidFill>
                <a:schemeClr val="tx1"/>
              </a:solidFill>
            </a:endParaRPr>
          </a:p>
        </p:txBody>
      </p:sp>
    </p:spTree>
    <p:custDataLst>
      <p:tags r:id="rId1"/>
    </p:custDataLst>
    <p:extLst>
      <p:ext uri="{BB962C8B-B14F-4D97-AF65-F5344CB8AC3E}">
        <p14:creationId xmlns:p14="http://schemas.microsoft.com/office/powerpoint/2010/main" val="22499236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91667E-6 3.7037E-7 L -0.20247 0.22037 " pathEditMode="relative" rAng="0" ptsTypes="AA">
                                      <p:cBhvr>
                                        <p:cTn id="6" dur="2000" fill="hold"/>
                                        <p:tgtEl>
                                          <p:spTgt spid="4"/>
                                        </p:tgtEl>
                                        <p:attrNameLst>
                                          <p:attrName>ppt_x</p:attrName>
                                          <p:attrName>ppt_y</p:attrName>
                                        </p:attrNameLst>
                                      </p:cBhvr>
                                      <p:rCtr x="-10052" y="11088"/>
                                    </p:animMotion>
                                  </p:childTnLst>
                                </p:cTn>
                              </p:par>
                              <p:par>
                                <p:cTn id="7" presetID="42" presetClass="path" presetSubtype="0" accel="50000" decel="50000" fill="hold" nodeType="withEffect">
                                  <p:stCondLst>
                                    <p:cond delay="0"/>
                                  </p:stCondLst>
                                  <p:childTnLst>
                                    <p:animMotion origin="layout" path="M 5E-6 1.11111E-6 L -0.2431 -0.21759 " pathEditMode="relative" rAng="0" ptsTypes="AA">
                                      <p:cBhvr>
                                        <p:cTn id="8" dur="2000" fill="hold"/>
                                        <p:tgtEl>
                                          <p:spTgt spid="3"/>
                                        </p:tgtEl>
                                        <p:attrNameLst>
                                          <p:attrName>ppt_x</p:attrName>
                                          <p:attrName>ppt_y</p:attrName>
                                        </p:attrNameLst>
                                      </p:cBhvr>
                                      <p:rCtr x="-13659" y="-10949"/>
                                    </p:animMotion>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42"/>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44"/>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6"/>
                                        </p:tgtEl>
                                        <p:attrNameLst>
                                          <p:attrName>style.visibility</p:attrName>
                                        </p:attrNameLst>
                                      </p:cBhvr>
                                      <p:to>
                                        <p:strVal val="hidden"/>
                                      </p:to>
                                    </p:set>
                                  </p:childTnLst>
                                </p:cTn>
                              </p:par>
                              <p:par>
                                <p:cTn id="34" presetID="1" presetClass="entr" presetSubtype="0" fill="hold" nodeType="withEffect">
                                  <p:stCondLst>
                                    <p:cond delay="0"/>
                                  </p:stCondLst>
                                  <p:childTnLst>
                                    <p:set>
                                      <p:cBhvr>
                                        <p:cTn id="35" dur="1" fill="hold">
                                          <p:stCondLst>
                                            <p:cond delay="0"/>
                                          </p:stCondLst>
                                        </p:cTn>
                                        <p:tgtEl>
                                          <p:spTgt spid="50"/>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3.125E-6 0 L 0.20248 -0.22037 " pathEditMode="relative" rAng="0" ptsTypes="AA">
                                      <p:cBhvr>
                                        <p:cTn id="41" dur="2000" fill="hold"/>
                                        <p:tgtEl>
                                          <p:spTgt spid="50"/>
                                        </p:tgtEl>
                                        <p:attrNameLst>
                                          <p:attrName>ppt_x</p:attrName>
                                          <p:attrName>ppt_y</p:attrName>
                                        </p:attrNameLst>
                                      </p:cBhvr>
                                      <p:rCtr x="10117" y="-11088"/>
                                    </p:animMotion>
                                  </p:childTnLst>
                                </p:cTn>
                              </p:par>
                              <p:par>
                                <p:cTn id="42" presetID="42" presetClass="path" presetSubtype="0" accel="50000" decel="50000" fill="hold" nodeType="withEffect">
                                  <p:stCondLst>
                                    <p:cond delay="0"/>
                                  </p:stCondLst>
                                  <p:childTnLst>
                                    <p:animMotion origin="layout" path="M 3.95833E-6 3.7037E-6 L 0.2431 0.21759 " pathEditMode="relative" rAng="0" ptsTypes="AA">
                                      <p:cBhvr>
                                        <p:cTn id="43" dur="2000" fill="hold"/>
                                        <p:tgtEl>
                                          <p:spTgt spid="54"/>
                                        </p:tgtEl>
                                        <p:attrNameLst>
                                          <p:attrName>ppt_x</p:attrName>
                                          <p:attrName>ppt_y</p:attrName>
                                        </p:attrNameLst>
                                      </p:cBhvr>
                                      <p:rCtr x="12318" y="10880"/>
                                    </p:animMotion>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2" nodeType="click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500"/>
                                        <p:tgtEl>
                                          <p:spTgt spid="42"/>
                                        </p:tgtEl>
                                      </p:cBhvr>
                                    </p:animEffect>
                                  </p:childTnLst>
                                </p:cTn>
                              </p:par>
                              <p:par>
                                <p:cTn id="49" presetID="10" presetClass="entr" presetSubtype="0" fill="hold" grpId="2"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500"/>
                                        <p:tgtEl>
                                          <p:spTgt spid="44"/>
                                        </p:tgtEl>
                                      </p:cBhvr>
                                    </p:animEffect>
                                  </p:childTnLst>
                                </p:cTn>
                              </p:par>
                              <p:par>
                                <p:cTn id="52" presetID="10" presetClass="entr" presetSubtype="0" fill="hold" grpId="2" nodeType="with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par>
                                <p:cTn id="55" presetID="10" presetClass="exit" presetSubtype="0" fill="hold" nodeType="withEffect">
                                  <p:stCondLst>
                                    <p:cond delay="0"/>
                                  </p:stCondLst>
                                  <p:childTnLst>
                                    <p:animEffect transition="out" filter="fade">
                                      <p:cBhvr>
                                        <p:cTn id="56" dur="500"/>
                                        <p:tgtEl>
                                          <p:spTgt spid="50"/>
                                        </p:tgtEl>
                                      </p:cBhvr>
                                    </p:animEffect>
                                    <p:set>
                                      <p:cBhvr>
                                        <p:cTn id="57" dur="1" fill="hold">
                                          <p:stCondLst>
                                            <p:cond delay="499"/>
                                          </p:stCondLst>
                                        </p:cTn>
                                        <p:tgtEl>
                                          <p:spTgt spid="50"/>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54"/>
                                        </p:tgtEl>
                                      </p:cBhvr>
                                    </p:animEffect>
                                    <p:set>
                                      <p:cBhvr>
                                        <p:cTn id="60" dur="1" fill="hold">
                                          <p:stCondLst>
                                            <p:cond delay="499"/>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42" grpId="0"/>
      <p:bldP spid="42" grpId="1"/>
      <p:bldP spid="42" grpId="2"/>
      <p:bldP spid="44" grpId="0"/>
      <p:bldP spid="44" grpId="1"/>
      <p:bldP spid="44"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CB3062-342B-4F9A-8B35-9DB12B9260CA}"/>
              </a:ext>
            </a:extLst>
          </p:cNvPr>
          <p:cNvSpPr>
            <a:spLocks noGrp="1"/>
          </p:cNvSpPr>
          <p:nvPr>
            <p:ph type="title"/>
          </p:nvPr>
        </p:nvSpPr>
        <p:spPr/>
        <p:txBody>
          <a:bodyPr/>
          <a:lstStyle/>
          <a:p>
            <a:r>
              <a:rPr lang="en-GB" dirty="0"/>
              <a:t>1AS-1 Compose and partition numbers to 10</a:t>
            </a:r>
          </a:p>
        </p:txBody>
      </p:sp>
      <p:pic>
        <p:nvPicPr>
          <p:cNvPr id="5" name="Picture 4">
            <a:extLst>
              <a:ext uri="{FF2B5EF4-FFF2-40B4-BE49-F238E27FC236}">
                <a16:creationId xmlns:a16="http://schemas.microsoft.com/office/drawing/2014/main" id="{2B2DA47B-9177-4714-9D87-F3EFEC64D7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888" y="1871743"/>
            <a:ext cx="5112573" cy="4258400"/>
          </a:xfrm>
          <a:prstGeom prst="rect">
            <a:avLst/>
          </a:prstGeom>
        </p:spPr>
      </p:pic>
      <p:sp>
        <p:nvSpPr>
          <p:cNvPr id="15" name="Rectangle 14">
            <a:extLst>
              <a:ext uri="{FF2B5EF4-FFF2-40B4-BE49-F238E27FC236}">
                <a16:creationId xmlns:a16="http://schemas.microsoft.com/office/drawing/2014/main" id="{963F5A4F-C28C-4BD5-B206-4276A8BDF362}"/>
              </a:ext>
            </a:extLst>
          </p:cNvPr>
          <p:cNvSpPr/>
          <p:nvPr/>
        </p:nvSpPr>
        <p:spPr bwMode="auto">
          <a:xfrm>
            <a:off x="4116277" y="2560783"/>
            <a:ext cx="216024" cy="28803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16" name="Rectangle 15">
            <a:extLst>
              <a:ext uri="{FF2B5EF4-FFF2-40B4-BE49-F238E27FC236}">
                <a16:creationId xmlns:a16="http://schemas.microsoft.com/office/drawing/2014/main" id="{20A92ABB-9131-4729-9EB3-31600E6193AE}"/>
              </a:ext>
            </a:extLst>
          </p:cNvPr>
          <p:cNvSpPr/>
          <p:nvPr/>
        </p:nvSpPr>
        <p:spPr bwMode="auto">
          <a:xfrm>
            <a:off x="5124389" y="2560783"/>
            <a:ext cx="216024" cy="28803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17" name="Rectangle 16">
            <a:extLst>
              <a:ext uri="{FF2B5EF4-FFF2-40B4-BE49-F238E27FC236}">
                <a16:creationId xmlns:a16="http://schemas.microsoft.com/office/drawing/2014/main" id="{59339D3D-0210-4471-9E30-4FDBFCDAE1B0}"/>
              </a:ext>
            </a:extLst>
          </p:cNvPr>
          <p:cNvSpPr/>
          <p:nvPr/>
        </p:nvSpPr>
        <p:spPr bwMode="auto">
          <a:xfrm>
            <a:off x="4116277" y="3136847"/>
            <a:ext cx="216024" cy="28803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18" name="Rectangle 17">
            <a:extLst>
              <a:ext uri="{FF2B5EF4-FFF2-40B4-BE49-F238E27FC236}">
                <a16:creationId xmlns:a16="http://schemas.microsoft.com/office/drawing/2014/main" id="{1D44004E-79E7-4C83-ACC9-B17B1AD9E8AC}"/>
              </a:ext>
            </a:extLst>
          </p:cNvPr>
          <p:cNvSpPr/>
          <p:nvPr/>
        </p:nvSpPr>
        <p:spPr bwMode="auto">
          <a:xfrm>
            <a:off x="5124389" y="3136847"/>
            <a:ext cx="216024" cy="28803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19" name="Rectangle 18">
            <a:extLst>
              <a:ext uri="{FF2B5EF4-FFF2-40B4-BE49-F238E27FC236}">
                <a16:creationId xmlns:a16="http://schemas.microsoft.com/office/drawing/2014/main" id="{EA82955D-097F-43D9-B3A3-D4F98F028D36}"/>
              </a:ext>
            </a:extLst>
          </p:cNvPr>
          <p:cNvSpPr/>
          <p:nvPr/>
        </p:nvSpPr>
        <p:spPr bwMode="auto">
          <a:xfrm>
            <a:off x="4116277" y="3784919"/>
            <a:ext cx="216024" cy="28803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20" name="Rectangle 19">
            <a:extLst>
              <a:ext uri="{FF2B5EF4-FFF2-40B4-BE49-F238E27FC236}">
                <a16:creationId xmlns:a16="http://schemas.microsoft.com/office/drawing/2014/main" id="{CFC2A683-AE97-47D5-9BB8-2E28EA8E0864}"/>
              </a:ext>
            </a:extLst>
          </p:cNvPr>
          <p:cNvSpPr/>
          <p:nvPr/>
        </p:nvSpPr>
        <p:spPr bwMode="auto">
          <a:xfrm>
            <a:off x="5089903" y="3798366"/>
            <a:ext cx="216024" cy="28803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21" name="Rectangle 20">
            <a:extLst>
              <a:ext uri="{FF2B5EF4-FFF2-40B4-BE49-F238E27FC236}">
                <a16:creationId xmlns:a16="http://schemas.microsoft.com/office/drawing/2014/main" id="{C7365F69-F3D8-4BDE-90D6-F1125FA87AB5}"/>
              </a:ext>
            </a:extLst>
          </p:cNvPr>
          <p:cNvSpPr/>
          <p:nvPr/>
        </p:nvSpPr>
        <p:spPr bwMode="auto">
          <a:xfrm>
            <a:off x="5124389" y="4374430"/>
            <a:ext cx="216024" cy="28803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22" name="Rectangle 21">
            <a:extLst>
              <a:ext uri="{FF2B5EF4-FFF2-40B4-BE49-F238E27FC236}">
                <a16:creationId xmlns:a16="http://schemas.microsoft.com/office/drawing/2014/main" id="{F2D70EE9-E409-439B-A44E-217B1602B2A1}"/>
              </a:ext>
            </a:extLst>
          </p:cNvPr>
          <p:cNvSpPr/>
          <p:nvPr/>
        </p:nvSpPr>
        <p:spPr bwMode="auto">
          <a:xfrm>
            <a:off x="4188285" y="4446438"/>
            <a:ext cx="216024" cy="28803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23" name="Rectangle 22">
            <a:extLst>
              <a:ext uri="{FF2B5EF4-FFF2-40B4-BE49-F238E27FC236}">
                <a16:creationId xmlns:a16="http://schemas.microsoft.com/office/drawing/2014/main" id="{DAD2F406-3047-4809-A13F-BBCFE46498FF}"/>
              </a:ext>
            </a:extLst>
          </p:cNvPr>
          <p:cNvSpPr/>
          <p:nvPr/>
        </p:nvSpPr>
        <p:spPr bwMode="auto">
          <a:xfrm>
            <a:off x="4116277" y="5009055"/>
            <a:ext cx="216024" cy="28803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24" name="Rectangle 23">
            <a:extLst>
              <a:ext uri="{FF2B5EF4-FFF2-40B4-BE49-F238E27FC236}">
                <a16:creationId xmlns:a16="http://schemas.microsoft.com/office/drawing/2014/main" id="{B5C68673-B7B8-4CF4-8719-232D69C4F9C2}"/>
              </a:ext>
            </a:extLst>
          </p:cNvPr>
          <p:cNvSpPr/>
          <p:nvPr/>
        </p:nvSpPr>
        <p:spPr bwMode="auto">
          <a:xfrm>
            <a:off x="5124389" y="5081063"/>
            <a:ext cx="216024" cy="28803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25" name="Rectangle 24">
            <a:extLst>
              <a:ext uri="{FF2B5EF4-FFF2-40B4-BE49-F238E27FC236}">
                <a16:creationId xmlns:a16="http://schemas.microsoft.com/office/drawing/2014/main" id="{CA7A6F9C-E50F-4EA6-B535-CDF424F439AB}"/>
              </a:ext>
            </a:extLst>
          </p:cNvPr>
          <p:cNvSpPr/>
          <p:nvPr/>
        </p:nvSpPr>
        <p:spPr bwMode="auto">
          <a:xfrm>
            <a:off x="4116277" y="5729135"/>
            <a:ext cx="216024" cy="28803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28" name="Rectangle 27">
            <a:extLst>
              <a:ext uri="{FF2B5EF4-FFF2-40B4-BE49-F238E27FC236}">
                <a16:creationId xmlns:a16="http://schemas.microsoft.com/office/drawing/2014/main" id="{068ECE3B-2C75-4740-866E-28E5DCC02C2C}"/>
              </a:ext>
            </a:extLst>
          </p:cNvPr>
          <p:cNvSpPr/>
          <p:nvPr/>
        </p:nvSpPr>
        <p:spPr bwMode="auto">
          <a:xfrm>
            <a:off x="5124389" y="5657127"/>
            <a:ext cx="216024" cy="28803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31" name="Rectangle 30">
            <a:extLst>
              <a:ext uri="{FF2B5EF4-FFF2-40B4-BE49-F238E27FC236}">
                <a16:creationId xmlns:a16="http://schemas.microsoft.com/office/drawing/2014/main" id="{24471858-8C22-457B-8472-8E56E21C05C3}"/>
              </a:ext>
            </a:extLst>
          </p:cNvPr>
          <p:cNvSpPr/>
          <p:nvPr/>
        </p:nvSpPr>
        <p:spPr bwMode="auto">
          <a:xfrm>
            <a:off x="659893" y="2385727"/>
            <a:ext cx="2952329" cy="57606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32" name="Rectangle 31">
            <a:extLst>
              <a:ext uri="{FF2B5EF4-FFF2-40B4-BE49-F238E27FC236}">
                <a16:creationId xmlns:a16="http://schemas.microsoft.com/office/drawing/2014/main" id="{49EE7AB1-C6EA-488B-A375-E5838B4F9D72}"/>
              </a:ext>
            </a:extLst>
          </p:cNvPr>
          <p:cNvSpPr/>
          <p:nvPr/>
        </p:nvSpPr>
        <p:spPr bwMode="auto">
          <a:xfrm>
            <a:off x="659894" y="3033799"/>
            <a:ext cx="2952329" cy="53062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33" name="Rectangle 32">
            <a:extLst>
              <a:ext uri="{FF2B5EF4-FFF2-40B4-BE49-F238E27FC236}">
                <a16:creationId xmlns:a16="http://schemas.microsoft.com/office/drawing/2014/main" id="{C5C358E3-44B3-4A16-B013-F425C1AEC287}"/>
              </a:ext>
            </a:extLst>
          </p:cNvPr>
          <p:cNvSpPr/>
          <p:nvPr/>
        </p:nvSpPr>
        <p:spPr bwMode="auto">
          <a:xfrm>
            <a:off x="659894" y="3681871"/>
            <a:ext cx="2952329" cy="53062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457200">
              <a:buNone/>
            </a:pPr>
            <a:endParaRPr lang="en-GB" dirty="0">
              <a:latin typeface="Arial" charset="0"/>
            </a:endParaRPr>
          </a:p>
        </p:txBody>
      </p:sp>
      <p:sp>
        <p:nvSpPr>
          <p:cNvPr id="34" name="Rectangle 33">
            <a:extLst>
              <a:ext uri="{FF2B5EF4-FFF2-40B4-BE49-F238E27FC236}">
                <a16:creationId xmlns:a16="http://schemas.microsoft.com/office/drawing/2014/main" id="{7F668C83-F234-4AD0-B928-3B0AB8307A1D}"/>
              </a:ext>
            </a:extLst>
          </p:cNvPr>
          <p:cNvSpPr/>
          <p:nvPr/>
        </p:nvSpPr>
        <p:spPr bwMode="auto">
          <a:xfrm>
            <a:off x="659894" y="4257935"/>
            <a:ext cx="2952329" cy="53062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p>
        </p:txBody>
      </p:sp>
      <p:sp>
        <p:nvSpPr>
          <p:cNvPr id="35" name="Rectangle 34">
            <a:extLst>
              <a:ext uri="{FF2B5EF4-FFF2-40B4-BE49-F238E27FC236}">
                <a16:creationId xmlns:a16="http://schemas.microsoft.com/office/drawing/2014/main" id="{16F05B4D-3695-45C6-9F97-65325238C9E3}"/>
              </a:ext>
            </a:extLst>
          </p:cNvPr>
          <p:cNvSpPr/>
          <p:nvPr/>
        </p:nvSpPr>
        <p:spPr bwMode="auto">
          <a:xfrm>
            <a:off x="659894" y="4906007"/>
            <a:ext cx="2952329" cy="53062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36" name="Rectangle 35">
            <a:extLst>
              <a:ext uri="{FF2B5EF4-FFF2-40B4-BE49-F238E27FC236}">
                <a16:creationId xmlns:a16="http://schemas.microsoft.com/office/drawing/2014/main" id="{123CD65D-8512-4A96-B843-B04ACA6BF8A1}"/>
              </a:ext>
            </a:extLst>
          </p:cNvPr>
          <p:cNvSpPr/>
          <p:nvPr/>
        </p:nvSpPr>
        <p:spPr bwMode="auto">
          <a:xfrm>
            <a:off x="659894" y="5527507"/>
            <a:ext cx="2952329" cy="53062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49" name="TextBox 48">
            <a:extLst>
              <a:ext uri="{FF2B5EF4-FFF2-40B4-BE49-F238E27FC236}">
                <a16:creationId xmlns:a16="http://schemas.microsoft.com/office/drawing/2014/main" id="{E1323123-AE6C-4D75-9C41-76341E3F6E7C}"/>
              </a:ext>
            </a:extLst>
          </p:cNvPr>
          <p:cNvSpPr txBox="1"/>
          <p:nvPr/>
        </p:nvSpPr>
        <p:spPr bwMode="auto">
          <a:xfrm>
            <a:off x="4044269" y="2459159"/>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Light" charset="0"/>
                <a:ea typeface="Myriad Pro Light" charset="0"/>
                <a:cs typeface="Myriad Pro Light" charset="0"/>
              </a:rPr>
              <a:t>0</a:t>
            </a:r>
          </a:p>
        </p:txBody>
      </p:sp>
      <p:sp>
        <p:nvSpPr>
          <p:cNvPr id="51" name="TextBox 50">
            <a:extLst>
              <a:ext uri="{FF2B5EF4-FFF2-40B4-BE49-F238E27FC236}">
                <a16:creationId xmlns:a16="http://schemas.microsoft.com/office/drawing/2014/main" id="{3732D4A8-B321-4A86-9777-B9930E878F74}"/>
              </a:ext>
            </a:extLst>
          </p:cNvPr>
          <p:cNvSpPr txBox="1"/>
          <p:nvPr/>
        </p:nvSpPr>
        <p:spPr bwMode="auto">
          <a:xfrm>
            <a:off x="5052381" y="2457736"/>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Light" charset="0"/>
                <a:ea typeface="Myriad Pro Light" charset="0"/>
                <a:cs typeface="Myriad Pro Light" charset="0"/>
              </a:rPr>
              <a:t>5</a:t>
            </a:r>
          </a:p>
        </p:txBody>
      </p:sp>
      <p:sp>
        <p:nvSpPr>
          <p:cNvPr id="64" name="TextBox 63">
            <a:extLst>
              <a:ext uri="{FF2B5EF4-FFF2-40B4-BE49-F238E27FC236}">
                <a16:creationId xmlns:a16="http://schemas.microsoft.com/office/drawing/2014/main" id="{941CB278-888D-437D-A11E-3E985507689E}"/>
              </a:ext>
            </a:extLst>
          </p:cNvPr>
          <p:cNvSpPr txBox="1"/>
          <p:nvPr/>
        </p:nvSpPr>
        <p:spPr bwMode="auto">
          <a:xfrm>
            <a:off x="4044269" y="3076191"/>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Light" charset="0"/>
                <a:ea typeface="Myriad Pro Light" charset="0"/>
                <a:cs typeface="Myriad Pro Light" charset="0"/>
              </a:rPr>
              <a:t>1</a:t>
            </a:r>
          </a:p>
        </p:txBody>
      </p:sp>
      <p:sp>
        <p:nvSpPr>
          <p:cNvPr id="65" name="TextBox 64">
            <a:extLst>
              <a:ext uri="{FF2B5EF4-FFF2-40B4-BE49-F238E27FC236}">
                <a16:creationId xmlns:a16="http://schemas.microsoft.com/office/drawing/2014/main" id="{D0D2C158-820B-483B-9002-5B84A42374BC}"/>
              </a:ext>
            </a:extLst>
          </p:cNvPr>
          <p:cNvSpPr txBox="1"/>
          <p:nvPr/>
        </p:nvSpPr>
        <p:spPr bwMode="auto">
          <a:xfrm>
            <a:off x="5052381" y="3074768"/>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Light" charset="0"/>
                <a:ea typeface="Myriad Pro Light" charset="0"/>
                <a:cs typeface="Myriad Pro Light" charset="0"/>
              </a:rPr>
              <a:t>4</a:t>
            </a:r>
          </a:p>
        </p:txBody>
      </p:sp>
      <p:sp>
        <p:nvSpPr>
          <p:cNvPr id="75" name="TextBox 74">
            <a:extLst>
              <a:ext uri="{FF2B5EF4-FFF2-40B4-BE49-F238E27FC236}">
                <a16:creationId xmlns:a16="http://schemas.microsoft.com/office/drawing/2014/main" id="{C43248D5-38C7-4E08-8B1D-641D77851EAC}"/>
              </a:ext>
            </a:extLst>
          </p:cNvPr>
          <p:cNvSpPr txBox="1"/>
          <p:nvPr/>
        </p:nvSpPr>
        <p:spPr bwMode="auto">
          <a:xfrm>
            <a:off x="4044269" y="3724263"/>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Light" charset="0"/>
                <a:ea typeface="Myriad Pro Light" charset="0"/>
                <a:cs typeface="Myriad Pro Light" charset="0"/>
              </a:rPr>
              <a:t>2</a:t>
            </a:r>
          </a:p>
        </p:txBody>
      </p:sp>
      <p:sp>
        <p:nvSpPr>
          <p:cNvPr id="76" name="TextBox 75">
            <a:extLst>
              <a:ext uri="{FF2B5EF4-FFF2-40B4-BE49-F238E27FC236}">
                <a16:creationId xmlns:a16="http://schemas.microsoft.com/office/drawing/2014/main" id="{642E8471-65FB-4260-AC87-B5FCA3047B28}"/>
              </a:ext>
            </a:extLst>
          </p:cNvPr>
          <p:cNvSpPr txBox="1"/>
          <p:nvPr/>
        </p:nvSpPr>
        <p:spPr bwMode="auto">
          <a:xfrm>
            <a:off x="5052381" y="3722840"/>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Light" charset="0"/>
                <a:ea typeface="Myriad Pro Light" charset="0"/>
                <a:cs typeface="Myriad Pro Light" charset="0"/>
              </a:rPr>
              <a:t>3</a:t>
            </a:r>
          </a:p>
        </p:txBody>
      </p:sp>
      <p:sp>
        <p:nvSpPr>
          <p:cNvPr id="91" name="TextBox 90">
            <a:extLst>
              <a:ext uri="{FF2B5EF4-FFF2-40B4-BE49-F238E27FC236}">
                <a16:creationId xmlns:a16="http://schemas.microsoft.com/office/drawing/2014/main" id="{BD20A6F8-0403-4822-966F-8661A5DF1DE5}"/>
              </a:ext>
            </a:extLst>
          </p:cNvPr>
          <p:cNvSpPr txBox="1"/>
          <p:nvPr/>
        </p:nvSpPr>
        <p:spPr bwMode="auto">
          <a:xfrm>
            <a:off x="4044269" y="4331367"/>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Light" charset="0"/>
                <a:ea typeface="Myriad Pro Light" charset="0"/>
                <a:cs typeface="Myriad Pro Light" charset="0"/>
              </a:rPr>
              <a:t>3</a:t>
            </a:r>
          </a:p>
        </p:txBody>
      </p:sp>
      <p:sp>
        <p:nvSpPr>
          <p:cNvPr id="92" name="TextBox 91">
            <a:extLst>
              <a:ext uri="{FF2B5EF4-FFF2-40B4-BE49-F238E27FC236}">
                <a16:creationId xmlns:a16="http://schemas.microsoft.com/office/drawing/2014/main" id="{2056566B-21E7-41FC-B423-4153A648BE4C}"/>
              </a:ext>
            </a:extLst>
          </p:cNvPr>
          <p:cNvSpPr txBox="1"/>
          <p:nvPr/>
        </p:nvSpPr>
        <p:spPr bwMode="auto">
          <a:xfrm>
            <a:off x="5052381" y="4329944"/>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Light" charset="0"/>
                <a:ea typeface="Myriad Pro Light" charset="0"/>
                <a:cs typeface="Myriad Pro Light" charset="0"/>
              </a:rPr>
              <a:t>2</a:t>
            </a:r>
          </a:p>
        </p:txBody>
      </p:sp>
      <p:sp>
        <p:nvSpPr>
          <p:cNvPr id="102" name="TextBox 101">
            <a:extLst>
              <a:ext uri="{FF2B5EF4-FFF2-40B4-BE49-F238E27FC236}">
                <a16:creationId xmlns:a16="http://schemas.microsoft.com/office/drawing/2014/main" id="{E48FB0FA-D2B4-4802-82FA-D8C97F0AFB6F}"/>
              </a:ext>
            </a:extLst>
          </p:cNvPr>
          <p:cNvSpPr txBox="1"/>
          <p:nvPr/>
        </p:nvSpPr>
        <p:spPr bwMode="auto">
          <a:xfrm>
            <a:off x="4044269" y="4979439"/>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Light" charset="0"/>
                <a:ea typeface="Myriad Pro Light" charset="0"/>
                <a:cs typeface="Myriad Pro Light" charset="0"/>
              </a:rPr>
              <a:t>4</a:t>
            </a:r>
          </a:p>
        </p:txBody>
      </p:sp>
      <p:sp>
        <p:nvSpPr>
          <p:cNvPr id="103" name="TextBox 102">
            <a:extLst>
              <a:ext uri="{FF2B5EF4-FFF2-40B4-BE49-F238E27FC236}">
                <a16:creationId xmlns:a16="http://schemas.microsoft.com/office/drawing/2014/main" id="{817673CF-B503-44D7-B3A1-02D93176D311}"/>
              </a:ext>
            </a:extLst>
          </p:cNvPr>
          <p:cNvSpPr txBox="1"/>
          <p:nvPr/>
        </p:nvSpPr>
        <p:spPr bwMode="auto">
          <a:xfrm>
            <a:off x="5052381" y="4978016"/>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Light" charset="0"/>
                <a:ea typeface="Myriad Pro Light" charset="0"/>
                <a:cs typeface="Myriad Pro Light" charset="0"/>
              </a:rPr>
              <a:t>1</a:t>
            </a:r>
          </a:p>
        </p:txBody>
      </p:sp>
      <p:sp>
        <p:nvSpPr>
          <p:cNvPr id="111" name="TextBox 110">
            <a:extLst>
              <a:ext uri="{FF2B5EF4-FFF2-40B4-BE49-F238E27FC236}">
                <a16:creationId xmlns:a16="http://schemas.microsoft.com/office/drawing/2014/main" id="{4BE7EAAD-664F-404F-BE81-0691C26D34D4}"/>
              </a:ext>
            </a:extLst>
          </p:cNvPr>
          <p:cNvSpPr txBox="1"/>
          <p:nvPr/>
        </p:nvSpPr>
        <p:spPr bwMode="auto">
          <a:xfrm>
            <a:off x="4044269" y="5596471"/>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Light" charset="0"/>
                <a:ea typeface="Myriad Pro Light" charset="0"/>
                <a:cs typeface="Myriad Pro Light" charset="0"/>
              </a:rPr>
              <a:t>5</a:t>
            </a:r>
          </a:p>
        </p:txBody>
      </p:sp>
      <p:sp>
        <p:nvSpPr>
          <p:cNvPr id="112" name="TextBox 111">
            <a:extLst>
              <a:ext uri="{FF2B5EF4-FFF2-40B4-BE49-F238E27FC236}">
                <a16:creationId xmlns:a16="http://schemas.microsoft.com/office/drawing/2014/main" id="{BD99E1B7-3484-4BDC-BA4C-404193F21809}"/>
              </a:ext>
            </a:extLst>
          </p:cNvPr>
          <p:cNvSpPr txBox="1"/>
          <p:nvPr/>
        </p:nvSpPr>
        <p:spPr bwMode="auto">
          <a:xfrm>
            <a:off x="5052381" y="5595048"/>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Light" charset="0"/>
                <a:ea typeface="Myriad Pro Light" charset="0"/>
                <a:cs typeface="Myriad Pro Light" charset="0"/>
              </a:rPr>
              <a:t>0</a:t>
            </a:r>
          </a:p>
        </p:txBody>
      </p:sp>
      <p:pic>
        <p:nvPicPr>
          <p:cNvPr id="93" name="Picture 92">
            <a:extLst>
              <a:ext uri="{FF2B5EF4-FFF2-40B4-BE49-F238E27FC236}">
                <a16:creationId xmlns:a16="http://schemas.microsoft.com/office/drawing/2014/main" id="{147C6A2E-D5B6-4F53-87F7-0D26E7B745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2815" y="1089583"/>
            <a:ext cx="489206" cy="489206"/>
          </a:xfrm>
          <a:prstGeom prst="rect">
            <a:avLst/>
          </a:prstGeom>
        </p:spPr>
      </p:pic>
      <p:pic>
        <p:nvPicPr>
          <p:cNvPr id="94" name="Picture 93">
            <a:extLst>
              <a:ext uri="{FF2B5EF4-FFF2-40B4-BE49-F238E27FC236}">
                <a16:creationId xmlns:a16="http://schemas.microsoft.com/office/drawing/2014/main" id="{923668D5-82FA-48E5-BC91-E3314F15F8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8879" y="1089583"/>
            <a:ext cx="489206" cy="489206"/>
          </a:xfrm>
          <a:prstGeom prst="rect">
            <a:avLst/>
          </a:prstGeom>
        </p:spPr>
      </p:pic>
      <p:pic>
        <p:nvPicPr>
          <p:cNvPr id="95" name="Picture 94">
            <a:extLst>
              <a:ext uri="{FF2B5EF4-FFF2-40B4-BE49-F238E27FC236}">
                <a16:creationId xmlns:a16="http://schemas.microsoft.com/office/drawing/2014/main" id="{EBCDD1F5-D7EE-461B-8315-0EBA4E726E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901" y="1089583"/>
            <a:ext cx="489206" cy="489206"/>
          </a:xfrm>
          <a:prstGeom prst="rect">
            <a:avLst/>
          </a:prstGeom>
        </p:spPr>
      </p:pic>
      <p:pic>
        <p:nvPicPr>
          <p:cNvPr id="96" name="Picture 95">
            <a:extLst>
              <a:ext uri="{FF2B5EF4-FFF2-40B4-BE49-F238E27FC236}">
                <a16:creationId xmlns:a16="http://schemas.microsoft.com/office/drawing/2014/main" id="{51B123E6-E1D0-4BDC-AB02-10F9E03ED6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4943" y="1089583"/>
            <a:ext cx="489206" cy="489206"/>
          </a:xfrm>
          <a:prstGeom prst="rect">
            <a:avLst/>
          </a:prstGeom>
        </p:spPr>
      </p:pic>
      <p:pic>
        <p:nvPicPr>
          <p:cNvPr id="97" name="Picture 96">
            <a:extLst>
              <a:ext uri="{FF2B5EF4-FFF2-40B4-BE49-F238E27FC236}">
                <a16:creationId xmlns:a16="http://schemas.microsoft.com/office/drawing/2014/main" id="{01E6709A-4317-485B-8DEE-F907DB0BB0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1007" y="1089583"/>
            <a:ext cx="489206" cy="489206"/>
          </a:xfrm>
          <a:prstGeom prst="rect">
            <a:avLst/>
          </a:prstGeom>
        </p:spPr>
      </p:pic>
      <p:pic>
        <p:nvPicPr>
          <p:cNvPr id="109" name="Picture 108">
            <a:extLst>
              <a:ext uri="{FF2B5EF4-FFF2-40B4-BE49-F238E27FC236}">
                <a16:creationId xmlns:a16="http://schemas.microsoft.com/office/drawing/2014/main" id="{36F76ED6-7734-47BA-BCCC-473E2A756C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2815" y="1089583"/>
            <a:ext cx="489206" cy="489206"/>
          </a:xfrm>
          <a:prstGeom prst="rect">
            <a:avLst/>
          </a:prstGeom>
        </p:spPr>
      </p:pic>
      <p:pic>
        <p:nvPicPr>
          <p:cNvPr id="110" name="Picture 109">
            <a:extLst>
              <a:ext uri="{FF2B5EF4-FFF2-40B4-BE49-F238E27FC236}">
                <a16:creationId xmlns:a16="http://schemas.microsoft.com/office/drawing/2014/main" id="{3C26C343-BCE3-4EBB-B3F0-9A869326A1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8879" y="1089583"/>
            <a:ext cx="489206" cy="489206"/>
          </a:xfrm>
          <a:prstGeom prst="rect">
            <a:avLst/>
          </a:prstGeom>
        </p:spPr>
      </p:pic>
      <p:pic>
        <p:nvPicPr>
          <p:cNvPr id="124" name="Picture 123">
            <a:extLst>
              <a:ext uri="{FF2B5EF4-FFF2-40B4-BE49-F238E27FC236}">
                <a16:creationId xmlns:a16="http://schemas.microsoft.com/office/drawing/2014/main" id="{C01E4BC2-7379-4E19-8E16-CA5DC3DBAE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901" y="1089583"/>
            <a:ext cx="489206" cy="489206"/>
          </a:xfrm>
          <a:prstGeom prst="rect">
            <a:avLst/>
          </a:prstGeom>
        </p:spPr>
      </p:pic>
      <p:pic>
        <p:nvPicPr>
          <p:cNvPr id="125" name="Picture 124">
            <a:extLst>
              <a:ext uri="{FF2B5EF4-FFF2-40B4-BE49-F238E27FC236}">
                <a16:creationId xmlns:a16="http://schemas.microsoft.com/office/drawing/2014/main" id="{739B2B0B-370E-4AF5-8251-B0E0FDD5DE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4943" y="1089583"/>
            <a:ext cx="489206" cy="489206"/>
          </a:xfrm>
          <a:prstGeom prst="rect">
            <a:avLst/>
          </a:prstGeom>
        </p:spPr>
      </p:pic>
      <p:pic>
        <p:nvPicPr>
          <p:cNvPr id="126" name="Picture 125">
            <a:extLst>
              <a:ext uri="{FF2B5EF4-FFF2-40B4-BE49-F238E27FC236}">
                <a16:creationId xmlns:a16="http://schemas.microsoft.com/office/drawing/2014/main" id="{0A8FB400-A409-42F4-9F77-A83AA61E96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1007" y="1089583"/>
            <a:ext cx="489206" cy="489206"/>
          </a:xfrm>
          <a:prstGeom prst="rect">
            <a:avLst/>
          </a:prstGeom>
        </p:spPr>
      </p:pic>
      <p:pic>
        <p:nvPicPr>
          <p:cNvPr id="131" name="Picture 130">
            <a:extLst>
              <a:ext uri="{FF2B5EF4-FFF2-40B4-BE49-F238E27FC236}">
                <a16:creationId xmlns:a16="http://schemas.microsoft.com/office/drawing/2014/main" id="{259E2E27-72AB-4278-A456-2613F44C56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901" y="1089583"/>
            <a:ext cx="489206" cy="489206"/>
          </a:xfrm>
          <a:prstGeom prst="rect">
            <a:avLst/>
          </a:prstGeom>
        </p:spPr>
      </p:pic>
      <p:pic>
        <p:nvPicPr>
          <p:cNvPr id="7" name="Picture 6">
            <a:extLst>
              <a:ext uri="{FF2B5EF4-FFF2-40B4-BE49-F238E27FC236}">
                <a16:creationId xmlns:a16="http://schemas.microsoft.com/office/drawing/2014/main" id="{3435322F-1C23-47DE-BC2A-496CA5D808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901" y="1089583"/>
            <a:ext cx="489206" cy="489206"/>
          </a:xfrm>
          <a:prstGeom prst="rect">
            <a:avLst/>
          </a:prstGeom>
        </p:spPr>
      </p:pic>
      <p:pic>
        <p:nvPicPr>
          <p:cNvPr id="127" name="Picture 126">
            <a:extLst>
              <a:ext uri="{FF2B5EF4-FFF2-40B4-BE49-F238E27FC236}">
                <a16:creationId xmlns:a16="http://schemas.microsoft.com/office/drawing/2014/main" id="{96B53C86-182C-43DF-B6C2-88B67E30A7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2815" y="1089583"/>
            <a:ext cx="489206" cy="489206"/>
          </a:xfrm>
          <a:prstGeom prst="rect">
            <a:avLst/>
          </a:prstGeom>
        </p:spPr>
      </p:pic>
      <p:pic>
        <p:nvPicPr>
          <p:cNvPr id="128" name="Picture 127">
            <a:extLst>
              <a:ext uri="{FF2B5EF4-FFF2-40B4-BE49-F238E27FC236}">
                <a16:creationId xmlns:a16="http://schemas.microsoft.com/office/drawing/2014/main" id="{655A6856-FB17-435E-95EC-6CA1870EC3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8879" y="1089583"/>
            <a:ext cx="489206" cy="489206"/>
          </a:xfrm>
          <a:prstGeom prst="rect">
            <a:avLst/>
          </a:prstGeom>
        </p:spPr>
      </p:pic>
      <p:pic>
        <p:nvPicPr>
          <p:cNvPr id="129" name="Picture 128">
            <a:extLst>
              <a:ext uri="{FF2B5EF4-FFF2-40B4-BE49-F238E27FC236}">
                <a16:creationId xmlns:a16="http://schemas.microsoft.com/office/drawing/2014/main" id="{013FF8B6-0E3F-4991-B51F-38BA47D087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4943" y="1089583"/>
            <a:ext cx="489206" cy="489206"/>
          </a:xfrm>
          <a:prstGeom prst="rect">
            <a:avLst/>
          </a:prstGeom>
        </p:spPr>
      </p:pic>
      <p:pic>
        <p:nvPicPr>
          <p:cNvPr id="130" name="Picture 129">
            <a:extLst>
              <a:ext uri="{FF2B5EF4-FFF2-40B4-BE49-F238E27FC236}">
                <a16:creationId xmlns:a16="http://schemas.microsoft.com/office/drawing/2014/main" id="{7D60FF17-7ED1-48C0-8E95-15E40EE629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1007" y="1089583"/>
            <a:ext cx="489206" cy="489206"/>
          </a:xfrm>
          <a:prstGeom prst="rect">
            <a:avLst/>
          </a:prstGeom>
        </p:spPr>
      </p:pic>
      <p:pic>
        <p:nvPicPr>
          <p:cNvPr id="132" name="Picture 131">
            <a:extLst>
              <a:ext uri="{FF2B5EF4-FFF2-40B4-BE49-F238E27FC236}">
                <a16:creationId xmlns:a16="http://schemas.microsoft.com/office/drawing/2014/main" id="{B6FF7B99-27F4-40B4-B9B1-11DCC06C03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901" y="1089583"/>
            <a:ext cx="489206" cy="489206"/>
          </a:xfrm>
          <a:prstGeom prst="rect">
            <a:avLst/>
          </a:prstGeom>
        </p:spPr>
      </p:pic>
      <p:pic>
        <p:nvPicPr>
          <p:cNvPr id="133" name="Picture 132">
            <a:extLst>
              <a:ext uri="{FF2B5EF4-FFF2-40B4-BE49-F238E27FC236}">
                <a16:creationId xmlns:a16="http://schemas.microsoft.com/office/drawing/2014/main" id="{7788B330-4525-4725-A7D2-A7BA3C56A6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2815" y="1089583"/>
            <a:ext cx="489206" cy="489206"/>
          </a:xfrm>
          <a:prstGeom prst="rect">
            <a:avLst/>
          </a:prstGeom>
        </p:spPr>
      </p:pic>
      <p:pic>
        <p:nvPicPr>
          <p:cNvPr id="136" name="Picture 135">
            <a:extLst>
              <a:ext uri="{FF2B5EF4-FFF2-40B4-BE49-F238E27FC236}">
                <a16:creationId xmlns:a16="http://schemas.microsoft.com/office/drawing/2014/main" id="{0A4270EE-8CC4-4529-910E-A9E24469F4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901" y="1089583"/>
            <a:ext cx="489206" cy="489206"/>
          </a:xfrm>
          <a:prstGeom prst="rect">
            <a:avLst/>
          </a:prstGeom>
        </p:spPr>
      </p:pic>
      <p:pic>
        <p:nvPicPr>
          <p:cNvPr id="140" name="Picture 139">
            <a:extLst>
              <a:ext uri="{FF2B5EF4-FFF2-40B4-BE49-F238E27FC236}">
                <a16:creationId xmlns:a16="http://schemas.microsoft.com/office/drawing/2014/main" id="{BBE9B1B7-32EE-459C-8ED2-E107D48D74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2815" y="1089583"/>
            <a:ext cx="489206" cy="489206"/>
          </a:xfrm>
          <a:prstGeom prst="rect">
            <a:avLst/>
          </a:prstGeom>
        </p:spPr>
      </p:pic>
      <p:pic>
        <p:nvPicPr>
          <p:cNvPr id="141" name="Picture 140">
            <a:extLst>
              <a:ext uri="{FF2B5EF4-FFF2-40B4-BE49-F238E27FC236}">
                <a16:creationId xmlns:a16="http://schemas.microsoft.com/office/drawing/2014/main" id="{8855F29B-72F2-47B7-9A6C-753EC70BB8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8879" y="1089583"/>
            <a:ext cx="489206" cy="489206"/>
          </a:xfrm>
          <a:prstGeom prst="rect">
            <a:avLst/>
          </a:prstGeom>
        </p:spPr>
      </p:pic>
      <p:pic>
        <p:nvPicPr>
          <p:cNvPr id="142" name="Picture 141">
            <a:extLst>
              <a:ext uri="{FF2B5EF4-FFF2-40B4-BE49-F238E27FC236}">
                <a16:creationId xmlns:a16="http://schemas.microsoft.com/office/drawing/2014/main" id="{191126AC-A9B0-4A7D-9C55-3BDC694BE9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4943" y="1089583"/>
            <a:ext cx="489206" cy="489206"/>
          </a:xfrm>
          <a:prstGeom prst="rect">
            <a:avLst/>
          </a:prstGeom>
        </p:spPr>
      </p:pic>
      <p:pic>
        <p:nvPicPr>
          <p:cNvPr id="143" name="Picture 142">
            <a:extLst>
              <a:ext uri="{FF2B5EF4-FFF2-40B4-BE49-F238E27FC236}">
                <a16:creationId xmlns:a16="http://schemas.microsoft.com/office/drawing/2014/main" id="{53B1A5F6-5028-4EEC-A1FF-DA155D9278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1007" y="1089583"/>
            <a:ext cx="489206" cy="489206"/>
          </a:xfrm>
          <a:prstGeom prst="rect">
            <a:avLst/>
          </a:prstGeom>
        </p:spPr>
      </p:pic>
      <p:pic>
        <p:nvPicPr>
          <p:cNvPr id="144" name="Picture 143">
            <a:extLst>
              <a:ext uri="{FF2B5EF4-FFF2-40B4-BE49-F238E27FC236}">
                <a16:creationId xmlns:a16="http://schemas.microsoft.com/office/drawing/2014/main" id="{D479F8C2-93D9-4FF4-AC21-294AE86055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901" y="1089583"/>
            <a:ext cx="489206" cy="489206"/>
          </a:xfrm>
          <a:prstGeom prst="rect">
            <a:avLst/>
          </a:prstGeom>
        </p:spPr>
      </p:pic>
      <p:pic>
        <p:nvPicPr>
          <p:cNvPr id="145" name="Picture 144">
            <a:extLst>
              <a:ext uri="{FF2B5EF4-FFF2-40B4-BE49-F238E27FC236}">
                <a16:creationId xmlns:a16="http://schemas.microsoft.com/office/drawing/2014/main" id="{1DF01D82-B081-4554-A747-9BC0D76271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2815" y="1089583"/>
            <a:ext cx="489206" cy="489206"/>
          </a:xfrm>
          <a:prstGeom prst="rect">
            <a:avLst/>
          </a:prstGeom>
        </p:spPr>
      </p:pic>
      <p:pic>
        <p:nvPicPr>
          <p:cNvPr id="146" name="Picture 145">
            <a:extLst>
              <a:ext uri="{FF2B5EF4-FFF2-40B4-BE49-F238E27FC236}">
                <a16:creationId xmlns:a16="http://schemas.microsoft.com/office/drawing/2014/main" id="{9849BDC1-DDE8-4E62-89A2-C36CF43460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8879" y="1089583"/>
            <a:ext cx="489206" cy="489206"/>
          </a:xfrm>
          <a:prstGeom prst="rect">
            <a:avLst/>
          </a:prstGeom>
        </p:spPr>
      </p:pic>
      <p:pic>
        <p:nvPicPr>
          <p:cNvPr id="147" name="Picture 146">
            <a:extLst>
              <a:ext uri="{FF2B5EF4-FFF2-40B4-BE49-F238E27FC236}">
                <a16:creationId xmlns:a16="http://schemas.microsoft.com/office/drawing/2014/main" id="{CEE33B23-8B15-405B-BB73-6B1EB8B178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901" y="1089583"/>
            <a:ext cx="489206" cy="489206"/>
          </a:xfrm>
          <a:prstGeom prst="rect">
            <a:avLst/>
          </a:prstGeom>
        </p:spPr>
      </p:pic>
      <p:pic>
        <p:nvPicPr>
          <p:cNvPr id="148" name="Picture 147">
            <a:extLst>
              <a:ext uri="{FF2B5EF4-FFF2-40B4-BE49-F238E27FC236}">
                <a16:creationId xmlns:a16="http://schemas.microsoft.com/office/drawing/2014/main" id="{13F7FD4A-CDEC-4DC8-BF09-5295A76D8A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2815" y="1089583"/>
            <a:ext cx="489206" cy="489206"/>
          </a:xfrm>
          <a:prstGeom prst="rect">
            <a:avLst/>
          </a:prstGeom>
        </p:spPr>
      </p:pic>
      <p:pic>
        <p:nvPicPr>
          <p:cNvPr id="149" name="Picture 148">
            <a:extLst>
              <a:ext uri="{FF2B5EF4-FFF2-40B4-BE49-F238E27FC236}">
                <a16:creationId xmlns:a16="http://schemas.microsoft.com/office/drawing/2014/main" id="{F1EB25D9-1302-4AD0-8498-761008BF42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8879" y="1089583"/>
            <a:ext cx="489206" cy="489206"/>
          </a:xfrm>
          <a:prstGeom prst="rect">
            <a:avLst/>
          </a:prstGeom>
        </p:spPr>
      </p:pic>
      <p:pic>
        <p:nvPicPr>
          <p:cNvPr id="150" name="Picture 149">
            <a:extLst>
              <a:ext uri="{FF2B5EF4-FFF2-40B4-BE49-F238E27FC236}">
                <a16:creationId xmlns:a16="http://schemas.microsoft.com/office/drawing/2014/main" id="{EFB9BD14-A377-4110-90C1-532A9A4A8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4943" y="1089583"/>
            <a:ext cx="489206" cy="489206"/>
          </a:xfrm>
          <a:prstGeom prst="rect">
            <a:avLst/>
          </a:prstGeom>
        </p:spPr>
      </p:pic>
      <p:pic>
        <p:nvPicPr>
          <p:cNvPr id="151" name="Picture 150">
            <a:extLst>
              <a:ext uri="{FF2B5EF4-FFF2-40B4-BE49-F238E27FC236}">
                <a16:creationId xmlns:a16="http://schemas.microsoft.com/office/drawing/2014/main" id="{71029B4C-098F-4CEA-B661-1F4230F2CD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1007" y="1089583"/>
            <a:ext cx="489206" cy="489206"/>
          </a:xfrm>
          <a:prstGeom prst="rect">
            <a:avLst/>
          </a:prstGeom>
        </p:spPr>
      </p:pic>
      <p:pic>
        <p:nvPicPr>
          <p:cNvPr id="152" name="Picture 151">
            <a:extLst>
              <a:ext uri="{FF2B5EF4-FFF2-40B4-BE49-F238E27FC236}">
                <a16:creationId xmlns:a16="http://schemas.microsoft.com/office/drawing/2014/main" id="{AF6A3680-74C6-45A9-A2F6-4B2F3991BC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901" y="1089583"/>
            <a:ext cx="489206" cy="489206"/>
          </a:xfrm>
          <a:prstGeom prst="rect">
            <a:avLst/>
          </a:prstGeom>
        </p:spPr>
      </p:pic>
      <p:pic>
        <p:nvPicPr>
          <p:cNvPr id="153" name="Picture 152">
            <a:extLst>
              <a:ext uri="{FF2B5EF4-FFF2-40B4-BE49-F238E27FC236}">
                <a16:creationId xmlns:a16="http://schemas.microsoft.com/office/drawing/2014/main" id="{5776A120-BAE5-468C-B41A-C3A7C33994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2815" y="1089583"/>
            <a:ext cx="489206" cy="489206"/>
          </a:xfrm>
          <a:prstGeom prst="rect">
            <a:avLst/>
          </a:prstGeom>
        </p:spPr>
      </p:pic>
      <p:pic>
        <p:nvPicPr>
          <p:cNvPr id="154" name="Picture 153">
            <a:extLst>
              <a:ext uri="{FF2B5EF4-FFF2-40B4-BE49-F238E27FC236}">
                <a16:creationId xmlns:a16="http://schemas.microsoft.com/office/drawing/2014/main" id="{70E9C27C-C009-434E-87A1-2491096359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8879" y="1089583"/>
            <a:ext cx="489206" cy="489206"/>
          </a:xfrm>
          <a:prstGeom prst="rect">
            <a:avLst/>
          </a:prstGeom>
        </p:spPr>
      </p:pic>
      <p:pic>
        <p:nvPicPr>
          <p:cNvPr id="155" name="Picture 154">
            <a:extLst>
              <a:ext uri="{FF2B5EF4-FFF2-40B4-BE49-F238E27FC236}">
                <a16:creationId xmlns:a16="http://schemas.microsoft.com/office/drawing/2014/main" id="{AD216A61-E6C6-4DE5-B1F9-51D9E6ED4F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4943" y="1089583"/>
            <a:ext cx="489206" cy="489206"/>
          </a:xfrm>
          <a:prstGeom prst="rect">
            <a:avLst/>
          </a:prstGeom>
        </p:spPr>
      </p:pic>
      <p:pic>
        <p:nvPicPr>
          <p:cNvPr id="161" name="Picture 160">
            <a:extLst>
              <a:ext uri="{FF2B5EF4-FFF2-40B4-BE49-F238E27FC236}">
                <a16:creationId xmlns:a16="http://schemas.microsoft.com/office/drawing/2014/main" id="{164333CE-E35E-4506-B6D5-D3DA42ECF7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901" y="1089583"/>
            <a:ext cx="489206" cy="489206"/>
          </a:xfrm>
          <a:prstGeom prst="rect">
            <a:avLst/>
          </a:prstGeom>
        </p:spPr>
      </p:pic>
      <p:pic>
        <p:nvPicPr>
          <p:cNvPr id="162" name="Picture 161">
            <a:extLst>
              <a:ext uri="{FF2B5EF4-FFF2-40B4-BE49-F238E27FC236}">
                <a16:creationId xmlns:a16="http://schemas.microsoft.com/office/drawing/2014/main" id="{E6E87C19-D10B-4CAF-9053-7CEAC61FD2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2815" y="1089583"/>
            <a:ext cx="489206" cy="489206"/>
          </a:xfrm>
          <a:prstGeom prst="rect">
            <a:avLst/>
          </a:prstGeom>
        </p:spPr>
      </p:pic>
      <p:pic>
        <p:nvPicPr>
          <p:cNvPr id="163" name="Picture 162">
            <a:extLst>
              <a:ext uri="{FF2B5EF4-FFF2-40B4-BE49-F238E27FC236}">
                <a16:creationId xmlns:a16="http://schemas.microsoft.com/office/drawing/2014/main" id="{2767D375-FF2F-43D2-A27A-B39F0BEBA2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8879" y="1089583"/>
            <a:ext cx="489206" cy="489206"/>
          </a:xfrm>
          <a:prstGeom prst="rect">
            <a:avLst/>
          </a:prstGeom>
        </p:spPr>
      </p:pic>
      <p:pic>
        <p:nvPicPr>
          <p:cNvPr id="164" name="Picture 163">
            <a:extLst>
              <a:ext uri="{FF2B5EF4-FFF2-40B4-BE49-F238E27FC236}">
                <a16:creationId xmlns:a16="http://schemas.microsoft.com/office/drawing/2014/main" id="{1B695974-5832-403B-8EA1-8D1BD9951E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4943" y="1089583"/>
            <a:ext cx="489206" cy="489206"/>
          </a:xfrm>
          <a:prstGeom prst="rect">
            <a:avLst/>
          </a:prstGeom>
        </p:spPr>
      </p:pic>
      <p:pic>
        <p:nvPicPr>
          <p:cNvPr id="165" name="Picture 164">
            <a:extLst>
              <a:ext uri="{FF2B5EF4-FFF2-40B4-BE49-F238E27FC236}">
                <a16:creationId xmlns:a16="http://schemas.microsoft.com/office/drawing/2014/main" id="{7159D633-BF1A-4820-8352-CB7FA82AD3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1007" y="1089583"/>
            <a:ext cx="489206" cy="489206"/>
          </a:xfrm>
          <a:prstGeom prst="rect">
            <a:avLst/>
          </a:prstGeom>
        </p:spPr>
      </p:pic>
      <p:pic>
        <p:nvPicPr>
          <p:cNvPr id="166" name="Picture 165">
            <a:extLst>
              <a:ext uri="{FF2B5EF4-FFF2-40B4-BE49-F238E27FC236}">
                <a16:creationId xmlns:a16="http://schemas.microsoft.com/office/drawing/2014/main" id="{8A2BF258-8B7B-4686-B10E-17C3F64592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901" y="1089583"/>
            <a:ext cx="489206" cy="489206"/>
          </a:xfrm>
          <a:prstGeom prst="rect">
            <a:avLst/>
          </a:prstGeom>
        </p:spPr>
      </p:pic>
      <p:pic>
        <p:nvPicPr>
          <p:cNvPr id="167" name="Picture 166">
            <a:extLst>
              <a:ext uri="{FF2B5EF4-FFF2-40B4-BE49-F238E27FC236}">
                <a16:creationId xmlns:a16="http://schemas.microsoft.com/office/drawing/2014/main" id="{09B92E3E-A88B-41AF-955A-972C69473A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2815" y="1089583"/>
            <a:ext cx="489206" cy="489206"/>
          </a:xfrm>
          <a:prstGeom prst="rect">
            <a:avLst/>
          </a:prstGeom>
        </p:spPr>
      </p:pic>
      <p:pic>
        <p:nvPicPr>
          <p:cNvPr id="168" name="Picture 167">
            <a:extLst>
              <a:ext uri="{FF2B5EF4-FFF2-40B4-BE49-F238E27FC236}">
                <a16:creationId xmlns:a16="http://schemas.microsoft.com/office/drawing/2014/main" id="{2A04DAA5-64A6-4809-A998-DE6D52BA84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8879" y="1089583"/>
            <a:ext cx="489206" cy="489206"/>
          </a:xfrm>
          <a:prstGeom prst="rect">
            <a:avLst/>
          </a:prstGeom>
        </p:spPr>
      </p:pic>
      <p:pic>
        <p:nvPicPr>
          <p:cNvPr id="169" name="Picture 168">
            <a:extLst>
              <a:ext uri="{FF2B5EF4-FFF2-40B4-BE49-F238E27FC236}">
                <a16:creationId xmlns:a16="http://schemas.microsoft.com/office/drawing/2014/main" id="{1112A6EF-A6EE-48CB-A91A-996C371B4C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4943" y="1089583"/>
            <a:ext cx="489206" cy="489206"/>
          </a:xfrm>
          <a:prstGeom prst="rect">
            <a:avLst/>
          </a:prstGeom>
        </p:spPr>
      </p:pic>
      <p:pic>
        <p:nvPicPr>
          <p:cNvPr id="170" name="Picture 169">
            <a:extLst>
              <a:ext uri="{FF2B5EF4-FFF2-40B4-BE49-F238E27FC236}">
                <a16:creationId xmlns:a16="http://schemas.microsoft.com/office/drawing/2014/main" id="{443C4B69-F520-460B-8EAB-752752A573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1007" y="1089583"/>
            <a:ext cx="489206" cy="489206"/>
          </a:xfrm>
          <a:prstGeom prst="rect">
            <a:avLst/>
          </a:prstGeom>
        </p:spPr>
      </p:pic>
      <p:pic>
        <p:nvPicPr>
          <p:cNvPr id="171" name="Picture 170">
            <a:extLst>
              <a:ext uri="{FF2B5EF4-FFF2-40B4-BE49-F238E27FC236}">
                <a16:creationId xmlns:a16="http://schemas.microsoft.com/office/drawing/2014/main" id="{80EA5CB5-7BA4-48B4-BBBA-812C7E46FF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901" y="1089583"/>
            <a:ext cx="489206" cy="489206"/>
          </a:xfrm>
          <a:prstGeom prst="rect">
            <a:avLst/>
          </a:prstGeom>
        </p:spPr>
      </p:pic>
      <p:pic>
        <p:nvPicPr>
          <p:cNvPr id="172" name="Picture 171">
            <a:extLst>
              <a:ext uri="{FF2B5EF4-FFF2-40B4-BE49-F238E27FC236}">
                <a16:creationId xmlns:a16="http://schemas.microsoft.com/office/drawing/2014/main" id="{25C965EB-5E88-4AC0-8953-836FCE26ED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2815" y="1089583"/>
            <a:ext cx="489206" cy="489206"/>
          </a:xfrm>
          <a:prstGeom prst="rect">
            <a:avLst/>
          </a:prstGeom>
        </p:spPr>
      </p:pic>
      <p:pic>
        <p:nvPicPr>
          <p:cNvPr id="173" name="Picture 172">
            <a:extLst>
              <a:ext uri="{FF2B5EF4-FFF2-40B4-BE49-F238E27FC236}">
                <a16:creationId xmlns:a16="http://schemas.microsoft.com/office/drawing/2014/main" id="{46550DE7-1C24-4E90-B280-41CFD69BA2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8879" y="1089583"/>
            <a:ext cx="489206" cy="489206"/>
          </a:xfrm>
          <a:prstGeom prst="rect">
            <a:avLst/>
          </a:prstGeom>
        </p:spPr>
      </p:pic>
      <p:pic>
        <p:nvPicPr>
          <p:cNvPr id="174" name="Picture 173">
            <a:extLst>
              <a:ext uri="{FF2B5EF4-FFF2-40B4-BE49-F238E27FC236}">
                <a16:creationId xmlns:a16="http://schemas.microsoft.com/office/drawing/2014/main" id="{23E82AAF-FB33-40EA-93F4-E2E9FFDAF7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4943" y="1089583"/>
            <a:ext cx="489206" cy="489206"/>
          </a:xfrm>
          <a:prstGeom prst="rect">
            <a:avLst/>
          </a:prstGeom>
        </p:spPr>
      </p:pic>
      <p:pic>
        <p:nvPicPr>
          <p:cNvPr id="175" name="Picture 174">
            <a:extLst>
              <a:ext uri="{FF2B5EF4-FFF2-40B4-BE49-F238E27FC236}">
                <a16:creationId xmlns:a16="http://schemas.microsoft.com/office/drawing/2014/main" id="{40C8F6EF-E3EA-4C9C-B056-29B7186E87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1007" y="1089583"/>
            <a:ext cx="489206" cy="489206"/>
          </a:xfrm>
          <a:prstGeom prst="rect">
            <a:avLst/>
          </a:prstGeom>
        </p:spPr>
      </p:pic>
      <p:sp>
        <p:nvSpPr>
          <p:cNvPr id="8" name="Content Placeholder 2">
            <a:extLst>
              <a:ext uri="{FF2B5EF4-FFF2-40B4-BE49-F238E27FC236}">
                <a16:creationId xmlns:a16="http://schemas.microsoft.com/office/drawing/2014/main" id="{14015965-9507-4543-AE74-3EB8FE2072D4}"/>
              </a:ext>
            </a:extLst>
          </p:cNvPr>
          <p:cNvSpPr txBox="1">
            <a:spLocks/>
          </p:cNvSpPr>
          <p:nvPr/>
        </p:nvSpPr>
        <p:spPr>
          <a:xfrm>
            <a:off x="5919319" y="910810"/>
            <a:ext cx="546493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Can you say how many blue and red counters there are each time?</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do you notice about the pattern in the counters for each new row? What’s the same? What’s different?</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Read the numbers for the blue counters -  what do you notice? Is the pattern the same for the red counters?</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Can you see any number pairs which are </a:t>
            </a:r>
            <a:r>
              <a:rPr lang="en-GB" sz="2000" i="1" dirty="0">
                <a:latin typeface="Arial" panose="020B0604020202020204" pitchFamily="34" charset="0"/>
                <a:cs typeface="Arial" panose="020B0604020202020204" pitchFamily="34" charset="0"/>
              </a:rPr>
              <a:t>similar? </a:t>
            </a:r>
            <a:r>
              <a:rPr lang="en-GB" sz="2000" dirty="0">
                <a:latin typeface="Arial" panose="020B0604020202020204" pitchFamily="34" charset="0"/>
                <a:cs typeface="Arial" panose="020B0604020202020204" pitchFamily="34" charset="0"/>
              </a:rPr>
              <a:t>(e.g. 1 blue/4 red and 4 blue/1 red)?</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Now you try. Copy this pattern or try your own with a smaller or larger number of counters. Can you be </a:t>
            </a:r>
            <a:r>
              <a:rPr lang="en-GB" sz="2000" i="1" dirty="0">
                <a:latin typeface="Arial" panose="020B0604020202020204" pitchFamily="34" charset="0"/>
                <a:cs typeface="Arial" panose="020B0604020202020204" pitchFamily="34" charset="0"/>
              </a:rPr>
              <a:t>systematic?</a:t>
            </a:r>
            <a:endParaRPr lang="en-GB" sz="2000" kern="0" dirty="0">
              <a:solidFill>
                <a:schemeClr val="tx1"/>
              </a:solidFill>
              <a:latin typeface="Arial" panose="020B0604020202020204" pitchFamily="34" charset="0"/>
              <a:cs typeface="Arial" panose="020B0604020202020204" pitchFamily="34" charset="0"/>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extLst>
      <p:ext uri="{BB962C8B-B14F-4D97-AF65-F5344CB8AC3E}">
        <p14:creationId xmlns:p14="http://schemas.microsoft.com/office/powerpoint/2010/main" val="29849741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par>
                                <p:cTn id="8" presetID="10" presetClass="entr" presetSubtype="0" fill="hold" nodeType="with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fade">
                                      <p:cBhvr>
                                        <p:cTn id="10" dur="500"/>
                                        <p:tgtEl>
                                          <p:spTgt spid="93"/>
                                        </p:tgtEl>
                                      </p:cBhvr>
                                    </p:animEffect>
                                  </p:childTnLst>
                                </p:cTn>
                              </p:par>
                              <p:par>
                                <p:cTn id="11" presetID="10" presetClass="entr" presetSubtype="0" fill="hold" nodeType="withEffect">
                                  <p:stCondLst>
                                    <p:cond delay="0"/>
                                  </p:stCondLst>
                                  <p:childTnLst>
                                    <p:set>
                                      <p:cBhvr>
                                        <p:cTn id="12" dur="1" fill="hold">
                                          <p:stCondLst>
                                            <p:cond delay="0"/>
                                          </p:stCondLst>
                                        </p:cTn>
                                        <p:tgtEl>
                                          <p:spTgt spid="94"/>
                                        </p:tgtEl>
                                        <p:attrNameLst>
                                          <p:attrName>style.visibility</p:attrName>
                                        </p:attrNameLst>
                                      </p:cBhvr>
                                      <p:to>
                                        <p:strVal val="visible"/>
                                      </p:to>
                                    </p:set>
                                    <p:animEffect transition="in" filter="fade">
                                      <p:cBhvr>
                                        <p:cTn id="13" dur="500"/>
                                        <p:tgtEl>
                                          <p:spTgt spid="94"/>
                                        </p:tgtEl>
                                      </p:cBhvr>
                                    </p:animEffect>
                                  </p:childTnLst>
                                </p:cTn>
                              </p:par>
                              <p:par>
                                <p:cTn id="14" presetID="10" presetClass="entr" presetSubtype="0" fill="hold" nodeType="withEffect">
                                  <p:stCondLst>
                                    <p:cond delay="0"/>
                                  </p:stCondLst>
                                  <p:childTnLst>
                                    <p:set>
                                      <p:cBhvr>
                                        <p:cTn id="15" dur="1" fill="hold">
                                          <p:stCondLst>
                                            <p:cond delay="0"/>
                                          </p:stCondLst>
                                        </p:cTn>
                                        <p:tgtEl>
                                          <p:spTgt spid="96"/>
                                        </p:tgtEl>
                                        <p:attrNameLst>
                                          <p:attrName>style.visibility</p:attrName>
                                        </p:attrNameLst>
                                      </p:cBhvr>
                                      <p:to>
                                        <p:strVal val="visible"/>
                                      </p:to>
                                    </p:set>
                                    <p:animEffect transition="in" filter="fade">
                                      <p:cBhvr>
                                        <p:cTn id="16" dur="500"/>
                                        <p:tgtEl>
                                          <p:spTgt spid="96"/>
                                        </p:tgtEl>
                                      </p:cBhvr>
                                    </p:animEffect>
                                  </p:childTnLst>
                                </p:cTn>
                              </p:par>
                              <p:par>
                                <p:cTn id="17" presetID="10" presetClass="entr" presetSubtype="0" fill="hold" nodeType="withEffect">
                                  <p:stCondLst>
                                    <p:cond delay="0"/>
                                  </p:stCondLst>
                                  <p:childTnLst>
                                    <p:set>
                                      <p:cBhvr>
                                        <p:cTn id="18" dur="1" fill="hold">
                                          <p:stCondLst>
                                            <p:cond delay="0"/>
                                          </p:stCondLst>
                                        </p:cTn>
                                        <p:tgtEl>
                                          <p:spTgt spid="97"/>
                                        </p:tgtEl>
                                        <p:attrNameLst>
                                          <p:attrName>style.visibility</p:attrName>
                                        </p:attrNameLst>
                                      </p:cBhvr>
                                      <p:to>
                                        <p:strVal val="visible"/>
                                      </p:to>
                                    </p:set>
                                    <p:animEffect transition="in" filter="fade">
                                      <p:cBhvr>
                                        <p:cTn id="19" dur="500"/>
                                        <p:tgtEl>
                                          <p:spTgt spid="97"/>
                                        </p:tgtEl>
                                      </p:cBhvr>
                                    </p:animEffect>
                                  </p:childTnLst>
                                </p:cTn>
                              </p:par>
                              <p:par>
                                <p:cTn id="20" presetID="10" presetClass="entr" presetSubtype="0" fill="hold" nodeType="withEffect">
                                  <p:stCondLst>
                                    <p:cond delay="0"/>
                                  </p:stCondLst>
                                  <p:childTnLst>
                                    <p:set>
                                      <p:cBhvr>
                                        <p:cTn id="21" dur="1" fill="hold">
                                          <p:stCondLst>
                                            <p:cond delay="0"/>
                                          </p:stCondLst>
                                        </p:cTn>
                                        <p:tgtEl>
                                          <p:spTgt spid="109"/>
                                        </p:tgtEl>
                                        <p:attrNameLst>
                                          <p:attrName>style.visibility</p:attrName>
                                        </p:attrNameLst>
                                      </p:cBhvr>
                                      <p:to>
                                        <p:strVal val="visible"/>
                                      </p:to>
                                    </p:set>
                                    <p:animEffect transition="in" filter="fade">
                                      <p:cBhvr>
                                        <p:cTn id="22" dur="500"/>
                                        <p:tgtEl>
                                          <p:spTgt spid="109"/>
                                        </p:tgtEl>
                                      </p:cBhvr>
                                    </p:animEffect>
                                  </p:childTnLst>
                                </p:cTn>
                              </p:par>
                              <p:par>
                                <p:cTn id="23" presetID="10" presetClass="entr" presetSubtype="0" fill="hold" nodeType="with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fade">
                                      <p:cBhvr>
                                        <p:cTn id="25" dur="500"/>
                                        <p:tgtEl>
                                          <p:spTgt spid="110"/>
                                        </p:tgtEl>
                                      </p:cBhvr>
                                    </p:animEffect>
                                  </p:childTnLst>
                                </p:cTn>
                              </p:par>
                              <p:par>
                                <p:cTn id="26" presetID="10" presetClass="entr" presetSubtype="0" fill="hold" nodeType="withEffect">
                                  <p:stCondLst>
                                    <p:cond delay="0"/>
                                  </p:stCondLst>
                                  <p:childTnLst>
                                    <p:set>
                                      <p:cBhvr>
                                        <p:cTn id="27" dur="1" fill="hold">
                                          <p:stCondLst>
                                            <p:cond delay="0"/>
                                          </p:stCondLst>
                                        </p:cTn>
                                        <p:tgtEl>
                                          <p:spTgt spid="124"/>
                                        </p:tgtEl>
                                        <p:attrNameLst>
                                          <p:attrName>style.visibility</p:attrName>
                                        </p:attrNameLst>
                                      </p:cBhvr>
                                      <p:to>
                                        <p:strVal val="visible"/>
                                      </p:to>
                                    </p:set>
                                    <p:animEffect transition="in" filter="fade">
                                      <p:cBhvr>
                                        <p:cTn id="28" dur="500"/>
                                        <p:tgtEl>
                                          <p:spTgt spid="124"/>
                                        </p:tgtEl>
                                      </p:cBhvr>
                                    </p:animEffect>
                                  </p:childTnLst>
                                </p:cTn>
                              </p:par>
                              <p:par>
                                <p:cTn id="29" presetID="10" presetClass="entr" presetSubtype="0" fill="hold" nodeType="withEffect">
                                  <p:stCondLst>
                                    <p:cond delay="0"/>
                                  </p:stCondLst>
                                  <p:childTnLst>
                                    <p:set>
                                      <p:cBhvr>
                                        <p:cTn id="30" dur="1" fill="hold">
                                          <p:stCondLst>
                                            <p:cond delay="0"/>
                                          </p:stCondLst>
                                        </p:cTn>
                                        <p:tgtEl>
                                          <p:spTgt spid="125"/>
                                        </p:tgtEl>
                                        <p:attrNameLst>
                                          <p:attrName>style.visibility</p:attrName>
                                        </p:attrNameLst>
                                      </p:cBhvr>
                                      <p:to>
                                        <p:strVal val="visible"/>
                                      </p:to>
                                    </p:set>
                                    <p:animEffect transition="in" filter="fade">
                                      <p:cBhvr>
                                        <p:cTn id="31" dur="500"/>
                                        <p:tgtEl>
                                          <p:spTgt spid="125"/>
                                        </p:tgtEl>
                                      </p:cBhvr>
                                    </p:animEffect>
                                  </p:childTnLst>
                                </p:cTn>
                              </p:par>
                              <p:par>
                                <p:cTn id="32" presetID="10" presetClass="entr" presetSubtype="0" fill="hold" nodeType="withEffect">
                                  <p:stCondLst>
                                    <p:cond delay="0"/>
                                  </p:stCondLst>
                                  <p:childTnLst>
                                    <p:set>
                                      <p:cBhvr>
                                        <p:cTn id="33" dur="1" fill="hold">
                                          <p:stCondLst>
                                            <p:cond delay="0"/>
                                          </p:stCondLst>
                                        </p:cTn>
                                        <p:tgtEl>
                                          <p:spTgt spid="126"/>
                                        </p:tgtEl>
                                        <p:attrNameLst>
                                          <p:attrName>style.visibility</p:attrName>
                                        </p:attrNameLst>
                                      </p:cBhvr>
                                      <p:to>
                                        <p:strVal val="visible"/>
                                      </p:to>
                                    </p:set>
                                    <p:animEffect transition="in" filter="fade">
                                      <p:cBhvr>
                                        <p:cTn id="34" dur="500"/>
                                        <p:tgtEl>
                                          <p:spTgt spid="126"/>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nodeType="clickEffect">
                                  <p:stCondLst>
                                    <p:cond delay="0"/>
                                  </p:stCondLst>
                                  <p:childTnLst>
                                    <p:animMotion origin="layout" path="M 4.375E-6 -4.44444E-6 L 4.375E-6 0.19537 " pathEditMode="relative" rAng="0" ptsTypes="AA">
                                      <p:cBhvr>
                                        <p:cTn id="38" dur="1000" fill="hold"/>
                                        <p:tgtEl>
                                          <p:spTgt spid="109"/>
                                        </p:tgtEl>
                                        <p:attrNameLst>
                                          <p:attrName>ppt_x</p:attrName>
                                          <p:attrName>ppt_y</p:attrName>
                                        </p:attrNameLst>
                                      </p:cBhvr>
                                      <p:rCtr x="0" y="9769"/>
                                    </p:animMotion>
                                  </p:childTnLst>
                                </p:cTn>
                              </p:par>
                              <p:par>
                                <p:cTn id="39" presetID="42" presetClass="path" presetSubtype="0" accel="50000" decel="50000" fill="hold" nodeType="withEffect">
                                  <p:stCondLst>
                                    <p:cond delay="0"/>
                                  </p:stCondLst>
                                  <p:childTnLst>
                                    <p:animMotion origin="layout" path="M -1.25E-6 -4.44444E-6 L -1.25E-6 0.19537 " pathEditMode="relative" rAng="0" ptsTypes="AA">
                                      <p:cBhvr>
                                        <p:cTn id="40" dur="1000" fill="hold"/>
                                        <p:tgtEl>
                                          <p:spTgt spid="110"/>
                                        </p:tgtEl>
                                        <p:attrNameLst>
                                          <p:attrName>ppt_x</p:attrName>
                                          <p:attrName>ppt_y</p:attrName>
                                        </p:attrNameLst>
                                      </p:cBhvr>
                                      <p:rCtr x="0" y="9769"/>
                                    </p:animMotion>
                                  </p:childTnLst>
                                </p:cTn>
                              </p:par>
                              <p:par>
                                <p:cTn id="41" presetID="42" presetClass="path" presetSubtype="0" accel="50000" decel="50000" fill="hold" nodeType="withEffect">
                                  <p:stCondLst>
                                    <p:cond delay="0"/>
                                  </p:stCondLst>
                                  <p:childTnLst>
                                    <p:animMotion origin="layout" path="M 1.875E-6 -4.44444E-6 L 1.875E-6 0.19537 " pathEditMode="relative" rAng="0" ptsTypes="AA">
                                      <p:cBhvr>
                                        <p:cTn id="42" dur="1000" fill="hold"/>
                                        <p:tgtEl>
                                          <p:spTgt spid="124"/>
                                        </p:tgtEl>
                                        <p:attrNameLst>
                                          <p:attrName>ppt_x</p:attrName>
                                          <p:attrName>ppt_y</p:attrName>
                                        </p:attrNameLst>
                                      </p:cBhvr>
                                      <p:rCtr x="0" y="9769"/>
                                    </p:animMotion>
                                  </p:childTnLst>
                                </p:cTn>
                              </p:par>
                              <p:par>
                                <p:cTn id="43" presetID="42" presetClass="path" presetSubtype="0" accel="50000" decel="50000" fill="hold" nodeType="withEffect">
                                  <p:stCondLst>
                                    <p:cond delay="0"/>
                                  </p:stCondLst>
                                  <p:childTnLst>
                                    <p:animMotion origin="layout" path="M 3.125E-6 -4.44444E-6 L 3.125E-6 0.19537 " pathEditMode="relative" rAng="0" ptsTypes="AA">
                                      <p:cBhvr>
                                        <p:cTn id="44" dur="1000" fill="hold"/>
                                        <p:tgtEl>
                                          <p:spTgt spid="125"/>
                                        </p:tgtEl>
                                        <p:attrNameLst>
                                          <p:attrName>ppt_x</p:attrName>
                                          <p:attrName>ppt_y</p:attrName>
                                        </p:attrNameLst>
                                      </p:cBhvr>
                                      <p:rCtr x="0" y="9769"/>
                                    </p:animMotion>
                                  </p:childTnLst>
                                </p:cTn>
                              </p:par>
                              <p:par>
                                <p:cTn id="45" presetID="42" presetClass="path" presetSubtype="0" accel="50000" decel="50000" fill="hold" nodeType="withEffect">
                                  <p:stCondLst>
                                    <p:cond delay="0"/>
                                  </p:stCondLst>
                                  <p:childTnLst>
                                    <p:animMotion origin="layout" path="M -2.5E-6 -4.44444E-6 L -2.5E-6 0.19537 " pathEditMode="relative" rAng="0" ptsTypes="AA">
                                      <p:cBhvr>
                                        <p:cTn id="46" dur="1000" fill="hold"/>
                                        <p:tgtEl>
                                          <p:spTgt spid="126"/>
                                        </p:tgtEl>
                                        <p:attrNameLst>
                                          <p:attrName>ppt_x</p:attrName>
                                          <p:attrName>ppt_y</p:attrName>
                                        </p:attrNameLst>
                                      </p:cBhvr>
                                      <p:rCtr x="0" y="9769"/>
                                    </p:animMotion>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fade">
                                      <p:cBhvr>
                                        <p:cTn id="51" dur="500"/>
                                        <p:tgtEl>
                                          <p:spTgt spid="4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500"/>
                                        <p:tgtEl>
                                          <p:spTgt spid="5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500"/>
                                        <p:tgtEl>
                                          <p:spTgt spid="7"/>
                                        </p:tgtEl>
                                      </p:cBhvr>
                                    </p:animEffect>
                                  </p:childTnLst>
                                </p:cTn>
                              </p:par>
                              <p:par>
                                <p:cTn id="60" presetID="10" presetClass="entr" presetSubtype="0" fill="hold" nodeType="withEffect">
                                  <p:stCondLst>
                                    <p:cond delay="0"/>
                                  </p:stCondLst>
                                  <p:childTnLst>
                                    <p:set>
                                      <p:cBhvr>
                                        <p:cTn id="61" dur="1" fill="hold">
                                          <p:stCondLst>
                                            <p:cond delay="0"/>
                                          </p:stCondLst>
                                        </p:cTn>
                                        <p:tgtEl>
                                          <p:spTgt spid="131"/>
                                        </p:tgtEl>
                                        <p:attrNameLst>
                                          <p:attrName>style.visibility</p:attrName>
                                        </p:attrNameLst>
                                      </p:cBhvr>
                                      <p:to>
                                        <p:strVal val="visible"/>
                                      </p:to>
                                    </p:set>
                                    <p:animEffect transition="in" filter="fade">
                                      <p:cBhvr>
                                        <p:cTn id="62" dur="500"/>
                                        <p:tgtEl>
                                          <p:spTgt spid="131"/>
                                        </p:tgtEl>
                                      </p:cBhvr>
                                    </p:animEffect>
                                  </p:childTnLst>
                                </p:cTn>
                              </p:par>
                              <p:par>
                                <p:cTn id="63" presetID="10" presetClass="entr" presetSubtype="0" fill="hold" nodeType="withEffect">
                                  <p:stCondLst>
                                    <p:cond delay="0"/>
                                  </p:stCondLst>
                                  <p:childTnLst>
                                    <p:set>
                                      <p:cBhvr>
                                        <p:cTn id="64" dur="1" fill="hold">
                                          <p:stCondLst>
                                            <p:cond delay="0"/>
                                          </p:stCondLst>
                                        </p:cTn>
                                        <p:tgtEl>
                                          <p:spTgt spid="127"/>
                                        </p:tgtEl>
                                        <p:attrNameLst>
                                          <p:attrName>style.visibility</p:attrName>
                                        </p:attrNameLst>
                                      </p:cBhvr>
                                      <p:to>
                                        <p:strVal val="visible"/>
                                      </p:to>
                                    </p:set>
                                    <p:animEffect transition="in" filter="fade">
                                      <p:cBhvr>
                                        <p:cTn id="65" dur="500"/>
                                        <p:tgtEl>
                                          <p:spTgt spid="127"/>
                                        </p:tgtEl>
                                      </p:cBhvr>
                                    </p:animEffect>
                                  </p:childTnLst>
                                </p:cTn>
                              </p:par>
                              <p:par>
                                <p:cTn id="66" presetID="10" presetClass="entr" presetSubtype="0" fill="hold" nodeType="withEffect">
                                  <p:stCondLst>
                                    <p:cond delay="0"/>
                                  </p:stCondLst>
                                  <p:childTnLst>
                                    <p:set>
                                      <p:cBhvr>
                                        <p:cTn id="67" dur="1" fill="hold">
                                          <p:stCondLst>
                                            <p:cond delay="0"/>
                                          </p:stCondLst>
                                        </p:cTn>
                                        <p:tgtEl>
                                          <p:spTgt spid="128"/>
                                        </p:tgtEl>
                                        <p:attrNameLst>
                                          <p:attrName>style.visibility</p:attrName>
                                        </p:attrNameLst>
                                      </p:cBhvr>
                                      <p:to>
                                        <p:strVal val="visible"/>
                                      </p:to>
                                    </p:set>
                                    <p:animEffect transition="in" filter="fade">
                                      <p:cBhvr>
                                        <p:cTn id="68" dur="500"/>
                                        <p:tgtEl>
                                          <p:spTgt spid="128"/>
                                        </p:tgtEl>
                                      </p:cBhvr>
                                    </p:animEffect>
                                  </p:childTnLst>
                                </p:cTn>
                              </p:par>
                              <p:par>
                                <p:cTn id="69" presetID="10" presetClass="entr" presetSubtype="0" fill="hold" nodeType="withEffect">
                                  <p:stCondLst>
                                    <p:cond delay="0"/>
                                  </p:stCondLst>
                                  <p:childTnLst>
                                    <p:set>
                                      <p:cBhvr>
                                        <p:cTn id="70" dur="1" fill="hold">
                                          <p:stCondLst>
                                            <p:cond delay="0"/>
                                          </p:stCondLst>
                                        </p:cTn>
                                        <p:tgtEl>
                                          <p:spTgt spid="129"/>
                                        </p:tgtEl>
                                        <p:attrNameLst>
                                          <p:attrName>style.visibility</p:attrName>
                                        </p:attrNameLst>
                                      </p:cBhvr>
                                      <p:to>
                                        <p:strVal val="visible"/>
                                      </p:to>
                                    </p:set>
                                    <p:animEffect transition="in" filter="fade">
                                      <p:cBhvr>
                                        <p:cTn id="71" dur="500"/>
                                        <p:tgtEl>
                                          <p:spTgt spid="129"/>
                                        </p:tgtEl>
                                      </p:cBhvr>
                                    </p:animEffect>
                                  </p:childTnLst>
                                </p:cTn>
                              </p:par>
                              <p:par>
                                <p:cTn id="72" presetID="10" presetClass="entr" presetSubtype="0" fill="hold" nodeType="withEffect">
                                  <p:stCondLst>
                                    <p:cond delay="0"/>
                                  </p:stCondLst>
                                  <p:childTnLst>
                                    <p:set>
                                      <p:cBhvr>
                                        <p:cTn id="73" dur="1" fill="hold">
                                          <p:stCondLst>
                                            <p:cond delay="0"/>
                                          </p:stCondLst>
                                        </p:cTn>
                                        <p:tgtEl>
                                          <p:spTgt spid="130"/>
                                        </p:tgtEl>
                                        <p:attrNameLst>
                                          <p:attrName>style.visibility</p:attrName>
                                        </p:attrNameLst>
                                      </p:cBhvr>
                                      <p:to>
                                        <p:strVal val="visible"/>
                                      </p:to>
                                    </p:set>
                                    <p:animEffect transition="in" filter="fade">
                                      <p:cBhvr>
                                        <p:cTn id="74" dur="500"/>
                                        <p:tgtEl>
                                          <p:spTgt spid="130"/>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path" presetSubtype="0" accel="50000" decel="50000" fill="hold" nodeType="clickEffect">
                                  <p:stCondLst>
                                    <p:cond delay="0"/>
                                  </p:stCondLst>
                                  <p:childTnLst>
                                    <p:animMotion origin="layout" path="M 4.375E-6 -4.44444E-6 L 4.375E-6 0.2875 " pathEditMode="relative" rAng="0" ptsTypes="AA">
                                      <p:cBhvr>
                                        <p:cTn id="78" dur="1000" fill="hold"/>
                                        <p:tgtEl>
                                          <p:spTgt spid="127"/>
                                        </p:tgtEl>
                                        <p:attrNameLst>
                                          <p:attrName>ppt_x</p:attrName>
                                          <p:attrName>ppt_y</p:attrName>
                                        </p:attrNameLst>
                                      </p:cBhvr>
                                      <p:rCtr x="0" y="14375"/>
                                    </p:animMotion>
                                  </p:childTnLst>
                                </p:cTn>
                              </p:par>
                              <p:par>
                                <p:cTn id="79" presetID="42" presetClass="path" presetSubtype="0" accel="50000" decel="50000" fill="hold" nodeType="withEffect">
                                  <p:stCondLst>
                                    <p:cond delay="0"/>
                                  </p:stCondLst>
                                  <p:childTnLst>
                                    <p:animMotion origin="layout" path="M -1.25E-6 -4.44444E-6 L -1.25E-6 0.2875 " pathEditMode="relative" rAng="0" ptsTypes="AA">
                                      <p:cBhvr>
                                        <p:cTn id="80" dur="1000" fill="hold"/>
                                        <p:tgtEl>
                                          <p:spTgt spid="128"/>
                                        </p:tgtEl>
                                        <p:attrNameLst>
                                          <p:attrName>ppt_x</p:attrName>
                                          <p:attrName>ppt_y</p:attrName>
                                        </p:attrNameLst>
                                      </p:cBhvr>
                                      <p:rCtr x="0" y="14375"/>
                                    </p:animMotion>
                                  </p:childTnLst>
                                </p:cTn>
                              </p:par>
                              <p:par>
                                <p:cTn id="81" presetID="42" presetClass="path" presetSubtype="0" accel="50000" decel="50000" fill="hold" nodeType="withEffect">
                                  <p:stCondLst>
                                    <p:cond delay="0"/>
                                  </p:stCondLst>
                                  <p:childTnLst>
                                    <p:animMotion origin="layout" path="M 3.125E-6 -4.44444E-6 L 3.125E-6 0.2875 " pathEditMode="relative" rAng="0" ptsTypes="AA">
                                      <p:cBhvr>
                                        <p:cTn id="82" dur="1000" fill="hold"/>
                                        <p:tgtEl>
                                          <p:spTgt spid="129"/>
                                        </p:tgtEl>
                                        <p:attrNameLst>
                                          <p:attrName>ppt_x</p:attrName>
                                          <p:attrName>ppt_y</p:attrName>
                                        </p:attrNameLst>
                                      </p:cBhvr>
                                      <p:rCtr x="0" y="14375"/>
                                    </p:animMotion>
                                  </p:childTnLst>
                                </p:cTn>
                              </p:par>
                              <p:par>
                                <p:cTn id="83" presetID="42" presetClass="path" presetSubtype="0" accel="50000" decel="50000" fill="hold" nodeType="withEffect">
                                  <p:stCondLst>
                                    <p:cond delay="0"/>
                                  </p:stCondLst>
                                  <p:childTnLst>
                                    <p:animMotion origin="layout" path="M -2.5E-6 -4.44444E-6 L -2.5E-6 0.2875 " pathEditMode="relative" rAng="0" ptsTypes="AA">
                                      <p:cBhvr>
                                        <p:cTn id="84" dur="1000" fill="hold"/>
                                        <p:tgtEl>
                                          <p:spTgt spid="130"/>
                                        </p:tgtEl>
                                        <p:attrNameLst>
                                          <p:attrName>ppt_x</p:attrName>
                                          <p:attrName>ppt_y</p:attrName>
                                        </p:attrNameLst>
                                      </p:cBhvr>
                                      <p:rCtr x="0" y="14375"/>
                                    </p:animMotion>
                                  </p:childTnLst>
                                </p:cTn>
                              </p:par>
                              <p:par>
                                <p:cTn id="85" presetID="42" presetClass="path" presetSubtype="0" accel="50000" decel="50000" fill="hold" nodeType="withEffect">
                                  <p:stCondLst>
                                    <p:cond delay="0"/>
                                  </p:stCondLst>
                                  <p:childTnLst>
                                    <p:animMotion origin="layout" path="M 1.875E-6 -4.44444E-6 L 1.875E-6 0.28658 " pathEditMode="relative" rAng="0" ptsTypes="AA">
                                      <p:cBhvr>
                                        <p:cTn id="86" dur="1000" fill="hold"/>
                                        <p:tgtEl>
                                          <p:spTgt spid="7"/>
                                        </p:tgtEl>
                                        <p:attrNameLst>
                                          <p:attrName>ppt_x</p:attrName>
                                          <p:attrName>ppt_y</p:attrName>
                                        </p:attrNameLst>
                                      </p:cBhvr>
                                      <p:rCtr x="0" y="14329"/>
                                    </p:animMotion>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500"/>
                                        <p:tgtEl>
                                          <p:spTgt spid="6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fade">
                                      <p:cBhvr>
                                        <p:cTn id="94" dur="500"/>
                                        <p:tgtEl>
                                          <p:spTgt spid="65"/>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132"/>
                                        </p:tgtEl>
                                        <p:attrNameLst>
                                          <p:attrName>style.visibility</p:attrName>
                                        </p:attrNameLst>
                                      </p:cBhvr>
                                      <p:to>
                                        <p:strVal val="visible"/>
                                      </p:to>
                                    </p:set>
                                    <p:animEffect transition="in" filter="fade">
                                      <p:cBhvr>
                                        <p:cTn id="99" dur="500"/>
                                        <p:tgtEl>
                                          <p:spTgt spid="132"/>
                                        </p:tgtEl>
                                      </p:cBhvr>
                                    </p:animEffect>
                                  </p:childTnLst>
                                </p:cTn>
                              </p:par>
                              <p:par>
                                <p:cTn id="100" presetID="10" presetClass="entr" presetSubtype="0" fill="hold" nodeType="withEffect">
                                  <p:stCondLst>
                                    <p:cond delay="0"/>
                                  </p:stCondLst>
                                  <p:childTnLst>
                                    <p:set>
                                      <p:cBhvr>
                                        <p:cTn id="101" dur="1" fill="hold">
                                          <p:stCondLst>
                                            <p:cond delay="0"/>
                                          </p:stCondLst>
                                        </p:cTn>
                                        <p:tgtEl>
                                          <p:spTgt spid="133"/>
                                        </p:tgtEl>
                                        <p:attrNameLst>
                                          <p:attrName>style.visibility</p:attrName>
                                        </p:attrNameLst>
                                      </p:cBhvr>
                                      <p:to>
                                        <p:strVal val="visible"/>
                                      </p:to>
                                    </p:set>
                                    <p:animEffect transition="in" filter="fade">
                                      <p:cBhvr>
                                        <p:cTn id="102" dur="500"/>
                                        <p:tgtEl>
                                          <p:spTgt spid="133"/>
                                        </p:tgtEl>
                                      </p:cBhvr>
                                    </p:animEffect>
                                  </p:childTnLst>
                                </p:cTn>
                              </p:par>
                              <p:par>
                                <p:cTn id="103" presetID="10" presetClass="entr" presetSubtype="0" fill="hold" nodeType="withEffect">
                                  <p:stCondLst>
                                    <p:cond delay="0"/>
                                  </p:stCondLst>
                                  <p:childTnLst>
                                    <p:set>
                                      <p:cBhvr>
                                        <p:cTn id="104" dur="1" fill="hold">
                                          <p:stCondLst>
                                            <p:cond delay="0"/>
                                          </p:stCondLst>
                                        </p:cTn>
                                        <p:tgtEl>
                                          <p:spTgt spid="136"/>
                                        </p:tgtEl>
                                        <p:attrNameLst>
                                          <p:attrName>style.visibility</p:attrName>
                                        </p:attrNameLst>
                                      </p:cBhvr>
                                      <p:to>
                                        <p:strVal val="visible"/>
                                      </p:to>
                                    </p:set>
                                    <p:animEffect transition="in" filter="fade">
                                      <p:cBhvr>
                                        <p:cTn id="105" dur="500"/>
                                        <p:tgtEl>
                                          <p:spTgt spid="136"/>
                                        </p:tgtEl>
                                      </p:cBhvr>
                                    </p:animEffect>
                                  </p:childTnLst>
                                </p:cTn>
                              </p:par>
                              <p:par>
                                <p:cTn id="106" presetID="10" presetClass="entr" presetSubtype="0" fill="hold" nodeType="withEffect">
                                  <p:stCondLst>
                                    <p:cond delay="0"/>
                                  </p:stCondLst>
                                  <p:childTnLst>
                                    <p:set>
                                      <p:cBhvr>
                                        <p:cTn id="107" dur="1" fill="hold">
                                          <p:stCondLst>
                                            <p:cond delay="0"/>
                                          </p:stCondLst>
                                        </p:cTn>
                                        <p:tgtEl>
                                          <p:spTgt spid="140"/>
                                        </p:tgtEl>
                                        <p:attrNameLst>
                                          <p:attrName>style.visibility</p:attrName>
                                        </p:attrNameLst>
                                      </p:cBhvr>
                                      <p:to>
                                        <p:strVal val="visible"/>
                                      </p:to>
                                    </p:set>
                                    <p:animEffect transition="in" filter="fade">
                                      <p:cBhvr>
                                        <p:cTn id="108" dur="500"/>
                                        <p:tgtEl>
                                          <p:spTgt spid="140"/>
                                        </p:tgtEl>
                                      </p:cBhvr>
                                    </p:animEffect>
                                  </p:childTnLst>
                                </p:cTn>
                              </p:par>
                              <p:par>
                                <p:cTn id="109" presetID="10" presetClass="entr" presetSubtype="0" fill="hold" nodeType="withEffect">
                                  <p:stCondLst>
                                    <p:cond delay="0"/>
                                  </p:stCondLst>
                                  <p:childTnLst>
                                    <p:set>
                                      <p:cBhvr>
                                        <p:cTn id="110" dur="1" fill="hold">
                                          <p:stCondLst>
                                            <p:cond delay="0"/>
                                          </p:stCondLst>
                                        </p:cTn>
                                        <p:tgtEl>
                                          <p:spTgt spid="141"/>
                                        </p:tgtEl>
                                        <p:attrNameLst>
                                          <p:attrName>style.visibility</p:attrName>
                                        </p:attrNameLst>
                                      </p:cBhvr>
                                      <p:to>
                                        <p:strVal val="visible"/>
                                      </p:to>
                                    </p:set>
                                    <p:animEffect transition="in" filter="fade">
                                      <p:cBhvr>
                                        <p:cTn id="111" dur="500"/>
                                        <p:tgtEl>
                                          <p:spTgt spid="141"/>
                                        </p:tgtEl>
                                      </p:cBhvr>
                                    </p:animEffect>
                                  </p:childTnLst>
                                </p:cTn>
                              </p:par>
                              <p:par>
                                <p:cTn id="112" presetID="10" presetClass="entr" presetSubtype="0" fill="hold" nodeType="withEffect">
                                  <p:stCondLst>
                                    <p:cond delay="0"/>
                                  </p:stCondLst>
                                  <p:childTnLst>
                                    <p:set>
                                      <p:cBhvr>
                                        <p:cTn id="113" dur="1" fill="hold">
                                          <p:stCondLst>
                                            <p:cond delay="0"/>
                                          </p:stCondLst>
                                        </p:cTn>
                                        <p:tgtEl>
                                          <p:spTgt spid="142"/>
                                        </p:tgtEl>
                                        <p:attrNameLst>
                                          <p:attrName>style.visibility</p:attrName>
                                        </p:attrNameLst>
                                      </p:cBhvr>
                                      <p:to>
                                        <p:strVal val="visible"/>
                                      </p:to>
                                    </p:set>
                                    <p:animEffect transition="in" filter="fade">
                                      <p:cBhvr>
                                        <p:cTn id="114" dur="500"/>
                                        <p:tgtEl>
                                          <p:spTgt spid="142"/>
                                        </p:tgtEl>
                                      </p:cBhvr>
                                    </p:animEffect>
                                  </p:childTnLst>
                                </p:cTn>
                              </p:par>
                              <p:par>
                                <p:cTn id="115" presetID="10" presetClass="entr" presetSubtype="0" fill="hold" nodeType="withEffect">
                                  <p:stCondLst>
                                    <p:cond delay="0"/>
                                  </p:stCondLst>
                                  <p:childTnLst>
                                    <p:set>
                                      <p:cBhvr>
                                        <p:cTn id="116" dur="1" fill="hold">
                                          <p:stCondLst>
                                            <p:cond delay="0"/>
                                          </p:stCondLst>
                                        </p:cTn>
                                        <p:tgtEl>
                                          <p:spTgt spid="143"/>
                                        </p:tgtEl>
                                        <p:attrNameLst>
                                          <p:attrName>style.visibility</p:attrName>
                                        </p:attrNameLst>
                                      </p:cBhvr>
                                      <p:to>
                                        <p:strVal val="visible"/>
                                      </p:to>
                                    </p:set>
                                    <p:animEffect transition="in" filter="fade">
                                      <p:cBhvr>
                                        <p:cTn id="117" dur="500"/>
                                        <p:tgtEl>
                                          <p:spTgt spid="143"/>
                                        </p:tgtEl>
                                      </p:cBhvr>
                                    </p:animEffect>
                                  </p:childTnLst>
                                </p:cTn>
                              </p:par>
                            </p:childTnLst>
                          </p:cTn>
                        </p:par>
                      </p:childTnLst>
                    </p:cTn>
                  </p:par>
                  <p:par>
                    <p:cTn id="118" fill="hold">
                      <p:stCondLst>
                        <p:cond delay="indefinite"/>
                      </p:stCondLst>
                      <p:childTnLst>
                        <p:par>
                          <p:cTn id="119" fill="hold">
                            <p:stCondLst>
                              <p:cond delay="0"/>
                            </p:stCondLst>
                            <p:childTnLst>
                              <p:par>
                                <p:cTn id="120" presetID="42" presetClass="path" presetSubtype="0" accel="50000" decel="50000" fill="hold" nodeType="clickEffect">
                                  <p:stCondLst>
                                    <p:cond delay="0"/>
                                  </p:stCondLst>
                                  <p:childTnLst>
                                    <p:animMotion origin="layout" path="M -1.25E-6 -4.44444E-6 L -1.25E-6 0.3801 " pathEditMode="relative" rAng="0" ptsTypes="AA">
                                      <p:cBhvr>
                                        <p:cTn id="121" dur="1000" fill="hold"/>
                                        <p:tgtEl>
                                          <p:spTgt spid="141"/>
                                        </p:tgtEl>
                                        <p:attrNameLst>
                                          <p:attrName>ppt_x</p:attrName>
                                          <p:attrName>ppt_y</p:attrName>
                                        </p:attrNameLst>
                                      </p:cBhvr>
                                      <p:rCtr x="0" y="19005"/>
                                    </p:animMotion>
                                  </p:childTnLst>
                                </p:cTn>
                              </p:par>
                              <p:par>
                                <p:cTn id="122" presetID="42" presetClass="path" presetSubtype="0" accel="50000" decel="50000" fill="hold" nodeType="withEffect">
                                  <p:stCondLst>
                                    <p:cond delay="0"/>
                                  </p:stCondLst>
                                  <p:childTnLst>
                                    <p:animMotion origin="layout" path="M 3.125E-6 -4.44444E-6 L 3.125E-6 0.3801 " pathEditMode="relative" rAng="0" ptsTypes="AA">
                                      <p:cBhvr>
                                        <p:cTn id="123" dur="1000" fill="hold"/>
                                        <p:tgtEl>
                                          <p:spTgt spid="142"/>
                                        </p:tgtEl>
                                        <p:attrNameLst>
                                          <p:attrName>ppt_x</p:attrName>
                                          <p:attrName>ppt_y</p:attrName>
                                        </p:attrNameLst>
                                      </p:cBhvr>
                                      <p:rCtr x="0" y="19005"/>
                                    </p:animMotion>
                                  </p:childTnLst>
                                </p:cTn>
                              </p:par>
                              <p:par>
                                <p:cTn id="124" presetID="42" presetClass="path" presetSubtype="0" accel="50000" decel="50000" fill="hold" nodeType="withEffect">
                                  <p:stCondLst>
                                    <p:cond delay="0"/>
                                  </p:stCondLst>
                                  <p:childTnLst>
                                    <p:animMotion origin="layout" path="M -2.5E-6 -4.44444E-6 L -2.5E-6 0.3801 " pathEditMode="relative" rAng="0" ptsTypes="AA">
                                      <p:cBhvr>
                                        <p:cTn id="125" dur="1000" fill="hold"/>
                                        <p:tgtEl>
                                          <p:spTgt spid="143"/>
                                        </p:tgtEl>
                                        <p:attrNameLst>
                                          <p:attrName>ppt_x</p:attrName>
                                          <p:attrName>ppt_y</p:attrName>
                                        </p:attrNameLst>
                                      </p:cBhvr>
                                      <p:rCtr x="0" y="19005"/>
                                    </p:animMotion>
                                  </p:childTnLst>
                                </p:cTn>
                              </p:par>
                              <p:par>
                                <p:cTn id="126" presetID="42" presetClass="path" presetSubtype="0" accel="50000" decel="50000" fill="hold" nodeType="withEffect">
                                  <p:stCondLst>
                                    <p:cond delay="0"/>
                                  </p:stCondLst>
                                  <p:childTnLst>
                                    <p:animMotion origin="layout" path="M 1.875E-6 -4.44444E-6 L 1.875E-6 0.3801 " pathEditMode="relative" rAng="0" ptsTypes="AA">
                                      <p:cBhvr>
                                        <p:cTn id="127" dur="1000" fill="hold"/>
                                        <p:tgtEl>
                                          <p:spTgt spid="136"/>
                                        </p:tgtEl>
                                        <p:attrNameLst>
                                          <p:attrName>ppt_x</p:attrName>
                                          <p:attrName>ppt_y</p:attrName>
                                        </p:attrNameLst>
                                      </p:cBhvr>
                                      <p:rCtr x="0" y="19005"/>
                                    </p:animMotion>
                                  </p:childTnLst>
                                </p:cTn>
                              </p:par>
                              <p:par>
                                <p:cTn id="128" presetID="42" presetClass="path" presetSubtype="0" accel="50000" decel="50000" fill="hold" nodeType="withEffect">
                                  <p:stCondLst>
                                    <p:cond delay="0"/>
                                  </p:stCondLst>
                                  <p:childTnLst>
                                    <p:animMotion origin="layout" path="M 4.375E-6 -4.44444E-6 L 4.375E-6 0.3801 " pathEditMode="relative" rAng="0" ptsTypes="AA">
                                      <p:cBhvr>
                                        <p:cTn id="129" dur="1000" fill="hold"/>
                                        <p:tgtEl>
                                          <p:spTgt spid="140"/>
                                        </p:tgtEl>
                                        <p:attrNameLst>
                                          <p:attrName>ppt_x</p:attrName>
                                          <p:attrName>ppt_y</p:attrName>
                                        </p:attrNameLst>
                                      </p:cBhvr>
                                      <p:rCtr x="0" y="19005"/>
                                    </p:animMotion>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500"/>
                                        <p:tgtEl>
                                          <p:spTgt spid="75"/>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nodeType="clickEffect">
                                  <p:stCondLst>
                                    <p:cond delay="0"/>
                                  </p:stCondLst>
                                  <p:childTnLst>
                                    <p:set>
                                      <p:cBhvr>
                                        <p:cTn id="141" dur="1" fill="hold">
                                          <p:stCondLst>
                                            <p:cond delay="0"/>
                                          </p:stCondLst>
                                        </p:cTn>
                                        <p:tgtEl>
                                          <p:spTgt spid="144"/>
                                        </p:tgtEl>
                                        <p:attrNameLst>
                                          <p:attrName>style.visibility</p:attrName>
                                        </p:attrNameLst>
                                      </p:cBhvr>
                                      <p:to>
                                        <p:strVal val="visible"/>
                                      </p:to>
                                    </p:set>
                                    <p:animEffect transition="in" filter="fade">
                                      <p:cBhvr>
                                        <p:cTn id="142" dur="500"/>
                                        <p:tgtEl>
                                          <p:spTgt spid="144"/>
                                        </p:tgtEl>
                                      </p:cBhvr>
                                    </p:animEffect>
                                  </p:childTnLst>
                                </p:cTn>
                              </p:par>
                              <p:par>
                                <p:cTn id="143" presetID="10" presetClass="entr" presetSubtype="0" fill="hold" nodeType="withEffect">
                                  <p:stCondLst>
                                    <p:cond delay="0"/>
                                  </p:stCondLst>
                                  <p:childTnLst>
                                    <p:set>
                                      <p:cBhvr>
                                        <p:cTn id="144" dur="1" fill="hold">
                                          <p:stCondLst>
                                            <p:cond delay="0"/>
                                          </p:stCondLst>
                                        </p:cTn>
                                        <p:tgtEl>
                                          <p:spTgt spid="145"/>
                                        </p:tgtEl>
                                        <p:attrNameLst>
                                          <p:attrName>style.visibility</p:attrName>
                                        </p:attrNameLst>
                                      </p:cBhvr>
                                      <p:to>
                                        <p:strVal val="visible"/>
                                      </p:to>
                                    </p:set>
                                    <p:animEffect transition="in" filter="fade">
                                      <p:cBhvr>
                                        <p:cTn id="145" dur="500"/>
                                        <p:tgtEl>
                                          <p:spTgt spid="145"/>
                                        </p:tgtEl>
                                      </p:cBhvr>
                                    </p:animEffect>
                                  </p:childTnLst>
                                </p:cTn>
                              </p:par>
                              <p:par>
                                <p:cTn id="146" presetID="10" presetClass="entr" presetSubtype="0" fill="hold" nodeType="withEffect">
                                  <p:stCondLst>
                                    <p:cond delay="0"/>
                                  </p:stCondLst>
                                  <p:childTnLst>
                                    <p:set>
                                      <p:cBhvr>
                                        <p:cTn id="147" dur="1" fill="hold">
                                          <p:stCondLst>
                                            <p:cond delay="0"/>
                                          </p:stCondLst>
                                        </p:cTn>
                                        <p:tgtEl>
                                          <p:spTgt spid="146"/>
                                        </p:tgtEl>
                                        <p:attrNameLst>
                                          <p:attrName>style.visibility</p:attrName>
                                        </p:attrNameLst>
                                      </p:cBhvr>
                                      <p:to>
                                        <p:strVal val="visible"/>
                                      </p:to>
                                    </p:set>
                                    <p:animEffect transition="in" filter="fade">
                                      <p:cBhvr>
                                        <p:cTn id="148" dur="500"/>
                                        <p:tgtEl>
                                          <p:spTgt spid="146"/>
                                        </p:tgtEl>
                                      </p:cBhvr>
                                    </p:animEffect>
                                  </p:childTnLst>
                                </p:cTn>
                              </p:par>
                              <p:par>
                                <p:cTn id="149" presetID="10" presetClass="entr" presetSubtype="0" fill="hold" nodeType="withEffect">
                                  <p:stCondLst>
                                    <p:cond delay="0"/>
                                  </p:stCondLst>
                                  <p:childTnLst>
                                    <p:set>
                                      <p:cBhvr>
                                        <p:cTn id="150" dur="1" fill="hold">
                                          <p:stCondLst>
                                            <p:cond delay="0"/>
                                          </p:stCondLst>
                                        </p:cTn>
                                        <p:tgtEl>
                                          <p:spTgt spid="147"/>
                                        </p:tgtEl>
                                        <p:attrNameLst>
                                          <p:attrName>style.visibility</p:attrName>
                                        </p:attrNameLst>
                                      </p:cBhvr>
                                      <p:to>
                                        <p:strVal val="visible"/>
                                      </p:to>
                                    </p:set>
                                    <p:animEffect transition="in" filter="fade">
                                      <p:cBhvr>
                                        <p:cTn id="151" dur="500"/>
                                        <p:tgtEl>
                                          <p:spTgt spid="147"/>
                                        </p:tgtEl>
                                      </p:cBhvr>
                                    </p:animEffect>
                                  </p:childTnLst>
                                </p:cTn>
                              </p:par>
                              <p:par>
                                <p:cTn id="152" presetID="10" presetClass="entr" presetSubtype="0" fill="hold" nodeType="withEffect">
                                  <p:stCondLst>
                                    <p:cond delay="0"/>
                                  </p:stCondLst>
                                  <p:childTnLst>
                                    <p:set>
                                      <p:cBhvr>
                                        <p:cTn id="153" dur="1" fill="hold">
                                          <p:stCondLst>
                                            <p:cond delay="0"/>
                                          </p:stCondLst>
                                        </p:cTn>
                                        <p:tgtEl>
                                          <p:spTgt spid="148"/>
                                        </p:tgtEl>
                                        <p:attrNameLst>
                                          <p:attrName>style.visibility</p:attrName>
                                        </p:attrNameLst>
                                      </p:cBhvr>
                                      <p:to>
                                        <p:strVal val="visible"/>
                                      </p:to>
                                    </p:set>
                                    <p:animEffect transition="in" filter="fade">
                                      <p:cBhvr>
                                        <p:cTn id="154" dur="500"/>
                                        <p:tgtEl>
                                          <p:spTgt spid="148"/>
                                        </p:tgtEl>
                                      </p:cBhvr>
                                    </p:animEffect>
                                  </p:childTnLst>
                                </p:cTn>
                              </p:par>
                              <p:par>
                                <p:cTn id="155" presetID="10" presetClass="entr" presetSubtype="0" fill="hold" nodeType="withEffect">
                                  <p:stCondLst>
                                    <p:cond delay="0"/>
                                  </p:stCondLst>
                                  <p:childTnLst>
                                    <p:set>
                                      <p:cBhvr>
                                        <p:cTn id="156" dur="1" fill="hold">
                                          <p:stCondLst>
                                            <p:cond delay="0"/>
                                          </p:stCondLst>
                                        </p:cTn>
                                        <p:tgtEl>
                                          <p:spTgt spid="149"/>
                                        </p:tgtEl>
                                        <p:attrNameLst>
                                          <p:attrName>style.visibility</p:attrName>
                                        </p:attrNameLst>
                                      </p:cBhvr>
                                      <p:to>
                                        <p:strVal val="visible"/>
                                      </p:to>
                                    </p:set>
                                    <p:animEffect transition="in" filter="fade">
                                      <p:cBhvr>
                                        <p:cTn id="157" dur="500"/>
                                        <p:tgtEl>
                                          <p:spTgt spid="149"/>
                                        </p:tgtEl>
                                      </p:cBhvr>
                                    </p:animEffect>
                                  </p:childTnLst>
                                </p:cTn>
                              </p:par>
                              <p:par>
                                <p:cTn id="158" presetID="10" presetClass="entr" presetSubtype="0" fill="hold" nodeType="withEffect">
                                  <p:stCondLst>
                                    <p:cond delay="0"/>
                                  </p:stCondLst>
                                  <p:childTnLst>
                                    <p:set>
                                      <p:cBhvr>
                                        <p:cTn id="159" dur="1" fill="hold">
                                          <p:stCondLst>
                                            <p:cond delay="0"/>
                                          </p:stCondLst>
                                        </p:cTn>
                                        <p:tgtEl>
                                          <p:spTgt spid="150"/>
                                        </p:tgtEl>
                                        <p:attrNameLst>
                                          <p:attrName>style.visibility</p:attrName>
                                        </p:attrNameLst>
                                      </p:cBhvr>
                                      <p:to>
                                        <p:strVal val="visible"/>
                                      </p:to>
                                    </p:set>
                                    <p:animEffect transition="in" filter="fade">
                                      <p:cBhvr>
                                        <p:cTn id="160" dur="500"/>
                                        <p:tgtEl>
                                          <p:spTgt spid="150"/>
                                        </p:tgtEl>
                                      </p:cBhvr>
                                    </p:animEffect>
                                  </p:childTnLst>
                                </p:cTn>
                              </p:par>
                              <p:par>
                                <p:cTn id="161" presetID="10" presetClass="entr" presetSubtype="0" fill="hold" nodeType="withEffect">
                                  <p:stCondLst>
                                    <p:cond delay="0"/>
                                  </p:stCondLst>
                                  <p:childTnLst>
                                    <p:set>
                                      <p:cBhvr>
                                        <p:cTn id="162" dur="1" fill="hold">
                                          <p:stCondLst>
                                            <p:cond delay="0"/>
                                          </p:stCondLst>
                                        </p:cTn>
                                        <p:tgtEl>
                                          <p:spTgt spid="151"/>
                                        </p:tgtEl>
                                        <p:attrNameLst>
                                          <p:attrName>style.visibility</p:attrName>
                                        </p:attrNameLst>
                                      </p:cBhvr>
                                      <p:to>
                                        <p:strVal val="visible"/>
                                      </p:to>
                                    </p:set>
                                    <p:animEffect transition="in" filter="fade">
                                      <p:cBhvr>
                                        <p:cTn id="163" dur="500"/>
                                        <p:tgtEl>
                                          <p:spTgt spid="151"/>
                                        </p:tgtEl>
                                      </p:cBhvr>
                                    </p:animEffect>
                                  </p:childTnLst>
                                </p:cTn>
                              </p:par>
                            </p:childTnLst>
                          </p:cTn>
                        </p:par>
                      </p:childTnLst>
                    </p:cTn>
                  </p:par>
                  <p:par>
                    <p:cTn id="164" fill="hold">
                      <p:stCondLst>
                        <p:cond delay="indefinite"/>
                      </p:stCondLst>
                      <p:childTnLst>
                        <p:par>
                          <p:cTn id="165" fill="hold">
                            <p:stCondLst>
                              <p:cond delay="0"/>
                            </p:stCondLst>
                            <p:childTnLst>
                              <p:par>
                                <p:cTn id="166" presetID="42" presetClass="path" presetSubtype="0" accel="50000" decel="50000" fill="hold" nodeType="clickEffect">
                                  <p:stCondLst>
                                    <p:cond delay="0"/>
                                  </p:stCondLst>
                                  <p:childTnLst>
                                    <p:animMotion origin="layout" path="M 1.875E-6 -4.44444E-6 L 1.875E-6 0.47061 " pathEditMode="relative" rAng="0" ptsTypes="AA">
                                      <p:cBhvr>
                                        <p:cTn id="167" dur="1000" fill="hold"/>
                                        <p:tgtEl>
                                          <p:spTgt spid="147"/>
                                        </p:tgtEl>
                                        <p:attrNameLst>
                                          <p:attrName>ppt_x</p:attrName>
                                          <p:attrName>ppt_y</p:attrName>
                                        </p:attrNameLst>
                                      </p:cBhvr>
                                      <p:rCtr x="0" y="23519"/>
                                    </p:animMotion>
                                  </p:childTnLst>
                                </p:cTn>
                              </p:par>
                              <p:par>
                                <p:cTn id="168" presetID="42" presetClass="path" presetSubtype="0" accel="50000" decel="50000" fill="hold" nodeType="withEffect">
                                  <p:stCondLst>
                                    <p:cond delay="0"/>
                                  </p:stCondLst>
                                  <p:childTnLst>
                                    <p:animMotion origin="layout" path="M 4.375E-6 -4.44444E-6 L 4.375E-6 0.46829 " pathEditMode="relative" rAng="0" ptsTypes="AA">
                                      <p:cBhvr>
                                        <p:cTn id="169" dur="1000" fill="hold"/>
                                        <p:tgtEl>
                                          <p:spTgt spid="148"/>
                                        </p:tgtEl>
                                        <p:attrNameLst>
                                          <p:attrName>ppt_x</p:attrName>
                                          <p:attrName>ppt_y</p:attrName>
                                        </p:attrNameLst>
                                      </p:cBhvr>
                                      <p:rCtr x="0" y="23403"/>
                                    </p:animMotion>
                                  </p:childTnLst>
                                </p:cTn>
                              </p:par>
                              <p:par>
                                <p:cTn id="170" presetID="42" presetClass="path" presetSubtype="0" accel="50000" decel="50000" fill="hold" nodeType="withEffect">
                                  <p:stCondLst>
                                    <p:cond delay="0"/>
                                  </p:stCondLst>
                                  <p:childTnLst>
                                    <p:animMotion origin="layout" path="M -1.25E-6 -4.44444E-6 L -1.25E-6 0.47061 " pathEditMode="relative" rAng="0" ptsTypes="AA">
                                      <p:cBhvr>
                                        <p:cTn id="171" dur="1000" fill="hold"/>
                                        <p:tgtEl>
                                          <p:spTgt spid="149"/>
                                        </p:tgtEl>
                                        <p:attrNameLst>
                                          <p:attrName>ppt_x</p:attrName>
                                          <p:attrName>ppt_y</p:attrName>
                                        </p:attrNameLst>
                                      </p:cBhvr>
                                      <p:rCtr x="0" y="23519"/>
                                    </p:animMotion>
                                  </p:childTnLst>
                                </p:cTn>
                              </p:par>
                              <p:par>
                                <p:cTn id="172" presetID="42" presetClass="path" presetSubtype="0" accel="50000" decel="50000" fill="hold" nodeType="withEffect">
                                  <p:stCondLst>
                                    <p:cond delay="0"/>
                                  </p:stCondLst>
                                  <p:childTnLst>
                                    <p:animMotion origin="layout" path="M 3.125E-6 -4.44444E-6 L 3.125E-6 0.47061 " pathEditMode="relative" rAng="0" ptsTypes="AA">
                                      <p:cBhvr>
                                        <p:cTn id="173" dur="1000" fill="hold"/>
                                        <p:tgtEl>
                                          <p:spTgt spid="150"/>
                                        </p:tgtEl>
                                        <p:attrNameLst>
                                          <p:attrName>ppt_x</p:attrName>
                                          <p:attrName>ppt_y</p:attrName>
                                        </p:attrNameLst>
                                      </p:cBhvr>
                                      <p:rCtr x="0" y="23519"/>
                                    </p:animMotion>
                                  </p:childTnLst>
                                </p:cTn>
                              </p:par>
                              <p:par>
                                <p:cTn id="174" presetID="42" presetClass="path" presetSubtype="0" accel="50000" decel="50000" fill="hold" nodeType="withEffect">
                                  <p:stCondLst>
                                    <p:cond delay="0"/>
                                  </p:stCondLst>
                                  <p:childTnLst>
                                    <p:animMotion origin="layout" path="M -2.5E-6 -4.44444E-6 L -2.5E-6 0.47061 " pathEditMode="relative" rAng="0" ptsTypes="AA">
                                      <p:cBhvr>
                                        <p:cTn id="175" dur="1000" fill="hold"/>
                                        <p:tgtEl>
                                          <p:spTgt spid="151"/>
                                        </p:tgtEl>
                                        <p:attrNameLst>
                                          <p:attrName>ppt_x</p:attrName>
                                          <p:attrName>ppt_y</p:attrName>
                                        </p:attrNameLst>
                                      </p:cBhvr>
                                      <p:rCtr x="0" y="23519"/>
                                    </p:animMotion>
                                  </p:childTnLst>
                                </p:cTn>
                              </p:par>
                            </p:childTnLst>
                          </p:cTn>
                        </p:par>
                      </p:childTnLst>
                    </p:cTn>
                  </p:par>
                  <p:par>
                    <p:cTn id="176" fill="hold">
                      <p:stCondLst>
                        <p:cond delay="indefinite"/>
                      </p:stCondLst>
                      <p:childTnLst>
                        <p:par>
                          <p:cTn id="177" fill="hold">
                            <p:stCondLst>
                              <p:cond delay="0"/>
                            </p:stCondLst>
                            <p:childTnLst>
                              <p:par>
                                <p:cTn id="178" presetID="10" presetClass="entr" presetSubtype="0" fill="hold" grpId="0" nodeType="clickEffect">
                                  <p:stCondLst>
                                    <p:cond delay="0"/>
                                  </p:stCondLst>
                                  <p:childTnLst>
                                    <p:set>
                                      <p:cBhvr>
                                        <p:cTn id="179" dur="1" fill="hold">
                                          <p:stCondLst>
                                            <p:cond delay="0"/>
                                          </p:stCondLst>
                                        </p:cTn>
                                        <p:tgtEl>
                                          <p:spTgt spid="91"/>
                                        </p:tgtEl>
                                        <p:attrNameLst>
                                          <p:attrName>style.visibility</p:attrName>
                                        </p:attrNameLst>
                                      </p:cBhvr>
                                      <p:to>
                                        <p:strVal val="visible"/>
                                      </p:to>
                                    </p:set>
                                    <p:animEffect transition="in" filter="fade">
                                      <p:cBhvr>
                                        <p:cTn id="180" dur="500"/>
                                        <p:tgtEl>
                                          <p:spTgt spid="91"/>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92"/>
                                        </p:tgtEl>
                                        <p:attrNameLst>
                                          <p:attrName>style.visibility</p:attrName>
                                        </p:attrNameLst>
                                      </p:cBhvr>
                                      <p:to>
                                        <p:strVal val="visible"/>
                                      </p:to>
                                    </p:set>
                                    <p:animEffect transition="in" filter="fade">
                                      <p:cBhvr>
                                        <p:cTn id="183" dur="500"/>
                                        <p:tgtEl>
                                          <p:spTgt spid="92"/>
                                        </p:tgtEl>
                                      </p:cBhvr>
                                    </p:animEffect>
                                  </p:childTnLst>
                                </p:cTn>
                              </p:par>
                            </p:childTnLst>
                          </p:cTn>
                        </p:par>
                      </p:childTnLst>
                    </p:cTn>
                  </p:par>
                  <p:par>
                    <p:cTn id="184" fill="hold">
                      <p:stCondLst>
                        <p:cond delay="indefinite"/>
                      </p:stCondLst>
                      <p:childTnLst>
                        <p:par>
                          <p:cTn id="185" fill="hold">
                            <p:stCondLst>
                              <p:cond delay="0"/>
                            </p:stCondLst>
                            <p:childTnLst>
                              <p:par>
                                <p:cTn id="186" presetID="10" presetClass="entr" presetSubtype="0" fill="hold" nodeType="clickEffect">
                                  <p:stCondLst>
                                    <p:cond delay="0"/>
                                  </p:stCondLst>
                                  <p:childTnLst>
                                    <p:set>
                                      <p:cBhvr>
                                        <p:cTn id="187" dur="1" fill="hold">
                                          <p:stCondLst>
                                            <p:cond delay="0"/>
                                          </p:stCondLst>
                                        </p:cTn>
                                        <p:tgtEl>
                                          <p:spTgt spid="152"/>
                                        </p:tgtEl>
                                        <p:attrNameLst>
                                          <p:attrName>style.visibility</p:attrName>
                                        </p:attrNameLst>
                                      </p:cBhvr>
                                      <p:to>
                                        <p:strVal val="visible"/>
                                      </p:to>
                                    </p:set>
                                    <p:animEffect transition="in" filter="fade">
                                      <p:cBhvr>
                                        <p:cTn id="188" dur="500"/>
                                        <p:tgtEl>
                                          <p:spTgt spid="152"/>
                                        </p:tgtEl>
                                      </p:cBhvr>
                                    </p:animEffect>
                                  </p:childTnLst>
                                </p:cTn>
                              </p:par>
                              <p:par>
                                <p:cTn id="189" presetID="10" presetClass="entr" presetSubtype="0" fill="hold" nodeType="withEffect">
                                  <p:stCondLst>
                                    <p:cond delay="0"/>
                                  </p:stCondLst>
                                  <p:childTnLst>
                                    <p:set>
                                      <p:cBhvr>
                                        <p:cTn id="190" dur="1" fill="hold">
                                          <p:stCondLst>
                                            <p:cond delay="0"/>
                                          </p:stCondLst>
                                        </p:cTn>
                                        <p:tgtEl>
                                          <p:spTgt spid="153"/>
                                        </p:tgtEl>
                                        <p:attrNameLst>
                                          <p:attrName>style.visibility</p:attrName>
                                        </p:attrNameLst>
                                      </p:cBhvr>
                                      <p:to>
                                        <p:strVal val="visible"/>
                                      </p:to>
                                    </p:set>
                                    <p:animEffect transition="in" filter="fade">
                                      <p:cBhvr>
                                        <p:cTn id="191" dur="500"/>
                                        <p:tgtEl>
                                          <p:spTgt spid="153"/>
                                        </p:tgtEl>
                                      </p:cBhvr>
                                    </p:animEffect>
                                  </p:childTnLst>
                                </p:cTn>
                              </p:par>
                              <p:par>
                                <p:cTn id="192" presetID="10" presetClass="entr" presetSubtype="0" fill="hold" nodeType="withEffect">
                                  <p:stCondLst>
                                    <p:cond delay="0"/>
                                  </p:stCondLst>
                                  <p:childTnLst>
                                    <p:set>
                                      <p:cBhvr>
                                        <p:cTn id="193" dur="1" fill="hold">
                                          <p:stCondLst>
                                            <p:cond delay="0"/>
                                          </p:stCondLst>
                                        </p:cTn>
                                        <p:tgtEl>
                                          <p:spTgt spid="154"/>
                                        </p:tgtEl>
                                        <p:attrNameLst>
                                          <p:attrName>style.visibility</p:attrName>
                                        </p:attrNameLst>
                                      </p:cBhvr>
                                      <p:to>
                                        <p:strVal val="visible"/>
                                      </p:to>
                                    </p:set>
                                    <p:animEffect transition="in" filter="fade">
                                      <p:cBhvr>
                                        <p:cTn id="194" dur="500"/>
                                        <p:tgtEl>
                                          <p:spTgt spid="154"/>
                                        </p:tgtEl>
                                      </p:cBhvr>
                                    </p:animEffect>
                                  </p:childTnLst>
                                </p:cTn>
                              </p:par>
                              <p:par>
                                <p:cTn id="195" presetID="10" presetClass="entr" presetSubtype="0" fill="hold" nodeType="withEffect">
                                  <p:stCondLst>
                                    <p:cond delay="0"/>
                                  </p:stCondLst>
                                  <p:childTnLst>
                                    <p:set>
                                      <p:cBhvr>
                                        <p:cTn id="196" dur="1" fill="hold">
                                          <p:stCondLst>
                                            <p:cond delay="0"/>
                                          </p:stCondLst>
                                        </p:cTn>
                                        <p:tgtEl>
                                          <p:spTgt spid="155"/>
                                        </p:tgtEl>
                                        <p:attrNameLst>
                                          <p:attrName>style.visibility</p:attrName>
                                        </p:attrNameLst>
                                      </p:cBhvr>
                                      <p:to>
                                        <p:strVal val="visible"/>
                                      </p:to>
                                    </p:set>
                                    <p:animEffect transition="in" filter="fade">
                                      <p:cBhvr>
                                        <p:cTn id="197" dur="500"/>
                                        <p:tgtEl>
                                          <p:spTgt spid="155"/>
                                        </p:tgtEl>
                                      </p:cBhvr>
                                    </p:animEffect>
                                  </p:childTnLst>
                                </p:cTn>
                              </p:par>
                              <p:par>
                                <p:cTn id="198" presetID="10" presetClass="entr" presetSubtype="0" fill="hold" nodeType="withEffect">
                                  <p:stCondLst>
                                    <p:cond delay="0"/>
                                  </p:stCondLst>
                                  <p:childTnLst>
                                    <p:set>
                                      <p:cBhvr>
                                        <p:cTn id="199" dur="1" fill="hold">
                                          <p:stCondLst>
                                            <p:cond delay="0"/>
                                          </p:stCondLst>
                                        </p:cTn>
                                        <p:tgtEl>
                                          <p:spTgt spid="161"/>
                                        </p:tgtEl>
                                        <p:attrNameLst>
                                          <p:attrName>style.visibility</p:attrName>
                                        </p:attrNameLst>
                                      </p:cBhvr>
                                      <p:to>
                                        <p:strVal val="visible"/>
                                      </p:to>
                                    </p:set>
                                    <p:animEffect transition="in" filter="fade">
                                      <p:cBhvr>
                                        <p:cTn id="200" dur="500"/>
                                        <p:tgtEl>
                                          <p:spTgt spid="161"/>
                                        </p:tgtEl>
                                      </p:cBhvr>
                                    </p:animEffect>
                                  </p:childTnLst>
                                </p:cTn>
                              </p:par>
                              <p:par>
                                <p:cTn id="201" presetID="10" presetClass="entr" presetSubtype="0" fill="hold" nodeType="withEffect">
                                  <p:stCondLst>
                                    <p:cond delay="0"/>
                                  </p:stCondLst>
                                  <p:childTnLst>
                                    <p:set>
                                      <p:cBhvr>
                                        <p:cTn id="202" dur="1" fill="hold">
                                          <p:stCondLst>
                                            <p:cond delay="0"/>
                                          </p:stCondLst>
                                        </p:cTn>
                                        <p:tgtEl>
                                          <p:spTgt spid="162"/>
                                        </p:tgtEl>
                                        <p:attrNameLst>
                                          <p:attrName>style.visibility</p:attrName>
                                        </p:attrNameLst>
                                      </p:cBhvr>
                                      <p:to>
                                        <p:strVal val="visible"/>
                                      </p:to>
                                    </p:set>
                                    <p:animEffect transition="in" filter="fade">
                                      <p:cBhvr>
                                        <p:cTn id="203" dur="500"/>
                                        <p:tgtEl>
                                          <p:spTgt spid="162"/>
                                        </p:tgtEl>
                                      </p:cBhvr>
                                    </p:animEffect>
                                  </p:childTnLst>
                                </p:cTn>
                              </p:par>
                              <p:par>
                                <p:cTn id="204" presetID="10" presetClass="entr" presetSubtype="0" fill="hold" nodeType="withEffect">
                                  <p:stCondLst>
                                    <p:cond delay="0"/>
                                  </p:stCondLst>
                                  <p:childTnLst>
                                    <p:set>
                                      <p:cBhvr>
                                        <p:cTn id="205" dur="1" fill="hold">
                                          <p:stCondLst>
                                            <p:cond delay="0"/>
                                          </p:stCondLst>
                                        </p:cTn>
                                        <p:tgtEl>
                                          <p:spTgt spid="163"/>
                                        </p:tgtEl>
                                        <p:attrNameLst>
                                          <p:attrName>style.visibility</p:attrName>
                                        </p:attrNameLst>
                                      </p:cBhvr>
                                      <p:to>
                                        <p:strVal val="visible"/>
                                      </p:to>
                                    </p:set>
                                    <p:animEffect transition="in" filter="fade">
                                      <p:cBhvr>
                                        <p:cTn id="206" dur="500"/>
                                        <p:tgtEl>
                                          <p:spTgt spid="163"/>
                                        </p:tgtEl>
                                      </p:cBhvr>
                                    </p:animEffect>
                                  </p:childTnLst>
                                </p:cTn>
                              </p:par>
                              <p:par>
                                <p:cTn id="207" presetID="10" presetClass="entr" presetSubtype="0" fill="hold" nodeType="withEffect">
                                  <p:stCondLst>
                                    <p:cond delay="0"/>
                                  </p:stCondLst>
                                  <p:childTnLst>
                                    <p:set>
                                      <p:cBhvr>
                                        <p:cTn id="208" dur="1" fill="hold">
                                          <p:stCondLst>
                                            <p:cond delay="0"/>
                                          </p:stCondLst>
                                        </p:cTn>
                                        <p:tgtEl>
                                          <p:spTgt spid="164"/>
                                        </p:tgtEl>
                                        <p:attrNameLst>
                                          <p:attrName>style.visibility</p:attrName>
                                        </p:attrNameLst>
                                      </p:cBhvr>
                                      <p:to>
                                        <p:strVal val="visible"/>
                                      </p:to>
                                    </p:set>
                                    <p:animEffect transition="in" filter="fade">
                                      <p:cBhvr>
                                        <p:cTn id="209" dur="500"/>
                                        <p:tgtEl>
                                          <p:spTgt spid="164"/>
                                        </p:tgtEl>
                                      </p:cBhvr>
                                    </p:animEffect>
                                  </p:childTnLst>
                                </p:cTn>
                              </p:par>
                              <p:par>
                                <p:cTn id="210" presetID="10" presetClass="entr" presetSubtype="0" fill="hold" nodeType="withEffect">
                                  <p:stCondLst>
                                    <p:cond delay="0"/>
                                  </p:stCondLst>
                                  <p:childTnLst>
                                    <p:set>
                                      <p:cBhvr>
                                        <p:cTn id="211" dur="1" fill="hold">
                                          <p:stCondLst>
                                            <p:cond delay="0"/>
                                          </p:stCondLst>
                                        </p:cTn>
                                        <p:tgtEl>
                                          <p:spTgt spid="165"/>
                                        </p:tgtEl>
                                        <p:attrNameLst>
                                          <p:attrName>style.visibility</p:attrName>
                                        </p:attrNameLst>
                                      </p:cBhvr>
                                      <p:to>
                                        <p:strVal val="visible"/>
                                      </p:to>
                                    </p:set>
                                    <p:animEffect transition="in" filter="fade">
                                      <p:cBhvr>
                                        <p:cTn id="212" dur="500"/>
                                        <p:tgtEl>
                                          <p:spTgt spid="165"/>
                                        </p:tgtEl>
                                      </p:cBhvr>
                                    </p:animEffect>
                                  </p:childTnLst>
                                </p:cTn>
                              </p:par>
                            </p:childTnLst>
                          </p:cTn>
                        </p:par>
                      </p:childTnLst>
                    </p:cTn>
                  </p:par>
                  <p:par>
                    <p:cTn id="213" fill="hold">
                      <p:stCondLst>
                        <p:cond delay="indefinite"/>
                      </p:stCondLst>
                      <p:childTnLst>
                        <p:par>
                          <p:cTn id="214" fill="hold">
                            <p:stCondLst>
                              <p:cond delay="0"/>
                            </p:stCondLst>
                            <p:childTnLst>
                              <p:par>
                                <p:cTn id="215" presetID="42" presetClass="path" presetSubtype="0" accel="50000" decel="50000" fill="hold" nodeType="clickEffect">
                                  <p:stCondLst>
                                    <p:cond delay="0"/>
                                  </p:stCondLst>
                                  <p:childTnLst>
                                    <p:animMotion origin="layout" path="M 1.875E-6 -4.44444E-6 L 1.875E-6 0.56274 " pathEditMode="relative" rAng="0" ptsTypes="AA">
                                      <p:cBhvr>
                                        <p:cTn id="216" dur="1000" fill="hold"/>
                                        <p:tgtEl>
                                          <p:spTgt spid="161"/>
                                        </p:tgtEl>
                                        <p:attrNameLst>
                                          <p:attrName>ppt_x</p:attrName>
                                          <p:attrName>ppt_y</p:attrName>
                                        </p:attrNameLst>
                                      </p:cBhvr>
                                      <p:rCtr x="0" y="28125"/>
                                    </p:animMotion>
                                  </p:childTnLst>
                                </p:cTn>
                              </p:par>
                              <p:par>
                                <p:cTn id="217" presetID="42" presetClass="path" presetSubtype="0" accel="50000" decel="50000" fill="hold" nodeType="withEffect">
                                  <p:stCondLst>
                                    <p:cond delay="0"/>
                                  </p:stCondLst>
                                  <p:childTnLst>
                                    <p:animMotion origin="layout" path="M 4.375E-6 -4.44444E-6 L 4.375E-6 0.56274 " pathEditMode="relative" rAng="0" ptsTypes="AA">
                                      <p:cBhvr>
                                        <p:cTn id="218" dur="1000" fill="hold"/>
                                        <p:tgtEl>
                                          <p:spTgt spid="162"/>
                                        </p:tgtEl>
                                        <p:attrNameLst>
                                          <p:attrName>ppt_x</p:attrName>
                                          <p:attrName>ppt_y</p:attrName>
                                        </p:attrNameLst>
                                      </p:cBhvr>
                                      <p:rCtr x="0" y="28125"/>
                                    </p:animMotion>
                                  </p:childTnLst>
                                </p:cTn>
                              </p:par>
                              <p:par>
                                <p:cTn id="219" presetID="42" presetClass="path" presetSubtype="0" accel="50000" decel="50000" fill="hold" nodeType="withEffect">
                                  <p:stCondLst>
                                    <p:cond delay="0"/>
                                  </p:stCondLst>
                                  <p:childTnLst>
                                    <p:animMotion origin="layout" path="M -1.25E-6 -4.44444E-6 L -1.25E-6 0.56274 " pathEditMode="relative" rAng="0" ptsTypes="AA">
                                      <p:cBhvr>
                                        <p:cTn id="220" dur="1000" fill="hold"/>
                                        <p:tgtEl>
                                          <p:spTgt spid="163"/>
                                        </p:tgtEl>
                                        <p:attrNameLst>
                                          <p:attrName>ppt_x</p:attrName>
                                          <p:attrName>ppt_y</p:attrName>
                                        </p:attrNameLst>
                                      </p:cBhvr>
                                      <p:rCtr x="0" y="28125"/>
                                    </p:animMotion>
                                  </p:childTnLst>
                                </p:cTn>
                              </p:par>
                              <p:par>
                                <p:cTn id="221" presetID="42" presetClass="path" presetSubtype="0" accel="50000" decel="50000" fill="hold" nodeType="withEffect">
                                  <p:stCondLst>
                                    <p:cond delay="0"/>
                                  </p:stCondLst>
                                  <p:childTnLst>
                                    <p:animMotion origin="layout" path="M 3.125E-6 -4.44444E-6 L 3.125E-6 0.56274 " pathEditMode="relative" rAng="0" ptsTypes="AA">
                                      <p:cBhvr>
                                        <p:cTn id="222" dur="1000" fill="hold"/>
                                        <p:tgtEl>
                                          <p:spTgt spid="164"/>
                                        </p:tgtEl>
                                        <p:attrNameLst>
                                          <p:attrName>ppt_x</p:attrName>
                                          <p:attrName>ppt_y</p:attrName>
                                        </p:attrNameLst>
                                      </p:cBhvr>
                                      <p:rCtr x="0" y="28125"/>
                                    </p:animMotion>
                                  </p:childTnLst>
                                </p:cTn>
                              </p:par>
                              <p:par>
                                <p:cTn id="223" presetID="42" presetClass="path" presetSubtype="0" accel="50000" decel="50000" fill="hold" nodeType="withEffect">
                                  <p:stCondLst>
                                    <p:cond delay="0"/>
                                  </p:stCondLst>
                                  <p:childTnLst>
                                    <p:animMotion origin="layout" path="M -2.5E-6 -4.44444E-6 L -2.5E-6 0.56274 " pathEditMode="relative" rAng="0" ptsTypes="AA">
                                      <p:cBhvr>
                                        <p:cTn id="224" dur="1000" fill="hold"/>
                                        <p:tgtEl>
                                          <p:spTgt spid="165"/>
                                        </p:tgtEl>
                                        <p:attrNameLst>
                                          <p:attrName>ppt_x</p:attrName>
                                          <p:attrName>ppt_y</p:attrName>
                                        </p:attrNameLst>
                                      </p:cBhvr>
                                      <p:rCtr x="0" y="28125"/>
                                    </p:animMotion>
                                  </p:childTnLst>
                                </p:cTn>
                              </p:par>
                            </p:childTnLst>
                          </p:cTn>
                        </p:par>
                      </p:childTnLst>
                    </p:cTn>
                  </p:par>
                  <p:par>
                    <p:cTn id="225" fill="hold">
                      <p:stCondLst>
                        <p:cond delay="indefinite"/>
                      </p:stCondLst>
                      <p:childTnLst>
                        <p:par>
                          <p:cTn id="226" fill="hold">
                            <p:stCondLst>
                              <p:cond delay="0"/>
                            </p:stCondLst>
                            <p:childTnLst>
                              <p:par>
                                <p:cTn id="227" presetID="10" presetClass="entr" presetSubtype="0" fill="hold" grpId="0" nodeType="clickEffect">
                                  <p:stCondLst>
                                    <p:cond delay="0"/>
                                  </p:stCondLst>
                                  <p:childTnLst>
                                    <p:set>
                                      <p:cBhvr>
                                        <p:cTn id="228" dur="1" fill="hold">
                                          <p:stCondLst>
                                            <p:cond delay="0"/>
                                          </p:stCondLst>
                                        </p:cTn>
                                        <p:tgtEl>
                                          <p:spTgt spid="102"/>
                                        </p:tgtEl>
                                        <p:attrNameLst>
                                          <p:attrName>style.visibility</p:attrName>
                                        </p:attrNameLst>
                                      </p:cBhvr>
                                      <p:to>
                                        <p:strVal val="visible"/>
                                      </p:to>
                                    </p:set>
                                    <p:animEffect transition="in" filter="fade">
                                      <p:cBhvr>
                                        <p:cTn id="229" dur="500"/>
                                        <p:tgtEl>
                                          <p:spTgt spid="102"/>
                                        </p:tgtEl>
                                      </p:cBhvr>
                                    </p:animEffect>
                                  </p:childTnLst>
                                </p:cTn>
                              </p:par>
                              <p:par>
                                <p:cTn id="230" presetID="10" presetClass="entr" presetSubtype="0" fill="hold" grpId="0" nodeType="withEffect">
                                  <p:stCondLst>
                                    <p:cond delay="0"/>
                                  </p:stCondLst>
                                  <p:childTnLst>
                                    <p:set>
                                      <p:cBhvr>
                                        <p:cTn id="231" dur="1" fill="hold">
                                          <p:stCondLst>
                                            <p:cond delay="0"/>
                                          </p:stCondLst>
                                        </p:cTn>
                                        <p:tgtEl>
                                          <p:spTgt spid="103"/>
                                        </p:tgtEl>
                                        <p:attrNameLst>
                                          <p:attrName>style.visibility</p:attrName>
                                        </p:attrNameLst>
                                      </p:cBhvr>
                                      <p:to>
                                        <p:strVal val="visible"/>
                                      </p:to>
                                    </p:set>
                                    <p:animEffect transition="in" filter="fade">
                                      <p:cBhvr>
                                        <p:cTn id="232" dur="500"/>
                                        <p:tgtEl>
                                          <p:spTgt spid="103"/>
                                        </p:tgtEl>
                                      </p:cBhvr>
                                    </p:animEffect>
                                  </p:childTnLst>
                                </p:cTn>
                              </p:par>
                            </p:childTnLst>
                          </p:cTn>
                        </p:par>
                      </p:childTnLst>
                    </p:cTn>
                  </p:par>
                  <p:par>
                    <p:cTn id="233" fill="hold">
                      <p:stCondLst>
                        <p:cond delay="indefinite"/>
                      </p:stCondLst>
                      <p:childTnLst>
                        <p:par>
                          <p:cTn id="234" fill="hold">
                            <p:stCondLst>
                              <p:cond delay="0"/>
                            </p:stCondLst>
                            <p:childTnLst>
                              <p:par>
                                <p:cTn id="235" presetID="10" presetClass="entr" presetSubtype="0" fill="hold" nodeType="clickEffect">
                                  <p:stCondLst>
                                    <p:cond delay="0"/>
                                  </p:stCondLst>
                                  <p:childTnLst>
                                    <p:set>
                                      <p:cBhvr>
                                        <p:cTn id="236" dur="1" fill="hold">
                                          <p:stCondLst>
                                            <p:cond delay="0"/>
                                          </p:stCondLst>
                                        </p:cTn>
                                        <p:tgtEl>
                                          <p:spTgt spid="166"/>
                                        </p:tgtEl>
                                        <p:attrNameLst>
                                          <p:attrName>style.visibility</p:attrName>
                                        </p:attrNameLst>
                                      </p:cBhvr>
                                      <p:to>
                                        <p:strVal val="visible"/>
                                      </p:to>
                                    </p:set>
                                    <p:animEffect transition="in" filter="fade">
                                      <p:cBhvr>
                                        <p:cTn id="237" dur="500"/>
                                        <p:tgtEl>
                                          <p:spTgt spid="166"/>
                                        </p:tgtEl>
                                      </p:cBhvr>
                                    </p:animEffect>
                                  </p:childTnLst>
                                </p:cTn>
                              </p:par>
                              <p:par>
                                <p:cTn id="238" presetID="10" presetClass="entr" presetSubtype="0" fill="hold" nodeType="withEffect">
                                  <p:stCondLst>
                                    <p:cond delay="0"/>
                                  </p:stCondLst>
                                  <p:childTnLst>
                                    <p:set>
                                      <p:cBhvr>
                                        <p:cTn id="239" dur="1" fill="hold">
                                          <p:stCondLst>
                                            <p:cond delay="0"/>
                                          </p:stCondLst>
                                        </p:cTn>
                                        <p:tgtEl>
                                          <p:spTgt spid="167"/>
                                        </p:tgtEl>
                                        <p:attrNameLst>
                                          <p:attrName>style.visibility</p:attrName>
                                        </p:attrNameLst>
                                      </p:cBhvr>
                                      <p:to>
                                        <p:strVal val="visible"/>
                                      </p:to>
                                    </p:set>
                                    <p:animEffect transition="in" filter="fade">
                                      <p:cBhvr>
                                        <p:cTn id="240" dur="500"/>
                                        <p:tgtEl>
                                          <p:spTgt spid="167"/>
                                        </p:tgtEl>
                                      </p:cBhvr>
                                    </p:animEffect>
                                  </p:childTnLst>
                                </p:cTn>
                              </p:par>
                              <p:par>
                                <p:cTn id="241" presetID="10" presetClass="entr" presetSubtype="0" fill="hold" nodeType="withEffect">
                                  <p:stCondLst>
                                    <p:cond delay="0"/>
                                  </p:stCondLst>
                                  <p:childTnLst>
                                    <p:set>
                                      <p:cBhvr>
                                        <p:cTn id="242" dur="1" fill="hold">
                                          <p:stCondLst>
                                            <p:cond delay="0"/>
                                          </p:stCondLst>
                                        </p:cTn>
                                        <p:tgtEl>
                                          <p:spTgt spid="168"/>
                                        </p:tgtEl>
                                        <p:attrNameLst>
                                          <p:attrName>style.visibility</p:attrName>
                                        </p:attrNameLst>
                                      </p:cBhvr>
                                      <p:to>
                                        <p:strVal val="visible"/>
                                      </p:to>
                                    </p:set>
                                    <p:animEffect transition="in" filter="fade">
                                      <p:cBhvr>
                                        <p:cTn id="243" dur="500"/>
                                        <p:tgtEl>
                                          <p:spTgt spid="168"/>
                                        </p:tgtEl>
                                      </p:cBhvr>
                                    </p:animEffect>
                                  </p:childTnLst>
                                </p:cTn>
                              </p:par>
                              <p:par>
                                <p:cTn id="244" presetID="10" presetClass="entr" presetSubtype="0" fill="hold" nodeType="withEffect">
                                  <p:stCondLst>
                                    <p:cond delay="0"/>
                                  </p:stCondLst>
                                  <p:childTnLst>
                                    <p:set>
                                      <p:cBhvr>
                                        <p:cTn id="245" dur="1" fill="hold">
                                          <p:stCondLst>
                                            <p:cond delay="0"/>
                                          </p:stCondLst>
                                        </p:cTn>
                                        <p:tgtEl>
                                          <p:spTgt spid="169"/>
                                        </p:tgtEl>
                                        <p:attrNameLst>
                                          <p:attrName>style.visibility</p:attrName>
                                        </p:attrNameLst>
                                      </p:cBhvr>
                                      <p:to>
                                        <p:strVal val="visible"/>
                                      </p:to>
                                    </p:set>
                                    <p:animEffect transition="in" filter="fade">
                                      <p:cBhvr>
                                        <p:cTn id="246" dur="500"/>
                                        <p:tgtEl>
                                          <p:spTgt spid="169"/>
                                        </p:tgtEl>
                                      </p:cBhvr>
                                    </p:animEffect>
                                  </p:childTnLst>
                                </p:cTn>
                              </p:par>
                              <p:par>
                                <p:cTn id="247" presetID="10" presetClass="entr" presetSubtype="0" fill="hold" nodeType="withEffect">
                                  <p:stCondLst>
                                    <p:cond delay="0"/>
                                  </p:stCondLst>
                                  <p:childTnLst>
                                    <p:set>
                                      <p:cBhvr>
                                        <p:cTn id="248" dur="1" fill="hold">
                                          <p:stCondLst>
                                            <p:cond delay="0"/>
                                          </p:stCondLst>
                                        </p:cTn>
                                        <p:tgtEl>
                                          <p:spTgt spid="170"/>
                                        </p:tgtEl>
                                        <p:attrNameLst>
                                          <p:attrName>style.visibility</p:attrName>
                                        </p:attrNameLst>
                                      </p:cBhvr>
                                      <p:to>
                                        <p:strVal val="visible"/>
                                      </p:to>
                                    </p:set>
                                    <p:animEffect transition="in" filter="fade">
                                      <p:cBhvr>
                                        <p:cTn id="249" dur="500"/>
                                        <p:tgtEl>
                                          <p:spTgt spid="170"/>
                                        </p:tgtEl>
                                      </p:cBhvr>
                                    </p:animEffect>
                                  </p:childTnLst>
                                </p:cTn>
                              </p:par>
                              <p:par>
                                <p:cTn id="250" presetID="10" presetClass="entr" presetSubtype="0" fill="hold" nodeType="withEffect">
                                  <p:stCondLst>
                                    <p:cond delay="0"/>
                                  </p:stCondLst>
                                  <p:childTnLst>
                                    <p:set>
                                      <p:cBhvr>
                                        <p:cTn id="251" dur="1" fill="hold">
                                          <p:stCondLst>
                                            <p:cond delay="0"/>
                                          </p:stCondLst>
                                        </p:cTn>
                                        <p:tgtEl>
                                          <p:spTgt spid="171"/>
                                        </p:tgtEl>
                                        <p:attrNameLst>
                                          <p:attrName>style.visibility</p:attrName>
                                        </p:attrNameLst>
                                      </p:cBhvr>
                                      <p:to>
                                        <p:strVal val="visible"/>
                                      </p:to>
                                    </p:set>
                                    <p:animEffect transition="in" filter="fade">
                                      <p:cBhvr>
                                        <p:cTn id="252" dur="500"/>
                                        <p:tgtEl>
                                          <p:spTgt spid="171"/>
                                        </p:tgtEl>
                                      </p:cBhvr>
                                    </p:animEffect>
                                  </p:childTnLst>
                                </p:cTn>
                              </p:par>
                              <p:par>
                                <p:cTn id="253" presetID="10" presetClass="entr" presetSubtype="0" fill="hold" nodeType="withEffect">
                                  <p:stCondLst>
                                    <p:cond delay="0"/>
                                  </p:stCondLst>
                                  <p:childTnLst>
                                    <p:set>
                                      <p:cBhvr>
                                        <p:cTn id="254" dur="1" fill="hold">
                                          <p:stCondLst>
                                            <p:cond delay="0"/>
                                          </p:stCondLst>
                                        </p:cTn>
                                        <p:tgtEl>
                                          <p:spTgt spid="172"/>
                                        </p:tgtEl>
                                        <p:attrNameLst>
                                          <p:attrName>style.visibility</p:attrName>
                                        </p:attrNameLst>
                                      </p:cBhvr>
                                      <p:to>
                                        <p:strVal val="visible"/>
                                      </p:to>
                                    </p:set>
                                    <p:animEffect transition="in" filter="fade">
                                      <p:cBhvr>
                                        <p:cTn id="255" dur="500"/>
                                        <p:tgtEl>
                                          <p:spTgt spid="172"/>
                                        </p:tgtEl>
                                      </p:cBhvr>
                                    </p:animEffect>
                                  </p:childTnLst>
                                </p:cTn>
                              </p:par>
                              <p:par>
                                <p:cTn id="256" presetID="10" presetClass="entr" presetSubtype="0" fill="hold" nodeType="withEffect">
                                  <p:stCondLst>
                                    <p:cond delay="0"/>
                                  </p:stCondLst>
                                  <p:childTnLst>
                                    <p:set>
                                      <p:cBhvr>
                                        <p:cTn id="257" dur="1" fill="hold">
                                          <p:stCondLst>
                                            <p:cond delay="0"/>
                                          </p:stCondLst>
                                        </p:cTn>
                                        <p:tgtEl>
                                          <p:spTgt spid="173"/>
                                        </p:tgtEl>
                                        <p:attrNameLst>
                                          <p:attrName>style.visibility</p:attrName>
                                        </p:attrNameLst>
                                      </p:cBhvr>
                                      <p:to>
                                        <p:strVal val="visible"/>
                                      </p:to>
                                    </p:set>
                                    <p:animEffect transition="in" filter="fade">
                                      <p:cBhvr>
                                        <p:cTn id="258" dur="500"/>
                                        <p:tgtEl>
                                          <p:spTgt spid="173"/>
                                        </p:tgtEl>
                                      </p:cBhvr>
                                    </p:animEffect>
                                  </p:childTnLst>
                                </p:cTn>
                              </p:par>
                              <p:par>
                                <p:cTn id="259" presetID="10" presetClass="entr" presetSubtype="0" fill="hold" nodeType="withEffect">
                                  <p:stCondLst>
                                    <p:cond delay="0"/>
                                  </p:stCondLst>
                                  <p:childTnLst>
                                    <p:set>
                                      <p:cBhvr>
                                        <p:cTn id="260" dur="1" fill="hold">
                                          <p:stCondLst>
                                            <p:cond delay="0"/>
                                          </p:stCondLst>
                                        </p:cTn>
                                        <p:tgtEl>
                                          <p:spTgt spid="174"/>
                                        </p:tgtEl>
                                        <p:attrNameLst>
                                          <p:attrName>style.visibility</p:attrName>
                                        </p:attrNameLst>
                                      </p:cBhvr>
                                      <p:to>
                                        <p:strVal val="visible"/>
                                      </p:to>
                                    </p:set>
                                    <p:animEffect transition="in" filter="fade">
                                      <p:cBhvr>
                                        <p:cTn id="261" dur="500"/>
                                        <p:tgtEl>
                                          <p:spTgt spid="174"/>
                                        </p:tgtEl>
                                      </p:cBhvr>
                                    </p:animEffect>
                                  </p:childTnLst>
                                </p:cTn>
                              </p:par>
                              <p:par>
                                <p:cTn id="262" presetID="10" presetClass="entr" presetSubtype="0" fill="hold" nodeType="withEffect">
                                  <p:stCondLst>
                                    <p:cond delay="0"/>
                                  </p:stCondLst>
                                  <p:childTnLst>
                                    <p:set>
                                      <p:cBhvr>
                                        <p:cTn id="263" dur="1" fill="hold">
                                          <p:stCondLst>
                                            <p:cond delay="0"/>
                                          </p:stCondLst>
                                        </p:cTn>
                                        <p:tgtEl>
                                          <p:spTgt spid="175"/>
                                        </p:tgtEl>
                                        <p:attrNameLst>
                                          <p:attrName>style.visibility</p:attrName>
                                        </p:attrNameLst>
                                      </p:cBhvr>
                                      <p:to>
                                        <p:strVal val="visible"/>
                                      </p:to>
                                    </p:set>
                                    <p:animEffect transition="in" filter="fade">
                                      <p:cBhvr>
                                        <p:cTn id="264" dur="500"/>
                                        <p:tgtEl>
                                          <p:spTgt spid="175"/>
                                        </p:tgtEl>
                                      </p:cBhvr>
                                    </p:animEffect>
                                  </p:childTnLst>
                                </p:cTn>
                              </p:par>
                            </p:childTnLst>
                          </p:cTn>
                        </p:par>
                      </p:childTnLst>
                    </p:cTn>
                  </p:par>
                  <p:par>
                    <p:cTn id="265" fill="hold">
                      <p:stCondLst>
                        <p:cond delay="indefinite"/>
                      </p:stCondLst>
                      <p:childTnLst>
                        <p:par>
                          <p:cTn id="266" fill="hold">
                            <p:stCondLst>
                              <p:cond delay="0"/>
                            </p:stCondLst>
                            <p:childTnLst>
                              <p:par>
                                <p:cTn id="267" presetID="42" presetClass="path" presetSubtype="0" accel="50000" decel="50000" fill="hold" nodeType="clickEffect">
                                  <p:stCondLst>
                                    <p:cond delay="0"/>
                                  </p:stCondLst>
                                  <p:childTnLst>
                                    <p:animMotion origin="layout" path="M 1.875E-6 -4.44444E-6 L 1.875E-6 0.65301 " pathEditMode="relative" rAng="0" ptsTypes="AA">
                                      <p:cBhvr>
                                        <p:cTn id="268" dur="1000" fill="hold"/>
                                        <p:tgtEl>
                                          <p:spTgt spid="171"/>
                                        </p:tgtEl>
                                        <p:attrNameLst>
                                          <p:attrName>ppt_x</p:attrName>
                                          <p:attrName>ppt_y</p:attrName>
                                        </p:attrNameLst>
                                      </p:cBhvr>
                                      <p:rCtr x="0" y="32639"/>
                                    </p:animMotion>
                                  </p:childTnLst>
                                </p:cTn>
                              </p:par>
                              <p:par>
                                <p:cTn id="269" presetID="42" presetClass="path" presetSubtype="0" accel="50000" decel="50000" fill="hold" nodeType="withEffect">
                                  <p:stCondLst>
                                    <p:cond delay="0"/>
                                  </p:stCondLst>
                                  <p:childTnLst>
                                    <p:animMotion origin="layout" path="M 4.375E-6 -4.44444E-6 L 4.375E-6 0.65301 " pathEditMode="relative" rAng="0" ptsTypes="AA">
                                      <p:cBhvr>
                                        <p:cTn id="270" dur="1000" fill="hold"/>
                                        <p:tgtEl>
                                          <p:spTgt spid="172"/>
                                        </p:tgtEl>
                                        <p:attrNameLst>
                                          <p:attrName>ppt_x</p:attrName>
                                          <p:attrName>ppt_y</p:attrName>
                                        </p:attrNameLst>
                                      </p:cBhvr>
                                      <p:rCtr x="0" y="32639"/>
                                    </p:animMotion>
                                  </p:childTnLst>
                                </p:cTn>
                              </p:par>
                              <p:par>
                                <p:cTn id="271" presetID="42" presetClass="path" presetSubtype="0" accel="50000" decel="50000" fill="hold" nodeType="withEffect">
                                  <p:stCondLst>
                                    <p:cond delay="0"/>
                                  </p:stCondLst>
                                  <p:childTnLst>
                                    <p:animMotion origin="layout" path="M -1.25E-6 -4.44444E-6 L -1.25E-6 0.65301 " pathEditMode="relative" rAng="0" ptsTypes="AA">
                                      <p:cBhvr>
                                        <p:cTn id="272" dur="1000" fill="hold"/>
                                        <p:tgtEl>
                                          <p:spTgt spid="173"/>
                                        </p:tgtEl>
                                        <p:attrNameLst>
                                          <p:attrName>ppt_x</p:attrName>
                                          <p:attrName>ppt_y</p:attrName>
                                        </p:attrNameLst>
                                      </p:cBhvr>
                                      <p:rCtr x="0" y="32639"/>
                                    </p:animMotion>
                                  </p:childTnLst>
                                </p:cTn>
                              </p:par>
                              <p:par>
                                <p:cTn id="273" presetID="42" presetClass="path" presetSubtype="0" accel="50000" decel="50000" fill="hold" nodeType="withEffect">
                                  <p:stCondLst>
                                    <p:cond delay="0"/>
                                  </p:stCondLst>
                                  <p:childTnLst>
                                    <p:animMotion origin="layout" path="M 3.125E-6 -4.44444E-6 L 3.125E-6 0.65301 " pathEditMode="relative" rAng="0" ptsTypes="AA">
                                      <p:cBhvr>
                                        <p:cTn id="274" dur="1000" fill="hold"/>
                                        <p:tgtEl>
                                          <p:spTgt spid="174"/>
                                        </p:tgtEl>
                                        <p:attrNameLst>
                                          <p:attrName>ppt_x</p:attrName>
                                          <p:attrName>ppt_y</p:attrName>
                                        </p:attrNameLst>
                                      </p:cBhvr>
                                      <p:rCtr x="0" y="32639"/>
                                    </p:animMotion>
                                  </p:childTnLst>
                                </p:cTn>
                              </p:par>
                              <p:par>
                                <p:cTn id="275" presetID="42" presetClass="path" presetSubtype="0" accel="50000" decel="50000" fill="hold" nodeType="withEffect">
                                  <p:stCondLst>
                                    <p:cond delay="0"/>
                                  </p:stCondLst>
                                  <p:childTnLst>
                                    <p:animMotion origin="layout" path="M -2.5E-6 -4.44444E-6 L -2.5E-6 0.65301 " pathEditMode="relative" rAng="0" ptsTypes="AA">
                                      <p:cBhvr>
                                        <p:cTn id="276" dur="1000" fill="hold"/>
                                        <p:tgtEl>
                                          <p:spTgt spid="175"/>
                                        </p:tgtEl>
                                        <p:attrNameLst>
                                          <p:attrName>ppt_x</p:attrName>
                                          <p:attrName>ppt_y</p:attrName>
                                        </p:attrNameLst>
                                      </p:cBhvr>
                                      <p:rCtr x="0" y="32639"/>
                                    </p:animMotion>
                                  </p:childTnLst>
                                </p:cTn>
                              </p:par>
                            </p:childTnLst>
                          </p:cTn>
                        </p:par>
                      </p:childTnLst>
                    </p:cTn>
                  </p:par>
                  <p:par>
                    <p:cTn id="277" fill="hold">
                      <p:stCondLst>
                        <p:cond delay="indefinite"/>
                      </p:stCondLst>
                      <p:childTnLst>
                        <p:par>
                          <p:cTn id="278" fill="hold">
                            <p:stCondLst>
                              <p:cond delay="0"/>
                            </p:stCondLst>
                            <p:childTnLst>
                              <p:par>
                                <p:cTn id="279" presetID="10" presetClass="entr" presetSubtype="0" fill="hold" grpId="0" nodeType="clickEffect">
                                  <p:stCondLst>
                                    <p:cond delay="0"/>
                                  </p:stCondLst>
                                  <p:childTnLst>
                                    <p:set>
                                      <p:cBhvr>
                                        <p:cTn id="280" dur="1" fill="hold">
                                          <p:stCondLst>
                                            <p:cond delay="0"/>
                                          </p:stCondLst>
                                        </p:cTn>
                                        <p:tgtEl>
                                          <p:spTgt spid="111"/>
                                        </p:tgtEl>
                                        <p:attrNameLst>
                                          <p:attrName>style.visibility</p:attrName>
                                        </p:attrNameLst>
                                      </p:cBhvr>
                                      <p:to>
                                        <p:strVal val="visible"/>
                                      </p:to>
                                    </p:set>
                                    <p:animEffect transition="in" filter="fade">
                                      <p:cBhvr>
                                        <p:cTn id="281" dur="500"/>
                                        <p:tgtEl>
                                          <p:spTgt spid="111"/>
                                        </p:tgtEl>
                                      </p:cBhvr>
                                    </p:animEffect>
                                  </p:childTnLst>
                                </p:cTn>
                              </p:par>
                              <p:par>
                                <p:cTn id="282" presetID="10" presetClass="entr" presetSubtype="0" fill="hold" grpId="0" nodeType="withEffect">
                                  <p:stCondLst>
                                    <p:cond delay="0"/>
                                  </p:stCondLst>
                                  <p:childTnLst>
                                    <p:set>
                                      <p:cBhvr>
                                        <p:cTn id="283" dur="1" fill="hold">
                                          <p:stCondLst>
                                            <p:cond delay="0"/>
                                          </p:stCondLst>
                                        </p:cTn>
                                        <p:tgtEl>
                                          <p:spTgt spid="112"/>
                                        </p:tgtEl>
                                        <p:attrNameLst>
                                          <p:attrName>style.visibility</p:attrName>
                                        </p:attrNameLst>
                                      </p:cBhvr>
                                      <p:to>
                                        <p:strVal val="visible"/>
                                      </p:to>
                                    </p:set>
                                    <p:animEffect transition="in" filter="fade">
                                      <p:cBhvr>
                                        <p:cTn id="284"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1" grpId="0"/>
      <p:bldP spid="64" grpId="0"/>
      <p:bldP spid="65" grpId="0"/>
      <p:bldP spid="75" grpId="0"/>
      <p:bldP spid="76" grpId="0"/>
      <p:bldP spid="91" grpId="0"/>
      <p:bldP spid="92" grpId="0"/>
      <p:bldP spid="102" grpId="0"/>
      <p:bldP spid="103" grpId="0"/>
      <p:bldP spid="111" grpId="0"/>
      <p:bldP spid="1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5A43E0-F5F1-4EBD-96AC-EAE1BAE9A84A}"/>
              </a:ext>
            </a:extLst>
          </p:cNvPr>
          <p:cNvSpPr>
            <a:spLocks noGrp="1"/>
          </p:cNvSpPr>
          <p:nvPr>
            <p:ph type="title"/>
          </p:nvPr>
        </p:nvSpPr>
        <p:spPr/>
        <p:txBody>
          <a:bodyPr/>
          <a:lstStyle/>
          <a:p>
            <a:r>
              <a:rPr lang="en-GB" dirty="0"/>
              <a:t>1AS-1 Compose and partition numbers to 10</a:t>
            </a:r>
          </a:p>
        </p:txBody>
      </p:sp>
      <p:pic>
        <p:nvPicPr>
          <p:cNvPr id="4" name="Picture 3">
            <a:extLst>
              <a:ext uri="{FF2B5EF4-FFF2-40B4-BE49-F238E27FC236}">
                <a16:creationId xmlns:a16="http://schemas.microsoft.com/office/drawing/2014/main" id="{DE3A4317-16FA-491E-9A2E-E36C04C865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63691" y="2360157"/>
            <a:ext cx="2166715" cy="1898000"/>
          </a:xfrm>
          <a:prstGeom prst="rect">
            <a:avLst/>
          </a:prstGeom>
        </p:spPr>
      </p:pic>
      <p:pic>
        <p:nvPicPr>
          <p:cNvPr id="84" name="Picture 83">
            <a:extLst>
              <a:ext uri="{FF2B5EF4-FFF2-40B4-BE49-F238E27FC236}">
                <a16:creationId xmlns:a16="http://schemas.microsoft.com/office/drawing/2014/main" id="{3F37C7A3-595C-4A2B-85B4-56670E7CA1C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599775" y="2348880"/>
            <a:ext cx="2029602" cy="1898000"/>
          </a:xfrm>
          <a:prstGeom prst="rect">
            <a:avLst/>
          </a:prstGeom>
        </p:spPr>
      </p:pic>
      <p:pic>
        <p:nvPicPr>
          <p:cNvPr id="85" name="Picture 84">
            <a:extLst>
              <a:ext uri="{FF2B5EF4-FFF2-40B4-BE49-F238E27FC236}">
                <a16:creationId xmlns:a16="http://schemas.microsoft.com/office/drawing/2014/main" id="{59CF351D-1E4E-4149-87EA-9BC7803EB68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698746" y="2348880"/>
            <a:ext cx="2107638" cy="1898000"/>
          </a:xfrm>
          <a:prstGeom prst="rect">
            <a:avLst/>
          </a:prstGeom>
        </p:spPr>
      </p:pic>
      <p:sp>
        <p:nvSpPr>
          <p:cNvPr id="11" name="Content Placeholder 2">
            <a:extLst>
              <a:ext uri="{FF2B5EF4-FFF2-40B4-BE49-F238E27FC236}">
                <a16:creationId xmlns:a16="http://schemas.microsoft.com/office/drawing/2014/main" id="{78C351C0-2A03-4309-990E-E54AD3E589AE}"/>
              </a:ext>
            </a:extLst>
          </p:cNvPr>
          <p:cNvSpPr txBox="1">
            <a:spLocks/>
          </p:cNvSpPr>
          <p:nvPr/>
        </p:nvSpPr>
        <p:spPr>
          <a:xfrm>
            <a:off x="6956214" y="1567970"/>
            <a:ext cx="4611900"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Let’s see how many ways we can partition five… How many ways do you think we </a:t>
            </a:r>
            <a:r>
              <a:rPr lang="en-GB" sz="2000" i="1" dirty="0">
                <a:latin typeface="Arial" panose="020B0604020202020204" pitchFamily="34" charset="0"/>
                <a:cs typeface="Arial" panose="020B0604020202020204" pitchFamily="34" charset="0"/>
              </a:rPr>
              <a:t>might </a:t>
            </a:r>
            <a:r>
              <a:rPr lang="en-GB" sz="2000" dirty="0">
                <a:latin typeface="Arial" panose="020B0604020202020204" pitchFamily="34" charset="0"/>
                <a:cs typeface="Arial" panose="020B0604020202020204" pitchFamily="34" charset="0"/>
              </a:rPr>
              <a:t>find?</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Have we found all the ways? If the diagrams represented coloured counters, could the middle diagram represent 4 red and 1 blue and also 4 blue and 1 red?</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Try this with other numbers using counters and part-part-whole diagrams. </a:t>
            </a:r>
          </a:p>
          <a:p>
            <a:pPr marL="0" indent="0">
              <a:lnSpc>
                <a:spcPct val="120000"/>
              </a:lnSpc>
              <a:spcBef>
                <a:spcPts val="600"/>
              </a:spcBef>
              <a:spcAft>
                <a:spcPts val="600"/>
              </a:spcAft>
              <a:buNone/>
            </a:pPr>
            <a:endParaRPr lang="en-GB" sz="2000" dirty="0">
              <a:latin typeface="Arial" panose="020B0604020202020204" pitchFamily="34" charset="0"/>
              <a:cs typeface="Arial" panose="020B0604020202020204" pitchFamily="34" charset="0"/>
            </a:endParaRPr>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extLst>
      <p:ext uri="{BB962C8B-B14F-4D97-AF65-F5344CB8AC3E}">
        <p14:creationId xmlns:p14="http://schemas.microsoft.com/office/powerpoint/2010/main" val="8148977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500"/>
                                        <p:tgtEl>
                                          <p:spTgt spid="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fade">
                                      <p:cBhvr>
                                        <p:cTn id="12"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1F4AC4F-1541-4116-A94D-8648E6A5B1E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62800" y="1788563"/>
            <a:ext cx="2989410" cy="3280874"/>
          </a:xfrm>
          <a:prstGeom prst="rect">
            <a:avLst/>
          </a:prstGeom>
        </p:spPr>
      </p:pic>
      <p:pic>
        <p:nvPicPr>
          <p:cNvPr id="7" name="Picture 6">
            <a:extLst>
              <a:ext uri="{FF2B5EF4-FFF2-40B4-BE49-F238E27FC236}">
                <a16:creationId xmlns:a16="http://schemas.microsoft.com/office/drawing/2014/main" id="{81D95DF3-DC06-4692-B314-0964D2B4DAB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23888" y="1788563"/>
            <a:ext cx="3066904" cy="3280874"/>
          </a:xfrm>
          <a:prstGeom prst="rect">
            <a:avLst/>
          </a:prstGeom>
        </p:spPr>
      </p:pic>
      <p:pic>
        <p:nvPicPr>
          <p:cNvPr id="14" name="Picture 13">
            <a:extLst>
              <a:ext uri="{FF2B5EF4-FFF2-40B4-BE49-F238E27FC236}">
                <a16:creationId xmlns:a16="http://schemas.microsoft.com/office/drawing/2014/main" id="{89F92C1E-05A3-4471-8954-BAF26D712E3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7628"/>
          <a:stretch/>
        </p:blipFill>
        <p:spPr>
          <a:xfrm>
            <a:off x="4192594" y="2508643"/>
            <a:ext cx="2448272" cy="2560794"/>
          </a:xfrm>
          <a:prstGeom prst="rect">
            <a:avLst/>
          </a:prstGeom>
        </p:spPr>
      </p:pic>
      <p:sp>
        <p:nvSpPr>
          <p:cNvPr id="3" name="Title 2">
            <a:extLst>
              <a:ext uri="{FF2B5EF4-FFF2-40B4-BE49-F238E27FC236}">
                <a16:creationId xmlns:a16="http://schemas.microsoft.com/office/drawing/2014/main" id="{BC5455F0-EFFB-4544-9133-1DE2F9DC9415}"/>
              </a:ext>
            </a:extLst>
          </p:cNvPr>
          <p:cNvSpPr>
            <a:spLocks noGrp="1"/>
          </p:cNvSpPr>
          <p:nvPr>
            <p:ph type="title"/>
          </p:nvPr>
        </p:nvSpPr>
        <p:spPr/>
        <p:txBody>
          <a:bodyPr/>
          <a:lstStyle/>
          <a:p>
            <a:r>
              <a:rPr lang="en-GB" dirty="0"/>
              <a:t>1AS-1 Compose and partition numbers to 10</a:t>
            </a:r>
          </a:p>
        </p:txBody>
      </p:sp>
      <p:sp>
        <p:nvSpPr>
          <p:cNvPr id="5" name="TextBox 19">
            <a:extLst>
              <a:ext uri="{FF2B5EF4-FFF2-40B4-BE49-F238E27FC236}">
                <a16:creationId xmlns:a16="http://schemas.microsoft.com/office/drawing/2014/main" id="{829C600F-423C-4E20-9CDF-9634FB556D28}"/>
              </a:ext>
            </a:extLst>
          </p:cNvPr>
          <p:cNvSpPr txBox="1"/>
          <p:nvPr/>
        </p:nvSpPr>
        <p:spPr>
          <a:xfrm>
            <a:off x="7045290" y="4808677"/>
            <a:ext cx="4537258" cy="70788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US" sz="2000" i="1" dirty="0"/>
              <a:t>I</a:t>
            </a:r>
            <a:r>
              <a:rPr lang="en-GB" sz="2000" i="1" dirty="0"/>
              <a:t>f we know how many objects there are in total, we can find a missing part.</a:t>
            </a:r>
          </a:p>
        </p:txBody>
      </p:sp>
      <p:sp>
        <p:nvSpPr>
          <p:cNvPr id="6" name="Content Placeholder 2">
            <a:extLst>
              <a:ext uri="{FF2B5EF4-FFF2-40B4-BE49-F238E27FC236}">
                <a16:creationId xmlns:a16="http://schemas.microsoft.com/office/drawing/2014/main" id="{CD098AEC-5325-40AB-B746-8F820F5B1F1C}"/>
              </a:ext>
            </a:extLst>
          </p:cNvPr>
          <p:cNvSpPr txBox="1">
            <a:spLocks/>
          </p:cNvSpPr>
          <p:nvPr/>
        </p:nvSpPr>
        <p:spPr>
          <a:xfrm>
            <a:off x="6907054" y="1244223"/>
            <a:ext cx="4537258" cy="3747729"/>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There are 5 counters altogether. Can you guess how many counters are hiding? </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Let’s try it ourselves. Collect five objects and hide some from your friend. Can they say how many are hiding? Now take turns and you try!</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Can you do this with more objects?</a:t>
            </a:r>
            <a:endParaRPr lang="en-GB" sz="2000" dirty="0">
              <a:solidFill>
                <a:srgbClr val="FF0000"/>
              </a:solidFill>
              <a:latin typeface="Arial" panose="020B0604020202020204" pitchFamily="34" charset="0"/>
              <a:cs typeface="Arial" panose="020B0604020202020204" pitchFamily="34" charset="0"/>
            </a:endParaRPr>
          </a:p>
          <a:p>
            <a:pPr marL="0" indent="0">
              <a:lnSpc>
                <a:spcPct val="120000"/>
              </a:lnSpc>
              <a:spcBef>
                <a:spcPts val="600"/>
              </a:spcBef>
              <a:spcAft>
                <a:spcPts val="600"/>
              </a:spcAft>
              <a:buNone/>
            </a:pPr>
            <a:endParaRPr lang="en-GB" sz="2000" kern="0" dirty="0">
              <a:solidFill>
                <a:schemeClr val="tx1"/>
              </a:solidFill>
              <a:latin typeface="Arial" panose="020B0604020202020204" pitchFamily="34" charset="0"/>
              <a:cs typeface="Arial" panose="020B0604020202020204" pitchFamily="34" charset="0"/>
            </a:endParaRPr>
          </a:p>
          <a:p>
            <a:pPr marL="0" indent="0">
              <a:lnSpc>
                <a:spcPct val="120000"/>
              </a:lnSpc>
              <a:spcBef>
                <a:spcPts val="600"/>
              </a:spcBef>
              <a:spcAft>
                <a:spcPts val="600"/>
              </a:spcAft>
              <a:buNone/>
            </a:pPr>
            <a:endParaRPr lang="en-GB" sz="2000" dirty="0"/>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extLst>
      <p:ext uri="{BB962C8B-B14F-4D97-AF65-F5344CB8AC3E}">
        <p14:creationId xmlns:p14="http://schemas.microsoft.com/office/powerpoint/2010/main" val="27376555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5455F0-EFFB-4544-9133-1DE2F9DC9415}"/>
              </a:ext>
            </a:extLst>
          </p:cNvPr>
          <p:cNvSpPr>
            <a:spLocks noGrp="1"/>
          </p:cNvSpPr>
          <p:nvPr>
            <p:ph type="title"/>
          </p:nvPr>
        </p:nvSpPr>
        <p:spPr/>
        <p:txBody>
          <a:bodyPr/>
          <a:lstStyle/>
          <a:p>
            <a:r>
              <a:rPr lang="en-GB" dirty="0"/>
              <a:t>1AS-1 Compose and partition numbers to 10</a:t>
            </a:r>
          </a:p>
        </p:txBody>
      </p:sp>
      <p:sp>
        <p:nvSpPr>
          <p:cNvPr id="5" name="TextBox 19">
            <a:extLst>
              <a:ext uri="{FF2B5EF4-FFF2-40B4-BE49-F238E27FC236}">
                <a16:creationId xmlns:a16="http://schemas.microsoft.com/office/drawing/2014/main" id="{829C600F-423C-4E20-9CDF-9634FB556D28}"/>
              </a:ext>
            </a:extLst>
          </p:cNvPr>
          <p:cNvSpPr txBox="1"/>
          <p:nvPr/>
        </p:nvSpPr>
        <p:spPr>
          <a:xfrm>
            <a:off x="6107973" y="5438262"/>
            <a:ext cx="5474428"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GB" sz="2000" i="1" dirty="0"/>
              <a:t>Five is a part of 6, 7, 8, 9 and 10.</a:t>
            </a:r>
          </a:p>
        </p:txBody>
      </p:sp>
      <p:sp>
        <p:nvSpPr>
          <p:cNvPr id="6" name="Content Placeholder 2">
            <a:extLst>
              <a:ext uri="{FF2B5EF4-FFF2-40B4-BE49-F238E27FC236}">
                <a16:creationId xmlns:a16="http://schemas.microsoft.com/office/drawing/2014/main" id="{CD098AEC-5325-40AB-B746-8F820F5B1F1C}"/>
              </a:ext>
            </a:extLst>
          </p:cNvPr>
          <p:cNvSpPr txBox="1">
            <a:spLocks/>
          </p:cNvSpPr>
          <p:nvPr/>
        </p:nvSpPr>
        <p:spPr>
          <a:xfrm>
            <a:off x="6203774" y="1415933"/>
            <a:ext cx="5652865"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Which numbers can you see here? Show them on </a:t>
            </a:r>
            <a:r>
              <a:rPr lang="en-GB" sz="2000" i="1" dirty="0">
                <a:latin typeface="Arial" panose="020B0604020202020204" pitchFamily="34" charset="0"/>
                <a:cs typeface="Arial" panose="020B0604020202020204" pitchFamily="34" charset="0"/>
              </a:rPr>
              <a:t>your</a:t>
            </a:r>
            <a:r>
              <a:rPr lang="en-GB" sz="2000" dirty="0">
                <a:latin typeface="Arial" panose="020B0604020202020204" pitchFamily="34" charset="0"/>
                <a:cs typeface="Arial" panose="020B0604020202020204" pitchFamily="34" charset="0"/>
              </a:rPr>
              <a:t> fingers in the same way. </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do you notice about the ten frames? Do they all have the top row filled? Why?</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Use </a:t>
            </a:r>
            <a:r>
              <a:rPr lang="en-GB" sz="2000" i="1" dirty="0">
                <a:latin typeface="Arial" panose="020B0604020202020204" pitchFamily="34" charset="0"/>
                <a:cs typeface="Arial" panose="020B0604020202020204" pitchFamily="34" charset="0"/>
              </a:rPr>
              <a:t>your</a:t>
            </a:r>
            <a:r>
              <a:rPr lang="en-GB" sz="2000" dirty="0">
                <a:latin typeface="Arial" panose="020B0604020202020204" pitchFamily="34" charset="0"/>
                <a:cs typeface="Arial" panose="020B0604020202020204" pitchFamily="34" charset="0"/>
              </a:rPr>
              <a:t> ten frames to make these numbers. You could use a different colour for the top row so you can see five as a part.</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Show me five! Can you quickly change five into… 6, 9, 7, 8, 10? Try not to count!</a:t>
            </a:r>
          </a:p>
          <a:p>
            <a:pPr marL="0" indent="0">
              <a:lnSpc>
                <a:spcPct val="120000"/>
              </a:lnSpc>
              <a:spcBef>
                <a:spcPts val="600"/>
              </a:spcBef>
              <a:spcAft>
                <a:spcPts val="600"/>
              </a:spcAft>
              <a:buClr>
                <a:srgbClr val="585858"/>
              </a:buClr>
              <a:buNone/>
            </a:pPr>
            <a:endParaRPr lang="en-GB" sz="2000" dirty="0"/>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pic>
        <p:nvPicPr>
          <p:cNvPr id="4" name="Picture 3">
            <a:extLst>
              <a:ext uri="{FF2B5EF4-FFF2-40B4-BE49-F238E27FC236}">
                <a16:creationId xmlns:a16="http://schemas.microsoft.com/office/drawing/2014/main" id="{5ECB9FD8-66DF-40CB-A79A-CF06BF1A70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4021" y="1500423"/>
            <a:ext cx="1208031" cy="4470963"/>
          </a:xfrm>
          <a:prstGeom prst="rect">
            <a:avLst/>
          </a:prstGeom>
        </p:spPr>
      </p:pic>
      <p:sp>
        <p:nvSpPr>
          <p:cNvPr id="12" name="TextBox 11">
            <a:extLst>
              <a:ext uri="{FF2B5EF4-FFF2-40B4-BE49-F238E27FC236}">
                <a16:creationId xmlns:a16="http://schemas.microsoft.com/office/drawing/2014/main" id="{80D468F4-B529-448C-8EF8-DCFC7DD0274A}"/>
              </a:ext>
            </a:extLst>
          </p:cNvPr>
          <p:cNvSpPr txBox="1"/>
          <p:nvPr/>
        </p:nvSpPr>
        <p:spPr>
          <a:xfrm>
            <a:off x="876569" y="1633877"/>
            <a:ext cx="470000" cy="707886"/>
          </a:xfrm>
          <a:prstGeom prst="rect">
            <a:avLst/>
          </a:prstGeom>
          <a:noFill/>
        </p:spPr>
        <p:txBody>
          <a:bodyPr wrap="none" rtlCol="0">
            <a:spAutoFit/>
          </a:bodyPr>
          <a:lstStyle/>
          <a:p>
            <a:pPr>
              <a:buNone/>
            </a:pPr>
            <a:r>
              <a:rPr lang="en-GB" sz="4000" dirty="0">
                <a:solidFill>
                  <a:schemeClr val="bg2"/>
                </a:solidFill>
                <a:latin typeface="Arial" panose="020B0604020202020204" pitchFamily="34" charset="0"/>
                <a:cs typeface="Arial" panose="020B0604020202020204" pitchFamily="34" charset="0"/>
              </a:rPr>
              <a:t>6</a:t>
            </a:r>
          </a:p>
        </p:txBody>
      </p:sp>
      <p:sp>
        <p:nvSpPr>
          <p:cNvPr id="15" name="TextBox 14">
            <a:extLst>
              <a:ext uri="{FF2B5EF4-FFF2-40B4-BE49-F238E27FC236}">
                <a16:creationId xmlns:a16="http://schemas.microsoft.com/office/drawing/2014/main" id="{87A361C8-5190-4DFE-BCBC-7C5727DA95C0}"/>
              </a:ext>
            </a:extLst>
          </p:cNvPr>
          <p:cNvSpPr txBox="1"/>
          <p:nvPr/>
        </p:nvSpPr>
        <p:spPr>
          <a:xfrm>
            <a:off x="876569" y="2546501"/>
            <a:ext cx="470000" cy="707886"/>
          </a:xfrm>
          <a:prstGeom prst="rect">
            <a:avLst/>
          </a:prstGeom>
          <a:noFill/>
        </p:spPr>
        <p:txBody>
          <a:bodyPr wrap="none" rtlCol="0">
            <a:spAutoFit/>
          </a:bodyPr>
          <a:lstStyle/>
          <a:p>
            <a:pPr>
              <a:buNone/>
            </a:pPr>
            <a:r>
              <a:rPr lang="en-GB" sz="4000" dirty="0">
                <a:solidFill>
                  <a:schemeClr val="bg2"/>
                </a:solidFill>
                <a:latin typeface="Arial" panose="020B0604020202020204" pitchFamily="34" charset="0"/>
                <a:cs typeface="Arial" panose="020B0604020202020204" pitchFamily="34" charset="0"/>
              </a:rPr>
              <a:t>7</a:t>
            </a:r>
          </a:p>
        </p:txBody>
      </p:sp>
      <p:sp>
        <p:nvSpPr>
          <p:cNvPr id="16" name="TextBox 15">
            <a:extLst>
              <a:ext uri="{FF2B5EF4-FFF2-40B4-BE49-F238E27FC236}">
                <a16:creationId xmlns:a16="http://schemas.microsoft.com/office/drawing/2014/main" id="{A40F2EC9-FFFC-49CE-A6E9-A4C12EC21C28}"/>
              </a:ext>
            </a:extLst>
          </p:cNvPr>
          <p:cNvSpPr txBox="1"/>
          <p:nvPr/>
        </p:nvSpPr>
        <p:spPr>
          <a:xfrm>
            <a:off x="876569" y="3459125"/>
            <a:ext cx="470000" cy="707886"/>
          </a:xfrm>
          <a:prstGeom prst="rect">
            <a:avLst/>
          </a:prstGeom>
          <a:noFill/>
        </p:spPr>
        <p:txBody>
          <a:bodyPr wrap="none" rtlCol="0">
            <a:spAutoFit/>
          </a:bodyPr>
          <a:lstStyle/>
          <a:p>
            <a:pPr>
              <a:buNone/>
            </a:pPr>
            <a:r>
              <a:rPr lang="en-GB" sz="4000" dirty="0">
                <a:solidFill>
                  <a:schemeClr val="bg2"/>
                </a:solidFill>
                <a:latin typeface="Arial" panose="020B0604020202020204" pitchFamily="34" charset="0"/>
                <a:cs typeface="Arial" panose="020B0604020202020204" pitchFamily="34" charset="0"/>
              </a:rPr>
              <a:t>8</a:t>
            </a:r>
          </a:p>
        </p:txBody>
      </p:sp>
      <p:sp>
        <p:nvSpPr>
          <p:cNvPr id="17" name="TextBox 16">
            <a:extLst>
              <a:ext uri="{FF2B5EF4-FFF2-40B4-BE49-F238E27FC236}">
                <a16:creationId xmlns:a16="http://schemas.microsoft.com/office/drawing/2014/main" id="{89F8A23C-07BA-4B52-968D-E1C049D32880}"/>
              </a:ext>
            </a:extLst>
          </p:cNvPr>
          <p:cNvSpPr txBox="1"/>
          <p:nvPr/>
        </p:nvSpPr>
        <p:spPr>
          <a:xfrm>
            <a:off x="876569" y="4371749"/>
            <a:ext cx="470000" cy="707886"/>
          </a:xfrm>
          <a:prstGeom prst="rect">
            <a:avLst/>
          </a:prstGeom>
          <a:noFill/>
        </p:spPr>
        <p:txBody>
          <a:bodyPr wrap="none" rtlCol="0">
            <a:spAutoFit/>
          </a:bodyPr>
          <a:lstStyle/>
          <a:p>
            <a:pPr>
              <a:buNone/>
            </a:pPr>
            <a:r>
              <a:rPr lang="en-GB" sz="4000" dirty="0">
                <a:solidFill>
                  <a:schemeClr val="bg2"/>
                </a:solidFill>
                <a:latin typeface="Arial" panose="020B0604020202020204" pitchFamily="34" charset="0"/>
                <a:cs typeface="Arial" panose="020B0604020202020204" pitchFamily="34" charset="0"/>
              </a:rPr>
              <a:t>9</a:t>
            </a:r>
          </a:p>
        </p:txBody>
      </p:sp>
      <p:sp>
        <p:nvSpPr>
          <p:cNvPr id="18" name="TextBox 17">
            <a:extLst>
              <a:ext uri="{FF2B5EF4-FFF2-40B4-BE49-F238E27FC236}">
                <a16:creationId xmlns:a16="http://schemas.microsoft.com/office/drawing/2014/main" id="{F9728F1A-3BE7-4C93-9FE9-EECEB03FC4DE}"/>
              </a:ext>
            </a:extLst>
          </p:cNvPr>
          <p:cNvSpPr txBox="1"/>
          <p:nvPr/>
        </p:nvSpPr>
        <p:spPr>
          <a:xfrm>
            <a:off x="591234" y="5284374"/>
            <a:ext cx="755335" cy="707886"/>
          </a:xfrm>
          <a:prstGeom prst="rect">
            <a:avLst/>
          </a:prstGeom>
          <a:noFill/>
        </p:spPr>
        <p:txBody>
          <a:bodyPr wrap="none" rtlCol="0">
            <a:spAutoFit/>
          </a:bodyPr>
          <a:lstStyle/>
          <a:p>
            <a:pPr algn="r">
              <a:buNone/>
            </a:pPr>
            <a:r>
              <a:rPr lang="en-GB" sz="4000" dirty="0">
                <a:solidFill>
                  <a:schemeClr val="bg2"/>
                </a:solidFill>
                <a:latin typeface="Arial" panose="020B0604020202020204" pitchFamily="34" charset="0"/>
                <a:cs typeface="Arial" panose="020B0604020202020204" pitchFamily="34" charset="0"/>
              </a:rPr>
              <a:t>10</a:t>
            </a:r>
          </a:p>
        </p:txBody>
      </p:sp>
      <p:grpSp>
        <p:nvGrpSpPr>
          <p:cNvPr id="77" name="Group 76">
            <a:extLst>
              <a:ext uri="{FF2B5EF4-FFF2-40B4-BE49-F238E27FC236}">
                <a16:creationId xmlns:a16="http://schemas.microsoft.com/office/drawing/2014/main" id="{46F49DA0-DB50-4522-A47B-C2C12A87070B}"/>
              </a:ext>
            </a:extLst>
          </p:cNvPr>
          <p:cNvGrpSpPr/>
          <p:nvPr/>
        </p:nvGrpSpPr>
        <p:grpSpPr>
          <a:xfrm>
            <a:off x="3886345" y="1633877"/>
            <a:ext cx="1584176" cy="633671"/>
            <a:chOff x="3886345" y="1633877"/>
            <a:chExt cx="1584176" cy="633671"/>
          </a:xfrm>
        </p:grpSpPr>
        <p:pic>
          <p:nvPicPr>
            <p:cNvPr id="20" name="Picture 19">
              <a:extLst>
                <a:ext uri="{FF2B5EF4-FFF2-40B4-BE49-F238E27FC236}">
                  <a16:creationId xmlns:a16="http://schemas.microsoft.com/office/drawing/2014/main" id="{5B87D167-B579-4D64-9ADD-DA8FFFDC95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6345" y="1633877"/>
              <a:ext cx="1584176" cy="633671"/>
            </a:xfrm>
            <a:prstGeom prst="rect">
              <a:avLst/>
            </a:prstGeom>
          </p:spPr>
        </p:pic>
        <p:sp>
          <p:nvSpPr>
            <p:cNvPr id="26" name="Rectangle 25">
              <a:extLst>
                <a:ext uri="{FF2B5EF4-FFF2-40B4-BE49-F238E27FC236}">
                  <a16:creationId xmlns:a16="http://schemas.microsoft.com/office/drawing/2014/main" id="{C9E52E26-60F8-43D9-AE88-6072711A8516}"/>
                </a:ext>
              </a:extLst>
            </p:cNvPr>
            <p:cNvSpPr/>
            <p:nvPr/>
          </p:nvSpPr>
          <p:spPr bwMode="auto">
            <a:xfrm>
              <a:off x="5173498" y="1968204"/>
              <a:ext cx="284485" cy="27890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7" name="Rectangle 26">
              <a:extLst>
                <a:ext uri="{FF2B5EF4-FFF2-40B4-BE49-F238E27FC236}">
                  <a16:creationId xmlns:a16="http://schemas.microsoft.com/office/drawing/2014/main" id="{31E9C389-0A63-4801-A59B-F62AF5310F86}"/>
                </a:ext>
              </a:extLst>
            </p:cNvPr>
            <p:cNvSpPr/>
            <p:nvPr/>
          </p:nvSpPr>
          <p:spPr bwMode="auto">
            <a:xfrm>
              <a:off x="4851297" y="1972029"/>
              <a:ext cx="284539" cy="27890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8" name="Rectangle 27">
              <a:extLst>
                <a:ext uri="{FF2B5EF4-FFF2-40B4-BE49-F238E27FC236}">
                  <a16:creationId xmlns:a16="http://schemas.microsoft.com/office/drawing/2014/main" id="{C27DD62C-AD66-4E2C-8AA4-DCDA94F08A85}"/>
                </a:ext>
              </a:extLst>
            </p:cNvPr>
            <p:cNvSpPr/>
            <p:nvPr/>
          </p:nvSpPr>
          <p:spPr bwMode="auto">
            <a:xfrm>
              <a:off x="4533348" y="1972029"/>
              <a:ext cx="295694" cy="27890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30" name="Rectangle 29">
              <a:extLst>
                <a:ext uri="{FF2B5EF4-FFF2-40B4-BE49-F238E27FC236}">
                  <a16:creationId xmlns:a16="http://schemas.microsoft.com/office/drawing/2014/main" id="{47958943-5EEE-4130-826A-3A327E204099}"/>
                </a:ext>
              </a:extLst>
            </p:cNvPr>
            <p:cNvSpPr/>
            <p:nvPr/>
          </p:nvSpPr>
          <p:spPr bwMode="auto">
            <a:xfrm>
              <a:off x="4226608" y="1972029"/>
              <a:ext cx="278904" cy="27890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grpSp>
      <p:grpSp>
        <p:nvGrpSpPr>
          <p:cNvPr id="76" name="Group 75">
            <a:extLst>
              <a:ext uri="{FF2B5EF4-FFF2-40B4-BE49-F238E27FC236}">
                <a16:creationId xmlns:a16="http://schemas.microsoft.com/office/drawing/2014/main" id="{9BC3C3C8-EC44-48F6-80FD-0028DC06A2DA}"/>
              </a:ext>
            </a:extLst>
          </p:cNvPr>
          <p:cNvGrpSpPr/>
          <p:nvPr/>
        </p:nvGrpSpPr>
        <p:grpSpPr>
          <a:xfrm>
            <a:off x="3886345" y="2548516"/>
            <a:ext cx="1584176" cy="633671"/>
            <a:chOff x="3886345" y="2525947"/>
            <a:chExt cx="1584176" cy="633671"/>
          </a:xfrm>
        </p:grpSpPr>
        <p:pic>
          <p:nvPicPr>
            <p:cNvPr id="31" name="Picture 30">
              <a:extLst>
                <a:ext uri="{FF2B5EF4-FFF2-40B4-BE49-F238E27FC236}">
                  <a16:creationId xmlns:a16="http://schemas.microsoft.com/office/drawing/2014/main" id="{B551B0CB-B3C3-49D9-833B-6B26C5F289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6345" y="2525947"/>
              <a:ext cx="1584176" cy="633671"/>
            </a:xfrm>
            <a:prstGeom prst="rect">
              <a:avLst/>
            </a:prstGeom>
          </p:spPr>
        </p:pic>
        <p:sp>
          <p:nvSpPr>
            <p:cNvPr id="37" name="Rectangle 36">
              <a:extLst>
                <a:ext uri="{FF2B5EF4-FFF2-40B4-BE49-F238E27FC236}">
                  <a16:creationId xmlns:a16="http://schemas.microsoft.com/office/drawing/2014/main" id="{32DCC5BC-7C14-4392-8871-83AC6D865FA5}"/>
                </a:ext>
              </a:extLst>
            </p:cNvPr>
            <p:cNvSpPr/>
            <p:nvPr/>
          </p:nvSpPr>
          <p:spPr bwMode="auto">
            <a:xfrm>
              <a:off x="5173498" y="2860274"/>
              <a:ext cx="284485" cy="27890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38" name="Rectangle 37">
              <a:extLst>
                <a:ext uri="{FF2B5EF4-FFF2-40B4-BE49-F238E27FC236}">
                  <a16:creationId xmlns:a16="http://schemas.microsoft.com/office/drawing/2014/main" id="{7770386C-AC9C-4111-9091-16AA5D6A168D}"/>
                </a:ext>
              </a:extLst>
            </p:cNvPr>
            <p:cNvSpPr/>
            <p:nvPr/>
          </p:nvSpPr>
          <p:spPr bwMode="auto">
            <a:xfrm>
              <a:off x="4851297" y="2864099"/>
              <a:ext cx="284539" cy="27890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39" name="Rectangle 38">
              <a:extLst>
                <a:ext uri="{FF2B5EF4-FFF2-40B4-BE49-F238E27FC236}">
                  <a16:creationId xmlns:a16="http://schemas.microsoft.com/office/drawing/2014/main" id="{E54145FE-8666-47B1-A7CD-90EEE4B1BEFF}"/>
                </a:ext>
              </a:extLst>
            </p:cNvPr>
            <p:cNvSpPr/>
            <p:nvPr/>
          </p:nvSpPr>
          <p:spPr bwMode="auto">
            <a:xfrm>
              <a:off x="4533348" y="2864099"/>
              <a:ext cx="295694" cy="27890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grpSp>
      <p:grpSp>
        <p:nvGrpSpPr>
          <p:cNvPr id="75" name="Group 74">
            <a:extLst>
              <a:ext uri="{FF2B5EF4-FFF2-40B4-BE49-F238E27FC236}">
                <a16:creationId xmlns:a16="http://schemas.microsoft.com/office/drawing/2014/main" id="{16512650-DA36-48CA-B704-6F0D58C0B9ED}"/>
              </a:ext>
            </a:extLst>
          </p:cNvPr>
          <p:cNvGrpSpPr/>
          <p:nvPr/>
        </p:nvGrpSpPr>
        <p:grpSpPr>
          <a:xfrm>
            <a:off x="3886345" y="3463155"/>
            <a:ext cx="1584176" cy="633671"/>
            <a:chOff x="3886345" y="3493945"/>
            <a:chExt cx="1584176" cy="633671"/>
          </a:xfrm>
        </p:grpSpPr>
        <p:pic>
          <p:nvPicPr>
            <p:cNvPr id="42" name="Picture 41">
              <a:extLst>
                <a:ext uri="{FF2B5EF4-FFF2-40B4-BE49-F238E27FC236}">
                  <a16:creationId xmlns:a16="http://schemas.microsoft.com/office/drawing/2014/main" id="{977FA7D5-B1ED-452E-8F67-BFCE816403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6345" y="3493945"/>
              <a:ext cx="1584176" cy="633671"/>
            </a:xfrm>
            <a:prstGeom prst="rect">
              <a:avLst/>
            </a:prstGeom>
          </p:spPr>
        </p:pic>
        <p:sp>
          <p:nvSpPr>
            <p:cNvPr id="48" name="Rectangle 47">
              <a:extLst>
                <a:ext uri="{FF2B5EF4-FFF2-40B4-BE49-F238E27FC236}">
                  <a16:creationId xmlns:a16="http://schemas.microsoft.com/office/drawing/2014/main" id="{662AD0FB-33E9-472E-A9B0-BB6FBEAC6F18}"/>
                </a:ext>
              </a:extLst>
            </p:cNvPr>
            <p:cNvSpPr/>
            <p:nvPr/>
          </p:nvSpPr>
          <p:spPr bwMode="auto">
            <a:xfrm>
              <a:off x="5173498" y="3828272"/>
              <a:ext cx="284485" cy="27890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49" name="Rectangle 48">
              <a:extLst>
                <a:ext uri="{FF2B5EF4-FFF2-40B4-BE49-F238E27FC236}">
                  <a16:creationId xmlns:a16="http://schemas.microsoft.com/office/drawing/2014/main" id="{9168C932-B66F-402A-B0BC-B81781105808}"/>
                </a:ext>
              </a:extLst>
            </p:cNvPr>
            <p:cNvSpPr/>
            <p:nvPr/>
          </p:nvSpPr>
          <p:spPr bwMode="auto">
            <a:xfrm>
              <a:off x="4851297" y="3832097"/>
              <a:ext cx="284539" cy="27890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grpSp>
      <p:grpSp>
        <p:nvGrpSpPr>
          <p:cNvPr id="13" name="Group 12">
            <a:extLst>
              <a:ext uri="{FF2B5EF4-FFF2-40B4-BE49-F238E27FC236}">
                <a16:creationId xmlns:a16="http://schemas.microsoft.com/office/drawing/2014/main" id="{4AE1BCA2-8B10-49A8-8D7C-AB7DE70AE34B}"/>
              </a:ext>
            </a:extLst>
          </p:cNvPr>
          <p:cNvGrpSpPr/>
          <p:nvPr/>
        </p:nvGrpSpPr>
        <p:grpSpPr>
          <a:xfrm>
            <a:off x="3886345" y="4377794"/>
            <a:ext cx="1584176" cy="633671"/>
            <a:chOff x="3886345" y="4324435"/>
            <a:chExt cx="1584176" cy="633671"/>
          </a:xfrm>
        </p:grpSpPr>
        <p:pic>
          <p:nvPicPr>
            <p:cNvPr id="53" name="Picture 52">
              <a:extLst>
                <a:ext uri="{FF2B5EF4-FFF2-40B4-BE49-F238E27FC236}">
                  <a16:creationId xmlns:a16="http://schemas.microsoft.com/office/drawing/2014/main" id="{0F0D23E1-F919-4224-8B61-CD20FF5DA6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6345" y="4324435"/>
              <a:ext cx="1584176" cy="633671"/>
            </a:xfrm>
            <a:prstGeom prst="rect">
              <a:avLst/>
            </a:prstGeom>
          </p:spPr>
        </p:pic>
        <p:sp>
          <p:nvSpPr>
            <p:cNvPr id="59" name="Rectangle 58">
              <a:extLst>
                <a:ext uri="{FF2B5EF4-FFF2-40B4-BE49-F238E27FC236}">
                  <a16:creationId xmlns:a16="http://schemas.microsoft.com/office/drawing/2014/main" id="{C642CEA5-6153-4CFC-9FE8-26E2A1A8899E}"/>
                </a:ext>
              </a:extLst>
            </p:cNvPr>
            <p:cNvSpPr/>
            <p:nvPr/>
          </p:nvSpPr>
          <p:spPr bwMode="auto">
            <a:xfrm>
              <a:off x="5173498" y="4658762"/>
              <a:ext cx="284485" cy="27890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grpSp>
      <p:pic>
        <p:nvPicPr>
          <p:cNvPr id="64" name="Picture 63">
            <a:extLst>
              <a:ext uri="{FF2B5EF4-FFF2-40B4-BE49-F238E27FC236}">
                <a16:creationId xmlns:a16="http://schemas.microsoft.com/office/drawing/2014/main" id="{0D98FC03-1597-41C7-B55A-DFD9BB7D44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6345" y="5292433"/>
            <a:ext cx="1584176" cy="633671"/>
          </a:xfrm>
          <a:prstGeom prst="rect">
            <a:avLst/>
          </a:prstGeom>
        </p:spPr>
      </p:pic>
    </p:spTree>
    <p:extLst>
      <p:ext uri="{BB962C8B-B14F-4D97-AF65-F5344CB8AC3E}">
        <p14:creationId xmlns:p14="http://schemas.microsoft.com/office/powerpoint/2010/main" val="22746084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5455F0-EFFB-4544-9133-1DE2F9DC9415}"/>
              </a:ext>
            </a:extLst>
          </p:cNvPr>
          <p:cNvSpPr>
            <a:spLocks noGrp="1"/>
          </p:cNvSpPr>
          <p:nvPr>
            <p:ph type="title"/>
          </p:nvPr>
        </p:nvSpPr>
        <p:spPr/>
        <p:txBody>
          <a:bodyPr/>
          <a:lstStyle/>
          <a:p>
            <a:r>
              <a:rPr lang="en-GB" dirty="0"/>
              <a:t>1AS-1 Compose and partition numbers to 10</a:t>
            </a:r>
          </a:p>
        </p:txBody>
      </p:sp>
      <p:sp>
        <p:nvSpPr>
          <p:cNvPr id="6" name="Content Placeholder 2">
            <a:extLst>
              <a:ext uri="{FF2B5EF4-FFF2-40B4-BE49-F238E27FC236}">
                <a16:creationId xmlns:a16="http://schemas.microsoft.com/office/drawing/2014/main" id="{CD098AEC-5325-40AB-B746-8F820F5B1F1C}"/>
              </a:ext>
            </a:extLst>
          </p:cNvPr>
          <p:cNvSpPr txBox="1">
            <a:spLocks/>
          </p:cNvSpPr>
          <p:nvPr/>
        </p:nvSpPr>
        <p:spPr>
          <a:xfrm>
            <a:off x="5024034" y="1160328"/>
            <a:ext cx="6555717"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Numberblock Five wants to become </a:t>
            </a:r>
            <a:r>
              <a:rPr lang="en-GB" sz="2000" i="1" dirty="0">
                <a:latin typeface="Arial" panose="020B0604020202020204" pitchFamily="34" charset="0"/>
                <a:cs typeface="Arial" panose="020B0604020202020204" pitchFamily="34" charset="0"/>
              </a:rPr>
              <a:t>Five and a bit</a:t>
            </a:r>
            <a:r>
              <a:rPr lang="en-GB" sz="2000" dirty="0">
                <a:latin typeface="Arial" panose="020B0604020202020204" pitchFamily="34" charset="0"/>
                <a:cs typeface="Arial" panose="020B0604020202020204" pitchFamily="34" charset="0"/>
              </a:rPr>
              <a:t>! Can you help her?</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can she make if she joins with Numberblock One? Get out some of your own cubes and see if you can help her find out. Use five of one colour and one of a different colour.</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Let’s use the </a:t>
            </a:r>
            <a:r>
              <a:rPr lang="en-GB" sz="2000" dirty="0" err="1">
                <a:latin typeface="Arial" panose="020B0604020202020204" pitchFamily="34" charset="0"/>
                <a:cs typeface="Arial" panose="020B0604020202020204" pitchFamily="34" charset="0"/>
              </a:rPr>
              <a:t>Numberblocks</a:t>
            </a:r>
            <a:r>
              <a:rPr lang="en-GB" sz="2000" dirty="0">
                <a:latin typeface="Arial" panose="020B0604020202020204" pitchFamily="34" charset="0"/>
                <a:cs typeface="Arial" panose="020B0604020202020204" pitchFamily="34" charset="0"/>
              </a:rPr>
              <a:t> to count the blocks in Six and find the Five inside!</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Repeat for 5 and 2, 5 and 3, 5 and 4, and 5 and 5.</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Play my game! Count some cubes into a bag. Can we take out five? If so, how many would be left? If not, how many more do we need to put in the bag?</a:t>
            </a:r>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pic>
        <p:nvPicPr>
          <p:cNvPr id="5" name="Picture 4">
            <a:extLst>
              <a:ext uri="{FF2B5EF4-FFF2-40B4-BE49-F238E27FC236}">
                <a16:creationId xmlns:a16="http://schemas.microsoft.com/office/drawing/2014/main" id="{27C89E43-08CE-43B9-864C-923482CE7E79}"/>
              </a:ext>
            </a:extLst>
          </p:cNvPr>
          <p:cNvPicPr>
            <a:picLocks noChangeAspect="1"/>
          </p:cNvPicPr>
          <p:nvPr/>
        </p:nvPicPr>
        <p:blipFill>
          <a:blip r:embed="rId3"/>
          <a:stretch>
            <a:fillRect/>
          </a:stretch>
        </p:blipFill>
        <p:spPr>
          <a:xfrm>
            <a:off x="1456010" y="1122667"/>
            <a:ext cx="1807099" cy="4039888"/>
          </a:xfrm>
          <a:prstGeom prst="rect">
            <a:avLst/>
          </a:prstGeom>
        </p:spPr>
      </p:pic>
      <p:pic>
        <p:nvPicPr>
          <p:cNvPr id="34" name="Picture 33">
            <a:extLst>
              <a:ext uri="{FF2B5EF4-FFF2-40B4-BE49-F238E27FC236}">
                <a16:creationId xmlns:a16="http://schemas.microsoft.com/office/drawing/2014/main" id="{F6DF0575-94C4-4591-ADAA-E5CED050D06B}"/>
              </a:ext>
            </a:extLst>
          </p:cNvPr>
          <p:cNvPicPr>
            <a:picLocks noChangeAspect="1"/>
          </p:cNvPicPr>
          <p:nvPr/>
        </p:nvPicPr>
        <p:blipFill>
          <a:blip r:embed="rId4"/>
          <a:stretch>
            <a:fillRect/>
          </a:stretch>
        </p:blipFill>
        <p:spPr>
          <a:xfrm>
            <a:off x="3175687" y="1070171"/>
            <a:ext cx="1405625" cy="4255922"/>
          </a:xfrm>
          <a:prstGeom prst="rect">
            <a:avLst/>
          </a:prstGeom>
        </p:spPr>
      </p:pic>
      <p:pic>
        <p:nvPicPr>
          <p:cNvPr id="36" name="Picture 35">
            <a:extLst>
              <a:ext uri="{FF2B5EF4-FFF2-40B4-BE49-F238E27FC236}">
                <a16:creationId xmlns:a16="http://schemas.microsoft.com/office/drawing/2014/main" id="{A4B1636C-CE4B-4382-8A32-F918FC08268C}"/>
              </a:ext>
            </a:extLst>
          </p:cNvPr>
          <p:cNvPicPr>
            <a:picLocks noChangeAspect="1"/>
          </p:cNvPicPr>
          <p:nvPr/>
        </p:nvPicPr>
        <p:blipFill>
          <a:blip r:embed="rId5"/>
          <a:stretch>
            <a:fillRect/>
          </a:stretch>
        </p:blipFill>
        <p:spPr>
          <a:xfrm>
            <a:off x="3656859" y="1689280"/>
            <a:ext cx="443282" cy="499230"/>
          </a:xfrm>
          <a:prstGeom prst="rect">
            <a:avLst/>
          </a:prstGeom>
        </p:spPr>
      </p:pic>
      <p:pic>
        <p:nvPicPr>
          <p:cNvPr id="38" name="Picture 37">
            <a:extLst>
              <a:ext uri="{FF2B5EF4-FFF2-40B4-BE49-F238E27FC236}">
                <a16:creationId xmlns:a16="http://schemas.microsoft.com/office/drawing/2014/main" id="{346FC0FA-FC18-47A2-B8A3-227F8B3496DD}"/>
              </a:ext>
            </a:extLst>
          </p:cNvPr>
          <p:cNvPicPr>
            <a:picLocks noChangeAspect="1"/>
          </p:cNvPicPr>
          <p:nvPr/>
        </p:nvPicPr>
        <p:blipFill>
          <a:blip r:embed="rId6"/>
          <a:stretch>
            <a:fillRect/>
          </a:stretch>
        </p:blipFill>
        <p:spPr>
          <a:xfrm>
            <a:off x="3683508" y="4330587"/>
            <a:ext cx="413195" cy="413195"/>
          </a:xfrm>
          <a:prstGeom prst="rect">
            <a:avLst/>
          </a:prstGeom>
        </p:spPr>
      </p:pic>
      <p:pic>
        <p:nvPicPr>
          <p:cNvPr id="40" name="Picture 39">
            <a:extLst>
              <a:ext uri="{FF2B5EF4-FFF2-40B4-BE49-F238E27FC236}">
                <a16:creationId xmlns:a16="http://schemas.microsoft.com/office/drawing/2014/main" id="{2621E6EC-DDE0-404E-A5A9-ADAFD8093417}"/>
              </a:ext>
            </a:extLst>
          </p:cNvPr>
          <p:cNvPicPr>
            <a:picLocks noChangeAspect="1"/>
          </p:cNvPicPr>
          <p:nvPr/>
        </p:nvPicPr>
        <p:blipFill>
          <a:blip r:embed="rId6"/>
          <a:stretch>
            <a:fillRect/>
          </a:stretch>
        </p:blipFill>
        <p:spPr>
          <a:xfrm>
            <a:off x="3690788" y="3807614"/>
            <a:ext cx="413195" cy="413195"/>
          </a:xfrm>
          <a:prstGeom prst="rect">
            <a:avLst/>
          </a:prstGeom>
        </p:spPr>
      </p:pic>
      <p:pic>
        <p:nvPicPr>
          <p:cNvPr id="42" name="Picture 41">
            <a:extLst>
              <a:ext uri="{FF2B5EF4-FFF2-40B4-BE49-F238E27FC236}">
                <a16:creationId xmlns:a16="http://schemas.microsoft.com/office/drawing/2014/main" id="{F200120A-E9FD-4180-8CD3-5FC126351CE1}"/>
              </a:ext>
            </a:extLst>
          </p:cNvPr>
          <p:cNvPicPr>
            <a:picLocks noChangeAspect="1"/>
          </p:cNvPicPr>
          <p:nvPr/>
        </p:nvPicPr>
        <p:blipFill>
          <a:blip r:embed="rId6"/>
          <a:stretch>
            <a:fillRect/>
          </a:stretch>
        </p:blipFill>
        <p:spPr>
          <a:xfrm>
            <a:off x="3705831" y="3282851"/>
            <a:ext cx="413195" cy="413195"/>
          </a:xfrm>
          <a:prstGeom prst="rect">
            <a:avLst/>
          </a:prstGeom>
        </p:spPr>
      </p:pic>
      <p:pic>
        <p:nvPicPr>
          <p:cNvPr id="44" name="Picture 43">
            <a:extLst>
              <a:ext uri="{FF2B5EF4-FFF2-40B4-BE49-F238E27FC236}">
                <a16:creationId xmlns:a16="http://schemas.microsoft.com/office/drawing/2014/main" id="{0B4733C7-F5C5-469D-AC16-4F78203D1501}"/>
              </a:ext>
            </a:extLst>
          </p:cNvPr>
          <p:cNvPicPr>
            <a:picLocks noChangeAspect="1"/>
          </p:cNvPicPr>
          <p:nvPr/>
        </p:nvPicPr>
        <p:blipFill>
          <a:blip r:embed="rId6"/>
          <a:stretch>
            <a:fillRect/>
          </a:stretch>
        </p:blipFill>
        <p:spPr>
          <a:xfrm>
            <a:off x="3705832" y="2759878"/>
            <a:ext cx="413195" cy="413195"/>
          </a:xfrm>
          <a:prstGeom prst="rect">
            <a:avLst/>
          </a:prstGeom>
        </p:spPr>
      </p:pic>
      <p:pic>
        <p:nvPicPr>
          <p:cNvPr id="46" name="Picture 45">
            <a:extLst>
              <a:ext uri="{FF2B5EF4-FFF2-40B4-BE49-F238E27FC236}">
                <a16:creationId xmlns:a16="http://schemas.microsoft.com/office/drawing/2014/main" id="{B546D1D3-AE21-4C33-AF87-63E768BA18A5}"/>
              </a:ext>
            </a:extLst>
          </p:cNvPr>
          <p:cNvPicPr>
            <a:picLocks noChangeAspect="1"/>
          </p:cNvPicPr>
          <p:nvPr/>
        </p:nvPicPr>
        <p:blipFill>
          <a:blip r:embed="rId6"/>
          <a:stretch>
            <a:fillRect/>
          </a:stretch>
        </p:blipFill>
        <p:spPr>
          <a:xfrm>
            <a:off x="3690788" y="2255500"/>
            <a:ext cx="413195" cy="413195"/>
          </a:xfrm>
          <a:prstGeom prst="rect">
            <a:avLst/>
          </a:prstGeom>
        </p:spPr>
      </p:pic>
      <p:sp>
        <p:nvSpPr>
          <p:cNvPr id="48" name="TextBox 47">
            <a:extLst>
              <a:ext uri="{FF2B5EF4-FFF2-40B4-BE49-F238E27FC236}">
                <a16:creationId xmlns:a16="http://schemas.microsoft.com/office/drawing/2014/main" id="{25E50B2E-9164-4AE1-B9ED-B514F1ECAEC2}"/>
              </a:ext>
            </a:extLst>
          </p:cNvPr>
          <p:cNvSpPr txBox="1"/>
          <p:nvPr/>
        </p:nvSpPr>
        <p:spPr>
          <a:xfrm>
            <a:off x="-34709" y="5389895"/>
            <a:ext cx="5162051" cy="307777"/>
          </a:xfrm>
          <a:prstGeom prst="rect">
            <a:avLst/>
          </a:prstGeom>
          <a:noFill/>
        </p:spPr>
        <p:txBody>
          <a:bodyPr wrap="square">
            <a:spAutoFit/>
          </a:bodyPr>
          <a:lstStyle/>
          <a:p>
            <a:pPr algn="ctr">
              <a:buClr>
                <a:srgbClr val="82CBDD"/>
              </a:buClr>
              <a:buNone/>
            </a:pPr>
            <a:r>
              <a:rPr lang="en-GB" sz="1400" i="1" dirty="0">
                <a:solidFill>
                  <a:schemeClr val="bg1">
                    <a:lumMod val="50000"/>
                  </a:schemeClr>
                </a:solidFill>
                <a:latin typeface="Myriad Pro" panose="020B0503030403020204" pitchFamily="34" charset="0"/>
              </a:rPr>
              <a:t>Images © 2017 Alphablocks Ltd. All Rights Reserved.</a:t>
            </a:r>
          </a:p>
        </p:txBody>
      </p:sp>
    </p:spTree>
    <p:extLst>
      <p:ext uri="{BB962C8B-B14F-4D97-AF65-F5344CB8AC3E}">
        <p14:creationId xmlns:p14="http://schemas.microsoft.com/office/powerpoint/2010/main" val="29638267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ED8F-715F-482C-A9F6-228FC08B635A}"/>
              </a:ext>
            </a:extLst>
          </p:cNvPr>
          <p:cNvSpPr>
            <a:spLocks noGrp="1"/>
          </p:cNvSpPr>
          <p:nvPr>
            <p:ph type="title"/>
          </p:nvPr>
        </p:nvSpPr>
        <p:spPr>
          <a:xfrm>
            <a:off x="911424" y="332656"/>
            <a:ext cx="10297144" cy="1800200"/>
          </a:xfrm>
          <a:ln>
            <a:solidFill>
              <a:schemeClr val="accent1">
                <a:lumMod val="50000"/>
              </a:schemeClr>
            </a:solidFill>
          </a:ln>
        </p:spPr>
        <p:txBody>
          <a:bodyPr>
            <a:noAutofit/>
          </a:bodyPr>
          <a:lstStyle/>
          <a:p>
            <a:pPr>
              <a:lnSpc>
                <a:spcPct val="120000"/>
              </a:lnSpc>
            </a:pPr>
            <a:r>
              <a:rPr lang="en-GB" sz="2400" dirty="0"/>
              <a:t>1AS-1</a:t>
            </a:r>
            <a:br>
              <a:rPr lang="en-GB" sz="2400" dirty="0"/>
            </a:br>
            <a:r>
              <a:rPr lang="en-GB" sz="2400" i="1" dirty="0"/>
              <a:t>Compose numbers to 10 from 2 parts, and partition numbers to 10 into parts, including recognising odd and even numbers.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911424" y="2650150"/>
            <a:ext cx="10295896" cy="226825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materials in this pack have been collated and written to support the teaching of 1AS-1. Before planning and teaching the content in 1AS-1, read the teaching guidance and example assessment questions in the non-statutory guidance itself, which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2"/>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 video summarising all of the ready-to-progress criteria for Year 1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3"/>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98571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B2AA47-91D9-4362-A4B9-5F0D3651E57F}"/>
              </a:ext>
            </a:extLst>
          </p:cNvPr>
          <p:cNvSpPr>
            <a:spLocks noGrp="1"/>
          </p:cNvSpPr>
          <p:nvPr>
            <p:ph type="title"/>
          </p:nvPr>
        </p:nvSpPr>
        <p:spPr/>
        <p:txBody>
          <a:bodyPr>
            <a:noAutofit/>
          </a:bodyPr>
          <a:lstStyle/>
          <a:p>
            <a:r>
              <a:rPr lang="en-GB" dirty="0"/>
              <a:t>1AS-1 Compose and partition numbers to 10</a:t>
            </a:r>
            <a:br>
              <a:rPr kumimoji="0" lang="en-GB"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endParaRPr lang="en-GB" dirty="0"/>
          </a:p>
        </p:txBody>
      </p:sp>
      <p:sp>
        <p:nvSpPr>
          <p:cNvPr id="16" name="Text Placeholder 15">
            <a:extLst>
              <a:ext uri="{FF2B5EF4-FFF2-40B4-BE49-F238E27FC236}">
                <a16:creationId xmlns:a16="http://schemas.microsoft.com/office/drawing/2014/main" id="{1AA717CF-5DDC-4B20-AA3C-DAD7C6849D33}"/>
              </a:ext>
            </a:extLst>
          </p:cNvPr>
          <p:cNvSpPr>
            <a:spLocks noGrp="1"/>
          </p:cNvSpPr>
          <p:nvPr>
            <p:ph type="body" sz="quarter" idx="10"/>
          </p:nvPr>
        </p:nvSpPr>
        <p:spPr/>
        <p:txBody>
          <a:bodyPr/>
          <a:lstStyle/>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solidFill>
                <a:schemeClr val="bg2"/>
              </a:solidFill>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r>
              <a:rPr lang="en-GB" sz="1800" dirty="0">
                <a:solidFill>
                  <a:schemeClr val="bg2"/>
                </a:solidFill>
                <a:effectLst/>
                <a:latin typeface="Arial" panose="020B0604020202020204" pitchFamily="34" charset="0"/>
                <a:ea typeface="Times New Roman" panose="02020603050405020304" pitchFamily="18" charset="0"/>
                <a:cs typeface="Times New Roman" panose="02020603050405020304" pitchFamily="18" charset="0"/>
              </a:rPr>
              <a:t>What Could It Be?</a:t>
            </a:r>
          </a:p>
          <a:p>
            <a:pPr>
              <a:lnSpc>
                <a:spcPct val="120000"/>
              </a:lnSpc>
              <a:spcAft>
                <a:spcPts val="1200"/>
              </a:spcAft>
            </a:pPr>
            <a:r>
              <a:rPr lang="en-GB" sz="1800" u="sng"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hlinkClick r:id="rId2"/>
              </a:rPr>
              <a:t>https://nrich.maths.org/10479</a:t>
            </a:r>
            <a:endParaRPr lang="en-GB" sz="18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90000"/>
              </a:lnSpc>
              <a:spcBef>
                <a:spcPct val="20000"/>
              </a:spcBef>
              <a:spcAft>
                <a:spcPct val="0"/>
              </a:spcAft>
              <a:buClr>
                <a:srgbClr val="585858"/>
              </a:buClr>
              <a:buSzTx/>
              <a:buNone/>
              <a:tabLst/>
              <a:defRPr/>
            </a:pPr>
            <a:endParaRPr kumimoji="0" lang="en-US" sz="2000" b="1" i="0" u="none" strike="noStrike" kern="1200" cap="none" spc="0" normalizeH="0" baseline="0" noProof="0" dirty="0">
              <a:ln>
                <a:noFill/>
              </a:ln>
              <a:solidFill>
                <a:srgbClr val="585858"/>
              </a:solidFill>
              <a:effectLst/>
              <a:uLnTx/>
              <a:uFillTx/>
            </a:endParaRPr>
          </a:p>
        </p:txBody>
      </p:sp>
    </p:spTree>
    <p:extLst>
      <p:ext uri="{BB962C8B-B14F-4D97-AF65-F5344CB8AC3E}">
        <p14:creationId xmlns:p14="http://schemas.microsoft.com/office/powerpoint/2010/main" val="914288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B4DC4D-D041-4BFD-90D8-1FAD2920DB5F}"/>
              </a:ext>
            </a:extLst>
          </p:cNvPr>
          <p:cNvSpPr>
            <a:spLocks noGrp="1"/>
          </p:cNvSpPr>
          <p:nvPr>
            <p:ph type="title"/>
          </p:nvPr>
        </p:nvSpPr>
        <p:spPr/>
        <p:txBody>
          <a:bodyPr/>
          <a:lstStyle/>
          <a:p>
            <a:r>
              <a:rPr lang="en-GB" sz="2400" dirty="0"/>
              <a:t>1AS-1: Linked mastery PD materials</a:t>
            </a:r>
          </a:p>
        </p:txBody>
      </p:sp>
      <p:sp>
        <p:nvSpPr>
          <p:cNvPr id="4" name="Content Placeholder 3">
            <a:extLst>
              <a:ext uri="{FF2B5EF4-FFF2-40B4-BE49-F238E27FC236}">
                <a16:creationId xmlns:a16="http://schemas.microsoft.com/office/drawing/2014/main" id="{07DFD37A-E605-41CA-807F-443D15C780FA}"/>
              </a:ext>
            </a:extLst>
          </p:cNvPr>
          <p:cNvSpPr>
            <a:spLocks noGrp="1"/>
          </p:cNvSpPr>
          <p:nvPr>
            <p:ph sz="half" idx="2"/>
          </p:nvPr>
        </p:nvSpPr>
        <p:spPr>
          <a:xfrm>
            <a:off x="6208274" y="1556792"/>
            <a:ext cx="5390389" cy="3888433"/>
          </a:xfrm>
        </p:spPr>
        <p:txBody>
          <a:bodyPr>
            <a:normAutofit/>
          </a:bodyPr>
          <a:lstStyle/>
          <a:p>
            <a:pPr marL="257175" indent="-257175">
              <a:lnSpc>
                <a:spcPct val="120000"/>
              </a:lnSpc>
              <a:buFont typeface="Arial" panose="020B0604020202020204" pitchFamily="34" charset="0"/>
              <a:buChar char="•"/>
            </a:pPr>
            <a:r>
              <a:rPr lang="en-GB" sz="2000" dirty="0"/>
              <a:t>Additional pedagogical subject knowledge support can be found in the following Mastery Professional Development materials:</a:t>
            </a:r>
          </a:p>
          <a:p>
            <a:pPr marL="585781" lvl="1" indent="-285750">
              <a:lnSpc>
                <a:spcPct val="120000"/>
              </a:lnSpc>
            </a:pPr>
            <a:r>
              <a:rPr lang="en-GB" sz="1600" dirty="0">
                <a:hlinkClick r:id="rId3"/>
              </a:rPr>
              <a:t>1.3 Composition of numbers: 0 – 5 </a:t>
            </a:r>
            <a:endParaRPr lang="en-GB" sz="1600" dirty="0"/>
          </a:p>
          <a:p>
            <a:pPr marL="585781" lvl="1" indent="-285750">
              <a:lnSpc>
                <a:spcPct val="120000"/>
              </a:lnSpc>
            </a:pPr>
            <a:r>
              <a:rPr lang="en-GB" sz="1600" dirty="0">
                <a:hlinkClick r:id="rId4"/>
              </a:rPr>
              <a:t>1.4 Composition of numbers: 6 – 10 </a:t>
            </a:r>
            <a:endParaRPr lang="en-GB" sz="1600" dirty="0"/>
          </a:p>
          <a:p>
            <a:pPr marL="585781" lvl="1" indent="-285750">
              <a:lnSpc>
                <a:spcPct val="120000"/>
              </a:lnSpc>
            </a:pPr>
            <a:r>
              <a:rPr lang="en-GB" sz="2000" dirty="0"/>
              <a:t>Several of the activity slides have been taken from these materials.</a:t>
            </a:r>
          </a:p>
          <a:p>
            <a:endParaRPr lang="en-GB" dirty="0"/>
          </a:p>
        </p:txBody>
      </p:sp>
      <p:pic>
        <p:nvPicPr>
          <p:cNvPr id="10" name="Content Placeholder 7">
            <a:hlinkClick r:id="rId4"/>
            <a:extLst>
              <a:ext uri="{FF2B5EF4-FFF2-40B4-BE49-F238E27FC236}">
                <a16:creationId xmlns:a16="http://schemas.microsoft.com/office/drawing/2014/main" id="{4470FC32-622F-42DD-8E45-9EC0EB1AF5CC}"/>
              </a:ext>
            </a:extLst>
          </p:cNvPr>
          <p:cNvPicPr>
            <a:picLocks noGrp="1" noChangeAspect="1"/>
          </p:cNvPicPr>
          <p:nvPr>
            <p:ph sz="half" idx="1"/>
          </p:nvPr>
        </p:nvPicPr>
        <p:blipFill>
          <a:blip r:embed="rId5"/>
          <a:stretch>
            <a:fillRect/>
          </a:stretch>
        </p:blipFill>
        <p:spPr>
          <a:xfrm>
            <a:off x="3417856" y="1556792"/>
            <a:ext cx="2485067" cy="3470638"/>
          </a:xfrm>
          <a:prstGeom prst="rect">
            <a:avLst/>
          </a:prstGeom>
          <a:ln w="12700">
            <a:noFill/>
          </a:ln>
        </p:spPr>
      </p:pic>
      <p:pic>
        <p:nvPicPr>
          <p:cNvPr id="12" name="Picture 11">
            <a:hlinkClick r:id="rId3"/>
            <a:extLst>
              <a:ext uri="{FF2B5EF4-FFF2-40B4-BE49-F238E27FC236}">
                <a16:creationId xmlns:a16="http://schemas.microsoft.com/office/drawing/2014/main" id="{B6CB0303-A290-43C0-9E20-2A308E5940FC}"/>
              </a:ext>
            </a:extLst>
          </p:cNvPr>
          <p:cNvPicPr>
            <a:picLocks noChangeAspect="1"/>
          </p:cNvPicPr>
          <p:nvPr/>
        </p:nvPicPr>
        <p:blipFill>
          <a:blip r:embed="rId6"/>
          <a:stretch>
            <a:fillRect/>
          </a:stretch>
        </p:blipFill>
        <p:spPr>
          <a:xfrm>
            <a:off x="772731" y="1523520"/>
            <a:ext cx="2515802" cy="3503910"/>
          </a:xfrm>
          <a:prstGeom prst="rect">
            <a:avLst/>
          </a:prstGeom>
          <a:ln>
            <a:noFill/>
          </a:ln>
        </p:spPr>
      </p:pic>
    </p:spTree>
    <p:extLst>
      <p:ext uri="{BB962C8B-B14F-4D97-AF65-F5344CB8AC3E}">
        <p14:creationId xmlns:p14="http://schemas.microsoft.com/office/powerpoint/2010/main" val="3517112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FA04951-9539-4E2B-88AC-8F57C8FE57BC}"/>
              </a:ext>
            </a:extLst>
          </p:cNvPr>
          <p:cNvSpPr>
            <a:spLocks noGrp="1"/>
          </p:cNvSpPr>
          <p:nvPr>
            <p:ph type="body" sz="quarter" idx="13"/>
          </p:nvPr>
        </p:nvSpPr>
        <p:spPr>
          <a:xfrm>
            <a:off x="2562870" y="476898"/>
            <a:ext cx="1191720" cy="301224"/>
          </a:xfrm>
        </p:spPr>
        <p:txBody>
          <a:bodyPr/>
          <a:lstStyle/>
          <a:p>
            <a:r>
              <a:rPr lang="en-GB" dirty="0"/>
              <a:t>1AS-1</a:t>
            </a:r>
          </a:p>
        </p:txBody>
      </p:sp>
      <p:sp>
        <p:nvSpPr>
          <p:cNvPr id="3" name="Text Placeholder 2">
            <a:extLst>
              <a:ext uri="{FF2B5EF4-FFF2-40B4-BE49-F238E27FC236}">
                <a16:creationId xmlns:a16="http://schemas.microsoft.com/office/drawing/2014/main" id="{6E24D950-50E9-4596-BF73-E228635888AF}"/>
              </a:ext>
            </a:extLst>
          </p:cNvPr>
          <p:cNvSpPr>
            <a:spLocks noGrp="1"/>
          </p:cNvSpPr>
          <p:nvPr>
            <p:ph type="body" sz="quarter" idx="12"/>
          </p:nvPr>
        </p:nvSpPr>
        <p:spPr/>
        <p:txBody>
          <a:bodyPr/>
          <a:lstStyle/>
          <a:p>
            <a:r>
              <a:rPr lang="en-GB" dirty="0"/>
              <a:t>Compose and partition numbers to 10</a:t>
            </a:r>
          </a:p>
          <a:p>
            <a:endParaRPr lang="en-GB" dirty="0"/>
          </a:p>
        </p:txBody>
      </p:sp>
    </p:spTree>
    <p:extLst>
      <p:ext uri="{BB962C8B-B14F-4D97-AF65-F5344CB8AC3E}">
        <p14:creationId xmlns:p14="http://schemas.microsoft.com/office/powerpoint/2010/main" val="497568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BC35-F1A1-4969-B407-FDD63776A95B}"/>
              </a:ext>
            </a:extLst>
          </p:cNvPr>
          <p:cNvSpPr>
            <a:spLocks noGrp="1"/>
          </p:cNvSpPr>
          <p:nvPr>
            <p:ph idx="1"/>
          </p:nvPr>
        </p:nvSpPr>
        <p:spPr>
          <a:xfrm>
            <a:off x="662018" y="688985"/>
            <a:ext cx="10972800" cy="3888432"/>
          </a:xfrm>
        </p:spPr>
        <p:txBody>
          <a:bodyPr>
            <a:noAutofit/>
          </a:bodyPr>
          <a:lstStyle/>
          <a:p>
            <a:pPr marL="0" indent="0">
              <a:lnSpc>
                <a:spcPct val="120000"/>
              </a:lnSpc>
              <a:spcBef>
                <a:spcPts val="450"/>
              </a:spcBef>
              <a:spcAft>
                <a:spcPts val="450"/>
              </a:spcAft>
            </a:pPr>
            <a:r>
              <a:rPr lang="en-GB" dirty="0">
                <a:solidFill>
                  <a:schemeClr val="tx1"/>
                </a:solidFill>
              </a:rPr>
              <a:t>The following slides contain activities that can be used within the context of pre-teaching, intervention, or as supplementary material integrated into teaching. They do not represent complete lessons and should not be used as such. Also they should not be used all at once, but over the period of a teaching unit. It would be valuable to use many of the activities more than once to build fluency in understanding and application. Also many of them would benefit from the use of manipulatives to support interaction with the ideas. Ensure you engage in rich discussion with the children, asking them to reason and explain the ideas presented. Note that when working with a small group, pupils should also have access to the main teaching delivered by the class teacher and the focus should be directly linked so that the learning is connected and fluency is built.</a:t>
            </a:r>
          </a:p>
        </p:txBody>
      </p:sp>
    </p:spTree>
    <p:extLst>
      <p:ext uri="{BB962C8B-B14F-4D97-AF65-F5344CB8AC3E}">
        <p14:creationId xmlns:p14="http://schemas.microsoft.com/office/powerpoint/2010/main" val="508218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845338" cy="3888432"/>
          </a:xfrm>
        </p:spPr>
        <p:txBody>
          <a:bodyPr>
            <a:normAutofit/>
          </a:bodyPr>
          <a:lstStyle/>
          <a:p>
            <a:pPr marL="342900" indent="-342900">
              <a:buClr>
                <a:srgbClr val="585858"/>
              </a:buClr>
              <a:buFont typeface="Arial" panose="020B0604020202020204" pitchFamily="34" charset="0"/>
              <a:buChar char="•"/>
            </a:pPr>
            <a:r>
              <a:rPr lang="en-GB" dirty="0"/>
              <a:t>Take time to build understanding of the key idea</a:t>
            </a:r>
            <a:r>
              <a:rPr lang="en-GB" dirty="0">
                <a:solidFill>
                  <a:schemeClr val="tx1"/>
                </a:solidFill>
              </a:rPr>
              <a:t>.</a:t>
            </a:r>
            <a:r>
              <a:rPr lang="en-GB" dirty="0"/>
              <a:t> </a:t>
            </a:r>
            <a:r>
              <a:rPr lang="en-GB" dirty="0">
                <a:solidFill>
                  <a:schemeClr val="tx1"/>
                </a:solidFill>
              </a:rPr>
              <a:t>We </a:t>
            </a:r>
            <a:r>
              <a:rPr lang="en-GB" dirty="0"/>
              <a:t>would recommend no more than </a:t>
            </a:r>
            <a:r>
              <a:rPr lang="en-GB" dirty="0">
                <a:solidFill>
                  <a:schemeClr val="tx1"/>
                </a:solidFill>
              </a:rPr>
              <a:t>four </a:t>
            </a:r>
            <a:r>
              <a:rPr lang="en-GB" dirty="0"/>
              <a:t>slides in any one session, and probably fewer. </a:t>
            </a:r>
          </a:p>
          <a:p>
            <a:pPr marL="342900" indent="-342900">
              <a:buClr>
                <a:srgbClr val="585858"/>
              </a:buClr>
              <a:buFont typeface="Arial" panose="020B0604020202020204" pitchFamily="34" charset="0"/>
              <a:buChar char="•"/>
            </a:pPr>
            <a:r>
              <a:rPr lang="en-GB" dirty="0"/>
              <a:t>In subsequent sessions</a:t>
            </a:r>
            <a:r>
              <a:rPr lang="en-GB" dirty="0">
                <a:solidFill>
                  <a:schemeClr val="tx1"/>
                </a:solidFill>
              </a:rPr>
              <a:t>, </a:t>
            </a:r>
            <a:r>
              <a:rPr lang="en-GB" dirty="0"/>
              <a:t>review and </a:t>
            </a:r>
            <a:r>
              <a:rPr lang="en-GB" dirty="0">
                <a:solidFill>
                  <a:schemeClr val="tx1"/>
                </a:solidFill>
              </a:rPr>
              <a:t>practise </a:t>
            </a:r>
            <a:r>
              <a:rPr lang="en-GB" dirty="0"/>
              <a:t>previous learning before moving on</a:t>
            </a:r>
            <a:r>
              <a:rPr lang="en-GB" dirty="0">
                <a:solidFill>
                  <a:schemeClr val="tx1"/>
                </a:solidFill>
              </a:rPr>
              <a:t>.</a:t>
            </a:r>
          </a:p>
          <a:p>
            <a:pPr marL="342900" indent="-342900">
              <a:buClr>
                <a:srgbClr val="585858"/>
              </a:buClr>
              <a:buFont typeface="Arial" panose="020B0604020202020204" pitchFamily="34" charset="0"/>
              <a:buChar char="•"/>
            </a:pPr>
            <a:r>
              <a:rPr lang="en-GB" dirty="0"/>
              <a:t>Play the </a:t>
            </a:r>
            <a:r>
              <a:rPr lang="en-GB" dirty="0">
                <a:solidFill>
                  <a:schemeClr val="tx1"/>
                </a:solidFill>
              </a:rPr>
              <a:t>animation/observe </a:t>
            </a:r>
            <a:r>
              <a:rPr lang="en-GB" dirty="0"/>
              <a:t>the image and ask pupils “What do you notice?”.</a:t>
            </a:r>
          </a:p>
          <a:p>
            <a:pPr marL="342900" indent="-342900">
              <a:buClr>
                <a:srgbClr val="585858"/>
              </a:buClr>
              <a:buFont typeface="Arial" panose="020B0604020202020204" pitchFamily="34" charset="0"/>
              <a:buChar char="•"/>
            </a:pPr>
            <a:r>
              <a:rPr lang="en-GB" dirty="0"/>
              <a:t>Encourage pupils to explain what they see, what is happening and </a:t>
            </a:r>
            <a:r>
              <a:rPr lang="en-GB" dirty="0">
                <a:solidFill>
                  <a:schemeClr val="tx1"/>
                </a:solidFill>
              </a:rPr>
              <a:t>why.</a:t>
            </a:r>
          </a:p>
          <a:p>
            <a:pPr marL="342900" indent="-342900">
              <a:buClr>
                <a:srgbClr val="585858"/>
              </a:buClr>
              <a:buFont typeface="Arial" panose="020B0604020202020204" pitchFamily="34" charset="0"/>
              <a:buChar char="•"/>
            </a:pPr>
            <a:r>
              <a:rPr lang="en-GB" dirty="0"/>
              <a:t>Where there is a highlighted sentence, draw out the meaning of this from the image and repeat together and individually.</a:t>
            </a:r>
          </a:p>
        </p:txBody>
      </p:sp>
    </p:spTree>
    <p:extLst>
      <p:ext uri="{BB962C8B-B14F-4D97-AF65-F5344CB8AC3E}">
        <p14:creationId xmlns:p14="http://schemas.microsoft.com/office/powerpoint/2010/main" val="2819374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972800" cy="3888432"/>
          </a:xfrm>
        </p:spPr>
        <p:txBody>
          <a:bodyPr/>
          <a:lstStyle/>
          <a:p>
            <a:pPr marL="342900" indent="-342900">
              <a:buClr>
                <a:srgbClr val="585858"/>
              </a:buClr>
              <a:buFont typeface="Arial" panose="020B0604020202020204" pitchFamily="34" charset="0"/>
              <a:buChar char="•"/>
            </a:pPr>
            <a:r>
              <a:rPr lang="en-GB" dirty="0"/>
              <a:t>Engage in the suggested activities, using manipulatives where appropriate, to enhance the interaction and stimulate discussion. </a:t>
            </a:r>
            <a:r>
              <a:rPr lang="en-GB" dirty="0">
                <a:solidFill>
                  <a:schemeClr val="tx1"/>
                </a:solidFill>
              </a:rPr>
              <a:t>However, </a:t>
            </a:r>
            <a:r>
              <a:rPr lang="en-GB" dirty="0"/>
              <a:t>note that the ultimate aim is to develop fluency in the mathematical ideas such that resources are no longer needed. </a:t>
            </a:r>
          </a:p>
          <a:p>
            <a:pPr marL="342900" indent="-342900">
              <a:buClr>
                <a:srgbClr val="585858"/>
              </a:buClr>
              <a:buFont typeface="Arial" panose="020B0604020202020204" pitchFamily="34" charset="0"/>
              <a:buChar char="•"/>
            </a:pPr>
            <a:r>
              <a:rPr lang="en-GB" dirty="0"/>
              <a:t>Repeat questions, using other numbers/examples where relevant.</a:t>
            </a:r>
          </a:p>
          <a:p>
            <a:pPr marL="342900" indent="-342900">
              <a:buClr>
                <a:srgbClr val="585858"/>
              </a:buClr>
              <a:buFont typeface="Arial" panose="020B0604020202020204" pitchFamily="34" charset="0"/>
              <a:buChar char="•"/>
            </a:pPr>
            <a:r>
              <a:rPr lang="en-GB" dirty="0"/>
              <a:t>Repeat the highlighted language structures wherever relevant to build fluency with the key idea and connect the learning. For example:</a:t>
            </a:r>
          </a:p>
          <a:p>
            <a:endParaRPr lang="en-GB" dirty="0"/>
          </a:p>
          <a:p>
            <a:pPr marL="0" indent="0"/>
            <a:endParaRPr lang="en-GB" dirty="0"/>
          </a:p>
        </p:txBody>
      </p:sp>
      <p:sp>
        <p:nvSpPr>
          <p:cNvPr id="5" name="TextBox 19">
            <a:extLst>
              <a:ext uri="{FF2B5EF4-FFF2-40B4-BE49-F238E27FC236}">
                <a16:creationId xmlns:a16="http://schemas.microsoft.com/office/drawing/2014/main" id="{9E99F201-5AC6-4933-B5C1-2B91B0DC1203}"/>
              </a:ext>
            </a:extLst>
          </p:cNvPr>
          <p:cNvSpPr txBox="1"/>
          <p:nvPr/>
        </p:nvSpPr>
        <p:spPr>
          <a:xfrm>
            <a:off x="2997523" y="4418337"/>
            <a:ext cx="5486401" cy="400110"/>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hundreds are equivalent to 1,000.</a:t>
            </a:r>
          </a:p>
        </p:txBody>
      </p:sp>
    </p:spTree>
    <p:extLst>
      <p:ext uri="{BB962C8B-B14F-4D97-AF65-F5344CB8AC3E}">
        <p14:creationId xmlns:p14="http://schemas.microsoft.com/office/powerpoint/2010/main" val="1762984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24704-EDE4-4CA5-ADAB-2B740C5F9CA2}"/>
              </a:ext>
            </a:extLst>
          </p:cNvPr>
          <p:cNvSpPr/>
          <p:nvPr/>
        </p:nvSpPr>
        <p:spPr bwMode="auto">
          <a:xfrm>
            <a:off x="0" y="3068960"/>
            <a:ext cx="12216680" cy="720080"/>
          </a:xfrm>
          <a:prstGeom prst="rect">
            <a:avLst/>
          </a:prstGeom>
          <a:solidFill>
            <a:schemeClr val="accent6">
              <a:lumMod val="50000"/>
            </a:schemeClr>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42" name="Title 3">
            <a:extLst>
              <a:ext uri="{FF2B5EF4-FFF2-40B4-BE49-F238E27FC236}">
                <a16:creationId xmlns:a16="http://schemas.microsoft.com/office/drawing/2014/main" id="{9FA756B9-D3A2-4838-BAE4-37F02EFEBA50}"/>
              </a:ext>
            </a:extLst>
          </p:cNvPr>
          <p:cNvSpPr txBox="1">
            <a:spLocks/>
          </p:cNvSpPr>
          <p:nvPr/>
        </p:nvSpPr>
        <p:spPr bwMode="auto">
          <a:xfrm>
            <a:off x="594008" y="3215915"/>
            <a:ext cx="11262632"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0">
                <a:solidFill>
                  <a:schemeClr val="bg1"/>
                </a:solidFill>
                <a:latin typeface="+mn-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a:lstStyle>
          <a:p>
            <a:pPr>
              <a:buClrTx/>
              <a:buFontTx/>
              <a:buNone/>
            </a:pPr>
            <a:r>
              <a:rPr lang="en-GB" dirty="0">
                <a:latin typeface="Arial" panose="020B0604020202020204" pitchFamily="34" charset="0"/>
                <a:cs typeface="Arial" panose="020B0604020202020204" pitchFamily="34" charset="0"/>
              </a:rPr>
              <a:t>1AS-1 Compose and partition numbers to 10</a:t>
            </a:r>
            <a:endParaRPr lang="en-GB" kern="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0460257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526B72-8071-401F-B642-5B471452B56C}"/>
              </a:ext>
            </a:extLst>
          </p:cNvPr>
          <p:cNvSpPr>
            <a:spLocks noGrp="1"/>
          </p:cNvSpPr>
          <p:nvPr>
            <p:ph type="title"/>
          </p:nvPr>
        </p:nvSpPr>
        <p:spPr/>
        <p:txBody>
          <a:bodyPr/>
          <a:lstStyle/>
          <a:p>
            <a:r>
              <a:rPr lang="en-GB" dirty="0"/>
              <a:t>1AS-1 Compose and partition numbers to 10</a:t>
            </a:r>
          </a:p>
        </p:txBody>
      </p:sp>
      <p:pic>
        <p:nvPicPr>
          <p:cNvPr id="4" name="Picture 3">
            <a:extLst>
              <a:ext uri="{FF2B5EF4-FFF2-40B4-BE49-F238E27FC236}">
                <a16:creationId xmlns:a16="http://schemas.microsoft.com/office/drawing/2014/main" id="{E420DA58-CD44-476B-982B-55B38BE1CE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675" y="4300632"/>
            <a:ext cx="404017" cy="703291"/>
          </a:xfrm>
          <a:prstGeom prst="rect">
            <a:avLst/>
          </a:prstGeom>
        </p:spPr>
      </p:pic>
      <p:pic>
        <p:nvPicPr>
          <p:cNvPr id="5" name="Picture 4">
            <a:extLst>
              <a:ext uri="{FF2B5EF4-FFF2-40B4-BE49-F238E27FC236}">
                <a16:creationId xmlns:a16="http://schemas.microsoft.com/office/drawing/2014/main" id="{6CA3A167-ED52-4AB4-8A78-27BFF76940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1927" y="4053732"/>
            <a:ext cx="404017" cy="950191"/>
          </a:xfrm>
          <a:prstGeom prst="rect">
            <a:avLst/>
          </a:prstGeom>
        </p:spPr>
      </p:pic>
      <p:pic>
        <p:nvPicPr>
          <p:cNvPr id="6" name="Picture 5">
            <a:extLst>
              <a:ext uri="{FF2B5EF4-FFF2-40B4-BE49-F238E27FC236}">
                <a16:creationId xmlns:a16="http://schemas.microsoft.com/office/drawing/2014/main" id="{0D59951D-4E78-45F7-A4AB-70361E73AF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4506" y="3724532"/>
            <a:ext cx="418982" cy="1279390"/>
          </a:xfrm>
          <a:prstGeom prst="rect">
            <a:avLst/>
          </a:prstGeom>
        </p:spPr>
      </p:pic>
      <p:pic>
        <p:nvPicPr>
          <p:cNvPr id="7" name="Picture 6">
            <a:extLst>
              <a:ext uri="{FF2B5EF4-FFF2-40B4-BE49-F238E27FC236}">
                <a16:creationId xmlns:a16="http://schemas.microsoft.com/office/drawing/2014/main" id="{E9A448DA-5093-4F68-A484-FCA1FFCABB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33248" y="3530006"/>
            <a:ext cx="426463" cy="1473917"/>
          </a:xfrm>
          <a:prstGeom prst="rect">
            <a:avLst/>
          </a:prstGeom>
        </p:spPr>
      </p:pic>
      <p:pic>
        <p:nvPicPr>
          <p:cNvPr id="8" name="Picture 7">
            <a:extLst>
              <a:ext uri="{FF2B5EF4-FFF2-40B4-BE49-F238E27FC236}">
                <a16:creationId xmlns:a16="http://schemas.microsoft.com/office/drawing/2014/main" id="{48625153-42D4-4DEC-B795-754C46817E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83286" y="3327996"/>
            <a:ext cx="658400" cy="1675926"/>
          </a:xfrm>
          <a:prstGeom prst="rect">
            <a:avLst/>
          </a:prstGeom>
        </p:spPr>
      </p:pic>
      <p:pic>
        <p:nvPicPr>
          <p:cNvPr id="9" name="Picture 8">
            <a:extLst>
              <a:ext uri="{FF2B5EF4-FFF2-40B4-BE49-F238E27FC236}">
                <a16:creationId xmlns:a16="http://schemas.microsoft.com/office/drawing/2014/main" id="{350B2C63-FA25-410E-935A-F2D73A30EAF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05675" y="3058650"/>
            <a:ext cx="576099" cy="1945273"/>
          </a:xfrm>
          <a:prstGeom prst="rect">
            <a:avLst/>
          </a:prstGeom>
        </p:spPr>
      </p:pic>
      <p:pic>
        <p:nvPicPr>
          <p:cNvPr id="10" name="Picture 9">
            <a:extLst>
              <a:ext uri="{FF2B5EF4-FFF2-40B4-BE49-F238E27FC236}">
                <a16:creationId xmlns:a16="http://schemas.microsoft.com/office/drawing/2014/main" id="{ACFFD739-19F2-4D2F-8CE7-6992EDF3EF4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26135" y="2714486"/>
            <a:ext cx="598545" cy="2289436"/>
          </a:xfrm>
          <a:prstGeom prst="rect">
            <a:avLst/>
          </a:prstGeom>
        </p:spPr>
      </p:pic>
      <p:pic>
        <p:nvPicPr>
          <p:cNvPr id="11" name="Picture 10">
            <a:extLst>
              <a:ext uri="{FF2B5EF4-FFF2-40B4-BE49-F238E27FC236}">
                <a16:creationId xmlns:a16="http://schemas.microsoft.com/office/drawing/2014/main" id="{794AFA0F-65C1-406B-B148-5D915CA37E5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98823" y="2564850"/>
            <a:ext cx="658400" cy="2439072"/>
          </a:xfrm>
          <a:prstGeom prst="rect">
            <a:avLst/>
          </a:prstGeom>
        </p:spPr>
      </p:pic>
      <p:pic>
        <p:nvPicPr>
          <p:cNvPr id="12" name="Picture 11">
            <a:extLst>
              <a:ext uri="{FF2B5EF4-FFF2-40B4-BE49-F238E27FC236}">
                <a16:creationId xmlns:a16="http://schemas.microsoft.com/office/drawing/2014/main" id="{2EC37CA8-93A9-4FCC-ACF0-FEF0680B8C0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11733" y="2302986"/>
            <a:ext cx="478836" cy="2700936"/>
          </a:xfrm>
          <a:prstGeom prst="rect">
            <a:avLst/>
          </a:prstGeom>
        </p:spPr>
      </p:pic>
      <p:pic>
        <p:nvPicPr>
          <p:cNvPr id="13" name="Picture 12">
            <a:extLst>
              <a:ext uri="{FF2B5EF4-FFF2-40B4-BE49-F238E27FC236}">
                <a16:creationId xmlns:a16="http://schemas.microsoft.com/office/drawing/2014/main" id="{D76B0791-2D65-4D56-B90E-F4B74082A3C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683136" y="2063568"/>
            <a:ext cx="935226" cy="2940354"/>
          </a:xfrm>
          <a:prstGeom prst="rect">
            <a:avLst/>
          </a:prstGeom>
        </p:spPr>
      </p:pic>
      <p:sp>
        <p:nvSpPr>
          <p:cNvPr id="14" name="TextBox 13"/>
          <p:cNvSpPr txBox="1"/>
          <p:nvPr/>
        </p:nvSpPr>
        <p:spPr bwMode="auto">
          <a:xfrm>
            <a:off x="1544582" y="5273268"/>
            <a:ext cx="4800601"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500" i="1" dirty="0">
                <a:solidFill>
                  <a:schemeClr val="bg1">
                    <a:lumMod val="50000"/>
                  </a:schemeClr>
                </a:solidFill>
                <a:latin typeface="Myriad Pro" panose="020B0503030403020204" pitchFamily="34" charset="0"/>
              </a:rPr>
              <a:t>Images © 2017 Alphablocks Ltd. All Rights Reserved.</a:t>
            </a:r>
          </a:p>
          <a:p>
            <a:pPr algn="ctr">
              <a:buClr>
                <a:srgbClr val="82CBDD"/>
              </a:buClr>
              <a:buNone/>
            </a:pPr>
            <a:endParaRPr lang="en-GB" sz="1500" i="1" dirty="0">
              <a:solidFill>
                <a:schemeClr val="bg1">
                  <a:lumMod val="50000"/>
                </a:schemeClr>
              </a:solidFill>
              <a:latin typeface="Myriad Pro" panose="020B0503030403020204" pitchFamily="34" charset="0"/>
              <a:ea typeface="Myriad Pro Light" charset="0"/>
              <a:cs typeface="Myriad Pro Light" charset="0"/>
            </a:endParaRPr>
          </a:p>
        </p:txBody>
      </p:sp>
      <p:sp>
        <p:nvSpPr>
          <p:cNvPr id="19" name="Content Placeholder 2">
            <a:extLst>
              <a:ext uri="{FF2B5EF4-FFF2-40B4-BE49-F238E27FC236}">
                <a16:creationId xmlns:a16="http://schemas.microsoft.com/office/drawing/2014/main" id="{7AC2BA32-2BA9-40F5-98BA-2ADD26EA3A8E}"/>
              </a:ext>
            </a:extLst>
          </p:cNvPr>
          <p:cNvSpPr txBox="1">
            <a:spLocks/>
          </p:cNvSpPr>
          <p:nvPr/>
        </p:nvSpPr>
        <p:spPr>
          <a:xfrm>
            <a:off x="7687733" y="1567970"/>
            <a:ext cx="4011592"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Make your own set of </a:t>
            </a:r>
            <a:r>
              <a:rPr lang="en-GB" sz="2000" dirty="0" err="1">
                <a:latin typeface="Arial" panose="020B0604020202020204" pitchFamily="34" charset="0"/>
                <a:cs typeface="Arial" panose="020B0604020202020204" pitchFamily="34" charset="0"/>
              </a:rPr>
              <a:t>Numberblocks</a:t>
            </a:r>
            <a:r>
              <a:rPr lang="en-GB" sz="2000" dirty="0">
                <a:latin typeface="Arial" panose="020B0604020202020204" pitchFamily="34" charset="0"/>
                <a:cs typeface="Arial" panose="020B0604020202020204" pitchFamily="34" charset="0"/>
              </a:rPr>
              <a:t> 1 to 10 and put them in order.</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Which Numberblock is the shortest? Which is the tallest? </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Can you show me the right number of fingers to match the name of each Numberblock?</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Now try putting down your fingers as we count backwards!</a:t>
            </a:r>
          </a:p>
          <a:p>
            <a:pPr>
              <a:lnSpc>
                <a:spcPct val="120000"/>
              </a:lnSpc>
              <a:spcBef>
                <a:spcPts val="600"/>
              </a:spcBef>
              <a:spcAft>
                <a:spcPts val="600"/>
              </a:spcAft>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extLst>
      <p:ext uri="{BB962C8B-B14F-4D97-AF65-F5344CB8AC3E}">
        <p14:creationId xmlns:p14="http://schemas.microsoft.com/office/powerpoint/2010/main" val="2414701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8.6|2.7|2.8|2.7|2.9"/>
</p:tagLst>
</file>

<file path=ppt/theme/theme1.xml><?xml version="1.0" encoding="utf-8"?>
<a:theme xmlns:a="http://schemas.openxmlformats.org/drawingml/2006/main" name="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D0CC3F-3853-4A5C-A974-C104A75090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2F4355-41EF-4DA9-B998-C6511E367AD2}">
  <ds:schemaRefs>
    <ds:schemaRef ds:uri="http://purl.org/dc/elements/1.1/"/>
    <ds:schemaRef ds:uri="http://schemas.microsoft.com/office/infopath/2007/PartnerControls"/>
    <ds:schemaRef ds:uri="http://purl.org/dc/terms/"/>
    <ds:schemaRef ds:uri="http://schemas.openxmlformats.org/package/2006/metadata/core-properties"/>
    <ds:schemaRef ds:uri="dc9bd944-225f-43f1-96dc-d5ee43d55d1c"/>
    <ds:schemaRef ds:uri="http://schemas.microsoft.com/office/2006/documentManagement/types"/>
    <ds:schemaRef ds:uri="http://purl.org/dc/dcmitype/"/>
    <ds:schemaRef ds:uri="6e8f39c4-649a-4727-b531-9584b06a2d5b"/>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382AB53F-2365-4221-B52E-1FAB7194DE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1560</Words>
  <Application>Microsoft Office PowerPoint</Application>
  <PresentationFormat>Widescreen</PresentationFormat>
  <Paragraphs>162</Paragraphs>
  <Slides>21</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Calibri</vt:lpstr>
      <vt:lpstr>Calibri Light</vt:lpstr>
      <vt:lpstr>Myriad Pro</vt:lpstr>
      <vt:lpstr>Myriad Pro Light</vt:lpstr>
      <vt:lpstr>Custom Design</vt:lpstr>
      <vt:lpstr>1_Custom Design</vt:lpstr>
      <vt:lpstr>PowerPoint Presentation</vt:lpstr>
      <vt:lpstr>1AS-1 Compose numbers to 10 from 2 parts, and partition numbers to 10 into parts, including recognising odd and even numbers.</vt:lpstr>
      <vt:lpstr>1AS-1: Linked mastery PD materials</vt:lpstr>
      <vt:lpstr>PowerPoint Presentation</vt:lpstr>
      <vt:lpstr>PowerPoint Presentation</vt:lpstr>
      <vt:lpstr>Guidance for working with a small pre-teaching or intervention group</vt:lpstr>
      <vt:lpstr>Guidance for working with a small pre-teaching or intervention group</vt:lpstr>
      <vt:lpstr>PowerPoint Presentation</vt:lpstr>
      <vt:lpstr>1AS-1 Compose and partition numbers to 10</vt:lpstr>
      <vt:lpstr>1AS-1 Compose and partition numbers to 10</vt:lpstr>
      <vt:lpstr>1AS-1 Compose and partition numbers to 10</vt:lpstr>
      <vt:lpstr>1AS-1 Compose and partition numbers to 10</vt:lpstr>
      <vt:lpstr>1AS-1 Compose and partition numbers to 10</vt:lpstr>
      <vt:lpstr>1AS-1 Compose and partition numbers to 10</vt:lpstr>
      <vt:lpstr>1AS-1 Compose and partition numbers to 10</vt:lpstr>
      <vt:lpstr>1AS-1 Compose and partition numbers to 10</vt:lpstr>
      <vt:lpstr>1AS-1 Compose and partition numbers to 10</vt:lpstr>
      <vt:lpstr>1AS-1 Compose and partition numbers to 10</vt:lpstr>
      <vt:lpstr>1AS-1 Compose and partition numbers to 10</vt:lpstr>
      <vt:lpstr>1AS-1 Compose and partition numbers to 10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Morgan</dc:creator>
  <cp:lastModifiedBy>Jayne Stevenson Headteacher</cp:lastModifiedBy>
  <cp:revision>6</cp:revision>
  <dcterms:created xsi:type="dcterms:W3CDTF">2020-08-07T06:29:50Z</dcterms:created>
  <dcterms:modified xsi:type="dcterms:W3CDTF">2022-11-10T14:20:52Z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