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7" r:id="rId5"/>
    <p:sldId id="259" r:id="rId6"/>
    <p:sldId id="261" r:id="rId7"/>
    <p:sldId id="262" r:id="rId8"/>
    <p:sldId id="263" r:id="rId9"/>
    <p:sldId id="270" r:id="rId10"/>
    <p:sldId id="264" r:id="rId11"/>
    <p:sldId id="271" r:id="rId12"/>
    <p:sldId id="269" r:id="rId13"/>
    <p:sldId id="272" r:id="rId14"/>
    <p:sldId id="265" r:id="rId15"/>
    <p:sldId id="273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ED99BB-8B7C-4A48-B1CF-35058536107A}" v="107" dt="2020-08-26T12:47:52.287"/>
    <p1510:client id="{C7412D0C-1582-49B2-83E3-9EEA17B26E89}" v="8" dt="2020-08-26T13:24:17.1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88664" autoAdjust="0"/>
  </p:normalViewPr>
  <p:slideViewPr>
    <p:cSldViewPr snapToGrid="0" snapToObjects="1">
      <p:cViewPr varScale="1">
        <p:scale>
          <a:sx n="70" d="100"/>
          <a:sy n="70" d="100"/>
        </p:scale>
        <p:origin x="177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Moving Up! The transition to secondary school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3D1CA-6CA1-1E43-A945-7EEBC0D5E56F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0421F-D350-F141-AAC0-C78A68756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6527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Moving Up! The transition to secondary school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4270B-C58D-DD43-8329-B73C1477BA7E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2082C-31B8-AB44-8099-091513F65D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604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597573" y="1722318"/>
            <a:ext cx="4280492" cy="114500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597573" y="3136736"/>
            <a:ext cx="428049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57813" y="490643"/>
            <a:ext cx="8467909" cy="1588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280512" y="202720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9" name="Picture 8" descr="AF-logo-RGB-Green+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13" y="5868612"/>
            <a:ext cx="2782899" cy="631173"/>
          </a:xfrm>
          <a:prstGeom prst="rect">
            <a:avLst/>
          </a:prstGeom>
        </p:spPr>
      </p:pic>
      <p:sp>
        <p:nvSpPr>
          <p:cNvPr id="10" name="Content Placeholder 12"/>
          <p:cNvSpPr>
            <a:spLocks noGrp="1"/>
          </p:cNvSpPr>
          <p:nvPr userDrawn="1">
            <p:ph sz="quarter" idx="11" hasCustomPrompt="1"/>
          </p:nvPr>
        </p:nvSpPr>
        <p:spPr>
          <a:xfrm>
            <a:off x="4597573" y="1300163"/>
            <a:ext cx="3385026" cy="365125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defRPr sz="1200">
                <a:latin typeface="+mn-lt"/>
                <a:cs typeface="Verdana"/>
              </a:defRPr>
            </a:lvl1pPr>
          </a:lstStyle>
          <a:p>
            <a:pPr lvl="0"/>
            <a:r>
              <a:rPr lang="en-GB" dirty="0"/>
              <a:t>Date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ull-out stat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9"/>
          <p:cNvSpPr>
            <a:spLocks noGrp="1"/>
          </p:cNvSpPr>
          <p:nvPr>
            <p:ph type="body" sz="quarter" idx="25"/>
          </p:nvPr>
        </p:nvSpPr>
        <p:spPr>
          <a:xfrm>
            <a:off x="4713288" y="1401933"/>
            <a:ext cx="1962150" cy="2147887"/>
          </a:xfrm>
          <a:solidFill>
            <a:schemeClr val="tx2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26"/>
          </p:nvPr>
        </p:nvSpPr>
        <p:spPr>
          <a:xfrm>
            <a:off x="6864350" y="1401933"/>
            <a:ext cx="1962150" cy="2147887"/>
          </a:xfrm>
          <a:solidFill>
            <a:srgbClr val="8C4799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7813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714011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36056" y="202721"/>
            <a:ext cx="352507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r>
              <a:rPr lang="en-US" dirty="0"/>
              <a:t>Presentation or section title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870" y="202721"/>
            <a:ext cx="52919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fld id="{462AC695-DD95-4246-9D7F-71FDA65D9A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512" y="202720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258426" y="1405380"/>
            <a:ext cx="4115137" cy="4733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F-logo-Greyscal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595" y="6248616"/>
            <a:ext cx="1579698" cy="358282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4859849" y="2111123"/>
            <a:ext cx="1635227" cy="1588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7030691" y="2111123"/>
            <a:ext cx="1635227" cy="1588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4713288" y="3858611"/>
            <a:ext cx="4113212" cy="23897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Object or image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781551" y="1415200"/>
            <a:ext cx="1713526" cy="509588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0.0%</a:t>
            </a:r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934201" y="1415200"/>
            <a:ext cx="1717654" cy="509588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0.0%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4781551" y="2180612"/>
            <a:ext cx="1713526" cy="1289834"/>
          </a:xfrm>
        </p:spPr>
        <p:txBody>
          <a:bodyPr>
            <a:norm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6948265" y="2180612"/>
            <a:ext cx="1717654" cy="1289834"/>
          </a:xfrm>
        </p:spPr>
        <p:txBody>
          <a:bodyPr>
            <a:norm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+ pull-out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7813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714011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36056" y="202721"/>
            <a:ext cx="352507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r>
              <a:rPr lang="en-US" dirty="0"/>
              <a:t>Presentation or section title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870" y="202721"/>
            <a:ext cx="52919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fld id="{462AC695-DD95-4246-9D7F-71FDA65D9A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512" y="202720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258426" y="1405380"/>
            <a:ext cx="4115137" cy="4733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F-logo-Greyscal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595" y="6248616"/>
            <a:ext cx="1579698" cy="358282"/>
          </a:xfrm>
          <a:prstGeom prst="rect">
            <a:avLst/>
          </a:prstGeom>
        </p:spPr>
      </p:pic>
      <p:sp>
        <p:nvSpPr>
          <p:cNvPr id="19" name="Content Placeholder 20"/>
          <p:cNvSpPr>
            <a:spLocks noGrp="1"/>
          </p:cNvSpPr>
          <p:nvPr>
            <p:ph sz="quarter" idx="17" hasCustomPrompt="1"/>
          </p:nvPr>
        </p:nvSpPr>
        <p:spPr>
          <a:xfrm>
            <a:off x="6589978" y="4114800"/>
            <a:ext cx="2236522" cy="57758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0.0%</a:t>
            </a:r>
          </a:p>
        </p:txBody>
      </p:sp>
      <p:sp>
        <p:nvSpPr>
          <p:cNvPr id="20" name="Content Placeholder 24"/>
          <p:cNvSpPr>
            <a:spLocks noGrp="1"/>
          </p:cNvSpPr>
          <p:nvPr>
            <p:ph sz="quarter" idx="18" hasCustomPrompt="1"/>
          </p:nvPr>
        </p:nvSpPr>
        <p:spPr>
          <a:xfrm>
            <a:off x="6593739" y="4822166"/>
            <a:ext cx="2217177" cy="1289050"/>
          </a:xfrm>
        </p:spPr>
        <p:txBody>
          <a:bodyPr>
            <a:normAutofit/>
          </a:bodyPr>
          <a:lstStyle>
            <a:lvl1pPr marL="0" indent="0"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styles=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13288" y="1405380"/>
            <a:ext cx="4097337" cy="2442891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Object or image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larg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7813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714011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36056" y="202721"/>
            <a:ext cx="352507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r>
              <a:rPr lang="en-US" dirty="0"/>
              <a:t>Presentation or section title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870" y="202721"/>
            <a:ext cx="52919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fld id="{462AC695-DD95-4246-9D7F-71FDA65D9A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512" y="202720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258426" y="1415600"/>
            <a:ext cx="8567950" cy="47453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 descr="AF-logo-Greyscal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595" y="6248616"/>
            <a:ext cx="1579698" cy="35828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258426" y="1948695"/>
            <a:ext cx="8568074" cy="3938071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Object or image</a:t>
            </a:r>
          </a:p>
        </p:txBody>
      </p:sp>
    </p:spTree>
    <p:extLst>
      <p:ext uri="{BB962C8B-B14F-4D97-AF65-F5344CB8AC3E}">
        <p14:creationId xmlns:p14="http://schemas.microsoft.com/office/powerpoint/2010/main" val="329977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7813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714011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36056" y="202721"/>
            <a:ext cx="352507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r>
              <a:rPr lang="en-US" dirty="0"/>
              <a:t>Presentation or section title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870" y="202721"/>
            <a:ext cx="52919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fld id="{462AC695-DD95-4246-9D7F-71FDA65D9A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512" y="202720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15" name="Picture 14" descr="AF-logo-Greyscal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595" y="6248616"/>
            <a:ext cx="1579698" cy="3582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729" y="1215161"/>
            <a:ext cx="4280492" cy="114500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57813" y="490643"/>
            <a:ext cx="8467909" cy="1588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280512" y="202720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9" name="Picture 8" descr="AF-logo-RGB-Green+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13" y="5868612"/>
            <a:ext cx="2782899" cy="631173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45556" y="2629743"/>
            <a:ext cx="4279900" cy="17526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373221" y="6220060"/>
            <a:ext cx="4671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Anna Freud National Centre for Children and Families is a company limited by guarantee, company number 03819888, and a registered charity, number 1077106.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373221" y="5943831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  <a:cs typeface="Verdana"/>
              </a:rPr>
              <a:t>Our Patron: Her Royal Highness The</a:t>
            </a:r>
            <a:r>
              <a:rPr lang="en-US" sz="900" b="1" baseline="0" dirty="0">
                <a:latin typeface="+mn-lt"/>
                <a:cs typeface="Verdana"/>
              </a:rPr>
              <a:t> Duchess of Cambridge</a:t>
            </a:r>
            <a:endParaRPr lang="en-US" sz="900" b="1" dirty="0">
              <a:latin typeface="+mn-lt"/>
              <a:cs typeface="Verdana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426" y="1395686"/>
            <a:ext cx="8229600" cy="4733456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spcAft>
                <a:spcPts val="0"/>
              </a:spcAft>
              <a:defRPr sz="2200"/>
            </a:lvl1pPr>
            <a:lvl2pPr>
              <a:spcBef>
                <a:spcPts val="1200"/>
              </a:spcBef>
              <a:spcAft>
                <a:spcPts val="0"/>
              </a:spcAft>
              <a:defRPr sz="2200"/>
            </a:lvl2pPr>
            <a:lvl3pPr>
              <a:spcBef>
                <a:spcPts val="600"/>
              </a:spcBef>
              <a:spcAft>
                <a:spcPts val="0"/>
              </a:spcAft>
              <a:defRPr sz="2200"/>
            </a:lvl3pPr>
            <a:lvl4pPr>
              <a:spcBef>
                <a:spcPts val="600"/>
              </a:spcBef>
              <a:spcAft>
                <a:spcPts val="0"/>
              </a:spcAft>
              <a:defRPr sz="2200"/>
            </a:lvl4pPr>
            <a:lvl5pPr>
              <a:spcBef>
                <a:spcPts val="600"/>
              </a:spcBef>
              <a:spcAft>
                <a:spcPts val="0"/>
              </a:spcAft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7813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714011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36056" y="202721"/>
            <a:ext cx="352507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r>
              <a:rPr lang="en-US" dirty="0"/>
              <a:t>Presentation or section title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870" y="202721"/>
            <a:ext cx="52919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fld id="{462AC695-DD95-4246-9D7F-71FDA65D9A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512" y="202720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Verdana"/>
                <a:cs typeface="Verdana"/>
              </a:rPr>
              <a:t>Anna Freud National Centre for Children and Families</a:t>
            </a:r>
          </a:p>
        </p:txBody>
      </p:sp>
      <p:pic>
        <p:nvPicPr>
          <p:cNvPr id="14" name="Picture 13" descr="AF-logo-Greyscal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595" y="6248616"/>
            <a:ext cx="1579698" cy="3582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r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7813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714011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36056" y="202721"/>
            <a:ext cx="352507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r>
              <a:rPr lang="en-US" dirty="0"/>
              <a:t>Presentation or section title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870" y="202721"/>
            <a:ext cx="52919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fld id="{462AC695-DD95-4246-9D7F-71FDA65D9A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512" y="202720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14" name="Picture 13" descr="AF-logo-Greyscal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595" y="6248616"/>
            <a:ext cx="1579698" cy="358282"/>
          </a:xfrm>
          <a:prstGeom prst="rect">
            <a:avLst/>
          </a:prstGeom>
        </p:spPr>
      </p:pic>
      <p:sp>
        <p:nvSpPr>
          <p:cNvPr id="18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211767" y="1600200"/>
            <a:ext cx="6949363" cy="4191000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0"/>
              </a:spcAft>
              <a:defRPr sz="2200"/>
            </a:lvl1pPr>
            <a:lvl2pPr>
              <a:spcBef>
                <a:spcPts val="1200"/>
              </a:spcBef>
              <a:spcAft>
                <a:spcPts val="0"/>
              </a:spcAft>
              <a:defRPr sz="2200"/>
            </a:lvl2pPr>
            <a:lvl3pPr>
              <a:spcBef>
                <a:spcPts val="600"/>
              </a:spcBef>
              <a:spcAft>
                <a:spcPts val="0"/>
              </a:spcAft>
              <a:defRPr sz="2200"/>
            </a:lvl3pPr>
            <a:lvl4pPr>
              <a:spcBef>
                <a:spcPts val="600"/>
              </a:spcBef>
              <a:spcAft>
                <a:spcPts val="0"/>
              </a:spcAft>
              <a:defRPr sz="2200"/>
            </a:lvl4pPr>
            <a:lvl5pPr>
              <a:spcBef>
                <a:spcPts val="600"/>
              </a:spcBef>
              <a:spcAft>
                <a:spcPts val="0"/>
              </a:spcAft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Gre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80512" y="1722318"/>
            <a:ext cx="5264538" cy="114500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80512" y="3136736"/>
            <a:ext cx="5264538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280512" y="1300163"/>
            <a:ext cx="3385026" cy="365125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defRPr sz="1200">
                <a:latin typeface="+mn-lt"/>
                <a:cs typeface="Verdana"/>
              </a:defRPr>
            </a:lvl1pPr>
          </a:lstStyle>
          <a:p>
            <a:pPr lvl="0"/>
            <a:r>
              <a:rPr lang="en-GB" dirty="0"/>
              <a:t>Section #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57813" y="490643"/>
            <a:ext cx="8467909" cy="1588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280512" y="202720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870" y="202721"/>
            <a:ext cx="52919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fld id="{462AC695-DD95-4246-9D7F-71FDA65D9A0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F-logo-RGB-Green+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192" y="6110809"/>
            <a:ext cx="1890332" cy="42873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Purp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80511" y="1722318"/>
            <a:ext cx="5245149" cy="114500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80511" y="3136736"/>
            <a:ext cx="524514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280512" y="1300163"/>
            <a:ext cx="3385026" cy="365125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defRPr sz="1200">
                <a:latin typeface="+mn-lt"/>
                <a:cs typeface="Verdana"/>
              </a:defRPr>
            </a:lvl1pPr>
          </a:lstStyle>
          <a:p>
            <a:pPr lvl="0"/>
            <a:r>
              <a:rPr lang="en-GB" dirty="0"/>
              <a:t>Section #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57813" y="490643"/>
            <a:ext cx="8467909" cy="1588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280512" y="202720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17" name="Picture 16" descr="AF-logo-RGB-Purple+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192" y="6110809"/>
            <a:ext cx="1890332" cy="428735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870" y="202721"/>
            <a:ext cx="52919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fld id="{462AC695-DD95-4246-9D7F-71FDA65D9A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946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Bl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80511" y="1722318"/>
            <a:ext cx="5254843" cy="114500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80511" y="3136736"/>
            <a:ext cx="5254843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280512" y="1300163"/>
            <a:ext cx="3385026" cy="365125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defRPr sz="1200">
                <a:latin typeface="+mn-lt"/>
                <a:cs typeface="Verdana"/>
              </a:defRPr>
            </a:lvl1pPr>
          </a:lstStyle>
          <a:p>
            <a:pPr lvl="0"/>
            <a:r>
              <a:rPr lang="en-GB" dirty="0"/>
              <a:t>Section #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57813" y="490643"/>
            <a:ext cx="8467909" cy="1588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280512" y="202720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16" name="Picture 15" descr="AF-logo-RGB-Blue+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595" y="6110809"/>
            <a:ext cx="1890332" cy="42873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870" y="202721"/>
            <a:ext cx="52919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fld id="{462AC695-DD95-4246-9D7F-71FDA65D9A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Oran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80512" y="1722318"/>
            <a:ext cx="5264538" cy="114500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80512" y="3136736"/>
            <a:ext cx="5264538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280512" y="1300163"/>
            <a:ext cx="3385026" cy="365125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defRPr sz="1200">
                <a:latin typeface="+mn-lt"/>
                <a:cs typeface="Verdana"/>
              </a:defRPr>
            </a:lvl1pPr>
          </a:lstStyle>
          <a:p>
            <a:pPr lvl="0"/>
            <a:r>
              <a:rPr lang="en-GB" dirty="0"/>
              <a:t>Section #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57813" y="490643"/>
            <a:ext cx="8467909" cy="1588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280512" y="202720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16" name="Picture 15" descr="AF-logo-RGB-Orange+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595" y="6110809"/>
            <a:ext cx="1890332" cy="428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870" y="202721"/>
            <a:ext cx="52919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fld id="{462AC695-DD95-4246-9D7F-71FDA65D9A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713288" y="1395685"/>
            <a:ext cx="4113212" cy="4724128"/>
          </a:xfrm>
        </p:spPr>
        <p:txBody>
          <a:bodyPr/>
          <a:lstStyle/>
          <a:p>
            <a:pPr lvl="0"/>
            <a:r>
              <a:rPr lang="en-US" dirty="0"/>
              <a:t>Object or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7813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714011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36056" y="202721"/>
            <a:ext cx="352507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r>
              <a:rPr lang="en-US" dirty="0"/>
              <a:t>Presentation or section title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870" y="202721"/>
            <a:ext cx="52919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fld id="{462AC695-DD95-4246-9D7F-71FDA65D9A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512" y="202720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258426" y="1395685"/>
            <a:ext cx="4115137" cy="47238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1" name="Picture 20" descr="AF-logo-Greyscal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595" y="6248616"/>
            <a:ext cx="1579698" cy="358282"/>
          </a:xfrm>
          <a:prstGeom prst="rect">
            <a:avLst/>
          </a:prstGeom>
        </p:spPr>
      </p:pic>
      <p:sp>
        <p:nvSpPr>
          <p:cNvPr id="16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4713288" y="5393424"/>
            <a:ext cx="4113212" cy="726096"/>
          </a:xfrm>
          <a:solidFill>
            <a:schemeClr val="tx2"/>
          </a:solidFill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2 imag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4713288" y="1401777"/>
            <a:ext cx="4113212" cy="2339454"/>
          </a:xfrm>
        </p:spPr>
        <p:txBody>
          <a:bodyPr/>
          <a:lstStyle/>
          <a:p>
            <a:pPr lvl="0"/>
            <a:r>
              <a:rPr lang="en-US" dirty="0"/>
              <a:t>Object or image</a:t>
            </a: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4713288" y="3867126"/>
            <a:ext cx="4113212" cy="2340305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Object or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7813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714011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36056" y="202721"/>
            <a:ext cx="352507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r>
              <a:rPr lang="en-US" dirty="0"/>
              <a:t>Presentation or section title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870" y="202721"/>
            <a:ext cx="52919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fld id="{462AC695-DD95-4246-9D7F-71FDA65D9A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512" y="202720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258426" y="1401777"/>
            <a:ext cx="4211752" cy="47273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714011" y="3364301"/>
            <a:ext cx="4112490" cy="377487"/>
          </a:xfrm>
          <a:solidFill>
            <a:schemeClr val="tx2"/>
          </a:solidFill>
          <a:ln>
            <a:noFill/>
          </a:ln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4714011" y="5829945"/>
            <a:ext cx="4112490" cy="377487"/>
          </a:xfrm>
          <a:solidFill>
            <a:schemeClr val="tx2"/>
          </a:solidFill>
          <a:ln>
            <a:noFill/>
          </a:ln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 descr="AF-logo-Greyscal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595" y="6248616"/>
            <a:ext cx="1579698" cy="35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9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426" y="697341"/>
            <a:ext cx="8229600" cy="69834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426" y="1395685"/>
            <a:ext cx="8229600" cy="4598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870" y="202721"/>
            <a:ext cx="52919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fld id="{462AC695-DD95-4246-9D7F-71FDA65D9A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8" r:id="rId3"/>
    <p:sldLayoutId id="2147483660" r:id="rId4"/>
    <p:sldLayoutId id="2147483675" r:id="rId5"/>
    <p:sldLayoutId id="2147483661" r:id="rId6"/>
    <p:sldLayoutId id="2147483662" r:id="rId7"/>
    <p:sldLayoutId id="2147483671" r:id="rId8"/>
    <p:sldLayoutId id="2147483673" r:id="rId9"/>
    <p:sldLayoutId id="2147483665" r:id="rId10"/>
    <p:sldLayoutId id="2147483666" r:id="rId11"/>
    <p:sldLayoutId id="2147483674" r:id="rId12"/>
    <p:sldLayoutId id="2147483669" r:id="rId13"/>
    <p:sldLayoutId id="2147483672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+mj-lt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/>
        <a:buNone/>
        <a:defRPr sz="2200" kern="1200">
          <a:solidFill>
            <a:schemeClr val="tx1"/>
          </a:solidFill>
          <a:latin typeface="+mn-lt"/>
          <a:ea typeface="+mn-ea"/>
          <a:cs typeface="Verdana"/>
        </a:defRPr>
      </a:lvl1pPr>
      <a:lvl2pPr marL="0" indent="0" algn="l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/>
        <a:buNone/>
        <a:defRPr sz="2200" b="1" i="0" kern="1200">
          <a:solidFill>
            <a:schemeClr val="tx1"/>
          </a:solidFill>
          <a:latin typeface="+mn-lt"/>
          <a:ea typeface="+mn-ea"/>
          <a:cs typeface="Verdana"/>
        </a:defRPr>
      </a:lvl2pPr>
      <a:lvl3pPr marL="234000" indent="-23400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Verdana"/>
        </a:defRPr>
      </a:lvl3pPr>
      <a:lvl4pPr marL="486000" indent="-23400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Verdana"/>
        </a:defRPr>
      </a:lvl4pPr>
      <a:lvl5pPr marL="702000" indent="-23400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nafreud.org/on-my-mind/youth-wellbeing/" TargetMode="External"/><Relationship Id="rId2" Type="http://schemas.openxmlformats.org/officeDocument/2006/relationships/hyperlink" Target="http://www.annafreud.org/on-my-min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nafreud.org/" TargetMode="External"/><Relationship Id="rId5" Type="http://schemas.openxmlformats.org/officeDocument/2006/relationships/hyperlink" Target="https://www.annafreud.org/on-my-mind/urgent-help/" TargetMode="External"/><Relationship Id="rId4" Type="http://schemas.openxmlformats.org/officeDocument/2006/relationships/hyperlink" Target="https://www.annafreud.org/on-my-mind/self-car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FpVOIpeksk?feature=oembed" TargetMode="External"/><Relationship Id="rId4" Type="http://schemas.openxmlformats.org/officeDocument/2006/relationships/hyperlink" Target="https://www.youtube.com/watch?v=kFpVOIpeksk&amp;feature=youtu.b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15363" y="203200"/>
            <a:ext cx="528637" cy="230188"/>
          </a:xfrm>
        </p:spPr>
        <p:txBody>
          <a:bodyPr/>
          <a:lstStyle/>
          <a:p>
            <a:fld id="{462AC695-DD95-4246-9D7F-71FDA65D9A0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736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Moving Up! The transition to secondary school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Content Placeholder 5" descr="A picture containing room&#10;&#10;Description automatically generated">
            <a:extLst>
              <a:ext uri="{FF2B5EF4-FFF2-40B4-BE49-F238E27FC236}">
                <a16:creationId xmlns:a16="http://schemas.microsoft.com/office/drawing/2014/main" id="{3D474844-B266-4075-BD05-250D80730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63" y="1039168"/>
            <a:ext cx="8618537" cy="4847927"/>
          </a:xfrm>
        </p:spPr>
      </p:pic>
    </p:spTree>
    <p:extLst>
      <p:ext uri="{BB962C8B-B14F-4D97-AF65-F5344CB8AC3E}">
        <p14:creationId xmlns:p14="http://schemas.microsoft.com/office/powerpoint/2010/main" val="1737425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Moving Up! The transition to secondary school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1E81AE-8F82-4E92-B8B7-1E2AA537F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25" y="797443"/>
            <a:ext cx="8619639" cy="5331700"/>
          </a:xfrm>
        </p:spPr>
        <p:txBody>
          <a:bodyPr anchor="ctr">
            <a:normAutofit/>
          </a:bodyPr>
          <a:lstStyle/>
          <a:p>
            <a:pPr lvl="0" algn="ctr"/>
            <a:r>
              <a:rPr lang="en-US" sz="2800" dirty="0">
                <a:solidFill>
                  <a:schemeClr val="bg1"/>
                </a:solidFill>
              </a:rPr>
              <a:t>Why is it good to tell someone when you are worried about something? </a:t>
            </a:r>
          </a:p>
          <a:p>
            <a:pPr lvl="0" algn="ctr"/>
            <a:r>
              <a:rPr lang="en-US" sz="2800" dirty="0">
                <a:solidFill>
                  <a:schemeClr val="bg1"/>
                </a:solidFill>
              </a:rPr>
              <a:t>Who could you speak </a:t>
            </a:r>
            <a:r>
              <a:rPr lang="en-US" sz="2800">
                <a:solidFill>
                  <a:schemeClr val="bg1"/>
                </a:solidFill>
              </a:rPr>
              <a:t>to in </a:t>
            </a:r>
            <a:r>
              <a:rPr lang="en-US" sz="2800" dirty="0">
                <a:solidFill>
                  <a:schemeClr val="bg1"/>
                </a:solidFill>
              </a:rPr>
              <a:t>school if you are worried?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88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Moving Up! The transition to secondary school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2D3187-5661-4B47-9EEA-456104BD7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731" y="1005036"/>
            <a:ext cx="8618536" cy="4847927"/>
          </a:xfrm>
        </p:spPr>
      </p:pic>
    </p:spTree>
    <p:extLst>
      <p:ext uri="{BB962C8B-B14F-4D97-AF65-F5344CB8AC3E}">
        <p14:creationId xmlns:p14="http://schemas.microsoft.com/office/powerpoint/2010/main" val="848911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3B234D-75A9-4493-8671-0A081175B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In school you can talk to…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14CC7E-9591-4484-A009-81C669DF8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[Insert support options at your school]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Moving Up! The transition to secondary school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643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3B234D-75A9-4493-8671-0A081175B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Other places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14CC7E-9591-4484-A009-81C669DF8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26" y="1395686"/>
            <a:ext cx="8627148" cy="4733456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On My Mind – </a:t>
            </a:r>
            <a:r>
              <a:rPr lang="en-GB" sz="2000" dirty="0">
                <a:hlinkClick r:id="rId2"/>
              </a:rPr>
              <a:t>www.annafreud.org/on-my-mind/</a:t>
            </a:r>
            <a:endParaRPr lang="en-GB" sz="2000" dirty="0"/>
          </a:p>
          <a:p>
            <a:r>
              <a:rPr lang="en-GB" dirty="0">
                <a:solidFill>
                  <a:schemeClr val="bg1"/>
                </a:solidFill>
              </a:rPr>
              <a:t>Youth Wellbeing Directory – </a:t>
            </a:r>
            <a:r>
              <a:rPr lang="en-GB" sz="2000" dirty="0">
                <a:hlinkClick r:id="rId3"/>
              </a:rPr>
              <a:t>www.annafreud.org/on-my-mind/youth-wellbeing/</a:t>
            </a:r>
            <a:endParaRPr lang="en-GB" sz="2000" dirty="0"/>
          </a:p>
          <a:p>
            <a:r>
              <a:rPr lang="en-GB" dirty="0">
                <a:solidFill>
                  <a:schemeClr val="bg1"/>
                </a:solidFill>
              </a:rPr>
              <a:t>Self Care pages -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>
                <a:hlinkClick r:id="rId4"/>
              </a:rPr>
              <a:t>https://www.annafreud.org/on-my-mind/self-care/</a:t>
            </a:r>
            <a:endParaRPr lang="en-GB" sz="2000" dirty="0"/>
          </a:p>
          <a:p>
            <a:r>
              <a:rPr lang="en-GB" dirty="0">
                <a:solidFill>
                  <a:schemeClr val="bg1"/>
                </a:solidFill>
              </a:rPr>
              <a:t>Urgent Help – </a:t>
            </a:r>
            <a:r>
              <a:rPr lang="en-GB" sz="2000" dirty="0">
                <a:hlinkClick r:id="rId5"/>
              </a:rPr>
              <a:t>https://www.annafreud.org/on-my-mind/urgent-help/</a:t>
            </a:r>
            <a:endParaRPr lang="en-GB" sz="2000" dirty="0"/>
          </a:p>
          <a:p>
            <a:r>
              <a:rPr lang="en-GB" dirty="0">
                <a:solidFill>
                  <a:schemeClr val="bg1"/>
                </a:solidFill>
              </a:rPr>
              <a:t>Anna Freud Centre – </a:t>
            </a:r>
            <a:r>
              <a:rPr lang="en-GB" sz="2000" dirty="0">
                <a:hlinkClick r:id="rId6"/>
              </a:rPr>
              <a:t>www.annafreud.org/</a:t>
            </a:r>
            <a:endParaRPr lang="en-GB" sz="2000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Moving Up! The transition to secondary school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06E17A-F1EF-4428-AD63-2BFE8868DE34}"/>
              </a:ext>
            </a:extLst>
          </p:cNvPr>
          <p:cNvSpPr txBox="1"/>
          <p:nvPr/>
        </p:nvSpPr>
        <p:spPr>
          <a:xfrm>
            <a:off x="258426" y="4815983"/>
            <a:ext cx="8443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[Optional: insert any other organisations in your local area where young people can find support]</a:t>
            </a:r>
          </a:p>
        </p:txBody>
      </p:sp>
    </p:spTree>
    <p:extLst>
      <p:ext uri="{BB962C8B-B14F-4D97-AF65-F5344CB8AC3E}">
        <p14:creationId xmlns:p14="http://schemas.microsoft.com/office/powerpoint/2010/main" val="3551324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Moving Up! The transition to secondary school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1E81AE-8F82-4E92-B8B7-1E2AA537F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25" y="797443"/>
            <a:ext cx="8619639" cy="5331700"/>
          </a:xfrm>
        </p:spPr>
        <p:txBody>
          <a:bodyPr anchor="ctr">
            <a:norm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Throughout our lives we experience lots of changes. For example starting a new school, moving house, going to university or starting a new job. </a:t>
            </a:r>
          </a:p>
          <a:p>
            <a:pPr algn="ctr"/>
            <a:endParaRPr lang="en-GB" sz="2800" dirty="0">
              <a:solidFill>
                <a:schemeClr val="bg1"/>
              </a:solidFill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Change can affect us in different ways, we might feel excited or nervous.</a:t>
            </a:r>
          </a:p>
        </p:txBody>
      </p:sp>
    </p:spTree>
    <p:extLst>
      <p:ext uri="{BB962C8B-B14F-4D97-AF65-F5344CB8AC3E}">
        <p14:creationId xmlns:p14="http://schemas.microsoft.com/office/powerpoint/2010/main" val="2993239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Moving Up! The transition to secondary school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1E81AE-8F82-4E92-B8B7-1E2AA537F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25" y="797443"/>
            <a:ext cx="8619639" cy="5331700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We are now going to watch an animation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that shows four pupils starting secondary school.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As you watch, think about the problem each character has and how they solve them.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93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Moving Up! The transition to secondary school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Online Media 5" title="Moving Up! The transition to secondary school">
            <a:hlinkClick r:id="" action="ppaction://media"/>
            <a:extLst>
              <a:ext uri="{FF2B5EF4-FFF2-40B4-BE49-F238E27FC236}">
                <a16:creationId xmlns:a16="http://schemas.microsoft.com/office/drawing/2014/main" id="{03600A2A-27A8-47B6-8D47-6BEAE273D2F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8856" y="838200"/>
            <a:ext cx="8534400" cy="4800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667761-58A0-43EC-B015-0CD20B9295E1}"/>
              </a:ext>
            </a:extLst>
          </p:cNvPr>
          <p:cNvSpPr txBox="1"/>
          <p:nvPr/>
        </p:nvSpPr>
        <p:spPr>
          <a:xfrm>
            <a:off x="7268441" y="5633230"/>
            <a:ext cx="178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Watch online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16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Moving Up! The transition to secondary school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1E81AE-8F82-4E92-B8B7-1E2AA537F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25" y="797443"/>
            <a:ext cx="8619639" cy="5331700"/>
          </a:xfrm>
        </p:spPr>
        <p:txBody>
          <a:bodyPr anchor="ctr">
            <a:normAutofit/>
          </a:bodyPr>
          <a:lstStyle/>
          <a:p>
            <a:pPr lvl="0" algn="ctr"/>
            <a:r>
              <a:rPr lang="en-US" sz="2800" dirty="0">
                <a:solidFill>
                  <a:schemeClr val="bg1"/>
                </a:solidFill>
              </a:rPr>
              <a:t>What were the characters worried about before they started secondary school? </a:t>
            </a:r>
            <a:endParaRPr lang="en-GB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 </a:t>
            </a:r>
            <a:endParaRPr lang="en-GB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Why were they worried?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61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Moving Up! The transition to secondary school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Content Placeholder 9" descr="A picture containing building, clock, person, standing&#10;&#10;Description automatically generated">
            <a:extLst>
              <a:ext uri="{FF2B5EF4-FFF2-40B4-BE49-F238E27FC236}">
                <a16:creationId xmlns:a16="http://schemas.microsoft.com/office/drawing/2014/main" id="{3D22B518-CE83-49E9-8ACA-42B7DE32F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28" y="947057"/>
            <a:ext cx="8527143" cy="4796518"/>
          </a:xfrm>
        </p:spPr>
      </p:pic>
    </p:spTree>
    <p:extLst>
      <p:ext uri="{BB962C8B-B14F-4D97-AF65-F5344CB8AC3E}">
        <p14:creationId xmlns:p14="http://schemas.microsoft.com/office/powerpoint/2010/main" val="136448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Moving Up! The transition to secondary school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1E81AE-8F82-4E92-B8B7-1E2AA537F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25" y="797443"/>
            <a:ext cx="8619639" cy="5331700"/>
          </a:xfrm>
        </p:spPr>
        <p:txBody>
          <a:bodyPr anchor="ctr">
            <a:normAutofit/>
          </a:bodyPr>
          <a:lstStyle/>
          <a:p>
            <a:pPr lvl="0" algn="ctr"/>
            <a:r>
              <a:rPr lang="en-US" sz="2800" dirty="0">
                <a:solidFill>
                  <a:schemeClr val="bg1"/>
                </a:solidFill>
              </a:rPr>
              <a:t>How did Albie, Alisha, Dele and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Eliza solve their problems?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70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Moving Up! The transition to secondary school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Content Placeholder 9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1FE5D657-7DBC-4DFA-9C85-64BCCC361F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44" y="980349"/>
            <a:ext cx="8706312" cy="4897301"/>
          </a:xfrm>
        </p:spPr>
      </p:pic>
    </p:spTree>
    <p:extLst>
      <p:ext uri="{BB962C8B-B14F-4D97-AF65-F5344CB8AC3E}">
        <p14:creationId xmlns:p14="http://schemas.microsoft.com/office/powerpoint/2010/main" val="1340042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Moving Up! The transition to secondary school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1E81AE-8F82-4E92-B8B7-1E2AA537F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25" y="797443"/>
            <a:ext cx="8619639" cy="5331700"/>
          </a:xfrm>
        </p:spPr>
        <p:txBody>
          <a:bodyPr anchor="ctr">
            <a:normAutofit/>
          </a:bodyPr>
          <a:lstStyle/>
          <a:p>
            <a:pPr lvl="0" algn="ctr"/>
            <a:r>
              <a:rPr lang="en-GB" sz="2800" dirty="0">
                <a:solidFill>
                  <a:schemeClr val="bg1"/>
                </a:solidFill>
              </a:rPr>
              <a:t>It’s important to think about self-care, as </a:t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self-care can help us to feel better if we’re feeling down, and can help keep us feeling good.</a:t>
            </a:r>
          </a:p>
          <a:p>
            <a:pPr lvl="0" algn="ctr"/>
            <a:r>
              <a:rPr lang="en-GB" sz="2800" dirty="0">
                <a:solidFill>
                  <a:schemeClr val="bg1"/>
                </a:solidFill>
              </a:rPr>
              <a:t>It’s a great way to look after our own mental health and wellbeing.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53304"/>
      </p:ext>
    </p:extLst>
  </p:cSld>
  <p:clrMapOvr>
    <a:masterClrMapping/>
  </p:clrMapOvr>
</p:sld>
</file>

<file path=ppt/theme/theme1.xml><?xml version="1.0" encoding="utf-8"?>
<a:theme xmlns:a="http://schemas.openxmlformats.org/drawingml/2006/main" name="Anna Freud PowerPoint Template 2016">
  <a:themeElements>
    <a:clrScheme name="Anna Freud">
      <a:dk1>
        <a:srgbClr val="796E65"/>
      </a:dk1>
      <a:lt1>
        <a:srgbClr val="FFFFFF"/>
      </a:lt1>
      <a:dk2>
        <a:srgbClr val="00957A"/>
      </a:dk2>
      <a:lt2>
        <a:srgbClr val="FFFFFF"/>
      </a:lt2>
      <a:accent1>
        <a:srgbClr val="00957A"/>
      </a:accent1>
      <a:accent2>
        <a:srgbClr val="8C4799"/>
      </a:accent2>
      <a:accent3>
        <a:srgbClr val="147BD1"/>
      </a:accent3>
      <a:accent4>
        <a:srgbClr val="E87722"/>
      </a:accent4>
      <a:accent5>
        <a:srgbClr val="796E65"/>
      </a:accent5>
      <a:accent6>
        <a:srgbClr val="000000"/>
      </a:accent6>
      <a:hlink>
        <a:srgbClr val="0000FF"/>
      </a:hlink>
      <a:folHlink>
        <a:srgbClr val="800080"/>
      </a:folHlink>
    </a:clrScheme>
    <a:fontScheme name="Verdana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C3721B413E26409DBB9AD5B1D0DA8B" ma:contentTypeVersion="13" ma:contentTypeDescription="Create a new document." ma:contentTypeScope="" ma:versionID="762711d2ba51f5530168e963b55fb72e">
  <xsd:schema xmlns:xsd="http://www.w3.org/2001/XMLSchema" xmlns:xs="http://www.w3.org/2001/XMLSchema" xmlns:p="http://schemas.microsoft.com/office/2006/metadata/properties" xmlns:ns3="ce899f24-2a2e-41e2-bec0-905c931fe47d" xmlns:ns4="d731b07b-5602-4593-af53-aa7c28974b9f" targetNamespace="http://schemas.microsoft.com/office/2006/metadata/properties" ma:root="true" ma:fieldsID="2025e4b10ba4d694f00fa136ce45b277" ns3:_="" ns4:_="">
    <xsd:import namespace="ce899f24-2a2e-41e2-bec0-905c931fe47d"/>
    <xsd:import namespace="d731b07b-5602-4593-af53-aa7c28974b9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99f24-2a2e-41e2-bec0-905c931fe4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1b07b-5602-4593-af53-aa7c28974b9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1FE53E-F274-4241-8B59-AEB8D63FA6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B2C80A-F6E8-4821-A066-E3CDF57835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899f24-2a2e-41e2-bec0-905c931fe47d"/>
    <ds:schemaRef ds:uri="d731b07b-5602-4593-af53-aa7c28974b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ED0745-2145-43D3-BAB8-3CDD90122C8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Anna Freud PowerPoint Template 2016</Template>
  <TotalTime>0</TotalTime>
  <Words>401</Words>
  <Application>Microsoft Office PowerPoint</Application>
  <PresentationFormat>On-screen Show (4:3)</PresentationFormat>
  <Paragraphs>51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Verdana</vt:lpstr>
      <vt:lpstr>Anna Freud PowerPoint Template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school you can talk to…</vt:lpstr>
      <vt:lpstr>Other places</vt:lpstr>
    </vt:vector>
  </TitlesOfParts>
  <Company>The Anna Freud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Doyle</dc:creator>
  <cp:lastModifiedBy>Jayne Stevenson Headteacher</cp:lastModifiedBy>
  <cp:revision>25</cp:revision>
  <cp:lastPrinted>2016-05-09T14:38:19Z</cp:lastPrinted>
  <dcterms:created xsi:type="dcterms:W3CDTF">2017-04-20T15:57:32Z</dcterms:created>
  <dcterms:modified xsi:type="dcterms:W3CDTF">2024-07-09T12:30:29Z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0x0101009EC3721B413E26409DBB9AD5B1D0DA8B</vt:lpwstr>
  </property>
</Properties>
</file>