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3" r:id="rId8"/>
    <p:sldId id="264" r:id="rId9"/>
    <p:sldId id="265" r:id="rId10"/>
    <p:sldId id="257" r:id="rId11"/>
    <p:sldId id="262" r:id="rId12"/>
    <p:sldId id="261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98712-E064-A229-207F-7F8B0CE8B779}" v="86" dt="2024-06-17T09:56:11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83" d="100"/>
          <a:sy n="83" d="100"/>
        </p:scale>
        <p:origin x="6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13096-C972-709E-D504-ED35037C5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917F2-9F1A-6A92-00F1-039AB693D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1A73B-C074-48F8-50F0-D46215338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33072-5A92-7165-0D1B-EBB91041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D829F-D538-75F0-5CA4-0CC47FC67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79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6A880-4CDA-B337-064E-096A6ED43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15DD4-663E-0666-8F72-302E3C67A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29871-1688-62DB-F98A-EE2CEA8B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2F1A8-D094-03D4-E3C1-8ED8DEA9D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C0676-B660-3BFE-01D2-F4387C82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00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9A52AE-B1FF-5BFC-46B6-AEE7214F04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8256E-A10C-D3D4-9391-7E76109F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136C1-4A78-FA1E-8BB8-54135F969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465CF-33A1-08D2-279C-1DE58AD8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55849-586C-66C9-18BE-749A8217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81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2FB7-6DC9-2EA1-CAAE-E5F147B90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DE72E-3C60-0730-8D97-1EC890AE6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13972-1C72-06AC-8155-04F9DDCA5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5EEEC-5176-016E-806D-DB59B8DD0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F7506-8EA9-0C7F-315D-714797B6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2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95A4-4486-0A1B-77FE-6567639A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8E7E7-4F33-44AC-652C-3DBD7A2F2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92E5A-E892-00EA-F121-B65C4AFE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7327B-5D82-0073-BA71-7A53DD8F2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0EA97-1F4A-05CB-18D8-EC01A283C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4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BA163-8C7E-4647-CDB5-BF3D062AB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0DC43-CD87-E96A-8EE4-62C07BB34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B2BBC-7FB9-7689-D59E-6F81061E1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98802-B6B5-DA35-1E13-73A8FAAA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44311-1733-D133-8038-238C1617B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E31BC-1153-6B55-40FB-AA7AD6F7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7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8E4C-E124-29F0-0D0C-482079018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1C4AC-2AA2-DCBA-2239-23BEA3007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2043F2-C425-162C-D421-27E8C642B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4B413E-6C59-C448-0B2A-6F649AF527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A2CD7B-1CEA-1B5E-6A1E-F51ABFFB2F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162E77-BBC5-96DE-48A6-72AAE418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937F0-5B09-F7A1-ABFB-BAB230917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93B170-75C4-37F1-309B-A42778D2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98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5127D-CF67-833D-0B12-E9173D8FA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5E0F1-B1D2-8069-4BDE-0E06775CA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D5B38-879D-54CA-45ED-5CCD21F88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42CB1-4D25-D95D-BEBC-F531A3E70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558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8523E5-7CF9-E472-5DF9-D9027D59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30E65-468C-8CE5-7136-3CF8F5CF7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98216-0FE8-B3DB-B72F-3DE46602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47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0F8CF-8BF7-1006-C643-3050D02C1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7FBAE-C65D-5ECB-7B47-723191A2B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A622A-4181-F0F4-E9D7-6FB9BC88C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63716-736F-2C53-93EF-C4B0E1F20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722EF-9BB5-B27D-5501-8002A713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C65EA-C47A-463F-E959-71A5E8B3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5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EFDE5-7034-8AA9-9639-0D4FCA587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2CC377-7373-4781-A13A-5AF2512FB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F3288-3CA9-92E3-6641-177226336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61C04-DCEF-7D4B-CC4D-3BF54152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8C987-10D2-A429-B664-7C5F7B21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A2CA2-0B64-AAE8-C726-18EEC68A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4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8507BF-FB47-5858-E4E8-C292EE1D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06E5A-0D2E-8784-5FA1-6270162F9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A674E-986C-5784-8C05-1D09334BD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F35EC-3D87-4404-83F0-8B9BDC7837F0}" type="datetimeFigureOut">
              <a:rPr lang="en-GB" smtClean="0"/>
              <a:t>20/06/2024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9F7C6-D631-788B-2EF4-83DEA8ED9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303B-CC50-187A-338D-9A7B6620E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C8D80-9FAF-4EA3-8D94-6379B4A0B59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B6C5AB-9900-5634-526B-4928BC7280D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47512" y="6705600"/>
            <a:ext cx="7254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CONTROLLED</a:t>
            </a:r>
          </a:p>
        </p:txBody>
      </p:sp>
    </p:spTree>
    <p:extLst>
      <p:ext uri="{BB962C8B-B14F-4D97-AF65-F5344CB8AC3E}">
        <p14:creationId xmlns:p14="http://schemas.microsoft.com/office/powerpoint/2010/main" val="386283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zwzB7So7jSM" TargetMode="Externa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HmSM_Caw7yw" TargetMode="External"/><Relationship Id="rId4" Type="http://schemas.openxmlformats.org/officeDocument/2006/relationships/hyperlink" Target="https://www.youtube.com/watch?v=3cKDXybMj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0925234E-F448-D554-F82D-BBE1EA505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2631498" y="-2646218"/>
            <a:ext cx="6901294" cy="121642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81AF8D-5B1E-0510-44B4-25B2162169C3}"/>
              </a:ext>
            </a:extLst>
          </p:cNvPr>
          <p:cNvSpPr txBox="1"/>
          <p:nvPr/>
        </p:nvSpPr>
        <p:spPr>
          <a:xfrm>
            <a:off x="2412184" y="2310089"/>
            <a:ext cx="7798675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0" dirty="0">
                <a:solidFill>
                  <a:srgbClr val="0070C0"/>
                </a:solidFill>
                <a:latin typeface="Cavolini"/>
                <a:cs typeface="Cavolini"/>
              </a:rPr>
              <a:t>Summer water safety</a:t>
            </a:r>
            <a:r>
              <a:rPr lang="en-GB" sz="6600" dirty="0">
                <a:solidFill>
                  <a:srgbClr val="0070C0"/>
                </a:solidFill>
                <a:latin typeface="swimming pool demo"/>
              </a:rPr>
              <a:t> </a:t>
            </a:r>
            <a:endParaRPr lang="en-GB" sz="6600" dirty="0">
              <a:solidFill>
                <a:srgbClr val="0070C0"/>
              </a:solidFill>
              <a:latin typeface="swimming pool demo" panose="02000603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166" y="-13856"/>
            <a:ext cx="7096125" cy="1514476"/>
          </a:xfrm>
          <a:prstGeom prst="rect">
            <a:avLst/>
          </a:prstGeom>
        </p:spPr>
      </p:pic>
      <p:pic>
        <p:nvPicPr>
          <p:cNvPr id="3" name="Picture 2" descr="Blue Wave Clipart Images – Browse 21,481 Stock Photos, Vectors, and Video |  Adobe Stock">
            <a:extLst>
              <a:ext uri="{FF2B5EF4-FFF2-40B4-BE49-F238E27FC236}">
                <a16:creationId xmlns:a16="http://schemas.microsoft.com/office/drawing/2014/main" id="{EBD2F605-68F1-2808-7F9E-7D3DC4E49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340" y="3424073"/>
            <a:ext cx="24669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9240BB0B-BDA6-09A2-2773-8ACB62B53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2631498" y="-2646218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pic>
        <p:nvPicPr>
          <p:cNvPr id="2" name="Picture 1" descr="A screenshot of a computer&#10;&#10;Description automatically generated">
            <a:extLst>
              <a:ext uri="{FF2B5EF4-FFF2-40B4-BE49-F238E27FC236}">
                <a16:creationId xmlns:a16="http://schemas.microsoft.com/office/drawing/2014/main" id="{A53E4F46-929B-EC0D-A737-80E7EBB628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" t="157" r="61" b="154"/>
          <a:stretch/>
        </p:blipFill>
        <p:spPr>
          <a:xfrm>
            <a:off x="1904163" y="2395819"/>
            <a:ext cx="8357398" cy="39021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D1B101-DCD6-D116-27E0-9A7353F5B8E2}"/>
              </a:ext>
            </a:extLst>
          </p:cNvPr>
          <p:cNvSpPr txBox="1"/>
          <p:nvPr/>
        </p:nvSpPr>
        <p:spPr>
          <a:xfrm>
            <a:off x="2362200" y="1001108"/>
            <a:ext cx="443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Remember in an emergency</a:t>
            </a:r>
            <a:r>
              <a:rPr lang="en-GB" dirty="0"/>
              <a:t>: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B7300BB1-0729-5DFA-966D-270BDE441912}"/>
              </a:ext>
            </a:extLst>
          </p:cNvPr>
          <p:cNvSpPr txBox="1"/>
          <p:nvPr/>
        </p:nvSpPr>
        <p:spPr>
          <a:xfrm>
            <a:off x="1899745" y="1715813"/>
            <a:ext cx="8208577" cy="43088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hlinkClick r:id="rId5"/>
              </a:rPr>
              <a:t>Get to know your Water Safety Code with RLSS UK (youtube.com)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6137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452BA9EE-7074-EB5F-4B77-17AA741E8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2659207" y="-2743200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2020" y="-110837"/>
            <a:ext cx="7096125" cy="15144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BDDF62D-C497-C46B-48A9-3E3929FAEE04}"/>
              </a:ext>
            </a:extLst>
          </p:cNvPr>
          <p:cNvSpPr txBox="1"/>
          <p:nvPr/>
        </p:nvSpPr>
        <p:spPr>
          <a:xfrm>
            <a:off x="3657600" y="2795707"/>
            <a:ext cx="5372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places with water might you spend time this Summer?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2EA725-E42F-00A1-0DD0-8503674CE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725" y="2905769"/>
            <a:ext cx="858526" cy="85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E58AB154-DF84-5EF0-74BD-E36B246E042D}"/>
              </a:ext>
            </a:extLst>
          </p:cNvPr>
          <p:cNvSpPr/>
          <p:nvPr/>
        </p:nvSpPr>
        <p:spPr>
          <a:xfrm rot="13899931">
            <a:off x="2803202" y="2519908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30F039-F19D-3209-63B5-4514E393A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4405" y="1076335"/>
            <a:ext cx="1647825" cy="12358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70650C-A65F-D133-78CF-2AF45396DB74}"/>
              </a:ext>
            </a:extLst>
          </p:cNvPr>
          <p:cNvSpPr txBox="1"/>
          <p:nvPr/>
        </p:nvSpPr>
        <p:spPr>
          <a:xfrm>
            <a:off x="1419225" y="2370446"/>
            <a:ext cx="1438275" cy="380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ponds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92ABA799-A130-17D2-A340-B158494A9611}"/>
              </a:ext>
            </a:extLst>
          </p:cNvPr>
          <p:cNvSpPr/>
          <p:nvPr/>
        </p:nvSpPr>
        <p:spPr>
          <a:xfrm rot="9456653">
            <a:off x="2928903" y="3377488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378B0B-51BE-21C8-CC23-8D1B4AD839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2109" y="3876512"/>
            <a:ext cx="1808901" cy="11611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96537B1-A798-62F8-FBAD-30B04FD632EF}"/>
              </a:ext>
            </a:extLst>
          </p:cNvPr>
          <p:cNvSpPr txBox="1"/>
          <p:nvPr/>
        </p:nvSpPr>
        <p:spPr>
          <a:xfrm>
            <a:off x="1971675" y="5137215"/>
            <a:ext cx="139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sea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232279D-D8D0-F646-45EB-0FC213FDE00B}"/>
              </a:ext>
            </a:extLst>
          </p:cNvPr>
          <p:cNvSpPr/>
          <p:nvPr/>
        </p:nvSpPr>
        <p:spPr>
          <a:xfrm rot="16835592">
            <a:off x="5666080" y="2157152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AD00B3-B713-5F9C-2B1E-E97291E00E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9237" y="514743"/>
            <a:ext cx="1647825" cy="10438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4259A04-BE85-BA79-30CD-D2FFD0FFEDBA}"/>
              </a:ext>
            </a:extLst>
          </p:cNvPr>
          <p:cNvSpPr txBox="1"/>
          <p:nvPr/>
        </p:nvSpPr>
        <p:spPr>
          <a:xfrm>
            <a:off x="5329237" y="1623162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swimming pool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DD3B6EE-AA83-BB6A-4D33-C9927EDC6056}"/>
              </a:ext>
            </a:extLst>
          </p:cNvPr>
          <p:cNvSpPr/>
          <p:nvPr/>
        </p:nvSpPr>
        <p:spPr>
          <a:xfrm rot="5400000">
            <a:off x="4646337" y="3791718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B8D06D2-F2FA-7672-0418-FD0ADC9781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39472" y="4384853"/>
            <a:ext cx="1492707" cy="111953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A0F98A2-D874-10AD-3445-D43099DDEBB0}"/>
              </a:ext>
            </a:extLst>
          </p:cNvPr>
          <p:cNvSpPr txBox="1"/>
          <p:nvPr/>
        </p:nvSpPr>
        <p:spPr>
          <a:xfrm>
            <a:off x="4637468" y="552297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hot tub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1E227EBF-2C57-0D5D-7AAD-963B9EADD0D1}"/>
              </a:ext>
            </a:extLst>
          </p:cNvPr>
          <p:cNvSpPr/>
          <p:nvPr/>
        </p:nvSpPr>
        <p:spPr>
          <a:xfrm rot="3676493">
            <a:off x="7085256" y="3889753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Mercia Marina | Visit Peak District &amp; Derbyshire">
            <a:extLst>
              <a:ext uri="{FF2B5EF4-FFF2-40B4-BE49-F238E27FC236}">
                <a16:creationId xmlns:a16="http://schemas.microsoft.com/office/drawing/2014/main" id="{9D198CC8-B961-2DE4-BF95-39D3DC275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831" y="4415425"/>
            <a:ext cx="2215106" cy="1107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4B45CDE-B94E-E6D0-27AD-2990AA751788}"/>
              </a:ext>
            </a:extLst>
          </p:cNvPr>
          <p:cNvSpPr txBox="1"/>
          <p:nvPr/>
        </p:nvSpPr>
        <p:spPr>
          <a:xfrm>
            <a:off x="7155426" y="5582297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canal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10DFBD4-7886-6C41-CE6D-EC46411478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4393" y="1043951"/>
            <a:ext cx="1920137" cy="105260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AA5E948-F397-7FA6-A9FB-6E7463074BEB}"/>
              </a:ext>
            </a:extLst>
          </p:cNvPr>
          <p:cNvSpPr txBox="1"/>
          <p:nvPr/>
        </p:nvSpPr>
        <p:spPr>
          <a:xfrm>
            <a:off x="8175556" y="2133022"/>
            <a:ext cx="155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river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A1BDC540-DCD6-DCB1-1354-9531BCCAB993}"/>
              </a:ext>
            </a:extLst>
          </p:cNvPr>
          <p:cNvSpPr/>
          <p:nvPr/>
        </p:nvSpPr>
        <p:spPr>
          <a:xfrm rot="18262864">
            <a:off x="6981976" y="2235921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6F2B67C-ED30-EEA1-F839-20ED91F49886}"/>
              </a:ext>
            </a:extLst>
          </p:cNvPr>
          <p:cNvSpPr/>
          <p:nvPr/>
        </p:nvSpPr>
        <p:spPr>
          <a:xfrm rot="1964538">
            <a:off x="9377127" y="3150309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FCBC73E-A9B6-47F5-7D54-F6F9FC10B1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63700" y="3677855"/>
            <a:ext cx="1714500" cy="89725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488E475C-8248-F964-23B8-6D9737157A73}"/>
              </a:ext>
            </a:extLst>
          </p:cNvPr>
          <p:cNvSpPr txBox="1"/>
          <p:nvPr/>
        </p:nvSpPr>
        <p:spPr>
          <a:xfrm>
            <a:off x="9565480" y="4658121"/>
            <a:ext cx="145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lake</a:t>
            </a:r>
          </a:p>
        </p:txBody>
      </p:sp>
      <p:pic>
        <p:nvPicPr>
          <p:cNvPr id="25" name="Picture 24" descr="Inflatable Swimming Pool Blow Up Kids ...">
            <a:extLst>
              <a:ext uri="{FF2B5EF4-FFF2-40B4-BE49-F238E27FC236}">
                <a16:creationId xmlns:a16="http://schemas.microsoft.com/office/drawing/2014/main" id="{8E169BC7-D31B-ECD2-7DEA-B95E917188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63029" y="146388"/>
            <a:ext cx="1256207" cy="1256208"/>
          </a:xfrm>
          <a:prstGeom prst="rect">
            <a:avLst/>
          </a:prstGeom>
        </p:spPr>
      </p:pic>
      <p:sp>
        <p:nvSpPr>
          <p:cNvPr id="28" name="Arrow: Right 27">
            <a:extLst>
              <a:ext uri="{FF2B5EF4-FFF2-40B4-BE49-F238E27FC236}">
                <a16:creationId xmlns:a16="http://schemas.microsoft.com/office/drawing/2014/main" id="{248EC27B-9AD9-2E45-36BB-9198D8EB40D8}"/>
              </a:ext>
            </a:extLst>
          </p:cNvPr>
          <p:cNvSpPr/>
          <p:nvPr/>
        </p:nvSpPr>
        <p:spPr>
          <a:xfrm rot="13899931">
            <a:off x="4004913" y="2297554"/>
            <a:ext cx="685977" cy="3600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0A93DF-6BFF-BF75-1EC9-5D2CA3921A61}"/>
              </a:ext>
            </a:extLst>
          </p:cNvPr>
          <p:cNvSpPr txBox="1"/>
          <p:nvPr/>
        </p:nvSpPr>
        <p:spPr>
          <a:xfrm>
            <a:off x="3420384" y="1488247"/>
            <a:ext cx="184275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Calibri"/>
                <a:cs typeface="Calibri"/>
              </a:rPr>
              <a:t>inflatable swimming pool</a:t>
            </a: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704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/>
      <p:bldP spid="8" grpId="0" animBg="1"/>
      <p:bldP spid="10" grpId="0"/>
      <p:bldP spid="11" grpId="0" animBg="1"/>
      <p:bldP spid="13" grpId="0"/>
      <p:bldP spid="14" grpId="0" animBg="1"/>
      <p:bldP spid="16" grpId="0"/>
      <p:bldP spid="17" grpId="0" animBg="1"/>
      <p:bldP spid="18" grpId="0"/>
      <p:bldP spid="20" grpId="0"/>
      <p:bldP spid="21" grpId="0" animBg="1"/>
      <p:bldP spid="22" grpId="0" animBg="1"/>
      <p:bldP spid="24" grpId="0"/>
      <p:bldP spid="28" grpId="0" animBg="1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60469385-B5A6-F26A-0A12-2CA687B7B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2646353" y="-2632603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9D15EF-49E7-9933-6032-FB7DE77BCED5}"/>
              </a:ext>
            </a:extLst>
          </p:cNvPr>
          <p:cNvSpPr txBox="1"/>
          <p:nvPr/>
        </p:nvSpPr>
        <p:spPr>
          <a:xfrm>
            <a:off x="611750" y="1708647"/>
            <a:ext cx="66400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Look out for these flags at the beach  this Summer. They help us stay safe!</a:t>
            </a:r>
            <a:endParaRPr lang="en-GB" sz="2400" b="1" dirty="0">
              <a:latin typeface="Arial"/>
            </a:endParaRPr>
          </a:p>
        </p:txBody>
      </p:sp>
      <p:pic>
        <p:nvPicPr>
          <p:cNvPr id="7" name="Picture 6" descr="A computer screen shot of a flag&#10;&#10;Description automatically generated">
            <a:extLst>
              <a:ext uri="{FF2B5EF4-FFF2-40B4-BE49-F238E27FC236}">
                <a16:creationId xmlns:a16="http://schemas.microsoft.com/office/drawing/2014/main" id="{A7DE4D0D-4697-5A07-CB7F-A68C81DA2E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" t="141" r="18" b="53"/>
          <a:stretch/>
        </p:blipFill>
        <p:spPr>
          <a:xfrm>
            <a:off x="6858000" y="2543141"/>
            <a:ext cx="4272037" cy="408150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7E4699-50CF-C87F-1EE9-9D886C8CA064}"/>
              </a:ext>
            </a:extLst>
          </p:cNvPr>
          <p:cNvSpPr txBox="1"/>
          <p:nvPr/>
        </p:nvSpPr>
        <p:spPr>
          <a:xfrm>
            <a:off x="1646182" y="3451096"/>
            <a:ext cx="386255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Arial"/>
                <a:cs typeface="Calibri"/>
              </a:rPr>
              <a:t>The safest place to swim. The lifeguard can see you stay in between these flags.</a:t>
            </a:r>
            <a:r>
              <a:rPr lang="en-GB" b="1" dirty="0">
                <a:solidFill>
                  <a:srgbClr val="00B050"/>
                </a:solidFill>
                <a:latin typeface="Arial"/>
                <a:cs typeface="Calibri"/>
              </a:rPr>
              <a:t> </a:t>
            </a:r>
            <a:endParaRPr lang="en-GB" b="1" dirty="0">
              <a:solidFill>
                <a:srgbClr val="00B05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702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60469385-B5A6-F26A-0A12-2CA687B7B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32498" y="-2674167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7E4699-50CF-C87F-1EE9-9D886C8CA064}"/>
              </a:ext>
            </a:extLst>
          </p:cNvPr>
          <p:cNvSpPr txBox="1"/>
          <p:nvPr/>
        </p:nvSpPr>
        <p:spPr>
          <a:xfrm>
            <a:off x="2034109" y="2467422"/>
            <a:ext cx="4430587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This flag means there are boats and </a:t>
            </a:r>
            <a:r>
              <a:rPr lang="en-GB" sz="2400" b="1" dirty="0" err="1">
                <a:latin typeface="Arial"/>
                <a:cs typeface="Calibri"/>
              </a:rPr>
              <a:t>watersports</a:t>
            </a:r>
            <a:r>
              <a:rPr lang="en-GB" sz="2400" b="1" dirty="0">
                <a:latin typeface="Arial"/>
                <a:cs typeface="Calibri"/>
              </a:rPr>
              <a:t> in this area. </a:t>
            </a:r>
          </a:p>
          <a:p>
            <a:r>
              <a:rPr lang="en-GB" sz="2400" b="1" dirty="0">
                <a:solidFill>
                  <a:srgbClr val="FF0000"/>
                </a:solidFill>
                <a:latin typeface="Arial"/>
                <a:cs typeface="Calibri"/>
              </a:rPr>
              <a:t>DO NOT SWIM IN THIS AREA.</a:t>
            </a:r>
          </a:p>
        </p:txBody>
      </p:sp>
      <p:pic>
        <p:nvPicPr>
          <p:cNvPr id="2" name="Picture 1" descr="A computer screen shot of a flag&#10;&#10;Description automatically generated">
            <a:extLst>
              <a:ext uri="{FF2B5EF4-FFF2-40B4-BE49-F238E27FC236}">
                <a16:creationId xmlns:a16="http://schemas.microsoft.com/office/drawing/2014/main" id="{1615C306-2AF7-9A11-2AC4-74F2369899E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3" t="170" r="73" b="63"/>
          <a:stretch/>
        </p:blipFill>
        <p:spPr>
          <a:xfrm>
            <a:off x="6883895" y="1998245"/>
            <a:ext cx="4125821" cy="347267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D240D8-97E4-046D-9FD1-8287045E369A}"/>
              </a:ext>
            </a:extLst>
          </p:cNvPr>
          <p:cNvSpPr txBox="1"/>
          <p:nvPr/>
        </p:nvSpPr>
        <p:spPr>
          <a:xfrm>
            <a:off x="1420448" y="4731805"/>
            <a:ext cx="5044965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Why should we not swim here?</a:t>
            </a:r>
            <a:endParaRPr lang="en-GB" sz="2400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456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60469385-B5A6-F26A-0A12-2CA687B7B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32498" y="-2674167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7E4699-50CF-C87F-1EE9-9D886C8CA064}"/>
              </a:ext>
            </a:extLst>
          </p:cNvPr>
          <p:cNvSpPr txBox="1"/>
          <p:nvPr/>
        </p:nvSpPr>
        <p:spPr>
          <a:xfrm>
            <a:off x="1424509" y="2315022"/>
            <a:ext cx="4430587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This flag means the water is dangerous. </a:t>
            </a:r>
          </a:p>
          <a:p>
            <a:r>
              <a:rPr lang="en-GB" sz="2400" b="1" dirty="0">
                <a:solidFill>
                  <a:srgbClr val="FF0000"/>
                </a:solidFill>
                <a:latin typeface="Arial"/>
                <a:cs typeface="Calibri"/>
              </a:rPr>
              <a:t>DO NOT GET IN THE WATER WHEN YOU SEE THIS FLAG.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D240D8-97E4-046D-9FD1-8287045E369A}"/>
              </a:ext>
            </a:extLst>
          </p:cNvPr>
          <p:cNvSpPr txBox="1"/>
          <p:nvPr/>
        </p:nvSpPr>
        <p:spPr>
          <a:xfrm>
            <a:off x="1115648" y="4371587"/>
            <a:ext cx="5044965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Why could the water be dangerous?</a:t>
            </a:r>
            <a:endParaRPr lang="en-GB" sz="2400" b="1" dirty="0">
              <a:latin typeface="Arial"/>
            </a:endParaRPr>
          </a:p>
        </p:txBody>
      </p:sp>
      <p:pic>
        <p:nvPicPr>
          <p:cNvPr id="6" name="Picture 5" descr="A red flag on a white background&#10;&#10;Description automatically generated">
            <a:extLst>
              <a:ext uri="{FF2B5EF4-FFF2-40B4-BE49-F238E27FC236}">
                <a16:creationId xmlns:a16="http://schemas.microsoft.com/office/drawing/2014/main" id="{274126B9-EA36-5B2A-65C7-7340824137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3" t="22" r="7" b="151"/>
          <a:stretch/>
        </p:blipFill>
        <p:spPr>
          <a:xfrm>
            <a:off x="6094540" y="1756502"/>
            <a:ext cx="3728204" cy="379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1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60469385-B5A6-F26A-0A12-2CA687B7B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32498" y="-2674167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41565"/>
            <a:ext cx="7096125" cy="15144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7E4699-50CF-C87F-1EE9-9D886C8CA064}"/>
              </a:ext>
            </a:extLst>
          </p:cNvPr>
          <p:cNvSpPr txBox="1"/>
          <p:nvPr/>
        </p:nvSpPr>
        <p:spPr>
          <a:xfrm>
            <a:off x="1341382" y="2619822"/>
            <a:ext cx="443058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This flag means never use inflatables when it's windy.</a:t>
            </a:r>
          </a:p>
          <a:p>
            <a:endParaRPr lang="en-GB" sz="2400" b="1" dirty="0">
              <a:solidFill>
                <a:srgbClr val="FF0000"/>
              </a:solidFill>
              <a:latin typeface="Arial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D240D8-97E4-046D-9FD1-8287045E369A}"/>
              </a:ext>
            </a:extLst>
          </p:cNvPr>
          <p:cNvSpPr txBox="1"/>
          <p:nvPr/>
        </p:nvSpPr>
        <p:spPr>
          <a:xfrm>
            <a:off x="1032521" y="4288460"/>
            <a:ext cx="5044965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Calibri"/>
              </a:rPr>
              <a:t>What may happen if you used an inflatable when it is windy?</a:t>
            </a:r>
          </a:p>
        </p:txBody>
      </p:sp>
      <p:pic>
        <p:nvPicPr>
          <p:cNvPr id="2" name="Picture 1" descr="A computer screen shot of a sign&#10;&#10;Description automatically generated">
            <a:extLst>
              <a:ext uri="{FF2B5EF4-FFF2-40B4-BE49-F238E27FC236}">
                <a16:creationId xmlns:a16="http://schemas.microsoft.com/office/drawing/2014/main" id="{19D2773C-4002-817E-35F8-4E8557C246E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59" b="52"/>
          <a:stretch/>
        </p:blipFill>
        <p:spPr>
          <a:xfrm>
            <a:off x="6525491" y="2313709"/>
            <a:ext cx="4225637" cy="181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4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sp>
        <p:nvSpPr>
          <p:cNvPr id="7" name="Cross 6">
            <a:extLst>
              <a:ext uri="{FF2B5EF4-FFF2-40B4-BE49-F238E27FC236}">
                <a16:creationId xmlns:a16="http://schemas.microsoft.com/office/drawing/2014/main" id="{A6D74971-C4E5-9BC8-18C4-FCCF87CD524B}"/>
              </a:ext>
            </a:extLst>
          </p:cNvPr>
          <p:cNvSpPr/>
          <p:nvPr/>
        </p:nvSpPr>
        <p:spPr>
          <a:xfrm rot="19860000">
            <a:off x="9637139" y="2327717"/>
            <a:ext cx="2472797" cy="2190212"/>
          </a:xfrm>
          <a:prstGeom prst="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6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10" name="Picture 9" descr="6,203 Magnifying Glass Clipart Images, Stock Photos, 3D ...">
            <a:extLst>
              <a:ext uri="{FF2B5EF4-FFF2-40B4-BE49-F238E27FC236}">
                <a16:creationId xmlns:a16="http://schemas.microsoft.com/office/drawing/2014/main" id="{A48983E2-4802-F56D-670C-27D5234D41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" r="179" b="366"/>
          <a:stretch/>
        </p:blipFill>
        <p:spPr>
          <a:xfrm>
            <a:off x="10382649" y="5351319"/>
            <a:ext cx="1302025" cy="140576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5CB4B76-6284-80B0-80EA-CB002F94E91C}"/>
              </a:ext>
            </a:extLst>
          </p:cNvPr>
          <p:cNvSpPr txBox="1"/>
          <p:nvPr/>
        </p:nvSpPr>
        <p:spPr>
          <a:xfrm>
            <a:off x="10039767" y="2773774"/>
            <a:ext cx="1655976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600" dirty="0">
                <a:latin typeface="Arial"/>
                <a:cs typeface="Calibri"/>
              </a:rPr>
              <a:t>Can you spot the hazards?</a:t>
            </a:r>
            <a:endParaRPr lang="en-GB" sz="2600" dirty="0">
              <a:latin typeface="Arial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333DD4BD-393D-CD3A-675B-E0FE5988A29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3" t="118" r="6" b="79"/>
          <a:stretch/>
        </p:blipFill>
        <p:spPr>
          <a:xfrm>
            <a:off x="549639" y="209015"/>
            <a:ext cx="7500494" cy="642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7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urple and white rectangle&#10;&#10;Description automatically generated">
            <a:extLst>
              <a:ext uri="{FF2B5EF4-FFF2-40B4-BE49-F238E27FC236}">
                <a16:creationId xmlns:a16="http://schemas.microsoft.com/office/drawing/2014/main" id="{DFF2D932-6C88-34C0-7942-B95E210EC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pic>
        <p:nvPicPr>
          <p:cNvPr id="14" name="Picture 13" descr="A screenshot of a computer&#10;&#10;Description automatically generated">
            <a:extLst>
              <a:ext uri="{FF2B5EF4-FFF2-40B4-BE49-F238E27FC236}">
                <a16:creationId xmlns:a16="http://schemas.microsoft.com/office/drawing/2014/main" id="{9D2D7930-6CBC-0252-6DC3-D3DC779AC7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3" t="118" r="6" b="79"/>
          <a:stretch/>
        </p:blipFill>
        <p:spPr>
          <a:xfrm>
            <a:off x="349771" y="221507"/>
            <a:ext cx="7500494" cy="6422714"/>
          </a:xfrm>
          <a:prstGeom prst="rect">
            <a:avLst/>
          </a:prstGeom>
        </p:spPr>
      </p:pic>
      <p:sp>
        <p:nvSpPr>
          <p:cNvPr id="17" name="Arrow: Left 16">
            <a:extLst>
              <a:ext uri="{FF2B5EF4-FFF2-40B4-BE49-F238E27FC236}">
                <a16:creationId xmlns:a16="http://schemas.microsoft.com/office/drawing/2014/main" id="{3EA4D019-1D9B-9315-64EC-2042B490140F}"/>
              </a:ext>
            </a:extLst>
          </p:cNvPr>
          <p:cNvSpPr/>
          <p:nvPr/>
        </p:nvSpPr>
        <p:spPr>
          <a:xfrm rot="-5100000">
            <a:off x="6418417" y="1460249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6C6B713A-DC13-1990-00C1-7BBC3474CFE1}"/>
              </a:ext>
            </a:extLst>
          </p:cNvPr>
          <p:cNvSpPr/>
          <p:nvPr/>
        </p:nvSpPr>
        <p:spPr>
          <a:xfrm rot="15180000">
            <a:off x="5369105" y="1859986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Left 20">
            <a:extLst>
              <a:ext uri="{FF2B5EF4-FFF2-40B4-BE49-F238E27FC236}">
                <a16:creationId xmlns:a16="http://schemas.microsoft.com/office/drawing/2014/main" id="{E5F60A1D-80E6-1767-C586-90A539F27F9B}"/>
              </a:ext>
            </a:extLst>
          </p:cNvPr>
          <p:cNvSpPr/>
          <p:nvPr/>
        </p:nvSpPr>
        <p:spPr>
          <a:xfrm rot="20820000">
            <a:off x="6855629" y="4495757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8406C2D9-74CF-0D7B-27EF-7071235C57F4}"/>
              </a:ext>
            </a:extLst>
          </p:cNvPr>
          <p:cNvSpPr/>
          <p:nvPr/>
        </p:nvSpPr>
        <p:spPr>
          <a:xfrm rot="9060000">
            <a:off x="884547" y="5232773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Left 22">
            <a:extLst>
              <a:ext uri="{FF2B5EF4-FFF2-40B4-BE49-F238E27FC236}">
                <a16:creationId xmlns:a16="http://schemas.microsoft.com/office/drawing/2014/main" id="{8EB6834E-CC12-E78E-2273-46166F2CB180}"/>
              </a:ext>
            </a:extLst>
          </p:cNvPr>
          <p:cNvSpPr/>
          <p:nvPr/>
        </p:nvSpPr>
        <p:spPr>
          <a:xfrm rot="-5100000">
            <a:off x="1996318" y="1647626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Left 23">
            <a:extLst>
              <a:ext uri="{FF2B5EF4-FFF2-40B4-BE49-F238E27FC236}">
                <a16:creationId xmlns:a16="http://schemas.microsoft.com/office/drawing/2014/main" id="{8E3D962B-3E40-649A-04A8-7FA0C09AC304}"/>
              </a:ext>
            </a:extLst>
          </p:cNvPr>
          <p:cNvSpPr/>
          <p:nvPr/>
        </p:nvSpPr>
        <p:spPr>
          <a:xfrm rot="-5100000">
            <a:off x="3720187" y="1822511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Left 24">
            <a:extLst>
              <a:ext uri="{FF2B5EF4-FFF2-40B4-BE49-F238E27FC236}">
                <a16:creationId xmlns:a16="http://schemas.microsoft.com/office/drawing/2014/main" id="{F7240088-500C-1BBE-0280-6DE28C435956}"/>
              </a:ext>
            </a:extLst>
          </p:cNvPr>
          <p:cNvSpPr/>
          <p:nvPr/>
        </p:nvSpPr>
        <p:spPr>
          <a:xfrm rot="19800000">
            <a:off x="4007498" y="3771232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Left 25">
            <a:extLst>
              <a:ext uri="{FF2B5EF4-FFF2-40B4-BE49-F238E27FC236}">
                <a16:creationId xmlns:a16="http://schemas.microsoft.com/office/drawing/2014/main" id="{F6E5F833-C71B-DE82-63C4-33A8DA42C813}"/>
              </a:ext>
            </a:extLst>
          </p:cNvPr>
          <p:cNvSpPr/>
          <p:nvPr/>
        </p:nvSpPr>
        <p:spPr>
          <a:xfrm rot="3540000">
            <a:off x="222481" y="4495757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Left 26">
            <a:extLst>
              <a:ext uri="{FF2B5EF4-FFF2-40B4-BE49-F238E27FC236}">
                <a16:creationId xmlns:a16="http://schemas.microsoft.com/office/drawing/2014/main" id="{29DEF524-8493-8910-E05C-93A8FCCACA4B}"/>
              </a:ext>
            </a:extLst>
          </p:cNvPr>
          <p:cNvSpPr/>
          <p:nvPr/>
        </p:nvSpPr>
        <p:spPr>
          <a:xfrm rot="19380000">
            <a:off x="5827209" y="2747765"/>
            <a:ext cx="749508" cy="51216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n Border: Clip Art, Page Border, and Vector Graphics | Clip art borders,  Page borders, Clip art">
            <a:extLst>
              <a:ext uri="{FF2B5EF4-FFF2-40B4-BE49-F238E27FC236}">
                <a16:creationId xmlns:a16="http://schemas.microsoft.com/office/drawing/2014/main" id="{95BD0288-F20F-601F-158B-E3DCD19D5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31498" y="-2632363"/>
            <a:ext cx="6901294" cy="12164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10013B-72D9-AC03-D74A-8656BB849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75" y="-1"/>
            <a:ext cx="7096125" cy="15144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C540A3-C8A7-2415-EF2F-8F4AE74C9138}"/>
              </a:ext>
            </a:extLst>
          </p:cNvPr>
          <p:cNvSpPr txBox="1"/>
          <p:nvPr/>
        </p:nvSpPr>
        <p:spPr>
          <a:xfrm>
            <a:off x="1330769" y="3227792"/>
            <a:ext cx="620077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dirty="0">
                <a:hlinkClick r:id="rId4"/>
              </a:rPr>
              <a:t>Water Safety - Summer Series - Twinkl - YouTube</a:t>
            </a:r>
            <a:endParaRPr lang="en-GB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ADD42-7FD2-FCA0-62FF-12EE9C6325B7}"/>
              </a:ext>
            </a:extLst>
          </p:cNvPr>
          <p:cNvSpPr txBox="1"/>
          <p:nvPr/>
        </p:nvSpPr>
        <p:spPr>
          <a:xfrm>
            <a:off x="1325019" y="1938322"/>
            <a:ext cx="6062676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b="1" dirty="0">
                <a:latin typeface="Arial"/>
                <a:cs typeface="Calibri"/>
              </a:rPr>
              <a:t>How can I keep safe near water?</a:t>
            </a:r>
            <a:endParaRPr lang="en-GB" sz="3200" b="1" dirty="0"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A412AE-82DB-3EE3-5ED7-8ADA707547C0}"/>
              </a:ext>
            </a:extLst>
          </p:cNvPr>
          <p:cNvSpPr txBox="1"/>
          <p:nvPr/>
        </p:nvSpPr>
        <p:spPr>
          <a:xfrm>
            <a:off x="1321676" y="3909847"/>
            <a:ext cx="548902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hlinkClick r:id="rId5"/>
              </a:rPr>
              <a:t>The RNLI's Seaside Safety Song (youtube.com)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6072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EEFD73A929BB4182DC8B801EF48E1C" ma:contentTypeVersion="7" ma:contentTypeDescription="Create a new document." ma:contentTypeScope="" ma:versionID="d023fcebad5da6b31f96abdc1e1231ad">
  <xsd:schema xmlns:xsd="http://www.w3.org/2001/XMLSchema" xmlns:xs="http://www.w3.org/2001/XMLSchema" xmlns:p="http://schemas.microsoft.com/office/2006/metadata/properties" xmlns:ns3="f677036a-9440-4c7d-b448-2b4fc2c1e387" xmlns:ns4="82069bef-afff-4900-b744-b231fcf1d08d" targetNamespace="http://schemas.microsoft.com/office/2006/metadata/properties" ma:root="true" ma:fieldsID="1896a7dd3826e7dfaa47111a357462b9" ns3:_="" ns4:_="">
    <xsd:import namespace="f677036a-9440-4c7d-b448-2b4fc2c1e387"/>
    <xsd:import namespace="82069bef-afff-4900-b744-b231fcf1d08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7036a-9440-4c7d-b448-2b4fc2c1e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69bef-afff-4900-b744-b231fcf1d0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F443D0-531C-4327-B394-B9E935F5C4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010860-ECDC-4351-8545-4709BB39869B}">
  <ds:schemaRefs>
    <ds:schemaRef ds:uri="http://purl.org/dc/terms/"/>
    <ds:schemaRef ds:uri="f677036a-9440-4c7d-b448-2b4fc2c1e387"/>
    <ds:schemaRef ds:uri="http://schemas.microsoft.com/office/2006/documentManagement/types"/>
    <ds:schemaRef ds:uri="82069bef-afff-4900-b744-b231fcf1d08d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2D6818-9741-4459-8F04-5704C8595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77036a-9440-4c7d-b448-2b4fc2c1e387"/>
    <ds:schemaRef ds:uri="82069bef-afff-4900-b744-b231fcf1d0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Cavolini</vt:lpstr>
      <vt:lpstr>swimming pool demo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Faulkner (Childrens Services)</dc:creator>
  <cp:lastModifiedBy>Jayne Stevenson Headteacher</cp:lastModifiedBy>
  <cp:revision>612</cp:revision>
  <dcterms:created xsi:type="dcterms:W3CDTF">2024-03-01T14:16:33Z</dcterms:created>
  <dcterms:modified xsi:type="dcterms:W3CDTF">2024-06-20T10:14:33Z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CONTROLLED</vt:lpwstr>
  </property>
  <property fmtid="{D5CDD505-2E9C-101B-9397-08002B2CF9AE}" pid="4" name="ContentTypeId">
    <vt:lpwstr>0x0101000EEEFD73A929BB4182DC8B801EF48E1C</vt:lpwstr>
  </property>
  <property fmtid="{D5CDD505-2E9C-101B-9397-08002B2CF9AE}" pid="5" name="MSIP_Label_768904da-5dbb-4716-9521-7a682c6e8720_ActionId">
    <vt:lpwstr>12afe89b-6d88-4a56-b975-cb39ce1329bb</vt:lpwstr>
  </property>
  <property fmtid="{D5CDD505-2E9C-101B-9397-08002B2CF9AE}" pid="6" name="MSIP_Label_768904da-5dbb-4716-9521-7a682c6e8720_ContentBits">
    <vt:lpwstr>2</vt:lpwstr>
  </property>
  <property fmtid="{D5CDD505-2E9C-101B-9397-08002B2CF9AE}" pid="7" name="MSIP_Label_768904da-5dbb-4716-9521-7a682c6e8720_Enabled">
    <vt:lpwstr>true</vt:lpwstr>
  </property>
  <property fmtid="{D5CDD505-2E9C-101B-9397-08002B2CF9AE}" pid="8" name="MSIP_Label_768904da-5dbb-4716-9521-7a682c6e8720_Method">
    <vt:lpwstr>Standard</vt:lpwstr>
  </property>
  <property fmtid="{D5CDD505-2E9C-101B-9397-08002B2CF9AE}" pid="9" name="MSIP_Label_768904da-5dbb-4716-9521-7a682c6e8720_Name">
    <vt:lpwstr>DCC Controlled</vt:lpwstr>
  </property>
  <property fmtid="{D5CDD505-2E9C-101B-9397-08002B2CF9AE}" pid="10" name="MSIP_Label_768904da-5dbb-4716-9521-7a682c6e8720_SetDate">
    <vt:lpwstr>2024-03-01T14:22:26Z</vt:lpwstr>
  </property>
  <property fmtid="{D5CDD505-2E9C-101B-9397-08002B2CF9AE}" pid="11" name="MSIP_Label_768904da-5dbb-4716-9521-7a682c6e8720_SiteId">
    <vt:lpwstr>429a8eb3-3210-4e1a-aaa2-6ccde0ddabc5</vt:lpwstr>
  </property>
  <property fmtid="{D5CDD505-2E9C-101B-9397-08002B2CF9AE}" pid="12" name="NXPowerLiteLastOptimized">
    <vt:lpwstr>326997</vt:lpwstr>
  </property>
  <property fmtid="{D5CDD505-2E9C-101B-9397-08002B2CF9AE}" pid="13" name="NXPowerLiteSettings">
    <vt:lpwstr>F7000400038000</vt:lpwstr>
  </property>
  <property fmtid="{D5CDD505-2E9C-101B-9397-08002B2CF9AE}" pid="14" name="NXPowerLiteVersion">
    <vt:lpwstr>S10.2.0</vt:lpwstr>
  </property>
</Properties>
</file>