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5" r:id="rId9"/>
    <p:sldId id="260" r:id="rId10"/>
    <p:sldId id="261" r:id="rId11"/>
    <p:sldId id="266" r:id="rId12"/>
    <p:sldId id="264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95409-4E0E-F3D3-E6D0-82B41480D029}" v="60" dt="2024-06-17T10:45:1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79DB-7BC8-3B00-EF4C-5724EE6F8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6DAC0-D1AB-CDD3-0E4A-F31073297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92369-2750-A2EE-BA78-EEB57FE1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CEA5-4B08-C5AA-7D06-1E383E5E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AB3DF-6019-58DF-C00B-57FA897E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64CB-D440-8BEB-11A7-95415FBE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A60A-9A7F-B4D6-350F-5F38F84EF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10C96-DEBF-72F5-4275-0574F03F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EDA37-E416-FB35-7912-A34AED56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2F4FD-7F0D-697A-EB5D-5A058D3D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BC71C-BB97-A2F8-4A56-C3091BDBF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DE2F3-0E19-6F29-1FC7-32F0F8BEB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7A65F-60F1-AFA5-3A0E-F9147C64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631E1-8EFB-34FD-A2A1-52D18FC6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632AF-E95B-23C7-975C-DE58FE67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9C47-E772-C694-BF75-A72A86BC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CA6C-8C11-DEC0-5889-A706B2F3A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8E292-D9FA-0FD3-1FDA-82085329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FC73-2755-68B0-6FE3-63CAB962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98D0-D2BE-FC5C-4ED6-0F6353A1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3ED-DB2C-CCA6-D855-25FCD0CB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7AA44-72F0-863B-EFD3-FD68DEA7B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3C28-F732-8468-F453-BFDE3071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A907C-7038-5156-0913-C97E38B9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C87C-AA01-BC11-84AD-54507FA7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B457-E6EE-B158-3A6A-1262F802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2133-A1B1-000A-C823-B5383BDBB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75125-486E-9F03-879C-417A7BA0A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9CA34-0742-0CFF-EFE0-1CE61E40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0897C-F4A1-2F19-3492-DD89EDED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7895-97AD-01E0-68D1-E6D03789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093C-8776-F100-495E-DB6F2929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F18DB-6925-7289-8159-14ADCDA2C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D7A19-6CC8-05A5-B6CB-882798998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31E3-8996-5AE5-880D-722E021D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DE3E7-3412-D49B-F540-F0881AA71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CD27E-9F96-768C-7925-62752A85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73E56-EE6B-4746-421C-5C553222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A588E-F2E7-5E86-BBE7-63F47848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1495-03B6-2C70-6A15-1F463A04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7A8EB-BBF6-BA1A-BBA4-B8C091E7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AA432-C151-086A-CF9E-D6AC6719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936E1-2457-B190-DC92-242ED24D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83DAA-C21C-4AA7-9B54-020BD24A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8F833-498D-2785-8BA6-79B176AF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64B95-632C-750F-3A29-1FA6A252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40A2-D231-CCD9-9D3B-B8220543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1D5B-F7BB-EF2C-5ECA-711E6A0A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A4380-8291-99BF-9BDB-DD35CE94B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29FA1-E9D3-2855-6D98-A8DB6256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BE032-1AF5-CB81-E297-929AC9F5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69C2D-802E-BFA1-FED4-7B61FBDB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4DF4-5FE1-2EBA-F1BB-0D8AE760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8F126-90BE-90D5-C7D3-AE8180D44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5AEE0-A63D-E601-A888-93A26E450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908D5-2BF5-109D-DD04-F6354B20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9E2D9-E404-FE3C-3422-EC928B47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F5019-23F6-450D-4004-8CB78D64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A9719-79E9-D89A-313B-3F90540B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2DC88-2BFD-E7FC-E112-0516D157D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E12C-C539-9252-C427-6FDEC6331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67151-5169-445E-8541-4D192296D540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A876-4857-FB8F-7E42-1F6D9ABE3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107A1-27C3-61A8-F83C-9EC2440E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701B-6129-42D7-AD04-AD71AD5FB80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4D987-17DC-4F05-82A2-B45425141D2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47512" y="6705600"/>
            <a:ext cx="725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</a:p>
        </p:txBody>
      </p:sp>
    </p:spTree>
    <p:extLst>
      <p:ext uri="{BB962C8B-B14F-4D97-AF65-F5344CB8AC3E}">
        <p14:creationId xmlns:p14="http://schemas.microsoft.com/office/powerpoint/2010/main" val="35848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EB9F3-D953-4673-5FDE-995393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-1693"/>
            <a:ext cx="12125325" cy="6859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490BA6-C44D-DF5C-3A27-5FB7DF8B5C76}"/>
              </a:ext>
            </a:extLst>
          </p:cNvPr>
          <p:cNvSpPr txBox="1"/>
          <p:nvPr/>
        </p:nvSpPr>
        <p:spPr>
          <a:xfrm>
            <a:off x="2432133" y="2370656"/>
            <a:ext cx="739648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7000" dirty="0">
                <a:solidFill>
                  <a:srgbClr val="0070C0"/>
                </a:solidFill>
                <a:latin typeface="Cavolini"/>
                <a:cs typeface="Cavolini"/>
              </a:rPr>
              <a:t>Winter Water Safety</a:t>
            </a:r>
            <a:r>
              <a:rPr lang="en-GB" sz="7000" dirty="0">
                <a:solidFill>
                  <a:srgbClr val="0070C0"/>
                </a:solidFill>
                <a:latin typeface="swimming pool demo"/>
              </a:rPr>
              <a:t> </a:t>
            </a:r>
            <a:endParaRPr lang="en-GB" sz="7000" dirty="0">
              <a:solidFill>
                <a:srgbClr val="0070C0"/>
              </a:solidFill>
              <a:latin typeface="swimming pool demo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2264E-76FC-C093-AC78-F40D0C5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0"/>
            <a:ext cx="6857401" cy="1676400"/>
          </a:xfrm>
          <a:prstGeom prst="rect">
            <a:avLst/>
          </a:prstGeom>
        </p:spPr>
      </p:pic>
      <p:pic>
        <p:nvPicPr>
          <p:cNvPr id="2" name="Picture 1" descr="Blue Wave Clipart Images – Browse 21,481 Stock Photos, Vectors, and Video |  Adobe Stock">
            <a:extLst>
              <a:ext uri="{FF2B5EF4-FFF2-40B4-BE49-F238E27FC236}">
                <a16:creationId xmlns:a16="http://schemas.microsoft.com/office/drawing/2014/main" id="{FCC0E0CD-8333-9B87-096C-CE3E89751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3432464"/>
            <a:ext cx="2453987" cy="1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snowflakes border&#10;&#10;Description automatically generated">
            <a:extLst>
              <a:ext uri="{FF2B5EF4-FFF2-40B4-BE49-F238E27FC236}">
                <a16:creationId xmlns:a16="http://schemas.microsoft.com/office/drawing/2014/main" id="{C25990EB-7F94-2FF9-92E7-D8C2789A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77"/>
            <a:ext cx="12192000" cy="6859693"/>
          </a:xfrm>
          <a:prstGeom prst="rect">
            <a:avLst/>
          </a:prstGeom>
        </p:spPr>
      </p:pic>
      <p:pic>
        <p:nvPicPr>
          <p:cNvPr id="8" name="Picture 7" descr="A purple and white background&#10;&#10;Description automatically generated">
            <a:extLst>
              <a:ext uri="{FF2B5EF4-FFF2-40B4-BE49-F238E27FC236}">
                <a16:creationId xmlns:a16="http://schemas.microsoft.com/office/drawing/2014/main" id="{D2CE2873-E1B8-1362-BAA0-AEAAC7F2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-5647"/>
            <a:ext cx="6857401" cy="167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F95050-12E3-4C8B-BBF2-E9906EF4D76A}"/>
              </a:ext>
            </a:extLst>
          </p:cNvPr>
          <p:cNvSpPr txBox="1"/>
          <p:nvPr/>
        </p:nvSpPr>
        <p:spPr>
          <a:xfrm>
            <a:off x="6885560" y="1788768"/>
            <a:ext cx="3461727" cy="6129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Arial"/>
                <a:ea typeface="Calibri"/>
                <a:cs typeface="Calibri"/>
              </a:rPr>
              <a:t>Do not go alone.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0DA12-C44A-011D-DD60-F2A68F2DB7E2}"/>
              </a:ext>
            </a:extLst>
          </p:cNvPr>
          <p:cNvSpPr txBox="1"/>
          <p:nvPr/>
        </p:nvSpPr>
        <p:spPr>
          <a:xfrm>
            <a:off x="356278" y="1792459"/>
            <a:ext cx="606729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latin typeface="Arial"/>
                <a:ea typeface="Calibri"/>
                <a:cs typeface="Calibri"/>
              </a:rPr>
              <a:t>What do we need to remember when going near water in Winter?</a:t>
            </a:r>
            <a:endParaRPr lang="en-GB" sz="4400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8D0C1-0B1C-3BE5-8750-90A95CFC7934}"/>
              </a:ext>
            </a:extLst>
          </p:cNvPr>
          <p:cNvSpPr txBox="1"/>
          <p:nvPr/>
        </p:nvSpPr>
        <p:spPr>
          <a:xfrm>
            <a:off x="6051935" y="3434071"/>
            <a:ext cx="5984826" cy="6129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Arial"/>
                <a:ea typeface="Calibri"/>
                <a:cs typeface="Calibri"/>
              </a:rPr>
              <a:t>Stay away from the water edge. </a:t>
            </a:r>
            <a:endParaRPr lang="en-GB" sz="3000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8AADF-7155-CCF1-2720-A5F9C5A3B2C8}"/>
              </a:ext>
            </a:extLst>
          </p:cNvPr>
          <p:cNvSpPr txBox="1"/>
          <p:nvPr/>
        </p:nvSpPr>
        <p:spPr>
          <a:xfrm>
            <a:off x="6151444" y="4288734"/>
            <a:ext cx="5768556" cy="6129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Arial"/>
                <a:ea typeface="Calibri"/>
                <a:cs typeface="Calibri"/>
              </a:rPr>
              <a:t>Be careful on slippery surfaces.</a:t>
            </a:r>
            <a:endParaRPr lang="en-GB" sz="3000" dirty="0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934C2-6768-0166-15EC-9285AF4DBEAB}"/>
              </a:ext>
            </a:extLst>
          </p:cNvPr>
          <p:cNvSpPr txBox="1"/>
          <p:nvPr/>
        </p:nvSpPr>
        <p:spPr>
          <a:xfrm>
            <a:off x="6886432" y="2581348"/>
            <a:ext cx="4295821" cy="6129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b="1" dirty="0">
                <a:latin typeface="Arial"/>
                <a:ea typeface="Calibri"/>
                <a:cs typeface="Calibri"/>
              </a:rPr>
              <a:t>Do not walk on ice.</a:t>
            </a:r>
            <a:endParaRPr lang="en-GB" sz="3000" b="1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B3384-7E53-1848-C517-9113E204136C}"/>
              </a:ext>
            </a:extLst>
          </p:cNvPr>
          <p:cNvSpPr txBox="1"/>
          <p:nvPr/>
        </p:nvSpPr>
        <p:spPr>
          <a:xfrm>
            <a:off x="3563611" y="5149885"/>
            <a:ext cx="7443136" cy="6129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Arial"/>
                <a:ea typeface="Calibri"/>
                <a:cs typeface="Calibri"/>
              </a:rPr>
              <a:t>Never go in the water for dogs or objects.</a:t>
            </a:r>
          </a:p>
        </p:txBody>
      </p:sp>
    </p:spTree>
    <p:extLst>
      <p:ext uri="{BB962C8B-B14F-4D97-AF65-F5344CB8AC3E}">
        <p14:creationId xmlns:p14="http://schemas.microsoft.com/office/powerpoint/2010/main" val="37138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7" grpId="0" animBg="1"/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snowflakes border&#10;&#10;Description automatically generated">
            <a:extLst>
              <a:ext uri="{FF2B5EF4-FFF2-40B4-BE49-F238E27FC236}">
                <a16:creationId xmlns:a16="http://schemas.microsoft.com/office/drawing/2014/main" id="{C25990EB-7F94-2FF9-92E7-D8C2789A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34"/>
            <a:ext cx="12192000" cy="6859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2452E-90A3-AB7D-B0B8-4100BFD7D36C}"/>
              </a:ext>
            </a:extLst>
          </p:cNvPr>
          <p:cNvSpPr txBox="1"/>
          <p:nvPr/>
        </p:nvSpPr>
        <p:spPr>
          <a:xfrm>
            <a:off x="449228" y="2935484"/>
            <a:ext cx="6011005" cy="212365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latin typeface="Arial"/>
                <a:ea typeface="Calibri"/>
                <a:cs typeface="Calibri"/>
              </a:rPr>
              <a:t>If we fell into the water what would we do? </a:t>
            </a:r>
          </a:p>
        </p:txBody>
      </p:sp>
      <p:pic>
        <p:nvPicPr>
          <p:cNvPr id="8" name="Picture 7" descr="A purple and white background&#10;&#10;Description automatically generated">
            <a:extLst>
              <a:ext uri="{FF2B5EF4-FFF2-40B4-BE49-F238E27FC236}">
                <a16:creationId xmlns:a16="http://schemas.microsoft.com/office/drawing/2014/main" id="{D2CE2873-E1B8-1362-BAA0-AEAAC7F2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210596"/>
            <a:ext cx="6857401" cy="167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F95050-12E3-4C8B-BBF2-E9906EF4D76A}"/>
              </a:ext>
            </a:extLst>
          </p:cNvPr>
          <p:cNvSpPr txBox="1"/>
          <p:nvPr/>
        </p:nvSpPr>
        <p:spPr>
          <a:xfrm>
            <a:off x="7163587" y="2267059"/>
            <a:ext cx="2699728" cy="55399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Arial"/>
                <a:ea typeface="Calibri"/>
                <a:cs typeface="Calibri"/>
              </a:rPr>
              <a:t>Shout for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DD294-4FEF-0AAF-7613-F8070D9B2820}"/>
              </a:ext>
            </a:extLst>
          </p:cNvPr>
          <p:cNvSpPr txBox="1"/>
          <p:nvPr/>
        </p:nvSpPr>
        <p:spPr>
          <a:xfrm>
            <a:off x="7586895" y="5186466"/>
            <a:ext cx="2071046" cy="55399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dirty="0">
                <a:latin typeface="Arial"/>
                <a:ea typeface="Calibri"/>
                <a:cs typeface="Calibri"/>
              </a:rPr>
              <a:t>Stay calm</a:t>
            </a:r>
            <a:endParaRPr lang="en-GB" sz="3000" dirty="0">
              <a:latin typeface="Arial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74E49FD-871E-90DC-D8B9-7BF839200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75" t="56816" r="29657" b="23664"/>
          <a:stretch/>
        </p:blipFill>
        <p:spPr>
          <a:xfrm>
            <a:off x="7591102" y="3043349"/>
            <a:ext cx="1844490" cy="18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EB9F3-D953-4673-5FDE-995393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0" y="-4161"/>
            <a:ext cx="12182475" cy="685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2264E-76FC-C093-AC78-F40D0C5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-98323"/>
            <a:ext cx="6857401" cy="16764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A381D43-33FB-0D8B-C7A0-24A39E5F761F}"/>
              </a:ext>
            </a:extLst>
          </p:cNvPr>
          <p:cNvSpPr/>
          <p:nvPr/>
        </p:nvSpPr>
        <p:spPr>
          <a:xfrm>
            <a:off x="3938587" y="2158523"/>
            <a:ext cx="4314825" cy="230870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signs of Winter?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23F0143-2B19-511C-2F2F-BD67012ED00A}"/>
              </a:ext>
            </a:extLst>
          </p:cNvPr>
          <p:cNvSpPr/>
          <p:nvPr/>
        </p:nvSpPr>
        <p:spPr>
          <a:xfrm rot="5873384">
            <a:off x="3167991" y="2438623"/>
            <a:ext cx="552450" cy="7715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5A282-04C5-6B46-D246-3A3872148B41}"/>
              </a:ext>
            </a:extLst>
          </p:cNvPr>
          <p:cNvSpPr txBox="1"/>
          <p:nvPr/>
        </p:nvSpPr>
        <p:spPr>
          <a:xfrm>
            <a:off x="1145716" y="2161906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F459A-901E-CF1B-515E-91B6F9AF1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65" y="2939269"/>
            <a:ext cx="1509574" cy="168445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20486360-D7B8-4E03-BAE0-53A40DC530B8}"/>
              </a:ext>
            </a:extLst>
          </p:cNvPr>
          <p:cNvSpPr/>
          <p:nvPr/>
        </p:nvSpPr>
        <p:spPr>
          <a:xfrm rot="18203453">
            <a:off x="8188940" y="1842931"/>
            <a:ext cx="552450" cy="7715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Figure Slip Ice | Great PowerPoint ClipArt for Presentations -  PresenterMedia.com">
            <a:extLst>
              <a:ext uri="{FF2B5EF4-FFF2-40B4-BE49-F238E27FC236}">
                <a16:creationId xmlns:a16="http://schemas.microsoft.com/office/drawing/2014/main" id="{6ABE1241-8C19-F013-7F68-C5D19849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18" y="4294737"/>
            <a:ext cx="1285640" cy="13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A75758-9DF4-0FD9-7EAD-5D17E33CAE92}"/>
              </a:ext>
            </a:extLst>
          </p:cNvPr>
          <p:cNvSpPr txBox="1"/>
          <p:nvPr/>
        </p:nvSpPr>
        <p:spPr>
          <a:xfrm>
            <a:off x="7531386" y="4650938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GB" dirty="0"/>
              <a:t>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6FA2008-0C27-5166-0525-646C002810BA}"/>
              </a:ext>
            </a:extLst>
          </p:cNvPr>
          <p:cNvSpPr/>
          <p:nvPr/>
        </p:nvSpPr>
        <p:spPr>
          <a:xfrm rot="-900000">
            <a:off x="6705669" y="4464793"/>
            <a:ext cx="552450" cy="7715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BCEFA-3386-A414-9AF3-AF6B3370302F}"/>
              </a:ext>
            </a:extLst>
          </p:cNvPr>
          <p:cNvSpPr txBox="1"/>
          <p:nvPr/>
        </p:nvSpPr>
        <p:spPr>
          <a:xfrm>
            <a:off x="8992698" y="1717514"/>
            <a:ext cx="29283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Arial"/>
                <a:ea typeface="Calibri"/>
                <a:cs typeface="Calibri"/>
              </a:rPr>
              <a:t>It being cold</a:t>
            </a:r>
            <a:endParaRPr lang="en-US" sz="3600" dirty="0">
              <a:latin typeface="Arial"/>
            </a:endParaRPr>
          </a:p>
        </p:txBody>
      </p:sp>
      <p:pic>
        <p:nvPicPr>
          <p:cNvPr id="13" name="Picture 12" descr="Winter Cold Gloves Nlyl Free Clipart ...">
            <a:extLst>
              <a:ext uri="{FF2B5EF4-FFF2-40B4-BE49-F238E27FC236}">
                <a16:creationId xmlns:a16="http://schemas.microsoft.com/office/drawing/2014/main" id="{D62D4E6C-3F5E-B769-53F1-25ECF3ABC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808" y="2496918"/>
            <a:ext cx="1107243" cy="13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EB9F3-D953-4673-5FDE-995393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3"/>
            <a:ext cx="12192000" cy="685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2264E-76FC-C093-AC78-F40D0C5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0"/>
            <a:ext cx="6857401" cy="1676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6F9DF10-59AC-148C-64BB-6027A1EE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8" y="2466128"/>
            <a:ext cx="2896447" cy="28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C84AAAF7-32EE-050E-5D60-FC23EB1641B0}"/>
              </a:ext>
            </a:extLst>
          </p:cNvPr>
          <p:cNvSpPr/>
          <p:nvPr/>
        </p:nvSpPr>
        <p:spPr>
          <a:xfrm>
            <a:off x="3738209" y="1190413"/>
            <a:ext cx="2926080" cy="188468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Why is water dangerous in winter?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2CDC18-909E-3778-1C87-BC2044C43CC2}"/>
              </a:ext>
            </a:extLst>
          </p:cNvPr>
          <p:cNvSpPr/>
          <p:nvPr/>
        </p:nvSpPr>
        <p:spPr>
          <a:xfrm>
            <a:off x="3738209" y="2827443"/>
            <a:ext cx="238125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A2312-72CB-F969-F7B1-59BB15E9C6D7}"/>
              </a:ext>
            </a:extLst>
          </p:cNvPr>
          <p:cNvSpPr/>
          <p:nvPr/>
        </p:nvSpPr>
        <p:spPr>
          <a:xfrm>
            <a:off x="3485443" y="3025986"/>
            <a:ext cx="238125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0B1AA1-B272-C605-AA58-0A19AD47A6FC}"/>
              </a:ext>
            </a:extLst>
          </p:cNvPr>
          <p:cNvSpPr/>
          <p:nvPr/>
        </p:nvSpPr>
        <p:spPr>
          <a:xfrm>
            <a:off x="3247318" y="3273636"/>
            <a:ext cx="238125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891D1CD6-8818-886F-78A3-73FBBA560665}"/>
              </a:ext>
            </a:extLst>
          </p:cNvPr>
          <p:cNvSpPr/>
          <p:nvPr/>
        </p:nvSpPr>
        <p:spPr>
          <a:xfrm>
            <a:off x="4619625" y="3609975"/>
            <a:ext cx="1971675" cy="11525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192272E6-D0DC-D151-6220-43CE8D64D999}"/>
              </a:ext>
            </a:extLst>
          </p:cNvPr>
          <p:cNvSpPr/>
          <p:nvPr/>
        </p:nvSpPr>
        <p:spPr>
          <a:xfrm>
            <a:off x="7629525" y="1678198"/>
            <a:ext cx="3276600" cy="3190875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9FDED-DD9A-5725-EAB2-ED2D94098973}"/>
              </a:ext>
            </a:extLst>
          </p:cNvPr>
          <p:cNvSpPr txBox="1"/>
          <p:nvPr/>
        </p:nvSpPr>
        <p:spPr>
          <a:xfrm>
            <a:off x="8513091" y="2768811"/>
            <a:ext cx="169735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It freezes over and becomes a slip hazard.</a:t>
            </a:r>
          </a:p>
        </p:txBody>
      </p:sp>
    </p:spTree>
    <p:extLst>
      <p:ext uri="{BB962C8B-B14F-4D97-AF65-F5344CB8AC3E}">
        <p14:creationId xmlns:p14="http://schemas.microsoft.com/office/powerpoint/2010/main" val="11481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>
            <a:extLst>
              <a:ext uri="{FF2B5EF4-FFF2-40B4-BE49-F238E27FC236}">
                <a16:creationId xmlns:a16="http://schemas.microsoft.com/office/drawing/2014/main" id="{A6D74971-C4E5-9BC8-18C4-FCCF87CD524B}"/>
              </a:ext>
            </a:extLst>
          </p:cNvPr>
          <p:cNvSpPr/>
          <p:nvPr/>
        </p:nvSpPr>
        <p:spPr>
          <a:xfrm rot="18180000">
            <a:off x="8573666" y="2422253"/>
            <a:ext cx="3179378" cy="2772102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DB098-9A01-0D4C-886A-A096606F5F7E}"/>
              </a:ext>
            </a:extLst>
          </p:cNvPr>
          <p:cNvSpPr txBox="1"/>
          <p:nvPr/>
        </p:nvSpPr>
        <p:spPr>
          <a:xfrm>
            <a:off x="9075558" y="3159672"/>
            <a:ext cx="22860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GB" sz="2600" dirty="0">
                <a:latin typeface="Arial"/>
                <a:ea typeface="Calibri"/>
                <a:cs typeface="Calibri"/>
              </a:rPr>
              <a:t>Can you spot the hazards?</a:t>
            </a:r>
            <a:endParaRPr lang="en-US" sz="2600"/>
          </a:p>
        </p:txBody>
      </p:sp>
      <p:pic>
        <p:nvPicPr>
          <p:cNvPr id="9" name="Picture 8" descr="A purple and white background&#10;&#10;Description automatically generated">
            <a:extLst>
              <a:ext uri="{FF2B5EF4-FFF2-40B4-BE49-F238E27FC236}">
                <a16:creationId xmlns:a16="http://schemas.microsoft.com/office/drawing/2014/main" id="{1F927187-4FAD-3A5B-D60E-41000348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34" y="3322"/>
            <a:ext cx="6857401" cy="145517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7BB25A2-9547-B740-9438-356780858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59" t="31250" r="9933" b="31250"/>
          <a:stretch/>
        </p:blipFill>
        <p:spPr>
          <a:xfrm>
            <a:off x="10863649" y="5574730"/>
            <a:ext cx="1006087" cy="1049267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97A8039-73F2-AD7B-0809-3DFB22885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5" t="21350" r="35795" b="5474"/>
          <a:stretch/>
        </p:blipFill>
        <p:spPr>
          <a:xfrm>
            <a:off x="574623" y="737016"/>
            <a:ext cx="6838524" cy="58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background&#10;&#10;Description automatically generated">
            <a:extLst>
              <a:ext uri="{FF2B5EF4-FFF2-40B4-BE49-F238E27FC236}">
                <a16:creationId xmlns:a16="http://schemas.microsoft.com/office/drawing/2014/main" id="{8E651A91-2AAC-42C0-8A72-A7B0693A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34" y="3322"/>
            <a:ext cx="6857401" cy="145517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E273AB9-A3CF-D470-4AA1-8C336D2FE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5" t="21350" r="35795" b="5474"/>
          <a:stretch/>
        </p:blipFill>
        <p:spPr>
          <a:xfrm>
            <a:off x="874426" y="487180"/>
            <a:ext cx="6838524" cy="588029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DE1AB56-EDC5-A3F7-BEC0-F6B89734162E}"/>
              </a:ext>
            </a:extLst>
          </p:cNvPr>
          <p:cNvSpPr/>
          <p:nvPr/>
        </p:nvSpPr>
        <p:spPr>
          <a:xfrm rot="3900000">
            <a:off x="6247300" y="2937511"/>
            <a:ext cx="549640" cy="674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6BFA292-CC0B-C082-DFBC-9D2C98CDDA62}"/>
              </a:ext>
            </a:extLst>
          </p:cNvPr>
          <p:cNvSpPr/>
          <p:nvPr/>
        </p:nvSpPr>
        <p:spPr>
          <a:xfrm rot="2160000">
            <a:off x="7009299" y="3324756"/>
            <a:ext cx="549640" cy="674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7FB9FCD-3175-9B8C-2356-700A5E5DC2A2}"/>
              </a:ext>
            </a:extLst>
          </p:cNvPr>
          <p:cNvSpPr/>
          <p:nvPr/>
        </p:nvSpPr>
        <p:spPr>
          <a:xfrm rot="3600000">
            <a:off x="5485299" y="4474001"/>
            <a:ext cx="549640" cy="674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7D8E974-1779-8CFB-933B-C7A773E3C3A9}"/>
              </a:ext>
            </a:extLst>
          </p:cNvPr>
          <p:cNvSpPr/>
          <p:nvPr/>
        </p:nvSpPr>
        <p:spPr>
          <a:xfrm rot="13020000">
            <a:off x="2774577" y="4711345"/>
            <a:ext cx="549640" cy="674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B154E18-B042-1638-9B34-BB436DAD06E3}"/>
              </a:ext>
            </a:extLst>
          </p:cNvPr>
          <p:cNvSpPr/>
          <p:nvPr/>
        </p:nvSpPr>
        <p:spPr>
          <a:xfrm rot="3900000">
            <a:off x="4173658" y="2887541"/>
            <a:ext cx="549640" cy="674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EB9F3-D953-4673-5FDE-995393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2264E-76FC-C093-AC78-F40D0C5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0"/>
            <a:ext cx="6857401" cy="167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DABEA-0048-1F25-69DE-971D75673608}"/>
              </a:ext>
            </a:extLst>
          </p:cNvPr>
          <p:cNvSpPr txBox="1"/>
          <p:nvPr/>
        </p:nvSpPr>
        <p:spPr>
          <a:xfrm>
            <a:off x="762240" y="1680742"/>
            <a:ext cx="9853207" cy="42011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u="sng" dirty="0">
                <a:latin typeface="Arial"/>
                <a:cs typeface="Arial"/>
              </a:rPr>
              <a:t>Keeping safe around water in Winter </a:t>
            </a:r>
            <a:endParaRPr lang="en-GB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ial"/>
                <a:cs typeface="Arial"/>
              </a:rPr>
              <a:t>Stay away from the water’s edge.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ial"/>
                <a:cs typeface="Arial"/>
              </a:rPr>
              <a:t>Be extra careful as surfaces are slippery in Winter.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b="1" dirty="0">
                <a:latin typeface="Arial"/>
                <a:cs typeface="Arial"/>
              </a:rPr>
              <a:t>Don’t walk on ice.</a:t>
            </a:r>
            <a:r>
              <a:rPr lang="en-GB" sz="2200" dirty="0">
                <a:latin typeface="Arial"/>
                <a:cs typeface="Arial"/>
              </a:rPr>
              <a:t> </a:t>
            </a:r>
          </a:p>
          <a:p>
            <a:pPr marL="342900" indent="-342900">
              <a:buAutoNum type="arabicPeriod"/>
            </a:pPr>
            <a:r>
              <a:rPr lang="en-GB" sz="2200" dirty="0">
                <a:latin typeface="Arial"/>
                <a:cs typeface="Arial"/>
              </a:rPr>
              <a:t>Never be around water alone – ALWAYS go with an adult or friend.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ial"/>
                <a:cs typeface="Arial"/>
              </a:rPr>
              <a:t> Make sure your adult always carries their phone out and about in case of an emergency.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latin typeface="Arial"/>
                <a:cs typeface="Arial"/>
              </a:rPr>
              <a:t>If someone falls in the water </a:t>
            </a:r>
            <a:r>
              <a:rPr lang="en-GB" sz="2200" b="1" dirty="0">
                <a:latin typeface="Arial"/>
                <a:cs typeface="Arial"/>
              </a:rPr>
              <a:t>NEVER</a:t>
            </a:r>
            <a:r>
              <a:rPr lang="en-GB" sz="2200" dirty="0">
                <a:latin typeface="Arial"/>
                <a:cs typeface="Arial"/>
              </a:rPr>
              <a:t> go in after them. – get help.</a:t>
            </a:r>
          </a:p>
          <a:p>
            <a:pPr marL="342900" indent="-342900">
              <a:buAutoNum type="arabicPeriod"/>
            </a:pPr>
            <a:r>
              <a:rPr lang="en-GB" sz="2200" b="1" dirty="0">
                <a:latin typeface="Arial"/>
                <a:cs typeface="Arial"/>
              </a:rPr>
              <a:t>NEVER</a:t>
            </a:r>
            <a:r>
              <a:rPr lang="en-GB" sz="2200" dirty="0">
                <a:latin typeface="Arial"/>
                <a:cs typeface="Arial"/>
              </a:rPr>
              <a:t> go in the water for a dog or object, for example, a football.</a:t>
            </a:r>
          </a:p>
          <a:p>
            <a:pPr marL="342900" indent="-342900"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EB9F3-D953-4673-5FDE-995393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3"/>
            <a:ext cx="12192000" cy="685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2264E-76FC-C093-AC78-F40D0C5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0"/>
            <a:ext cx="6857401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F6F19-C4B9-6219-D688-0597D37D2FA6}"/>
              </a:ext>
            </a:extLst>
          </p:cNvPr>
          <p:cNvSpPr txBox="1"/>
          <p:nvPr/>
        </p:nvSpPr>
        <p:spPr>
          <a:xfrm>
            <a:off x="1426616" y="1412133"/>
            <a:ext cx="733090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Remember in an emergency: 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8C4CE1B-DB4C-0065-13CF-E9DABA2A9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85" t="36917" r="27218" b="13441"/>
          <a:stretch/>
        </p:blipFill>
        <p:spPr>
          <a:xfrm>
            <a:off x="1917291" y="2003323"/>
            <a:ext cx="8357398" cy="46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EB9F3-D953-4673-5FDE-995393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32" y="-1693"/>
            <a:ext cx="12192000" cy="6859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2264E-76FC-C093-AC78-F40D0C5A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0"/>
            <a:ext cx="6857401" cy="167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4D6E8-CD0D-82F7-E738-27F799F7DD85}"/>
              </a:ext>
            </a:extLst>
          </p:cNvPr>
          <p:cNvSpPr txBox="1"/>
          <p:nvPr/>
        </p:nvSpPr>
        <p:spPr>
          <a:xfrm>
            <a:off x="2184446" y="2765754"/>
            <a:ext cx="6474579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600" dirty="0">
                <a:latin typeface="Arial"/>
                <a:ea typeface="Calibri"/>
                <a:cs typeface="Calibri"/>
              </a:rPr>
              <a:t>It's quiz time!</a:t>
            </a:r>
            <a:endParaRPr lang="en-GB" sz="6600" dirty="0">
              <a:latin typeface="Arial"/>
            </a:endParaRPr>
          </a:p>
        </p:txBody>
      </p:sp>
      <p:pic>
        <p:nvPicPr>
          <p:cNvPr id="8" name="Picture 2" descr="A yellow emoji with a finger pointing to the side&#10;&#10;Description automatically generated">
            <a:extLst>
              <a:ext uri="{FF2B5EF4-FFF2-40B4-BE49-F238E27FC236}">
                <a16:creationId xmlns:a16="http://schemas.microsoft.com/office/drawing/2014/main" id="{A23F98B0-58CC-A6A7-F50F-95A23A3D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3" y="2116020"/>
            <a:ext cx="2896447" cy="28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snowflakes border&#10;&#10;Description automatically generated">
            <a:extLst>
              <a:ext uri="{FF2B5EF4-FFF2-40B4-BE49-F238E27FC236}">
                <a16:creationId xmlns:a16="http://schemas.microsoft.com/office/drawing/2014/main" id="{C25990EB-7F94-2FF9-92E7-D8C2789A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3"/>
            <a:ext cx="12192000" cy="6859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2452E-90A3-AB7D-B0B8-4100BFD7D36C}"/>
              </a:ext>
            </a:extLst>
          </p:cNvPr>
          <p:cNvSpPr txBox="1"/>
          <p:nvPr/>
        </p:nvSpPr>
        <p:spPr>
          <a:xfrm>
            <a:off x="1633417" y="1813079"/>
            <a:ext cx="601100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latin typeface="Arial"/>
                <a:ea typeface="Calibri"/>
                <a:cs typeface="Calibri"/>
              </a:rPr>
              <a:t>Who do we call in an emergency?</a:t>
            </a:r>
            <a:endParaRPr lang="en-GB" sz="4400" b="1" dirty="0">
              <a:latin typeface="Arial"/>
              <a:cs typeface="Arial"/>
            </a:endParaRPr>
          </a:p>
        </p:txBody>
      </p:sp>
      <p:pic>
        <p:nvPicPr>
          <p:cNvPr id="8" name="Picture 7" descr="A purple and white background&#10;&#10;Description automatically generated">
            <a:extLst>
              <a:ext uri="{FF2B5EF4-FFF2-40B4-BE49-F238E27FC236}">
                <a16:creationId xmlns:a16="http://schemas.microsoft.com/office/drawing/2014/main" id="{D2CE2873-E1B8-1362-BAA0-AEAAC7F2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99" y="-5647"/>
            <a:ext cx="6857401" cy="167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F95050-12E3-4C8B-BBF2-E9906EF4D76A}"/>
              </a:ext>
            </a:extLst>
          </p:cNvPr>
          <p:cNvSpPr txBox="1"/>
          <p:nvPr/>
        </p:nvSpPr>
        <p:spPr>
          <a:xfrm>
            <a:off x="3044668" y="3430654"/>
            <a:ext cx="60257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latin typeface="Arial"/>
                <a:ea typeface="Calibri"/>
                <a:cs typeface="Calibri"/>
              </a:rPr>
              <a:t>999 - ask for the fire service</a:t>
            </a:r>
            <a:endParaRPr lang="en-GB" sz="4400" dirty="0">
              <a:latin typeface="Arial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C225069-BB8E-2F33-7039-0F441153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72" t="30298" r="11220" b="30298"/>
          <a:stretch/>
        </p:blipFill>
        <p:spPr>
          <a:xfrm>
            <a:off x="8145162" y="1843216"/>
            <a:ext cx="2625844" cy="31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EEFD73A929BB4182DC8B801EF48E1C" ma:contentTypeVersion="7" ma:contentTypeDescription="Create a new document." ma:contentTypeScope="" ma:versionID="d023fcebad5da6b31f96abdc1e1231ad">
  <xsd:schema xmlns:xsd="http://www.w3.org/2001/XMLSchema" xmlns:xs="http://www.w3.org/2001/XMLSchema" xmlns:p="http://schemas.microsoft.com/office/2006/metadata/properties" xmlns:ns3="f677036a-9440-4c7d-b448-2b4fc2c1e387" xmlns:ns4="82069bef-afff-4900-b744-b231fcf1d08d" targetNamespace="http://schemas.microsoft.com/office/2006/metadata/properties" ma:root="true" ma:fieldsID="1896a7dd3826e7dfaa47111a357462b9" ns3:_="" ns4:_="">
    <xsd:import namespace="f677036a-9440-4c7d-b448-2b4fc2c1e387"/>
    <xsd:import namespace="82069bef-afff-4900-b744-b231fcf1d0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7036a-9440-4c7d-b448-2b4fc2c1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69bef-afff-4900-b744-b231fcf1d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F89C4C-6B2B-405F-9DFC-0DE762B4F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77036a-9440-4c7d-b448-2b4fc2c1e387"/>
    <ds:schemaRef ds:uri="82069bef-afff-4900-b744-b231fcf1d0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0037B-DC35-4CAF-B5A5-6854502451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9883E4-A52D-458D-8BC7-6F0720DCF430}">
  <ds:schemaRefs>
    <ds:schemaRef ds:uri="f677036a-9440-4c7d-b448-2b4fc2c1e387"/>
    <ds:schemaRef ds:uri="http://purl.org/dc/elements/1.1/"/>
    <ds:schemaRef ds:uri="http://schemas.microsoft.com/office/2006/metadata/properties"/>
    <ds:schemaRef ds:uri="82069bef-afff-4900-b744-b231fcf1d0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swimming pool demo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Faulkner (Childrens Services)</dc:creator>
  <cp:lastModifiedBy>Jayne Stevenson Headteacher</cp:lastModifiedBy>
  <cp:revision>588</cp:revision>
  <dcterms:created xsi:type="dcterms:W3CDTF">2024-02-07T13:50:08Z</dcterms:created>
  <dcterms:modified xsi:type="dcterms:W3CDTF">2024-06-20T10:18:26Z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8904da-5dbb-4716-9521-7a682c6e8720_Enabled">
    <vt:lpwstr>true</vt:lpwstr>
  </property>
  <property fmtid="{D5CDD505-2E9C-101B-9397-08002B2CF9AE}" pid="3" name="MSIP_Label_768904da-5dbb-4716-9521-7a682c6e8720_SetDate">
    <vt:lpwstr>2024-02-07T14:44:40Z</vt:lpwstr>
  </property>
  <property fmtid="{D5CDD505-2E9C-101B-9397-08002B2CF9AE}" pid="4" name="MSIP_Label_768904da-5dbb-4716-9521-7a682c6e8720_Method">
    <vt:lpwstr>Standard</vt:lpwstr>
  </property>
  <property fmtid="{D5CDD505-2E9C-101B-9397-08002B2CF9AE}" pid="5" name="MSIP_Label_768904da-5dbb-4716-9521-7a682c6e8720_Name">
    <vt:lpwstr>DCC Controlled</vt:lpwstr>
  </property>
  <property fmtid="{D5CDD505-2E9C-101B-9397-08002B2CF9AE}" pid="6" name="MSIP_Label_768904da-5dbb-4716-9521-7a682c6e8720_SiteId">
    <vt:lpwstr>429a8eb3-3210-4e1a-aaa2-6ccde0ddabc5</vt:lpwstr>
  </property>
  <property fmtid="{D5CDD505-2E9C-101B-9397-08002B2CF9AE}" pid="7" name="MSIP_Label_768904da-5dbb-4716-9521-7a682c6e8720_ActionId">
    <vt:lpwstr>0a31f635-ce7e-4cb8-8568-884f5937c87f</vt:lpwstr>
  </property>
  <property fmtid="{D5CDD505-2E9C-101B-9397-08002B2CF9AE}" pid="8" name="MSIP_Label_768904da-5dbb-4716-9521-7a682c6e872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CONTROLLED</vt:lpwstr>
  </property>
  <property fmtid="{D5CDD505-2E9C-101B-9397-08002B2CF9AE}" pid="11" name="ContentTypeId">
    <vt:lpwstr>0x0101000EEEFD73A929BB4182DC8B801EF48E1C</vt:lpwstr>
  </property>
</Properties>
</file>