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ink/ink2.xml" ContentType="application/inkml+xml"/>
  <Override PartName="/ppt/tags/tag3.xml" ContentType="application/vnd.openxmlformats-officedocument.presentationml.tags+xml"/>
  <Override PartName="/ppt/notesSlides/notesSlide6.xml" ContentType="application/vnd.openxmlformats-officedocument.presentationml.notesSlide+xml"/>
  <Override PartName="/ppt/ink/ink3.xml" ContentType="application/inkml+xml"/>
  <Override PartName="/ppt/ink/ink4.xml" ContentType="application/inkml+xml"/>
  <Override PartName="/ppt/tags/tag4.xml" ContentType="application/vnd.openxmlformats-officedocument.presentationml.tags+xml"/>
  <Override PartName="/ppt/notesSlides/notesSlide7.xml" ContentType="application/vnd.openxmlformats-officedocument.presentationml.notesSlide+xml"/>
  <Override PartName="/ppt/ink/ink5.xml" ContentType="application/inkml+xml"/>
  <Override PartName="/ppt/ink/ink6.xml" ContentType="application/inkml+xml"/>
  <Override PartName="/ppt/tags/tag5.xml" ContentType="application/vnd.openxmlformats-officedocument.presentationml.tags+xml"/>
  <Override PartName="/ppt/notesSlides/notesSlide8.xml" ContentType="application/vnd.openxmlformats-officedocument.presentationml.notesSlide+xml"/>
  <Override PartName="/ppt/ink/ink7.xml" ContentType="application/inkml+xml"/>
  <Override PartName="/ppt/ink/ink8.xml" ContentType="application/inkml+xml"/>
  <Override PartName="/ppt/tags/tag6.xml" ContentType="application/vnd.openxmlformats-officedocument.presentationml.tags+xml"/>
  <Override PartName="/ppt/notesSlides/notesSlide9.xml" ContentType="application/vnd.openxmlformats-officedocument.presentationml.notesSlide+xml"/>
  <Override PartName="/ppt/ink/ink9.xml" ContentType="application/inkml+xml"/>
  <Override PartName="/ppt/ink/ink10.xml" ContentType="application/inkml+xml"/>
  <Override PartName="/ppt/tags/tag7.xml" ContentType="application/vnd.openxmlformats-officedocument.presentationml.tags+xml"/>
  <Override PartName="/ppt/notesSlides/notesSlide10.xml" ContentType="application/vnd.openxmlformats-officedocument.presentationml.notesSlide+xml"/>
  <Override PartName="/ppt/ink/ink11.xml" ContentType="application/inkml+xml"/>
  <Override PartName="/ppt/ink/ink12.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ink/ink13.xml" ContentType="application/inkml+xml"/>
  <Override PartName="/ppt/ink/ink14.xml" ContentType="application/inkml+xml"/>
  <Override PartName="/ppt/tags/tag9.xml" ContentType="application/vnd.openxmlformats-officedocument.presentationml.tags+xml"/>
  <Override PartName="/ppt/notesSlides/notesSlide16.xml" ContentType="application/vnd.openxmlformats-officedocument.presentationml.notesSlide+xml"/>
  <Override PartName="/ppt/ink/ink15.xml" ContentType="application/inkml+xml"/>
  <Override PartName="/ppt/ink/ink16.xml" ContentType="application/inkml+xml"/>
  <Override PartName="/ppt/tags/tag10.xml" ContentType="application/vnd.openxmlformats-officedocument.presentationml.tags+xml"/>
  <Override PartName="/ppt/notesSlides/notesSlide17.xml" ContentType="application/vnd.openxmlformats-officedocument.presentationml.notesSlide+xml"/>
  <Override PartName="/ppt/ink/ink17.xml" ContentType="application/inkml+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263" r:id="rId6"/>
    <p:sldId id="478" r:id="rId7"/>
    <p:sldId id="298" r:id="rId8"/>
    <p:sldId id="267" r:id="rId9"/>
    <p:sldId id="469" r:id="rId10"/>
    <p:sldId id="470" r:id="rId11"/>
    <p:sldId id="325" r:id="rId12"/>
    <p:sldId id="475" r:id="rId13"/>
    <p:sldId id="484" r:id="rId14"/>
    <p:sldId id="483" r:id="rId15"/>
    <p:sldId id="481" r:id="rId16"/>
    <p:sldId id="485" r:id="rId17"/>
    <p:sldId id="476" r:id="rId18"/>
    <p:sldId id="479" r:id="rId19"/>
    <p:sldId id="480" r:id="rId20"/>
    <p:sldId id="360" r:id="rId21"/>
    <p:sldId id="289" r:id="rId22"/>
    <p:sldId id="314" r:id="rId23"/>
    <p:sldId id="315" r:id="rId24"/>
    <p:sldId id="486" r:id="rId25"/>
    <p:sldId id="420" r:id="rId26"/>
    <p:sldId id="487" r:id="rId27"/>
    <p:sldId id="47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087D6-5AF8-491D-B892-32B90E21F9F0}" v="111" dt="2020-08-19T15:10:13.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14</a:t>
            </a:fld>
            <a:endParaRPr lang="en-GB" dirty="0"/>
          </a:p>
        </p:txBody>
      </p:sp>
    </p:spTree>
    <p:extLst>
      <p:ext uri="{BB962C8B-B14F-4D97-AF65-F5344CB8AC3E}">
        <p14:creationId xmlns:p14="http://schemas.microsoft.com/office/powerpoint/2010/main" val="593664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3439877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4268438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much shorter is Alisha than her brother?</a:t>
            </a:r>
          </a:p>
        </p:txBody>
      </p:sp>
      <p:sp>
        <p:nvSpPr>
          <p:cNvPr id="4" name="Slide Number Placeholder 3"/>
          <p:cNvSpPr>
            <a:spLocks noGrp="1"/>
          </p:cNvSpPr>
          <p:nvPr>
            <p:ph type="sldNum" sz="quarter" idx="5"/>
          </p:nvPr>
        </p:nvSpPr>
        <p:spPr/>
        <p:txBody>
          <a:bodyPr/>
          <a:lstStyle/>
          <a:p>
            <a:fld id="{38B2033A-FB0F-7949-A9F0-CBC790DC54B4}" type="slidenum">
              <a:rPr lang="en-US" smtClean="0"/>
              <a:pPr/>
              <a:t>17</a:t>
            </a:fld>
            <a:endParaRPr lang="en-US" dirty="0"/>
          </a:p>
        </p:txBody>
      </p:sp>
    </p:spTree>
    <p:extLst>
      <p:ext uri="{BB962C8B-B14F-4D97-AF65-F5344CB8AC3E}">
        <p14:creationId xmlns:p14="http://schemas.microsoft.com/office/powerpoint/2010/main" val="2514174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19</a:t>
            </a:fld>
            <a:endParaRPr lang="en-GB"/>
          </a:p>
        </p:txBody>
      </p:sp>
    </p:spTree>
    <p:extLst>
      <p:ext uri="{BB962C8B-B14F-4D97-AF65-F5344CB8AC3E}">
        <p14:creationId xmlns:p14="http://schemas.microsoft.com/office/powerpoint/2010/main" val="113376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20</a:t>
            </a:fld>
            <a:endParaRPr lang="en-GB"/>
          </a:p>
        </p:txBody>
      </p:sp>
    </p:spTree>
    <p:extLst>
      <p:ext uri="{BB962C8B-B14F-4D97-AF65-F5344CB8AC3E}">
        <p14:creationId xmlns:p14="http://schemas.microsoft.com/office/powerpoint/2010/main" val="66329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21</a:t>
            </a:fld>
            <a:endParaRPr lang="en-GB"/>
          </a:p>
        </p:txBody>
      </p:sp>
    </p:spTree>
    <p:extLst>
      <p:ext uri="{BB962C8B-B14F-4D97-AF65-F5344CB8AC3E}">
        <p14:creationId xmlns:p14="http://schemas.microsoft.com/office/powerpoint/2010/main" val="223961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108325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9</a:t>
            </a:fld>
            <a:endParaRPr lang="en-GB" dirty="0"/>
          </a:p>
        </p:txBody>
      </p:sp>
    </p:spTree>
    <p:extLst>
      <p:ext uri="{BB962C8B-B14F-4D97-AF65-F5344CB8AC3E}">
        <p14:creationId xmlns:p14="http://schemas.microsoft.com/office/powerpoint/2010/main" val="97336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10</a:t>
            </a:fld>
            <a:endParaRPr lang="en-GB" dirty="0"/>
          </a:p>
        </p:txBody>
      </p:sp>
    </p:spTree>
    <p:extLst>
      <p:ext uri="{BB962C8B-B14F-4D97-AF65-F5344CB8AC3E}">
        <p14:creationId xmlns:p14="http://schemas.microsoft.com/office/powerpoint/2010/main" val="340694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11</a:t>
            </a:fld>
            <a:endParaRPr lang="en-GB" dirty="0"/>
          </a:p>
        </p:txBody>
      </p:sp>
    </p:spTree>
    <p:extLst>
      <p:ext uri="{BB962C8B-B14F-4D97-AF65-F5344CB8AC3E}">
        <p14:creationId xmlns:p14="http://schemas.microsoft.com/office/powerpoint/2010/main" val="141529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12</a:t>
            </a:fld>
            <a:endParaRPr lang="en-GB" dirty="0"/>
          </a:p>
        </p:txBody>
      </p:sp>
    </p:spTree>
    <p:extLst>
      <p:ext uri="{BB962C8B-B14F-4D97-AF65-F5344CB8AC3E}">
        <p14:creationId xmlns:p14="http://schemas.microsoft.com/office/powerpoint/2010/main" val="73608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13</a:t>
            </a:fld>
            <a:endParaRPr lang="en-GB" dirty="0"/>
          </a:p>
        </p:txBody>
      </p:sp>
    </p:spTree>
    <p:extLst>
      <p:ext uri="{BB962C8B-B14F-4D97-AF65-F5344CB8AC3E}">
        <p14:creationId xmlns:p14="http://schemas.microsoft.com/office/powerpoint/2010/main" val="2479869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8.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customXml" Target="../ink/ink4.xml"/><Relationship Id="rId5" Type="http://schemas.openxmlformats.org/officeDocument/2006/relationships/image" Target="../media/image1710.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88.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customXml" Target="../ink/ink6.xml"/><Relationship Id="rId5" Type="http://schemas.openxmlformats.org/officeDocument/2006/relationships/image" Target="../media/image1710.png"/><Relationship Id="rId4"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8.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customXml" Target="../ink/ink8.xml"/><Relationship Id="rId5" Type="http://schemas.openxmlformats.org/officeDocument/2006/relationships/image" Target="../media/image1710.png"/><Relationship Id="rId4" Type="http://schemas.openxmlformats.org/officeDocument/2006/relationships/customXml" Target="../ink/ink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8.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customXml" Target="../ink/ink10.xml"/><Relationship Id="rId5" Type="http://schemas.openxmlformats.org/officeDocument/2006/relationships/image" Target="../media/image1710.png"/><Relationship Id="rId4" Type="http://schemas.openxmlformats.org/officeDocument/2006/relationships/customXml" Target="../ink/ink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88.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customXml" Target="../ink/ink12.xml"/><Relationship Id="rId5" Type="http://schemas.openxmlformats.org/officeDocument/2006/relationships/image" Target="../media/image1710.png"/><Relationship Id="rId4" Type="http://schemas.openxmlformats.org/officeDocument/2006/relationships/customXml" Target="../ink/ink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0.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customXml" Target="../ink/ink14.xml"/><Relationship Id="rId5" Type="http://schemas.openxmlformats.org/officeDocument/2006/relationships/image" Target="../media/image130.png"/><Relationship Id="rId4" Type="http://schemas.openxmlformats.org/officeDocument/2006/relationships/customXml" Target="../ink/ink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40.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customXml" Target="../ink/ink16.xml"/><Relationship Id="rId5" Type="http://schemas.openxmlformats.org/officeDocument/2006/relationships/image" Target="../media/image130.png"/><Relationship Id="rId4" Type="http://schemas.openxmlformats.org/officeDocument/2006/relationships/customXml" Target="../ink/ink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image" Target="../media/image140.png"/><Relationship Id="rId4" Type="http://schemas.openxmlformats.org/officeDocument/2006/relationships/customXml" Target="../ink/ink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nrich.maths.org/10438"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23-composition-and-calculation-tenth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1-24-composition-and-calculation-hundredths-and-thousandth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0.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customXml" Target="../ink/ink2.xml"/><Relationship Id="rId5" Type="http://schemas.openxmlformats.org/officeDocument/2006/relationships/image" Target="../media/image40.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Decimal fractions in the linear number system</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5NPV-3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6456508"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5NPV-3 Decimal fractions in the linear number system</a:t>
            </a:r>
            <a:endParaRPr lang="en-GB" kern="0"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421340" y="2044515"/>
            <a:ext cx="11756193" cy="489546"/>
            <a:chOff x="657117" y="3548362"/>
            <a:chExt cx="8232613"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268360"/>
              <a:chOff x="657117" y="3668046"/>
              <a:chExt cx="8232613" cy="268360"/>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3</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10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268358"/>
              </a:xfrm>
              <a:prstGeom prst="rect">
                <a:avLst/>
              </a:prstGeom>
              <a:noFill/>
            </p:spPr>
            <p:txBody>
              <a:bodyPr wrap="square" rtlCol="0">
                <a:spAutoFit/>
              </a:bodyPr>
              <a:lstStyle/>
              <a:p>
                <a:pPr algn="ctr">
                  <a:buNone/>
                </a:pPr>
                <a:r>
                  <a:rPr lang="en-GB" sz="1600" dirty="0"/>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1</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268358"/>
              </a:xfrm>
              <a:prstGeom prst="rect">
                <a:avLst/>
              </a:prstGeom>
              <a:noFill/>
            </p:spPr>
            <p:txBody>
              <a:bodyPr wrap="square" rtlCol="0">
                <a:spAutoFit/>
              </a:bodyPr>
              <a:lstStyle/>
              <a:p>
                <a:pPr algn="ctr">
                  <a:buNone/>
                </a:pPr>
                <a:r>
                  <a:rPr lang="en-GB" sz="1600" dirty="0"/>
                  <a:t>2</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4</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6</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7</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8</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9</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0" name="Group 289">
            <a:extLst>
              <a:ext uri="{FF2B5EF4-FFF2-40B4-BE49-F238E27FC236}">
                <a16:creationId xmlns:a16="http://schemas.microsoft.com/office/drawing/2014/main" id="{62A1027D-CD2A-46F4-A898-8FB8A5E81B03}"/>
              </a:ext>
            </a:extLst>
          </p:cNvPr>
          <p:cNvGrpSpPr/>
          <p:nvPr/>
        </p:nvGrpSpPr>
        <p:grpSpPr>
          <a:xfrm>
            <a:off x="869720" y="2051678"/>
            <a:ext cx="10336163" cy="121688"/>
            <a:chOff x="966513" y="3549966"/>
            <a:chExt cx="7242561" cy="118080"/>
          </a:xfrm>
        </p:grpSpPr>
        <p:grpSp>
          <p:nvGrpSpPr>
            <p:cNvPr id="291" name="Group 290">
              <a:extLst>
                <a:ext uri="{FF2B5EF4-FFF2-40B4-BE49-F238E27FC236}">
                  <a16:creationId xmlns:a16="http://schemas.microsoft.com/office/drawing/2014/main" id="{EC244080-4ECF-4FE5-8109-1D2A539D1E4D}"/>
                </a:ext>
              </a:extLst>
            </p:cNvPr>
            <p:cNvGrpSpPr/>
            <p:nvPr/>
          </p:nvGrpSpPr>
          <p:grpSpPr>
            <a:xfrm>
              <a:off x="966513" y="3549966"/>
              <a:ext cx="590832" cy="118080"/>
              <a:chOff x="966513" y="3549966"/>
              <a:chExt cx="590832" cy="118080"/>
            </a:xfrm>
          </p:grpSpPr>
          <p:cxnSp>
            <p:nvCxnSpPr>
              <p:cNvPr id="382" name="Straight Connector 381">
                <a:extLst>
                  <a:ext uri="{FF2B5EF4-FFF2-40B4-BE49-F238E27FC236}">
                    <a16:creationId xmlns:a16="http://schemas.microsoft.com/office/drawing/2014/main" id="{9A645F04-7CBE-4E51-893C-4EDE094A3D88}"/>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725D944-4D3C-4A53-821D-B6707C0870DA}"/>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84829CC-7DA4-4F99-BE9E-DE6478442FFA}"/>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3E3A10A-300B-4394-8A80-C28BBAACA589}"/>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54B789-D614-4860-B521-6EC026FB634E}"/>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4892821-44AD-4A31-957B-DA0A4BC68D6B}"/>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766713-53A0-4D36-9521-892627190CF5}"/>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CA81CF1-7BFB-4751-BD10-EC1D7E1E3B79}"/>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08433B7-8759-4930-A651-DDF905E77D06}"/>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70871FCB-30D1-47DE-A17B-3E6A14D9104B}"/>
                </a:ext>
              </a:extLst>
            </p:cNvPr>
            <p:cNvGrpSpPr/>
            <p:nvPr/>
          </p:nvGrpSpPr>
          <p:grpSpPr>
            <a:xfrm>
              <a:off x="1705053" y="3550614"/>
              <a:ext cx="590832" cy="117432"/>
              <a:chOff x="1705053" y="3550614"/>
              <a:chExt cx="590832" cy="117432"/>
            </a:xfrm>
          </p:grpSpPr>
          <p:cxnSp>
            <p:nvCxnSpPr>
              <p:cNvPr id="373" name="Straight Connector 372">
                <a:extLst>
                  <a:ext uri="{FF2B5EF4-FFF2-40B4-BE49-F238E27FC236}">
                    <a16:creationId xmlns:a16="http://schemas.microsoft.com/office/drawing/2014/main" id="{542DB3B7-D892-45D7-9B01-58C1E7C85B54}"/>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54E0618-A85A-4A20-933D-52448D01B476}"/>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C744143-F40C-48B0-8532-44232AADE694}"/>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C4097905-7714-4BE4-8926-D1E69AE422C4}"/>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44C5DD-6D3D-4707-9977-CAC8017E7523}"/>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0FD43E0-98EF-44FD-A577-FAFF6B14086E}"/>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69375FA-9222-47FC-8F44-104CB4A4DFF3}"/>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94EA61E-7A30-42A5-AD95-9C00D5B00027}"/>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AE344F9-C0D2-43FF-B41F-BB79039CFC9F}"/>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0FD6B9C5-3801-4886-A630-89873B96345B}"/>
                </a:ext>
              </a:extLst>
            </p:cNvPr>
            <p:cNvGrpSpPr/>
            <p:nvPr/>
          </p:nvGrpSpPr>
          <p:grpSpPr>
            <a:xfrm>
              <a:off x="2443593" y="3550614"/>
              <a:ext cx="590832" cy="117432"/>
              <a:chOff x="2443593" y="3550614"/>
              <a:chExt cx="590832" cy="117432"/>
            </a:xfrm>
          </p:grpSpPr>
          <p:cxnSp>
            <p:nvCxnSpPr>
              <p:cNvPr id="364" name="Straight Connector 363">
                <a:extLst>
                  <a:ext uri="{FF2B5EF4-FFF2-40B4-BE49-F238E27FC236}">
                    <a16:creationId xmlns:a16="http://schemas.microsoft.com/office/drawing/2014/main" id="{9E9A21F4-8D03-40DC-A80C-942CFB2FC4F9}"/>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4C72D21-DDB3-4E2A-B1A6-E2187F2715C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5230D79-8CEF-4025-85E0-1A489E1FA481}"/>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177931-5527-4E5F-8130-CA2211A2D2E8}"/>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D1E3282-637C-497C-9541-D4DAD3FD9209}"/>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AF74BD9-A2FC-445E-821C-B123BFE4E7F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99AE83C-901D-4CD6-B5F1-DF33C9685341}"/>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0BA65D-ECC7-4E90-9D95-CFA98EA0B9C6}"/>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C707E8D-52E6-4753-9C49-4E571AA55C5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3BCEF937-6F2E-4AEF-ADB5-1CC0D3B33E35}"/>
                </a:ext>
              </a:extLst>
            </p:cNvPr>
            <p:cNvGrpSpPr/>
            <p:nvPr/>
          </p:nvGrpSpPr>
          <p:grpSpPr>
            <a:xfrm>
              <a:off x="3182133" y="3550614"/>
              <a:ext cx="590832" cy="117432"/>
              <a:chOff x="3182133" y="3550614"/>
              <a:chExt cx="590832" cy="117432"/>
            </a:xfrm>
          </p:grpSpPr>
          <p:cxnSp>
            <p:nvCxnSpPr>
              <p:cNvPr id="355" name="Straight Connector 354">
                <a:extLst>
                  <a:ext uri="{FF2B5EF4-FFF2-40B4-BE49-F238E27FC236}">
                    <a16:creationId xmlns:a16="http://schemas.microsoft.com/office/drawing/2014/main" id="{B53743F9-755F-47B4-9970-0A94BAEE6E95}"/>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652A353-78C1-4F05-AA11-E3C31C555E6F}"/>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65D2174-38EA-40B4-96A9-F9DF081320EB}"/>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EEB3962-6927-4988-96AE-62995117429A}"/>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9524456-E440-4FD2-AB27-BCF462FF9DC0}"/>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6C30B2C-3138-4CD3-A4BC-8F8300373CA2}"/>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74B2ED-0B8F-4055-973C-9057AC90E05D}"/>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E184C6E-441A-4257-90C2-C58F346BE060}"/>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39F778A-D521-4307-9FEE-CC11CF143100}"/>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5DCEC68-FD36-4A0C-9083-B6E966B9C5A9}"/>
                </a:ext>
              </a:extLst>
            </p:cNvPr>
            <p:cNvGrpSpPr/>
            <p:nvPr/>
          </p:nvGrpSpPr>
          <p:grpSpPr>
            <a:xfrm>
              <a:off x="3920673" y="3550614"/>
              <a:ext cx="590832" cy="117432"/>
              <a:chOff x="3920673" y="3550614"/>
              <a:chExt cx="590832" cy="117432"/>
            </a:xfrm>
          </p:grpSpPr>
          <p:cxnSp>
            <p:nvCxnSpPr>
              <p:cNvPr id="346" name="Straight Connector 345">
                <a:extLst>
                  <a:ext uri="{FF2B5EF4-FFF2-40B4-BE49-F238E27FC236}">
                    <a16:creationId xmlns:a16="http://schemas.microsoft.com/office/drawing/2014/main" id="{9272518B-FF38-442A-AF9B-94B3FB15191E}"/>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51BC53-32DF-4B7F-8D2A-8E191AE517D8}"/>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55C7915-ECF7-4E5B-B945-F2F785EEA80F}"/>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8FF99B1-DABD-41AD-A434-547127E98ACB}"/>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FA342D8-2429-4888-8F36-4C4F51406D64}"/>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3461A98-36DC-4D9A-9CFA-8B882832429C}"/>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C54358A-1D8F-4EBD-A22C-9523C04F8285}"/>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1402DC7-4D64-4F04-95F0-CBD958D182F0}"/>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68CDBBE-24D7-4FCE-ACC3-9D2CE12E2C12}"/>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25B503F3-7FCA-4521-AF93-872B29126133}"/>
                </a:ext>
              </a:extLst>
            </p:cNvPr>
            <p:cNvGrpSpPr/>
            <p:nvPr/>
          </p:nvGrpSpPr>
          <p:grpSpPr>
            <a:xfrm>
              <a:off x="4664082" y="3549966"/>
              <a:ext cx="590832" cy="118080"/>
              <a:chOff x="4664082" y="3549966"/>
              <a:chExt cx="590832" cy="118080"/>
            </a:xfrm>
          </p:grpSpPr>
          <p:cxnSp>
            <p:nvCxnSpPr>
              <p:cNvPr id="337" name="Straight Connector 336">
                <a:extLst>
                  <a:ext uri="{FF2B5EF4-FFF2-40B4-BE49-F238E27FC236}">
                    <a16:creationId xmlns:a16="http://schemas.microsoft.com/office/drawing/2014/main" id="{5A6E0F0A-CB80-4DA6-B547-4FAF0AD6BB45}"/>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07CEF6-1443-47DB-8752-244BADD0D3EB}"/>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951214A-3E22-440E-ACD7-61FB18E372EA}"/>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FAFBFA0-0150-449F-B129-C377A1F1ADB3}"/>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8FFF296-9243-4633-A12C-06C9F8453B56}"/>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60A4873-2846-4301-A955-F6294AA04419}"/>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03A50BC-0477-40F7-A7C4-7C64606CBD53}"/>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876A05F-AEB4-4A8E-85A8-A39E7014C590}"/>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E290CD5-9DBD-406F-A650-1192D74ABDBC}"/>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42D95C85-A778-432C-8568-857C32997E50}"/>
                </a:ext>
              </a:extLst>
            </p:cNvPr>
            <p:cNvGrpSpPr/>
            <p:nvPr/>
          </p:nvGrpSpPr>
          <p:grpSpPr>
            <a:xfrm>
              <a:off x="5402622" y="3550614"/>
              <a:ext cx="590832" cy="117432"/>
              <a:chOff x="5402622" y="3550614"/>
              <a:chExt cx="590832" cy="117432"/>
            </a:xfrm>
          </p:grpSpPr>
          <p:cxnSp>
            <p:nvCxnSpPr>
              <p:cNvPr id="328" name="Straight Connector 327">
                <a:extLst>
                  <a:ext uri="{FF2B5EF4-FFF2-40B4-BE49-F238E27FC236}">
                    <a16:creationId xmlns:a16="http://schemas.microsoft.com/office/drawing/2014/main" id="{2D2C4974-185A-439D-B507-98178AA531A7}"/>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9176C2F-D5FD-43B7-AF28-A0B4EE62F6BD}"/>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4F2E932-3A0E-44AC-B567-35AB51A1C570}"/>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233B78-B797-45C3-A33B-9A2DA2736F29}"/>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73BD22D-D6D3-48E0-8390-0F9A22E07EF9}"/>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576E039-50EB-4BBF-B4ED-B2D93C23625D}"/>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E4E8C0-AF1D-4B06-8469-37C4AA8952E8}"/>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BCE5F2-14D7-44D7-BD23-A47F2D307736}"/>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AAC46D-6EF7-4DA0-8970-1ECE0D303095}"/>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A183E02E-FD4A-49B4-B41E-43AFC38A3FF3}"/>
                </a:ext>
              </a:extLst>
            </p:cNvPr>
            <p:cNvGrpSpPr/>
            <p:nvPr/>
          </p:nvGrpSpPr>
          <p:grpSpPr>
            <a:xfrm>
              <a:off x="6141162" y="3550614"/>
              <a:ext cx="590832" cy="117432"/>
              <a:chOff x="6141162" y="3550614"/>
              <a:chExt cx="590832" cy="117432"/>
            </a:xfrm>
          </p:grpSpPr>
          <p:cxnSp>
            <p:nvCxnSpPr>
              <p:cNvPr id="319" name="Straight Connector 318">
                <a:extLst>
                  <a:ext uri="{FF2B5EF4-FFF2-40B4-BE49-F238E27FC236}">
                    <a16:creationId xmlns:a16="http://schemas.microsoft.com/office/drawing/2014/main" id="{124617AC-F817-453F-B380-98C020E967B4}"/>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183B5F-FD87-482F-9AD9-2DF890569C9E}"/>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BE493D1-48E9-4B6D-BE42-30844E73AEEB}"/>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A06DB38-2ED5-40CA-B4E4-C4F423A562DA}"/>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815572E-8725-4BBD-970A-92F001685FBB}"/>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B74937-9D21-4488-8147-5B1EC37DB32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D1DB67F-ED80-438F-9F10-6F5A2EC575BC}"/>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CDD1D49-1649-40B4-90E2-EA66D8339230}"/>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32F52B0-35BF-4CDB-B194-ED7E7F90DD1A}"/>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51DE595D-0241-4C28-B508-03CFA29CD651}"/>
                </a:ext>
              </a:extLst>
            </p:cNvPr>
            <p:cNvGrpSpPr/>
            <p:nvPr/>
          </p:nvGrpSpPr>
          <p:grpSpPr>
            <a:xfrm>
              <a:off x="6879702" y="3550614"/>
              <a:ext cx="590832" cy="117432"/>
              <a:chOff x="6879702" y="3550614"/>
              <a:chExt cx="590832" cy="117432"/>
            </a:xfrm>
          </p:grpSpPr>
          <p:cxnSp>
            <p:nvCxnSpPr>
              <p:cNvPr id="310" name="Straight Connector 309">
                <a:extLst>
                  <a:ext uri="{FF2B5EF4-FFF2-40B4-BE49-F238E27FC236}">
                    <a16:creationId xmlns:a16="http://schemas.microsoft.com/office/drawing/2014/main" id="{C44CBD5E-05B5-4E7E-A972-AD4C42EF780A}"/>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A895DB0-4FCC-4FDA-8970-46B5A21D129D}"/>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B2F9B14-07B3-4BA0-9077-F56F1F049FFD}"/>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A64CF6-2C89-4666-A2C4-C6CF36DDF091}"/>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07D68D1-20C8-406A-AC08-E212F2874649}"/>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FD083F1-8082-4E5A-95DC-D07D909C1B01}"/>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8C50D39-FE62-4311-9216-5BFA1516E801}"/>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1190C5F-092B-4C3C-AC56-0C620F0C652D}"/>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2DE06DA-60F8-47CD-9B22-DA7832B0BE8C}"/>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B1E49DB1-F4DB-4FFF-91DF-E379EBB91448}"/>
                </a:ext>
              </a:extLst>
            </p:cNvPr>
            <p:cNvGrpSpPr/>
            <p:nvPr/>
          </p:nvGrpSpPr>
          <p:grpSpPr>
            <a:xfrm>
              <a:off x="7618242" y="3550614"/>
              <a:ext cx="590832" cy="117432"/>
              <a:chOff x="7618242" y="3550614"/>
              <a:chExt cx="590832" cy="117432"/>
            </a:xfrm>
          </p:grpSpPr>
          <p:cxnSp>
            <p:nvCxnSpPr>
              <p:cNvPr id="301" name="Straight Connector 300">
                <a:extLst>
                  <a:ext uri="{FF2B5EF4-FFF2-40B4-BE49-F238E27FC236}">
                    <a16:creationId xmlns:a16="http://schemas.microsoft.com/office/drawing/2014/main" id="{D8131113-A7E1-49AD-AC96-E8AF8A684C2E}"/>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5AFFA1B-A983-4F19-BAF8-A89C64BA71BA}"/>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572E64-0D7C-4849-95B9-55AA1C7A0AD8}"/>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4972C02-ADB3-4D5D-9BE5-BADFE524268D}"/>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EFD0419-7549-4778-92A5-E087A725B121}"/>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8ADDA35-5C2E-4EC9-9244-CA48E9F307FD}"/>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5B1527A-4ADA-4451-91E2-1F1C5D884CE8}"/>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2304DFA-6410-47BB-B527-8325EEEDE36D}"/>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0EFD777-1220-4AFF-9BE0-9E0602AD9479}"/>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Content Placeholder 2">
            <a:extLst>
              <a:ext uri="{FF2B5EF4-FFF2-40B4-BE49-F238E27FC236}">
                <a16:creationId xmlns:a16="http://schemas.microsoft.com/office/drawing/2014/main" id="{2E4176B0-715B-4253-8E0F-53D2F88AF0E1}"/>
              </a:ext>
            </a:extLst>
          </p:cNvPr>
          <p:cNvSpPr txBox="1">
            <a:spLocks/>
          </p:cNvSpPr>
          <p:nvPr/>
        </p:nvSpPr>
        <p:spPr>
          <a:xfrm>
            <a:off x="623888" y="2658800"/>
            <a:ext cx="10958513" cy="2112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is the value of each </a:t>
            </a:r>
            <a:r>
              <a:rPr lang="en-US" sz="2000" dirty="0" err="1">
                <a:latin typeface="Arial" panose="020B0604020202020204" pitchFamily="34" charset="0"/>
                <a:cs typeface="Arial" panose="020B0604020202020204" pitchFamily="34" charset="0"/>
              </a:rPr>
              <a:t>unlabelled</a:t>
            </a:r>
            <a:r>
              <a:rPr lang="en-US" sz="2000" dirty="0">
                <a:latin typeface="Arial" panose="020B0604020202020204" pitchFamily="34" charset="0"/>
                <a:cs typeface="Arial" panose="020B0604020202020204" pitchFamily="34" charset="0"/>
              </a:rPr>
              <a:t> interval on the number line? How do you know?</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Which two single-digit numbers is the arrow between?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number is the arrow pointing to? How do you know?</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would 2.6 be on the line? 7.5? 9.9? Repeat for other numbers.</a:t>
            </a: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cxnSp>
        <p:nvCxnSpPr>
          <p:cNvPr id="139" name="Straight Arrow Connector 138">
            <a:extLst>
              <a:ext uri="{FF2B5EF4-FFF2-40B4-BE49-F238E27FC236}">
                <a16:creationId xmlns:a16="http://schemas.microsoft.com/office/drawing/2014/main" id="{179588D8-4C88-489F-BD04-CE38F6DA3A71}"/>
              </a:ext>
            </a:extLst>
          </p:cNvPr>
          <p:cNvCxnSpPr>
            <a:cxnSpLocks/>
          </p:cNvCxnSpPr>
          <p:nvPr/>
        </p:nvCxnSpPr>
        <p:spPr>
          <a:xfrm>
            <a:off x="1709457"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0" name="Straight Arrow Connector 139">
            <a:extLst>
              <a:ext uri="{FF2B5EF4-FFF2-40B4-BE49-F238E27FC236}">
                <a16:creationId xmlns:a16="http://schemas.microsoft.com/office/drawing/2014/main" id="{0F2FCA68-36DA-46B2-9615-FC483B39F150}"/>
              </a:ext>
            </a:extLst>
          </p:cNvPr>
          <p:cNvCxnSpPr>
            <a:cxnSpLocks/>
          </p:cNvCxnSpPr>
          <p:nvPr/>
        </p:nvCxnSpPr>
        <p:spPr>
          <a:xfrm>
            <a:off x="973028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1" name="Straight Arrow Connector 140">
            <a:extLst>
              <a:ext uri="{FF2B5EF4-FFF2-40B4-BE49-F238E27FC236}">
                <a16:creationId xmlns:a16="http://schemas.microsoft.com/office/drawing/2014/main" id="{623150B3-18DA-442A-8576-D58A52380D00}"/>
              </a:ext>
            </a:extLst>
          </p:cNvPr>
          <p:cNvCxnSpPr>
            <a:cxnSpLocks/>
          </p:cNvCxnSpPr>
          <p:nvPr/>
        </p:nvCxnSpPr>
        <p:spPr>
          <a:xfrm>
            <a:off x="4127446"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142" name="TextBox 19">
            <a:extLst>
              <a:ext uri="{FF2B5EF4-FFF2-40B4-BE49-F238E27FC236}">
                <a16:creationId xmlns:a16="http://schemas.microsoft.com/office/drawing/2014/main" id="{C55727C2-B1B4-48F3-96C2-0034AE99D20B}"/>
              </a:ext>
            </a:extLst>
          </p:cNvPr>
          <p:cNvSpPr txBox="1"/>
          <p:nvPr/>
        </p:nvSpPr>
        <p:spPr>
          <a:xfrm>
            <a:off x="631598" y="4288061"/>
            <a:ext cx="10936515"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arrow is pointing to 5.4 because it is 4 one-tenth intervals after 5 and because it is </a:t>
            </a:r>
          </a:p>
          <a:p>
            <a:pPr algn="ctr">
              <a:buNone/>
            </a:pPr>
            <a:r>
              <a:rPr lang="en-GB" sz="2000" i="1" dirty="0"/>
              <a:t>1 one-tenth interval before the half-way point between 5 and 6.</a:t>
            </a:r>
          </a:p>
        </p:txBody>
      </p:sp>
    </p:spTree>
    <p:custDataLst>
      <p:tags r:id="rId1"/>
    </p:custDataLst>
    <p:extLst>
      <p:ext uri="{BB962C8B-B14F-4D97-AF65-F5344CB8AC3E}">
        <p14:creationId xmlns:p14="http://schemas.microsoft.com/office/powerpoint/2010/main" val="703555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5NPV-3 Decimal fractions in the linear number system</a:t>
            </a:r>
            <a:endParaRPr lang="en-GB" kern="0"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388839" y="2492375"/>
            <a:ext cx="11847687" cy="489546"/>
            <a:chOff x="593046" y="3548362"/>
            <a:chExt cx="8296684"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593046" y="3668047"/>
              <a:ext cx="8296684" cy="268359"/>
              <a:chOff x="593046" y="3668047"/>
              <a:chExt cx="8296684" cy="268359"/>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23</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30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593046" y="3668047"/>
                <a:ext cx="603773" cy="268358"/>
              </a:xfrm>
              <a:prstGeom prst="rect">
                <a:avLst/>
              </a:prstGeom>
              <a:noFill/>
            </p:spPr>
            <p:txBody>
              <a:bodyPr wrap="square" rtlCol="0">
                <a:spAutoFit/>
              </a:bodyPr>
              <a:lstStyle/>
              <a:p>
                <a:pPr algn="ctr">
                  <a:buNone/>
                </a:pPr>
                <a:r>
                  <a:rPr lang="en-GB" sz="1600" dirty="0"/>
                  <a:t>20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21</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7"/>
                <a:ext cx="773405" cy="268358"/>
              </a:xfrm>
              <a:prstGeom prst="rect">
                <a:avLst/>
              </a:prstGeom>
              <a:noFill/>
            </p:spPr>
            <p:txBody>
              <a:bodyPr wrap="square" rtlCol="0">
                <a:spAutoFit/>
              </a:bodyPr>
              <a:lstStyle/>
              <a:p>
                <a:pPr algn="ctr">
                  <a:buNone/>
                </a:pPr>
                <a:r>
                  <a:rPr lang="en-GB" sz="1600" dirty="0"/>
                  <a:t>22</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24</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25</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26</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27</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28</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29</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56738"/>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a:extLst>
              <a:ext uri="{FF2B5EF4-FFF2-40B4-BE49-F238E27FC236}">
                <a16:creationId xmlns:a16="http://schemas.microsoft.com/office/drawing/2014/main" id="{F6646453-0864-4BA1-A1AA-013CF25AACD3}"/>
              </a:ext>
            </a:extLst>
          </p:cNvPr>
          <p:cNvCxnSpPr>
            <a:cxnSpLocks/>
          </p:cNvCxnSpPr>
          <p:nvPr/>
        </p:nvCxnSpPr>
        <p:spPr>
          <a:xfrm>
            <a:off x="8138356"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5852AC6C-C46C-4908-A1B4-CB218A15DCE4}"/>
              </a:ext>
            </a:extLst>
          </p:cNvPr>
          <p:cNvCxnSpPr>
            <a:cxnSpLocks/>
          </p:cNvCxnSpPr>
          <p:nvPr/>
        </p:nvCxnSpPr>
        <p:spPr>
          <a:xfrm>
            <a:off x="5489041"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18853E0E-F3E1-4F38-85E6-F3649C8327AB}"/>
              </a:ext>
            </a:extLst>
          </p:cNvPr>
          <p:cNvCxnSpPr>
            <a:cxnSpLocks/>
          </p:cNvCxnSpPr>
          <p:nvPr/>
        </p:nvCxnSpPr>
        <p:spPr>
          <a:xfrm>
            <a:off x="1353198"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04C21358-391D-4433-82B6-F7DFB64970C5}"/>
              </a:ext>
            </a:extLst>
          </p:cNvPr>
          <p:cNvCxnSpPr>
            <a:cxnSpLocks/>
          </p:cNvCxnSpPr>
          <p:nvPr/>
        </p:nvCxnSpPr>
        <p:spPr>
          <a:xfrm>
            <a:off x="9536562"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07A91741-EF68-4CB5-9B24-39022551FD2E}"/>
              </a:ext>
            </a:extLst>
          </p:cNvPr>
          <p:cNvSpPr txBox="1">
            <a:spLocks/>
          </p:cNvSpPr>
          <p:nvPr/>
        </p:nvSpPr>
        <p:spPr>
          <a:xfrm>
            <a:off x="746067" y="3122343"/>
            <a:ext cx="10120797" cy="309174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Is the arrow pointing exactly at 27? Can you estimate what number the arrow is pointing to? Which 2 two-digit numbers is the arrow between?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Would 26.5 be a good estimate? Why not? Would the number that the arrow is pointing to be greater or smaller than 26.5? Why?</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the corresponding numbers either side and which the arrow is closer to.</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21.8 would be on the line? Repeat for other numbers.</a:t>
            </a: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2533696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6673407"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5NPV-3 Decimal fractions in the linear number system</a:t>
            </a:r>
            <a:endParaRPr lang="en-GB" kern="0" dirty="0"/>
          </a:p>
        </p:txBody>
      </p:sp>
      <p:sp>
        <p:nvSpPr>
          <p:cNvPr id="7" name="Content Placeholder 2">
            <a:extLst>
              <a:ext uri="{FF2B5EF4-FFF2-40B4-BE49-F238E27FC236}">
                <a16:creationId xmlns:a16="http://schemas.microsoft.com/office/drawing/2014/main" id="{2E4176B0-715B-4253-8E0F-53D2F88AF0E1}"/>
              </a:ext>
            </a:extLst>
          </p:cNvPr>
          <p:cNvSpPr txBox="1">
            <a:spLocks/>
          </p:cNvSpPr>
          <p:nvPr/>
        </p:nvSpPr>
        <p:spPr>
          <a:xfrm>
            <a:off x="623888" y="2658800"/>
            <a:ext cx="10823427" cy="358373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Look at the number line. What do you notice? Is there anything that surprises you?</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is the value of each interval?</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explain why 0.1 comes after 0.05?</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given values is the arrow between? Is it quicker to count forwards or backwards from either of these known values to calculate the value that the arrow is pointing to? Why?</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other the arrows.</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would 0.73 be on the line? 0.22? 0.97? Repeat for other numbers.</a:t>
            </a: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cxnSp>
        <p:nvCxnSpPr>
          <p:cNvPr id="139" name="Straight Arrow Connector 138">
            <a:extLst>
              <a:ext uri="{FF2B5EF4-FFF2-40B4-BE49-F238E27FC236}">
                <a16:creationId xmlns:a16="http://schemas.microsoft.com/office/drawing/2014/main" id="{179588D8-4C88-489F-BD04-CE38F6DA3A71}"/>
              </a:ext>
            </a:extLst>
          </p:cNvPr>
          <p:cNvCxnSpPr>
            <a:cxnSpLocks/>
          </p:cNvCxnSpPr>
          <p:nvPr/>
        </p:nvCxnSpPr>
        <p:spPr>
          <a:xfrm>
            <a:off x="171292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0" name="Straight Arrow Connector 139">
            <a:extLst>
              <a:ext uri="{FF2B5EF4-FFF2-40B4-BE49-F238E27FC236}">
                <a16:creationId xmlns:a16="http://schemas.microsoft.com/office/drawing/2014/main" id="{0F2FCA68-36DA-46B2-9615-FC483B39F150}"/>
              </a:ext>
            </a:extLst>
          </p:cNvPr>
          <p:cNvCxnSpPr>
            <a:cxnSpLocks/>
          </p:cNvCxnSpPr>
          <p:nvPr/>
        </p:nvCxnSpPr>
        <p:spPr>
          <a:xfrm>
            <a:off x="973028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1" name="Straight Arrow Connector 140">
            <a:extLst>
              <a:ext uri="{FF2B5EF4-FFF2-40B4-BE49-F238E27FC236}">
                <a16:creationId xmlns:a16="http://schemas.microsoft.com/office/drawing/2014/main" id="{623150B3-18DA-442A-8576-D58A52380D00}"/>
              </a:ext>
            </a:extLst>
          </p:cNvPr>
          <p:cNvCxnSpPr>
            <a:cxnSpLocks/>
          </p:cNvCxnSpPr>
          <p:nvPr/>
        </p:nvCxnSpPr>
        <p:spPr>
          <a:xfrm>
            <a:off x="4129860"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grpSp>
        <p:nvGrpSpPr>
          <p:cNvPr id="142" name="Group 141">
            <a:extLst>
              <a:ext uri="{FF2B5EF4-FFF2-40B4-BE49-F238E27FC236}">
                <a16:creationId xmlns:a16="http://schemas.microsoft.com/office/drawing/2014/main" id="{8B3FB4E9-4D24-4327-AC45-B5B350A6723A}"/>
              </a:ext>
            </a:extLst>
          </p:cNvPr>
          <p:cNvGrpSpPr/>
          <p:nvPr/>
        </p:nvGrpSpPr>
        <p:grpSpPr>
          <a:xfrm>
            <a:off x="500833" y="2032943"/>
            <a:ext cx="11108349" cy="462915"/>
            <a:chOff x="712784" y="3548362"/>
            <a:chExt cx="7778942" cy="366936"/>
          </a:xfrm>
        </p:grpSpPr>
        <p:grpSp>
          <p:nvGrpSpPr>
            <p:cNvPr id="143" name="Group 142">
              <a:extLst>
                <a:ext uri="{FF2B5EF4-FFF2-40B4-BE49-F238E27FC236}">
                  <a16:creationId xmlns:a16="http://schemas.microsoft.com/office/drawing/2014/main" id="{DFBE9D6E-1C57-45B7-AE4D-CA7274A37C66}"/>
                </a:ext>
              </a:extLst>
            </p:cNvPr>
            <p:cNvGrpSpPr/>
            <p:nvPr/>
          </p:nvGrpSpPr>
          <p:grpSpPr>
            <a:xfrm>
              <a:off x="712784" y="3668046"/>
              <a:ext cx="7778942" cy="247252"/>
              <a:chOff x="712784" y="3668046"/>
              <a:chExt cx="7778942" cy="247252"/>
            </a:xfrm>
          </p:grpSpPr>
          <p:sp>
            <p:nvSpPr>
              <p:cNvPr id="157" name="TextBox 156">
                <a:extLst>
                  <a:ext uri="{FF2B5EF4-FFF2-40B4-BE49-F238E27FC236}">
                    <a16:creationId xmlns:a16="http://schemas.microsoft.com/office/drawing/2014/main" id="{2100ECE9-2F61-4176-A401-DA1CF9609831}"/>
                  </a:ext>
                </a:extLst>
              </p:cNvPr>
              <p:cNvSpPr txBox="1"/>
              <p:nvPr/>
            </p:nvSpPr>
            <p:spPr>
              <a:xfrm>
                <a:off x="2806767" y="3668047"/>
                <a:ext cx="592370" cy="243964"/>
              </a:xfrm>
              <a:prstGeom prst="rect">
                <a:avLst/>
              </a:prstGeom>
              <a:noFill/>
            </p:spPr>
            <p:txBody>
              <a:bodyPr wrap="square" rtlCol="0">
                <a:spAutoFit/>
              </a:bodyPr>
              <a:lstStyle/>
              <a:p>
                <a:pPr algn="ctr">
                  <a:buNone/>
                </a:pPr>
                <a:r>
                  <a:rPr lang="en-GB" sz="1400" dirty="0"/>
                  <a:t>0.3</a:t>
                </a:r>
              </a:p>
            </p:txBody>
          </p:sp>
          <p:sp>
            <p:nvSpPr>
              <p:cNvPr id="158" name="TextBox 157">
                <a:extLst>
                  <a:ext uri="{FF2B5EF4-FFF2-40B4-BE49-F238E27FC236}">
                    <a16:creationId xmlns:a16="http://schemas.microsoft.com/office/drawing/2014/main" id="{D59EFA25-DE49-466E-8D2A-F9FA5A3DF421}"/>
                  </a:ext>
                </a:extLst>
              </p:cNvPr>
              <p:cNvSpPr txBox="1"/>
              <p:nvPr/>
            </p:nvSpPr>
            <p:spPr>
              <a:xfrm>
                <a:off x="8078707" y="3668047"/>
                <a:ext cx="413019" cy="243964"/>
              </a:xfrm>
              <a:prstGeom prst="rect">
                <a:avLst/>
              </a:prstGeom>
              <a:noFill/>
            </p:spPr>
            <p:txBody>
              <a:bodyPr wrap="square" rtlCol="0">
                <a:spAutoFit/>
              </a:bodyPr>
              <a:lstStyle/>
              <a:p>
                <a:pPr algn="ctr">
                  <a:buNone/>
                </a:pPr>
                <a:r>
                  <a:rPr lang="en-GB" sz="1400" dirty="0"/>
                  <a:t>1</a:t>
                </a:r>
              </a:p>
            </p:txBody>
          </p:sp>
          <p:sp>
            <p:nvSpPr>
              <p:cNvPr id="159" name="TextBox 158">
                <a:extLst>
                  <a:ext uri="{FF2B5EF4-FFF2-40B4-BE49-F238E27FC236}">
                    <a16:creationId xmlns:a16="http://schemas.microsoft.com/office/drawing/2014/main" id="{E0C8FC5F-A582-462D-A201-74B62E0A3C50}"/>
                  </a:ext>
                </a:extLst>
              </p:cNvPr>
              <p:cNvSpPr txBox="1"/>
              <p:nvPr/>
            </p:nvSpPr>
            <p:spPr>
              <a:xfrm>
                <a:off x="712784" y="3668047"/>
                <a:ext cx="364298" cy="243964"/>
              </a:xfrm>
              <a:prstGeom prst="rect">
                <a:avLst/>
              </a:prstGeom>
              <a:noFill/>
            </p:spPr>
            <p:txBody>
              <a:bodyPr wrap="square" rtlCol="0">
                <a:spAutoFit/>
              </a:bodyPr>
              <a:lstStyle/>
              <a:p>
                <a:pPr algn="ctr">
                  <a:buNone/>
                </a:pPr>
                <a:r>
                  <a:rPr lang="en-GB" sz="1400" dirty="0"/>
                  <a:t>0</a:t>
                </a:r>
              </a:p>
            </p:txBody>
          </p:sp>
          <p:sp>
            <p:nvSpPr>
              <p:cNvPr id="160" name="TextBox 159">
                <a:extLst>
                  <a:ext uri="{FF2B5EF4-FFF2-40B4-BE49-F238E27FC236}">
                    <a16:creationId xmlns:a16="http://schemas.microsoft.com/office/drawing/2014/main" id="{0CCA74B7-D391-4098-9F9E-127D4A6BCC03}"/>
                  </a:ext>
                </a:extLst>
              </p:cNvPr>
              <p:cNvSpPr txBox="1"/>
              <p:nvPr/>
            </p:nvSpPr>
            <p:spPr>
              <a:xfrm>
                <a:off x="1336963" y="3668047"/>
                <a:ext cx="592370" cy="243964"/>
              </a:xfrm>
              <a:prstGeom prst="rect">
                <a:avLst/>
              </a:prstGeom>
              <a:noFill/>
            </p:spPr>
            <p:txBody>
              <a:bodyPr wrap="square" rtlCol="0">
                <a:spAutoFit/>
              </a:bodyPr>
              <a:lstStyle/>
              <a:p>
                <a:pPr algn="ctr">
                  <a:buNone/>
                </a:pPr>
                <a:r>
                  <a:rPr lang="en-GB" sz="1400" dirty="0"/>
                  <a:t>0.1</a:t>
                </a:r>
              </a:p>
            </p:txBody>
          </p:sp>
          <p:sp>
            <p:nvSpPr>
              <p:cNvPr id="161" name="TextBox 160">
                <a:extLst>
                  <a:ext uri="{FF2B5EF4-FFF2-40B4-BE49-F238E27FC236}">
                    <a16:creationId xmlns:a16="http://schemas.microsoft.com/office/drawing/2014/main" id="{3794D903-7EBB-49CB-941F-94DC08D9EE7B}"/>
                  </a:ext>
                </a:extLst>
              </p:cNvPr>
              <p:cNvSpPr txBox="1"/>
              <p:nvPr/>
            </p:nvSpPr>
            <p:spPr>
              <a:xfrm>
                <a:off x="2076164" y="3668046"/>
                <a:ext cx="592370" cy="243964"/>
              </a:xfrm>
              <a:prstGeom prst="rect">
                <a:avLst/>
              </a:prstGeom>
              <a:noFill/>
            </p:spPr>
            <p:txBody>
              <a:bodyPr wrap="square" rtlCol="0">
                <a:spAutoFit/>
              </a:bodyPr>
              <a:lstStyle/>
              <a:p>
                <a:pPr algn="ctr">
                  <a:buNone/>
                </a:pPr>
                <a:r>
                  <a:rPr lang="en-GB" sz="1400" dirty="0"/>
                  <a:t>0.2</a:t>
                </a:r>
              </a:p>
            </p:txBody>
          </p:sp>
          <p:sp>
            <p:nvSpPr>
              <p:cNvPr id="162" name="TextBox 161">
                <a:extLst>
                  <a:ext uri="{FF2B5EF4-FFF2-40B4-BE49-F238E27FC236}">
                    <a16:creationId xmlns:a16="http://schemas.microsoft.com/office/drawing/2014/main" id="{04187C7C-AC4C-4097-8D16-788AF931FE5F}"/>
                  </a:ext>
                </a:extLst>
              </p:cNvPr>
              <p:cNvSpPr txBox="1"/>
              <p:nvPr/>
            </p:nvSpPr>
            <p:spPr>
              <a:xfrm>
                <a:off x="3549210" y="3668047"/>
                <a:ext cx="592370" cy="243964"/>
              </a:xfrm>
              <a:prstGeom prst="rect">
                <a:avLst/>
              </a:prstGeom>
              <a:noFill/>
            </p:spPr>
            <p:txBody>
              <a:bodyPr wrap="square" rtlCol="0">
                <a:spAutoFit/>
              </a:bodyPr>
              <a:lstStyle/>
              <a:p>
                <a:pPr algn="ctr">
                  <a:buNone/>
                </a:pPr>
                <a:r>
                  <a:rPr lang="en-GB" sz="1400" dirty="0"/>
                  <a:t>0.4</a:t>
                </a:r>
              </a:p>
            </p:txBody>
          </p:sp>
          <p:sp>
            <p:nvSpPr>
              <p:cNvPr id="163" name="TextBox 162">
                <a:extLst>
                  <a:ext uri="{FF2B5EF4-FFF2-40B4-BE49-F238E27FC236}">
                    <a16:creationId xmlns:a16="http://schemas.microsoft.com/office/drawing/2014/main" id="{9F32C17E-C1CF-4EC0-B4A0-AF988380041F}"/>
                  </a:ext>
                </a:extLst>
              </p:cNvPr>
              <p:cNvSpPr txBox="1"/>
              <p:nvPr/>
            </p:nvSpPr>
            <p:spPr>
              <a:xfrm>
                <a:off x="4282568" y="3668047"/>
                <a:ext cx="592370" cy="243964"/>
              </a:xfrm>
              <a:prstGeom prst="rect">
                <a:avLst/>
              </a:prstGeom>
              <a:noFill/>
            </p:spPr>
            <p:txBody>
              <a:bodyPr wrap="square" rtlCol="0">
                <a:spAutoFit/>
              </a:bodyPr>
              <a:lstStyle/>
              <a:p>
                <a:pPr algn="ctr">
                  <a:buNone/>
                </a:pPr>
                <a:r>
                  <a:rPr lang="en-GB" sz="1400" dirty="0"/>
                  <a:t>0.5</a:t>
                </a:r>
              </a:p>
            </p:txBody>
          </p:sp>
          <p:sp>
            <p:nvSpPr>
              <p:cNvPr id="164" name="TextBox 163">
                <a:extLst>
                  <a:ext uri="{FF2B5EF4-FFF2-40B4-BE49-F238E27FC236}">
                    <a16:creationId xmlns:a16="http://schemas.microsoft.com/office/drawing/2014/main" id="{80813165-A087-431C-924F-C27DDBC10E73}"/>
                  </a:ext>
                </a:extLst>
              </p:cNvPr>
              <p:cNvSpPr txBox="1"/>
              <p:nvPr/>
            </p:nvSpPr>
            <p:spPr>
              <a:xfrm>
                <a:off x="5030901" y="3668047"/>
                <a:ext cx="592370" cy="243964"/>
              </a:xfrm>
              <a:prstGeom prst="rect">
                <a:avLst/>
              </a:prstGeom>
              <a:noFill/>
            </p:spPr>
            <p:txBody>
              <a:bodyPr wrap="square" rtlCol="0">
                <a:spAutoFit/>
              </a:bodyPr>
              <a:lstStyle/>
              <a:p>
                <a:pPr algn="ctr">
                  <a:buNone/>
                </a:pPr>
                <a:r>
                  <a:rPr lang="en-GB" sz="1400" dirty="0"/>
                  <a:t>0.6</a:t>
                </a:r>
              </a:p>
            </p:txBody>
          </p:sp>
          <p:sp>
            <p:nvSpPr>
              <p:cNvPr id="165" name="TextBox 164">
                <a:extLst>
                  <a:ext uri="{FF2B5EF4-FFF2-40B4-BE49-F238E27FC236}">
                    <a16:creationId xmlns:a16="http://schemas.microsoft.com/office/drawing/2014/main" id="{9D97AF52-D0B5-4493-82F2-EB9A4E641165}"/>
                  </a:ext>
                </a:extLst>
              </p:cNvPr>
              <p:cNvSpPr txBox="1"/>
              <p:nvPr/>
            </p:nvSpPr>
            <p:spPr>
              <a:xfrm>
                <a:off x="5773006" y="3668047"/>
                <a:ext cx="592370" cy="243964"/>
              </a:xfrm>
              <a:prstGeom prst="rect">
                <a:avLst/>
              </a:prstGeom>
              <a:noFill/>
            </p:spPr>
            <p:txBody>
              <a:bodyPr wrap="square" rtlCol="0">
                <a:spAutoFit/>
              </a:bodyPr>
              <a:lstStyle/>
              <a:p>
                <a:pPr algn="ctr">
                  <a:buNone/>
                </a:pPr>
                <a:r>
                  <a:rPr lang="en-GB" sz="1400" dirty="0"/>
                  <a:t>0.7</a:t>
                </a:r>
              </a:p>
            </p:txBody>
          </p:sp>
          <p:sp>
            <p:nvSpPr>
              <p:cNvPr id="166" name="TextBox 165">
                <a:extLst>
                  <a:ext uri="{FF2B5EF4-FFF2-40B4-BE49-F238E27FC236}">
                    <a16:creationId xmlns:a16="http://schemas.microsoft.com/office/drawing/2014/main" id="{0258C5FE-EF51-4D43-A39A-7B9B1DD5F76E}"/>
                  </a:ext>
                </a:extLst>
              </p:cNvPr>
              <p:cNvSpPr txBox="1"/>
              <p:nvPr/>
            </p:nvSpPr>
            <p:spPr>
              <a:xfrm>
                <a:off x="6508078" y="3668047"/>
                <a:ext cx="592370" cy="243964"/>
              </a:xfrm>
              <a:prstGeom prst="rect">
                <a:avLst/>
              </a:prstGeom>
              <a:noFill/>
            </p:spPr>
            <p:txBody>
              <a:bodyPr wrap="square" rtlCol="0">
                <a:spAutoFit/>
              </a:bodyPr>
              <a:lstStyle/>
              <a:p>
                <a:pPr algn="ctr">
                  <a:buNone/>
                </a:pPr>
                <a:r>
                  <a:rPr lang="en-GB" sz="1400" dirty="0"/>
                  <a:t>0.8</a:t>
                </a:r>
              </a:p>
            </p:txBody>
          </p:sp>
          <p:sp>
            <p:nvSpPr>
              <p:cNvPr id="167" name="TextBox 166">
                <a:extLst>
                  <a:ext uri="{FF2B5EF4-FFF2-40B4-BE49-F238E27FC236}">
                    <a16:creationId xmlns:a16="http://schemas.microsoft.com/office/drawing/2014/main" id="{CF32D2F7-860A-44CC-B2BC-1065FF10F993}"/>
                  </a:ext>
                </a:extLst>
              </p:cNvPr>
              <p:cNvSpPr txBox="1"/>
              <p:nvPr/>
            </p:nvSpPr>
            <p:spPr>
              <a:xfrm>
                <a:off x="7248831" y="3668047"/>
                <a:ext cx="592370" cy="243964"/>
              </a:xfrm>
              <a:prstGeom prst="rect">
                <a:avLst/>
              </a:prstGeom>
              <a:noFill/>
            </p:spPr>
            <p:txBody>
              <a:bodyPr wrap="square" rtlCol="0">
                <a:spAutoFit/>
              </a:bodyPr>
              <a:lstStyle/>
              <a:p>
                <a:pPr algn="ctr">
                  <a:buNone/>
                </a:pPr>
                <a:r>
                  <a:rPr lang="en-GB" sz="1400" dirty="0"/>
                  <a:t>0.9</a:t>
                </a:r>
              </a:p>
            </p:txBody>
          </p:sp>
          <p:sp>
            <p:nvSpPr>
              <p:cNvPr id="168" name="TextBox 167">
                <a:extLst>
                  <a:ext uri="{FF2B5EF4-FFF2-40B4-BE49-F238E27FC236}">
                    <a16:creationId xmlns:a16="http://schemas.microsoft.com/office/drawing/2014/main" id="{BE7341CE-CAFD-4062-812B-CA900D37B8DD}"/>
                  </a:ext>
                </a:extLst>
              </p:cNvPr>
              <p:cNvSpPr txBox="1"/>
              <p:nvPr/>
            </p:nvSpPr>
            <p:spPr>
              <a:xfrm>
                <a:off x="2433055" y="3671321"/>
                <a:ext cx="592370" cy="243964"/>
              </a:xfrm>
              <a:prstGeom prst="rect">
                <a:avLst/>
              </a:prstGeom>
              <a:noFill/>
            </p:spPr>
            <p:txBody>
              <a:bodyPr wrap="square" rtlCol="0">
                <a:spAutoFit/>
              </a:bodyPr>
              <a:lstStyle/>
              <a:p>
                <a:pPr algn="ctr">
                  <a:buNone/>
                </a:pPr>
                <a:r>
                  <a:rPr lang="en-GB" sz="1400" dirty="0"/>
                  <a:t>0.25</a:t>
                </a:r>
              </a:p>
            </p:txBody>
          </p:sp>
          <p:sp>
            <p:nvSpPr>
              <p:cNvPr id="169" name="TextBox 168">
                <a:extLst>
                  <a:ext uri="{FF2B5EF4-FFF2-40B4-BE49-F238E27FC236}">
                    <a16:creationId xmlns:a16="http://schemas.microsoft.com/office/drawing/2014/main" id="{620483EF-7BB0-48AB-8441-77E21DB5819E}"/>
                  </a:ext>
                </a:extLst>
              </p:cNvPr>
              <p:cNvSpPr txBox="1"/>
              <p:nvPr/>
            </p:nvSpPr>
            <p:spPr>
              <a:xfrm>
                <a:off x="7704996" y="3671327"/>
                <a:ext cx="413019" cy="243964"/>
              </a:xfrm>
              <a:prstGeom prst="rect">
                <a:avLst/>
              </a:prstGeom>
              <a:noFill/>
            </p:spPr>
            <p:txBody>
              <a:bodyPr wrap="square" rtlCol="0">
                <a:spAutoFit/>
              </a:bodyPr>
              <a:lstStyle/>
              <a:p>
                <a:pPr algn="ctr">
                  <a:buNone/>
                </a:pPr>
                <a:r>
                  <a:rPr lang="en-GB" sz="1400" dirty="0"/>
                  <a:t>0.95</a:t>
                </a:r>
              </a:p>
            </p:txBody>
          </p:sp>
          <p:sp>
            <p:nvSpPr>
              <p:cNvPr id="170" name="TextBox 169">
                <a:extLst>
                  <a:ext uri="{FF2B5EF4-FFF2-40B4-BE49-F238E27FC236}">
                    <a16:creationId xmlns:a16="http://schemas.microsoft.com/office/drawing/2014/main" id="{3662D601-4B81-4D68-B0FC-C04C5D85DA16}"/>
                  </a:ext>
                </a:extLst>
              </p:cNvPr>
              <p:cNvSpPr txBox="1"/>
              <p:nvPr/>
            </p:nvSpPr>
            <p:spPr>
              <a:xfrm>
                <a:off x="963251" y="3671332"/>
                <a:ext cx="592370" cy="243964"/>
              </a:xfrm>
              <a:prstGeom prst="rect">
                <a:avLst/>
              </a:prstGeom>
              <a:noFill/>
            </p:spPr>
            <p:txBody>
              <a:bodyPr wrap="square" rtlCol="0">
                <a:spAutoFit/>
              </a:bodyPr>
              <a:lstStyle/>
              <a:p>
                <a:pPr algn="ctr">
                  <a:buNone/>
                </a:pPr>
                <a:r>
                  <a:rPr lang="en-GB" sz="1400" dirty="0"/>
                  <a:t>0.05</a:t>
                </a:r>
              </a:p>
            </p:txBody>
          </p:sp>
          <p:sp>
            <p:nvSpPr>
              <p:cNvPr id="171" name="TextBox 170">
                <a:extLst>
                  <a:ext uri="{FF2B5EF4-FFF2-40B4-BE49-F238E27FC236}">
                    <a16:creationId xmlns:a16="http://schemas.microsoft.com/office/drawing/2014/main" id="{A8BDB873-036E-4704-B17D-F8547BF69F4C}"/>
                  </a:ext>
                </a:extLst>
              </p:cNvPr>
              <p:cNvSpPr txBox="1"/>
              <p:nvPr/>
            </p:nvSpPr>
            <p:spPr>
              <a:xfrm>
                <a:off x="1702452" y="3671328"/>
                <a:ext cx="592370" cy="243964"/>
              </a:xfrm>
              <a:prstGeom prst="rect">
                <a:avLst/>
              </a:prstGeom>
              <a:noFill/>
            </p:spPr>
            <p:txBody>
              <a:bodyPr wrap="square" rtlCol="0">
                <a:spAutoFit/>
              </a:bodyPr>
              <a:lstStyle/>
              <a:p>
                <a:pPr algn="ctr">
                  <a:buNone/>
                </a:pPr>
                <a:r>
                  <a:rPr lang="en-GB" sz="1400" dirty="0"/>
                  <a:t>0.15</a:t>
                </a:r>
              </a:p>
            </p:txBody>
          </p:sp>
          <p:sp>
            <p:nvSpPr>
              <p:cNvPr id="172" name="TextBox 171">
                <a:extLst>
                  <a:ext uri="{FF2B5EF4-FFF2-40B4-BE49-F238E27FC236}">
                    <a16:creationId xmlns:a16="http://schemas.microsoft.com/office/drawing/2014/main" id="{55EBB4D8-581D-4EC9-ABD8-8D3CFA01BF79}"/>
                  </a:ext>
                </a:extLst>
              </p:cNvPr>
              <p:cNvSpPr txBox="1"/>
              <p:nvPr/>
            </p:nvSpPr>
            <p:spPr>
              <a:xfrm>
                <a:off x="3175498" y="3671328"/>
                <a:ext cx="592370" cy="243964"/>
              </a:xfrm>
              <a:prstGeom prst="rect">
                <a:avLst/>
              </a:prstGeom>
              <a:noFill/>
            </p:spPr>
            <p:txBody>
              <a:bodyPr wrap="square" rtlCol="0">
                <a:spAutoFit/>
              </a:bodyPr>
              <a:lstStyle/>
              <a:p>
                <a:pPr algn="ctr">
                  <a:buNone/>
                </a:pPr>
                <a:r>
                  <a:rPr lang="en-GB" sz="1400" dirty="0"/>
                  <a:t>0.35</a:t>
                </a:r>
              </a:p>
            </p:txBody>
          </p:sp>
          <p:sp>
            <p:nvSpPr>
              <p:cNvPr id="173" name="TextBox 172">
                <a:extLst>
                  <a:ext uri="{FF2B5EF4-FFF2-40B4-BE49-F238E27FC236}">
                    <a16:creationId xmlns:a16="http://schemas.microsoft.com/office/drawing/2014/main" id="{DC341AF7-E0B3-47A6-AB48-40F866FB8C06}"/>
                  </a:ext>
                </a:extLst>
              </p:cNvPr>
              <p:cNvSpPr txBox="1"/>
              <p:nvPr/>
            </p:nvSpPr>
            <p:spPr>
              <a:xfrm>
                <a:off x="3908857" y="3671328"/>
                <a:ext cx="592370" cy="243964"/>
              </a:xfrm>
              <a:prstGeom prst="rect">
                <a:avLst/>
              </a:prstGeom>
              <a:noFill/>
            </p:spPr>
            <p:txBody>
              <a:bodyPr wrap="square" rtlCol="0">
                <a:spAutoFit/>
              </a:bodyPr>
              <a:lstStyle/>
              <a:p>
                <a:pPr algn="ctr">
                  <a:buNone/>
                </a:pPr>
                <a:r>
                  <a:rPr lang="en-GB" sz="1400" dirty="0"/>
                  <a:t>0.45</a:t>
                </a:r>
              </a:p>
            </p:txBody>
          </p:sp>
          <p:sp>
            <p:nvSpPr>
              <p:cNvPr id="174" name="TextBox 173">
                <a:extLst>
                  <a:ext uri="{FF2B5EF4-FFF2-40B4-BE49-F238E27FC236}">
                    <a16:creationId xmlns:a16="http://schemas.microsoft.com/office/drawing/2014/main" id="{F01F6C1B-C35D-42C0-B6FB-4654A011CF08}"/>
                  </a:ext>
                </a:extLst>
              </p:cNvPr>
              <p:cNvSpPr txBox="1"/>
              <p:nvPr/>
            </p:nvSpPr>
            <p:spPr>
              <a:xfrm>
                <a:off x="4657189" y="3671328"/>
                <a:ext cx="592370" cy="243964"/>
              </a:xfrm>
              <a:prstGeom prst="rect">
                <a:avLst/>
              </a:prstGeom>
              <a:noFill/>
            </p:spPr>
            <p:txBody>
              <a:bodyPr wrap="square" rtlCol="0">
                <a:spAutoFit/>
              </a:bodyPr>
              <a:lstStyle/>
              <a:p>
                <a:pPr algn="ctr">
                  <a:buNone/>
                </a:pPr>
                <a:r>
                  <a:rPr lang="en-GB" sz="1400" dirty="0"/>
                  <a:t>0.55</a:t>
                </a:r>
              </a:p>
            </p:txBody>
          </p:sp>
          <p:sp>
            <p:nvSpPr>
              <p:cNvPr id="175" name="TextBox 174">
                <a:extLst>
                  <a:ext uri="{FF2B5EF4-FFF2-40B4-BE49-F238E27FC236}">
                    <a16:creationId xmlns:a16="http://schemas.microsoft.com/office/drawing/2014/main" id="{BE464F6B-90AE-4D8B-B0D6-43632F1E83D7}"/>
                  </a:ext>
                </a:extLst>
              </p:cNvPr>
              <p:cNvSpPr txBox="1"/>
              <p:nvPr/>
            </p:nvSpPr>
            <p:spPr>
              <a:xfrm>
                <a:off x="5399293" y="3671328"/>
                <a:ext cx="592370" cy="243964"/>
              </a:xfrm>
              <a:prstGeom prst="rect">
                <a:avLst/>
              </a:prstGeom>
              <a:noFill/>
            </p:spPr>
            <p:txBody>
              <a:bodyPr wrap="square" rtlCol="0">
                <a:spAutoFit/>
              </a:bodyPr>
              <a:lstStyle/>
              <a:p>
                <a:pPr algn="ctr">
                  <a:buNone/>
                </a:pPr>
                <a:r>
                  <a:rPr lang="en-GB" sz="1400" dirty="0"/>
                  <a:t>0.65</a:t>
                </a:r>
              </a:p>
            </p:txBody>
          </p:sp>
          <p:sp>
            <p:nvSpPr>
              <p:cNvPr id="176" name="TextBox 175">
                <a:extLst>
                  <a:ext uri="{FF2B5EF4-FFF2-40B4-BE49-F238E27FC236}">
                    <a16:creationId xmlns:a16="http://schemas.microsoft.com/office/drawing/2014/main" id="{95B67EC3-D73B-498B-A8B3-AD7F6E02D5A2}"/>
                  </a:ext>
                </a:extLst>
              </p:cNvPr>
              <p:cNvSpPr txBox="1"/>
              <p:nvPr/>
            </p:nvSpPr>
            <p:spPr>
              <a:xfrm>
                <a:off x="6134367" y="3671334"/>
                <a:ext cx="592370" cy="243964"/>
              </a:xfrm>
              <a:prstGeom prst="rect">
                <a:avLst/>
              </a:prstGeom>
              <a:noFill/>
            </p:spPr>
            <p:txBody>
              <a:bodyPr wrap="square" rtlCol="0">
                <a:spAutoFit/>
              </a:bodyPr>
              <a:lstStyle/>
              <a:p>
                <a:pPr algn="ctr">
                  <a:buNone/>
                </a:pPr>
                <a:r>
                  <a:rPr lang="en-GB" sz="1400" dirty="0"/>
                  <a:t>0.75</a:t>
                </a:r>
              </a:p>
            </p:txBody>
          </p:sp>
          <p:sp>
            <p:nvSpPr>
              <p:cNvPr id="177" name="TextBox 176">
                <a:extLst>
                  <a:ext uri="{FF2B5EF4-FFF2-40B4-BE49-F238E27FC236}">
                    <a16:creationId xmlns:a16="http://schemas.microsoft.com/office/drawing/2014/main" id="{A103160B-7122-4C3E-AE11-948E82505D47}"/>
                  </a:ext>
                </a:extLst>
              </p:cNvPr>
              <p:cNvSpPr txBox="1"/>
              <p:nvPr/>
            </p:nvSpPr>
            <p:spPr>
              <a:xfrm>
                <a:off x="6875118" y="3671334"/>
                <a:ext cx="592370" cy="243964"/>
              </a:xfrm>
              <a:prstGeom prst="rect">
                <a:avLst/>
              </a:prstGeom>
              <a:noFill/>
            </p:spPr>
            <p:txBody>
              <a:bodyPr wrap="square" rtlCol="0">
                <a:spAutoFit/>
              </a:bodyPr>
              <a:lstStyle/>
              <a:p>
                <a:pPr algn="ctr">
                  <a:buNone/>
                </a:pPr>
                <a:r>
                  <a:rPr lang="en-GB" sz="1400" dirty="0"/>
                  <a:t>0.85</a:t>
                </a:r>
              </a:p>
            </p:txBody>
          </p:sp>
        </p:grpSp>
        <p:grpSp>
          <p:nvGrpSpPr>
            <p:cNvPr id="144" name="Group 143">
              <a:extLst>
                <a:ext uri="{FF2B5EF4-FFF2-40B4-BE49-F238E27FC236}">
                  <a16:creationId xmlns:a16="http://schemas.microsoft.com/office/drawing/2014/main" id="{278B582F-BDBF-4B44-B715-B849878DCADD}"/>
                </a:ext>
              </a:extLst>
            </p:cNvPr>
            <p:cNvGrpSpPr/>
            <p:nvPr/>
          </p:nvGrpSpPr>
          <p:grpSpPr>
            <a:xfrm>
              <a:off x="885515" y="3548362"/>
              <a:ext cx="7405298" cy="119684"/>
              <a:chOff x="885515" y="3548362"/>
              <a:chExt cx="7405298" cy="119684"/>
            </a:xfrm>
          </p:grpSpPr>
          <p:cxnSp>
            <p:nvCxnSpPr>
              <p:cNvPr id="145" name="Straight Connector 144">
                <a:extLst>
                  <a:ext uri="{FF2B5EF4-FFF2-40B4-BE49-F238E27FC236}">
                    <a16:creationId xmlns:a16="http://schemas.microsoft.com/office/drawing/2014/main" id="{71FF211F-97B4-449B-B42D-A05E7D085B99}"/>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5E6AA53-D897-4DA1-9ADE-0047D298D684}"/>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8AAE309-F042-457F-BE61-BC44F73FD724}"/>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42866F5-2F24-4F3F-B517-B2D2F076A054}"/>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979708E-BB59-4DB5-BC37-F26F8C2ACE43}"/>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D14A9C4-1F55-48C0-B34C-68C4D2B7ABAD}"/>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6E5A317-A70E-4FBA-9AD7-B7B8F0480FD0}"/>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C6FD68F-23F0-40FE-B254-4EC930A189F8}"/>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5E965DFB-7916-4EDD-8D3C-46314965DE73}"/>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925C3FC8-4071-4440-8964-349933B6224B}"/>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5965DC61-DB59-41BB-857E-6941AFD866FE}"/>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CCAB659-4265-489E-8634-3A3D6231C6A9}"/>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78" name="Group 177">
            <a:extLst>
              <a:ext uri="{FF2B5EF4-FFF2-40B4-BE49-F238E27FC236}">
                <a16:creationId xmlns:a16="http://schemas.microsoft.com/office/drawing/2014/main" id="{DC3ABEB1-9BED-45E5-BBA4-CAA5ADDC63FC}"/>
              </a:ext>
            </a:extLst>
          </p:cNvPr>
          <p:cNvGrpSpPr/>
          <p:nvPr/>
        </p:nvGrpSpPr>
        <p:grpSpPr>
          <a:xfrm>
            <a:off x="869720" y="2040119"/>
            <a:ext cx="10336163" cy="121688"/>
            <a:chOff x="966513" y="3549966"/>
            <a:chExt cx="7242561" cy="118080"/>
          </a:xfrm>
        </p:grpSpPr>
        <p:grpSp>
          <p:nvGrpSpPr>
            <p:cNvPr id="179" name="Group 178">
              <a:extLst>
                <a:ext uri="{FF2B5EF4-FFF2-40B4-BE49-F238E27FC236}">
                  <a16:creationId xmlns:a16="http://schemas.microsoft.com/office/drawing/2014/main" id="{F5D8B29B-AFDE-4134-A938-81A5716EC63B}"/>
                </a:ext>
              </a:extLst>
            </p:cNvPr>
            <p:cNvGrpSpPr/>
            <p:nvPr/>
          </p:nvGrpSpPr>
          <p:grpSpPr>
            <a:xfrm>
              <a:off x="966513" y="3549966"/>
              <a:ext cx="590832" cy="118080"/>
              <a:chOff x="966513" y="3549966"/>
              <a:chExt cx="590832" cy="118080"/>
            </a:xfrm>
          </p:grpSpPr>
          <p:cxnSp>
            <p:nvCxnSpPr>
              <p:cNvPr id="275" name="Straight Connector 274">
                <a:extLst>
                  <a:ext uri="{FF2B5EF4-FFF2-40B4-BE49-F238E27FC236}">
                    <a16:creationId xmlns:a16="http://schemas.microsoft.com/office/drawing/2014/main" id="{5B060408-9C1F-4B22-A96E-9E084B5E3BCA}"/>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7CC5AE1-70B3-4B28-827E-2233741FF236}"/>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A30C4B4-F43C-4C16-966A-86DF690DA223}"/>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31E8E9DC-6E2A-4A69-9F8C-9E944DA6643D}"/>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5F1299AC-F82E-4AB1-A641-5A9B39160F7D}"/>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49D4E757-A0B3-4FA4-9FCB-B9AE4581589C}"/>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6610399C-5B4E-48D5-A227-4A898FA68D87}"/>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B822A1CE-167C-4DA0-AC3C-9481C45C0D84}"/>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11C9408A-7A49-41CF-ADE7-AFB1439A2F35}"/>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Group 179">
              <a:extLst>
                <a:ext uri="{FF2B5EF4-FFF2-40B4-BE49-F238E27FC236}">
                  <a16:creationId xmlns:a16="http://schemas.microsoft.com/office/drawing/2014/main" id="{C30DA63A-1C1C-457C-A779-63122C5560E9}"/>
                </a:ext>
              </a:extLst>
            </p:cNvPr>
            <p:cNvGrpSpPr/>
            <p:nvPr/>
          </p:nvGrpSpPr>
          <p:grpSpPr>
            <a:xfrm>
              <a:off x="1705053" y="3550614"/>
              <a:ext cx="590832" cy="117432"/>
              <a:chOff x="1705053" y="3550614"/>
              <a:chExt cx="590832" cy="117432"/>
            </a:xfrm>
          </p:grpSpPr>
          <p:cxnSp>
            <p:nvCxnSpPr>
              <p:cNvPr id="266" name="Straight Connector 265">
                <a:extLst>
                  <a:ext uri="{FF2B5EF4-FFF2-40B4-BE49-F238E27FC236}">
                    <a16:creationId xmlns:a16="http://schemas.microsoft.com/office/drawing/2014/main" id="{12BAFB80-D02A-44A0-B12B-8AD76122CC3D}"/>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7EC38BF5-C1E8-4A09-B25F-8E8646655569}"/>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730F92A-79CA-4622-B579-FA5EE51CC7A0}"/>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EC85E9F-F88E-41F6-9F2E-CFB1A8FD64F8}"/>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6214B442-9CE0-4487-9FA7-89E80173A231}"/>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C77A1A53-71BA-4858-80DD-4B570D02E11B}"/>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55E7DE69-135B-4F9D-A95C-7D861E2AB457}"/>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4AED5FD0-2E00-448F-AFC0-526A65382B26}"/>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7A27FE5B-4852-4467-8638-8E60F37A3A9C}"/>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oup 180">
              <a:extLst>
                <a:ext uri="{FF2B5EF4-FFF2-40B4-BE49-F238E27FC236}">
                  <a16:creationId xmlns:a16="http://schemas.microsoft.com/office/drawing/2014/main" id="{2EDBB168-70B7-4D6E-AC27-7960BFF55766}"/>
                </a:ext>
              </a:extLst>
            </p:cNvPr>
            <p:cNvGrpSpPr/>
            <p:nvPr/>
          </p:nvGrpSpPr>
          <p:grpSpPr>
            <a:xfrm>
              <a:off x="2443593" y="3550614"/>
              <a:ext cx="590832" cy="117432"/>
              <a:chOff x="2443593" y="3550614"/>
              <a:chExt cx="590832" cy="117432"/>
            </a:xfrm>
          </p:grpSpPr>
          <p:cxnSp>
            <p:nvCxnSpPr>
              <p:cNvPr id="257" name="Straight Connector 256">
                <a:extLst>
                  <a:ext uri="{FF2B5EF4-FFF2-40B4-BE49-F238E27FC236}">
                    <a16:creationId xmlns:a16="http://schemas.microsoft.com/office/drawing/2014/main" id="{98887E3F-BAC6-43E5-93DF-33600223F1C2}"/>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48A6AB43-B507-4F21-B5D1-53B249B68B3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42F2E31E-FFAF-4174-8706-EBF2A4344EB4}"/>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CEE97413-FF7D-4FA9-BA8A-714E4B9A0DDA}"/>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8D02E27-8639-4756-A1AB-D77B61F19B95}"/>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F18511D9-0A72-463A-87EE-45D124A48BA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4C1A3C48-4798-4DB1-A8C2-7E7D504A73E0}"/>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D028A87F-C82E-4218-8777-DCBA37BE9000}"/>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CA2A4EF5-3A81-4846-97C0-F1F3BD246BC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71EC0C3A-C888-4BA9-AB74-4810CF6C410B}"/>
                </a:ext>
              </a:extLst>
            </p:cNvPr>
            <p:cNvGrpSpPr/>
            <p:nvPr/>
          </p:nvGrpSpPr>
          <p:grpSpPr>
            <a:xfrm>
              <a:off x="3182133" y="3550614"/>
              <a:ext cx="590832" cy="117432"/>
              <a:chOff x="3182133" y="3550614"/>
              <a:chExt cx="590832" cy="117432"/>
            </a:xfrm>
          </p:grpSpPr>
          <p:cxnSp>
            <p:nvCxnSpPr>
              <p:cNvPr id="248" name="Straight Connector 247">
                <a:extLst>
                  <a:ext uri="{FF2B5EF4-FFF2-40B4-BE49-F238E27FC236}">
                    <a16:creationId xmlns:a16="http://schemas.microsoft.com/office/drawing/2014/main" id="{1ABE2611-B2EC-4A25-873E-063AD05A2010}"/>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C87C6BE-447C-4FD2-970B-3CFAAE38CBC8}"/>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79C4DB1A-01DB-475A-A3A5-97677E8CAADE}"/>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91F24AB2-72D5-4EEA-B219-4073351F25B6}"/>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741858A-39D8-4DEA-8922-278E83B42127}"/>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54EF4A2C-EE21-41E0-8483-CD057972DC9C}"/>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AFD1AE2D-4424-4984-A2D8-736DC776AB37}"/>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28155FF-BA3F-48B2-990E-25060B705994}"/>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55EAB20-DC15-4815-BD5A-43F5384D4EC5}"/>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a:extLst>
                <a:ext uri="{FF2B5EF4-FFF2-40B4-BE49-F238E27FC236}">
                  <a16:creationId xmlns:a16="http://schemas.microsoft.com/office/drawing/2014/main" id="{04D86FBE-0ED9-4533-879F-A71961BF553D}"/>
                </a:ext>
              </a:extLst>
            </p:cNvPr>
            <p:cNvGrpSpPr/>
            <p:nvPr/>
          </p:nvGrpSpPr>
          <p:grpSpPr>
            <a:xfrm>
              <a:off x="3920673" y="3550614"/>
              <a:ext cx="590832" cy="117432"/>
              <a:chOff x="3920673" y="3550614"/>
              <a:chExt cx="590832" cy="117432"/>
            </a:xfrm>
          </p:grpSpPr>
          <p:cxnSp>
            <p:nvCxnSpPr>
              <p:cNvPr id="239" name="Straight Connector 238">
                <a:extLst>
                  <a:ext uri="{FF2B5EF4-FFF2-40B4-BE49-F238E27FC236}">
                    <a16:creationId xmlns:a16="http://schemas.microsoft.com/office/drawing/2014/main" id="{96760D1E-545B-494E-86C7-835EACE60969}"/>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DA0D265-A7DC-401D-871E-4CD0DADEC4E7}"/>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75B9E8C-E672-4717-98B9-28B7392EB85E}"/>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61A3C4F8-2069-49CB-9071-72CFFC716004}"/>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208BDF0-E28A-48A3-88ED-F7C0AEC09A1D}"/>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7293246-05D2-4A2F-9529-01A929D5F5C5}"/>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8071314F-6AE2-4F52-858F-49751A15C0E1}"/>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0F62A9DE-A46B-48E0-880E-31C0BDD21059}"/>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560AFC33-C63A-4CF8-B018-1BCD32298EC0}"/>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A1A2A361-1E89-40CD-BEDC-A2B234A28825}"/>
                </a:ext>
              </a:extLst>
            </p:cNvPr>
            <p:cNvGrpSpPr/>
            <p:nvPr/>
          </p:nvGrpSpPr>
          <p:grpSpPr>
            <a:xfrm>
              <a:off x="4664082" y="3549966"/>
              <a:ext cx="590832" cy="118080"/>
              <a:chOff x="4664082" y="3549966"/>
              <a:chExt cx="590832" cy="118080"/>
            </a:xfrm>
          </p:grpSpPr>
          <p:cxnSp>
            <p:nvCxnSpPr>
              <p:cNvPr id="230" name="Straight Connector 229">
                <a:extLst>
                  <a:ext uri="{FF2B5EF4-FFF2-40B4-BE49-F238E27FC236}">
                    <a16:creationId xmlns:a16="http://schemas.microsoft.com/office/drawing/2014/main" id="{9A7B470B-3B91-4596-9326-3C339BFCDB9B}"/>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F6F271B-0131-4ED8-9FE7-9FB5AF6A4308}"/>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8018E46-3A08-49EF-BBD5-E553FD75C883}"/>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8F417665-623D-4793-856D-91778B67AFF1}"/>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F5D2286B-80D6-4D0A-A99C-294C94F7DF12}"/>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E53E5A7C-4B1F-499F-BEE9-84B24C124E21}"/>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9CB7C165-EA37-48F0-B085-D4BD78A6843A}"/>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0797CE99-160F-440B-8AA2-ABDCB265638D}"/>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FE4CA12E-7302-427C-A648-3DF9BE397D0A}"/>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4C5F5FE3-843A-47A4-B061-7BF0ADB1A256}"/>
                </a:ext>
              </a:extLst>
            </p:cNvPr>
            <p:cNvGrpSpPr/>
            <p:nvPr/>
          </p:nvGrpSpPr>
          <p:grpSpPr>
            <a:xfrm>
              <a:off x="5402622" y="3550614"/>
              <a:ext cx="590832" cy="117432"/>
              <a:chOff x="5402622" y="3550614"/>
              <a:chExt cx="590832" cy="117432"/>
            </a:xfrm>
          </p:grpSpPr>
          <p:cxnSp>
            <p:nvCxnSpPr>
              <p:cNvPr id="216" name="Straight Connector 215">
                <a:extLst>
                  <a:ext uri="{FF2B5EF4-FFF2-40B4-BE49-F238E27FC236}">
                    <a16:creationId xmlns:a16="http://schemas.microsoft.com/office/drawing/2014/main" id="{EBE53279-CB2E-4436-BBDD-B3C87FEA0C43}"/>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42E7E10-5099-4792-A866-BCB299187616}"/>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B5FC6C9-4655-446E-BC96-AEB1FFB832D1}"/>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D157EBC-B0AF-4F9F-82F5-0B3E47062347}"/>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D15FA948-374D-4382-A237-71771226E8E0}"/>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11E682C9-2EC2-4CDA-93BC-4AA9173CB6A9}"/>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CD220FE2-AF0C-4845-B3E1-D4069158BACD}"/>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25C566F-28C6-4F8A-B967-40E2DD06314C}"/>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48C97FFF-78DA-42EB-AE02-415AB47FFAFD}"/>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Group 185">
              <a:extLst>
                <a:ext uri="{FF2B5EF4-FFF2-40B4-BE49-F238E27FC236}">
                  <a16:creationId xmlns:a16="http://schemas.microsoft.com/office/drawing/2014/main" id="{C04F371D-51B2-49C2-A86C-DEB330F940F5}"/>
                </a:ext>
              </a:extLst>
            </p:cNvPr>
            <p:cNvGrpSpPr/>
            <p:nvPr/>
          </p:nvGrpSpPr>
          <p:grpSpPr>
            <a:xfrm>
              <a:off x="6141162" y="3550614"/>
              <a:ext cx="590832" cy="117432"/>
              <a:chOff x="6141162" y="3550614"/>
              <a:chExt cx="590832" cy="117432"/>
            </a:xfrm>
          </p:grpSpPr>
          <p:cxnSp>
            <p:nvCxnSpPr>
              <p:cNvPr id="207" name="Straight Connector 206">
                <a:extLst>
                  <a:ext uri="{FF2B5EF4-FFF2-40B4-BE49-F238E27FC236}">
                    <a16:creationId xmlns:a16="http://schemas.microsoft.com/office/drawing/2014/main" id="{CBAA6A3C-6D17-4961-8BFB-BFEF8702D96F}"/>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11A40475-D952-4428-AB91-18BB36C53984}"/>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6D32AD47-9C09-4BC3-926C-7099D49C60D1}"/>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9D4D2BD-9E52-4108-A4FA-CFB004D9C998}"/>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4C86F837-4777-4916-B7D3-BCE5DAA93E01}"/>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29019140-8558-448F-8CAA-CC5B232FB74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B0AD985-8D3B-42EB-BC91-BB8DD4BB496D}"/>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107C56D-B1A3-4C58-B68F-65162CBDB70B}"/>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80B2AC51-DE1C-404C-A035-0960F0F951A3}"/>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Group 186">
              <a:extLst>
                <a:ext uri="{FF2B5EF4-FFF2-40B4-BE49-F238E27FC236}">
                  <a16:creationId xmlns:a16="http://schemas.microsoft.com/office/drawing/2014/main" id="{066C0C12-A96A-4C94-9AC3-90476A4DE92C}"/>
                </a:ext>
              </a:extLst>
            </p:cNvPr>
            <p:cNvGrpSpPr/>
            <p:nvPr/>
          </p:nvGrpSpPr>
          <p:grpSpPr>
            <a:xfrm>
              <a:off x="6879702" y="3550614"/>
              <a:ext cx="590832" cy="117432"/>
              <a:chOff x="6879702" y="3550614"/>
              <a:chExt cx="590832" cy="117432"/>
            </a:xfrm>
          </p:grpSpPr>
          <p:cxnSp>
            <p:nvCxnSpPr>
              <p:cNvPr id="198" name="Straight Connector 197">
                <a:extLst>
                  <a:ext uri="{FF2B5EF4-FFF2-40B4-BE49-F238E27FC236}">
                    <a16:creationId xmlns:a16="http://schemas.microsoft.com/office/drawing/2014/main" id="{73BA9E39-137C-4FB3-9F63-3FBE3308AE97}"/>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0E842C47-47AF-4B32-8F14-47C2B3698A49}"/>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2D027E4-D034-4CF0-B9E5-99AB47AB40C6}"/>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507190F-2172-4BBB-A0B6-0AE46345F258}"/>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FF706D45-3627-4D7B-A801-A32F8DC0AA58}"/>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B810F0EC-F3B2-4D86-A3E9-D3A50E83C206}"/>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5E87E0C7-0DE2-424E-AADD-7DB09817DE3E}"/>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2E393C2-BE03-4267-8772-4B2529F0A54C}"/>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C12BACE-00F4-47C0-94D6-E1E34638B8BD}"/>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767AE868-3EFA-4F98-9D7B-C484272598B0}"/>
                </a:ext>
              </a:extLst>
            </p:cNvPr>
            <p:cNvGrpSpPr/>
            <p:nvPr/>
          </p:nvGrpSpPr>
          <p:grpSpPr>
            <a:xfrm>
              <a:off x="7618242" y="3550614"/>
              <a:ext cx="590832" cy="117432"/>
              <a:chOff x="7618242" y="3550614"/>
              <a:chExt cx="590832" cy="117432"/>
            </a:xfrm>
          </p:grpSpPr>
          <p:cxnSp>
            <p:nvCxnSpPr>
              <p:cNvPr id="189" name="Straight Connector 188">
                <a:extLst>
                  <a:ext uri="{FF2B5EF4-FFF2-40B4-BE49-F238E27FC236}">
                    <a16:creationId xmlns:a16="http://schemas.microsoft.com/office/drawing/2014/main" id="{25E4681B-0107-4605-B551-999EF75E17A0}"/>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2DF1231-7083-488C-8B85-51C7DF57E179}"/>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6621D535-351F-48DF-84BA-4E13C574F825}"/>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96D426C-CFC1-448D-A708-4D2530572F18}"/>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55652BC-1C60-4AB9-B515-5B9E2A003152}"/>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6407D7BD-1450-4A02-84EC-41E415735CBE}"/>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9A23D3F-DD7F-4028-B4F9-87643A851BD6}"/>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92194417-4F5A-49BD-8E7C-2359F2E97D3C}"/>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5460C934-B08B-4AAF-B02D-751688D0B166}"/>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1686428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4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4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5NPV-3 Decimal fractions in the linear number system</a:t>
            </a:r>
            <a:endParaRPr lang="en-GB" kern="0"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388839" y="1834455"/>
            <a:ext cx="11847687" cy="489546"/>
            <a:chOff x="593046" y="3548362"/>
            <a:chExt cx="8296684"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593046" y="3668047"/>
              <a:ext cx="8296684" cy="268359"/>
              <a:chOff x="593046" y="3668047"/>
              <a:chExt cx="8296684" cy="268359"/>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5.3</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6</a:t>
                </a:r>
              </a:p>
            </p:txBody>
          </p:sp>
          <p:sp>
            <p:nvSpPr>
              <p:cNvPr id="11" name="TextBox 10">
                <a:extLst>
                  <a:ext uri="{FF2B5EF4-FFF2-40B4-BE49-F238E27FC236}">
                    <a16:creationId xmlns:a16="http://schemas.microsoft.com/office/drawing/2014/main" id="{870ED4B3-9907-43EC-8AD2-B8176DA071D3}"/>
                  </a:ext>
                </a:extLst>
              </p:cNvPr>
              <p:cNvSpPr txBox="1"/>
              <p:nvPr/>
            </p:nvSpPr>
            <p:spPr>
              <a:xfrm>
                <a:off x="593046" y="3668047"/>
                <a:ext cx="603773" cy="268358"/>
              </a:xfrm>
              <a:prstGeom prst="rect">
                <a:avLst/>
              </a:prstGeom>
              <a:noFill/>
            </p:spPr>
            <p:txBody>
              <a:bodyPr wrap="square" rtlCol="0">
                <a:spAutoFit/>
              </a:bodyPr>
              <a:lstStyle/>
              <a:p>
                <a:pPr algn="ctr">
                  <a:buNone/>
                </a:pPr>
                <a:r>
                  <a:rPr lang="en-GB" sz="1600" dirty="0"/>
                  <a:t>5</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5.1</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7"/>
                <a:ext cx="773405" cy="268358"/>
              </a:xfrm>
              <a:prstGeom prst="rect">
                <a:avLst/>
              </a:prstGeom>
              <a:noFill/>
            </p:spPr>
            <p:txBody>
              <a:bodyPr wrap="square" rtlCol="0">
                <a:spAutoFit/>
              </a:bodyPr>
              <a:lstStyle/>
              <a:p>
                <a:pPr algn="ctr">
                  <a:buNone/>
                </a:pPr>
                <a:r>
                  <a:rPr lang="en-GB" sz="1600" dirty="0"/>
                  <a:t>5.2</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5.4</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5.5</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5.6</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5.7</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5.8</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5.9</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56738"/>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a:extLst>
              <a:ext uri="{FF2B5EF4-FFF2-40B4-BE49-F238E27FC236}">
                <a16:creationId xmlns:a16="http://schemas.microsoft.com/office/drawing/2014/main" id="{F6646453-0864-4BA1-A1AA-013CF25AACD3}"/>
              </a:ext>
            </a:extLst>
          </p:cNvPr>
          <p:cNvCxnSpPr>
            <a:cxnSpLocks/>
          </p:cNvCxnSpPr>
          <p:nvPr/>
        </p:nvCxnSpPr>
        <p:spPr>
          <a:xfrm>
            <a:off x="8138356" y="140980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5852AC6C-C46C-4908-A1B4-CB218A15DCE4}"/>
              </a:ext>
            </a:extLst>
          </p:cNvPr>
          <p:cNvCxnSpPr>
            <a:cxnSpLocks/>
          </p:cNvCxnSpPr>
          <p:nvPr/>
        </p:nvCxnSpPr>
        <p:spPr>
          <a:xfrm>
            <a:off x="5489041" y="140980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18853E0E-F3E1-4F38-85E6-F3649C8327AB}"/>
              </a:ext>
            </a:extLst>
          </p:cNvPr>
          <p:cNvCxnSpPr>
            <a:cxnSpLocks/>
          </p:cNvCxnSpPr>
          <p:nvPr/>
        </p:nvCxnSpPr>
        <p:spPr>
          <a:xfrm>
            <a:off x="1353198" y="140980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04C21358-391D-4433-82B6-F7DFB64970C5}"/>
              </a:ext>
            </a:extLst>
          </p:cNvPr>
          <p:cNvCxnSpPr>
            <a:cxnSpLocks/>
          </p:cNvCxnSpPr>
          <p:nvPr/>
        </p:nvCxnSpPr>
        <p:spPr>
          <a:xfrm>
            <a:off x="9536562" y="140980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07A91741-EF68-4CB5-9B24-39022551FD2E}"/>
              </a:ext>
            </a:extLst>
          </p:cNvPr>
          <p:cNvSpPr txBox="1">
            <a:spLocks/>
          </p:cNvSpPr>
          <p:nvPr/>
        </p:nvSpPr>
        <p:spPr>
          <a:xfrm>
            <a:off x="746068" y="2642317"/>
            <a:ext cx="10635204" cy="37504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Look at the number line. What do you notice?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is the value of each interval? If ten intervals were added in between each marked value, what would the size of each interval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given values is the arrow between? Would 5.65 be a good estimate? Why not? Would the number that the arrow is pointing to be greater or smaller than 5.65? Why?</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would 5.15 be on the line? 5.99? 5.81? Repeat for other numbers.</a:t>
            </a: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972192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5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4433333" y="200535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5NPV-3 Decimal fractions in the linear number system</a:t>
            </a:r>
            <a:endParaRPr lang="en-GB" kern="0" dirty="0"/>
          </a:p>
        </p:txBody>
      </p:sp>
      <p:grpSp>
        <p:nvGrpSpPr>
          <p:cNvPr id="7" name="Group 6">
            <a:extLst>
              <a:ext uri="{FF2B5EF4-FFF2-40B4-BE49-F238E27FC236}">
                <a16:creationId xmlns:a16="http://schemas.microsoft.com/office/drawing/2014/main" id="{A4252979-6F54-4CD1-B052-91F2562B8F83}"/>
              </a:ext>
            </a:extLst>
          </p:cNvPr>
          <p:cNvGrpSpPr/>
          <p:nvPr/>
        </p:nvGrpSpPr>
        <p:grpSpPr>
          <a:xfrm>
            <a:off x="5543788" y="2410982"/>
            <a:ext cx="1104424" cy="487374"/>
            <a:chOff x="5469235" y="2663364"/>
            <a:chExt cx="1104424" cy="487374"/>
          </a:xfrm>
        </p:grpSpPr>
        <p:sp>
          <p:nvSpPr>
            <p:cNvPr id="41" name="TextBox 40">
              <a:extLst>
                <a:ext uri="{FF2B5EF4-FFF2-40B4-BE49-F238E27FC236}">
                  <a16:creationId xmlns:a16="http://schemas.microsoft.com/office/drawing/2014/main" id="{A5EEF6DC-5BF2-4CFE-B07A-C2B3DB88D658}"/>
                </a:ext>
              </a:extLst>
            </p:cNvPr>
            <p:cNvSpPr txBox="1"/>
            <p:nvPr/>
          </p:nvSpPr>
          <p:spPr>
            <a:xfrm>
              <a:off x="5469235" y="2812184"/>
              <a:ext cx="1104424" cy="338554"/>
            </a:xfrm>
            <a:prstGeom prst="rect">
              <a:avLst/>
            </a:prstGeom>
            <a:noFill/>
          </p:spPr>
          <p:txBody>
            <a:bodyPr wrap="square" rtlCol="0">
              <a:spAutoFit/>
            </a:bodyPr>
            <a:lstStyle/>
            <a:p>
              <a:pPr algn="ctr">
                <a:buNone/>
              </a:pPr>
              <a:r>
                <a:rPr lang="en-GB" sz="1600" dirty="0"/>
                <a:t>0.5</a:t>
              </a:r>
            </a:p>
          </p:txBody>
        </p: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30890" y="2663364"/>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4C1199EE-CDBB-4839-A714-FF98ADC26669}"/>
              </a:ext>
            </a:extLst>
          </p:cNvPr>
          <p:cNvGrpSpPr/>
          <p:nvPr/>
        </p:nvGrpSpPr>
        <p:grpSpPr>
          <a:xfrm>
            <a:off x="435807" y="2557777"/>
            <a:ext cx="11756193" cy="489545"/>
            <a:chOff x="421340" y="2661193"/>
            <a:chExt cx="11756193" cy="489545"/>
          </a:xfrm>
        </p:grpSpPr>
        <p:sp>
          <p:nvSpPr>
            <p:cNvPr id="12" name="TextBox 11">
              <a:extLst>
                <a:ext uri="{FF2B5EF4-FFF2-40B4-BE49-F238E27FC236}">
                  <a16:creationId xmlns:a16="http://schemas.microsoft.com/office/drawing/2014/main" id="{2C1D9B05-1BC7-4586-AB5F-45C7A8D8D530}"/>
                </a:ext>
              </a:extLst>
            </p:cNvPr>
            <p:cNvSpPr txBox="1"/>
            <p:nvPr/>
          </p:nvSpPr>
          <p:spPr>
            <a:xfrm>
              <a:off x="10451038" y="2812184"/>
              <a:ext cx="1726495" cy="338554"/>
            </a:xfrm>
            <a:prstGeom prst="rect">
              <a:avLst/>
            </a:prstGeom>
            <a:noFill/>
          </p:spPr>
          <p:txBody>
            <a:bodyPr wrap="square" rtlCol="0">
              <a:spAutoFit/>
            </a:bodyPr>
            <a:lstStyle/>
            <a:p>
              <a:pPr algn="ctr">
                <a:buNone/>
              </a:pPr>
              <a:r>
                <a:rPr lang="en-GB" sz="1600" dirty="0"/>
                <a:t>1</a:t>
              </a:r>
            </a:p>
          </p:txBody>
        </p:sp>
        <p:sp>
          <p:nvSpPr>
            <p:cNvPr id="11" name="TextBox 10">
              <a:extLst>
                <a:ext uri="{FF2B5EF4-FFF2-40B4-BE49-F238E27FC236}">
                  <a16:creationId xmlns:a16="http://schemas.microsoft.com/office/drawing/2014/main" id="{870ED4B3-9907-43EC-8AD2-B8176DA071D3}"/>
                </a:ext>
              </a:extLst>
            </p:cNvPr>
            <p:cNvSpPr txBox="1"/>
            <p:nvPr/>
          </p:nvSpPr>
          <p:spPr>
            <a:xfrm>
              <a:off x="421340" y="2812184"/>
              <a:ext cx="679202" cy="338554"/>
            </a:xfrm>
            <a:prstGeom prst="rect">
              <a:avLst/>
            </a:prstGeom>
            <a:noFill/>
          </p:spPr>
          <p:txBody>
            <a:bodyPr wrap="square" rtlCol="0">
              <a:spAutoFit/>
            </a:bodyPr>
            <a:lstStyle/>
            <a:p>
              <a:pPr algn="ctr">
                <a:buNone/>
              </a:pPr>
              <a:r>
                <a:rPr lang="en-GB" sz="1600" dirty="0"/>
                <a:t>0</a:t>
              </a:r>
            </a:p>
          </p:txBody>
        </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747493" y="2671760"/>
              <a:ext cx="10574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757695" y="2663217"/>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315439" y="2661193"/>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63D06CE4-A83D-4C97-A9DC-4134A0357A04}"/>
              </a:ext>
            </a:extLst>
          </p:cNvPr>
          <p:cNvCxnSpPr>
            <a:cxnSpLocks/>
          </p:cNvCxnSpPr>
          <p:nvPr/>
        </p:nvCxnSpPr>
        <p:spPr>
          <a:xfrm>
            <a:off x="8557944" y="200535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6E9C6E5B-A3FA-4F54-A565-DFFD061AFDE4}"/>
              </a:ext>
            </a:extLst>
          </p:cNvPr>
          <p:cNvCxnSpPr>
            <a:cxnSpLocks/>
          </p:cNvCxnSpPr>
          <p:nvPr/>
        </p:nvCxnSpPr>
        <p:spPr>
          <a:xfrm>
            <a:off x="11257975" y="200535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E3967FC3-1037-469A-8DB5-9B2BF3D9346E}"/>
              </a:ext>
            </a:extLst>
          </p:cNvPr>
          <p:cNvCxnSpPr>
            <a:cxnSpLocks/>
          </p:cNvCxnSpPr>
          <p:nvPr/>
        </p:nvCxnSpPr>
        <p:spPr>
          <a:xfrm>
            <a:off x="2380839" y="200535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9" name="Content Placeholder 2">
            <a:extLst>
              <a:ext uri="{FF2B5EF4-FFF2-40B4-BE49-F238E27FC236}">
                <a16:creationId xmlns:a16="http://schemas.microsoft.com/office/drawing/2014/main" id="{A901E7E8-38FA-4799-B6B6-810EB5C5167A}"/>
              </a:ext>
            </a:extLst>
          </p:cNvPr>
          <p:cNvSpPr txBox="1">
            <a:spLocks/>
          </p:cNvSpPr>
          <p:nvPr/>
        </p:nvSpPr>
        <p:spPr>
          <a:xfrm>
            <a:off x="628325" y="3007613"/>
            <a:ext cx="10906913" cy="338517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is different about this number line? What do you notice?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estimate what number the arrow is pointing to?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Would 0.1 be a good estimate? Why not? What could you mark on the line to help you? What would the mid-point be? Reveal the mid-point. How does this help you? Could you add any other landmarks to help you? What would a suitable estimate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adding other landmarks to aid proportional reasoning.</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0.6 would be on the line? 0.02? Repeat for other numbers.</a:t>
            </a:r>
            <a:endParaRPr lang="en-GB" sz="2000" dirty="0">
              <a:solidFill>
                <a:srgbClr val="FF0000"/>
              </a:solidFill>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2053361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F0CCD-6EE6-4D13-BC86-F945F687D3C1}"/>
              </a:ext>
            </a:extLst>
          </p:cNvPr>
          <p:cNvSpPr>
            <a:spLocks noGrp="1"/>
          </p:cNvSpPr>
          <p:nvPr>
            <p:ph type="title"/>
          </p:nvPr>
        </p:nvSpPr>
        <p:spPr/>
        <p:txBody>
          <a:bodyPr/>
          <a:lstStyle/>
          <a:p>
            <a:pPr>
              <a:buClrTx/>
              <a:buFontTx/>
              <a:buNone/>
            </a:pPr>
            <a:r>
              <a:rPr lang="en-US" altLang="en-US" dirty="0"/>
              <a:t>5NPV-3 Decimal fractions in the linear number system</a:t>
            </a:r>
            <a:endParaRPr lang="en-GB" kern="0" dirty="0"/>
          </a:p>
        </p:txBody>
      </p:sp>
      <p:sp>
        <p:nvSpPr>
          <p:cNvPr id="2" name="Content Placeholder 2">
            <a:extLst>
              <a:ext uri="{FF2B5EF4-FFF2-40B4-BE49-F238E27FC236}">
                <a16:creationId xmlns:a16="http://schemas.microsoft.com/office/drawing/2014/main" id="{0B6F243B-0107-40E9-BD13-8D8D811E222E}"/>
              </a:ext>
            </a:extLst>
          </p:cNvPr>
          <p:cNvSpPr txBox="1">
            <a:spLocks/>
          </p:cNvSpPr>
          <p:nvPr/>
        </p:nvSpPr>
        <p:spPr>
          <a:xfrm>
            <a:off x="6192012" y="1557338"/>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What could you say about how much liquid is in the jug?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Would 0.3 litres be a reasonable estimate?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do you know it is more than 0.5 litres?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Where would 0.5 litres be on the scale?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use this to make a reasonable estimate for the amount of liquid?</a:t>
            </a:r>
          </a:p>
          <a:p>
            <a:pPr>
              <a:lnSpc>
                <a:spcPct val="120000"/>
              </a:lnSpc>
              <a:spcBef>
                <a:spcPts val="600"/>
              </a:spcBef>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grpSp>
        <p:nvGrpSpPr>
          <p:cNvPr id="6" name="Group 5">
            <a:extLst>
              <a:ext uri="{FF2B5EF4-FFF2-40B4-BE49-F238E27FC236}">
                <a16:creationId xmlns:a16="http://schemas.microsoft.com/office/drawing/2014/main" id="{9BDC9359-E45C-4C67-BE9D-E7C6C589AE90}"/>
              </a:ext>
            </a:extLst>
          </p:cNvPr>
          <p:cNvGrpSpPr/>
          <p:nvPr/>
        </p:nvGrpSpPr>
        <p:grpSpPr>
          <a:xfrm>
            <a:off x="0" y="1557338"/>
            <a:ext cx="6459654" cy="4198777"/>
            <a:chOff x="0" y="1557338"/>
            <a:chExt cx="6459654" cy="4198777"/>
          </a:xfrm>
        </p:grpSpPr>
        <p:pic>
          <p:nvPicPr>
            <p:cNvPr id="4" name="Picture 3" descr="A close up of a logo&#10;&#10;Description generated with high confidence">
              <a:extLst>
                <a:ext uri="{FF2B5EF4-FFF2-40B4-BE49-F238E27FC236}">
                  <a16:creationId xmlns:a16="http://schemas.microsoft.com/office/drawing/2014/main" id="{484A1FBA-7568-4788-8E21-9E750CA8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7338"/>
              <a:ext cx="6459654" cy="4198777"/>
            </a:xfrm>
            <a:prstGeom prst="rect">
              <a:avLst/>
            </a:prstGeom>
          </p:spPr>
        </p:pic>
        <p:sp>
          <p:nvSpPr>
            <p:cNvPr id="5" name="Rectangle 4">
              <a:extLst>
                <a:ext uri="{FF2B5EF4-FFF2-40B4-BE49-F238E27FC236}">
                  <a16:creationId xmlns:a16="http://schemas.microsoft.com/office/drawing/2014/main" id="{825D2ABE-DE0E-4431-AC4B-5B694B8A23D9}"/>
                </a:ext>
              </a:extLst>
            </p:cNvPr>
            <p:cNvSpPr/>
            <p:nvPr/>
          </p:nvSpPr>
          <p:spPr bwMode="auto">
            <a:xfrm>
              <a:off x="3455647" y="1722213"/>
              <a:ext cx="1004157" cy="55537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7" name="TextBox 6">
            <a:extLst>
              <a:ext uri="{FF2B5EF4-FFF2-40B4-BE49-F238E27FC236}">
                <a16:creationId xmlns:a16="http://schemas.microsoft.com/office/drawing/2014/main" id="{F3591AC0-7114-4DFF-A2FA-0697F9735BB0}"/>
              </a:ext>
            </a:extLst>
          </p:cNvPr>
          <p:cNvSpPr txBox="1"/>
          <p:nvPr/>
        </p:nvSpPr>
        <p:spPr>
          <a:xfrm>
            <a:off x="3488686" y="1799090"/>
            <a:ext cx="938077" cy="461665"/>
          </a:xfrm>
          <a:prstGeom prst="rect">
            <a:avLst/>
          </a:prstGeom>
          <a:noFill/>
        </p:spPr>
        <p:txBody>
          <a:bodyPr wrap="none" rtlCol="0">
            <a:spAutoFit/>
          </a:bodyPr>
          <a:lstStyle/>
          <a:p>
            <a:pPr>
              <a:buNone/>
            </a:pPr>
            <a:r>
              <a:rPr lang="en-GB" sz="2400" dirty="0"/>
              <a:t>1 litre</a:t>
            </a:r>
          </a:p>
        </p:txBody>
      </p:sp>
    </p:spTree>
    <p:extLst>
      <p:ext uri="{BB962C8B-B14F-4D97-AF65-F5344CB8AC3E}">
        <p14:creationId xmlns:p14="http://schemas.microsoft.com/office/powerpoint/2010/main" val="2702469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ECE6B-BFDC-4FC9-8A1A-7AA8441B613B}"/>
              </a:ext>
            </a:extLst>
          </p:cNvPr>
          <p:cNvPicPr>
            <a:picLocks noChangeAspect="1"/>
          </p:cNvPicPr>
          <p:nvPr/>
        </p:nvPicPr>
        <p:blipFill rotWithShape="1">
          <a:blip r:embed="rId3">
            <a:extLst>
              <a:ext uri="{28A0092B-C50C-407E-A947-70E740481C1C}">
                <a14:useLocalDpi xmlns:a14="http://schemas.microsoft.com/office/drawing/2010/main" val="0"/>
              </a:ext>
            </a:extLst>
          </a:blip>
          <a:srcRect t="23180"/>
          <a:stretch/>
        </p:blipFill>
        <p:spPr>
          <a:xfrm>
            <a:off x="-808477" y="1175092"/>
            <a:ext cx="7897804" cy="5274490"/>
          </a:xfrm>
          <a:prstGeom prst="rect">
            <a:avLst/>
          </a:prstGeom>
        </p:spPr>
      </p:pic>
      <p:pic>
        <p:nvPicPr>
          <p:cNvPr id="9" name="Picture 8">
            <a:extLst>
              <a:ext uri="{FF2B5EF4-FFF2-40B4-BE49-F238E27FC236}">
                <a16:creationId xmlns:a16="http://schemas.microsoft.com/office/drawing/2014/main" id="{DF5F2370-404A-4544-9956-363FCE11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19057">
            <a:off x="592849" y="1340495"/>
            <a:ext cx="5120552" cy="5130197"/>
          </a:xfrm>
          <a:prstGeom prst="rect">
            <a:avLst/>
          </a:prstGeom>
        </p:spPr>
      </p:pic>
      <p:sp>
        <p:nvSpPr>
          <p:cNvPr id="3" name="Title 2">
            <a:extLst>
              <a:ext uri="{FF2B5EF4-FFF2-40B4-BE49-F238E27FC236}">
                <a16:creationId xmlns:a16="http://schemas.microsoft.com/office/drawing/2014/main" id="{C7C09C5F-AC74-418D-BECD-10BE8CEC2ADA}"/>
              </a:ext>
            </a:extLst>
          </p:cNvPr>
          <p:cNvSpPr>
            <a:spLocks noGrp="1"/>
          </p:cNvSpPr>
          <p:nvPr>
            <p:ph type="title"/>
          </p:nvPr>
        </p:nvSpPr>
        <p:spPr/>
        <p:txBody>
          <a:bodyPr/>
          <a:lstStyle/>
          <a:p>
            <a:pPr>
              <a:buClrTx/>
              <a:buFontTx/>
              <a:buNone/>
            </a:pPr>
            <a:r>
              <a:rPr lang="en-US" altLang="en-US" dirty="0"/>
              <a:t>5NPV-3 Decimal fractions in the linear number system</a:t>
            </a:r>
            <a:endParaRPr lang="en-GB" kern="0" dirty="0"/>
          </a:p>
        </p:txBody>
      </p:sp>
      <p:sp>
        <p:nvSpPr>
          <p:cNvPr id="2" name="Content Placeholder 2">
            <a:extLst>
              <a:ext uri="{FF2B5EF4-FFF2-40B4-BE49-F238E27FC236}">
                <a16:creationId xmlns:a16="http://schemas.microsoft.com/office/drawing/2014/main" id="{375AA713-FBAB-4010-A85A-AFEC5AF68CA9}"/>
              </a:ext>
            </a:extLst>
          </p:cNvPr>
          <p:cNvSpPr txBox="1">
            <a:spLocks/>
          </p:cNvSpPr>
          <p:nvPr/>
        </p:nvSpPr>
        <p:spPr>
          <a:xfrm>
            <a:off x="6192012" y="1557338"/>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different this time?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estimate where the arrow stops?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can you do to make your estimation more accurate? Is the arrow pointing to before or after 1kg?</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landmarks can you put on the scale?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now make a reasonable estimate?</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8" name="Rectangle 7">
            <a:extLst>
              <a:ext uri="{FF2B5EF4-FFF2-40B4-BE49-F238E27FC236}">
                <a16:creationId xmlns:a16="http://schemas.microsoft.com/office/drawing/2014/main" id="{B1A43BFF-69F3-4112-B534-B944A44040D0}"/>
              </a:ext>
            </a:extLst>
          </p:cNvPr>
          <p:cNvSpPr/>
          <p:nvPr/>
        </p:nvSpPr>
        <p:spPr bwMode="auto">
          <a:xfrm>
            <a:off x="3747974" y="4486858"/>
            <a:ext cx="1177445" cy="63490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4400" b="0" i="0" u="none" strike="noStrike" cap="none" normalizeH="0" baseline="0">
              <a:ln>
                <a:noFill/>
              </a:ln>
              <a:solidFill>
                <a:schemeClr val="tx1"/>
              </a:solidFill>
              <a:effectLst/>
              <a:latin typeface="Arial" charset="0"/>
            </a:endParaRPr>
          </a:p>
        </p:txBody>
      </p:sp>
      <p:sp>
        <p:nvSpPr>
          <p:cNvPr id="10" name="TextBox 9">
            <a:extLst>
              <a:ext uri="{FF2B5EF4-FFF2-40B4-BE49-F238E27FC236}">
                <a16:creationId xmlns:a16="http://schemas.microsoft.com/office/drawing/2014/main" id="{86D7645A-C2B0-4641-8418-73476BEA1997}"/>
              </a:ext>
            </a:extLst>
          </p:cNvPr>
          <p:cNvSpPr txBox="1"/>
          <p:nvPr/>
        </p:nvSpPr>
        <p:spPr>
          <a:xfrm>
            <a:off x="4518709" y="4486858"/>
            <a:ext cx="412292" cy="584775"/>
          </a:xfrm>
          <a:prstGeom prst="rect">
            <a:avLst/>
          </a:prstGeom>
          <a:noFill/>
        </p:spPr>
        <p:txBody>
          <a:bodyPr wrap="none" rtlCol="0">
            <a:spAutoFit/>
          </a:bodyPr>
          <a:lstStyle/>
          <a:p>
            <a:pPr>
              <a:buNone/>
            </a:pPr>
            <a:r>
              <a:rPr lang="en-GB" sz="3200" dirty="0"/>
              <a:t>2</a:t>
            </a:r>
          </a:p>
        </p:txBody>
      </p:sp>
      <p:sp>
        <p:nvSpPr>
          <p:cNvPr id="11" name="Rectangle 10">
            <a:extLst>
              <a:ext uri="{FF2B5EF4-FFF2-40B4-BE49-F238E27FC236}">
                <a16:creationId xmlns:a16="http://schemas.microsoft.com/office/drawing/2014/main" id="{F3DC93C5-74CF-472B-B7EE-FA76C0C69F06}"/>
              </a:ext>
            </a:extLst>
          </p:cNvPr>
          <p:cNvSpPr/>
          <p:nvPr/>
        </p:nvSpPr>
        <p:spPr bwMode="auto">
          <a:xfrm>
            <a:off x="2743818" y="4209172"/>
            <a:ext cx="1004157" cy="55537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ctr"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62D6485E-3FDF-4A0B-B746-AAE6CC9A5C65}"/>
              </a:ext>
            </a:extLst>
          </p:cNvPr>
          <p:cNvSpPr txBox="1"/>
          <p:nvPr/>
        </p:nvSpPr>
        <p:spPr>
          <a:xfrm>
            <a:off x="2990858" y="4206636"/>
            <a:ext cx="510076" cy="461665"/>
          </a:xfrm>
          <a:prstGeom prst="rect">
            <a:avLst/>
          </a:prstGeom>
          <a:noFill/>
        </p:spPr>
        <p:txBody>
          <a:bodyPr wrap="none" rtlCol="0">
            <a:spAutoFit/>
          </a:bodyPr>
          <a:lstStyle/>
          <a:p>
            <a:pPr algn="ctr">
              <a:buNone/>
            </a:pPr>
            <a:r>
              <a:rPr lang="en-GB" sz="2400" dirty="0"/>
              <a:t>kg</a:t>
            </a:r>
          </a:p>
        </p:txBody>
      </p:sp>
    </p:spTree>
    <p:extLst>
      <p:ext uri="{BB962C8B-B14F-4D97-AF65-F5344CB8AC3E}">
        <p14:creationId xmlns:p14="http://schemas.microsoft.com/office/powerpoint/2010/main" val="4154963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8700000">
                                      <p:cBhvr>
                                        <p:cTn id="6" dur="1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CCF133-4A43-44A2-A32E-8A640EC6BAF7}"/>
              </a:ext>
            </a:extLst>
          </p:cNvPr>
          <p:cNvSpPr>
            <a:spLocks noGrp="1"/>
          </p:cNvSpPr>
          <p:nvPr>
            <p:ph type="title"/>
          </p:nvPr>
        </p:nvSpPr>
        <p:spPr/>
        <p:txBody>
          <a:bodyPr>
            <a:normAutofit fontScale="90000"/>
          </a:bodyPr>
          <a:lstStyle/>
          <a:p>
            <a:r>
              <a:rPr lang="en-US" altLang="en-US" dirty="0"/>
              <a:t>5NPV-3 Decimal fractions in the linear number system</a:t>
            </a:r>
            <a:br>
              <a:rPr lang="en-GB" kern="0" dirty="0"/>
            </a:br>
            <a:endParaRPr lang="en-GB" dirty="0"/>
          </a:p>
        </p:txBody>
      </p:sp>
      <p:grpSp>
        <p:nvGrpSpPr>
          <p:cNvPr id="7" name="Group 6">
            <a:extLst>
              <a:ext uri="{FF2B5EF4-FFF2-40B4-BE49-F238E27FC236}">
                <a16:creationId xmlns:a16="http://schemas.microsoft.com/office/drawing/2014/main" id="{F495E859-E89C-47D3-98F0-6E3EA6482DF1}"/>
              </a:ext>
            </a:extLst>
          </p:cNvPr>
          <p:cNvGrpSpPr/>
          <p:nvPr/>
        </p:nvGrpSpPr>
        <p:grpSpPr>
          <a:xfrm>
            <a:off x="976108" y="1354970"/>
            <a:ext cx="4671740" cy="5357170"/>
            <a:chOff x="740496" y="1354970"/>
            <a:chExt cx="4671740" cy="5357170"/>
          </a:xfrm>
        </p:grpSpPr>
        <p:pic>
          <p:nvPicPr>
            <p:cNvPr id="4" name="Picture 3" descr="A close up of a toy&#10;&#10;Description generated with high confidence">
              <a:extLst>
                <a:ext uri="{FF2B5EF4-FFF2-40B4-BE49-F238E27FC236}">
                  <a16:creationId xmlns:a16="http://schemas.microsoft.com/office/drawing/2014/main" id="{EE993549-0F72-461A-9D5B-1EE5BD164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920" y="1527242"/>
              <a:ext cx="4601316" cy="5184898"/>
            </a:xfrm>
            <a:prstGeom prst="rect">
              <a:avLst/>
            </a:prstGeom>
          </p:spPr>
        </p:pic>
        <p:sp>
          <p:nvSpPr>
            <p:cNvPr id="3" name="Rectangle 2">
              <a:extLst>
                <a:ext uri="{FF2B5EF4-FFF2-40B4-BE49-F238E27FC236}">
                  <a16:creationId xmlns:a16="http://schemas.microsoft.com/office/drawing/2014/main" id="{E503F627-A314-4CA0-906B-F61B9C2AEAD3}"/>
                </a:ext>
              </a:extLst>
            </p:cNvPr>
            <p:cNvSpPr/>
            <p:nvPr/>
          </p:nvSpPr>
          <p:spPr bwMode="auto">
            <a:xfrm>
              <a:off x="740496" y="1354970"/>
              <a:ext cx="544152" cy="65895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11" name="Content Placeholder 2">
            <a:extLst>
              <a:ext uri="{FF2B5EF4-FFF2-40B4-BE49-F238E27FC236}">
                <a16:creationId xmlns:a16="http://schemas.microsoft.com/office/drawing/2014/main" id="{093AD18D-F2AB-4177-9098-BC688A3A80CA}"/>
              </a:ext>
            </a:extLst>
          </p:cNvPr>
          <p:cNvSpPr txBox="1">
            <a:spLocks/>
          </p:cNvSpPr>
          <p:nvPr/>
        </p:nvSpPr>
        <p:spPr>
          <a:xfrm>
            <a:off x="6096000" y="1557338"/>
            <a:ext cx="5486401"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are the known and unknown values in the picture?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can we use Alisha’s height to estimate the height of her brother?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the difference between Alisha and her brother’s height greater than or less than half of her height? How can this be used to make an accurate estimate?</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02108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900132" y="5631632"/>
            <a:ext cx="2016224" cy="461665"/>
            <a:chOff x="899592" y="4911551"/>
            <a:chExt cx="2016224" cy="461665"/>
          </a:xfrm>
        </p:grpSpPr>
        <p:sp>
          <p:nvSpPr>
            <p:cNvPr id="53" name="Rectangle 52"/>
            <p:cNvSpPr/>
            <p:nvPr/>
          </p:nvSpPr>
          <p:spPr bwMode="auto">
            <a:xfrm>
              <a:off x="899592"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solidFill>
                  <a:schemeClr val="tx1"/>
                </a:solidFill>
                <a:latin typeface="Arial" charset="0"/>
              </a:endParaRPr>
            </a:p>
          </p:txBody>
        </p:sp>
        <p:sp>
          <p:nvSpPr>
            <p:cNvPr id="54" name="Rectangle 53"/>
            <p:cNvSpPr/>
            <p:nvPr/>
          </p:nvSpPr>
          <p:spPr bwMode="auto">
            <a:xfrm>
              <a:off x="2483768"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solidFill>
                  <a:schemeClr val="tx1"/>
                </a:solidFill>
                <a:latin typeface="Arial" charset="0"/>
              </a:endParaRPr>
            </a:p>
          </p:txBody>
        </p:sp>
        <p:sp>
          <p:nvSpPr>
            <p:cNvPr id="55" name="Left Arrow 54"/>
            <p:cNvSpPr/>
            <p:nvPr/>
          </p:nvSpPr>
          <p:spPr bwMode="auto">
            <a:xfrm>
              <a:off x="1475656" y="5085184"/>
              <a:ext cx="216024" cy="144016"/>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56" name="Left Arrow 55"/>
            <p:cNvSpPr/>
            <p:nvPr/>
          </p:nvSpPr>
          <p:spPr bwMode="auto">
            <a:xfrm flipH="1">
              <a:off x="2132112" y="5085184"/>
              <a:ext cx="207640" cy="152400"/>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57" name="Rectangle 56"/>
            <p:cNvSpPr/>
            <p:nvPr/>
          </p:nvSpPr>
          <p:spPr>
            <a:xfrm>
              <a:off x="1728000" y="4911551"/>
              <a:ext cx="288032" cy="461665"/>
            </a:xfrm>
            <a:prstGeom prst="rect">
              <a:avLst/>
            </a:prstGeom>
          </p:spPr>
          <p:txBody>
            <a:bodyPr wrap="square">
              <a:spAutoFit/>
            </a:bodyPr>
            <a:lstStyle/>
            <a:p>
              <a:pPr>
                <a:buNone/>
              </a:pPr>
              <a:r>
                <a:rPr lang="en-GB" sz="2400" dirty="0">
                  <a:latin typeface="Myriad Pro"/>
                </a:rPr>
                <a:t>c</a:t>
              </a:r>
            </a:p>
          </p:txBody>
        </p:sp>
      </p:grpSp>
      <p:grpSp>
        <p:nvGrpSpPr>
          <p:cNvPr id="46" name="Group 45"/>
          <p:cNvGrpSpPr/>
          <p:nvPr/>
        </p:nvGrpSpPr>
        <p:grpSpPr>
          <a:xfrm>
            <a:off x="900132" y="4941169"/>
            <a:ext cx="2016224" cy="461665"/>
            <a:chOff x="899592" y="4911551"/>
            <a:chExt cx="2016224" cy="461665"/>
          </a:xfrm>
        </p:grpSpPr>
        <p:sp>
          <p:nvSpPr>
            <p:cNvPr id="47" name="Rectangle 46"/>
            <p:cNvSpPr/>
            <p:nvPr/>
          </p:nvSpPr>
          <p:spPr bwMode="auto">
            <a:xfrm>
              <a:off x="899592"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solidFill>
                  <a:schemeClr val="tx1"/>
                </a:solidFill>
                <a:latin typeface="Arial" charset="0"/>
              </a:endParaRPr>
            </a:p>
          </p:txBody>
        </p:sp>
        <p:sp>
          <p:nvSpPr>
            <p:cNvPr id="48" name="Rectangle 47"/>
            <p:cNvSpPr/>
            <p:nvPr/>
          </p:nvSpPr>
          <p:spPr bwMode="auto">
            <a:xfrm>
              <a:off x="2483768"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solidFill>
                  <a:schemeClr val="tx1"/>
                </a:solidFill>
                <a:latin typeface="Arial" charset="0"/>
              </a:endParaRPr>
            </a:p>
          </p:txBody>
        </p:sp>
        <p:sp>
          <p:nvSpPr>
            <p:cNvPr id="49" name="Left Arrow 48"/>
            <p:cNvSpPr/>
            <p:nvPr/>
          </p:nvSpPr>
          <p:spPr bwMode="auto">
            <a:xfrm>
              <a:off x="1475656" y="5085184"/>
              <a:ext cx="216024" cy="144016"/>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50" name="Left Arrow 49"/>
            <p:cNvSpPr/>
            <p:nvPr/>
          </p:nvSpPr>
          <p:spPr bwMode="auto">
            <a:xfrm flipH="1">
              <a:off x="2132112" y="5085184"/>
              <a:ext cx="207640" cy="152400"/>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51" name="Rectangle 50"/>
            <p:cNvSpPr/>
            <p:nvPr/>
          </p:nvSpPr>
          <p:spPr>
            <a:xfrm>
              <a:off x="1728000" y="4911551"/>
              <a:ext cx="288032" cy="461665"/>
            </a:xfrm>
            <a:prstGeom prst="rect">
              <a:avLst/>
            </a:prstGeom>
          </p:spPr>
          <p:txBody>
            <a:bodyPr wrap="square">
              <a:spAutoFit/>
            </a:bodyPr>
            <a:lstStyle/>
            <a:p>
              <a:pPr>
                <a:buNone/>
              </a:pPr>
              <a:r>
                <a:rPr lang="en-GB" sz="2400" dirty="0">
                  <a:latin typeface="Myriad Pro"/>
                </a:rPr>
                <a:t>b</a:t>
              </a:r>
            </a:p>
          </p:txBody>
        </p:sp>
      </p:grpSp>
      <p:grpSp>
        <p:nvGrpSpPr>
          <p:cNvPr id="45" name="Group 44"/>
          <p:cNvGrpSpPr/>
          <p:nvPr/>
        </p:nvGrpSpPr>
        <p:grpSpPr>
          <a:xfrm>
            <a:off x="900132" y="4263480"/>
            <a:ext cx="2016224" cy="461665"/>
            <a:chOff x="899592" y="4911551"/>
            <a:chExt cx="2016224" cy="461665"/>
          </a:xfrm>
        </p:grpSpPr>
        <p:sp>
          <p:nvSpPr>
            <p:cNvPr id="40" name="Rectangle 39"/>
            <p:cNvSpPr/>
            <p:nvPr/>
          </p:nvSpPr>
          <p:spPr bwMode="auto">
            <a:xfrm>
              <a:off x="899592"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solidFill>
                  <a:schemeClr val="tx1"/>
                </a:solidFill>
                <a:latin typeface="Arial" charset="0"/>
              </a:endParaRPr>
            </a:p>
          </p:txBody>
        </p:sp>
        <p:sp>
          <p:nvSpPr>
            <p:cNvPr id="41" name="Rectangle 40"/>
            <p:cNvSpPr/>
            <p:nvPr/>
          </p:nvSpPr>
          <p:spPr bwMode="auto">
            <a:xfrm>
              <a:off x="2483768"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solidFill>
                  <a:schemeClr val="tx1"/>
                </a:solidFill>
                <a:latin typeface="Arial" charset="0"/>
              </a:endParaRPr>
            </a:p>
          </p:txBody>
        </p:sp>
        <p:sp>
          <p:nvSpPr>
            <p:cNvPr id="42" name="Left Arrow 41"/>
            <p:cNvSpPr/>
            <p:nvPr/>
          </p:nvSpPr>
          <p:spPr bwMode="auto">
            <a:xfrm>
              <a:off x="1475656" y="5085184"/>
              <a:ext cx="216024" cy="144016"/>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43" name="Left Arrow 42"/>
            <p:cNvSpPr/>
            <p:nvPr/>
          </p:nvSpPr>
          <p:spPr bwMode="auto">
            <a:xfrm flipH="1">
              <a:off x="2132112" y="5085184"/>
              <a:ext cx="207640" cy="152400"/>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44" name="Rectangle 43"/>
            <p:cNvSpPr/>
            <p:nvPr/>
          </p:nvSpPr>
          <p:spPr>
            <a:xfrm>
              <a:off x="1728000" y="4911551"/>
              <a:ext cx="288032" cy="461665"/>
            </a:xfrm>
            <a:prstGeom prst="rect">
              <a:avLst/>
            </a:prstGeom>
          </p:spPr>
          <p:txBody>
            <a:bodyPr wrap="square">
              <a:spAutoFit/>
            </a:bodyPr>
            <a:lstStyle/>
            <a:p>
              <a:pPr>
                <a:buNone/>
              </a:pPr>
              <a:r>
                <a:rPr lang="en-GB" sz="2400" dirty="0">
                  <a:latin typeface="Myriad Pro"/>
                </a:rPr>
                <a:t>a</a:t>
              </a:r>
            </a:p>
          </p:txBody>
        </p:sp>
      </p:grpSp>
      <p:sp>
        <p:nvSpPr>
          <p:cNvPr id="4" name="Title 3">
            <a:extLst>
              <a:ext uri="{FF2B5EF4-FFF2-40B4-BE49-F238E27FC236}">
                <a16:creationId xmlns:a16="http://schemas.microsoft.com/office/drawing/2014/main" id="{CC4A6FA4-C11D-44CD-8B9F-67BE8EBB89DA}"/>
              </a:ext>
            </a:extLst>
          </p:cNvPr>
          <p:cNvSpPr>
            <a:spLocks noGrp="1"/>
          </p:cNvSpPr>
          <p:nvPr>
            <p:ph type="title"/>
          </p:nvPr>
        </p:nvSpPr>
        <p:spPr/>
        <p:txBody>
          <a:bodyPr>
            <a:normAutofit fontScale="90000"/>
          </a:bodyPr>
          <a:lstStyle/>
          <a:p>
            <a:r>
              <a:rPr lang="en-GB" sz="2000" dirty="0"/>
              <a:t>5NPV-3 Decimal fractions in the linear number system</a:t>
            </a:r>
            <a:br>
              <a:rPr lang="en-GB" sz="2000" dirty="0"/>
            </a:br>
            <a:endParaRPr lang="en-GB" dirty="0"/>
          </a:p>
        </p:txBody>
      </p:sp>
      <p:pic>
        <p:nvPicPr>
          <p:cNvPr id="48130" name="Picture 2" descr="C:\Users\Liam\Documents\Design\NCETM\04 Images for B1 PPTs\Final PNG files\ncetm_mm_sp1_se22_aw02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42277" y="3207544"/>
            <a:ext cx="7907446" cy="725512"/>
          </a:xfrm>
          <a:prstGeom prst="rect">
            <a:avLst/>
          </a:prstGeom>
          <a:noFill/>
        </p:spPr>
      </p:pic>
      <p:sp>
        <p:nvSpPr>
          <p:cNvPr id="15" name="Rectangle 14"/>
          <p:cNvSpPr/>
          <p:nvPr/>
        </p:nvSpPr>
        <p:spPr>
          <a:xfrm>
            <a:off x="904195" y="1268704"/>
            <a:ext cx="7416824" cy="1015663"/>
          </a:xfrm>
          <a:prstGeom prst="rect">
            <a:avLst/>
          </a:prstGeom>
        </p:spPr>
        <p:txBody>
          <a:bodyPr wrap="square">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For each letter on the number line, say which two whole numbers the value is between.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Use this to work out the value of each letter.</a:t>
            </a:r>
          </a:p>
        </p:txBody>
      </p:sp>
      <p:sp>
        <p:nvSpPr>
          <p:cNvPr id="16" name="Rectangle 15"/>
          <p:cNvSpPr/>
          <p:nvPr/>
        </p:nvSpPr>
        <p:spPr bwMode="auto">
          <a:xfrm>
            <a:off x="2135560" y="3105083"/>
            <a:ext cx="7920880" cy="110892"/>
          </a:xfrm>
          <a:prstGeom prst="rect">
            <a:avLst/>
          </a:prstGeom>
          <a:solidFill>
            <a:schemeClr val="bg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7" name="Picture 2" descr="C:\Users\Liam\Documents\Design\NCETM\04 Images for B1 PPTs\Final PNG files\ncetm_mm_sp1_se22_aw02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32"/>
          <a:stretch/>
        </p:blipFill>
        <p:spPr bwMode="auto">
          <a:xfrm>
            <a:off x="3935760" y="2255924"/>
            <a:ext cx="576064" cy="957544"/>
          </a:xfrm>
          <a:prstGeom prst="rect">
            <a:avLst/>
          </a:prstGeom>
          <a:noFill/>
        </p:spPr>
      </p:pic>
      <p:sp>
        <p:nvSpPr>
          <p:cNvPr id="19" name="Rectangle 18"/>
          <p:cNvSpPr/>
          <p:nvPr/>
        </p:nvSpPr>
        <p:spPr>
          <a:xfrm>
            <a:off x="935628" y="4284001"/>
            <a:ext cx="468560" cy="461665"/>
          </a:xfrm>
          <a:prstGeom prst="rect">
            <a:avLst/>
          </a:prstGeom>
        </p:spPr>
        <p:txBody>
          <a:bodyPr wrap="square">
            <a:spAutoFit/>
          </a:bodyPr>
          <a:lstStyle/>
          <a:p>
            <a:pPr>
              <a:buNone/>
            </a:pPr>
            <a:r>
              <a:rPr lang="en-GB" sz="2400" dirty="0">
                <a:latin typeface="Myriad Pro"/>
              </a:rPr>
              <a:t>1</a:t>
            </a:r>
          </a:p>
        </p:txBody>
      </p:sp>
      <p:sp>
        <p:nvSpPr>
          <p:cNvPr id="20" name="Rectangle 19"/>
          <p:cNvSpPr/>
          <p:nvPr/>
        </p:nvSpPr>
        <p:spPr>
          <a:xfrm>
            <a:off x="2519238" y="4284001"/>
            <a:ext cx="468560" cy="461665"/>
          </a:xfrm>
          <a:prstGeom prst="rect">
            <a:avLst/>
          </a:prstGeom>
        </p:spPr>
        <p:txBody>
          <a:bodyPr wrap="square">
            <a:spAutoFit/>
          </a:bodyPr>
          <a:lstStyle/>
          <a:p>
            <a:pPr>
              <a:buNone/>
            </a:pPr>
            <a:r>
              <a:rPr lang="en-GB" sz="2400" dirty="0">
                <a:latin typeface="Myriad Pro"/>
              </a:rPr>
              <a:t>2</a:t>
            </a:r>
          </a:p>
        </p:txBody>
      </p:sp>
      <p:pic>
        <p:nvPicPr>
          <p:cNvPr id="21" name="Picture 2" descr="C:\Users\Liam\Documents\Design\NCETM\04 Images for B1 PPTs\Final PNG files\ncetm_mm_sp1_se22_aw02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32"/>
          <a:stretch/>
        </p:blipFill>
        <p:spPr bwMode="auto">
          <a:xfrm>
            <a:off x="5879976" y="2257144"/>
            <a:ext cx="720080" cy="957544"/>
          </a:xfrm>
          <a:prstGeom prst="rect">
            <a:avLst/>
          </a:prstGeom>
          <a:noFill/>
        </p:spPr>
      </p:pic>
      <p:sp>
        <p:nvSpPr>
          <p:cNvPr id="30" name="Rectangle 29"/>
          <p:cNvSpPr/>
          <p:nvPr/>
        </p:nvSpPr>
        <p:spPr>
          <a:xfrm>
            <a:off x="936236" y="4950001"/>
            <a:ext cx="468560" cy="461665"/>
          </a:xfrm>
          <a:prstGeom prst="rect">
            <a:avLst/>
          </a:prstGeom>
        </p:spPr>
        <p:txBody>
          <a:bodyPr wrap="square">
            <a:spAutoFit/>
          </a:bodyPr>
          <a:lstStyle/>
          <a:p>
            <a:pPr>
              <a:buNone/>
            </a:pPr>
            <a:r>
              <a:rPr lang="en-GB" sz="2400" dirty="0">
                <a:latin typeface="Myriad Pro"/>
              </a:rPr>
              <a:t>2</a:t>
            </a:r>
          </a:p>
        </p:txBody>
      </p:sp>
      <p:sp>
        <p:nvSpPr>
          <p:cNvPr id="31" name="Rectangle 30"/>
          <p:cNvSpPr/>
          <p:nvPr/>
        </p:nvSpPr>
        <p:spPr>
          <a:xfrm>
            <a:off x="2519804" y="4950001"/>
            <a:ext cx="468560" cy="461665"/>
          </a:xfrm>
          <a:prstGeom prst="rect">
            <a:avLst/>
          </a:prstGeom>
        </p:spPr>
        <p:txBody>
          <a:bodyPr wrap="square">
            <a:spAutoFit/>
          </a:bodyPr>
          <a:lstStyle/>
          <a:p>
            <a:pPr>
              <a:buNone/>
            </a:pPr>
            <a:r>
              <a:rPr lang="en-GB" sz="2400" dirty="0">
                <a:latin typeface="Myriad Pro"/>
              </a:rPr>
              <a:t>3</a:t>
            </a:r>
          </a:p>
        </p:txBody>
      </p:sp>
      <p:pic>
        <p:nvPicPr>
          <p:cNvPr id="32" name="Picture 2" descr="C:\Users\Liam\Documents\Design\NCETM\04 Images for B1 PPTs\Final PNG files\ncetm_mm_sp1_se22_aw02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132"/>
          <a:stretch/>
        </p:blipFill>
        <p:spPr bwMode="auto">
          <a:xfrm>
            <a:off x="8256240" y="2257143"/>
            <a:ext cx="576064" cy="957544"/>
          </a:xfrm>
          <a:prstGeom prst="rect">
            <a:avLst/>
          </a:prstGeom>
          <a:noFill/>
        </p:spPr>
      </p:pic>
      <p:sp>
        <p:nvSpPr>
          <p:cNvPr id="34" name="Rectangle 33"/>
          <p:cNvSpPr/>
          <p:nvPr/>
        </p:nvSpPr>
        <p:spPr>
          <a:xfrm>
            <a:off x="936236" y="5631632"/>
            <a:ext cx="468560" cy="461665"/>
          </a:xfrm>
          <a:prstGeom prst="rect">
            <a:avLst/>
          </a:prstGeom>
        </p:spPr>
        <p:txBody>
          <a:bodyPr wrap="square">
            <a:spAutoFit/>
          </a:bodyPr>
          <a:lstStyle/>
          <a:p>
            <a:pPr>
              <a:buNone/>
            </a:pPr>
            <a:r>
              <a:rPr lang="en-GB" sz="2400" dirty="0">
                <a:latin typeface="Myriad Pro"/>
              </a:rPr>
              <a:t>4</a:t>
            </a:r>
          </a:p>
        </p:txBody>
      </p:sp>
      <p:sp>
        <p:nvSpPr>
          <p:cNvPr id="35" name="Rectangle 34"/>
          <p:cNvSpPr/>
          <p:nvPr/>
        </p:nvSpPr>
        <p:spPr>
          <a:xfrm>
            <a:off x="2520236" y="5631632"/>
            <a:ext cx="468560" cy="461665"/>
          </a:xfrm>
          <a:prstGeom prst="rect">
            <a:avLst/>
          </a:prstGeom>
        </p:spPr>
        <p:txBody>
          <a:bodyPr wrap="square">
            <a:spAutoFit/>
          </a:bodyPr>
          <a:lstStyle/>
          <a:p>
            <a:pPr>
              <a:buNone/>
            </a:pPr>
            <a:r>
              <a:rPr lang="en-GB" sz="2400" dirty="0">
                <a:latin typeface="Myriad Pro"/>
              </a:rPr>
              <a:t>5</a:t>
            </a:r>
          </a:p>
        </p:txBody>
      </p:sp>
      <p:sp>
        <p:nvSpPr>
          <p:cNvPr id="37" name="TextBox 19">
            <a:extLst>
              <a:ext uri="{FF2B5EF4-FFF2-40B4-BE49-F238E27FC236}">
                <a16:creationId xmlns:a16="http://schemas.microsoft.com/office/drawing/2014/main" id="{45CB5B7A-3745-4DC6-A4EE-D5B6231F7D44}"/>
              </a:ext>
            </a:extLst>
          </p:cNvPr>
          <p:cNvSpPr txBox="1"/>
          <p:nvPr/>
        </p:nvSpPr>
        <p:spPr>
          <a:xfrm>
            <a:off x="3220178" y="4279147"/>
            <a:ext cx="834793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a is 1.3 because it is 2 tenths less than the midpoint of 1 and 2.</a:t>
            </a:r>
          </a:p>
        </p:txBody>
      </p:sp>
      <p:sp>
        <p:nvSpPr>
          <p:cNvPr id="38" name="TextBox 19">
            <a:extLst>
              <a:ext uri="{FF2B5EF4-FFF2-40B4-BE49-F238E27FC236}">
                <a16:creationId xmlns:a16="http://schemas.microsoft.com/office/drawing/2014/main" id="{6822C326-2AAB-43F2-8EEB-1A3B7A4C2142}"/>
              </a:ext>
            </a:extLst>
          </p:cNvPr>
          <p:cNvSpPr txBox="1"/>
          <p:nvPr/>
        </p:nvSpPr>
        <p:spPr>
          <a:xfrm>
            <a:off x="4789072" y="4965329"/>
            <a:ext cx="521014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b is 2.6 because it is 1 tenth more than 2.5.</a:t>
            </a:r>
          </a:p>
        </p:txBody>
      </p:sp>
      <p:sp>
        <p:nvSpPr>
          <p:cNvPr id="39" name="TextBox 19">
            <a:extLst>
              <a:ext uri="{FF2B5EF4-FFF2-40B4-BE49-F238E27FC236}">
                <a16:creationId xmlns:a16="http://schemas.microsoft.com/office/drawing/2014/main" id="{87E19FA9-B157-4DBE-ACC4-D8CF20082895}"/>
              </a:ext>
            </a:extLst>
          </p:cNvPr>
          <p:cNvSpPr txBox="1"/>
          <p:nvPr/>
        </p:nvSpPr>
        <p:spPr>
          <a:xfrm>
            <a:off x="4928462" y="5636330"/>
            <a:ext cx="4931363"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c is 4.1 because it is 1 tenth more than 4.</a:t>
            </a:r>
          </a:p>
        </p:txBody>
      </p:sp>
    </p:spTree>
    <p:extLst>
      <p:ext uri="{BB962C8B-B14F-4D97-AF65-F5344CB8AC3E}">
        <p14:creationId xmlns:p14="http://schemas.microsoft.com/office/powerpoint/2010/main" val="637336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0" grpId="0"/>
      <p:bldP spid="31" grpId="0"/>
      <p:bldP spid="34" grpId="0"/>
      <p:bldP spid="35" grpId="0"/>
      <p:bldP spid="37" grpId="0" animBg="1"/>
      <p:bldP spid="38" grpId="0" animBg="1"/>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normAutofit fontScale="90000"/>
          </a:bodyPr>
          <a:lstStyle/>
          <a:p>
            <a:r>
              <a:rPr lang="en-GB" sz="2000" dirty="0"/>
              <a:t>5NPV-3 Decimal fractions in the linear number system</a:t>
            </a:r>
            <a:br>
              <a:rPr lang="en-GB" sz="2000" dirty="0"/>
            </a:br>
            <a:endParaRPr lang="en-GB" dirty="0"/>
          </a:p>
        </p:txBody>
      </p:sp>
      <p:sp>
        <p:nvSpPr>
          <p:cNvPr id="135" name="TextBox 134">
            <a:extLst>
              <a:ext uri="{FF2B5EF4-FFF2-40B4-BE49-F238E27FC236}">
                <a16:creationId xmlns:a16="http://schemas.microsoft.com/office/drawing/2014/main" id="{E8BA6EF0-1731-4D60-AC02-7752CD3E89E5}"/>
              </a:ext>
            </a:extLst>
          </p:cNvPr>
          <p:cNvSpPr txBox="1"/>
          <p:nvPr/>
        </p:nvSpPr>
        <p:spPr>
          <a:xfrm>
            <a:off x="4459721" y="1341894"/>
            <a:ext cx="966496" cy="430887"/>
          </a:xfrm>
          <a:prstGeom prst="rect">
            <a:avLst/>
          </a:prstGeom>
          <a:noFill/>
        </p:spPr>
        <p:txBody>
          <a:bodyPr wrap="square" rtlCol="0">
            <a:spAutoFit/>
          </a:bodyPr>
          <a:lstStyle/>
          <a:p>
            <a:pPr algn="ctr">
              <a:buNone/>
            </a:pPr>
            <a:r>
              <a:rPr lang="en-GB" sz="2200" b="1" dirty="0"/>
              <a:t>3.42</a:t>
            </a:r>
          </a:p>
        </p:txBody>
      </p:sp>
      <p:cxnSp>
        <p:nvCxnSpPr>
          <p:cNvPr id="136" name="Straight Arrow Connector 135">
            <a:extLst>
              <a:ext uri="{FF2B5EF4-FFF2-40B4-BE49-F238E27FC236}">
                <a16:creationId xmlns:a16="http://schemas.microsoft.com/office/drawing/2014/main" id="{B4290716-6530-4C4D-BCB9-275040FBC9E0}"/>
              </a:ext>
            </a:extLst>
          </p:cNvPr>
          <p:cNvCxnSpPr>
            <a:cxnSpLocks/>
          </p:cNvCxnSpPr>
          <p:nvPr/>
        </p:nvCxnSpPr>
        <p:spPr>
          <a:xfrm>
            <a:off x="4955001" y="1766132"/>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grpSp>
        <p:nvGrpSpPr>
          <p:cNvPr id="137" name="Group 136">
            <a:extLst>
              <a:ext uri="{FF2B5EF4-FFF2-40B4-BE49-F238E27FC236}">
                <a16:creationId xmlns:a16="http://schemas.microsoft.com/office/drawing/2014/main" id="{01C4FBD6-2AED-4A4D-84C2-508BAB91DC5C}"/>
              </a:ext>
            </a:extLst>
          </p:cNvPr>
          <p:cNvGrpSpPr/>
          <p:nvPr/>
        </p:nvGrpSpPr>
        <p:grpSpPr>
          <a:xfrm>
            <a:off x="2171700" y="2182703"/>
            <a:ext cx="8242030" cy="458239"/>
            <a:chOff x="647700" y="3548362"/>
            <a:chExt cx="8242030" cy="458239"/>
          </a:xfrm>
        </p:grpSpPr>
        <p:grpSp>
          <p:nvGrpSpPr>
            <p:cNvPr id="138" name="Group 137">
              <a:extLst>
                <a:ext uri="{FF2B5EF4-FFF2-40B4-BE49-F238E27FC236}">
                  <a16:creationId xmlns:a16="http://schemas.microsoft.com/office/drawing/2014/main" id="{A4C50448-9CDB-4C06-AAB6-0F26DF4D0129}"/>
                </a:ext>
              </a:extLst>
            </p:cNvPr>
            <p:cNvGrpSpPr/>
            <p:nvPr/>
          </p:nvGrpSpPr>
          <p:grpSpPr>
            <a:xfrm>
              <a:off x="647700" y="3668047"/>
              <a:ext cx="8242030" cy="338554"/>
              <a:chOff x="647700" y="3668047"/>
              <a:chExt cx="8242030" cy="338554"/>
            </a:xfrm>
          </p:grpSpPr>
          <p:sp>
            <p:nvSpPr>
              <p:cNvPr id="161" name="TextBox 160">
                <a:extLst>
                  <a:ext uri="{FF2B5EF4-FFF2-40B4-BE49-F238E27FC236}">
                    <a16:creationId xmlns:a16="http://schemas.microsoft.com/office/drawing/2014/main" id="{6F6F4AD2-62BA-43E7-B00E-FFD3D3F18535}"/>
                  </a:ext>
                </a:extLst>
              </p:cNvPr>
              <p:cNvSpPr txBox="1"/>
              <p:nvPr/>
            </p:nvSpPr>
            <p:spPr>
              <a:xfrm>
                <a:off x="2716250" y="3668047"/>
                <a:ext cx="773405" cy="338554"/>
              </a:xfrm>
              <a:prstGeom prst="rect">
                <a:avLst/>
              </a:prstGeom>
              <a:noFill/>
            </p:spPr>
            <p:txBody>
              <a:bodyPr wrap="square" rtlCol="0">
                <a:spAutoFit/>
              </a:bodyPr>
              <a:lstStyle/>
              <a:p>
                <a:pPr algn="ctr">
                  <a:buNone/>
                </a:pPr>
                <a:r>
                  <a:rPr lang="en-GB" sz="1600" dirty="0"/>
                  <a:t>3</a:t>
                </a:r>
              </a:p>
            </p:txBody>
          </p:sp>
          <p:sp>
            <p:nvSpPr>
              <p:cNvPr id="162" name="TextBox 161">
                <a:extLst>
                  <a:ext uri="{FF2B5EF4-FFF2-40B4-BE49-F238E27FC236}">
                    <a16:creationId xmlns:a16="http://schemas.microsoft.com/office/drawing/2014/main" id="{15283518-AF6B-4B75-98CF-3733ABB46C03}"/>
                  </a:ext>
                </a:extLst>
              </p:cNvPr>
              <p:cNvSpPr txBox="1"/>
              <p:nvPr/>
            </p:nvSpPr>
            <p:spPr>
              <a:xfrm>
                <a:off x="7680702" y="3668047"/>
                <a:ext cx="1209028" cy="338554"/>
              </a:xfrm>
              <a:prstGeom prst="rect">
                <a:avLst/>
              </a:prstGeom>
              <a:noFill/>
            </p:spPr>
            <p:txBody>
              <a:bodyPr wrap="square" rtlCol="0">
                <a:spAutoFit/>
              </a:bodyPr>
              <a:lstStyle/>
              <a:p>
                <a:pPr algn="ctr">
                  <a:buNone/>
                </a:pPr>
                <a:r>
                  <a:rPr lang="en-GB" sz="1600" dirty="0"/>
                  <a:t>10</a:t>
                </a:r>
              </a:p>
            </p:txBody>
          </p:sp>
          <p:sp>
            <p:nvSpPr>
              <p:cNvPr id="163" name="TextBox 162">
                <a:extLst>
                  <a:ext uri="{FF2B5EF4-FFF2-40B4-BE49-F238E27FC236}">
                    <a16:creationId xmlns:a16="http://schemas.microsoft.com/office/drawing/2014/main" id="{4C169D90-56F5-4DC7-9703-27D15AD2CF91}"/>
                  </a:ext>
                </a:extLst>
              </p:cNvPr>
              <p:cNvSpPr txBox="1"/>
              <p:nvPr/>
            </p:nvSpPr>
            <p:spPr>
              <a:xfrm>
                <a:off x="647700" y="3668047"/>
                <a:ext cx="475631" cy="338554"/>
              </a:xfrm>
              <a:prstGeom prst="rect">
                <a:avLst/>
              </a:prstGeom>
              <a:noFill/>
            </p:spPr>
            <p:txBody>
              <a:bodyPr wrap="square" rtlCol="0">
                <a:spAutoFit/>
              </a:bodyPr>
              <a:lstStyle/>
              <a:p>
                <a:pPr algn="ctr">
                  <a:buNone/>
                </a:pPr>
                <a:r>
                  <a:rPr lang="en-GB" sz="1600" dirty="0"/>
                  <a:t>0</a:t>
                </a:r>
              </a:p>
            </p:txBody>
          </p:sp>
          <p:sp>
            <p:nvSpPr>
              <p:cNvPr id="164" name="TextBox 163">
                <a:extLst>
                  <a:ext uri="{FF2B5EF4-FFF2-40B4-BE49-F238E27FC236}">
                    <a16:creationId xmlns:a16="http://schemas.microsoft.com/office/drawing/2014/main" id="{BD92BA9B-366E-4AF9-BCE2-22148386748E}"/>
                  </a:ext>
                </a:extLst>
              </p:cNvPr>
              <p:cNvSpPr txBox="1"/>
              <p:nvPr/>
            </p:nvSpPr>
            <p:spPr>
              <a:xfrm>
                <a:off x="1246446" y="3668047"/>
                <a:ext cx="773405" cy="338554"/>
              </a:xfrm>
              <a:prstGeom prst="rect">
                <a:avLst/>
              </a:prstGeom>
              <a:noFill/>
            </p:spPr>
            <p:txBody>
              <a:bodyPr wrap="square" rtlCol="0">
                <a:spAutoFit/>
              </a:bodyPr>
              <a:lstStyle/>
              <a:p>
                <a:pPr algn="ctr">
                  <a:buNone/>
                </a:pPr>
                <a:r>
                  <a:rPr lang="en-GB" sz="1600" dirty="0"/>
                  <a:t>1</a:t>
                </a:r>
              </a:p>
            </p:txBody>
          </p:sp>
          <p:sp>
            <p:nvSpPr>
              <p:cNvPr id="165" name="TextBox 164">
                <a:extLst>
                  <a:ext uri="{FF2B5EF4-FFF2-40B4-BE49-F238E27FC236}">
                    <a16:creationId xmlns:a16="http://schemas.microsoft.com/office/drawing/2014/main" id="{618565AC-C3AE-4C77-9196-37C644DE42E1}"/>
                  </a:ext>
                </a:extLst>
              </p:cNvPr>
              <p:cNvSpPr txBox="1"/>
              <p:nvPr/>
            </p:nvSpPr>
            <p:spPr>
              <a:xfrm>
                <a:off x="1985647" y="3668047"/>
                <a:ext cx="773405" cy="338554"/>
              </a:xfrm>
              <a:prstGeom prst="rect">
                <a:avLst/>
              </a:prstGeom>
              <a:noFill/>
            </p:spPr>
            <p:txBody>
              <a:bodyPr wrap="square" rtlCol="0">
                <a:spAutoFit/>
              </a:bodyPr>
              <a:lstStyle/>
              <a:p>
                <a:pPr algn="ctr">
                  <a:buNone/>
                </a:pPr>
                <a:r>
                  <a:rPr lang="en-GB" sz="1600" dirty="0"/>
                  <a:t>2</a:t>
                </a:r>
              </a:p>
            </p:txBody>
          </p:sp>
          <p:sp>
            <p:nvSpPr>
              <p:cNvPr id="166" name="TextBox 165">
                <a:extLst>
                  <a:ext uri="{FF2B5EF4-FFF2-40B4-BE49-F238E27FC236}">
                    <a16:creationId xmlns:a16="http://schemas.microsoft.com/office/drawing/2014/main" id="{2BF4407C-506C-47F6-8464-851151F5EF34}"/>
                  </a:ext>
                </a:extLst>
              </p:cNvPr>
              <p:cNvSpPr txBox="1"/>
              <p:nvPr/>
            </p:nvSpPr>
            <p:spPr>
              <a:xfrm>
                <a:off x="3458693" y="3668047"/>
                <a:ext cx="773405" cy="338554"/>
              </a:xfrm>
              <a:prstGeom prst="rect">
                <a:avLst/>
              </a:prstGeom>
              <a:noFill/>
            </p:spPr>
            <p:txBody>
              <a:bodyPr wrap="square" rtlCol="0">
                <a:spAutoFit/>
              </a:bodyPr>
              <a:lstStyle/>
              <a:p>
                <a:pPr algn="ctr">
                  <a:buNone/>
                </a:pPr>
                <a:r>
                  <a:rPr lang="en-GB" sz="1600" dirty="0"/>
                  <a:t>4</a:t>
                </a:r>
              </a:p>
            </p:txBody>
          </p:sp>
          <p:sp>
            <p:nvSpPr>
              <p:cNvPr id="167" name="TextBox 166">
                <a:extLst>
                  <a:ext uri="{FF2B5EF4-FFF2-40B4-BE49-F238E27FC236}">
                    <a16:creationId xmlns:a16="http://schemas.microsoft.com/office/drawing/2014/main" id="{9EDCD79A-A60D-4BDD-91B1-3FABAFA7AFCF}"/>
                  </a:ext>
                </a:extLst>
              </p:cNvPr>
              <p:cNvSpPr txBox="1"/>
              <p:nvPr/>
            </p:nvSpPr>
            <p:spPr>
              <a:xfrm>
                <a:off x="4192051" y="3668047"/>
                <a:ext cx="773405" cy="338554"/>
              </a:xfrm>
              <a:prstGeom prst="rect">
                <a:avLst/>
              </a:prstGeom>
              <a:noFill/>
            </p:spPr>
            <p:txBody>
              <a:bodyPr wrap="square" rtlCol="0">
                <a:spAutoFit/>
              </a:bodyPr>
              <a:lstStyle/>
              <a:p>
                <a:pPr algn="ctr">
                  <a:buNone/>
                </a:pPr>
                <a:r>
                  <a:rPr lang="en-GB" sz="1600" dirty="0"/>
                  <a:t>5</a:t>
                </a:r>
              </a:p>
            </p:txBody>
          </p:sp>
          <p:sp>
            <p:nvSpPr>
              <p:cNvPr id="168" name="TextBox 167">
                <a:extLst>
                  <a:ext uri="{FF2B5EF4-FFF2-40B4-BE49-F238E27FC236}">
                    <a16:creationId xmlns:a16="http://schemas.microsoft.com/office/drawing/2014/main" id="{76D1B891-E6DE-4627-BDA3-0604725CE960}"/>
                  </a:ext>
                </a:extLst>
              </p:cNvPr>
              <p:cNvSpPr txBox="1"/>
              <p:nvPr/>
            </p:nvSpPr>
            <p:spPr>
              <a:xfrm>
                <a:off x="4940384" y="3668047"/>
                <a:ext cx="773405" cy="338554"/>
              </a:xfrm>
              <a:prstGeom prst="rect">
                <a:avLst/>
              </a:prstGeom>
              <a:noFill/>
            </p:spPr>
            <p:txBody>
              <a:bodyPr wrap="square" rtlCol="0">
                <a:spAutoFit/>
              </a:bodyPr>
              <a:lstStyle/>
              <a:p>
                <a:pPr algn="ctr">
                  <a:buNone/>
                </a:pPr>
                <a:r>
                  <a:rPr lang="en-GB" sz="1600" dirty="0"/>
                  <a:t>6</a:t>
                </a:r>
              </a:p>
            </p:txBody>
          </p:sp>
          <p:sp>
            <p:nvSpPr>
              <p:cNvPr id="169" name="TextBox 168">
                <a:extLst>
                  <a:ext uri="{FF2B5EF4-FFF2-40B4-BE49-F238E27FC236}">
                    <a16:creationId xmlns:a16="http://schemas.microsoft.com/office/drawing/2014/main" id="{6BFAA14A-6474-4983-B003-4835BA4F7BD1}"/>
                  </a:ext>
                </a:extLst>
              </p:cNvPr>
              <p:cNvSpPr txBox="1"/>
              <p:nvPr/>
            </p:nvSpPr>
            <p:spPr>
              <a:xfrm>
                <a:off x="5682489" y="3668047"/>
                <a:ext cx="773405" cy="338554"/>
              </a:xfrm>
              <a:prstGeom prst="rect">
                <a:avLst/>
              </a:prstGeom>
              <a:noFill/>
            </p:spPr>
            <p:txBody>
              <a:bodyPr wrap="square" rtlCol="0">
                <a:spAutoFit/>
              </a:bodyPr>
              <a:lstStyle/>
              <a:p>
                <a:pPr algn="ctr">
                  <a:buNone/>
                </a:pPr>
                <a:r>
                  <a:rPr lang="en-GB" sz="1600" dirty="0"/>
                  <a:t>7</a:t>
                </a:r>
              </a:p>
            </p:txBody>
          </p:sp>
          <p:sp>
            <p:nvSpPr>
              <p:cNvPr id="170" name="TextBox 169">
                <a:extLst>
                  <a:ext uri="{FF2B5EF4-FFF2-40B4-BE49-F238E27FC236}">
                    <a16:creationId xmlns:a16="http://schemas.microsoft.com/office/drawing/2014/main" id="{8F98AA63-208C-44FE-B422-D80FC5B73822}"/>
                  </a:ext>
                </a:extLst>
              </p:cNvPr>
              <p:cNvSpPr txBox="1"/>
              <p:nvPr/>
            </p:nvSpPr>
            <p:spPr>
              <a:xfrm>
                <a:off x="6417560" y="3668047"/>
                <a:ext cx="773405" cy="338554"/>
              </a:xfrm>
              <a:prstGeom prst="rect">
                <a:avLst/>
              </a:prstGeom>
              <a:noFill/>
            </p:spPr>
            <p:txBody>
              <a:bodyPr wrap="square" rtlCol="0">
                <a:spAutoFit/>
              </a:bodyPr>
              <a:lstStyle/>
              <a:p>
                <a:pPr algn="ctr">
                  <a:buNone/>
                </a:pPr>
                <a:r>
                  <a:rPr lang="en-GB" sz="1600" dirty="0"/>
                  <a:t>8</a:t>
                </a:r>
              </a:p>
            </p:txBody>
          </p:sp>
          <p:sp>
            <p:nvSpPr>
              <p:cNvPr id="171" name="TextBox 170">
                <a:extLst>
                  <a:ext uri="{FF2B5EF4-FFF2-40B4-BE49-F238E27FC236}">
                    <a16:creationId xmlns:a16="http://schemas.microsoft.com/office/drawing/2014/main" id="{20702C94-887D-4E82-A806-F347A20D08D8}"/>
                  </a:ext>
                </a:extLst>
              </p:cNvPr>
              <p:cNvSpPr txBox="1"/>
              <p:nvPr/>
            </p:nvSpPr>
            <p:spPr>
              <a:xfrm>
                <a:off x="7158314" y="3668047"/>
                <a:ext cx="773405" cy="338554"/>
              </a:xfrm>
              <a:prstGeom prst="rect">
                <a:avLst/>
              </a:prstGeom>
              <a:noFill/>
            </p:spPr>
            <p:txBody>
              <a:bodyPr wrap="square" rtlCol="0">
                <a:spAutoFit/>
              </a:bodyPr>
              <a:lstStyle/>
              <a:p>
                <a:pPr algn="ctr">
                  <a:buNone/>
                </a:pPr>
                <a:r>
                  <a:rPr lang="en-GB" sz="1600" dirty="0"/>
                  <a:t>9</a:t>
                </a:r>
              </a:p>
            </p:txBody>
          </p:sp>
        </p:grpSp>
        <p:grpSp>
          <p:nvGrpSpPr>
            <p:cNvPr id="139" name="Group 138">
              <a:extLst>
                <a:ext uri="{FF2B5EF4-FFF2-40B4-BE49-F238E27FC236}">
                  <a16:creationId xmlns:a16="http://schemas.microsoft.com/office/drawing/2014/main" id="{71EDF417-4C35-4DCB-8F14-7AFAEBC836F0}"/>
                </a:ext>
              </a:extLst>
            </p:cNvPr>
            <p:cNvGrpSpPr/>
            <p:nvPr/>
          </p:nvGrpSpPr>
          <p:grpSpPr>
            <a:xfrm>
              <a:off x="885515" y="3548362"/>
              <a:ext cx="7405298" cy="119684"/>
              <a:chOff x="885515" y="3548362"/>
              <a:chExt cx="7405298" cy="119684"/>
            </a:xfrm>
          </p:grpSpPr>
          <p:cxnSp>
            <p:nvCxnSpPr>
              <p:cNvPr id="140" name="Straight Connector 139">
                <a:extLst>
                  <a:ext uri="{FF2B5EF4-FFF2-40B4-BE49-F238E27FC236}">
                    <a16:creationId xmlns:a16="http://schemas.microsoft.com/office/drawing/2014/main" id="{9224FB5A-7C2B-4D82-BC19-8B24E052EAB3}"/>
                  </a:ext>
                </a:extLst>
              </p:cNvPr>
              <p:cNvCxnSpPr>
                <a:cxnSpLocks/>
              </p:cNvCxnSpPr>
              <p:nvPr/>
            </p:nvCxnSpPr>
            <p:spPr>
              <a:xfrm>
                <a:off x="885515" y="3561027"/>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C6F3BFC-0982-48C6-9BA4-57740296ED79}"/>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52EE309-62B1-4AFB-81E0-1E7752542333}"/>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FE266CCC-8310-439E-B0A8-D5A17DBA08B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78FB7FC-7C98-40E7-A331-CA6113D864B4}"/>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C671194E-8EED-4E77-983D-CD1B503FDA34}"/>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3110B01-6AE0-4CCE-A114-57E9F3C38213}"/>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81F1BB3-7DB1-4BAE-9149-E027C4C91BB7}"/>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17DD51B-0D83-4AC8-8B72-DD0CF479491A}"/>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110D681-D244-40A6-AC39-8C501C215AF5}"/>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E37F4D6E-642A-4437-ABF9-68BE55118EF3}"/>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C54A462-4748-4498-904C-653D0BF05AA6}"/>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50" name="Rectangle: Rounded Corners 349">
            <a:extLst>
              <a:ext uri="{FF2B5EF4-FFF2-40B4-BE49-F238E27FC236}">
                <a16:creationId xmlns:a16="http://schemas.microsoft.com/office/drawing/2014/main" id="{2D629A62-C54A-42E4-B588-3416956375B7}"/>
              </a:ext>
            </a:extLst>
          </p:cNvPr>
          <p:cNvSpPr/>
          <p:nvPr/>
        </p:nvSpPr>
        <p:spPr>
          <a:xfrm rot="16200000">
            <a:off x="4500333" y="2210574"/>
            <a:ext cx="285184" cy="525730"/>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51" name="Rectangle: Rounded Corners 350">
            <a:extLst>
              <a:ext uri="{FF2B5EF4-FFF2-40B4-BE49-F238E27FC236}">
                <a16:creationId xmlns:a16="http://schemas.microsoft.com/office/drawing/2014/main" id="{94601571-2059-4A18-BAE0-0A8EB2562F9E}"/>
              </a:ext>
            </a:extLst>
          </p:cNvPr>
          <p:cNvSpPr/>
          <p:nvPr/>
        </p:nvSpPr>
        <p:spPr>
          <a:xfrm rot="16200000">
            <a:off x="5225832" y="2209601"/>
            <a:ext cx="285184" cy="525730"/>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6" name="Rectangle: Rounded Corners 35">
            <a:extLst>
              <a:ext uri="{FF2B5EF4-FFF2-40B4-BE49-F238E27FC236}">
                <a16:creationId xmlns:a16="http://schemas.microsoft.com/office/drawing/2014/main" id="{6AFE83A3-A57D-49C0-B742-5330AEFC3E11}"/>
              </a:ext>
            </a:extLst>
          </p:cNvPr>
          <p:cNvSpPr/>
          <p:nvPr/>
        </p:nvSpPr>
        <p:spPr>
          <a:xfrm rot="16200000">
            <a:off x="4498381" y="2209602"/>
            <a:ext cx="285184" cy="525730"/>
          </a:xfrm>
          <a:prstGeom prst="roundRect">
            <a:avLst>
              <a:gd name="adj" fmla="val 18753"/>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 name="Content Placeholder 2">
            <a:extLst>
              <a:ext uri="{FF2B5EF4-FFF2-40B4-BE49-F238E27FC236}">
                <a16:creationId xmlns:a16="http://schemas.microsoft.com/office/drawing/2014/main" id="{5E423414-E731-47B1-B7DA-A01F96BE01B3}"/>
              </a:ext>
            </a:extLst>
          </p:cNvPr>
          <p:cNvSpPr txBox="1">
            <a:spLocks/>
          </p:cNvSpPr>
          <p:nvPr/>
        </p:nvSpPr>
        <p:spPr>
          <a:xfrm>
            <a:off x="623888" y="3120803"/>
            <a:ext cx="8831831" cy="327171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Identify the two whole numbers that 3.42 is found between.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it closer to three or four? How do you know? Which whole number would 3.42 round to?</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Clr>
                <a:srgbClr val="585858"/>
              </a:buClr>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Clr>
                <a:srgbClr val="585858"/>
              </a:buClr>
            </a:pPr>
            <a:endParaRPr lang="en-GB" sz="8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for other numbers.</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8" name="TextBox 19">
            <a:extLst>
              <a:ext uri="{FF2B5EF4-FFF2-40B4-BE49-F238E27FC236}">
                <a16:creationId xmlns:a16="http://schemas.microsoft.com/office/drawing/2014/main" id="{47A3D7D5-44C6-49D4-98AF-390B9B317116}"/>
              </a:ext>
            </a:extLst>
          </p:cNvPr>
          <p:cNvSpPr txBox="1"/>
          <p:nvPr/>
        </p:nvSpPr>
        <p:spPr>
          <a:xfrm>
            <a:off x="637254" y="4561432"/>
            <a:ext cx="10944224"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3.42 is closer to three than four. </a:t>
            </a:r>
          </a:p>
          <a:p>
            <a:pPr algn="ctr">
              <a:buNone/>
            </a:pPr>
            <a:r>
              <a:rPr lang="en-GB" sz="2000" i="1" dirty="0"/>
              <a:t>I know this because 3.5 would be half-way between both numbers and 3.42 &lt; 3.5</a:t>
            </a:r>
          </a:p>
          <a:p>
            <a:pPr algn="ctr">
              <a:buNone/>
            </a:pPr>
            <a:r>
              <a:rPr lang="en-GB" sz="2000" i="1" dirty="0"/>
              <a:t>We can therefore say 3.42, rounded to the nearest multiple of 1, is equal to 3.</a:t>
            </a:r>
          </a:p>
        </p:txBody>
      </p:sp>
    </p:spTree>
    <p:custDataLst>
      <p:tags r:id="rId1"/>
    </p:custDataLst>
    <p:extLst>
      <p:ext uri="{BB962C8B-B14F-4D97-AF65-F5344CB8AC3E}">
        <p14:creationId xmlns:p14="http://schemas.microsoft.com/office/powerpoint/2010/main" val="1146897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35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51"/>
                                        </p:tgtEl>
                                      </p:cBhvr>
                                    </p:animEffect>
                                    <p:set>
                                      <p:cBhvr>
                                        <p:cTn id="23" dur="1" fill="hold">
                                          <p:stCondLst>
                                            <p:cond delay="499"/>
                                          </p:stCondLst>
                                        </p:cTn>
                                        <p:tgtEl>
                                          <p:spTgt spid="35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p:bldP spid="350" grpId="1" animBg="1"/>
      <p:bldP spid="351" grpId="0" animBg="1"/>
      <p:bldP spid="351" grpId="1" animBg="1"/>
      <p:bldP spid="3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3" y="332656"/>
            <a:ext cx="10460387" cy="2143844"/>
          </a:xfrm>
          <a:ln>
            <a:solidFill>
              <a:schemeClr val="accent1">
                <a:lumMod val="50000"/>
              </a:schemeClr>
            </a:solidFill>
          </a:ln>
        </p:spPr>
        <p:txBody>
          <a:bodyPr>
            <a:noAutofit/>
          </a:bodyPr>
          <a:lstStyle/>
          <a:p>
            <a:pPr>
              <a:lnSpc>
                <a:spcPct val="120000"/>
              </a:lnSpc>
            </a:pPr>
            <a:r>
              <a:rPr lang="en-GB" sz="2400" dirty="0"/>
              <a:t>5NPV-3 </a:t>
            </a:r>
            <a:br>
              <a:rPr lang="en-GB" sz="2400" dirty="0"/>
            </a:br>
            <a:r>
              <a:rPr lang="en-GB" sz="2400" i="1" dirty="0"/>
              <a:t>Reason about the location of any number with up to 2 decimals places in the linear number system, including identifying the previous and next multiple of 1 and 0.1 and rounding to the nearest of each. </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75312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5NPV-3.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3AF5C6EC-514A-4CED-A896-225A227C6BC4}"/>
              </a:ext>
            </a:extLst>
          </p:cNvPr>
          <p:cNvSpPr/>
          <p:nvPr/>
        </p:nvSpPr>
        <p:spPr>
          <a:xfrm rot="16200000">
            <a:off x="5229061" y="2228476"/>
            <a:ext cx="285184" cy="525730"/>
          </a:xfrm>
          <a:prstGeom prst="roundRect">
            <a:avLst>
              <a:gd name="adj" fmla="val 18753"/>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F1C4AFA6-DD96-4307-9CA7-8E4363FC10D8}"/>
              </a:ext>
            </a:extLst>
          </p:cNvPr>
          <p:cNvSpPr>
            <a:spLocks noGrp="1"/>
          </p:cNvSpPr>
          <p:nvPr>
            <p:ph type="title"/>
          </p:nvPr>
        </p:nvSpPr>
        <p:spPr/>
        <p:txBody>
          <a:bodyPr>
            <a:normAutofit fontScale="90000"/>
          </a:bodyPr>
          <a:lstStyle/>
          <a:p>
            <a:r>
              <a:rPr lang="en-GB" sz="2000" dirty="0"/>
              <a:t>5NPV-3 Decimal fractions in the linear number system</a:t>
            </a:r>
            <a:br>
              <a:rPr lang="en-GB" sz="2000" dirty="0"/>
            </a:br>
            <a:endParaRPr lang="en-GB" dirty="0"/>
          </a:p>
        </p:txBody>
      </p:sp>
      <p:sp>
        <p:nvSpPr>
          <p:cNvPr id="39" name="TextBox 38">
            <a:extLst>
              <a:ext uri="{FF2B5EF4-FFF2-40B4-BE49-F238E27FC236}">
                <a16:creationId xmlns:a16="http://schemas.microsoft.com/office/drawing/2014/main" id="{DA728999-DAFF-4A71-A141-321439EFE6C9}"/>
              </a:ext>
            </a:extLst>
          </p:cNvPr>
          <p:cNvSpPr txBox="1"/>
          <p:nvPr/>
        </p:nvSpPr>
        <p:spPr>
          <a:xfrm>
            <a:off x="5072682" y="1360769"/>
            <a:ext cx="966496" cy="430887"/>
          </a:xfrm>
          <a:prstGeom prst="rect">
            <a:avLst/>
          </a:prstGeom>
          <a:noFill/>
        </p:spPr>
        <p:txBody>
          <a:bodyPr wrap="square" rtlCol="0">
            <a:spAutoFit/>
          </a:bodyPr>
          <a:lstStyle/>
          <a:p>
            <a:pPr algn="ctr">
              <a:buNone/>
            </a:pPr>
            <a:r>
              <a:rPr lang="en-GB" sz="2200" b="1" dirty="0"/>
              <a:t>3.42</a:t>
            </a:r>
          </a:p>
        </p:txBody>
      </p:sp>
      <p:cxnSp>
        <p:nvCxnSpPr>
          <p:cNvPr id="48" name="Straight Arrow Connector 47">
            <a:extLst>
              <a:ext uri="{FF2B5EF4-FFF2-40B4-BE49-F238E27FC236}">
                <a16:creationId xmlns:a16="http://schemas.microsoft.com/office/drawing/2014/main" id="{51BD6896-21E2-4945-8B83-E8DB8B847F03}"/>
              </a:ext>
            </a:extLst>
          </p:cNvPr>
          <p:cNvCxnSpPr>
            <a:cxnSpLocks/>
          </p:cNvCxnSpPr>
          <p:nvPr/>
        </p:nvCxnSpPr>
        <p:spPr>
          <a:xfrm>
            <a:off x="5567962" y="178500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grpSp>
        <p:nvGrpSpPr>
          <p:cNvPr id="50" name="Group 49">
            <a:extLst>
              <a:ext uri="{FF2B5EF4-FFF2-40B4-BE49-F238E27FC236}">
                <a16:creationId xmlns:a16="http://schemas.microsoft.com/office/drawing/2014/main" id="{F86C19AF-C69F-4452-8393-F4A8B4EDADD6}"/>
              </a:ext>
            </a:extLst>
          </p:cNvPr>
          <p:cNvGrpSpPr/>
          <p:nvPr/>
        </p:nvGrpSpPr>
        <p:grpSpPr>
          <a:xfrm>
            <a:off x="2048320" y="2201578"/>
            <a:ext cx="8365411" cy="458239"/>
            <a:chOff x="524319" y="3548362"/>
            <a:chExt cx="8365411" cy="458239"/>
          </a:xfrm>
        </p:grpSpPr>
        <p:grpSp>
          <p:nvGrpSpPr>
            <p:cNvPr id="51" name="Group 50">
              <a:extLst>
                <a:ext uri="{FF2B5EF4-FFF2-40B4-BE49-F238E27FC236}">
                  <a16:creationId xmlns:a16="http://schemas.microsoft.com/office/drawing/2014/main" id="{F9B5B4A7-BF0E-471E-9736-4055AA6F2F7C}"/>
                </a:ext>
              </a:extLst>
            </p:cNvPr>
            <p:cNvGrpSpPr/>
            <p:nvPr/>
          </p:nvGrpSpPr>
          <p:grpSpPr>
            <a:xfrm>
              <a:off x="524319" y="3668047"/>
              <a:ext cx="8365411" cy="338554"/>
              <a:chOff x="524319" y="3668047"/>
              <a:chExt cx="8365411" cy="338554"/>
            </a:xfrm>
          </p:grpSpPr>
          <p:sp>
            <p:nvSpPr>
              <p:cNvPr id="65" name="TextBox 64">
                <a:extLst>
                  <a:ext uri="{FF2B5EF4-FFF2-40B4-BE49-F238E27FC236}">
                    <a16:creationId xmlns:a16="http://schemas.microsoft.com/office/drawing/2014/main" id="{13DA0968-A9E0-415A-AFF9-1E16B747CFF7}"/>
                  </a:ext>
                </a:extLst>
              </p:cNvPr>
              <p:cNvSpPr txBox="1"/>
              <p:nvPr/>
            </p:nvSpPr>
            <p:spPr>
              <a:xfrm>
                <a:off x="2716250" y="3668047"/>
                <a:ext cx="773405" cy="338554"/>
              </a:xfrm>
              <a:prstGeom prst="rect">
                <a:avLst/>
              </a:prstGeom>
              <a:noFill/>
            </p:spPr>
            <p:txBody>
              <a:bodyPr wrap="square" rtlCol="0">
                <a:spAutoFit/>
              </a:bodyPr>
              <a:lstStyle/>
              <a:p>
                <a:pPr algn="ctr">
                  <a:buNone/>
                </a:pPr>
                <a:r>
                  <a:rPr lang="en-GB" sz="1600" dirty="0"/>
                  <a:t>3.3</a:t>
                </a:r>
              </a:p>
            </p:txBody>
          </p:sp>
          <p:sp>
            <p:nvSpPr>
              <p:cNvPr id="66" name="TextBox 65">
                <a:extLst>
                  <a:ext uri="{FF2B5EF4-FFF2-40B4-BE49-F238E27FC236}">
                    <a16:creationId xmlns:a16="http://schemas.microsoft.com/office/drawing/2014/main" id="{7B6CE83E-8AEC-41E1-AD3C-6C68782AF2FE}"/>
                  </a:ext>
                </a:extLst>
              </p:cNvPr>
              <p:cNvSpPr txBox="1"/>
              <p:nvPr/>
            </p:nvSpPr>
            <p:spPr>
              <a:xfrm>
                <a:off x="7680702" y="3668047"/>
                <a:ext cx="1209028" cy="338554"/>
              </a:xfrm>
              <a:prstGeom prst="rect">
                <a:avLst/>
              </a:prstGeom>
              <a:noFill/>
            </p:spPr>
            <p:txBody>
              <a:bodyPr wrap="square" rtlCol="0">
                <a:spAutoFit/>
              </a:bodyPr>
              <a:lstStyle/>
              <a:p>
                <a:pPr algn="ctr">
                  <a:buNone/>
                </a:pPr>
                <a:r>
                  <a:rPr lang="en-GB" sz="1600" dirty="0"/>
                  <a:t>4</a:t>
                </a:r>
              </a:p>
            </p:txBody>
          </p:sp>
          <p:sp>
            <p:nvSpPr>
              <p:cNvPr id="67" name="TextBox 66">
                <a:extLst>
                  <a:ext uri="{FF2B5EF4-FFF2-40B4-BE49-F238E27FC236}">
                    <a16:creationId xmlns:a16="http://schemas.microsoft.com/office/drawing/2014/main" id="{C56EC0F8-58D7-4B40-B916-0ED23A6EBF8A}"/>
                  </a:ext>
                </a:extLst>
              </p:cNvPr>
              <p:cNvSpPr txBox="1"/>
              <p:nvPr/>
            </p:nvSpPr>
            <p:spPr>
              <a:xfrm>
                <a:off x="524319" y="3668047"/>
                <a:ext cx="722394" cy="338554"/>
              </a:xfrm>
              <a:prstGeom prst="rect">
                <a:avLst/>
              </a:prstGeom>
              <a:noFill/>
            </p:spPr>
            <p:txBody>
              <a:bodyPr wrap="square" rtlCol="0">
                <a:spAutoFit/>
              </a:bodyPr>
              <a:lstStyle/>
              <a:p>
                <a:pPr algn="ctr">
                  <a:buNone/>
                </a:pPr>
                <a:r>
                  <a:rPr lang="en-GB" sz="1600" dirty="0"/>
                  <a:t>3</a:t>
                </a:r>
              </a:p>
            </p:txBody>
          </p:sp>
          <p:sp>
            <p:nvSpPr>
              <p:cNvPr id="68" name="TextBox 67">
                <a:extLst>
                  <a:ext uri="{FF2B5EF4-FFF2-40B4-BE49-F238E27FC236}">
                    <a16:creationId xmlns:a16="http://schemas.microsoft.com/office/drawing/2014/main" id="{C1800416-D331-43C5-A5E3-6FACE9C733D7}"/>
                  </a:ext>
                </a:extLst>
              </p:cNvPr>
              <p:cNvSpPr txBox="1"/>
              <p:nvPr/>
            </p:nvSpPr>
            <p:spPr>
              <a:xfrm>
                <a:off x="1246446" y="3668047"/>
                <a:ext cx="773405" cy="338554"/>
              </a:xfrm>
              <a:prstGeom prst="rect">
                <a:avLst/>
              </a:prstGeom>
              <a:noFill/>
            </p:spPr>
            <p:txBody>
              <a:bodyPr wrap="square" rtlCol="0">
                <a:spAutoFit/>
              </a:bodyPr>
              <a:lstStyle/>
              <a:p>
                <a:pPr algn="ctr">
                  <a:buNone/>
                </a:pPr>
                <a:r>
                  <a:rPr lang="en-GB" sz="1600" dirty="0"/>
                  <a:t>3.1</a:t>
                </a:r>
              </a:p>
            </p:txBody>
          </p:sp>
          <p:sp>
            <p:nvSpPr>
              <p:cNvPr id="69" name="TextBox 68">
                <a:extLst>
                  <a:ext uri="{FF2B5EF4-FFF2-40B4-BE49-F238E27FC236}">
                    <a16:creationId xmlns:a16="http://schemas.microsoft.com/office/drawing/2014/main" id="{C6DD3EBF-C2FE-492D-8962-A0D01E547551}"/>
                  </a:ext>
                </a:extLst>
              </p:cNvPr>
              <p:cNvSpPr txBox="1"/>
              <p:nvPr/>
            </p:nvSpPr>
            <p:spPr>
              <a:xfrm>
                <a:off x="1985647" y="3668047"/>
                <a:ext cx="773405" cy="338554"/>
              </a:xfrm>
              <a:prstGeom prst="rect">
                <a:avLst/>
              </a:prstGeom>
              <a:noFill/>
            </p:spPr>
            <p:txBody>
              <a:bodyPr wrap="square" rtlCol="0">
                <a:spAutoFit/>
              </a:bodyPr>
              <a:lstStyle/>
              <a:p>
                <a:pPr algn="ctr">
                  <a:buNone/>
                </a:pPr>
                <a:r>
                  <a:rPr lang="en-GB" sz="1600" dirty="0"/>
                  <a:t>3.2</a:t>
                </a:r>
              </a:p>
            </p:txBody>
          </p:sp>
          <p:sp>
            <p:nvSpPr>
              <p:cNvPr id="70" name="TextBox 69">
                <a:extLst>
                  <a:ext uri="{FF2B5EF4-FFF2-40B4-BE49-F238E27FC236}">
                    <a16:creationId xmlns:a16="http://schemas.microsoft.com/office/drawing/2014/main" id="{4823D97D-8A3E-49CC-B838-12411572B829}"/>
                  </a:ext>
                </a:extLst>
              </p:cNvPr>
              <p:cNvSpPr txBox="1"/>
              <p:nvPr/>
            </p:nvSpPr>
            <p:spPr>
              <a:xfrm>
                <a:off x="3458693" y="3668047"/>
                <a:ext cx="773405" cy="338554"/>
              </a:xfrm>
              <a:prstGeom prst="rect">
                <a:avLst/>
              </a:prstGeom>
              <a:noFill/>
            </p:spPr>
            <p:txBody>
              <a:bodyPr wrap="square" rtlCol="0">
                <a:spAutoFit/>
              </a:bodyPr>
              <a:lstStyle/>
              <a:p>
                <a:pPr algn="ctr">
                  <a:buNone/>
                </a:pPr>
                <a:r>
                  <a:rPr lang="en-GB" sz="1600" dirty="0"/>
                  <a:t>3.4</a:t>
                </a:r>
              </a:p>
            </p:txBody>
          </p:sp>
          <p:sp>
            <p:nvSpPr>
              <p:cNvPr id="71" name="TextBox 70">
                <a:extLst>
                  <a:ext uri="{FF2B5EF4-FFF2-40B4-BE49-F238E27FC236}">
                    <a16:creationId xmlns:a16="http://schemas.microsoft.com/office/drawing/2014/main" id="{E09F87DE-277D-4BBB-B1BA-12C8BEF87583}"/>
                  </a:ext>
                </a:extLst>
              </p:cNvPr>
              <p:cNvSpPr txBox="1"/>
              <p:nvPr/>
            </p:nvSpPr>
            <p:spPr>
              <a:xfrm>
                <a:off x="4192051" y="3668047"/>
                <a:ext cx="773405" cy="338554"/>
              </a:xfrm>
              <a:prstGeom prst="rect">
                <a:avLst/>
              </a:prstGeom>
              <a:noFill/>
            </p:spPr>
            <p:txBody>
              <a:bodyPr wrap="square" rtlCol="0">
                <a:spAutoFit/>
              </a:bodyPr>
              <a:lstStyle/>
              <a:p>
                <a:pPr algn="ctr">
                  <a:buNone/>
                </a:pPr>
                <a:r>
                  <a:rPr lang="en-GB" sz="1600" dirty="0"/>
                  <a:t>3.5</a:t>
                </a:r>
              </a:p>
            </p:txBody>
          </p:sp>
          <p:sp>
            <p:nvSpPr>
              <p:cNvPr id="72" name="TextBox 71">
                <a:extLst>
                  <a:ext uri="{FF2B5EF4-FFF2-40B4-BE49-F238E27FC236}">
                    <a16:creationId xmlns:a16="http://schemas.microsoft.com/office/drawing/2014/main" id="{8EC0666F-E290-4A00-9B3F-D13A6E59B5A6}"/>
                  </a:ext>
                </a:extLst>
              </p:cNvPr>
              <p:cNvSpPr txBox="1"/>
              <p:nvPr/>
            </p:nvSpPr>
            <p:spPr>
              <a:xfrm>
                <a:off x="4940384" y="3668047"/>
                <a:ext cx="773405" cy="338554"/>
              </a:xfrm>
              <a:prstGeom prst="rect">
                <a:avLst/>
              </a:prstGeom>
              <a:noFill/>
            </p:spPr>
            <p:txBody>
              <a:bodyPr wrap="square" rtlCol="0">
                <a:spAutoFit/>
              </a:bodyPr>
              <a:lstStyle/>
              <a:p>
                <a:pPr algn="ctr">
                  <a:buNone/>
                </a:pPr>
                <a:r>
                  <a:rPr lang="en-GB" sz="1600" dirty="0"/>
                  <a:t>3.6</a:t>
                </a:r>
              </a:p>
            </p:txBody>
          </p:sp>
          <p:sp>
            <p:nvSpPr>
              <p:cNvPr id="73" name="TextBox 72">
                <a:extLst>
                  <a:ext uri="{FF2B5EF4-FFF2-40B4-BE49-F238E27FC236}">
                    <a16:creationId xmlns:a16="http://schemas.microsoft.com/office/drawing/2014/main" id="{1EEBAA47-797B-46E7-881D-AF54F3F01865}"/>
                  </a:ext>
                </a:extLst>
              </p:cNvPr>
              <p:cNvSpPr txBox="1"/>
              <p:nvPr/>
            </p:nvSpPr>
            <p:spPr>
              <a:xfrm>
                <a:off x="5682489" y="3668047"/>
                <a:ext cx="773405" cy="338554"/>
              </a:xfrm>
              <a:prstGeom prst="rect">
                <a:avLst/>
              </a:prstGeom>
              <a:noFill/>
            </p:spPr>
            <p:txBody>
              <a:bodyPr wrap="square" rtlCol="0">
                <a:spAutoFit/>
              </a:bodyPr>
              <a:lstStyle/>
              <a:p>
                <a:pPr algn="ctr">
                  <a:buNone/>
                </a:pPr>
                <a:r>
                  <a:rPr lang="en-GB" sz="1600" dirty="0"/>
                  <a:t>3.7</a:t>
                </a:r>
              </a:p>
            </p:txBody>
          </p:sp>
          <p:sp>
            <p:nvSpPr>
              <p:cNvPr id="74" name="TextBox 73">
                <a:extLst>
                  <a:ext uri="{FF2B5EF4-FFF2-40B4-BE49-F238E27FC236}">
                    <a16:creationId xmlns:a16="http://schemas.microsoft.com/office/drawing/2014/main" id="{F4E6BDAD-3BF3-4ECD-9A99-462C18278C36}"/>
                  </a:ext>
                </a:extLst>
              </p:cNvPr>
              <p:cNvSpPr txBox="1"/>
              <p:nvPr/>
            </p:nvSpPr>
            <p:spPr>
              <a:xfrm>
                <a:off x="6417560" y="3668047"/>
                <a:ext cx="773405" cy="338554"/>
              </a:xfrm>
              <a:prstGeom prst="rect">
                <a:avLst/>
              </a:prstGeom>
              <a:noFill/>
            </p:spPr>
            <p:txBody>
              <a:bodyPr wrap="square" rtlCol="0">
                <a:spAutoFit/>
              </a:bodyPr>
              <a:lstStyle/>
              <a:p>
                <a:pPr algn="ctr">
                  <a:buNone/>
                </a:pPr>
                <a:r>
                  <a:rPr lang="en-GB" sz="1600" dirty="0"/>
                  <a:t>3.8</a:t>
                </a:r>
              </a:p>
            </p:txBody>
          </p:sp>
          <p:sp>
            <p:nvSpPr>
              <p:cNvPr id="75" name="TextBox 74">
                <a:extLst>
                  <a:ext uri="{FF2B5EF4-FFF2-40B4-BE49-F238E27FC236}">
                    <a16:creationId xmlns:a16="http://schemas.microsoft.com/office/drawing/2014/main" id="{E9D24919-C3E9-456D-B2A0-669F874CF109}"/>
                  </a:ext>
                </a:extLst>
              </p:cNvPr>
              <p:cNvSpPr txBox="1"/>
              <p:nvPr/>
            </p:nvSpPr>
            <p:spPr>
              <a:xfrm>
                <a:off x="7158314" y="3668047"/>
                <a:ext cx="773405" cy="338554"/>
              </a:xfrm>
              <a:prstGeom prst="rect">
                <a:avLst/>
              </a:prstGeom>
              <a:noFill/>
            </p:spPr>
            <p:txBody>
              <a:bodyPr wrap="square" rtlCol="0">
                <a:spAutoFit/>
              </a:bodyPr>
              <a:lstStyle/>
              <a:p>
                <a:pPr algn="ctr">
                  <a:buNone/>
                </a:pPr>
                <a:r>
                  <a:rPr lang="en-GB" sz="1600" dirty="0"/>
                  <a:t>3.9</a:t>
                </a:r>
              </a:p>
            </p:txBody>
          </p:sp>
        </p:grpSp>
        <p:grpSp>
          <p:nvGrpSpPr>
            <p:cNvPr id="52" name="Group 51">
              <a:extLst>
                <a:ext uri="{FF2B5EF4-FFF2-40B4-BE49-F238E27FC236}">
                  <a16:creationId xmlns:a16="http://schemas.microsoft.com/office/drawing/2014/main" id="{F5CFCDBD-BAF6-4CDE-A22F-DB11B98D7B18}"/>
                </a:ext>
              </a:extLst>
            </p:cNvPr>
            <p:cNvGrpSpPr/>
            <p:nvPr/>
          </p:nvGrpSpPr>
          <p:grpSpPr>
            <a:xfrm>
              <a:off x="885515" y="3548362"/>
              <a:ext cx="7405298" cy="119684"/>
              <a:chOff x="885515" y="3548362"/>
              <a:chExt cx="7405298" cy="119684"/>
            </a:xfrm>
          </p:grpSpPr>
          <p:cxnSp>
            <p:nvCxnSpPr>
              <p:cNvPr id="53" name="Straight Connector 52">
                <a:extLst>
                  <a:ext uri="{FF2B5EF4-FFF2-40B4-BE49-F238E27FC236}">
                    <a16:creationId xmlns:a16="http://schemas.microsoft.com/office/drawing/2014/main" id="{29A6BFD3-1F31-4507-974D-7E361D129998}"/>
                  </a:ext>
                </a:extLst>
              </p:cNvPr>
              <p:cNvCxnSpPr>
                <a:cxnSpLocks/>
              </p:cNvCxnSpPr>
              <p:nvPr/>
            </p:nvCxnSpPr>
            <p:spPr>
              <a:xfrm>
                <a:off x="885515" y="3561027"/>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5216D2C-1504-4257-B8C8-4131714FD1EF}"/>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0CD7AF-DAFB-4FBC-AEFC-449A885C346F}"/>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9ADDBBE-40BD-4DE9-B29B-0009FC188E26}"/>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74C1DFA-623F-477A-B311-1D32A44AF00B}"/>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12A1D1-C239-408B-A7A6-5546B1FB796E}"/>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25C11DC-5EB7-47AE-AB13-9E578F07F49F}"/>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1A23A8F-CDC6-40E1-9915-6F216F0670EC}"/>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8B390E0-0FA3-47D7-8F02-B883331D7265}"/>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F2D3570-EE8E-4623-8061-8E0C3E4C11CF}"/>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9B797A9-A18E-4A51-9080-53E2C4EBD72A}"/>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CC90DED-21C4-43E9-ABF4-F1930AAE2CFF}"/>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77" name="Rectangle: Rounded Corners 176">
            <a:extLst>
              <a:ext uri="{FF2B5EF4-FFF2-40B4-BE49-F238E27FC236}">
                <a16:creationId xmlns:a16="http://schemas.microsoft.com/office/drawing/2014/main" id="{5C23A086-89F8-4B72-86BC-B4FFF8ECCFBD}"/>
              </a:ext>
            </a:extLst>
          </p:cNvPr>
          <p:cNvSpPr/>
          <p:nvPr/>
        </p:nvSpPr>
        <p:spPr>
          <a:xfrm rot="16200000">
            <a:off x="5229530" y="2229449"/>
            <a:ext cx="285184" cy="525730"/>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06" name="Rectangle: Rounded Corners 205">
            <a:extLst>
              <a:ext uri="{FF2B5EF4-FFF2-40B4-BE49-F238E27FC236}">
                <a16:creationId xmlns:a16="http://schemas.microsoft.com/office/drawing/2014/main" id="{2DCA12E5-D92A-48AC-ACE6-FA7BB394D2E0}"/>
              </a:ext>
            </a:extLst>
          </p:cNvPr>
          <p:cNvSpPr/>
          <p:nvPr/>
        </p:nvSpPr>
        <p:spPr>
          <a:xfrm rot="16200000">
            <a:off x="5955029" y="2228476"/>
            <a:ext cx="285184" cy="525730"/>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 name="Content Placeholder 2">
            <a:extLst>
              <a:ext uri="{FF2B5EF4-FFF2-40B4-BE49-F238E27FC236}">
                <a16:creationId xmlns:a16="http://schemas.microsoft.com/office/drawing/2014/main" id="{21F50488-582A-4458-A492-1F89A60CCB58}"/>
              </a:ext>
            </a:extLst>
          </p:cNvPr>
          <p:cNvSpPr txBox="1">
            <a:spLocks/>
          </p:cNvSpPr>
          <p:nvPr/>
        </p:nvSpPr>
        <p:spPr>
          <a:xfrm>
            <a:off x="637255" y="3102664"/>
            <a:ext cx="10944224" cy="312985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Identify the two labelled numbers that 3.42 is found between.</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it closer to 3.4 or 3.5? How do you know? What multiple of 0.1 is 3.42 rounded to?</a:t>
            </a: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Clr>
                <a:srgbClr val="585858"/>
              </a:buCl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for other numbers.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38" name="TextBox 19">
            <a:extLst>
              <a:ext uri="{FF2B5EF4-FFF2-40B4-BE49-F238E27FC236}">
                <a16:creationId xmlns:a16="http://schemas.microsoft.com/office/drawing/2014/main" id="{21B04199-EFED-42A7-951C-606D2D999372}"/>
              </a:ext>
            </a:extLst>
          </p:cNvPr>
          <p:cNvSpPr txBox="1"/>
          <p:nvPr/>
        </p:nvSpPr>
        <p:spPr>
          <a:xfrm>
            <a:off x="567066" y="4276640"/>
            <a:ext cx="10944224"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3.42 is closer to 3.4 than 3.5. </a:t>
            </a:r>
          </a:p>
          <a:p>
            <a:pPr algn="ctr">
              <a:buNone/>
            </a:pPr>
            <a:r>
              <a:rPr lang="en-GB" sz="2000" i="1" dirty="0"/>
              <a:t>I know this because 3.45 would be half-way between both numbers and 3.42 &lt; 3.45.</a:t>
            </a:r>
          </a:p>
          <a:p>
            <a:pPr algn="ctr">
              <a:buNone/>
            </a:pPr>
            <a:r>
              <a:rPr lang="en-GB" sz="2000" i="1" dirty="0"/>
              <a:t>We can therefore say 3.42 rounded to the nearest multiple of 0.1 is equal to 3.4.</a:t>
            </a:r>
          </a:p>
        </p:txBody>
      </p:sp>
    </p:spTree>
    <p:custDataLst>
      <p:tags r:id="rId1"/>
    </p:custDataLst>
    <p:extLst>
      <p:ext uri="{BB962C8B-B14F-4D97-AF65-F5344CB8AC3E}">
        <p14:creationId xmlns:p14="http://schemas.microsoft.com/office/powerpoint/2010/main" val="281753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1500"/>
                                        <p:tgtEl>
                                          <p:spTgt spid="206"/>
                                        </p:tgtEl>
                                      </p:cBhvr>
                                    </p:animEffect>
                                    <p:set>
                                      <p:cBhvr>
                                        <p:cTn id="17" dur="1" fill="hold">
                                          <p:stCondLst>
                                            <p:cond delay="1499"/>
                                          </p:stCondLst>
                                        </p:cTn>
                                        <p:tgtEl>
                                          <p:spTgt spid="206"/>
                                        </p:tgtEl>
                                        <p:attrNameLst>
                                          <p:attrName>style.visibility</p:attrName>
                                        </p:attrNameLst>
                                      </p:cBhvr>
                                      <p:to>
                                        <p:strVal val="hidden"/>
                                      </p:to>
                                    </p:set>
                                  </p:childTnLst>
                                </p:cTn>
                              </p:par>
                              <p:par>
                                <p:cTn id="18" presetID="1" presetClass="exit" presetSubtype="0" fill="hold" grpId="2" nodeType="withEffect">
                                  <p:stCondLst>
                                    <p:cond delay="0"/>
                                  </p:stCondLst>
                                  <p:childTnLst>
                                    <p:set>
                                      <p:cBhvr>
                                        <p:cTn id="19" dur="1" fill="hold">
                                          <p:stCondLst>
                                            <p:cond delay="0"/>
                                          </p:stCondLst>
                                        </p:cTn>
                                        <p:tgtEl>
                                          <p:spTgt spid="17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77" grpId="0" animBg="1"/>
      <p:bldP spid="177" grpId="1" animBg="1"/>
      <p:bldP spid="177" grpId="2" animBg="1"/>
      <p:bldP spid="206" grpId="0" animBg="1"/>
      <p:bldP spid="206" grpId="1"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5"/>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F1C4AFA6-DD96-4307-9CA7-8E4363FC10D8}"/>
              </a:ext>
            </a:extLst>
          </p:cNvPr>
          <p:cNvSpPr>
            <a:spLocks noGrp="1"/>
          </p:cNvSpPr>
          <p:nvPr>
            <p:ph type="title"/>
          </p:nvPr>
        </p:nvSpPr>
        <p:spPr/>
        <p:txBody>
          <a:bodyPr>
            <a:normAutofit fontScale="90000"/>
          </a:bodyPr>
          <a:lstStyle/>
          <a:p>
            <a:r>
              <a:rPr lang="en-GB" sz="2000" dirty="0"/>
              <a:t>5NPV-3 Decimal fractions in the linear number system</a:t>
            </a:r>
            <a:br>
              <a:rPr lang="en-GB" sz="2000" dirty="0"/>
            </a:br>
            <a:endParaRPr lang="en-GB" dirty="0"/>
          </a:p>
        </p:txBody>
      </p:sp>
      <p:sp>
        <p:nvSpPr>
          <p:cNvPr id="36" name="TextBox 35">
            <a:extLst>
              <a:ext uri="{FF2B5EF4-FFF2-40B4-BE49-F238E27FC236}">
                <a16:creationId xmlns:a16="http://schemas.microsoft.com/office/drawing/2014/main" id="{B970AEAE-5CE0-4635-946F-24E82EEA6485}"/>
              </a:ext>
            </a:extLst>
          </p:cNvPr>
          <p:cNvSpPr txBox="1"/>
          <p:nvPr/>
        </p:nvSpPr>
        <p:spPr>
          <a:xfrm>
            <a:off x="1472480" y="2767003"/>
            <a:ext cx="966496" cy="430887"/>
          </a:xfrm>
          <a:prstGeom prst="rect">
            <a:avLst/>
          </a:prstGeom>
          <a:noFill/>
        </p:spPr>
        <p:txBody>
          <a:bodyPr wrap="square" rtlCol="0">
            <a:spAutoFit/>
          </a:bodyPr>
          <a:lstStyle/>
          <a:p>
            <a:pPr algn="ctr">
              <a:buNone/>
            </a:pPr>
            <a:r>
              <a:rPr lang="en-GB" sz="2200" b="1" dirty="0"/>
              <a:t>3</a:t>
            </a:r>
          </a:p>
        </p:txBody>
      </p:sp>
      <p:sp>
        <p:nvSpPr>
          <p:cNvPr id="37" name="TextBox 36">
            <a:extLst>
              <a:ext uri="{FF2B5EF4-FFF2-40B4-BE49-F238E27FC236}">
                <a16:creationId xmlns:a16="http://schemas.microsoft.com/office/drawing/2014/main" id="{59576ECD-B853-4C1D-87AD-DFF66A5557E7}"/>
              </a:ext>
            </a:extLst>
          </p:cNvPr>
          <p:cNvSpPr txBox="1"/>
          <p:nvPr/>
        </p:nvSpPr>
        <p:spPr>
          <a:xfrm>
            <a:off x="4634518" y="2767003"/>
            <a:ext cx="966496" cy="430887"/>
          </a:xfrm>
          <a:prstGeom prst="rect">
            <a:avLst/>
          </a:prstGeom>
          <a:noFill/>
        </p:spPr>
        <p:txBody>
          <a:bodyPr wrap="square" rtlCol="0">
            <a:spAutoFit/>
          </a:bodyPr>
          <a:lstStyle/>
          <a:p>
            <a:pPr algn="ctr">
              <a:buNone/>
            </a:pPr>
            <a:r>
              <a:rPr lang="en-GB" sz="2200" b="1" dirty="0"/>
              <a:t>4</a:t>
            </a:r>
          </a:p>
        </p:txBody>
      </p:sp>
      <p:sp>
        <p:nvSpPr>
          <p:cNvPr id="40" name="TextBox 39">
            <a:extLst>
              <a:ext uri="{FF2B5EF4-FFF2-40B4-BE49-F238E27FC236}">
                <a16:creationId xmlns:a16="http://schemas.microsoft.com/office/drawing/2014/main" id="{A13E0977-1DC0-4942-8112-C3B7754D7CDC}"/>
              </a:ext>
            </a:extLst>
          </p:cNvPr>
          <p:cNvSpPr txBox="1"/>
          <p:nvPr/>
        </p:nvSpPr>
        <p:spPr>
          <a:xfrm>
            <a:off x="1266617" y="5197009"/>
            <a:ext cx="1378222" cy="430887"/>
          </a:xfrm>
          <a:prstGeom prst="rect">
            <a:avLst/>
          </a:prstGeom>
          <a:noFill/>
        </p:spPr>
        <p:txBody>
          <a:bodyPr wrap="square" rtlCol="0">
            <a:spAutoFit/>
          </a:bodyPr>
          <a:lstStyle/>
          <a:p>
            <a:pPr algn="ctr">
              <a:buNone/>
            </a:pPr>
            <a:r>
              <a:rPr lang="en-GB" sz="2200" b="1" dirty="0"/>
              <a:t>3.4</a:t>
            </a:r>
          </a:p>
        </p:txBody>
      </p:sp>
      <p:sp>
        <p:nvSpPr>
          <p:cNvPr id="41" name="TextBox 40">
            <a:extLst>
              <a:ext uri="{FF2B5EF4-FFF2-40B4-BE49-F238E27FC236}">
                <a16:creationId xmlns:a16="http://schemas.microsoft.com/office/drawing/2014/main" id="{86784DB9-445E-4F65-B48A-411EFEC949B7}"/>
              </a:ext>
            </a:extLst>
          </p:cNvPr>
          <p:cNvSpPr txBox="1"/>
          <p:nvPr/>
        </p:nvSpPr>
        <p:spPr>
          <a:xfrm>
            <a:off x="4428655" y="5197009"/>
            <a:ext cx="1378222" cy="430887"/>
          </a:xfrm>
          <a:prstGeom prst="rect">
            <a:avLst/>
          </a:prstGeom>
          <a:noFill/>
        </p:spPr>
        <p:txBody>
          <a:bodyPr wrap="square" rtlCol="0">
            <a:spAutoFit/>
          </a:bodyPr>
          <a:lstStyle/>
          <a:p>
            <a:pPr algn="ctr">
              <a:buNone/>
            </a:pPr>
            <a:r>
              <a:rPr lang="en-GB" sz="2200" b="1" dirty="0"/>
              <a:t>3.5</a:t>
            </a:r>
          </a:p>
        </p:txBody>
      </p:sp>
      <p:sp>
        <p:nvSpPr>
          <p:cNvPr id="39" name="TextBox 38">
            <a:extLst>
              <a:ext uri="{FF2B5EF4-FFF2-40B4-BE49-F238E27FC236}">
                <a16:creationId xmlns:a16="http://schemas.microsoft.com/office/drawing/2014/main" id="{DA728999-DAFF-4A71-A141-321439EFE6C9}"/>
              </a:ext>
            </a:extLst>
          </p:cNvPr>
          <p:cNvSpPr txBox="1"/>
          <p:nvPr/>
        </p:nvSpPr>
        <p:spPr>
          <a:xfrm>
            <a:off x="2978663" y="2767002"/>
            <a:ext cx="966496" cy="430887"/>
          </a:xfrm>
          <a:prstGeom prst="rect">
            <a:avLst/>
          </a:prstGeom>
          <a:noFill/>
        </p:spPr>
        <p:txBody>
          <a:bodyPr wrap="square" rtlCol="0">
            <a:spAutoFit/>
          </a:bodyPr>
          <a:lstStyle/>
          <a:p>
            <a:pPr algn="ctr">
              <a:buNone/>
            </a:pPr>
            <a:r>
              <a:rPr lang="en-GB" sz="2200" b="1" dirty="0"/>
              <a:t>3.42</a:t>
            </a:r>
          </a:p>
        </p:txBody>
      </p:sp>
      <p:sp>
        <p:nvSpPr>
          <p:cNvPr id="42" name="TextBox 41">
            <a:extLst>
              <a:ext uri="{FF2B5EF4-FFF2-40B4-BE49-F238E27FC236}">
                <a16:creationId xmlns:a16="http://schemas.microsoft.com/office/drawing/2014/main" id="{BCD3D784-33C7-49A5-89F5-FF1C6473F051}"/>
              </a:ext>
            </a:extLst>
          </p:cNvPr>
          <p:cNvSpPr txBox="1"/>
          <p:nvPr/>
        </p:nvSpPr>
        <p:spPr>
          <a:xfrm>
            <a:off x="623888" y="1780510"/>
            <a:ext cx="2663682" cy="769441"/>
          </a:xfrm>
          <a:prstGeom prst="rect">
            <a:avLst/>
          </a:prstGeom>
          <a:noFill/>
        </p:spPr>
        <p:txBody>
          <a:bodyPr wrap="square" rtlCol="0">
            <a:spAutoFit/>
          </a:bodyPr>
          <a:lstStyle/>
          <a:p>
            <a:pPr algn="ctr">
              <a:buNone/>
            </a:pPr>
            <a:r>
              <a:rPr lang="en-GB" sz="2200" b="1" dirty="0"/>
              <a:t>Previous multiple of 1</a:t>
            </a:r>
          </a:p>
        </p:txBody>
      </p:sp>
      <p:sp>
        <p:nvSpPr>
          <p:cNvPr id="43" name="TextBox 42">
            <a:extLst>
              <a:ext uri="{FF2B5EF4-FFF2-40B4-BE49-F238E27FC236}">
                <a16:creationId xmlns:a16="http://schemas.microsoft.com/office/drawing/2014/main" id="{E2A33759-3909-4C2B-972E-38ED3AC8FC5B}"/>
              </a:ext>
            </a:extLst>
          </p:cNvPr>
          <p:cNvSpPr txBox="1"/>
          <p:nvPr/>
        </p:nvSpPr>
        <p:spPr>
          <a:xfrm>
            <a:off x="4071399" y="1780510"/>
            <a:ext cx="2092736" cy="769441"/>
          </a:xfrm>
          <a:prstGeom prst="rect">
            <a:avLst/>
          </a:prstGeom>
          <a:noFill/>
        </p:spPr>
        <p:txBody>
          <a:bodyPr wrap="square" rtlCol="0">
            <a:spAutoFit/>
          </a:bodyPr>
          <a:lstStyle/>
          <a:p>
            <a:pPr algn="ctr">
              <a:buNone/>
            </a:pPr>
            <a:r>
              <a:rPr lang="en-GB" sz="2200" b="1" dirty="0"/>
              <a:t>Next multiple of 1</a:t>
            </a:r>
          </a:p>
        </p:txBody>
      </p:sp>
      <p:sp>
        <p:nvSpPr>
          <p:cNvPr id="46" name="Rectangle: Rounded Corners 45">
            <a:extLst>
              <a:ext uri="{FF2B5EF4-FFF2-40B4-BE49-F238E27FC236}">
                <a16:creationId xmlns:a16="http://schemas.microsoft.com/office/drawing/2014/main" id="{26A75FD4-2E49-4775-BEBD-DA4C8FE8BDB8}"/>
              </a:ext>
            </a:extLst>
          </p:cNvPr>
          <p:cNvSpPr/>
          <p:nvPr/>
        </p:nvSpPr>
        <p:spPr>
          <a:xfrm rot="16200000">
            <a:off x="1680335" y="2434966"/>
            <a:ext cx="524280" cy="1094958"/>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47" name="Rectangle: Rounded Corners 46">
            <a:extLst>
              <a:ext uri="{FF2B5EF4-FFF2-40B4-BE49-F238E27FC236}">
                <a16:creationId xmlns:a16="http://schemas.microsoft.com/office/drawing/2014/main" id="{6F411F59-1928-4079-98F8-FAD0BE9B9032}"/>
              </a:ext>
            </a:extLst>
          </p:cNvPr>
          <p:cNvSpPr/>
          <p:nvPr/>
        </p:nvSpPr>
        <p:spPr>
          <a:xfrm rot="16200000">
            <a:off x="4842372" y="2434968"/>
            <a:ext cx="524280" cy="1094956"/>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grpSp>
        <p:nvGrpSpPr>
          <p:cNvPr id="9" name="Group 8">
            <a:extLst>
              <a:ext uri="{FF2B5EF4-FFF2-40B4-BE49-F238E27FC236}">
                <a16:creationId xmlns:a16="http://schemas.microsoft.com/office/drawing/2014/main" id="{D9CA7408-9D8F-4787-BB57-AB0DAB28C08C}"/>
              </a:ext>
            </a:extLst>
          </p:cNvPr>
          <p:cNvGrpSpPr/>
          <p:nvPr/>
        </p:nvGrpSpPr>
        <p:grpSpPr>
          <a:xfrm>
            <a:off x="623888" y="4204893"/>
            <a:ext cx="5540247" cy="1456132"/>
            <a:chOff x="623888" y="4204893"/>
            <a:chExt cx="5540247" cy="1456132"/>
          </a:xfrm>
        </p:grpSpPr>
        <p:sp>
          <p:nvSpPr>
            <p:cNvPr id="38" name="TextBox 37">
              <a:extLst>
                <a:ext uri="{FF2B5EF4-FFF2-40B4-BE49-F238E27FC236}">
                  <a16:creationId xmlns:a16="http://schemas.microsoft.com/office/drawing/2014/main" id="{E985F923-D0E7-4C62-A2EE-431EF7809121}"/>
                </a:ext>
              </a:extLst>
            </p:cNvPr>
            <p:cNvSpPr txBox="1"/>
            <p:nvPr/>
          </p:nvSpPr>
          <p:spPr>
            <a:xfrm>
              <a:off x="2978663" y="5197008"/>
              <a:ext cx="966496" cy="430887"/>
            </a:xfrm>
            <a:prstGeom prst="rect">
              <a:avLst/>
            </a:prstGeom>
            <a:noFill/>
          </p:spPr>
          <p:txBody>
            <a:bodyPr wrap="square" rtlCol="0">
              <a:spAutoFit/>
            </a:bodyPr>
            <a:lstStyle/>
            <a:p>
              <a:pPr algn="ctr">
                <a:buNone/>
              </a:pPr>
              <a:r>
                <a:rPr lang="en-GB" sz="2200" b="1" dirty="0"/>
                <a:t>3.42</a:t>
              </a:r>
            </a:p>
          </p:txBody>
        </p:sp>
        <p:sp>
          <p:nvSpPr>
            <p:cNvPr id="44" name="TextBox 43">
              <a:extLst>
                <a:ext uri="{FF2B5EF4-FFF2-40B4-BE49-F238E27FC236}">
                  <a16:creationId xmlns:a16="http://schemas.microsoft.com/office/drawing/2014/main" id="{82D06A21-E389-46B5-86D5-B8019D95E697}"/>
                </a:ext>
              </a:extLst>
            </p:cNvPr>
            <p:cNvSpPr txBox="1"/>
            <p:nvPr/>
          </p:nvSpPr>
          <p:spPr>
            <a:xfrm>
              <a:off x="623888" y="4204893"/>
              <a:ext cx="2663682" cy="769441"/>
            </a:xfrm>
            <a:prstGeom prst="rect">
              <a:avLst/>
            </a:prstGeom>
            <a:noFill/>
          </p:spPr>
          <p:txBody>
            <a:bodyPr wrap="square" rtlCol="0">
              <a:spAutoFit/>
            </a:bodyPr>
            <a:lstStyle/>
            <a:p>
              <a:pPr algn="ctr">
                <a:buNone/>
              </a:pPr>
              <a:r>
                <a:rPr lang="en-GB" sz="2200" b="1" dirty="0"/>
                <a:t>Previous multiple of 0.1</a:t>
              </a:r>
            </a:p>
          </p:txBody>
        </p:sp>
        <p:sp>
          <p:nvSpPr>
            <p:cNvPr id="45" name="TextBox 44">
              <a:extLst>
                <a:ext uri="{FF2B5EF4-FFF2-40B4-BE49-F238E27FC236}">
                  <a16:creationId xmlns:a16="http://schemas.microsoft.com/office/drawing/2014/main" id="{9853E8DC-B0F3-482D-9ED5-ECE0D2F76D49}"/>
                </a:ext>
              </a:extLst>
            </p:cNvPr>
            <p:cNvSpPr txBox="1"/>
            <p:nvPr/>
          </p:nvSpPr>
          <p:spPr>
            <a:xfrm>
              <a:off x="4071399" y="4204893"/>
              <a:ext cx="2092736" cy="769441"/>
            </a:xfrm>
            <a:prstGeom prst="rect">
              <a:avLst/>
            </a:prstGeom>
            <a:noFill/>
          </p:spPr>
          <p:txBody>
            <a:bodyPr wrap="square" rtlCol="0">
              <a:spAutoFit/>
            </a:bodyPr>
            <a:lstStyle/>
            <a:p>
              <a:pPr algn="ctr">
                <a:buNone/>
              </a:pPr>
              <a:r>
                <a:rPr lang="en-GB" sz="2200" b="1" dirty="0"/>
                <a:t>Next multiple of 0.1</a:t>
              </a:r>
            </a:p>
          </p:txBody>
        </p:sp>
        <p:sp>
          <p:nvSpPr>
            <p:cNvPr id="77" name="Rectangle: Rounded Corners 76">
              <a:extLst>
                <a:ext uri="{FF2B5EF4-FFF2-40B4-BE49-F238E27FC236}">
                  <a16:creationId xmlns:a16="http://schemas.microsoft.com/office/drawing/2014/main" id="{F9E49676-1E0E-47B0-BB49-C0748246469F}"/>
                </a:ext>
              </a:extLst>
            </p:cNvPr>
            <p:cNvSpPr/>
            <p:nvPr/>
          </p:nvSpPr>
          <p:spPr>
            <a:xfrm rot="16200000">
              <a:off x="1680337" y="4851402"/>
              <a:ext cx="524280" cy="1094964"/>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8" name="Rectangle: Rounded Corners 77">
              <a:extLst>
                <a:ext uri="{FF2B5EF4-FFF2-40B4-BE49-F238E27FC236}">
                  <a16:creationId xmlns:a16="http://schemas.microsoft.com/office/drawing/2014/main" id="{563C873E-97BF-4858-B74F-0E6014C9FC13}"/>
                </a:ext>
              </a:extLst>
            </p:cNvPr>
            <p:cNvSpPr/>
            <p:nvPr/>
          </p:nvSpPr>
          <p:spPr>
            <a:xfrm rot="16200000">
              <a:off x="4842374" y="4851402"/>
              <a:ext cx="524280" cy="1094966"/>
            </a:xfrm>
            <a:prstGeom prst="roundRect">
              <a:avLst>
                <a:gd name="adj" fmla="val 18753"/>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grpSp>
      <p:sp>
        <p:nvSpPr>
          <p:cNvPr id="7" name="Oval 6">
            <a:extLst>
              <a:ext uri="{FF2B5EF4-FFF2-40B4-BE49-F238E27FC236}">
                <a16:creationId xmlns:a16="http://schemas.microsoft.com/office/drawing/2014/main" id="{C80B9F13-6FF4-4AA2-91F7-74B046C6446C}"/>
              </a:ext>
            </a:extLst>
          </p:cNvPr>
          <p:cNvSpPr/>
          <p:nvPr/>
        </p:nvSpPr>
        <p:spPr>
          <a:xfrm>
            <a:off x="1308244" y="2600059"/>
            <a:ext cx="1268460" cy="7647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5" name="Oval 24">
            <a:extLst>
              <a:ext uri="{FF2B5EF4-FFF2-40B4-BE49-F238E27FC236}">
                <a16:creationId xmlns:a16="http://schemas.microsoft.com/office/drawing/2014/main" id="{62DDD480-BF7F-44E1-A5EB-2AA1B301CC88}"/>
              </a:ext>
            </a:extLst>
          </p:cNvPr>
          <p:cNvSpPr/>
          <p:nvPr/>
        </p:nvSpPr>
        <p:spPr>
          <a:xfrm>
            <a:off x="1308244" y="5016499"/>
            <a:ext cx="1268460" cy="76477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 name="Content Placeholder 2">
            <a:extLst>
              <a:ext uri="{FF2B5EF4-FFF2-40B4-BE49-F238E27FC236}">
                <a16:creationId xmlns:a16="http://schemas.microsoft.com/office/drawing/2014/main" id="{DA6D1B7B-2205-4C6D-BC5D-6382DE2EFDE5}"/>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Identify the multiple of 1 before and after the given number.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multiple is it closest to? How do you know?</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Identify the multiple of 0.1 before and after the given number.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multiple is it closest to? How do you know?</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for other numbers.</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2221012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7"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0B035-54E4-4C5F-BFE1-DE1E96541E9C}"/>
              </a:ext>
            </a:extLst>
          </p:cNvPr>
          <p:cNvSpPr>
            <a:spLocks noGrp="1"/>
          </p:cNvSpPr>
          <p:nvPr>
            <p:ph type="title"/>
          </p:nvPr>
        </p:nvSpPr>
        <p:spPr/>
        <p:txBody>
          <a:bodyPr>
            <a:normAutofit fontScale="90000"/>
          </a:bodyPr>
          <a:lstStyle/>
          <a:p>
            <a:r>
              <a:rPr lang="en-GB" sz="2000" dirty="0"/>
              <a:t>5NPV-3 Decimal fractions in the linear number system</a:t>
            </a:r>
            <a:br>
              <a:rPr lang="en-GB" sz="2000" dirty="0"/>
            </a:br>
            <a:endParaRPr lang="en-GB" dirty="0"/>
          </a:p>
        </p:txBody>
      </p:sp>
      <p:sp>
        <p:nvSpPr>
          <p:cNvPr id="7" name="TextBox 6">
            <a:extLst>
              <a:ext uri="{FF2B5EF4-FFF2-40B4-BE49-F238E27FC236}">
                <a16:creationId xmlns:a16="http://schemas.microsoft.com/office/drawing/2014/main" id="{2B4F84D3-4D19-44A7-91D8-2619CE548521}"/>
              </a:ext>
            </a:extLst>
          </p:cNvPr>
          <p:cNvSpPr txBox="1"/>
          <p:nvPr/>
        </p:nvSpPr>
        <p:spPr bwMode="auto">
          <a:xfrm>
            <a:off x="2148200" y="2229149"/>
            <a:ext cx="292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b="1" dirty="0">
                <a:latin typeface="Myriad Pro" panose="020B0503030403020204" pitchFamily="34" charset="0"/>
                <a:ea typeface="Myriad Pro Semibold" charset="0"/>
                <a:cs typeface="Myriad Pro Semibold" charset="0"/>
              </a:rPr>
              <a:t>5 7 . 6 2</a:t>
            </a:r>
          </a:p>
        </p:txBody>
      </p:sp>
      <p:sp>
        <p:nvSpPr>
          <p:cNvPr id="25" name="TextBox 24">
            <a:extLst>
              <a:ext uri="{FF2B5EF4-FFF2-40B4-BE49-F238E27FC236}">
                <a16:creationId xmlns:a16="http://schemas.microsoft.com/office/drawing/2014/main" id="{2B9B0390-C1A1-4444-A185-C1DB831D841C}"/>
              </a:ext>
            </a:extLst>
          </p:cNvPr>
          <p:cNvSpPr txBox="1"/>
          <p:nvPr/>
        </p:nvSpPr>
        <p:spPr bwMode="auto">
          <a:xfrm>
            <a:off x="4768227" y="4211254"/>
            <a:ext cx="1887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Myriad Pro" panose="020B0503030403020204" pitchFamily="34" charset="0"/>
                <a:ea typeface="Myriad Pro Semibold" charset="0"/>
                <a:cs typeface="Myriad Pro Semibold" charset="0"/>
              </a:rPr>
              <a:t>nearest 1</a:t>
            </a:r>
          </a:p>
        </p:txBody>
      </p:sp>
      <p:sp>
        <p:nvSpPr>
          <p:cNvPr id="30" name="TextBox 29">
            <a:extLst>
              <a:ext uri="{FF2B5EF4-FFF2-40B4-BE49-F238E27FC236}">
                <a16:creationId xmlns:a16="http://schemas.microsoft.com/office/drawing/2014/main" id="{3C7642DA-CD94-4D54-8558-1BD8439E1EC5}"/>
              </a:ext>
            </a:extLst>
          </p:cNvPr>
          <p:cNvSpPr txBox="1"/>
          <p:nvPr/>
        </p:nvSpPr>
        <p:spPr bwMode="auto">
          <a:xfrm>
            <a:off x="4768227" y="3233619"/>
            <a:ext cx="1887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Myriad Pro" panose="020B0503030403020204" pitchFamily="34" charset="0"/>
                <a:ea typeface="Myriad Pro Semibold" charset="0"/>
                <a:cs typeface="Myriad Pro Semibold" charset="0"/>
              </a:rPr>
              <a:t>nearest 0.1</a:t>
            </a:r>
          </a:p>
        </p:txBody>
      </p:sp>
      <p:sp>
        <p:nvSpPr>
          <p:cNvPr id="2" name="Content Placeholder 2">
            <a:extLst>
              <a:ext uri="{FF2B5EF4-FFF2-40B4-BE49-F238E27FC236}">
                <a16:creationId xmlns:a16="http://schemas.microsoft.com/office/drawing/2014/main" id="{BD3A0ACD-9168-4663-8DA0-AC0533613F90}"/>
              </a:ext>
            </a:extLst>
          </p:cNvPr>
          <p:cNvSpPr txBox="1">
            <a:spLocks/>
          </p:cNvSpPr>
          <p:nvPr/>
        </p:nvSpPr>
        <p:spPr>
          <a:xfrm>
            <a:off x="7981827" y="1557338"/>
            <a:ext cx="3600574"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When rounding to the nearest 0.1, what do you notice about the answer? Which digit is critical?</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When rounding to the nearest 1, what do you notice about your answer? Which digit is critical?</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this activity for other numbers.</a:t>
            </a:r>
          </a:p>
        </p:txBody>
      </p:sp>
      <p:sp>
        <p:nvSpPr>
          <p:cNvPr id="32" name="TextBox 31">
            <a:extLst>
              <a:ext uri="{FF2B5EF4-FFF2-40B4-BE49-F238E27FC236}">
                <a16:creationId xmlns:a16="http://schemas.microsoft.com/office/drawing/2014/main" id="{5BF67AD8-AA66-44C5-B55A-1BA84BE57D84}"/>
              </a:ext>
            </a:extLst>
          </p:cNvPr>
          <p:cNvSpPr txBox="1"/>
          <p:nvPr/>
        </p:nvSpPr>
        <p:spPr bwMode="auto">
          <a:xfrm>
            <a:off x="2148200" y="3076075"/>
            <a:ext cx="292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b="1" dirty="0">
                <a:latin typeface="Myriad Pro" panose="020B0503030403020204" pitchFamily="34" charset="0"/>
                <a:ea typeface="Myriad Pro Semibold" charset="0"/>
                <a:cs typeface="Myriad Pro Semibold" charset="0"/>
              </a:rPr>
              <a:t>5 7 . 6 </a:t>
            </a:r>
          </a:p>
        </p:txBody>
      </p:sp>
      <p:sp>
        <p:nvSpPr>
          <p:cNvPr id="33" name="TextBox 32">
            <a:extLst>
              <a:ext uri="{FF2B5EF4-FFF2-40B4-BE49-F238E27FC236}">
                <a16:creationId xmlns:a16="http://schemas.microsoft.com/office/drawing/2014/main" id="{426BD8F6-8346-48CD-98F5-0CF810265F16}"/>
              </a:ext>
            </a:extLst>
          </p:cNvPr>
          <p:cNvSpPr txBox="1"/>
          <p:nvPr/>
        </p:nvSpPr>
        <p:spPr bwMode="auto">
          <a:xfrm>
            <a:off x="2148200" y="3923001"/>
            <a:ext cx="292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b="1" dirty="0">
                <a:latin typeface="Myriad Pro" panose="020B0503030403020204" pitchFamily="34" charset="0"/>
                <a:ea typeface="Myriad Pro Semibold" charset="0"/>
                <a:cs typeface="Myriad Pro Semibold" charset="0"/>
              </a:rPr>
              <a:t>5 8</a:t>
            </a:r>
          </a:p>
        </p:txBody>
      </p:sp>
    </p:spTree>
    <p:extLst>
      <p:ext uri="{BB962C8B-B14F-4D97-AF65-F5344CB8AC3E}">
        <p14:creationId xmlns:p14="http://schemas.microsoft.com/office/powerpoint/2010/main" val="4216879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5NPV-3 Decimal fractions in the linear number system</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R="36195">
              <a:spcBef>
                <a:spcPts val="400"/>
              </a:spcBef>
              <a:spcAft>
                <a:spcPts val="400"/>
              </a:spcAft>
            </a:pPr>
            <a:r>
              <a:rPr lang="en-GB"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Round the Dice Decimals 1</a:t>
            </a:r>
            <a:endParaRPr lang="en-GB"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0000"/>
              </a:lnSpc>
              <a:spcAft>
                <a:spcPts val="1200"/>
              </a:spcAft>
            </a:pP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https://nrich.maths.org/10438</a:t>
            </a:r>
            <a:endParaRPr lang="en-GB" sz="1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443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5NPV-1: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1.23 Composition and calculation: tenths </a:t>
            </a:r>
            <a:endParaRPr lang="en-GB" sz="1600" dirty="0"/>
          </a:p>
          <a:p>
            <a:pPr marL="585781" lvl="1" indent="-285750">
              <a:lnSpc>
                <a:spcPct val="120000"/>
              </a:lnSpc>
            </a:pPr>
            <a:r>
              <a:rPr lang="en-GB" sz="1600" dirty="0">
                <a:solidFill>
                  <a:schemeClr val="tx2"/>
                </a:solidFill>
                <a:hlinkClick r:id="rId4"/>
              </a:rPr>
              <a:t>1.24 Composition and calculation: hundredths and thousandths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12" name="Content Placeholder 11">
            <a:extLst>
              <a:ext uri="{FF2B5EF4-FFF2-40B4-BE49-F238E27FC236}">
                <a16:creationId xmlns:a16="http://schemas.microsoft.com/office/drawing/2014/main" id="{B2DE7283-9584-4968-86BA-03FED0BD5AF8}"/>
              </a:ext>
            </a:extLst>
          </p:cNvPr>
          <p:cNvPicPr>
            <a:picLocks noGrp="1" noChangeAspect="1"/>
          </p:cNvPicPr>
          <p:nvPr>
            <p:ph sz="half" idx="1"/>
          </p:nvPr>
        </p:nvPicPr>
        <p:blipFill>
          <a:blip r:embed="rId5"/>
          <a:stretch>
            <a:fillRect/>
          </a:stretch>
        </p:blipFill>
        <p:spPr>
          <a:xfrm>
            <a:off x="3529648" y="1675685"/>
            <a:ext cx="2369763" cy="3312149"/>
          </a:xfrm>
          <a:prstGeom prst="rect">
            <a:avLst/>
          </a:prstGeom>
          <a:ln>
            <a:solidFill>
              <a:schemeClr val="tx1"/>
            </a:solidFill>
          </a:ln>
        </p:spPr>
      </p:pic>
      <p:pic>
        <p:nvPicPr>
          <p:cNvPr id="13" name="Picture 12">
            <a:extLst>
              <a:ext uri="{FF2B5EF4-FFF2-40B4-BE49-F238E27FC236}">
                <a16:creationId xmlns:a16="http://schemas.microsoft.com/office/drawing/2014/main" id="{28B3CF62-E085-4DF6-B842-03985135C6D7}"/>
              </a:ext>
            </a:extLst>
          </p:cNvPr>
          <p:cNvPicPr>
            <a:picLocks noChangeAspect="1"/>
          </p:cNvPicPr>
          <p:nvPr/>
        </p:nvPicPr>
        <p:blipFill>
          <a:blip r:embed="rId6"/>
          <a:stretch>
            <a:fillRect/>
          </a:stretch>
        </p:blipFill>
        <p:spPr>
          <a:xfrm>
            <a:off x="609599" y="1675685"/>
            <a:ext cx="2369763" cy="3323161"/>
          </a:xfrm>
          <a:prstGeom prst="rect">
            <a:avLst/>
          </a:prstGeom>
          <a:ln>
            <a:solidFill>
              <a:schemeClr val="tx1"/>
            </a:solidFill>
          </a:ln>
        </p:spPr>
      </p:pic>
    </p:spTree>
    <p:extLst>
      <p:ext uri="{BB962C8B-B14F-4D97-AF65-F5344CB8AC3E}">
        <p14:creationId xmlns:p14="http://schemas.microsoft.com/office/powerpoint/2010/main" val="3808957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Decimal fractions in the linear number system</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5NPV-3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1184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5NPV-3 Decimal fractions in the linear number system</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3995135"/>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3968135"/>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405375"/>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391875"/>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US" altLang="en-US" dirty="0"/>
              <a:t>5NPV-3 Decimal fractions in the linear number system</a:t>
            </a:r>
            <a:endParaRPr lang="en-GB" kern="0"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421340" y="1551534"/>
            <a:ext cx="11756193" cy="489546"/>
            <a:chOff x="657117" y="3548362"/>
            <a:chExt cx="8232613"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268360"/>
              <a:chOff x="657117" y="3668046"/>
              <a:chExt cx="8232613" cy="268360"/>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30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100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268358"/>
              </a:xfrm>
              <a:prstGeom prst="rect">
                <a:avLst/>
              </a:prstGeom>
              <a:noFill/>
            </p:spPr>
            <p:txBody>
              <a:bodyPr wrap="square" rtlCol="0">
                <a:spAutoFit/>
              </a:bodyPr>
              <a:lstStyle/>
              <a:p>
                <a:pPr algn="ctr">
                  <a:buNone/>
                </a:pPr>
                <a:r>
                  <a:rPr lang="en-GB" sz="1600" dirty="0"/>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10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268358"/>
              </a:xfrm>
              <a:prstGeom prst="rect">
                <a:avLst/>
              </a:prstGeom>
              <a:noFill/>
            </p:spPr>
            <p:txBody>
              <a:bodyPr wrap="square" rtlCol="0">
                <a:spAutoFit/>
              </a:bodyPr>
              <a:lstStyle/>
              <a:p>
                <a:pPr algn="ctr">
                  <a:buNone/>
                </a:pPr>
                <a:r>
                  <a:rPr lang="en-GB" sz="1600" dirty="0"/>
                  <a:t>20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40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60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70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80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90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42" name="Group 141">
            <a:extLst>
              <a:ext uri="{FF2B5EF4-FFF2-40B4-BE49-F238E27FC236}">
                <a16:creationId xmlns:a16="http://schemas.microsoft.com/office/drawing/2014/main" id="{295DB71B-1316-40FF-B7A7-E5E83EDDBA1F}"/>
              </a:ext>
            </a:extLst>
          </p:cNvPr>
          <p:cNvGrpSpPr/>
          <p:nvPr/>
        </p:nvGrpSpPr>
        <p:grpSpPr>
          <a:xfrm>
            <a:off x="421340" y="2433739"/>
            <a:ext cx="11756193" cy="489546"/>
            <a:chOff x="657117" y="3548362"/>
            <a:chExt cx="8232613" cy="388044"/>
          </a:xfrm>
        </p:grpSpPr>
        <p:grpSp>
          <p:nvGrpSpPr>
            <p:cNvPr id="143" name="Group 142">
              <a:extLst>
                <a:ext uri="{FF2B5EF4-FFF2-40B4-BE49-F238E27FC236}">
                  <a16:creationId xmlns:a16="http://schemas.microsoft.com/office/drawing/2014/main" id="{D9436F7C-D233-491E-8AFF-4E98CE23EF26}"/>
                </a:ext>
              </a:extLst>
            </p:cNvPr>
            <p:cNvGrpSpPr/>
            <p:nvPr/>
          </p:nvGrpSpPr>
          <p:grpSpPr>
            <a:xfrm>
              <a:off x="657117" y="3668046"/>
              <a:ext cx="8232613" cy="268360"/>
              <a:chOff x="657117" y="3668046"/>
              <a:chExt cx="8232613" cy="268360"/>
            </a:xfrm>
          </p:grpSpPr>
          <p:sp>
            <p:nvSpPr>
              <p:cNvPr id="157" name="TextBox 156">
                <a:extLst>
                  <a:ext uri="{FF2B5EF4-FFF2-40B4-BE49-F238E27FC236}">
                    <a16:creationId xmlns:a16="http://schemas.microsoft.com/office/drawing/2014/main" id="{94862E25-F67F-454A-AEED-7AE87EFDC1E7}"/>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3</a:t>
                </a:r>
              </a:p>
            </p:txBody>
          </p:sp>
          <p:sp>
            <p:nvSpPr>
              <p:cNvPr id="158" name="TextBox 157">
                <a:extLst>
                  <a:ext uri="{FF2B5EF4-FFF2-40B4-BE49-F238E27FC236}">
                    <a16:creationId xmlns:a16="http://schemas.microsoft.com/office/drawing/2014/main" id="{18415717-D3CE-44EF-ADCC-A8E44DD48FEC}"/>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10</a:t>
                </a:r>
              </a:p>
            </p:txBody>
          </p:sp>
          <p:sp>
            <p:nvSpPr>
              <p:cNvPr id="159" name="TextBox 158">
                <a:extLst>
                  <a:ext uri="{FF2B5EF4-FFF2-40B4-BE49-F238E27FC236}">
                    <a16:creationId xmlns:a16="http://schemas.microsoft.com/office/drawing/2014/main" id="{83442C20-58A7-4F3E-A7B1-337E7394FA2A}"/>
                  </a:ext>
                </a:extLst>
              </p:cNvPr>
              <p:cNvSpPr txBox="1"/>
              <p:nvPr/>
            </p:nvSpPr>
            <p:spPr>
              <a:xfrm>
                <a:off x="657117" y="3668047"/>
                <a:ext cx="475631" cy="268358"/>
              </a:xfrm>
              <a:prstGeom prst="rect">
                <a:avLst/>
              </a:prstGeom>
              <a:noFill/>
            </p:spPr>
            <p:txBody>
              <a:bodyPr wrap="square" rtlCol="0">
                <a:spAutoFit/>
              </a:bodyPr>
              <a:lstStyle/>
              <a:p>
                <a:pPr algn="ctr">
                  <a:buNone/>
                </a:pPr>
                <a:r>
                  <a:rPr lang="en-GB" sz="1600" dirty="0"/>
                  <a:t>0</a:t>
                </a:r>
              </a:p>
            </p:txBody>
          </p:sp>
          <p:sp>
            <p:nvSpPr>
              <p:cNvPr id="160" name="TextBox 159">
                <a:extLst>
                  <a:ext uri="{FF2B5EF4-FFF2-40B4-BE49-F238E27FC236}">
                    <a16:creationId xmlns:a16="http://schemas.microsoft.com/office/drawing/2014/main" id="{9D73ED73-E75E-4C16-9D7B-70DE94058765}"/>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1</a:t>
                </a:r>
              </a:p>
            </p:txBody>
          </p:sp>
          <p:sp>
            <p:nvSpPr>
              <p:cNvPr id="161" name="TextBox 160">
                <a:extLst>
                  <a:ext uri="{FF2B5EF4-FFF2-40B4-BE49-F238E27FC236}">
                    <a16:creationId xmlns:a16="http://schemas.microsoft.com/office/drawing/2014/main" id="{82FF1C14-07E4-41E7-8E74-FC05F3417433}"/>
                  </a:ext>
                </a:extLst>
              </p:cNvPr>
              <p:cNvSpPr txBox="1"/>
              <p:nvPr/>
            </p:nvSpPr>
            <p:spPr>
              <a:xfrm>
                <a:off x="1985647" y="3668046"/>
                <a:ext cx="773405" cy="268358"/>
              </a:xfrm>
              <a:prstGeom prst="rect">
                <a:avLst/>
              </a:prstGeom>
              <a:noFill/>
            </p:spPr>
            <p:txBody>
              <a:bodyPr wrap="square" rtlCol="0">
                <a:spAutoFit/>
              </a:bodyPr>
              <a:lstStyle/>
              <a:p>
                <a:pPr algn="ctr">
                  <a:buNone/>
                </a:pPr>
                <a:r>
                  <a:rPr lang="en-GB" sz="1600" dirty="0"/>
                  <a:t>2</a:t>
                </a:r>
              </a:p>
            </p:txBody>
          </p:sp>
          <p:sp>
            <p:nvSpPr>
              <p:cNvPr id="162" name="TextBox 161">
                <a:extLst>
                  <a:ext uri="{FF2B5EF4-FFF2-40B4-BE49-F238E27FC236}">
                    <a16:creationId xmlns:a16="http://schemas.microsoft.com/office/drawing/2014/main" id="{C345D8C9-BBFA-498E-92FF-075B25E957FF}"/>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4</a:t>
                </a:r>
              </a:p>
            </p:txBody>
          </p:sp>
          <p:sp>
            <p:nvSpPr>
              <p:cNvPr id="163" name="TextBox 162">
                <a:extLst>
                  <a:ext uri="{FF2B5EF4-FFF2-40B4-BE49-F238E27FC236}">
                    <a16:creationId xmlns:a16="http://schemas.microsoft.com/office/drawing/2014/main" id="{1CFED8CE-0E4C-4151-ABCC-631895DBC7F7}"/>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a:t>
                </a:r>
              </a:p>
            </p:txBody>
          </p:sp>
          <p:sp>
            <p:nvSpPr>
              <p:cNvPr id="164" name="TextBox 163">
                <a:extLst>
                  <a:ext uri="{FF2B5EF4-FFF2-40B4-BE49-F238E27FC236}">
                    <a16:creationId xmlns:a16="http://schemas.microsoft.com/office/drawing/2014/main" id="{CC049FE5-EB67-4FC5-BDEB-15DF2D80F56B}"/>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6</a:t>
                </a:r>
              </a:p>
            </p:txBody>
          </p:sp>
          <p:sp>
            <p:nvSpPr>
              <p:cNvPr id="165" name="TextBox 164">
                <a:extLst>
                  <a:ext uri="{FF2B5EF4-FFF2-40B4-BE49-F238E27FC236}">
                    <a16:creationId xmlns:a16="http://schemas.microsoft.com/office/drawing/2014/main" id="{0D7C2B4E-E2D5-47F6-9761-31F9C2AF42B6}"/>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7</a:t>
                </a:r>
              </a:p>
            </p:txBody>
          </p:sp>
          <p:sp>
            <p:nvSpPr>
              <p:cNvPr id="166" name="TextBox 165">
                <a:extLst>
                  <a:ext uri="{FF2B5EF4-FFF2-40B4-BE49-F238E27FC236}">
                    <a16:creationId xmlns:a16="http://schemas.microsoft.com/office/drawing/2014/main" id="{26D00B90-3B1E-45A4-9CCF-F465157094B7}"/>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8</a:t>
                </a:r>
              </a:p>
            </p:txBody>
          </p:sp>
          <p:sp>
            <p:nvSpPr>
              <p:cNvPr id="167" name="TextBox 166">
                <a:extLst>
                  <a:ext uri="{FF2B5EF4-FFF2-40B4-BE49-F238E27FC236}">
                    <a16:creationId xmlns:a16="http://schemas.microsoft.com/office/drawing/2014/main" id="{96B7FB96-E521-409F-9FEB-DF574B78A784}"/>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9</a:t>
                </a:r>
              </a:p>
            </p:txBody>
          </p:sp>
        </p:grpSp>
        <p:grpSp>
          <p:nvGrpSpPr>
            <p:cNvPr id="144" name="Group 143">
              <a:extLst>
                <a:ext uri="{FF2B5EF4-FFF2-40B4-BE49-F238E27FC236}">
                  <a16:creationId xmlns:a16="http://schemas.microsoft.com/office/drawing/2014/main" id="{75E87670-54E5-4C3F-A435-8E7F88A46FC6}"/>
                </a:ext>
              </a:extLst>
            </p:cNvPr>
            <p:cNvGrpSpPr/>
            <p:nvPr/>
          </p:nvGrpSpPr>
          <p:grpSpPr>
            <a:xfrm>
              <a:off x="885515" y="3548362"/>
              <a:ext cx="7405298" cy="119684"/>
              <a:chOff x="885515" y="3548362"/>
              <a:chExt cx="7405298" cy="119684"/>
            </a:xfrm>
          </p:grpSpPr>
          <p:cxnSp>
            <p:nvCxnSpPr>
              <p:cNvPr id="145" name="Straight Connector 144">
                <a:extLst>
                  <a:ext uri="{FF2B5EF4-FFF2-40B4-BE49-F238E27FC236}">
                    <a16:creationId xmlns:a16="http://schemas.microsoft.com/office/drawing/2014/main" id="{1FF59F7B-CDB6-469A-9980-8808D7C03E9F}"/>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D6452AE1-321B-4801-B3F0-F1F1132BCF53}"/>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E4236FFF-2F6F-4D7B-8A58-360A890690E8}"/>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B2D9209-3246-429C-844D-2FC3579236A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F4C1419-8863-4573-9336-3489614BB042}"/>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6A1A856B-EEE3-4DF1-A0CF-626865DA2911}"/>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9E80C02-95BA-4878-8328-A6A7F9061F23}"/>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3480E57E-4B80-48EF-BBCA-EF17DF6AF96F}"/>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B763F1C-EA10-457B-8AB7-152372F201EA}"/>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A9D5976-03D4-400B-9B4E-1B3FEC03D5B0}"/>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A760D0B-837D-4113-A63A-F4C4DC7E2CF2}"/>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DF3F551-1E96-4424-A9CA-4AEFB51867B3}"/>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43" name="Group 742">
            <a:extLst>
              <a:ext uri="{FF2B5EF4-FFF2-40B4-BE49-F238E27FC236}">
                <a16:creationId xmlns:a16="http://schemas.microsoft.com/office/drawing/2014/main" id="{9BFC9921-650B-414D-8674-2D66E10D1B76}"/>
              </a:ext>
            </a:extLst>
          </p:cNvPr>
          <p:cNvGrpSpPr/>
          <p:nvPr/>
        </p:nvGrpSpPr>
        <p:grpSpPr>
          <a:xfrm>
            <a:off x="500833" y="3939778"/>
            <a:ext cx="11108349" cy="458768"/>
            <a:chOff x="712784" y="3548362"/>
            <a:chExt cx="7778942" cy="363649"/>
          </a:xfrm>
        </p:grpSpPr>
        <p:grpSp>
          <p:nvGrpSpPr>
            <p:cNvPr id="744" name="Group 743">
              <a:extLst>
                <a:ext uri="{FF2B5EF4-FFF2-40B4-BE49-F238E27FC236}">
                  <a16:creationId xmlns:a16="http://schemas.microsoft.com/office/drawing/2014/main" id="{7902D852-E6BF-448E-A66D-2C6BD74C4568}"/>
                </a:ext>
              </a:extLst>
            </p:cNvPr>
            <p:cNvGrpSpPr/>
            <p:nvPr/>
          </p:nvGrpSpPr>
          <p:grpSpPr>
            <a:xfrm>
              <a:off x="712784" y="3668046"/>
              <a:ext cx="7778942" cy="243965"/>
              <a:chOff x="712784" y="3668046"/>
              <a:chExt cx="7778942" cy="243965"/>
            </a:xfrm>
          </p:grpSpPr>
          <p:sp>
            <p:nvSpPr>
              <p:cNvPr id="758" name="TextBox 757">
                <a:extLst>
                  <a:ext uri="{FF2B5EF4-FFF2-40B4-BE49-F238E27FC236}">
                    <a16:creationId xmlns:a16="http://schemas.microsoft.com/office/drawing/2014/main" id="{2345BE2F-D7B9-4349-8FC7-1729FDC1F723}"/>
                  </a:ext>
                </a:extLst>
              </p:cNvPr>
              <p:cNvSpPr txBox="1"/>
              <p:nvPr/>
            </p:nvSpPr>
            <p:spPr>
              <a:xfrm>
                <a:off x="2806767" y="3668047"/>
                <a:ext cx="592370" cy="243964"/>
              </a:xfrm>
              <a:prstGeom prst="rect">
                <a:avLst/>
              </a:prstGeom>
              <a:noFill/>
            </p:spPr>
            <p:txBody>
              <a:bodyPr wrap="square" rtlCol="0">
                <a:spAutoFit/>
              </a:bodyPr>
              <a:lstStyle/>
              <a:p>
                <a:pPr algn="ctr">
                  <a:buNone/>
                </a:pPr>
                <a:r>
                  <a:rPr lang="en-GB" sz="1400" dirty="0"/>
                  <a:t>0.03</a:t>
                </a:r>
              </a:p>
            </p:txBody>
          </p:sp>
          <p:sp>
            <p:nvSpPr>
              <p:cNvPr id="759" name="TextBox 758">
                <a:extLst>
                  <a:ext uri="{FF2B5EF4-FFF2-40B4-BE49-F238E27FC236}">
                    <a16:creationId xmlns:a16="http://schemas.microsoft.com/office/drawing/2014/main" id="{AE9E1A20-BE32-40F7-87B9-71F76C8FC96B}"/>
                  </a:ext>
                </a:extLst>
              </p:cNvPr>
              <p:cNvSpPr txBox="1"/>
              <p:nvPr/>
            </p:nvSpPr>
            <p:spPr>
              <a:xfrm>
                <a:off x="8078707" y="3668047"/>
                <a:ext cx="413019" cy="243964"/>
              </a:xfrm>
              <a:prstGeom prst="rect">
                <a:avLst/>
              </a:prstGeom>
              <a:noFill/>
            </p:spPr>
            <p:txBody>
              <a:bodyPr wrap="square" rtlCol="0">
                <a:spAutoFit/>
              </a:bodyPr>
              <a:lstStyle/>
              <a:p>
                <a:pPr algn="ctr">
                  <a:buNone/>
                </a:pPr>
                <a:r>
                  <a:rPr lang="en-GB" sz="1400" dirty="0"/>
                  <a:t>0.1</a:t>
                </a:r>
              </a:p>
            </p:txBody>
          </p:sp>
          <p:sp>
            <p:nvSpPr>
              <p:cNvPr id="760" name="TextBox 759">
                <a:extLst>
                  <a:ext uri="{FF2B5EF4-FFF2-40B4-BE49-F238E27FC236}">
                    <a16:creationId xmlns:a16="http://schemas.microsoft.com/office/drawing/2014/main" id="{5F5F81F3-C66D-4C3B-8AEE-875A760C7617}"/>
                  </a:ext>
                </a:extLst>
              </p:cNvPr>
              <p:cNvSpPr txBox="1"/>
              <p:nvPr/>
            </p:nvSpPr>
            <p:spPr>
              <a:xfrm>
                <a:off x="712784" y="3668047"/>
                <a:ext cx="364298" cy="243964"/>
              </a:xfrm>
              <a:prstGeom prst="rect">
                <a:avLst/>
              </a:prstGeom>
              <a:noFill/>
            </p:spPr>
            <p:txBody>
              <a:bodyPr wrap="square" rtlCol="0">
                <a:spAutoFit/>
              </a:bodyPr>
              <a:lstStyle/>
              <a:p>
                <a:pPr algn="ctr">
                  <a:buNone/>
                </a:pPr>
                <a:r>
                  <a:rPr lang="en-GB" sz="1400" dirty="0"/>
                  <a:t>0</a:t>
                </a:r>
              </a:p>
            </p:txBody>
          </p:sp>
          <p:sp>
            <p:nvSpPr>
              <p:cNvPr id="761" name="TextBox 760">
                <a:extLst>
                  <a:ext uri="{FF2B5EF4-FFF2-40B4-BE49-F238E27FC236}">
                    <a16:creationId xmlns:a16="http://schemas.microsoft.com/office/drawing/2014/main" id="{C5E4BE1C-AC90-4AD8-A753-C81A60FDF8E6}"/>
                  </a:ext>
                </a:extLst>
              </p:cNvPr>
              <p:cNvSpPr txBox="1"/>
              <p:nvPr/>
            </p:nvSpPr>
            <p:spPr>
              <a:xfrm>
                <a:off x="1336963" y="3668047"/>
                <a:ext cx="592370" cy="243964"/>
              </a:xfrm>
              <a:prstGeom prst="rect">
                <a:avLst/>
              </a:prstGeom>
              <a:noFill/>
            </p:spPr>
            <p:txBody>
              <a:bodyPr wrap="square" rtlCol="0">
                <a:spAutoFit/>
              </a:bodyPr>
              <a:lstStyle/>
              <a:p>
                <a:pPr algn="ctr">
                  <a:buNone/>
                </a:pPr>
                <a:r>
                  <a:rPr lang="en-GB" sz="1400" dirty="0"/>
                  <a:t>0.01</a:t>
                </a:r>
              </a:p>
            </p:txBody>
          </p:sp>
          <p:sp>
            <p:nvSpPr>
              <p:cNvPr id="762" name="TextBox 761">
                <a:extLst>
                  <a:ext uri="{FF2B5EF4-FFF2-40B4-BE49-F238E27FC236}">
                    <a16:creationId xmlns:a16="http://schemas.microsoft.com/office/drawing/2014/main" id="{18800974-3DE3-4D77-BB1E-37C1D7552E0F}"/>
                  </a:ext>
                </a:extLst>
              </p:cNvPr>
              <p:cNvSpPr txBox="1"/>
              <p:nvPr/>
            </p:nvSpPr>
            <p:spPr>
              <a:xfrm>
                <a:off x="2076164" y="3668046"/>
                <a:ext cx="592370" cy="243964"/>
              </a:xfrm>
              <a:prstGeom prst="rect">
                <a:avLst/>
              </a:prstGeom>
              <a:noFill/>
            </p:spPr>
            <p:txBody>
              <a:bodyPr wrap="square" rtlCol="0">
                <a:spAutoFit/>
              </a:bodyPr>
              <a:lstStyle/>
              <a:p>
                <a:pPr algn="ctr">
                  <a:buNone/>
                </a:pPr>
                <a:r>
                  <a:rPr lang="en-GB" sz="1400" dirty="0"/>
                  <a:t>0.02</a:t>
                </a:r>
              </a:p>
            </p:txBody>
          </p:sp>
          <p:sp>
            <p:nvSpPr>
              <p:cNvPr id="763" name="TextBox 762">
                <a:extLst>
                  <a:ext uri="{FF2B5EF4-FFF2-40B4-BE49-F238E27FC236}">
                    <a16:creationId xmlns:a16="http://schemas.microsoft.com/office/drawing/2014/main" id="{F0AAC14E-0A43-4214-B98D-5CFD9655C255}"/>
                  </a:ext>
                </a:extLst>
              </p:cNvPr>
              <p:cNvSpPr txBox="1"/>
              <p:nvPr/>
            </p:nvSpPr>
            <p:spPr>
              <a:xfrm>
                <a:off x="3549210" y="3668047"/>
                <a:ext cx="592370" cy="243964"/>
              </a:xfrm>
              <a:prstGeom prst="rect">
                <a:avLst/>
              </a:prstGeom>
              <a:noFill/>
            </p:spPr>
            <p:txBody>
              <a:bodyPr wrap="square" rtlCol="0">
                <a:spAutoFit/>
              </a:bodyPr>
              <a:lstStyle/>
              <a:p>
                <a:pPr algn="ctr">
                  <a:buNone/>
                </a:pPr>
                <a:r>
                  <a:rPr lang="en-GB" sz="1400" dirty="0"/>
                  <a:t>0.04</a:t>
                </a:r>
              </a:p>
            </p:txBody>
          </p:sp>
          <p:sp>
            <p:nvSpPr>
              <p:cNvPr id="764" name="TextBox 763">
                <a:extLst>
                  <a:ext uri="{FF2B5EF4-FFF2-40B4-BE49-F238E27FC236}">
                    <a16:creationId xmlns:a16="http://schemas.microsoft.com/office/drawing/2014/main" id="{AC421689-0F38-4431-860F-B5780A8FEABC}"/>
                  </a:ext>
                </a:extLst>
              </p:cNvPr>
              <p:cNvSpPr txBox="1"/>
              <p:nvPr/>
            </p:nvSpPr>
            <p:spPr>
              <a:xfrm>
                <a:off x="4282568" y="3668047"/>
                <a:ext cx="592370" cy="243964"/>
              </a:xfrm>
              <a:prstGeom prst="rect">
                <a:avLst/>
              </a:prstGeom>
              <a:noFill/>
            </p:spPr>
            <p:txBody>
              <a:bodyPr wrap="square" rtlCol="0">
                <a:spAutoFit/>
              </a:bodyPr>
              <a:lstStyle/>
              <a:p>
                <a:pPr algn="ctr">
                  <a:buNone/>
                </a:pPr>
                <a:r>
                  <a:rPr lang="en-GB" sz="1400" dirty="0"/>
                  <a:t>0.05</a:t>
                </a:r>
              </a:p>
            </p:txBody>
          </p:sp>
          <p:sp>
            <p:nvSpPr>
              <p:cNvPr id="765" name="TextBox 764">
                <a:extLst>
                  <a:ext uri="{FF2B5EF4-FFF2-40B4-BE49-F238E27FC236}">
                    <a16:creationId xmlns:a16="http://schemas.microsoft.com/office/drawing/2014/main" id="{80460F57-780F-4BC1-809F-AB5EDEFCC5B6}"/>
                  </a:ext>
                </a:extLst>
              </p:cNvPr>
              <p:cNvSpPr txBox="1"/>
              <p:nvPr/>
            </p:nvSpPr>
            <p:spPr>
              <a:xfrm>
                <a:off x="5030901" y="3668047"/>
                <a:ext cx="592370" cy="243964"/>
              </a:xfrm>
              <a:prstGeom prst="rect">
                <a:avLst/>
              </a:prstGeom>
              <a:noFill/>
            </p:spPr>
            <p:txBody>
              <a:bodyPr wrap="square" rtlCol="0">
                <a:spAutoFit/>
              </a:bodyPr>
              <a:lstStyle/>
              <a:p>
                <a:pPr algn="ctr">
                  <a:buNone/>
                </a:pPr>
                <a:r>
                  <a:rPr lang="en-GB" sz="1400" dirty="0"/>
                  <a:t>0.06</a:t>
                </a:r>
              </a:p>
            </p:txBody>
          </p:sp>
          <p:sp>
            <p:nvSpPr>
              <p:cNvPr id="766" name="TextBox 765">
                <a:extLst>
                  <a:ext uri="{FF2B5EF4-FFF2-40B4-BE49-F238E27FC236}">
                    <a16:creationId xmlns:a16="http://schemas.microsoft.com/office/drawing/2014/main" id="{0729D0C4-76D4-410A-9AFA-5378FD73E37E}"/>
                  </a:ext>
                </a:extLst>
              </p:cNvPr>
              <p:cNvSpPr txBox="1"/>
              <p:nvPr/>
            </p:nvSpPr>
            <p:spPr>
              <a:xfrm>
                <a:off x="5773006" y="3668047"/>
                <a:ext cx="592370" cy="243964"/>
              </a:xfrm>
              <a:prstGeom prst="rect">
                <a:avLst/>
              </a:prstGeom>
              <a:noFill/>
            </p:spPr>
            <p:txBody>
              <a:bodyPr wrap="square" rtlCol="0">
                <a:spAutoFit/>
              </a:bodyPr>
              <a:lstStyle/>
              <a:p>
                <a:pPr algn="ctr">
                  <a:buNone/>
                </a:pPr>
                <a:r>
                  <a:rPr lang="en-GB" sz="1400" dirty="0"/>
                  <a:t>0.07</a:t>
                </a:r>
              </a:p>
            </p:txBody>
          </p:sp>
          <p:sp>
            <p:nvSpPr>
              <p:cNvPr id="767" name="TextBox 766">
                <a:extLst>
                  <a:ext uri="{FF2B5EF4-FFF2-40B4-BE49-F238E27FC236}">
                    <a16:creationId xmlns:a16="http://schemas.microsoft.com/office/drawing/2014/main" id="{E98703BA-AE97-456D-AC8B-72C8DC0F18A2}"/>
                  </a:ext>
                </a:extLst>
              </p:cNvPr>
              <p:cNvSpPr txBox="1"/>
              <p:nvPr/>
            </p:nvSpPr>
            <p:spPr>
              <a:xfrm>
                <a:off x="6508078" y="3668047"/>
                <a:ext cx="592370" cy="243964"/>
              </a:xfrm>
              <a:prstGeom prst="rect">
                <a:avLst/>
              </a:prstGeom>
              <a:noFill/>
            </p:spPr>
            <p:txBody>
              <a:bodyPr wrap="square" rtlCol="0">
                <a:spAutoFit/>
              </a:bodyPr>
              <a:lstStyle/>
              <a:p>
                <a:pPr algn="ctr">
                  <a:buNone/>
                </a:pPr>
                <a:r>
                  <a:rPr lang="en-GB" sz="1400" dirty="0"/>
                  <a:t>0.08</a:t>
                </a:r>
              </a:p>
            </p:txBody>
          </p:sp>
          <p:sp>
            <p:nvSpPr>
              <p:cNvPr id="768" name="TextBox 767">
                <a:extLst>
                  <a:ext uri="{FF2B5EF4-FFF2-40B4-BE49-F238E27FC236}">
                    <a16:creationId xmlns:a16="http://schemas.microsoft.com/office/drawing/2014/main" id="{F416F21A-184C-4B23-B8F3-D33C11AEDC2F}"/>
                  </a:ext>
                </a:extLst>
              </p:cNvPr>
              <p:cNvSpPr txBox="1"/>
              <p:nvPr/>
            </p:nvSpPr>
            <p:spPr>
              <a:xfrm>
                <a:off x="7248831" y="3668047"/>
                <a:ext cx="592370" cy="243964"/>
              </a:xfrm>
              <a:prstGeom prst="rect">
                <a:avLst/>
              </a:prstGeom>
              <a:noFill/>
            </p:spPr>
            <p:txBody>
              <a:bodyPr wrap="square" rtlCol="0">
                <a:spAutoFit/>
              </a:bodyPr>
              <a:lstStyle/>
              <a:p>
                <a:pPr algn="ctr">
                  <a:buNone/>
                </a:pPr>
                <a:r>
                  <a:rPr lang="en-GB" sz="1400" dirty="0"/>
                  <a:t>0.09</a:t>
                </a:r>
              </a:p>
            </p:txBody>
          </p:sp>
        </p:grpSp>
        <p:grpSp>
          <p:nvGrpSpPr>
            <p:cNvPr id="745" name="Group 744">
              <a:extLst>
                <a:ext uri="{FF2B5EF4-FFF2-40B4-BE49-F238E27FC236}">
                  <a16:creationId xmlns:a16="http://schemas.microsoft.com/office/drawing/2014/main" id="{62910E79-38DB-475B-BD8D-6C072E0927A1}"/>
                </a:ext>
              </a:extLst>
            </p:cNvPr>
            <p:cNvGrpSpPr/>
            <p:nvPr/>
          </p:nvGrpSpPr>
          <p:grpSpPr>
            <a:xfrm>
              <a:off x="885515" y="3548362"/>
              <a:ext cx="7405298" cy="119684"/>
              <a:chOff x="885515" y="3548362"/>
              <a:chExt cx="7405298" cy="119684"/>
            </a:xfrm>
          </p:grpSpPr>
          <p:cxnSp>
            <p:nvCxnSpPr>
              <p:cNvPr id="746" name="Straight Connector 745">
                <a:extLst>
                  <a:ext uri="{FF2B5EF4-FFF2-40B4-BE49-F238E27FC236}">
                    <a16:creationId xmlns:a16="http://schemas.microsoft.com/office/drawing/2014/main" id="{1CB02DE7-AC7A-44BA-8A7A-D8F1808F965F}"/>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7" name="Straight Connector 746">
                <a:extLst>
                  <a:ext uri="{FF2B5EF4-FFF2-40B4-BE49-F238E27FC236}">
                    <a16:creationId xmlns:a16="http://schemas.microsoft.com/office/drawing/2014/main" id="{E5E47628-8DB0-4FD6-9B78-3B803C65FAF0}"/>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a:extLst>
                  <a:ext uri="{FF2B5EF4-FFF2-40B4-BE49-F238E27FC236}">
                    <a16:creationId xmlns:a16="http://schemas.microsoft.com/office/drawing/2014/main" id="{DC0D6F94-3587-4956-B604-E361EE706D2D}"/>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a:extLst>
                  <a:ext uri="{FF2B5EF4-FFF2-40B4-BE49-F238E27FC236}">
                    <a16:creationId xmlns:a16="http://schemas.microsoft.com/office/drawing/2014/main" id="{0196C027-6F4C-421D-9118-B8D8382601DB}"/>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a:extLst>
                  <a:ext uri="{FF2B5EF4-FFF2-40B4-BE49-F238E27FC236}">
                    <a16:creationId xmlns:a16="http://schemas.microsoft.com/office/drawing/2014/main" id="{99B5B489-328F-43B1-9BE7-7668C96CAD84}"/>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1" name="Straight Connector 750">
                <a:extLst>
                  <a:ext uri="{FF2B5EF4-FFF2-40B4-BE49-F238E27FC236}">
                    <a16:creationId xmlns:a16="http://schemas.microsoft.com/office/drawing/2014/main" id="{7E7D23A8-4CFE-4833-930A-FA40AD06DAEE}"/>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2" name="Straight Connector 751">
                <a:extLst>
                  <a:ext uri="{FF2B5EF4-FFF2-40B4-BE49-F238E27FC236}">
                    <a16:creationId xmlns:a16="http://schemas.microsoft.com/office/drawing/2014/main" id="{4746D6BD-33BD-4E91-9D67-FACF3186AD5D}"/>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3" name="Straight Connector 752">
                <a:extLst>
                  <a:ext uri="{FF2B5EF4-FFF2-40B4-BE49-F238E27FC236}">
                    <a16:creationId xmlns:a16="http://schemas.microsoft.com/office/drawing/2014/main" id="{476F7F0F-4B3D-4514-8C25-DF60CB39F499}"/>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Straight Connector 753">
                <a:extLst>
                  <a:ext uri="{FF2B5EF4-FFF2-40B4-BE49-F238E27FC236}">
                    <a16:creationId xmlns:a16="http://schemas.microsoft.com/office/drawing/2014/main" id="{90873A4A-3D6C-4DD4-97C1-658B5E37E505}"/>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5" name="Straight Connector 754">
                <a:extLst>
                  <a:ext uri="{FF2B5EF4-FFF2-40B4-BE49-F238E27FC236}">
                    <a16:creationId xmlns:a16="http://schemas.microsoft.com/office/drawing/2014/main" id="{D9928BBD-24B7-433D-BE27-5230515943F0}"/>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6" name="Straight Connector 755">
                <a:extLst>
                  <a:ext uri="{FF2B5EF4-FFF2-40B4-BE49-F238E27FC236}">
                    <a16:creationId xmlns:a16="http://schemas.microsoft.com/office/drawing/2014/main" id="{E9924AAC-CC17-4FA8-98C6-FD6361EB6E67}"/>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a:extLst>
                  <a:ext uri="{FF2B5EF4-FFF2-40B4-BE49-F238E27FC236}">
                    <a16:creationId xmlns:a16="http://schemas.microsoft.com/office/drawing/2014/main" id="{E5058195-11E7-4947-8C08-C97B93A4CB8F}"/>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80" name="Group 879">
            <a:extLst>
              <a:ext uri="{FF2B5EF4-FFF2-40B4-BE49-F238E27FC236}">
                <a16:creationId xmlns:a16="http://schemas.microsoft.com/office/drawing/2014/main" id="{73D86D64-5605-4EA0-86BF-E132190E5BD1}"/>
              </a:ext>
            </a:extLst>
          </p:cNvPr>
          <p:cNvGrpSpPr/>
          <p:nvPr/>
        </p:nvGrpSpPr>
        <p:grpSpPr>
          <a:xfrm>
            <a:off x="500833" y="3235525"/>
            <a:ext cx="11108349" cy="458768"/>
            <a:chOff x="712784" y="3548362"/>
            <a:chExt cx="7778942" cy="363649"/>
          </a:xfrm>
        </p:grpSpPr>
        <p:grpSp>
          <p:nvGrpSpPr>
            <p:cNvPr id="881" name="Group 880">
              <a:extLst>
                <a:ext uri="{FF2B5EF4-FFF2-40B4-BE49-F238E27FC236}">
                  <a16:creationId xmlns:a16="http://schemas.microsoft.com/office/drawing/2014/main" id="{42DFEFB9-F516-4C18-AD09-04634FF5379C}"/>
                </a:ext>
              </a:extLst>
            </p:cNvPr>
            <p:cNvGrpSpPr/>
            <p:nvPr/>
          </p:nvGrpSpPr>
          <p:grpSpPr>
            <a:xfrm>
              <a:off x="712784" y="3668046"/>
              <a:ext cx="7778942" cy="243965"/>
              <a:chOff x="712784" y="3668046"/>
              <a:chExt cx="7778942" cy="243965"/>
            </a:xfrm>
          </p:grpSpPr>
          <p:sp>
            <p:nvSpPr>
              <p:cNvPr id="895" name="TextBox 894">
                <a:extLst>
                  <a:ext uri="{FF2B5EF4-FFF2-40B4-BE49-F238E27FC236}">
                    <a16:creationId xmlns:a16="http://schemas.microsoft.com/office/drawing/2014/main" id="{21BE78F8-EDD4-4183-BBB8-E0B34452F35A}"/>
                  </a:ext>
                </a:extLst>
              </p:cNvPr>
              <p:cNvSpPr txBox="1"/>
              <p:nvPr/>
            </p:nvSpPr>
            <p:spPr>
              <a:xfrm>
                <a:off x="2806767" y="3668047"/>
                <a:ext cx="592370" cy="243964"/>
              </a:xfrm>
              <a:prstGeom prst="rect">
                <a:avLst/>
              </a:prstGeom>
              <a:noFill/>
            </p:spPr>
            <p:txBody>
              <a:bodyPr wrap="square" rtlCol="0">
                <a:spAutoFit/>
              </a:bodyPr>
              <a:lstStyle/>
              <a:p>
                <a:pPr algn="ctr">
                  <a:buNone/>
                </a:pPr>
                <a:r>
                  <a:rPr lang="en-GB" sz="1400" dirty="0"/>
                  <a:t>0.3</a:t>
                </a:r>
              </a:p>
            </p:txBody>
          </p:sp>
          <p:sp>
            <p:nvSpPr>
              <p:cNvPr id="896" name="TextBox 895">
                <a:extLst>
                  <a:ext uri="{FF2B5EF4-FFF2-40B4-BE49-F238E27FC236}">
                    <a16:creationId xmlns:a16="http://schemas.microsoft.com/office/drawing/2014/main" id="{76B784ED-C5FD-40B3-A4F6-923FF33CF1E1}"/>
                  </a:ext>
                </a:extLst>
              </p:cNvPr>
              <p:cNvSpPr txBox="1"/>
              <p:nvPr/>
            </p:nvSpPr>
            <p:spPr>
              <a:xfrm>
                <a:off x="8078707" y="3668047"/>
                <a:ext cx="413019" cy="243964"/>
              </a:xfrm>
              <a:prstGeom prst="rect">
                <a:avLst/>
              </a:prstGeom>
              <a:noFill/>
            </p:spPr>
            <p:txBody>
              <a:bodyPr wrap="square" rtlCol="0">
                <a:spAutoFit/>
              </a:bodyPr>
              <a:lstStyle/>
              <a:p>
                <a:pPr algn="ctr">
                  <a:buNone/>
                </a:pPr>
                <a:r>
                  <a:rPr lang="en-GB" sz="1400" dirty="0"/>
                  <a:t>1</a:t>
                </a:r>
              </a:p>
            </p:txBody>
          </p:sp>
          <p:sp>
            <p:nvSpPr>
              <p:cNvPr id="897" name="TextBox 896">
                <a:extLst>
                  <a:ext uri="{FF2B5EF4-FFF2-40B4-BE49-F238E27FC236}">
                    <a16:creationId xmlns:a16="http://schemas.microsoft.com/office/drawing/2014/main" id="{4B9711D0-8E4E-4E63-BA1F-8B841E6C3BFD}"/>
                  </a:ext>
                </a:extLst>
              </p:cNvPr>
              <p:cNvSpPr txBox="1"/>
              <p:nvPr/>
            </p:nvSpPr>
            <p:spPr>
              <a:xfrm>
                <a:off x="712784" y="3668047"/>
                <a:ext cx="364298" cy="243964"/>
              </a:xfrm>
              <a:prstGeom prst="rect">
                <a:avLst/>
              </a:prstGeom>
              <a:noFill/>
            </p:spPr>
            <p:txBody>
              <a:bodyPr wrap="square" rtlCol="0">
                <a:spAutoFit/>
              </a:bodyPr>
              <a:lstStyle/>
              <a:p>
                <a:pPr algn="ctr">
                  <a:buNone/>
                </a:pPr>
                <a:r>
                  <a:rPr lang="en-GB" sz="1400" dirty="0"/>
                  <a:t>0</a:t>
                </a:r>
              </a:p>
            </p:txBody>
          </p:sp>
          <p:sp>
            <p:nvSpPr>
              <p:cNvPr id="898" name="TextBox 897">
                <a:extLst>
                  <a:ext uri="{FF2B5EF4-FFF2-40B4-BE49-F238E27FC236}">
                    <a16:creationId xmlns:a16="http://schemas.microsoft.com/office/drawing/2014/main" id="{83C32E05-CF7D-4626-9C3B-5E93B5940DE9}"/>
                  </a:ext>
                </a:extLst>
              </p:cNvPr>
              <p:cNvSpPr txBox="1"/>
              <p:nvPr/>
            </p:nvSpPr>
            <p:spPr>
              <a:xfrm>
                <a:off x="1336963" y="3668047"/>
                <a:ext cx="592370" cy="243964"/>
              </a:xfrm>
              <a:prstGeom prst="rect">
                <a:avLst/>
              </a:prstGeom>
              <a:noFill/>
            </p:spPr>
            <p:txBody>
              <a:bodyPr wrap="square" rtlCol="0">
                <a:spAutoFit/>
              </a:bodyPr>
              <a:lstStyle/>
              <a:p>
                <a:pPr algn="ctr">
                  <a:buNone/>
                </a:pPr>
                <a:r>
                  <a:rPr lang="en-GB" sz="1400" dirty="0"/>
                  <a:t>0.1</a:t>
                </a:r>
              </a:p>
            </p:txBody>
          </p:sp>
          <p:sp>
            <p:nvSpPr>
              <p:cNvPr id="899" name="TextBox 898">
                <a:extLst>
                  <a:ext uri="{FF2B5EF4-FFF2-40B4-BE49-F238E27FC236}">
                    <a16:creationId xmlns:a16="http://schemas.microsoft.com/office/drawing/2014/main" id="{A510226C-3CF4-4324-89D5-45BD2415E788}"/>
                  </a:ext>
                </a:extLst>
              </p:cNvPr>
              <p:cNvSpPr txBox="1"/>
              <p:nvPr/>
            </p:nvSpPr>
            <p:spPr>
              <a:xfrm>
                <a:off x="2076164" y="3668046"/>
                <a:ext cx="592370" cy="243964"/>
              </a:xfrm>
              <a:prstGeom prst="rect">
                <a:avLst/>
              </a:prstGeom>
              <a:noFill/>
            </p:spPr>
            <p:txBody>
              <a:bodyPr wrap="square" rtlCol="0">
                <a:spAutoFit/>
              </a:bodyPr>
              <a:lstStyle/>
              <a:p>
                <a:pPr algn="ctr">
                  <a:buNone/>
                </a:pPr>
                <a:r>
                  <a:rPr lang="en-GB" sz="1400" dirty="0"/>
                  <a:t>0.2</a:t>
                </a:r>
              </a:p>
            </p:txBody>
          </p:sp>
          <p:sp>
            <p:nvSpPr>
              <p:cNvPr id="900" name="TextBox 899">
                <a:extLst>
                  <a:ext uri="{FF2B5EF4-FFF2-40B4-BE49-F238E27FC236}">
                    <a16:creationId xmlns:a16="http://schemas.microsoft.com/office/drawing/2014/main" id="{E5C07264-6DEF-4AFF-82F4-FABBCCCDA53D}"/>
                  </a:ext>
                </a:extLst>
              </p:cNvPr>
              <p:cNvSpPr txBox="1"/>
              <p:nvPr/>
            </p:nvSpPr>
            <p:spPr>
              <a:xfrm>
                <a:off x="3549210" y="3668047"/>
                <a:ext cx="592370" cy="243964"/>
              </a:xfrm>
              <a:prstGeom prst="rect">
                <a:avLst/>
              </a:prstGeom>
              <a:noFill/>
            </p:spPr>
            <p:txBody>
              <a:bodyPr wrap="square" rtlCol="0">
                <a:spAutoFit/>
              </a:bodyPr>
              <a:lstStyle/>
              <a:p>
                <a:pPr algn="ctr">
                  <a:buNone/>
                </a:pPr>
                <a:r>
                  <a:rPr lang="en-GB" sz="1400" dirty="0"/>
                  <a:t>0.4</a:t>
                </a:r>
              </a:p>
            </p:txBody>
          </p:sp>
          <p:sp>
            <p:nvSpPr>
              <p:cNvPr id="901" name="TextBox 900">
                <a:extLst>
                  <a:ext uri="{FF2B5EF4-FFF2-40B4-BE49-F238E27FC236}">
                    <a16:creationId xmlns:a16="http://schemas.microsoft.com/office/drawing/2014/main" id="{0E02C7F9-FC90-4C47-BE4D-554BF9F034F4}"/>
                  </a:ext>
                </a:extLst>
              </p:cNvPr>
              <p:cNvSpPr txBox="1"/>
              <p:nvPr/>
            </p:nvSpPr>
            <p:spPr>
              <a:xfrm>
                <a:off x="4282568" y="3668047"/>
                <a:ext cx="592370" cy="243964"/>
              </a:xfrm>
              <a:prstGeom prst="rect">
                <a:avLst/>
              </a:prstGeom>
              <a:noFill/>
            </p:spPr>
            <p:txBody>
              <a:bodyPr wrap="square" rtlCol="0">
                <a:spAutoFit/>
              </a:bodyPr>
              <a:lstStyle/>
              <a:p>
                <a:pPr algn="ctr">
                  <a:buNone/>
                </a:pPr>
                <a:r>
                  <a:rPr lang="en-GB" sz="1400" dirty="0"/>
                  <a:t>0.5</a:t>
                </a:r>
              </a:p>
            </p:txBody>
          </p:sp>
          <p:sp>
            <p:nvSpPr>
              <p:cNvPr id="902" name="TextBox 901">
                <a:extLst>
                  <a:ext uri="{FF2B5EF4-FFF2-40B4-BE49-F238E27FC236}">
                    <a16:creationId xmlns:a16="http://schemas.microsoft.com/office/drawing/2014/main" id="{A1FA24B7-710C-4E5B-A1B9-824857FECDD8}"/>
                  </a:ext>
                </a:extLst>
              </p:cNvPr>
              <p:cNvSpPr txBox="1"/>
              <p:nvPr/>
            </p:nvSpPr>
            <p:spPr>
              <a:xfrm>
                <a:off x="5030901" y="3668047"/>
                <a:ext cx="592370" cy="243964"/>
              </a:xfrm>
              <a:prstGeom prst="rect">
                <a:avLst/>
              </a:prstGeom>
              <a:noFill/>
            </p:spPr>
            <p:txBody>
              <a:bodyPr wrap="square" rtlCol="0">
                <a:spAutoFit/>
              </a:bodyPr>
              <a:lstStyle/>
              <a:p>
                <a:pPr algn="ctr">
                  <a:buNone/>
                </a:pPr>
                <a:r>
                  <a:rPr lang="en-GB" sz="1400" dirty="0"/>
                  <a:t>0.6</a:t>
                </a:r>
              </a:p>
            </p:txBody>
          </p:sp>
          <p:sp>
            <p:nvSpPr>
              <p:cNvPr id="903" name="TextBox 902">
                <a:extLst>
                  <a:ext uri="{FF2B5EF4-FFF2-40B4-BE49-F238E27FC236}">
                    <a16:creationId xmlns:a16="http://schemas.microsoft.com/office/drawing/2014/main" id="{EEDB3377-5476-4A96-878A-022805664727}"/>
                  </a:ext>
                </a:extLst>
              </p:cNvPr>
              <p:cNvSpPr txBox="1"/>
              <p:nvPr/>
            </p:nvSpPr>
            <p:spPr>
              <a:xfrm>
                <a:off x="5773006" y="3668047"/>
                <a:ext cx="592370" cy="243964"/>
              </a:xfrm>
              <a:prstGeom prst="rect">
                <a:avLst/>
              </a:prstGeom>
              <a:noFill/>
            </p:spPr>
            <p:txBody>
              <a:bodyPr wrap="square" rtlCol="0">
                <a:spAutoFit/>
              </a:bodyPr>
              <a:lstStyle/>
              <a:p>
                <a:pPr algn="ctr">
                  <a:buNone/>
                </a:pPr>
                <a:r>
                  <a:rPr lang="en-GB" sz="1400" dirty="0"/>
                  <a:t>0.7</a:t>
                </a:r>
              </a:p>
            </p:txBody>
          </p:sp>
          <p:sp>
            <p:nvSpPr>
              <p:cNvPr id="904" name="TextBox 903">
                <a:extLst>
                  <a:ext uri="{FF2B5EF4-FFF2-40B4-BE49-F238E27FC236}">
                    <a16:creationId xmlns:a16="http://schemas.microsoft.com/office/drawing/2014/main" id="{C487C469-2971-4662-961E-54DFE17DBADB}"/>
                  </a:ext>
                </a:extLst>
              </p:cNvPr>
              <p:cNvSpPr txBox="1"/>
              <p:nvPr/>
            </p:nvSpPr>
            <p:spPr>
              <a:xfrm>
                <a:off x="6508078" y="3668047"/>
                <a:ext cx="592370" cy="243964"/>
              </a:xfrm>
              <a:prstGeom prst="rect">
                <a:avLst/>
              </a:prstGeom>
              <a:noFill/>
            </p:spPr>
            <p:txBody>
              <a:bodyPr wrap="square" rtlCol="0">
                <a:spAutoFit/>
              </a:bodyPr>
              <a:lstStyle/>
              <a:p>
                <a:pPr algn="ctr">
                  <a:buNone/>
                </a:pPr>
                <a:r>
                  <a:rPr lang="en-GB" sz="1400" dirty="0"/>
                  <a:t>0.8</a:t>
                </a:r>
              </a:p>
            </p:txBody>
          </p:sp>
          <p:sp>
            <p:nvSpPr>
              <p:cNvPr id="905" name="TextBox 904">
                <a:extLst>
                  <a:ext uri="{FF2B5EF4-FFF2-40B4-BE49-F238E27FC236}">
                    <a16:creationId xmlns:a16="http://schemas.microsoft.com/office/drawing/2014/main" id="{91C60AF9-C0C2-4FB3-B8A8-9A6B34EE08F2}"/>
                  </a:ext>
                </a:extLst>
              </p:cNvPr>
              <p:cNvSpPr txBox="1"/>
              <p:nvPr/>
            </p:nvSpPr>
            <p:spPr>
              <a:xfrm>
                <a:off x="7248831" y="3668047"/>
                <a:ext cx="592370" cy="243964"/>
              </a:xfrm>
              <a:prstGeom prst="rect">
                <a:avLst/>
              </a:prstGeom>
              <a:noFill/>
            </p:spPr>
            <p:txBody>
              <a:bodyPr wrap="square" rtlCol="0">
                <a:spAutoFit/>
              </a:bodyPr>
              <a:lstStyle/>
              <a:p>
                <a:pPr algn="ctr">
                  <a:buNone/>
                </a:pPr>
                <a:r>
                  <a:rPr lang="en-GB" sz="1400" dirty="0"/>
                  <a:t>0.9</a:t>
                </a:r>
              </a:p>
            </p:txBody>
          </p:sp>
        </p:grpSp>
        <p:grpSp>
          <p:nvGrpSpPr>
            <p:cNvPr id="882" name="Group 881">
              <a:extLst>
                <a:ext uri="{FF2B5EF4-FFF2-40B4-BE49-F238E27FC236}">
                  <a16:creationId xmlns:a16="http://schemas.microsoft.com/office/drawing/2014/main" id="{517E5458-CD78-4169-8875-60DD820E9684}"/>
                </a:ext>
              </a:extLst>
            </p:cNvPr>
            <p:cNvGrpSpPr/>
            <p:nvPr/>
          </p:nvGrpSpPr>
          <p:grpSpPr>
            <a:xfrm>
              <a:off x="885515" y="3548362"/>
              <a:ext cx="7405298" cy="119684"/>
              <a:chOff x="885515" y="3548362"/>
              <a:chExt cx="7405298" cy="119684"/>
            </a:xfrm>
          </p:grpSpPr>
          <p:cxnSp>
            <p:nvCxnSpPr>
              <p:cNvPr id="883" name="Straight Connector 882">
                <a:extLst>
                  <a:ext uri="{FF2B5EF4-FFF2-40B4-BE49-F238E27FC236}">
                    <a16:creationId xmlns:a16="http://schemas.microsoft.com/office/drawing/2014/main" id="{D7F6A8BA-001C-41C3-9654-A391C308002B}"/>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a:extLst>
                  <a:ext uri="{FF2B5EF4-FFF2-40B4-BE49-F238E27FC236}">
                    <a16:creationId xmlns:a16="http://schemas.microsoft.com/office/drawing/2014/main" id="{29982390-E559-43E4-8164-2B4DE372E5B2}"/>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a:extLst>
                  <a:ext uri="{FF2B5EF4-FFF2-40B4-BE49-F238E27FC236}">
                    <a16:creationId xmlns:a16="http://schemas.microsoft.com/office/drawing/2014/main" id="{9498F156-3DA2-4AD4-899A-C1044C7A6862}"/>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a:extLst>
                  <a:ext uri="{FF2B5EF4-FFF2-40B4-BE49-F238E27FC236}">
                    <a16:creationId xmlns:a16="http://schemas.microsoft.com/office/drawing/2014/main" id="{525DCCA4-6313-40A9-8BA0-280C4ABFFF52}"/>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a:extLst>
                  <a:ext uri="{FF2B5EF4-FFF2-40B4-BE49-F238E27FC236}">
                    <a16:creationId xmlns:a16="http://schemas.microsoft.com/office/drawing/2014/main" id="{310DEEE3-D9EE-4A9E-B0C8-DDA47B34A749}"/>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a:extLst>
                  <a:ext uri="{FF2B5EF4-FFF2-40B4-BE49-F238E27FC236}">
                    <a16:creationId xmlns:a16="http://schemas.microsoft.com/office/drawing/2014/main" id="{55DEAE22-1FEB-4F65-812F-4FBFF585B14E}"/>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a:extLst>
                  <a:ext uri="{FF2B5EF4-FFF2-40B4-BE49-F238E27FC236}">
                    <a16:creationId xmlns:a16="http://schemas.microsoft.com/office/drawing/2014/main" id="{7144AED9-7F73-4A13-9A48-D086F8C16EEC}"/>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a:extLst>
                  <a:ext uri="{FF2B5EF4-FFF2-40B4-BE49-F238E27FC236}">
                    <a16:creationId xmlns:a16="http://schemas.microsoft.com/office/drawing/2014/main" id="{D9691B81-C9B5-4FD6-8ED5-5FD6EEEE19B4}"/>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a:extLst>
                  <a:ext uri="{FF2B5EF4-FFF2-40B4-BE49-F238E27FC236}">
                    <a16:creationId xmlns:a16="http://schemas.microsoft.com/office/drawing/2014/main" id="{BC25229C-1435-4A47-8999-2A9B080B373E}"/>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a:extLst>
                  <a:ext uri="{FF2B5EF4-FFF2-40B4-BE49-F238E27FC236}">
                    <a16:creationId xmlns:a16="http://schemas.microsoft.com/office/drawing/2014/main" id="{9662808E-71A8-4739-963C-46C79111E94A}"/>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a:extLst>
                  <a:ext uri="{FF2B5EF4-FFF2-40B4-BE49-F238E27FC236}">
                    <a16:creationId xmlns:a16="http://schemas.microsoft.com/office/drawing/2014/main" id="{3081021E-CDF2-4371-8135-87A015E2411D}"/>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a:extLst>
                  <a:ext uri="{FF2B5EF4-FFF2-40B4-BE49-F238E27FC236}">
                    <a16:creationId xmlns:a16="http://schemas.microsoft.com/office/drawing/2014/main" id="{341E3623-C74B-4837-A896-06C1312A680D}"/>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id="{4CAFBCB3-375B-4A7A-9A53-2DEF6FC1A95D}"/>
              </a:ext>
            </a:extLst>
          </p:cNvPr>
          <p:cNvGrpSpPr/>
          <p:nvPr/>
        </p:nvGrpSpPr>
        <p:grpSpPr>
          <a:xfrm>
            <a:off x="1828228" y="1431186"/>
            <a:ext cx="9704601" cy="521762"/>
            <a:chOff x="1828228" y="1924167"/>
            <a:chExt cx="9704601" cy="521762"/>
          </a:xfrm>
        </p:grpSpPr>
        <p:sp>
          <p:nvSpPr>
            <p:cNvPr id="2" name="Rectangle 1">
              <a:extLst>
                <a:ext uri="{FF2B5EF4-FFF2-40B4-BE49-F238E27FC236}">
                  <a16:creationId xmlns:a16="http://schemas.microsoft.com/office/drawing/2014/main" id="{EFD452EE-1FB6-4DB2-8A63-95C0167635CB}"/>
                </a:ext>
              </a:extLst>
            </p:cNvPr>
            <p:cNvSpPr/>
            <p:nvPr/>
          </p:nvSpPr>
          <p:spPr bwMode="auto">
            <a:xfrm>
              <a:off x="1828228" y="1924167"/>
              <a:ext cx="9704601" cy="26931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07" name="Rectangle 906">
              <a:extLst>
                <a:ext uri="{FF2B5EF4-FFF2-40B4-BE49-F238E27FC236}">
                  <a16:creationId xmlns:a16="http://schemas.microsoft.com/office/drawing/2014/main" id="{E9CEF044-FC1E-4486-B526-88D0C6CCCDF4}"/>
                </a:ext>
              </a:extLst>
            </p:cNvPr>
            <p:cNvSpPr/>
            <p:nvPr/>
          </p:nvSpPr>
          <p:spPr bwMode="auto">
            <a:xfrm>
              <a:off x="2709541" y="2176616"/>
              <a:ext cx="8823288" cy="26931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906" name="Oval 905">
            <a:extLst>
              <a:ext uri="{FF2B5EF4-FFF2-40B4-BE49-F238E27FC236}">
                <a16:creationId xmlns:a16="http://schemas.microsoft.com/office/drawing/2014/main" id="{E5EDC9A4-4A54-4D24-A4A2-69FD1CE2C7E6}"/>
              </a:ext>
            </a:extLst>
          </p:cNvPr>
          <p:cNvSpPr/>
          <p:nvPr/>
        </p:nvSpPr>
        <p:spPr bwMode="auto">
          <a:xfrm>
            <a:off x="512413" y="1200821"/>
            <a:ext cx="1582590" cy="999358"/>
          </a:xfrm>
          <a:prstGeom prst="ellipse">
            <a:avLst/>
          </a:prstGeom>
          <a:noFill/>
          <a:ln w="57150">
            <a:solidFill>
              <a:srgbClr val="00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sz="2400" dirty="0">
              <a:latin typeface="Arial" charset="0"/>
            </a:endParaRPr>
          </a:p>
        </p:txBody>
      </p:sp>
      <p:grpSp>
        <p:nvGrpSpPr>
          <p:cNvPr id="943" name="Group 942">
            <a:extLst>
              <a:ext uri="{FF2B5EF4-FFF2-40B4-BE49-F238E27FC236}">
                <a16:creationId xmlns:a16="http://schemas.microsoft.com/office/drawing/2014/main" id="{8E77AF05-E0C2-46BE-8D25-183A4C5FD257}"/>
              </a:ext>
            </a:extLst>
          </p:cNvPr>
          <p:cNvGrpSpPr/>
          <p:nvPr/>
        </p:nvGrpSpPr>
        <p:grpSpPr>
          <a:xfrm>
            <a:off x="1828228" y="2304776"/>
            <a:ext cx="9704601" cy="521762"/>
            <a:chOff x="1828228" y="1924167"/>
            <a:chExt cx="9704601" cy="521762"/>
          </a:xfrm>
        </p:grpSpPr>
        <p:sp>
          <p:nvSpPr>
            <p:cNvPr id="944" name="Rectangle 943">
              <a:extLst>
                <a:ext uri="{FF2B5EF4-FFF2-40B4-BE49-F238E27FC236}">
                  <a16:creationId xmlns:a16="http://schemas.microsoft.com/office/drawing/2014/main" id="{20A2BCEF-E94A-4F13-9CAC-0998727829B1}"/>
                </a:ext>
              </a:extLst>
            </p:cNvPr>
            <p:cNvSpPr/>
            <p:nvPr/>
          </p:nvSpPr>
          <p:spPr bwMode="auto">
            <a:xfrm>
              <a:off x="1828228" y="1924167"/>
              <a:ext cx="9704601" cy="26931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45" name="Rectangle 944">
              <a:extLst>
                <a:ext uri="{FF2B5EF4-FFF2-40B4-BE49-F238E27FC236}">
                  <a16:creationId xmlns:a16="http://schemas.microsoft.com/office/drawing/2014/main" id="{E7213D46-D590-4E7C-BD99-67697AA07C07}"/>
                </a:ext>
              </a:extLst>
            </p:cNvPr>
            <p:cNvSpPr/>
            <p:nvPr/>
          </p:nvSpPr>
          <p:spPr bwMode="auto">
            <a:xfrm>
              <a:off x="2709541" y="2176616"/>
              <a:ext cx="8823288" cy="26931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946" name="Oval 945">
            <a:extLst>
              <a:ext uri="{FF2B5EF4-FFF2-40B4-BE49-F238E27FC236}">
                <a16:creationId xmlns:a16="http://schemas.microsoft.com/office/drawing/2014/main" id="{3E15AA73-084D-4E92-90AF-2FEAC9895739}"/>
              </a:ext>
            </a:extLst>
          </p:cNvPr>
          <p:cNvSpPr/>
          <p:nvPr/>
        </p:nvSpPr>
        <p:spPr bwMode="auto">
          <a:xfrm>
            <a:off x="512413" y="2074411"/>
            <a:ext cx="1582590" cy="999358"/>
          </a:xfrm>
          <a:prstGeom prst="ellipse">
            <a:avLst/>
          </a:prstGeom>
          <a:noFill/>
          <a:ln w="57150">
            <a:solidFill>
              <a:srgbClr val="00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sz="2400" dirty="0">
              <a:latin typeface="Arial" charset="0"/>
            </a:endParaRPr>
          </a:p>
        </p:txBody>
      </p:sp>
      <p:grpSp>
        <p:nvGrpSpPr>
          <p:cNvPr id="947" name="Group 946">
            <a:extLst>
              <a:ext uri="{FF2B5EF4-FFF2-40B4-BE49-F238E27FC236}">
                <a16:creationId xmlns:a16="http://schemas.microsoft.com/office/drawing/2014/main" id="{84AD9B40-5A3C-4DAD-BBDC-FE96F9D74C73}"/>
              </a:ext>
            </a:extLst>
          </p:cNvPr>
          <p:cNvGrpSpPr/>
          <p:nvPr/>
        </p:nvGrpSpPr>
        <p:grpSpPr>
          <a:xfrm>
            <a:off x="1828228" y="3095659"/>
            <a:ext cx="9704601" cy="521762"/>
            <a:chOff x="1828228" y="1924167"/>
            <a:chExt cx="9704601" cy="521762"/>
          </a:xfrm>
        </p:grpSpPr>
        <p:sp>
          <p:nvSpPr>
            <p:cNvPr id="948" name="Rectangle 947">
              <a:extLst>
                <a:ext uri="{FF2B5EF4-FFF2-40B4-BE49-F238E27FC236}">
                  <a16:creationId xmlns:a16="http://schemas.microsoft.com/office/drawing/2014/main" id="{FDF9A480-A047-4904-9EDE-F2F1ABD5A552}"/>
                </a:ext>
              </a:extLst>
            </p:cNvPr>
            <p:cNvSpPr/>
            <p:nvPr/>
          </p:nvSpPr>
          <p:spPr bwMode="auto">
            <a:xfrm>
              <a:off x="1828228" y="1924167"/>
              <a:ext cx="9704601" cy="26931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49" name="Rectangle 948">
              <a:extLst>
                <a:ext uri="{FF2B5EF4-FFF2-40B4-BE49-F238E27FC236}">
                  <a16:creationId xmlns:a16="http://schemas.microsoft.com/office/drawing/2014/main" id="{37E8FB5D-32D2-4CE5-8A01-4BF208DDDDFD}"/>
                </a:ext>
              </a:extLst>
            </p:cNvPr>
            <p:cNvSpPr/>
            <p:nvPr/>
          </p:nvSpPr>
          <p:spPr bwMode="auto">
            <a:xfrm>
              <a:off x="2709541" y="2176616"/>
              <a:ext cx="8823288" cy="26931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950" name="Oval 949">
            <a:extLst>
              <a:ext uri="{FF2B5EF4-FFF2-40B4-BE49-F238E27FC236}">
                <a16:creationId xmlns:a16="http://schemas.microsoft.com/office/drawing/2014/main" id="{D7F46313-BDEE-4E19-9C83-E18F2061AF37}"/>
              </a:ext>
            </a:extLst>
          </p:cNvPr>
          <p:cNvSpPr/>
          <p:nvPr/>
        </p:nvSpPr>
        <p:spPr bwMode="auto">
          <a:xfrm>
            <a:off x="512413" y="2865294"/>
            <a:ext cx="1582590" cy="999358"/>
          </a:xfrm>
          <a:prstGeom prst="ellipse">
            <a:avLst/>
          </a:prstGeom>
          <a:noFill/>
          <a:ln w="57150">
            <a:solidFill>
              <a:srgbClr val="00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sz="2400" dirty="0">
              <a:latin typeface="Arial" charset="0"/>
            </a:endParaRPr>
          </a:p>
        </p:txBody>
      </p:sp>
      <p:grpSp>
        <p:nvGrpSpPr>
          <p:cNvPr id="951" name="Group 950">
            <a:extLst>
              <a:ext uri="{FF2B5EF4-FFF2-40B4-BE49-F238E27FC236}">
                <a16:creationId xmlns:a16="http://schemas.microsoft.com/office/drawing/2014/main" id="{1E3C8803-2FE7-4441-AA85-0AE36E9AD3C8}"/>
              </a:ext>
            </a:extLst>
          </p:cNvPr>
          <p:cNvGrpSpPr/>
          <p:nvPr/>
        </p:nvGrpSpPr>
        <p:grpSpPr>
          <a:xfrm>
            <a:off x="1828228" y="3884335"/>
            <a:ext cx="9704601" cy="521762"/>
            <a:chOff x="1828228" y="1924167"/>
            <a:chExt cx="9704601" cy="521762"/>
          </a:xfrm>
        </p:grpSpPr>
        <p:sp>
          <p:nvSpPr>
            <p:cNvPr id="952" name="Rectangle 951">
              <a:extLst>
                <a:ext uri="{FF2B5EF4-FFF2-40B4-BE49-F238E27FC236}">
                  <a16:creationId xmlns:a16="http://schemas.microsoft.com/office/drawing/2014/main" id="{71F75B37-D9B1-40E7-A16E-42DBA8402EFD}"/>
                </a:ext>
              </a:extLst>
            </p:cNvPr>
            <p:cNvSpPr/>
            <p:nvPr/>
          </p:nvSpPr>
          <p:spPr bwMode="auto">
            <a:xfrm>
              <a:off x="1828228" y="1924167"/>
              <a:ext cx="9704601" cy="26931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53" name="Rectangle 952">
              <a:extLst>
                <a:ext uri="{FF2B5EF4-FFF2-40B4-BE49-F238E27FC236}">
                  <a16:creationId xmlns:a16="http://schemas.microsoft.com/office/drawing/2014/main" id="{3693646B-14B4-4252-9E59-D36DDD11288D}"/>
                </a:ext>
              </a:extLst>
            </p:cNvPr>
            <p:cNvSpPr/>
            <p:nvPr/>
          </p:nvSpPr>
          <p:spPr bwMode="auto">
            <a:xfrm>
              <a:off x="2709541" y="2176616"/>
              <a:ext cx="8823288" cy="26931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55" name="Group 954">
            <a:extLst>
              <a:ext uri="{FF2B5EF4-FFF2-40B4-BE49-F238E27FC236}">
                <a16:creationId xmlns:a16="http://schemas.microsoft.com/office/drawing/2014/main" id="{DBA0B7A7-CD4A-442A-9107-382F006C285B}"/>
              </a:ext>
            </a:extLst>
          </p:cNvPr>
          <p:cNvGrpSpPr/>
          <p:nvPr/>
        </p:nvGrpSpPr>
        <p:grpSpPr>
          <a:xfrm>
            <a:off x="868529" y="1558697"/>
            <a:ext cx="843201" cy="121688"/>
            <a:chOff x="869720" y="2051678"/>
            <a:chExt cx="843201" cy="121688"/>
          </a:xfrm>
        </p:grpSpPr>
        <p:cxnSp>
          <p:nvCxnSpPr>
            <p:cNvPr id="956" name="Straight Connector 955">
              <a:extLst>
                <a:ext uri="{FF2B5EF4-FFF2-40B4-BE49-F238E27FC236}">
                  <a16:creationId xmlns:a16="http://schemas.microsoft.com/office/drawing/2014/main" id="{E782A2BB-16B1-4BA1-8016-FC7C9E359769}"/>
                </a:ext>
              </a:extLst>
            </p:cNvPr>
            <p:cNvCxnSpPr>
              <a:cxnSpLocks/>
            </p:cNvCxnSpPr>
            <p:nvPr/>
          </p:nvCxnSpPr>
          <p:spPr>
            <a:xfrm>
              <a:off x="8697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a:extLst>
                <a:ext uri="{FF2B5EF4-FFF2-40B4-BE49-F238E27FC236}">
                  <a16:creationId xmlns:a16="http://schemas.microsoft.com/office/drawing/2014/main" id="{5E40D0EF-2B58-49A2-8E0A-9C611AF7EEAA}"/>
                </a:ext>
              </a:extLst>
            </p:cNvPr>
            <p:cNvCxnSpPr>
              <a:cxnSpLocks/>
            </p:cNvCxnSpPr>
            <p:nvPr/>
          </p:nvCxnSpPr>
          <p:spPr>
            <a:xfrm>
              <a:off x="9751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a:extLst>
                <a:ext uri="{FF2B5EF4-FFF2-40B4-BE49-F238E27FC236}">
                  <a16:creationId xmlns:a16="http://schemas.microsoft.com/office/drawing/2014/main" id="{6C683614-7AB0-465D-89C7-BD137A790750}"/>
                </a:ext>
              </a:extLst>
            </p:cNvPr>
            <p:cNvCxnSpPr>
              <a:cxnSpLocks/>
            </p:cNvCxnSpPr>
            <p:nvPr/>
          </p:nvCxnSpPr>
          <p:spPr>
            <a:xfrm>
              <a:off x="16075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a:extLst>
                <a:ext uri="{FF2B5EF4-FFF2-40B4-BE49-F238E27FC236}">
                  <a16:creationId xmlns:a16="http://schemas.microsoft.com/office/drawing/2014/main" id="{46DE4284-4A40-496C-960C-76944BFE1622}"/>
                </a:ext>
              </a:extLst>
            </p:cNvPr>
            <p:cNvCxnSpPr>
              <a:cxnSpLocks/>
            </p:cNvCxnSpPr>
            <p:nvPr/>
          </p:nvCxnSpPr>
          <p:spPr>
            <a:xfrm>
              <a:off x="17129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a:extLst>
                <a:ext uri="{FF2B5EF4-FFF2-40B4-BE49-F238E27FC236}">
                  <a16:creationId xmlns:a16="http://schemas.microsoft.com/office/drawing/2014/main" id="{7BA3DA53-4B90-4A3D-94A9-5CC12F07F2E7}"/>
                </a:ext>
              </a:extLst>
            </p:cNvPr>
            <p:cNvCxnSpPr>
              <a:cxnSpLocks/>
            </p:cNvCxnSpPr>
            <p:nvPr/>
          </p:nvCxnSpPr>
          <p:spPr>
            <a:xfrm>
              <a:off x="10805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a:extLst>
                <a:ext uri="{FF2B5EF4-FFF2-40B4-BE49-F238E27FC236}">
                  <a16:creationId xmlns:a16="http://schemas.microsoft.com/office/drawing/2014/main" id="{C1F834A8-A5E4-4D5B-B421-CBE1D0168B8D}"/>
                </a:ext>
              </a:extLst>
            </p:cNvPr>
            <p:cNvCxnSpPr>
              <a:cxnSpLocks/>
            </p:cNvCxnSpPr>
            <p:nvPr/>
          </p:nvCxnSpPr>
          <p:spPr>
            <a:xfrm>
              <a:off x="11859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5DEC9A98-E5B9-4079-A78D-13A04D57E41A}"/>
                </a:ext>
              </a:extLst>
            </p:cNvPr>
            <p:cNvCxnSpPr>
              <a:cxnSpLocks/>
            </p:cNvCxnSpPr>
            <p:nvPr/>
          </p:nvCxnSpPr>
          <p:spPr>
            <a:xfrm>
              <a:off x="12913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3" name="Straight Connector 962">
              <a:extLst>
                <a:ext uri="{FF2B5EF4-FFF2-40B4-BE49-F238E27FC236}">
                  <a16:creationId xmlns:a16="http://schemas.microsoft.com/office/drawing/2014/main" id="{2AB7A712-BA2A-441D-A98E-05487CEF9B78}"/>
                </a:ext>
              </a:extLst>
            </p:cNvPr>
            <p:cNvCxnSpPr>
              <a:cxnSpLocks/>
            </p:cNvCxnSpPr>
            <p:nvPr/>
          </p:nvCxnSpPr>
          <p:spPr>
            <a:xfrm>
              <a:off x="13967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Straight Connector 963">
              <a:extLst>
                <a:ext uri="{FF2B5EF4-FFF2-40B4-BE49-F238E27FC236}">
                  <a16:creationId xmlns:a16="http://schemas.microsoft.com/office/drawing/2014/main" id="{5C3902E9-7A06-4479-9FC0-D5C283E3C53F}"/>
                </a:ext>
              </a:extLst>
            </p:cNvPr>
            <p:cNvCxnSpPr>
              <a:cxnSpLocks/>
            </p:cNvCxnSpPr>
            <p:nvPr/>
          </p:nvCxnSpPr>
          <p:spPr>
            <a:xfrm>
              <a:off x="15021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5" name="Group 964">
            <a:extLst>
              <a:ext uri="{FF2B5EF4-FFF2-40B4-BE49-F238E27FC236}">
                <a16:creationId xmlns:a16="http://schemas.microsoft.com/office/drawing/2014/main" id="{676BA985-AC64-4C95-8364-1893B0F5D82E}"/>
              </a:ext>
            </a:extLst>
          </p:cNvPr>
          <p:cNvGrpSpPr/>
          <p:nvPr/>
        </p:nvGrpSpPr>
        <p:grpSpPr>
          <a:xfrm>
            <a:off x="868529" y="2456040"/>
            <a:ext cx="843201" cy="121688"/>
            <a:chOff x="869720" y="2051678"/>
            <a:chExt cx="843201" cy="121688"/>
          </a:xfrm>
        </p:grpSpPr>
        <p:cxnSp>
          <p:nvCxnSpPr>
            <p:cNvPr id="966" name="Straight Connector 965">
              <a:extLst>
                <a:ext uri="{FF2B5EF4-FFF2-40B4-BE49-F238E27FC236}">
                  <a16:creationId xmlns:a16="http://schemas.microsoft.com/office/drawing/2014/main" id="{9F9FC055-67DC-43ED-B6C1-BA4A6D7CFA71}"/>
                </a:ext>
              </a:extLst>
            </p:cNvPr>
            <p:cNvCxnSpPr>
              <a:cxnSpLocks/>
            </p:cNvCxnSpPr>
            <p:nvPr/>
          </p:nvCxnSpPr>
          <p:spPr>
            <a:xfrm>
              <a:off x="8697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7" name="Straight Connector 966">
              <a:extLst>
                <a:ext uri="{FF2B5EF4-FFF2-40B4-BE49-F238E27FC236}">
                  <a16:creationId xmlns:a16="http://schemas.microsoft.com/office/drawing/2014/main" id="{1EFD3DD0-D43A-4F8B-8523-815FAD814FE5}"/>
                </a:ext>
              </a:extLst>
            </p:cNvPr>
            <p:cNvCxnSpPr>
              <a:cxnSpLocks/>
            </p:cNvCxnSpPr>
            <p:nvPr/>
          </p:nvCxnSpPr>
          <p:spPr>
            <a:xfrm>
              <a:off x="9751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CA4534B7-4495-4B3E-8266-EE3337113D53}"/>
                </a:ext>
              </a:extLst>
            </p:cNvPr>
            <p:cNvCxnSpPr>
              <a:cxnSpLocks/>
            </p:cNvCxnSpPr>
            <p:nvPr/>
          </p:nvCxnSpPr>
          <p:spPr>
            <a:xfrm>
              <a:off x="16075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9" name="Straight Connector 968">
              <a:extLst>
                <a:ext uri="{FF2B5EF4-FFF2-40B4-BE49-F238E27FC236}">
                  <a16:creationId xmlns:a16="http://schemas.microsoft.com/office/drawing/2014/main" id="{CA7F9B51-CED2-4DDC-A007-04EA855F5172}"/>
                </a:ext>
              </a:extLst>
            </p:cNvPr>
            <p:cNvCxnSpPr>
              <a:cxnSpLocks/>
            </p:cNvCxnSpPr>
            <p:nvPr/>
          </p:nvCxnSpPr>
          <p:spPr>
            <a:xfrm>
              <a:off x="17129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a:extLst>
                <a:ext uri="{FF2B5EF4-FFF2-40B4-BE49-F238E27FC236}">
                  <a16:creationId xmlns:a16="http://schemas.microsoft.com/office/drawing/2014/main" id="{29F695B1-1DD6-4E08-A396-3D774160F23A}"/>
                </a:ext>
              </a:extLst>
            </p:cNvPr>
            <p:cNvCxnSpPr>
              <a:cxnSpLocks/>
            </p:cNvCxnSpPr>
            <p:nvPr/>
          </p:nvCxnSpPr>
          <p:spPr>
            <a:xfrm>
              <a:off x="10805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C1382510-4761-4819-9989-C40A937DC85E}"/>
                </a:ext>
              </a:extLst>
            </p:cNvPr>
            <p:cNvCxnSpPr>
              <a:cxnSpLocks/>
            </p:cNvCxnSpPr>
            <p:nvPr/>
          </p:nvCxnSpPr>
          <p:spPr>
            <a:xfrm>
              <a:off x="11859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2" name="Straight Connector 971">
              <a:extLst>
                <a:ext uri="{FF2B5EF4-FFF2-40B4-BE49-F238E27FC236}">
                  <a16:creationId xmlns:a16="http://schemas.microsoft.com/office/drawing/2014/main" id="{1BDD28CC-1AB3-49D6-9B53-FA5113430DE1}"/>
                </a:ext>
              </a:extLst>
            </p:cNvPr>
            <p:cNvCxnSpPr>
              <a:cxnSpLocks/>
            </p:cNvCxnSpPr>
            <p:nvPr/>
          </p:nvCxnSpPr>
          <p:spPr>
            <a:xfrm>
              <a:off x="12913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3" name="Straight Connector 972">
              <a:extLst>
                <a:ext uri="{FF2B5EF4-FFF2-40B4-BE49-F238E27FC236}">
                  <a16:creationId xmlns:a16="http://schemas.microsoft.com/office/drawing/2014/main" id="{C635A207-6BCB-4397-B5AE-37120F15A814}"/>
                </a:ext>
              </a:extLst>
            </p:cNvPr>
            <p:cNvCxnSpPr>
              <a:cxnSpLocks/>
            </p:cNvCxnSpPr>
            <p:nvPr/>
          </p:nvCxnSpPr>
          <p:spPr>
            <a:xfrm>
              <a:off x="13967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4" name="Straight Connector 973">
              <a:extLst>
                <a:ext uri="{FF2B5EF4-FFF2-40B4-BE49-F238E27FC236}">
                  <a16:creationId xmlns:a16="http://schemas.microsoft.com/office/drawing/2014/main" id="{97E72DED-3A57-4581-B33D-B5AFC54169D7}"/>
                </a:ext>
              </a:extLst>
            </p:cNvPr>
            <p:cNvCxnSpPr>
              <a:cxnSpLocks/>
            </p:cNvCxnSpPr>
            <p:nvPr/>
          </p:nvCxnSpPr>
          <p:spPr>
            <a:xfrm>
              <a:off x="15021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75" name="Group 974">
            <a:extLst>
              <a:ext uri="{FF2B5EF4-FFF2-40B4-BE49-F238E27FC236}">
                <a16:creationId xmlns:a16="http://schemas.microsoft.com/office/drawing/2014/main" id="{89EB9CAD-19D7-449F-A0DE-F89583F5FA7D}"/>
              </a:ext>
            </a:extLst>
          </p:cNvPr>
          <p:cNvGrpSpPr/>
          <p:nvPr/>
        </p:nvGrpSpPr>
        <p:grpSpPr>
          <a:xfrm>
            <a:off x="868529" y="3259708"/>
            <a:ext cx="843201" cy="121688"/>
            <a:chOff x="869720" y="2051678"/>
            <a:chExt cx="843201" cy="121688"/>
          </a:xfrm>
        </p:grpSpPr>
        <p:cxnSp>
          <p:nvCxnSpPr>
            <p:cNvPr id="976" name="Straight Connector 975">
              <a:extLst>
                <a:ext uri="{FF2B5EF4-FFF2-40B4-BE49-F238E27FC236}">
                  <a16:creationId xmlns:a16="http://schemas.microsoft.com/office/drawing/2014/main" id="{F99F232E-1B6E-4B69-95CC-29FC491EAC8E}"/>
                </a:ext>
              </a:extLst>
            </p:cNvPr>
            <p:cNvCxnSpPr>
              <a:cxnSpLocks/>
            </p:cNvCxnSpPr>
            <p:nvPr/>
          </p:nvCxnSpPr>
          <p:spPr>
            <a:xfrm>
              <a:off x="8697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7" name="Straight Connector 976">
              <a:extLst>
                <a:ext uri="{FF2B5EF4-FFF2-40B4-BE49-F238E27FC236}">
                  <a16:creationId xmlns:a16="http://schemas.microsoft.com/office/drawing/2014/main" id="{53DB3676-44A5-4433-83EE-CAD078108EBB}"/>
                </a:ext>
              </a:extLst>
            </p:cNvPr>
            <p:cNvCxnSpPr>
              <a:cxnSpLocks/>
            </p:cNvCxnSpPr>
            <p:nvPr/>
          </p:nvCxnSpPr>
          <p:spPr>
            <a:xfrm>
              <a:off x="9751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09D3654-3B99-4E2B-AD2F-50BED37967FF}"/>
                </a:ext>
              </a:extLst>
            </p:cNvPr>
            <p:cNvCxnSpPr>
              <a:cxnSpLocks/>
            </p:cNvCxnSpPr>
            <p:nvPr/>
          </p:nvCxnSpPr>
          <p:spPr>
            <a:xfrm>
              <a:off x="16075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978">
              <a:extLst>
                <a:ext uri="{FF2B5EF4-FFF2-40B4-BE49-F238E27FC236}">
                  <a16:creationId xmlns:a16="http://schemas.microsoft.com/office/drawing/2014/main" id="{3A73D7AE-7B11-4576-BD1A-B642AEFDF0C0}"/>
                </a:ext>
              </a:extLst>
            </p:cNvPr>
            <p:cNvCxnSpPr>
              <a:cxnSpLocks/>
            </p:cNvCxnSpPr>
            <p:nvPr/>
          </p:nvCxnSpPr>
          <p:spPr>
            <a:xfrm>
              <a:off x="17129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0" name="Straight Connector 979">
              <a:extLst>
                <a:ext uri="{FF2B5EF4-FFF2-40B4-BE49-F238E27FC236}">
                  <a16:creationId xmlns:a16="http://schemas.microsoft.com/office/drawing/2014/main" id="{E90F9FB5-30F1-43F8-B736-5510AEDA4E50}"/>
                </a:ext>
              </a:extLst>
            </p:cNvPr>
            <p:cNvCxnSpPr>
              <a:cxnSpLocks/>
            </p:cNvCxnSpPr>
            <p:nvPr/>
          </p:nvCxnSpPr>
          <p:spPr>
            <a:xfrm>
              <a:off x="10805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a:extLst>
                <a:ext uri="{FF2B5EF4-FFF2-40B4-BE49-F238E27FC236}">
                  <a16:creationId xmlns:a16="http://schemas.microsoft.com/office/drawing/2014/main" id="{5AB90D6E-F04C-47D9-B830-ED4E5CAB6E32}"/>
                </a:ext>
              </a:extLst>
            </p:cNvPr>
            <p:cNvCxnSpPr>
              <a:cxnSpLocks/>
            </p:cNvCxnSpPr>
            <p:nvPr/>
          </p:nvCxnSpPr>
          <p:spPr>
            <a:xfrm>
              <a:off x="1185920"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20CE9B68-09EA-4F73-B359-A71BDFD5F874}"/>
                </a:ext>
              </a:extLst>
            </p:cNvPr>
            <p:cNvCxnSpPr>
              <a:cxnSpLocks/>
            </p:cNvCxnSpPr>
            <p:nvPr/>
          </p:nvCxnSpPr>
          <p:spPr>
            <a:xfrm>
              <a:off x="12913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a:extLst>
                <a:ext uri="{FF2B5EF4-FFF2-40B4-BE49-F238E27FC236}">
                  <a16:creationId xmlns:a16="http://schemas.microsoft.com/office/drawing/2014/main" id="{463C753B-0BCF-47AA-B7BC-46E1F4E172BB}"/>
                </a:ext>
              </a:extLst>
            </p:cNvPr>
            <p:cNvCxnSpPr>
              <a:cxnSpLocks/>
            </p:cNvCxnSpPr>
            <p:nvPr/>
          </p:nvCxnSpPr>
          <p:spPr>
            <a:xfrm>
              <a:off x="13967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a:extLst>
                <a:ext uri="{FF2B5EF4-FFF2-40B4-BE49-F238E27FC236}">
                  <a16:creationId xmlns:a16="http://schemas.microsoft.com/office/drawing/2014/main" id="{3156631A-A64B-4F4F-9DFE-5B17903E1FF0}"/>
                </a:ext>
              </a:extLst>
            </p:cNvPr>
            <p:cNvCxnSpPr>
              <a:cxnSpLocks/>
            </p:cNvCxnSpPr>
            <p:nvPr/>
          </p:nvCxnSpPr>
          <p:spPr>
            <a:xfrm>
              <a:off x="1502121" y="2051678"/>
              <a:ext cx="0" cy="1216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Content Placeholder 2">
            <a:extLst>
              <a:ext uri="{FF2B5EF4-FFF2-40B4-BE49-F238E27FC236}">
                <a16:creationId xmlns:a16="http://schemas.microsoft.com/office/drawing/2014/main" id="{2E76ABDC-8C0A-484B-88AF-5A1D3FF7FB5A}"/>
              </a:ext>
            </a:extLst>
          </p:cNvPr>
          <p:cNvSpPr txBox="1">
            <a:spLocks/>
          </p:cNvSpPr>
          <p:nvPr/>
        </p:nvSpPr>
        <p:spPr>
          <a:xfrm>
            <a:off x="623889" y="4452112"/>
            <a:ext cx="9081178" cy="177284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ten intervals would be found between each circled section? How do you know?</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Choose an unlabelled interval within each circle and identify the number represented by that location.</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3205047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6"/>
                                        </p:tgtEl>
                                        <p:attrNameLst>
                                          <p:attrName>style.visibility</p:attrName>
                                        </p:attrNameLst>
                                      </p:cBhvr>
                                      <p:to>
                                        <p:strVal val="visible"/>
                                      </p:to>
                                    </p:set>
                                    <p:animEffect transition="in" filter="fade">
                                      <p:cBhvr>
                                        <p:cTn id="7" dur="500"/>
                                        <p:tgtEl>
                                          <p:spTgt spid="906"/>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5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906"/>
                                        </p:tgtEl>
                                      </p:cBhvr>
                                    </p:animEffect>
                                    <p:set>
                                      <p:cBhvr>
                                        <p:cTn id="22" dur="1" fill="hold">
                                          <p:stCondLst>
                                            <p:cond delay="499"/>
                                          </p:stCondLst>
                                        </p:cTn>
                                        <p:tgtEl>
                                          <p:spTgt spid="90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89"/>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95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46"/>
                                        </p:tgtEl>
                                        <p:attrNameLst>
                                          <p:attrName>style.visibility</p:attrName>
                                        </p:attrNameLst>
                                      </p:cBhvr>
                                      <p:to>
                                        <p:strVal val="visible"/>
                                      </p:to>
                                    </p:set>
                                    <p:animEffect transition="in" filter="fade">
                                      <p:cBhvr>
                                        <p:cTn id="34" dur="500"/>
                                        <p:tgtEl>
                                          <p:spTgt spid="946"/>
                                        </p:tgtEl>
                                      </p:cBhvr>
                                    </p:animEffect>
                                  </p:childTnLst>
                                </p:cTn>
                              </p:par>
                              <p:par>
                                <p:cTn id="35" presetID="1" presetClass="entr" presetSubtype="0" fill="hold" nodeType="withEffect">
                                  <p:stCondLst>
                                    <p:cond delay="0"/>
                                  </p:stCondLst>
                                  <p:childTnLst>
                                    <p:set>
                                      <p:cBhvr>
                                        <p:cTn id="36" dur="1" fill="hold">
                                          <p:stCondLst>
                                            <p:cond delay="0"/>
                                          </p:stCondLst>
                                        </p:cTn>
                                        <p:tgtEl>
                                          <p:spTgt spid="9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6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46"/>
                                        </p:tgtEl>
                                      </p:cBhvr>
                                    </p:animEffect>
                                    <p:set>
                                      <p:cBhvr>
                                        <p:cTn id="49" dur="1" fill="hold">
                                          <p:stCondLst>
                                            <p:cond delay="499"/>
                                          </p:stCondLst>
                                        </p:cTn>
                                        <p:tgtEl>
                                          <p:spTgt spid="946"/>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43"/>
                                        </p:tgtEl>
                                      </p:cBhvr>
                                    </p:animEffect>
                                    <p:set>
                                      <p:cBhvr>
                                        <p:cTn id="52" dur="1" fill="hold">
                                          <p:stCondLst>
                                            <p:cond delay="499"/>
                                          </p:stCondLst>
                                        </p:cTn>
                                        <p:tgtEl>
                                          <p:spTgt spid="943"/>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4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96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50"/>
                                        </p:tgtEl>
                                        <p:attrNameLst>
                                          <p:attrName>style.visibility</p:attrName>
                                        </p:attrNameLst>
                                      </p:cBhvr>
                                      <p:to>
                                        <p:strVal val="visible"/>
                                      </p:to>
                                    </p:set>
                                    <p:animEffect transition="in" filter="fade">
                                      <p:cBhvr>
                                        <p:cTn id="61" dur="500"/>
                                        <p:tgtEl>
                                          <p:spTgt spid="950"/>
                                        </p:tgtEl>
                                      </p:cBhvr>
                                    </p:animEffect>
                                  </p:childTnLst>
                                </p:cTn>
                              </p:par>
                              <p:par>
                                <p:cTn id="62" presetID="1" presetClass="entr" presetSubtype="0" fill="hold" nodeType="withEffect">
                                  <p:stCondLst>
                                    <p:cond delay="0"/>
                                  </p:stCondLst>
                                  <p:childTnLst>
                                    <p:set>
                                      <p:cBhvr>
                                        <p:cTn id="63" dur="1" fill="hold">
                                          <p:stCondLst>
                                            <p:cond delay="0"/>
                                          </p:stCondLst>
                                        </p:cTn>
                                        <p:tgtEl>
                                          <p:spTgt spid="94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97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74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950"/>
                                        </p:tgtEl>
                                      </p:cBhvr>
                                    </p:animEffect>
                                    <p:set>
                                      <p:cBhvr>
                                        <p:cTn id="76" dur="1" fill="hold">
                                          <p:stCondLst>
                                            <p:cond delay="499"/>
                                          </p:stCondLst>
                                        </p:cTn>
                                        <p:tgtEl>
                                          <p:spTgt spid="95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947"/>
                                        </p:tgtEl>
                                      </p:cBhvr>
                                    </p:animEffect>
                                    <p:set>
                                      <p:cBhvr>
                                        <p:cTn id="79" dur="1" fill="hold">
                                          <p:stCondLst>
                                            <p:cond delay="499"/>
                                          </p:stCondLst>
                                        </p:cTn>
                                        <p:tgtEl>
                                          <p:spTgt spid="94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880"/>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97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951"/>
                                        </p:tgtEl>
                                        <p:attrNameLst>
                                          <p:attrName>style.visibility</p:attrName>
                                        </p:attrNameLst>
                                      </p:cBhvr>
                                      <p:to>
                                        <p:strVal val="visible"/>
                                      </p:to>
                                    </p:set>
                                  </p:childTnLst>
                                </p:cTn>
                              </p:par>
                              <p:par>
                                <p:cTn id="88" presetID="1" presetClass="exit" presetSubtype="0" fill="hold" nodeType="withEffect">
                                  <p:stCondLst>
                                    <p:cond delay="0"/>
                                  </p:stCondLst>
                                  <p:childTnLst>
                                    <p:set>
                                      <p:cBhvr>
                                        <p:cTn id="89" dur="1" fill="hold">
                                          <p:stCondLst>
                                            <p:cond delay="0"/>
                                          </p:stCondLst>
                                        </p:cTn>
                                        <p:tgtEl>
                                          <p:spTgt spid="9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 grpId="0" animBg="1"/>
      <p:bldP spid="906" grpId="1" animBg="1"/>
      <p:bldP spid="946" grpId="0" animBg="1"/>
      <p:bldP spid="946" grpId="1" animBg="1"/>
      <p:bldP spid="950" grpId="0" animBg="1"/>
      <p:bldP spid="950"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10.xml><?xml version="1.0" encoding="utf-8"?>
<p:tagLst xmlns:a="http://schemas.openxmlformats.org/drawingml/2006/main" xmlns:r="http://schemas.openxmlformats.org/officeDocument/2006/relationships" xmlns:p="http://schemas.openxmlformats.org/presentationml/2006/main">
  <p:tag name="TIMING" val="|3.3|1|1.1|1.1|0.7|1"/>
</p:tagLst>
</file>

<file path=ppt/tags/tag2.xml><?xml version="1.0" encoding="utf-8"?>
<p:tagLst xmlns:a="http://schemas.openxmlformats.org/drawingml/2006/main" xmlns:r="http://schemas.openxmlformats.org/officeDocument/2006/relationships" xmlns:p="http://schemas.openxmlformats.org/presentationml/2006/main">
  <p:tag name="TIMING" val="|11.5"/>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ags/tag4.xml><?xml version="1.0" encoding="utf-8"?>
<p:tagLst xmlns:a="http://schemas.openxmlformats.org/drawingml/2006/main" xmlns:r="http://schemas.openxmlformats.org/officeDocument/2006/relationships" xmlns:p="http://schemas.openxmlformats.org/presentationml/2006/main">
  <p:tag name="TIMING" val="|11.5"/>
</p:tagLst>
</file>

<file path=ppt/tags/tag5.xml><?xml version="1.0" encoding="utf-8"?>
<p:tagLst xmlns:a="http://schemas.openxmlformats.org/drawingml/2006/main" xmlns:r="http://schemas.openxmlformats.org/officeDocument/2006/relationships" xmlns:p="http://schemas.openxmlformats.org/presentationml/2006/main">
  <p:tag name="TIMING" val="|11.5"/>
</p:tagLst>
</file>

<file path=ppt/tags/tag6.xml><?xml version="1.0" encoding="utf-8"?>
<p:tagLst xmlns:a="http://schemas.openxmlformats.org/drawingml/2006/main" xmlns:r="http://schemas.openxmlformats.org/officeDocument/2006/relationships" xmlns:p="http://schemas.openxmlformats.org/presentationml/2006/main">
  <p:tag name="TIMING" val="|11.5"/>
</p:tagLst>
</file>

<file path=ppt/tags/tag7.xml><?xml version="1.0" encoding="utf-8"?>
<p:tagLst xmlns:a="http://schemas.openxmlformats.org/drawingml/2006/main" xmlns:r="http://schemas.openxmlformats.org/officeDocument/2006/relationships" xmlns:p="http://schemas.openxmlformats.org/presentationml/2006/main">
  <p:tag name="TIMING" val="|11.5"/>
</p:tagLst>
</file>

<file path=ppt/tags/tag8.xml><?xml version="1.0" encoding="utf-8"?>
<p:tagLst xmlns:a="http://schemas.openxmlformats.org/drawingml/2006/main" xmlns:r="http://schemas.openxmlformats.org/officeDocument/2006/relationships" xmlns:p="http://schemas.openxmlformats.org/presentationml/2006/main">
  <p:tag name="TIMING" val="|5.2|2|1.7"/>
</p:tagLst>
</file>

<file path=ppt/tags/tag9.xml><?xml version="1.0" encoding="utf-8"?>
<p:tagLst xmlns:a="http://schemas.openxmlformats.org/drawingml/2006/main" xmlns:r="http://schemas.openxmlformats.org/officeDocument/2006/relationships" xmlns:p="http://schemas.openxmlformats.org/presentationml/2006/main">
  <p:tag name="TIMING" val="|3.2|1.3"/>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EB0313-26FC-4FBE-A9B9-C95FBFEFBC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92be446a-fb96-41da-bd3a-8b4d582e422e"/>
    <ds:schemaRef ds:uri="9a54f591-ca81-4d3f-b3c2-6f30af17eb50"/>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1882</Words>
  <Application>Microsoft Office PowerPoint</Application>
  <PresentationFormat>Widescreen</PresentationFormat>
  <Paragraphs>315</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Myriad Pro</vt:lpstr>
      <vt:lpstr>Custom Design</vt:lpstr>
      <vt:lpstr>PowerPoint Presentation</vt:lpstr>
      <vt:lpstr>5NPV-3  Reason about the location of any number with up to 2 decimals places in the linear number system, including identifying the previous and next multiple of 1 and 0.1 and rounding to the nearest of each. </vt:lpstr>
      <vt:lpstr>5NPV-1: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5NPV-3 Decimal fractions in the linear number system</vt:lpstr>
      <vt:lpstr>5NPV-3 Decimal fractions in the linear number system</vt:lpstr>
      <vt:lpstr>5NPV-3 Decimal fractions in the linear number system</vt:lpstr>
      <vt:lpstr>5NPV-3 Decimal fractions in the linear number system</vt:lpstr>
      <vt:lpstr>5NPV-3 Decimal fractions in the linear number system</vt:lpstr>
      <vt:lpstr>5NPV-3 Decimal fractions in the linear number system</vt:lpstr>
      <vt:lpstr>5NPV-3 Decimal fractions in the linear number system</vt:lpstr>
      <vt:lpstr>5NPV-3 Decimal fractions in the linear number system</vt:lpstr>
      <vt:lpstr>5NPV-3 Decimal fractions in the linear number system </vt:lpstr>
      <vt:lpstr>5NPV-3 Decimal fractions in the linear number system </vt:lpstr>
      <vt:lpstr>5NPV-3 Decimal fractions in the linear number system </vt:lpstr>
      <vt:lpstr>5NPV-3 Decimal fractions in the linear number system </vt:lpstr>
      <vt:lpstr>5NPV-3 Decimal fractions in the linear number system </vt:lpstr>
      <vt:lpstr>5NPV-3 Decimal fractions in the linear number system </vt:lpstr>
      <vt:lpstr>5NPV-3 Decimal fractions in the linear number system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2022-11-10T14:50:01Z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