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3"/>
  </p:notesMasterIdLst>
  <p:sldIdLst>
    <p:sldId id="257" r:id="rId6"/>
    <p:sldId id="263" r:id="rId7"/>
    <p:sldId id="261" r:id="rId8"/>
    <p:sldId id="298" r:id="rId9"/>
    <p:sldId id="267" r:id="rId10"/>
    <p:sldId id="469" r:id="rId11"/>
    <p:sldId id="470" r:id="rId12"/>
    <p:sldId id="348" r:id="rId13"/>
    <p:sldId id="475" r:id="rId14"/>
    <p:sldId id="478" r:id="rId15"/>
    <p:sldId id="273" r:id="rId16"/>
    <p:sldId id="331" r:id="rId17"/>
    <p:sldId id="294" r:id="rId18"/>
    <p:sldId id="291" r:id="rId19"/>
    <p:sldId id="296" r:id="rId20"/>
    <p:sldId id="456" r:id="rId21"/>
    <p:sldId id="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8DB8D-A7E3-4972-B9AA-6A9356F2546A}" v="6" dt="2020-08-26T11:17:51.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First write the largest factor: “367”</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write the smallest factor below, lining up the digits: “4”</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Now multiply, starting with the ones: four times seven ones is equal to twenty-eight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twenty-eight ones is equal to two tens and eight ones; </a:t>
            </a:r>
          </a:p>
          <a:p>
            <a:r>
              <a:rPr lang="en-GB" sz="1200" i="1" kern="1200" dirty="0">
                <a:solidFill>
                  <a:schemeClr val="tx1"/>
                </a:solidFill>
                <a:effectLst/>
                <a:latin typeface="+mn-lt"/>
                <a:ea typeface="+mn-ea"/>
                <a:cs typeface="+mn-cs"/>
              </a:rPr>
              <a:t>write “8” in the ones column and “2” below the tens column.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move to the tens: four times six tens is equal to twenty-four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twenty-four tens is equal to two hundreds and four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add the two tens from regrouping to give two hundreds and </a:t>
            </a:r>
            <a:r>
              <a:rPr lang="en-GB" sz="1200" i="1" u="sng" kern="1200" dirty="0">
                <a:solidFill>
                  <a:schemeClr val="tx1"/>
                </a:solidFill>
                <a:effectLst/>
                <a:latin typeface="+mn-lt"/>
                <a:ea typeface="+mn-ea"/>
                <a:cs typeface="+mn-cs"/>
              </a:rPr>
              <a:t>six</a:t>
            </a:r>
            <a:r>
              <a:rPr lang="en-GB" sz="1200" i="1" kern="1200" dirty="0">
                <a:solidFill>
                  <a:schemeClr val="tx1"/>
                </a:solidFill>
                <a:effectLst/>
                <a:latin typeface="+mn-lt"/>
                <a:ea typeface="+mn-ea"/>
                <a:cs typeface="+mn-cs"/>
              </a:rPr>
              <a:t> tens: </a:t>
            </a:r>
          </a:p>
          <a:p>
            <a:r>
              <a:rPr lang="en-GB" sz="1200" i="1" kern="1200" dirty="0">
                <a:solidFill>
                  <a:schemeClr val="tx1"/>
                </a:solidFill>
                <a:effectLst/>
                <a:latin typeface="+mn-lt"/>
                <a:ea typeface="+mn-ea"/>
                <a:cs typeface="+mn-cs"/>
              </a:rPr>
              <a:t>write “6” in the tens column and “2” below the hundreds column.</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Then move to the hundreds: four times three hundreds is equal to twelve hundreds…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regroup: twelve hundreds is equal to one thousand and two hundreds…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and add the two hundreds from regrouping to give one thousand and </a:t>
            </a: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hundreds; write “1” in the thousands column and “4” in the hundreds column.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937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91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Thirty-four is equal to three tens and four ones.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thirty-four and multiply by two.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Three-tens-and-four-ones multiplied by two.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Three-tens-and-four-ones multiplied by two is equal</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to three tens multiplied by two and four ones multiplied by two.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3 tens × 2 = 6 tens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4 ones × 2 = 8 ones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744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Step 1 – write the factors.</a:t>
            </a:r>
          </a:p>
          <a:p>
            <a:r>
              <a:rPr lang="en-GB" i="1" dirty="0"/>
              <a:t>Step 2 – multiply the one-digit number by the ones.</a:t>
            </a:r>
          </a:p>
          <a:p>
            <a:r>
              <a:rPr lang="en-GB" i="1" dirty="0"/>
              <a:t>Step 3 – multiply the one-digit number by the tens.</a:t>
            </a:r>
          </a:p>
          <a:p>
            <a:r>
              <a:rPr lang="en-GB" i="1" dirty="0"/>
              <a:t>Step 4 – add the partial products.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000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8128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7550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0604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5086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7211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875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2599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929557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21902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0554844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434177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nrich.maths.org/2004"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4-multiplication-partitioning-leading-to-short-multiplicat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Multiply using a formal written method</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5MD-3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B99A863-0CB5-4EA9-9FDD-785A497161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44339" y="3156992"/>
            <a:ext cx="4090058" cy="1300584"/>
          </a:xfrm>
          <a:prstGeom prst="rect">
            <a:avLst/>
          </a:prstGeom>
        </p:spPr>
      </p:pic>
      <p:pic>
        <p:nvPicPr>
          <p:cNvPr id="5" name="Picture 4">
            <a:extLst>
              <a:ext uri="{FF2B5EF4-FFF2-40B4-BE49-F238E27FC236}">
                <a16:creationId xmlns:a16="http://schemas.microsoft.com/office/drawing/2014/main" id="{BA94A41E-C44A-438E-B04E-AD8F9AB44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69" y="2665279"/>
            <a:ext cx="7839279" cy="1261932"/>
          </a:xfrm>
          <a:prstGeom prst="rect">
            <a:avLst/>
          </a:prstGeom>
        </p:spPr>
      </p:pic>
      <p:pic>
        <p:nvPicPr>
          <p:cNvPr id="7" name="Picture 6">
            <a:extLst>
              <a:ext uri="{FF2B5EF4-FFF2-40B4-BE49-F238E27FC236}">
                <a16:creationId xmlns:a16="http://schemas.microsoft.com/office/drawing/2014/main" id="{6CC8315A-A7B1-47B9-B765-08C783374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944" y="2392505"/>
            <a:ext cx="4090058" cy="1281884"/>
          </a:xfrm>
          <a:prstGeom prst="rect">
            <a:avLst/>
          </a:prstGeom>
        </p:spPr>
      </p:pic>
      <p:pic>
        <p:nvPicPr>
          <p:cNvPr id="9" name="Picture 8">
            <a:extLst>
              <a:ext uri="{FF2B5EF4-FFF2-40B4-BE49-F238E27FC236}">
                <a16:creationId xmlns:a16="http://schemas.microsoft.com/office/drawing/2014/main" id="{375D335D-6CF9-4C4C-9C49-62A7DE9CD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2714" y="3726630"/>
            <a:ext cx="4090058" cy="1281884"/>
          </a:xfrm>
          <a:prstGeom prst="rect">
            <a:avLst/>
          </a:prstGeom>
        </p:spPr>
      </p:pic>
      <p:sp>
        <p:nvSpPr>
          <p:cNvPr id="6" name="Title 5">
            <a:extLst>
              <a:ext uri="{FF2B5EF4-FFF2-40B4-BE49-F238E27FC236}">
                <a16:creationId xmlns:a16="http://schemas.microsoft.com/office/drawing/2014/main" id="{23D4E06A-2FE2-4B80-AE0E-4D0C6194512B}"/>
              </a:ext>
            </a:extLst>
          </p:cNvPr>
          <p:cNvSpPr>
            <a:spLocks noGrp="1"/>
          </p:cNvSpPr>
          <p:nvPr>
            <p:ph type="title"/>
          </p:nvPr>
        </p:nvSpPr>
        <p:spPr/>
        <p:txBody>
          <a:bodyPr/>
          <a:lstStyle/>
          <a:p>
            <a:r>
              <a:rPr lang="en-GB" dirty="0"/>
              <a:t>5MD-3 Multiply using a formal written method</a:t>
            </a:r>
          </a:p>
        </p:txBody>
      </p:sp>
      <p:sp>
        <p:nvSpPr>
          <p:cNvPr id="8" name="Rectangle 7">
            <a:extLst>
              <a:ext uri="{FF2B5EF4-FFF2-40B4-BE49-F238E27FC236}">
                <a16:creationId xmlns:a16="http://schemas.microsoft.com/office/drawing/2014/main" id="{734E1C52-0966-437E-BC83-AEB77267DEFD}"/>
              </a:ext>
            </a:extLst>
          </p:cNvPr>
          <p:cNvSpPr/>
          <p:nvPr/>
        </p:nvSpPr>
        <p:spPr>
          <a:xfrm>
            <a:off x="2958378" y="5103811"/>
            <a:ext cx="2160240" cy="461665"/>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ts val="8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Calibri" panose="020F0502020204030204" pitchFamily="34" charset="0"/>
                <a:cs typeface="Times New Roman" panose="02020603050405020304" pitchFamily="18" charset="0"/>
              </a:rPr>
              <a:t>34 = 30 + 4</a:t>
            </a:r>
          </a:p>
        </p:txBody>
      </p:sp>
      <p:sp>
        <p:nvSpPr>
          <p:cNvPr id="10" name="Rectangle 9">
            <a:extLst>
              <a:ext uri="{FF2B5EF4-FFF2-40B4-BE49-F238E27FC236}">
                <a16:creationId xmlns:a16="http://schemas.microsoft.com/office/drawing/2014/main" id="{A84306A1-002E-45E2-BE19-39463654329F}"/>
              </a:ext>
            </a:extLst>
          </p:cNvPr>
          <p:cNvSpPr/>
          <p:nvPr/>
        </p:nvSpPr>
        <p:spPr>
          <a:xfrm>
            <a:off x="2703965" y="5495808"/>
            <a:ext cx="3232115" cy="461664"/>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ts val="8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Calibri" panose="020F0502020204030204" pitchFamily="34" charset="0"/>
                <a:cs typeface="Times New Roman" panose="02020603050405020304" pitchFamily="18" charset="0"/>
              </a:rPr>
              <a:t>34 × 2 = 30 × 2 + 4 × 2</a:t>
            </a:r>
          </a:p>
        </p:txBody>
      </p:sp>
      <p:sp>
        <p:nvSpPr>
          <p:cNvPr id="12" name="Rectangle: Rounded Corners 11">
            <a:extLst>
              <a:ext uri="{FF2B5EF4-FFF2-40B4-BE49-F238E27FC236}">
                <a16:creationId xmlns:a16="http://schemas.microsoft.com/office/drawing/2014/main" id="{4C9F8289-8586-4013-AF81-A3D7E9BD0149}"/>
              </a:ext>
            </a:extLst>
          </p:cNvPr>
          <p:cNvSpPr/>
          <p:nvPr/>
        </p:nvSpPr>
        <p:spPr bwMode="auto">
          <a:xfrm>
            <a:off x="3671408" y="2322402"/>
            <a:ext cx="648000" cy="2686113"/>
          </a:xfrm>
          <a:prstGeom prst="roundRect">
            <a:avLst>
              <a:gd name="adj" fmla="val 3666"/>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Rounded Corners 12">
            <a:extLst>
              <a:ext uri="{FF2B5EF4-FFF2-40B4-BE49-F238E27FC236}">
                <a16:creationId xmlns:a16="http://schemas.microsoft.com/office/drawing/2014/main" id="{BBC6FA41-BB20-4C2A-AA6D-EE1CDEBEF2AC}"/>
              </a:ext>
            </a:extLst>
          </p:cNvPr>
          <p:cNvSpPr/>
          <p:nvPr/>
        </p:nvSpPr>
        <p:spPr bwMode="auto">
          <a:xfrm>
            <a:off x="4426760" y="2322402"/>
            <a:ext cx="216000" cy="2686113"/>
          </a:xfrm>
          <a:prstGeom prst="roundRect">
            <a:avLst>
              <a:gd name="adj" fmla="val 4699"/>
            </a:avLst>
          </a:prstGeom>
          <a:noFill/>
          <a:ln w="1905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B1AD4CAA-89CE-4782-8956-30E2125E5459}"/>
              </a:ext>
            </a:extLst>
          </p:cNvPr>
          <p:cNvSpPr/>
          <p:nvPr/>
        </p:nvSpPr>
        <p:spPr>
          <a:xfrm>
            <a:off x="3636332" y="5887803"/>
            <a:ext cx="3111485"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ts val="8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Calibri" panose="020F0502020204030204" pitchFamily="34" charset="0"/>
                <a:cs typeface="Times New Roman" panose="02020603050405020304" pitchFamily="18" charset="0"/>
              </a:rPr>
              <a:t>= 60 + 8</a:t>
            </a:r>
          </a:p>
        </p:txBody>
      </p:sp>
      <p:sp>
        <p:nvSpPr>
          <p:cNvPr id="17" name="Rectangle 16">
            <a:extLst>
              <a:ext uri="{FF2B5EF4-FFF2-40B4-BE49-F238E27FC236}">
                <a16:creationId xmlns:a16="http://schemas.microsoft.com/office/drawing/2014/main" id="{84E916DB-A227-4954-8F20-9FA23EDC23BE}"/>
              </a:ext>
            </a:extLst>
          </p:cNvPr>
          <p:cNvSpPr/>
          <p:nvPr/>
        </p:nvSpPr>
        <p:spPr>
          <a:xfrm>
            <a:off x="3647286" y="6279798"/>
            <a:ext cx="3111485"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ts val="80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Calibri" panose="020F0502020204030204" pitchFamily="34" charset="0"/>
                <a:cs typeface="Times New Roman" panose="02020603050405020304" pitchFamily="18" charset="0"/>
              </a:rPr>
              <a:t>= 68</a:t>
            </a:r>
          </a:p>
        </p:txBody>
      </p:sp>
      <p:sp>
        <p:nvSpPr>
          <p:cNvPr id="23" name="Content Placeholder 2">
            <a:extLst>
              <a:ext uri="{FF2B5EF4-FFF2-40B4-BE49-F238E27FC236}">
                <a16:creationId xmlns:a16="http://schemas.microsoft.com/office/drawing/2014/main" id="{663C1920-D9C6-461A-AE65-7F6F04718B4F}"/>
              </a:ext>
            </a:extLst>
          </p:cNvPr>
          <p:cNvSpPr txBox="1">
            <a:spLocks/>
          </p:cNvSpPr>
          <p:nvPr/>
        </p:nvSpPr>
        <p:spPr>
          <a:xfrm>
            <a:off x="8374886" y="1557338"/>
            <a:ext cx="332814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representation shows 2 rows of 34 chairs. How many chairs are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Dienes to represent the chairs in each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each stage of the calculation, identify what each digit represents using the Dienes to help.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966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200"/>
                                  </p:stCondLst>
                                  <p:childTnLst>
                                    <p:animMotion origin="layout" path="M 4.16667E-6 1.48148E-6 L 4.16667E-6 -0.25 " pathEditMode="relative" rAng="0" ptsTypes="AA">
                                      <p:cBhvr>
                                        <p:cTn id="6" dur="1000" fill="hold"/>
                                        <p:tgtEl>
                                          <p:spTgt spid="5"/>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1000"/>
                                        <p:tgtEl>
                                          <p:spTgt spid="7"/>
                                        </p:tgtEl>
                                      </p:cBhvr>
                                    </p:animEffect>
                                    <p:set>
                                      <p:cBhvr>
                                        <p:cTn id="48" dur="1" fill="hold">
                                          <p:stCondLst>
                                            <p:cond delay="999"/>
                                          </p:stCondLst>
                                        </p:cTn>
                                        <p:tgtEl>
                                          <p:spTgt spid="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9"/>
                                        </p:tgtEl>
                                      </p:cBhvr>
                                    </p:animEffect>
                                    <p:set>
                                      <p:cBhvr>
                                        <p:cTn id="51" dur="1" fill="hold">
                                          <p:stCondLst>
                                            <p:cond delay="999"/>
                                          </p:stCondLst>
                                        </p:cTn>
                                        <p:tgtEl>
                                          <p:spTgt spid="9"/>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2" grpId="1" animBg="1"/>
      <p:bldP spid="13" grpId="0" animBg="1"/>
      <p:bldP spid="13" grpId="1"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1656096-CFA9-45A8-BD58-FCE1F17089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40451" y="2185189"/>
            <a:ext cx="1794641" cy="3125736"/>
          </a:xfrm>
          <a:prstGeom prst="rect">
            <a:avLst/>
          </a:prstGeom>
        </p:spPr>
      </p:pic>
      <p:pic>
        <p:nvPicPr>
          <p:cNvPr id="20" name="Picture 19">
            <a:extLst>
              <a:ext uri="{FF2B5EF4-FFF2-40B4-BE49-F238E27FC236}">
                <a16:creationId xmlns:a16="http://schemas.microsoft.com/office/drawing/2014/main" id="{E7819FE7-42F3-4BC6-A533-74DD23F1DD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45451" y="2196240"/>
            <a:ext cx="1895804" cy="2086596"/>
          </a:xfrm>
          <a:prstGeom prst="rect">
            <a:avLst/>
          </a:prstGeom>
        </p:spPr>
      </p:pic>
      <p:pic>
        <p:nvPicPr>
          <p:cNvPr id="29" name="Picture 28">
            <a:extLst>
              <a:ext uri="{FF2B5EF4-FFF2-40B4-BE49-F238E27FC236}">
                <a16:creationId xmlns:a16="http://schemas.microsoft.com/office/drawing/2014/main" id="{F17A4480-D6F5-469D-A17C-DC6A359CE5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43099" y="2185189"/>
            <a:ext cx="1929740" cy="2577070"/>
          </a:xfrm>
          <a:prstGeom prst="rect">
            <a:avLst/>
          </a:prstGeom>
        </p:spPr>
      </p:pic>
      <p:pic>
        <p:nvPicPr>
          <p:cNvPr id="5" name="Picture 4">
            <a:extLst>
              <a:ext uri="{FF2B5EF4-FFF2-40B4-BE49-F238E27FC236}">
                <a16:creationId xmlns:a16="http://schemas.microsoft.com/office/drawing/2014/main" id="{408D7E36-6E48-4E4B-B9B0-DC593262DB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49975" y="2190973"/>
            <a:ext cx="1813122" cy="1571182"/>
          </a:xfrm>
          <a:prstGeom prst="rect">
            <a:avLst/>
          </a:prstGeom>
        </p:spPr>
      </p:pic>
      <p:sp>
        <p:nvSpPr>
          <p:cNvPr id="6" name="Title 5">
            <a:extLst>
              <a:ext uri="{FF2B5EF4-FFF2-40B4-BE49-F238E27FC236}">
                <a16:creationId xmlns:a16="http://schemas.microsoft.com/office/drawing/2014/main" id="{D983D035-6158-4EAE-ADF9-CBBE9F838AA1}"/>
              </a:ext>
            </a:extLst>
          </p:cNvPr>
          <p:cNvSpPr>
            <a:spLocks noGrp="1"/>
          </p:cNvSpPr>
          <p:nvPr>
            <p:ph type="title"/>
          </p:nvPr>
        </p:nvSpPr>
        <p:spPr/>
        <p:txBody>
          <a:bodyPr/>
          <a:lstStyle/>
          <a:p>
            <a:r>
              <a:rPr lang="en-GB" dirty="0"/>
              <a:t>5MD-3 Multiply using a formal written method</a:t>
            </a:r>
          </a:p>
        </p:txBody>
      </p:sp>
      <p:pic>
        <p:nvPicPr>
          <p:cNvPr id="7" name="Picture 6">
            <a:extLst>
              <a:ext uri="{FF2B5EF4-FFF2-40B4-BE49-F238E27FC236}">
                <a16:creationId xmlns:a16="http://schemas.microsoft.com/office/drawing/2014/main" id="{5CCC8A59-296A-4ACB-B9BF-86F77C8A85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219551" y="2145912"/>
            <a:ext cx="737765" cy="1281884"/>
          </a:xfrm>
          <a:prstGeom prst="rect">
            <a:avLst/>
          </a:prstGeom>
        </p:spPr>
      </p:pic>
      <p:pic>
        <p:nvPicPr>
          <p:cNvPr id="15" name="Picture 14">
            <a:extLst>
              <a:ext uri="{FF2B5EF4-FFF2-40B4-BE49-F238E27FC236}">
                <a16:creationId xmlns:a16="http://schemas.microsoft.com/office/drawing/2014/main" id="{D7053147-AC30-4BDD-80A2-C2B55926FF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44005" y="3488055"/>
            <a:ext cx="306877" cy="1281884"/>
          </a:xfrm>
          <a:prstGeom prst="rect">
            <a:avLst/>
          </a:prstGeom>
        </p:spPr>
      </p:pic>
      <p:pic>
        <p:nvPicPr>
          <p:cNvPr id="16" name="Picture 15">
            <a:extLst>
              <a:ext uri="{FF2B5EF4-FFF2-40B4-BE49-F238E27FC236}">
                <a16:creationId xmlns:a16="http://schemas.microsoft.com/office/drawing/2014/main" id="{03E7251D-635D-4E2A-9BF2-5B3E448D9B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60399" y="2151853"/>
            <a:ext cx="737765" cy="1281884"/>
          </a:xfrm>
          <a:prstGeom prst="rect">
            <a:avLst/>
          </a:prstGeom>
        </p:spPr>
      </p:pic>
      <p:pic>
        <p:nvPicPr>
          <p:cNvPr id="17" name="Picture 16">
            <a:extLst>
              <a:ext uri="{FF2B5EF4-FFF2-40B4-BE49-F238E27FC236}">
                <a16:creationId xmlns:a16="http://schemas.microsoft.com/office/drawing/2014/main" id="{89093C4B-2A70-4F6E-A85F-D6638FFDDBE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636313" y="2145912"/>
            <a:ext cx="306877" cy="1281884"/>
          </a:xfrm>
          <a:prstGeom prst="rect">
            <a:avLst/>
          </a:prstGeom>
        </p:spPr>
      </p:pic>
      <p:sp>
        <p:nvSpPr>
          <p:cNvPr id="21" name="TextBox 20">
            <a:extLst>
              <a:ext uri="{FF2B5EF4-FFF2-40B4-BE49-F238E27FC236}">
                <a16:creationId xmlns:a16="http://schemas.microsoft.com/office/drawing/2014/main" id="{57972A6D-A161-42F3-9280-1B81F4A823FF}"/>
              </a:ext>
            </a:extLst>
          </p:cNvPr>
          <p:cNvSpPr txBox="1"/>
          <p:nvPr/>
        </p:nvSpPr>
        <p:spPr bwMode="auto">
          <a:xfrm>
            <a:off x="5525495" y="35821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8</a:t>
            </a:r>
          </a:p>
        </p:txBody>
      </p:sp>
      <p:sp>
        <p:nvSpPr>
          <p:cNvPr id="22" name="TextBox 21">
            <a:extLst>
              <a:ext uri="{FF2B5EF4-FFF2-40B4-BE49-F238E27FC236}">
                <a16:creationId xmlns:a16="http://schemas.microsoft.com/office/drawing/2014/main" id="{F104DA57-8EE9-4D7A-A118-DC1925B88B14}"/>
              </a:ext>
            </a:extLst>
          </p:cNvPr>
          <p:cNvSpPr txBox="1"/>
          <p:nvPr/>
        </p:nvSpPr>
        <p:spPr bwMode="auto">
          <a:xfrm>
            <a:off x="5807968" y="3573016"/>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2 × 4 ones = 8 ones</a:t>
            </a:r>
          </a:p>
        </p:txBody>
      </p:sp>
      <p:pic>
        <p:nvPicPr>
          <p:cNvPr id="23" name="Picture 22">
            <a:extLst>
              <a:ext uri="{FF2B5EF4-FFF2-40B4-BE49-F238E27FC236}">
                <a16:creationId xmlns:a16="http://schemas.microsoft.com/office/drawing/2014/main" id="{17065247-A351-4182-A1DA-3211B18C84D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60399" y="3480492"/>
            <a:ext cx="737765" cy="1281884"/>
          </a:xfrm>
          <a:prstGeom prst="rect">
            <a:avLst/>
          </a:prstGeom>
        </p:spPr>
      </p:pic>
      <p:sp>
        <p:nvSpPr>
          <p:cNvPr id="25" name="TextBox 24">
            <a:extLst>
              <a:ext uri="{FF2B5EF4-FFF2-40B4-BE49-F238E27FC236}">
                <a16:creationId xmlns:a16="http://schemas.microsoft.com/office/drawing/2014/main" id="{5DEC8961-F25E-44A5-823A-A7EADC45B1FC}"/>
              </a:ext>
            </a:extLst>
          </p:cNvPr>
          <p:cNvSpPr txBox="1"/>
          <p:nvPr/>
        </p:nvSpPr>
        <p:spPr bwMode="auto">
          <a:xfrm>
            <a:off x="5715933" y="4107026"/>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2 × 3 tens = 6 tens</a:t>
            </a:r>
          </a:p>
        </p:txBody>
      </p:sp>
      <p:sp>
        <p:nvSpPr>
          <p:cNvPr id="26" name="TextBox 25">
            <a:extLst>
              <a:ext uri="{FF2B5EF4-FFF2-40B4-BE49-F238E27FC236}">
                <a16:creationId xmlns:a16="http://schemas.microsoft.com/office/drawing/2014/main" id="{053086DF-0C1F-48FD-AD67-3966F0D7CA41}"/>
              </a:ext>
            </a:extLst>
          </p:cNvPr>
          <p:cNvSpPr txBox="1"/>
          <p:nvPr/>
        </p:nvSpPr>
        <p:spPr bwMode="auto">
          <a:xfrm>
            <a:off x="5507128" y="410663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0</a:t>
            </a:r>
          </a:p>
        </p:txBody>
      </p:sp>
      <p:sp>
        <p:nvSpPr>
          <p:cNvPr id="27" name="TextBox 26">
            <a:extLst>
              <a:ext uri="{FF2B5EF4-FFF2-40B4-BE49-F238E27FC236}">
                <a16:creationId xmlns:a16="http://schemas.microsoft.com/office/drawing/2014/main" id="{A295E124-908B-40C6-A9E3-7A9AEA78788B}"/>
              </a:ext>
            </a:extLst>
          </p:cNvPr>
          <p:cNvSpPr txBox="1"/>
          <p:nvPr/>
        </p:nvSpPr>
        <p:spPr bwMode="auto">
          <a:xfrm>
            <a:off x="5035904" y="410509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6</a:t>
            </a:r>
          </a:p>
        </p:txBody>
      </p:sp>
      <p:pic>
        <p:nvPicPr>
          <p:cNvPr id="19" name="Picture 18">
            <a:extLst>
              <a:ext uri="{FF2B5EF4-FFF2-40B4-BE49-F238E27FC236}">
                <a16:creationId xmlns:a16="http://schemas.microsoft.com/office/drawing/2014/main" id="{148550C8-05BD-49AE-8DD2-DC00207E76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350" y="2658175"/>
            <a:ext cx="7839279" cy="1261932"/>
          </a:xfrm>
          <a:prstGeom prst="rect">
            <a:avLst/>
          </a:prstGeom>
        </p:spPr>
      </p:pic>
      <p:pic>
        <p:nvPicPr>
          <p:cNvPr id="28" name="Picture 27">
            <a:extLst>
              <a:ext uri="{FF2B5EF4-FFF2-40B4-BE49-F238E27FC236}">
                <a16:creationId xmlns:a16="http://schemas.microsoft.com/office/drawing/2014/main" id="{C89E6DC5-BBF1-40D9-978A-BBF06A41C7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0141"/>
          <a:stretch/>
        </p:blipFill>
        <p:spPr>
          <a:xfrm>
            <a:off x="3759670" y="2145912"/>
            <a:ext cx="432044" cy="1187114"/>
          </a:xfrm>
          <a:prstGeom prst="rect">
            <a:avLst/>
          </a:prstGeom>
        </p:spPr>
      </p:pic>
      <p:sp>
        <p:nvSpPr>
          <p:cNvPr id="2" name="Content Placeholder 2">
            <a:extLst>
              <a:ext uri="{FF2B5EF4-FFF2-40B4-BE49-F238E27FC236}">
                <a16:creationId xmlns:a16="http://schemas.microsoft.com/office/drawing/2014/main" id="{CC8B1AF5-28D2-41B5-A526-D23BB1FA7D48}"/>
              </a:ext>
            </a:extLst>
          </p:cNvPr>
          <p:cNvSpPr txBox="1">
            <a:spLocks/>
          </p:cNvSpPr>
          <p:nvPr/>
        </p:nvSpPr>
        <p:spPr>
          <a:xfrm>
            <a:off x="8740269" y="1711174"/>
            <a:ext cx="326330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representation shows 2 rows of 34 chairs. How many chairs are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Dienes to represent the chairs in each row.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each stage of the calculation, identify what each digit represents using the Dienes to help.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34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500"/>
                            </p:stCondLst>
                            <p:childTnLst>
                              <p:par>
                                <p:cTn id="37" presetID="10" presetClass="entr" presetSubtype="0" fill="hold" nodeType="afterEffect">
                                  <p:stCondLst>
                                    <p:cond delay="2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xit" presetSubtype="0" fill="hold" nodeType="withEffect">
                                  <p:stCondLst>
                                    <p:cond delay="20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xit" presetSubtype="0" fill="hold" nodeType="withEffect">
                                  <p:stCondLst>
                                    <p:cond delay="0"/>
                                  </p:stCondLst>
                                  <p:childTnLst>
                                    <p:animEffect transition="out" filter="fade">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9"/>
                                        </p:tgtEl>
                                      </p:cBhvr>
                                    </p:animEffect>
                                    <p:set>
                                      <p:cBhvr>
                                        <p:cTn id="93" dur="1" fill="hold">
                                          <p:stCondLst>
                                            <p:cond delay="499"/>
                                          </p:stCondLst>
                                        </p:cTn>
                                        <p:tgtEl>
                                          <p:spTgt spid="29"/>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7"/>
                                        </p:tgtEl>
                                      </p:cBhvr>
                                    </p:animEffect>
                                    <p:set>
                                      <p:cBhvr>
                                        <p:cTn id="102" dur="1" fill="hold">
                                          <p:stCondLst>
                                            <p:cond delay="499"/>
                                          </p:stCondLst>
                                        </p:cTn>
                                        <p:tgtEl>
                                          <p:spTgt spid="27"/>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5" grpId="0"/>
      <p:bldP spid="26" grpId="0"/>
      <p:bldP spid="26"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5MD-3 Multiply using a formal written method</a:t>
            </a:r>
          </a:p>
        </p:txBody>
      </p:sp>
      <p:pic>
        <p:nvPicPr>
          <p:cNvPr id="3" name="Picture 2">
            <a:extLst>
              <a:ext uri="{FF2B5EF4-FFF2-40B4-BE49-F238E27FC236}">
                <a16:creationId xmlns:a16="http://schemas.microsoft.com/office/drawing/2014/main" id="{567B7724-A0DF-4081-B04B-205A0D64FDAA}"/>
              </a:ext>
            </a:extLst>
          </p:cNvPr>
          <p:cNvPicPr>
            <a:picLocks noChangeAspect="1"/>
          </p:cNvPicPr>
          <p:nvPr/>
        </p:nvPicPr>
        <p:blipFill>
          <a:blip r:embed="rId3"/>
          <a:stretch>
            <a:fillRect/>
          </a:stretch>
        </p:blipFill>
        <p:spPr>
          <a:xfrm>
            <a:off x="2135188" y="1420062"/>
            <a:ext cx="7966880" cy="2962531"/>
          </a:xfrm>
          <a:prstGeom prst="rect">
            <a:avLst/>
          </a:prstGeom>
        </p:spPr>
      </p:pic>
      <p:sp>
        <p:nvSpPr>
          <p:cNvPr id="5" name="Content Placeholder 2">
            <a:extLst>
              <a:ext uri="{FF2B5EF4-FFF2-40B4-BE49-F238E27FC236}">
                <a16:creationId xmlns:a16="http://schemas.microsoft.com/office/drawing/2014/main" id="{3B8B3213-4434-47FD-95FE-37E19B903BC5}"/>
              </a:ext>
            </a:extLst>
          </p:cNvPr>
          <p:cNvSpPr txBox="1">
            <a:spLocks/>
          </p:cNvSpPr>
          <p:nvPr/>
        </p:nvSpPr>
        <p:spPr>
          <a:xfrm>
            <a:off x="623888" y="4246924"/>
            <a:ext cx="837048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table shows three different ways to solve the same calculation.                                 What’s the same?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Dienes to model the calculation and explain what each digit within each method represents.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920B4691-9235-40AF-8F45-AFD26D5CF6A0}"/>
              </a:ext>
            </a:extLst>
          </p:cNvPr>
          <p:cNvPicPr>
            <a:picLocks noChangeAspect="1"/>
          </p:cNvPicPr>
          <p:nvPr/>
        </p:nvPicPr>
        <p:blipFill>
          <a:blip r:embed="rId4"/>
          <a:stretch>
            <a:fillRect/>
          </a:stretch>
        </p:blipFill>
        <p:spPr>
          <a:xfrm>
            <a:off x="8392663" y="2155526"/>
            <a:ext cx="913703" cy="1355935"/>
          </a:xfrm>
          <a:prstGeom prst="rect">
            <a:avLst/>
          </a:prstGeom>
        </p:spPr>
      </p:pic>
    </p:spTree>
    <p:extLst>
      <p:ext uri="{BB962C8B-B14F-4D97-AF65-F5344CB8AC3E}">
        <p14:creationId xmlns:p14="http://schemas.microsoft.com/office/powerpoint/2010/main" val="255400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F988CA-70C0-42B2-9F50-994A1477F7EC}"/>
              </a:ext>
            </a:extLst>
          </p:cNvPr>
          <p:cNvSpPr>
            <a:spLocks noGrp="1"/>
          </p:cNvSpPr>
          <p:nvPr>
            <p:ph type="title"/>
          </p:nvPr>
        </p:nvSpPr>
        <p:spPr/>
        <p:txBody>
          <a:bodyPr/>
          <a:lstStyle/>
          <a:p>
            <a:r>
              <a:rPr lang="en-GB" dirty="0"/>
              <a:t>5MD-3 Multiply using a formal written method</a:t>
            </a:r>
          </a:p>
        </p:txBody>
      </p:sp>
      <p:sp>
        <p:nvSpPr>
          <p:cNvPr id="3" name="TextBox 2">
            <a:extLst>
              <a:ext uri="{FF2B5EF4-FFF2-40B4-BE49-F238E27FC236}">
                <a16:creationId xmlns:a16="http://schemas.microsoft.com/office/drawing/2014/main" id="{13A00DFD-5055-4103-AB42-B4EAC535E149}"/>
              </a:ext>
            </a:extLst>
          </p:cNvPr>
          <p:cNvSpPr txBox="1"/>
          <p:nvPr/>
        </p:nvSpPr>
        <p:spPr bwMode="auto">
          <a:xfrm>
            <a:off x="6476297" y="1018743"/>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963</a:t>
            </a:r>
          </a:p>
        </p:txBody>
      </p:sp>
      <p:sp>
        <p:nvSpPr>
          <p:cNvPr id="4" name="Rectangle 3">
            <a:extLst>
              <a:ext uri="{FF2B5EF4-FFF2-40B4-BE49-F238E27FC236}">
                <a16:creationId xmlns:a16="http://schemas.microsoft.com/office/drawing/2014/main" id="{76E89552-B8DC-405C-A7B4-9BBC7419E293}"/>
              </a:ext>
            </a:extLst>
          </p:cNvPr>
          <p:cNvSpPr/>
          <p:nvPr/>
        </p:nvSpPr>
        <p:spPr>
          <a:xfrm>
            <a:off x="4943872" y="999693"/>
            <a:ext cx="15343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Times New Roman" panose="02020603050405020304" pitchFamily="18" charset="0"/>
              </a:rPr>
              <a:t>321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3 =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 name="Rectangle 4">
            <a:extLst>
              <a:ext uri="{FF2B5EF4-FFF2-40B4-BE49-F238E27FC236}">
                <a16:creationId xmlns:a16="http://schemas.microsoft.com/office/drawing/2014/main" id="{F9175E50-4C41-49D7-AAA1-9FA3EBDF1474}"/>
              </a:ext>
            </a:extLst>
          </p:cNvPr>
          <p:cNvSpPr/>
          <p:nvPr/>
        </p:nvSpPr>
        <p:spPr bwMode="auto">
          <a:xfrm>
            <a:off x="6393557" y="1027335"/>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1789F388-41CE-4940-8FA2-B6CDF99C5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424" y="1690475"/>
            <a:ext cx="4006512" cy="3282023"/>
          </a:xfrm>
          <a:prstGeom prst="rect">
            <a:avLst/>
          </a:prstGeom>
        </p:spPr>
      </p:pic>
      <p:pic>
        <p:nvPicPr>
          <p:cNvPr id="12" name="Picture 11">
            <a:extLst>
              <a:ext uri="{FF2B5EF4-FFF2-40B4-BE49-F238E27FC236}">
                <a16:creationId xmlns:a16="http://schemas.microsoft.com/office/drawing/2014/main" id="{645CCE3A-35A5-4969-84B3-6955CCF80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7900" y="1660502"/>
            <a:ext cx="2555776" cy="3607898"/>
          </a:xfrm>
          <a:prstGeom prst="rect">
            <a:avLst/>
          </a:prstGeom>
        </p:spPr>
      </p:pic>
      <p:sp>
        <p:nvSpPr>
          <p:cNvPr id="13" name="TextBox 12">
            <a:extLst>
              <a:ext uri="{FF2B5EF4-FFF2-40B4-BE49-F238E27FC236}">
                <a16:creationId xmlns:a16="http://schemas.microsoft.com/office/drawing/2014/main" id="{2FA93482-E2AB-44F7-989E-9DA2B713E58B}"/>
              </a:ext>
            </a:extLst>
          </p:cNvPr>
          <p:cNvSpPr txBox="1"/>
          <p:nvPr/>
        </p:nvSpPr>
        <p:spPr bwMode="auto">
          <a:xfrm>
            <a:off x="7144183" y="20252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14" name="TextBox 13">
            <a:extLst>
              <a:ext uri="{FF2B5EF4-FFF2-40B4-BE49-F238E27FC236}">
                <a16:creationId xmlns:a16="http://schemas.microsoft.com/office/drawing/2014/main" id="{C50B82D2-9A09-4D97-83AB-176BC6796306}"/>
              </a:ext>
            </a:extLst>
          </p:cNvPr>
          <p:cNvSpPr txBox="1"/>
          <p:nvPr/>
        </p:nvSpPr>
        <p:spPr bwMode="auto">
          <a:xfrm>
            <a:off x="7675723" y="20252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a:t>
            </a:r>
          </a:p>
        </p:txBody>
      </p:sp>
      <p:sp>
        <p:nvSpPr>
          <p:cNvPr id="15" name="TextBox 14">
            <a:extLst>
              <a:ext uri="{FF2B5EF4-FFF2-40B4-BE49-F238E27FC236}">
                <a16:creationId xmlns:a16="http://schemas.microsoft.com/office/drawing/2014/main" id="{5856A74E-662F-47D1-B2B1-B039B7B89047}"/>
              </a:ext>
            </a:extLst>
          </p:cNvPr>
          <p:cNvSpPr txBox="1"/>
          <p:nvPr/>
        </p:nvSpPr>
        <p:spPr bwMode="auto">
          <a:xfrm>
            <a:off x="7686882" y="25477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16" name="TextBox 15">
            <a:extLst>
              <a:ext uri="{FF2B5EF4-FFF2-40B4-BE49-F238E27FC236}">
                <a16:creationId xmlns:a16="http://schemas.microsoft.com/office/drawing/2014/main" id="{D7E4AD6C-56FC-4A5F-B464-EAF1BDF10A3A}"/>
              </a:ext>
            </a:extLst>
          </p:cNvPr>
          <p:cNvSpPr txBox="1"/>
          <p:nvPr/>
        </p:nvSpPr>
        <p:spPr bwMode="auto">
          <a:xfrm>
            <a:off x="7689624" y="30689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3</a:t>
            </a:r>
          </a:p>
        </p:txBody>
      </p:sp>
      <p:sp>
        <p:nvSpPr>
          <p:cNvPr id="18" name="TextBox 17">
            <a:extLst>
              <a:ext uri="{FF2B5EF4-FFF2-40B4-BE49-F238E27FC236}">
                <a16:creationId xmlns:a16="http://schemas.microsoft.com/office/drawing/2014/main" id="{E47215B9-4706-4748-A032-46FB30F8A519}"/>
              </a:ext>
            </a:extLst>
          </p:cNvPr>
          <p:cNvSpPr txBox="1"/>
          <p:nvPr/>
        </p:nvSpPr>
        <p:spPr bwMode="auto">
          <a:xfrm>
            <a:off x="7708381" y="354834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0</a:t>
            </a:r>
          </a:p>
        </p:txBody>
      </p:sp>
      <p:sp>
        <p:nvSpPr>
          <p:cNvPr id="19" name="TextBox 18">
            <a:extLst>
              <a:ext uri="{FF2B5EF4-FFF2-40B4-BE49-F238E27FC236}">
                <a16:creationId xmlns:a16="http://schemas.microsoft.com/office/drawing/2014/main" id="{872C3B81-47B8-4FC5-BA0B-EEC2634145EE}"/>
              </a:ext>
            </a:extLst>
          </p:cNvPr>
          <p:cNvSpPr txBox="1"/>
          <p:nvPr/>
        </p:nvSpPr>
        <p:spPr bwMode="auto">
          <a:xfrm>
            <a:off x="7162940" y="354834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6</a:t>
            </a:r>
          </a:p>
        </p:txBody>
      </p:sp>
      <p:sp>
        <p:nvSpPr>
          <p:cNvPr id="20" name="TextBox 19">
            <a:extLst>
              <a:ext uri="{FF2B5EF4-FFF2-40B4-BE49-F238E27FC236}">
                <a16:creationId xmlns:a16="http://schemas.microsoft.com/office/drawing/2014/main" id="{EEE0521F-940F-4402-8A4C-0D7692F86BAB}"/>
              </a:ext>
            </a:extLst>
          </p:cNvPr>
          <p:cNvSpPr txBox="1"/>
          <p:nvPr/>
        </p:nvSpPr>
        <p:spPr bwMode="auto">
          <a:xfrm>
            <a:off x="7708382" y="40781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0</a:t>
            </a:r>
          </a:p>
        </p:txBody>
      </p:sp>
      <p:sp>
        <p:nvSpPr>
          <p:cNvPr id="21" name="TextBox 20">
            <a:extLst>
              <a:ext uri="{FF2B5EF4-FFF2-40B4-BE49-F238E27FC236}">
                <a16:creationId xmlns:a16="http://schemas.microsoft.com/office/drawing/2014/main" id="{0B32C1A1-6432-4C0E-A149-185899C915B2}"/>
              </a:ext>
            </a:extLst>
          </p:cNvPr>
          <p:cNvSpPr txBox="1"/>
          <p:nvPr/>
        </p:nvSpPr>
        <p:spPr bwMode="auto">
          <a:xfrm>
            <a:off x="7162941" y="40781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0</a:t>
            </a:r>
          </a:p>
        </p:txBody>
      </p:sp>
      <p:sp>
        <p:nvSpPr>
          <p:cNvPr id="22" name="TextBox 21">
            <a:extLst>
              <a:ext uri="{FF2B5EF4-FFF2-40B4-BE49-F238E27FC236}">
                <a16:creationId xmlns:a16="http://schemas.microsoft.com/office/drawing/2014/main" id="{28247D3D-35CE-417A-9A20-2BBEE5CC872B}"/>
              </a:ext>
            </a:extLst>
          </p:cNvPr>
          <p:cNvSpPr txBox="1"/>
          <p:nvPr/>
        </p:nvSpPr>
        <p:spPr bwMode="auto">
          <a:xfrm>
            <a:off x="6641169" y="407816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9</a:t>
            </a:r>
          </a:p>
        </p:txBody>
      </p:sp>
      <p:sp>
        <p:nvSpPr>
          <p:cNvPr id="23" name="TextBox 22">
            <a:extLst>
              <a:ext uri="{FF2B5EF4-FFF2-40B4-BE49-F238E27FC236}">
                <a16:creationId xmlns:a16="http://schemas.microsoft.com/office/drawing/2014/main" id="{5C899793-581B-4DB7-B46B-8E55E97CEF41}"/>
              </a:ext>
            </a:extLst>
          </p:cNvPr>
          <p:cNvSpPr txBox="1"/>
          <p:nvPr/>
        </p:nvSpPr>
        <p:spPr bwMode="auto">
          <a:xfrm>
            <a:off x="6114168" y="2541740"/>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25" name="TextBox 24">
            <a:extLst>
              <a:ext uri="{FF2B5EF4-FFF2-40B4-BE49-F238E27FC236}">
                <a16:creationId xmlns:a16="http://schemas.microsoft.com/office/drawing/2014/main" id="{738D69FF-549C-48AD-90AE-748440218223}"/>
              </a:ext>
            </a:extLst>
          </p:cNvPr>
          <p:cNvSpPr txBox="1"/>
          <p:nvPr/>
        </p:nvSpPr>
        <p:spPr bwMode="auto">
          <a:xfrm>
            <a:off x="6641169" y="202524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26" name="TextBox 25">
            <a:extLst>
              <a:ext uri="{FF2B5EF4-FFF2-40B4-BE49-F238E27FC236}">
                <a16:creationId xmlns:a16="http://schemas.microsoft.com/office/drawing/2014/main" id="{EC96EC12-247B-4CAF-A819-6A90E56E591F}"/>
              </a:ext>
            </a:extLst>
          </p:cNvPr>
          <p:cNvSpPr txBox="1"/>
          <p:nvPr/>
        </p:nvSpPr>
        <p:spPr bwMode="auto">
          <a:xfrm>
            <a:off x="7712684" y="45847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27" name="TextBox 26">
            <a:extLst>
              <a:ext uri="{FF2B5EF4-FFF2-40B4-BE49-F238E27FC236}">
                <a16:creationId xmlns:a16="http://schemas.microsoft.com/office/drawing/2014/main" id="{4168C1FA-76D7-477F-B9A1-C51AB7E67EE5}"/>
              </a:ext>
            </a:extLst>
          </p:cNvPr>
          <p:cNvSpPr txBox="1"/>
          <p:nvPr/>
        </p:nvSpPr>
        <p:spPr bwMode="auto">
          <a:xfrm>
            <a:off x="7167243" y="45847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28" name="TextBox 27">
            <a:extLst>
              <a:ext uri="{FF2B5EF4-FFF2-40B4-BE49-F238E27FC236}">
                <a16:creationId xmlns:a16="http://schemas.microsoft.com/office/drawing/2014/main" id="{3309E03C-39C4-4047-BA91-46018CDFCA6D}"/>
              </a:ext>
            </a:extLst>
          </p:cNvPr>
          <p:cNvSpPr txBox="1"/>
          <p:nvPr/>
        </p:nvSpPr>
        <p:spPr bwMode="auto">
          <a:xfrm>
            <a:off x="6641169" y="45847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29" name="Rectangle: Rounded Corners 28">
            <a:extLst>
              <a:ext uri="{FF2B5EF4-FFF2-40B4-BE49-F238E27FC236}">
                <a16:creationId xmlns:a16="http://schemas.microsoft.com/office/drawing/2014/main" id="{6BEA7BB1-D971-451C-A3C4-34D7787D9851}"/>
              </a:ext>
            </a:extLst>
          </p:cNvPr>
          <p:cNvSpPr/>
          <p:nvPr/>
        </p:nvSpPr>
        <p:spPr bwMode="auto">
          <a:xfrm>
            <a:off x="1703512" y="1633016"/>
            <a:ext cx="3312700" cy="3406265"/>
          </a:xfrm>
          <a:prstGeom prst="roundRect">
            <a:avLst>
              <a:gd name="adj" fmla="val 576"/>
            </a:avLst>
          </a:prstGeom>
          <a:noFill/>
          <a:ln w="19050"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Rounded Corners 29">
            <a:extLst>
              <a:ext uri="{FF2B5EF4-FFF2-40B4-BE49-F238E27FC236}">
                <a16:creationId xmlns:a16="http://schemas.microsoft.com/office/drawing/2014/main" id="{B74DE45B-DC05-444C-99BE-4CE53628A75A}"/>
              </a:ext>
            </a:extLst>
          </p:cNvPr>
          <p:cNvSpPr/>
          <p:nvPr/>
        </p:nvSpPr>
        <p:spPr bwMode="auto">
          <a:xfrm>
            <a:off x="5116082" y="1633016"/>
            <a:ext cx="401106" cy="3413411"/>
          </a:xfrm>
          <a:prstGeom prst="roundRect">
            <a:avLst>
              <a:gd name="adj" fmla="val 4862"/>
            </a:avLst>
          </a:prstGeom>
          <a:noFill/>
          <a:ln w="1905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Rounded Corners 30">
            <a:extLst>
              <a:ext uri="{FF2B5EF4-FFF2-40B4-BE49-F238E27FC236}">
                <a16:creationId xmlns:a16="http://schemas.microsoft.com/office/drawing/2014/main" id="{75370969-7B30-4937-8814-8EB9FAD5D747}"/>
              </a:ext>
            </a:extLst>
          </p:cNvPr>
          <p:cNvSpPr/>
          <p:nvPr/>
        </p:nvSpPr>
        <p:spPr bwMode="auto">
          <a:xfrm>
            <a:off x="5596290" y="1633015"/>
            <a:ext cx="283686" cy="3406264"/>
          </a:xfrm>
          <a:prstGeom prst="roundRect">
            <a:avLst>
              <a:gd name="adj" fmla="val 7347"/>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5" name="Picture 34">
            <a:extLst>
              <a:ext uri="{FF2B5EF4-FFF2-40B4-BE49-F238E27FC236}">
                <a16:creationId xmlns:a16="http://schemas.microsoft.com/office/drawing/2014/main" id="{BA1A8C6C-21A4-4F9F-ABA1-F2E4E541D7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27107" y="5161407"/>
            <a:ext cx="2178224" cy="1596120"/>
          </a:xfrm>
          <a:prstGeom prst="rect">
            <a:avLst/>
          </a:prstGeom>
        </p:spPr>
      </p:pic>
      <p:sp>
        <p:nvSpPr>
          <p:cNvPr id="36" name="TextBox 35">
            <a:extLst>
              <a:ext uri="{FF2B5EF4-FFF2-40B4-BE49-F238E27FC236}">
                <a16:creationId xmlns:a16="http://schemas.microsoft.com/office/drawing/2014/main" id="{36E03293-9424-4099-8FC8-91039723D00A}"/>
              </a:ext>
            </a:extLst>
          </p:cNvPr>
          <p:cNvSpPr txBox="1"/>
          <p:nvPr/>
        </p:nvSpPr>
        <p:spPr bwMode="auto">
          <a:xfrm>
            <a:off x="6631025" y="612712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37" name="TextBox 36">
            <a:extLst>
              <a:ext uri="{FF2B5EF4-FFF2-40B4-BE49-F238E27FC236}">
                <a16:creationId xmlns:a16="http://schemas.microsoft.com/office/drawing/2014/main" id="{0E7B9C6F-BE86-4DF1-8948-32643C58AC2D}"/>
              </a:ext>
            </a:extLst>
          </p:cNvPr>
          <p:cNvSpPr txBox="1"/>
          <p:nvPr/>
        </p:nvSpPr>
        <p:spPr bwMode="auto">
          <a:xfrm>
            <a:off x="6085584" y="612712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38" name="TextBox 37">
            <a:extLst>
              <a:ext uri="{FF2B5EF4-FFF2-40B4-BE49-F238E27FC236}">
                <a16:creationId xmlns:a16="http://schemas.microsoft.com/office/drawing/2014/main" id="{AE4B7F49-B941-4587-A24A-DB19D7356E40}"/>
              </a:ext>
            </a:extLst>
          </p:cNvPr>
          <p:cNvSpPr txBox="1"/>
          <p:nvPr/>
        </p:nvSpPr>
        <p:spPr bwMode="auto">
          <a:xfrm>
            <a:off x="5565656" y="612712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a:t>
            </a:r>
          </a:p>
        </p:txBody>
      </p:sp>
      <p:sp>
        <p:nvSpPr>
          <p:cNvPr id="39" name="Rectangle 38">
            <a:extLst>
              <a:ext uri="{FF2B5EF4-FFF2-40B4-BE49-F238E27FC236}">
                <a16:creationId xmlns:a16="http://schemas.microsoft.com/office/drawing/2014/main" id="{EB45F148-5BB7-4C08-BF07-226DCB523C43}"/>
              </a:ext>
            </a:extLst>
          </p:cNvPr>
          <p:cNvSpPr/>
          <p:nvPr/>
        </p:nvSpPr>
        <p:spPr>
          <a:xfrm>
            <a:off x="8011287" y="3068960"/>
            <a:ext cx="2646878"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0" i="0" u="none" strike="noStrike" kern="1200" cap="none" spc="0" normalizeH="0" baseline="0" noProof="0" dirty="0">
                <a:ln>
                  <a:noFill/>
                </a:ln>
                <a:solidFill>
                  <a:srgbClr val="FF0000"/>
                </a:solidFill>
                <a:effectLst/>
                <a:uLnTx/>
                <a:uFillTx/>
                <a:latin typeface="Myriad Pro" panose="020B0503030403020204" pitchFamily="34" charset="0"/>
                <a:ea typeface="+mn-ea"/>
                <a:cs typeface="+mn-cs"/>
              </a:rPr>
              <a:t>3 × 1 ones = 3 ones</a:t>
            </a:r>
            <a:endPar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n-ea"/>
              <a:cs typeface="+mn-cs"/>
            </a:endParaRPr>
          </a:p>
        </p:txBody>
      </p:sp>
      <p:sp>
        <p:nvSpPr>
          <p:cNvPr id="40" name="Rectangle 39">
            <a:extLst>
              <a:ext uri="{FF2B5EF4-FFF2-40B4-BE49-F238E27FC236}">
                <a16:creationId xmlns:a16="http://schemas.microsoft.com/office/drawing/2014/main" id="{EDEB4B8B-266A-416E-9442-34FEC01EF77C}"/>
              </a:ext>
            </a:extLst>
          </p:cNvPr>
          <p:cNvSpPr/>
          <p:nvPr/>
        </p:nvSpPr>
        <p:spPr>
          <a:xfrm>
            <a:off x="8016346" y="3548344"/>
            <a:ext cx="2511713"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0" i="0" u="none" strike="noStrike" kern="1200" cap="none" spc="0" normalizeH="0" baseline="0" noProof="0" dirty="0">
                <a:ln>
                  <a:noFill/>
                </a:ln>
                <a:solidFill>
                  <a:srgbClr val="00628C"/>
                </a:solidFill>
                <a:effectLst/>
                <a:uLnTx/>
                <a:uFillTx/>
                <a:latin typeface="Myriad Pro" panose="020B0503030403020204" pitchFamily="34" charset="0"/>
                <a:ea typeface="+mn-ea"/>
                <a:cs typeface="+mn-cs"/>
              </a:rPr>
              <a:t>3 × 2 tens = 6 tens</a:t>
            </a:r>
            <a:endPar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n-ea"/>
              <a:cs typeface="+mn-cs"/>
            </a:endParaRPr>
          </a:p>
        </p:txBody>
      </p:sp>
      <p:sp>
        <p:nvSpPr>
          <p:cNvPr id="41" name="Rectangle 40">
            <a:extLst>
              <a:ext uri="{FF2B5EF4-FFF2-40B4-BE49-F238E27FC236}">
                <a16:creationId xmlns:a16="http://schemas.microsoft.com/office/drawing/2014/main" id="{F88721AB-8629-45E5-BCE4-51C053D4E2E6}"/>
              </a:ext>
            </a:extLst>
          </p:cNvPr>
          <p:cNvSpPr/>
          <p:nvPr/>
        </p:nvSpPr>
        <p:spPr>
          <a:xfrm>
            <a:off x="8011287" y="4062075"/>
            <a:ext cx="4743818" cy="461665"/>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0" i="0" u="none" strike="noStrike" kern="1200" cap="none" spc="0" normalizeH="0" baseline="0" noProof="0" dirty="0">
                <a:ln>
                  <a:noFill/>
                </a:ln>
                <a:solidFill>
                  <a:srgbClr val="7030A0"/>
                </a:solidFill>
                <a:effectLst/>
                <a:uLnTx/>
                <a:uFillTx/>
                <a:latin typeface="Myriad Pro" panose="020B0503030403020204" pitchFamily="34" charset="0"/>
                <a:ea typeface="+mn-ea"/>
                <a:cs typeface="+mn-cs"/>
              </a:rPr>
              <a:t>3 × 3 hundreds = 9 hundreds</a:t>
            </a:r>
            <a:endPar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29862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decel="100000" autoRev="1" fill="hold" grpId="1" nodeType="clickEffect">
                                  <p:stCondLst>
                                    <p:cond delay="0"/>
                                  </p:stCondLst>
                                  <p:childTnLst>
                                    <p:animClr clrSpc="rgb" dir="cw">
                                      <p:cBhvr override="childStyle">
                                        <p:cTn id="31" dur="1000" fill="hold"/>
                                        <p:tgtEl>
                                          <p:spTgt spid="14"/>
                                        </p:tgtEl>
                                        <p:attrNameLst>
                                          <p:attrName>style.color</p:attrName>
                                        </p:attrNameLst>
                                      </p:cBhvr>
                                      <p:to>
                                        <a:srgbClr val="FF0000"/>
                                      </p:to>
                                    </p:animClr>
                                  </p:childTnLst>
                                </p:cTn>
                              </p:par>
                              <p:par>
                                <p:cTn id="32" presetID="3" presetClass="emph" presetSubtype="2" decel="100000" autoRev="1" fill="hold" grpId="1" nodeType="withEffect">
                                  <p:stCondLst>
                                    <p:cond delay="0"/>
                                  </p:stCondLst>
                                  <p:childTnLst>
                                    <p:animClr clrSpc="rgb" dir="cw">
                                      <p:cBhvr override="childStyle">
                                        <p:cTn id="33" dur="1000" fill="hold"/>
                                        <p:tgtEl>
                                          <p:spTgt spid="15"/>
                                        </p:tgtEl>
                                        <p:attrNameLst>
                                          <p:attrName>style.color</p:attrName>
                                        </p:attrNameLst>
                                      </p:cBhvr>
                                      <p:to>
                                        <a:srgbClr val="FF0000"/>
                                      </p:to>
                                    </p:animClr>
                                  </p:childTnLst>
                                </p:cTn>
                              </p:par>
                              <p:par>
                                <p:cTn id="34" presetID="3" presetClass="emph" presetSubtype="2" decel="100000" autoRev="1" fill="hold" grpId="1" nodeType="withEffect">
                                  <p:stCondLst>
                                    <p:cond delay="0"/>
                                  </p:stCondLst>
                                  <p:childTnLst>
                                    <p:animClr clrSpc="rgb" dir="cw">
                                      <p:cBhvr override="childStyle">
                                        <p:cTn id="35" dur="1000" fill="hold"/>
                                        <p:tgtEl>
                                          <p:spTgt spid="23"/>
                                        </p:tgtEl>
                                        <p:attrNameLst>
                                          <p:attrName>style.color</p:attrName>
                                        </p:attrNameLst>
                                      </p:cBhvr>
                                      <p:to>
                                        <a:srgbClr val="FF0000"/>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decel="100000" autoRev="1" fill="hold" grpId="1" nodeType="clickEffect">
                                  <p:stCondLst>
                                    <p:cond delay="0"/>
                                  </p:stCondLst>
                                  <p:childTnLst>
                                    <p:animClr clrSpc="rgb" dir="cw">
                                      <p:cBhvr override="childStyle">
                                        <p:cTn id="54" dur="1000" fill="hold"/>
                                        <p:tgtEl>
                                          <p:spTgt spid="13"/>
                                        </p:tgtEl>
                                        <p:attrNameLst>
                                          <p:attrName>style.color</p:attrName>
                                        </p:attrNameLst>
                                      </p:cBhvr>
                                      <p:to>
                                        <a:srgbClr val="00628C"/>
                                      </p:to>
                                    </p:animClr>
                                  </p:childTnLst>
                                </p:cTn>
                              </p:par>
                              <p:par>
                                <p:cTn id="55" presetID="3" presetClass="emph" presetSubtype="2" decel="100000" autoRev="1" fill="hold" grpId="2" nodeType="withEffect">
                                  <p:stCondLst>
                                    <p:cond delay="0"/>
                                  </p:stCondLst>
                                  <p:childTnLst>
                                    <p:animClr clrSpc="rgb" dir="cw">
                                      <p:cBhvr override="childStyle">
                                        <p:cTn id="56" dur="1000" fill="hold"/>
                                        <p:tgtEl>
                                          <p:spTgt spid="15"/>
                                        </p:tgtEl>
                                        <p:attrNameLst>
                                          <p:attrName>style.color</p:attrName>
                                        </p:attrNameLst>
                                      </p:cBhvr>
                                      <p:to>
                                        <a:srgbClr val="00628C"/>
                                      </p:to>
                                    </p:animClr>
                                  </p:childTnLst>
                                </p:cTn>
                              </p:par>
                              <p:par>
                                <p:cTn id="57" presetID="3" presetClass="emph" presetSubtype="2" decel="100000" autoRev="1" fill="hold" grpId="2" nodeType="withEffect">
                                  <p:stCondLst>
                                    <p:cond delay="0"/>
                                  </p:stCondLst>
                                  <p:childTnLst>
                                    <p:animClr clrSpc="rgb" dir="cw">
                                      <p:cBhvr override="childStyle">
                                        <p:cTn id="58" dur="1000" fill="hold"/>
                                        <p:tgtEl>
                                          <p:spTgt spid="23"/>
                                        </p:tgtEl>
                                        <p:attrNameLst>
                                          <p:attrName>style.color</p:attrName>
                                        </p:attrNameLst>
                                      </p:cBhvr>
                                      <p:to>
                                        <a:srgbClr val="00628C"/>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20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decel="100000" autoRev="1" fill="hold" grpId="3" nodeType="clickEffect">
                                  <p:stCondLst>
                                    <p:cond delay="0"/>
                                  </p:stCondLst>
                                  <p:childTnLst>
                                    <p:animClr clrSpc="rgb" dir="cw">
                                      <p:cBhvr override="childStyle">
                                        <p:cTn id="80" dur="1000" fill="hold"/>
                                        <p:tgtEl>
                                          <p:spTgt spid="15"/>
                                        </p:tgtEl>
                                        <p:attrNameLst>
                                          <p:attrName>style.color</p:attrName>
                                        </p:attrNameLst>
                                      </p:cBhvr>
                                      <p:to>
                                        <a:srgbClr val="7030A0"/>
                                      </p:to>
                                    </p:animClr>
                                  </p:childTnLst>
                                </p:cTn>
                              </p:par>
                              <p:par>
                                <p:cTn id="81" presetID="3" presetClass="emph" presetSubtype="2" decel="100000" autoRev="1" fill="hold" grpId="3" nodeType="withEffect">
                                  <p:stCondLst>
                                    <p:cond delay="0"/>
                                  </p:stCondLst>
                                  <p:childTnLst>
                                    <p:animClr clrSpc="rgb" dir="cw">
                                      <p:cBhvr override="childStyle">
                                        <p:cTn id="82" dur="1000" fill="hold"/>
                                        <p:tgtEl>
                                          <p:spTgt spid="23"/>
                                        </p:tgtEl>
                                        <p:attrNameLst>
                                          <p:attrName>style.color</p:attrName>
                                        </p:attrNameLst>
                                      </p:cBhvr>
                                      <p:to>
                                        <a:srgbClr val="7030A0"/>
                                      </p:to>
                                    </p:animClr>
                                  </p:childTnLst>
                                </p:cTn>
                              </p:par>
                              <p:par>
                                <p:cTn id="83" presetID="3" presetClass="emph" presetSubtype="2" decel="100000" autoRev="1" fill="hold" grpId="1" nodeType="withEffect">
                                  <p:stCondLst>
                                    <p:cond delay="0"/>
                                  </p:stCondLst>
                                  <p:childTnLst>
                                    <p:animClr clrSpc="rgb" dir="cw">
                                      <p:cBhvr override="childStyle">
                                        <p:cTn id="84" dur="1000" fill="hold"/>
                                        <p:tgtEl>
                                          <p:spTgt spid="25"/>
                                        </p:tgtEl>
                                        <p:attrNameLst>
                                          <p:attrName>style.color</p:attrName>
                                        </p:attrNameLst>
                                      </p:cBhvr>
                                      <p:to>
                                        <a:srgbClr val="7030A0"/>
                                      </p:to>
                                    </p:animClr>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fade">
                                      <p:cBhvr>
                                        <p:cTn id="1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3" grpId="1"/>
      <p:bldP spid="14" grpId="0"/>
      <p:bldP spid="14" grpId="1"/>
      <p:bldP spid="15" grpId="0"/>
      <p:bldP spid="15" grpId="1"/>
      <p:bldP spid="15" grpId="2"/>
      <p:bldP spid="15" grpId="3"/>
      <p:bldP spid="16" grpId="0"/>
      <p:bldP spid="18" grpId="0"/>
      <p:bldP spid="19" grpId="0"/>
      <p:bldP spid="20" grpId="0"/>
      <p:bldP spid="21" grpId="0"/>
      <p:bldP spid="22" grpId="0"/>
      <p:bldP spid="23" grpId="0"/>
      <p:bldP spid="23" grpId="1"/>
      <p:bldP spid="23" grpId="2"/>
      <p:bldP spid="23" grpId="3"/>
      <p:bldP spid="25" grpId="0"/>
      <p:bldP spid="25" grpId="1"/>
      <p:bldP spid="26" grpId="0"/>
      <p:bldP spid="27" grpId="0"/>
      <p:bldP spid="28" grpId="0"/>
      <p:bldP spid="29" grpId="0" animBg="1"/>
      <p:bldP spid="30" grpId="0" animBg="1"/>
      <p:bldP spid="31" grpId="0" animBg="1"/>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436E86-5422-480A-A860-693A1885F8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89255" y="2132856"/>
            <a:ext cx="3475039" cy="4377246"/>
          </a:xfrm>
          <a:prstGeom prst="rect">
            <a:avLst/>
          </a:prstGeom>
        </p:spPr>
      </p:pic>
      <p:pic>
        <p:nvPicPr>
          <p:cNvPr id="100" name="Picture 99">
            <a:extLst>
              <a:ext uri="{FF2B5EF4-FFF2-40B4-BE49-F238E27FC236}">
                <a16:creationId xmlns:a16="http://schemas.microsoft.com/office/drawing/2014/main" id="{B1922ED3-D3D0-4EC2-83EF-F7122B816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960" y="2671543"/>
            <a:ext cx="245237" cy="241081"/>
          </a:xfrm>
          <a:prstGeom prst="rect">
            <a:avLst/>
          </a:prstGeom>
        </p:spPr>
      </p:pic>
      <p:pic>
        <p:nvPicPr>
          <p:cNvPr id="127" name="Picture 126">
            <a:extLst>
              <a:ext uri="{FF2B5EF4-FFF2-40B4-BE49-F238E27FC236}">
                <a16:creationId xmlns:a16="http://schemas.microsoft.com/office/drawing/2014/main" id="{9F01935C-857E-4EFA-A7F5-582D659F9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9" y="2671543"/>
            <a:ext cx="245237" cy="241081"/>
          </a:xfrm>
          <a:prstGeom prst="rect">
            <a:avLst/>
          </a:prstGeom>
        </p:spPr>
      </p:pic>
      <p:pic>
        <p:nvPicPr>
          <p:cNvPr id="110" name="Picture 109">
            <a:extLst>
              <a:ext uri="{FF2B5EF4-FFF2-40B4-BE49-F238E27FC236}">
                <a16:creationId xmlns:a16="http://schemas.microsoft.com/office/drawing/2014/main" id="{B01A4B0F-6D47-4458-8FE1-775C09CAC3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81" y="2046690"/>
            <a:ext cx="245237" cy="241081"/>
          </a:xfrm>
          <a:prstGeom prst="rect">
            <a:avLst/>
          </a:prstGeom>
        </p:spPr>
      </p:pic>
      <p:pic>
        <p:nvPicPr>
          <p:cNvPr id="126" name="Picture 125">
            <a:extLst>
              <a:ext uri="{FF2B5EF4-FFF2-40B4-BE49-F238E27FC236}">
                <a16:creationId xmlns:a16="http://schemas.microsoft.com/office/drawing/2014/main" id="{7EB27EAE-6C25-49B2-94DF-1B635F75F0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847" y="2046689"/>
            <a:ext cx="241081" cy="241081"/>
          </a:xfrm>
          <a:prstGeom prst="rect">
            <a:avLst/>
          </a:prstGeom>
        </p:spPr>
      </p:pic>
      <p:pic>
        <p:nvPicPr>
          <p:cNvPr id="61" name="Picture 60">
            <a:extLst>
              <a:ext uri="{FF2B5EF4-FFF2-40B4-BE49-F238E27FC236}">
                <a16:creationId xmlns:a16="http://schemas.microsoft.com/office/drawing/2014/main" id="{8D27566A-1666-44F5-8D86-13AE671DD3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698" y="2671543"/>
            <a:ext cx="241081" cy="241081"/>
          </a:xfrm>
          <a:prstGeom prst="rect">
            <a:avLst/>
          </a:prstGeom>
        </p:spPr>
      </p:pic>
      <p:pic>
        <p:nvPicPr>
          <p:cNvPr id="65" name="Picture 64">
            <a:extLst>
              <a:ext uri="{FF2B5EF4-FFF2-40B4-BE49-F238E27FC236}">
                <a16:creationId xmlns:a16="http://schemas.microsoft.com/office/drawing/2014/main" id="{0851116F-B2A6-4823-A3BC-1635B7067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903" y="2671543"/>
            <a:ext cx="241081" cy="241081"/>
          </a:xfrm>
          <a:prstGeom prst="rect">
            <a:avLst/>
          </a:prstGeom>
        </p:spPr>
      </p:pic>
      <p:pic>
        <p:nvPicPr>
          <p:cNvPr id="73" name="Picture 72">
            <a:extLst>
              <a:ext uri="{FF2B5EF4-FFF2-40B4-BE49-F238E27FC236}">
                <a16:creationId xmlns:a16="http://schemas.microsoft.com/office/drawing/2014/main" id="{06C8CB42-D424-4E8E-9B57-D8C199701E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3970" y="2671543"/>
            <a:ext cx="241081" cy="241081"/>
          </a:xfrm>
          <a:prstGeom prst="rect">
            <a:avLst/>
          </a:prstGeom>
        </p:spPr>
      </p:pic>
      <p:pic>
        <p:nvPicPr>
          <p:cNvPr id="78" name="Picture 77">
            <a:extLst>
              <a:ext uri="{FF2B5EF4-FFF2-40B4-BE49-F238E27FC236}">
                <a16:creationId xmlns:a16="http://schemas.microsoft.com/office/drawing/2014/main" id="{B2E85322-8396-48CC-9DC2-1D285758D2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970867"/>
            <a:ext cx="241081" cy="241081"/>
          </a:xfrm>
          <a:prstGeom prst="rect">
            <a:avLst/>
          </a:prstGeom>
        </p:spPr>
      </p:pic>
      <p:pic>
        <p:nvPicPr>
          <p:cNvPr id="77" name="Picture 76">
            <a:extLst>
              <a:ext uri="{FF2B5EF4-FFF2-40B4-BE49-F238E27FC236}">
                <a16:creationId xmlns:a16="http://schemas.microsoft.com/office/drawing/2014/main" id="{30045BC2-2F44-4D13-8893-D97F943972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671543"/>
            <a:ext cx="241081" cy="241081"/>
          </a:xfrm>
          <a:prstGeom prst="rect">
            <a:avLst/>
          </a:prstGeom>
        </p:spPr>
      </p:pic>
      <p:pic>
        <p:nvPicPr>
          <p:cNvPr id="68" name="Picture 67">
            <a:extLst>
              <a:ext uri="{FF2B5EF4-FFF2-40B4-BE49-F238E27FC236}">
                <a16:creationId xmlns:a16="http://schemas.microsoft.com/office/drawing/2014/main" id="{8182BA1E-1BA9-4AEE-BD38-76CD13522F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006" y="2346014"/>
            <a:ext cx="241081" cy="241081"/>
          </a:xfrm>
          <a:prstGeom prst="rect">
            <a:avLst/>
          </a:prstGeom>
        </p:spPr>
      </p:pic>
      <p:pic>
        <p:nvPicPr>
          <p:cNvPr id="72" name="Picture 71">
            <a:extLst>
              <a:ext uri="{FF2B5EF4-FFF2-40B4-BE49-F238E27FC236}">
                <a16:creationId xmlns:a16="http://schemas.microsoft.com/office/drawing/2014/main" id="{A932AD2F-75D4-4077-A598-49F1601A6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3970" y="2346014"/>
            <a:ext cx="241081" cy="241081"/>
          </a:xfrm>
          <a:prstGeom prst="rect">
            <a:avLst/>
          </a:prstGeom>
        </p:spPr>
      </p:pic>
      <p:pic>
        <p:nvPicPr>
          <p:cNvPr id="122" name="Picture 121">
            <a:extLst>
              <a:ext uri="{FF2B5EF4-FFF2-40B4-BE49-F238E27FC236}">
                <a16:creationId xmlns:a16="http://schemas.microsoft.com/office/drawing/2014/main" id="{735EEC1E-DD3A-43F6-890C-32C008ABE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1858" y="2671543"/>
            <a:ext cx="245237" cy="241081"/>
          </a:xfrm>
          <a:prstGeom prst="rect">
            <a:avLst/>
          </a:prstGeom>
        </p:spPr>
      </p:pic>
      <p:pic>
        <p:nvPicPr>
          <p:cNvPr id="123" name="Picture 122">
            <a:extLst>
              <a:ext uri="{FF2B5EF4-FFF2-40B4-BE49-F238E27FC236}">
                <a16:creationId xmlns:a16="http://schemas.microsoft.com/office/drawing/2014/main" id="{A9F414AF-8A62-4220-B24D-DB2426294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136" y="2671543"/>
            <a:ext cx="245237" cy="241081"/>
          </a:xfrm>
          <a:prstGeom prst="rect">
            <a:avLst/>
          </a:prstGeom>
        </p:spPr>
      </p:pic>
      <p:sp>
        <p:nvSpPr>
          <p:cNvPr id="4" name="Title 3">
            <a:extLst>
              <a:ext uri="{FF2B5EF4-FFF2-40B4-BE49-F238E27FC236}">
                <a16:creationId xmlns:a16="http://schemas.microsoft.com/office/drawing/2014/main" id="{4E7DC674-379E-4C71-B927-A0F7B48865C7}"/>
              </a:ext>
            </a:extLst>
          </p:cNvPr>
          <p:cNvSpPr>
            <a:spLocks noGrp="1"/>
          </p:cNvSpPr>
          <p:nvPr>
            <p:ph type="title"/>
          </p:nvPr>
        </p:nvSpPr>
        <p:spPr/>
        <p:txBody>
          <a:bodyPr/>
          <a:lstStyle/>
          <a:p>
            <a:r>
              <a:rPr lang="en-GB" dirty="0"/>
              <a:t>5MD-3 Multiply using a formal written method</a:t>
            </a:r>
          </a:p>
        </p:txBody>
      </p:sp>
      <p:sp>
        <p:nvSpPr>
          <p:cNvPr id="5" name="TextBox 4">
            <a:extLst>
              <a:ext uri="{FF2B5EF4-FFF2-40B4-BE49-F238E27FC236}">
                <a16:creationId xmlns:a16="http://schemas.microsoft.com/office/drawing/2014/main" id="{0919A667-6B32-4862-856B-6C324947A180}"/>
              </a:ext>
            </a:extLst>
          </p:cNvPr>
          <p:cNvSpPr txBox="1"/>
          <p:nvPr/>
        </p:nvSpPr>
        <p:spPr bwMode="auto">
          <a:xfrm>
            <a:off x="6335212" y="1158544"/>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1,468</a:t>
            </a:r>
          </a:p>
        </p:txBody>
      </p:sp>
      <p:sp>
        <p:nvSpPr>
          <p:cNvPr id="6" name="Rectangle 5">
            <a:extLst>
              <a:ext uri="{FF2B5EF4-FFF2-40B4-BE49-F238E27FC236}">
                <a16:creationId xmlns:a16="http://schemas.microsoft.com/office/drawing/2014/main" id="{A5E5FCCF-30E7-48ED-9527-2FBE2756953E}"/>
              </a:ext>
            </a:extLst>
          </p:cNvPr>
          <p:cNvSpPr/>
          <p:nvPr/>
        </p:nvSpPr>
        <p:spPr>
          <a:xfrm>
            <a:off x="4943872" y="1139494"/>
            <a:ext cx="15343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Times New Roman" panose="02020603050405020304" pitchFamily="18" charset="0"/>
              </a:rPr>
              <a:t>367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 =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7" name="Rectangle 6">
            <a:extLst>
              <a:ext uri="{FF2B5EF4-FFF2-40B4-BE49-F238E27FC236}">
                <a16:creationId xmlns:a16="http://schemas.microsoft.com/office/drawing/2014/main" id="{1B213E80-FFFF-4E72-8B9A-88CA0FE745CC}"/>
              </a:ext>
            </a:extLst>
          </p:cNvPr>
          <p:cNvSpPr/>
          <p:nvPr/>
        </p:nvSpPr>
        <p:spPr bwMode="auto">
          <a:xfrm>
            <a:off x="6393557" y="1167136"/>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TextBox 26">
            <a:extLst>
              <a:ext uri="{FF2B5EF4-FFF2-40B4-BE49-F238E27FC236}">
                <a16:creationId xmlns:a16="http://schemas.microsoft.com/office/drawing/2014/main" id="{E940144D-54AA-4100-A2E6-972AD8C2973F}"/>
              </a:ext>
            </a:extLst>
          </p:cNvPr>
          <p:cNvSpPr txBox="1"/>
          <p:nvPr/>
        </p:nvSpPr>
        <p:spPr bwMode="auto">
          <a:xfrm>
            <a:off x="9866016" y="257969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7</a:t>
            </a:r>
          </a:p>
        </p:txBody>
      </p:sp>
      <p:sp>
        <p:nvSpPr>
          <p:cNvPr id="28" name="TextBox 27">
            <a:extLst>
              <a:ext uri="{FF2B5EF4-FFF2-40B4-BE49-F238E27FC236}">
                <a16:creationId xmlns:a16="http://schemas.microsoft.com/office/drawing/2014/main" id="{612E1EB9-524A-411F-BD33-1E6151ADAC59}"/>
              </a:ext>
            </a:extLst>
          </p:cNvPr>
          <p:cNvSpPr txBox="1"/>
          <p:nvPr/>
        </p:nvSpPr>
        <p:spPr bwMode="auto">
          <a:xfrm>
            <a:off x="9868758" y="3255368"/>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29" name="TextBox 28">
            <a:extLst>
              <a:ext uri="{FF2B5EF4-FFF2-40B4-BE49-F238E27FC236}">
                <a16:creationId xmlns:a16="http://schemas.microsoft.com/office/drawing/2014/main" id="{9678F7C7-C0B4-4684-BD5C-7CCA29C7FC06}"/>
              </a:ext>
            </a:extLst>
          </p:cNvPr>
          <p:cNvSpPr txBox="1"/>
          <p:nvPr/>
        </p:nvSpPr>
        <p:spPr bwMode="auto">
          <a:xfrm>
            <a:off x="9887515" y="3904751"/>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8</a:t>
            </a:r>
          </a:p>
        </p:txBody>
      </p:sp>
      <p:sp>
        <p:nvSpPr>
          <p:cNvPr id="30" name="TextBox 29">
            <a:extLst>
              <a:ext uri="{FF2B5EF4-FFF2-40B4-BE49-F238E27FC236}">
                <a16:creationId xmlns:a16="http://schemas.microsoft.com/office/drawing/2014/main" id="{1639401C-CD8D-4A0F-93C0-E24E30F4989C}"/>
              </a:ext>
            </a:extLst>
          </p:cNvPr>
          <p:cNvSpPr txBox="1"/>
          <p:nvPr/>
        </p:nvSpPr>
        <p:spPr bwMode="auto">
          <a:xfrm>
            <a:off x="9887516" y="45648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0</a:t>
            </a:r>
          </a:p>
        </p:txBody>
      </p:sp>
      <p:sp>
        <p:nvSpPr>
          <p:cNvPr id="31" name="TextBox 30">
            <a:extLst>
              <a:ext uri="{FF2B5EF4-FFF2-40B4-BE49-F238E27FC236}">
                <a16:creationId xmlns:a16="http://schemas.microsoft.com/office/drawing/2014/main" id="{DC086031-5E49-4CE8-B463-F4EE0021D988}"/>
              </a:ext>
            </a:extLst>
          </p:cNvPr>
          <p:cNvSpPr txBox="1"/>
          <p:nvPr/>
        </p:nvSpPr>
        <p:spPr bwMode="auto">
          <a:xfrm>
            <a:off x="9236381" y="45648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4</a:t>
            </a:r>
          </a:p>
        </p:txBody>
      </p:sp>
      <p:sp>
        <p:nvSpPr>
          <p:cNvPr id="32" name="TextBox 31">
            <a:extLst>
              <a:ext uri="{FF2B5EF4-FFF2-40B4-BE49-F238E27FC236}">
                <a16:creationId xmlns:a16="http://schemas.microsoft.com/office/drawing/2014/main" id="{0D42BF31-1419-43FA-A338-F87CD0E29C6D}"/>
              </a:ext>
            </a:extLst>
          </p:cNvPr>
          <p:cNvSpPr txBox="1"/>
          <p:nvPr/>
        </p:nvSpPr>
        <p:spPr bwMode="auto">
          <a:xfrm>
            <a:off x="7369662" y="3261747"/>
            <a:ext cx="288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a:t>
            </a:r>
          </a:p>
        </p:txBody>
      </p:sp>
      <p:sp>
        <p:nvSpPr>
          <p:cNvPr id="33" name="TextBox 32">
            <a:extLst>
              <a:ext uri="{FF2B5EF4-FFF2-40B4-BE49-F238E27FC236}">
                <a16:creationId xmlns:a16="http://schemas.microsoft.com/office/drawing/2014/main" id="{6D02C39D-25B7-429A-B523-674EF695B7AB}"/>
              </a:ext>
            </a:extLst>
          </p:cNvPr>
          <p:cNvSpPr txBox="1"/>
          <p:nvPr/>
        </p:nvSpPr>
        <p:spPr bwMode="auto">
          <a:xfrm>
            <a:off x="9891818" y="521826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0</a:t>
            </a:r>
          </a:p>
        </p:txBody>
      </p:sp>
      <p:sp>
        <p:nvSpPr>
          <p:cNvPr id="34" name="TextBox 33">
            <a:extLst>
              <a:ext uri="{FF2B5EF4-FFF2-40B4-BE49-F238E27FC236}">
                <a16:creationId xmlns:a16="http://schemas.microsoft.com/office/drawing/2014/main" id="{726A5F1F-4D29-415F-BE3F-7BDB2B33A8C4}"/>
              </a:ext>
            </a:extLst>
          </p:cNvPr>
          <p:cNvSpPr txBox="1"/>
          <p:nvPr/>
        </p:nvSpPr>
        <p:spPr bwMode="auto">
          <a:xfrm>
            <a:off x="9237240" y="521826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0</a:t>
            </a:r>
          </a:p>
        </p:txBody>
      </p:sp>
      <p:sp>
        <p:nvSpPr>
          <p:cNvPr id="35" name="TextBox 34">
            <a:extLst>
              <a:ext uri="{FF2B5EF4-FFF2-40B4-BE49-F238E27FC236}">
                <a16:creationId xmlns:a16="http://schemas.microsoft.com/office/drawing/2014/main" id="{A9390333-0EBE-468D-BBB9-13A7226DE81C}"/>
              </a:ext>
            </a:extLst>
          </p:cNvPr>
          <p:cNvSpPr txBox="1"/>
          <p:nvPr/>
        </p:nvSpPr>
        <p:spPr bwMode="auto">
          <a:xfrm>
            <a:off x="8582663" y="521826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2</a:t>
            </a:r>
          </a:p>
        </p:txBody>
      </p:sp>
      <p:sp>
        <p:nvSpPr>
          <p:cNvPr id="36" name="TextBox 35">
            <a:extLst>
              <a:ext uri="{FF2B5EF4-FFF2-40B4-BE49-F238E27FC236}">
                <a16:creationId xmlns:a16="http://schemas.microsoft.com/office/drawing/2014/main" id="{C7B6E0C1-349E-4C17-92A3-2F7755850492}"/>
              </a:ext>
            </a:extLst>
          </p:cNvPr>
          <p:cNvSpPr txBox="1"/>
          <p:nvPr/>
        </p:nvSpPr>
        <p:spPr bwMode="auto">
          <a:xfrm>
            <a:off x="9242026" y="256844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37" name="TextBox 36">
            <a:extLst>
              <a:ext uri="{FF2B5EF4-FFF2-40B4-BE49-F238E27FC236}">
                <a16:creationId xmlns:a16="http://schemas.microsoft.com/office/drawing/2014/main" id="{FB565AF9-9890-4715-A0B3-9CB696D26BA2}"/>
              </a:ext>
            </a:extLst>
          </p:cNvPr>
          <p:cNvSpPr txBox="1"/>
          <p:nvPr/>
        </p:nvSpPr>
        <p:spPr bwMode="auto">
          <a:xfrm>
            <a:off x="8587808" y="2564905"/>
            <a:ext cx="291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38" name="TextBox 37">
            <a:extLst>
              <a:ext uri="{FF2B5EF4-FFF2-40B4-BE49-F238E27FC236}">
                <a16:creationId xmlns:a16="http://schemas.microsoft.com/office/drawing/2014/main" id="{DD497B8F-B3AF-4B9F-9C52-06A79351D051}"/>
              </a:ext>
            </a:extLst>
          </p:cNvPr>
          <p:cNvSpPr txBox="1"/>
          <p:nvPr/>
        </p:nvSpPr>
        <p:spPr bwMode="auto">
          <a:xfrm>
            <a:off x="7928086" y="521826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1</a:t>
            </a:r>
          </a:p>
        </p:txBody>
      </p:sp>
      <p:sp>
        <p:nvSpPr>
          <p:cNvPr id="39" name="TextBox 38">
            <a:extLst>
              <a:ext uri="{FF2B5EF4-FFF2-40B4-BE49-F238E27FC236}">
                <a16:creationId xmlns:a16="http://schemas.microsoft.com/office/drawing/2014/main" id="{1DBF58B8-FD15-4B2E-9B8D-22AD90BFE5E9}"/>
              </a:ext>
            </a:extLst>
          </p:cNvPr>
          <p:cNvSpPr txBox="1"/>
          <p:nvPr/>
        </p:nvSpPr>
        <p:spPr bwMode="auto">
          <a:xfrm>
            <a:off x="9891818" y="58716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a:t>
            </a:r>
          </a:p>
        </p:txBody>
      </p:sp>
      <p:sp>
        <p:nvSpPr>
          <p:cNvPr id="40" name="TextBox 39">
            <a:extLst>
              <a:ext uri="{FF2B5EF4-FFF2-40B4-BE49-F238E27FC236}">
                <a16:creationId xmlns:a16="http://schemas.microsoft.com/office/drawing/2014/main" id="{BBFE5C32-E580-4A56-AE2B-3ECA6F2F2BEB}"/>
              </a:ext>
            </a:extLst>
          </p:cNvPr>
          <p:cNvSpPr txBox="1"/>
          <p:nvPr/>
        </p:nvSpPr>
        <p:spPr bwMode="auto">
          <a:xfrm>
            <a:off x="9237240" y="58716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a:t>
            </a:r>
          </a:p>
        </p:txBody>
      </p:sp>
      <p:sp>
        <p:nvSpPr>
          <p:cNvPr id="41" name="TextBox 40">
            <a:extLst>
              <a:ext uri="{FF2B5EF4-FFF2-40B4-BE49-F238E27FC236}">
                <a16:creationId xmlns:a16="http://schemas.microsoft.com/office/drawing/2014/main" id="{AF203AD6-5B89-428D-A780-05D990BAE540}"/>
              </a:ext>
            </a:extLst>
          </p:cNvPr>
          <p:cNvSpPr txBox="1"/>
          <p:nvPr/>
        </p:nvSpPr>
        <p:spPr bwMode="auto">
          <a:xfrm>
            <a:off x="8582663" y="58716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42" name="TextBox 41">
            <a:extLst>
              <a:ext uri="{FF2B5EF4-FFF2-40B4-BE49-F238E27FC236}">
                <a16:creationId xmlns:a16="http://schemas.microsoft.com/office/drawing/2014/main" id="{0B989EC8-6217-4E83-A6C7-3D80BFEBCE1F}"/>
              </a:ext>
            </a:extLst>
          </p:cNvPr>
          <p:cNvSpPr txBox="1"/>
          <p:nvPr/>
        </p:nvSpPr>
        <p:spPr bwMode="auto">
          <a:xfrm>
            <a:off x="7928086" y="5871665"/>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a:t>
            </a:r>
          </a:p>
        </p:txBody>
      </p:sp>
      <p:sp>
        <p:nvSpPr>
          <p:cNvPr id="43" name="TextBox 42">
            <a:extLst>
              <a:ext uri="{FF2B5EF4-FFF2-40B4-BE49-F238E27FC236}">
                <a16:creationId xmlns:a16="http://schemas.microsoft.com/office/drawing/2014/main" id="{08213558-4EDC-43D0-94A4-03343B1590D7}"/>
              </a:ext>
            </a:extLst>
          </p:cNvPr>
          <p:cNvSpPr txBox="1"/>
          <p:nvPr/>
        </p:nvSpPr>
        <p:spPr bwMode="auto">
          <a:xfrm>
            <a:off x="9243093" y="389320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2</a:t>
            </a:r>
          </a:p>
        </p:txBody>
      </p:sp>
      <p:sp>
        <p:nvSpPr>
          <p:cNvPr id="45" name="TextBox 44">
            <a:extLst>
              <a:ext uri="{FF2B5EF4-FFF2-40B4-BE49-F238E27FC236}">
                <a16:creationId xmlns:a16="http://schemas.microsoft.com/office/drawing/2014/main" id="{5481F5A7-6094-4762-9DA5-1DFD5BA080A0}"/>
              </a:ext>
            </a:extLst>
          </p:cNvPr>
          <p:cNvSpPr txBox="1"/>
          <p:nvPr/>
        </p:nvSpPr>
        <p:spPr bwMode="auto">
          <a:xfrm>
            <a:off x="8591960" y="4564863"/>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2</a:t>
            </a:r>
          </a:p>
        </p:txBody>
      </p:sp>
      <p:pic>
        <p:nvPicPr>
          <p:cNvPr id="47" name="Picture 46">
            <a:extLst>
              <a:ext uri="{FF2B5EF4-FFF2-40B4-BE49-F238E27FC236}">
                <a16:creationId xmlns:a16="http://schemas.microsoft.com/office/drawing/2014/main" id="{CFB0F8BA-F23B-4494-9C58-D0EA9060C0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049599"/>
            <a:ext cx="241081" cy="241081"/>
          </a:xfrm>
          <a:prstGeom prst="rect">
            <a:avLst/>
          </a:prstGeom>
        </p:spPr>
      </p:pic>
      <p:pic>
        <p:nvPicPr>
          <p:cNvPr id="52" name="Picture 51">
            <a:extLst>
              <a:ext uri="{FF2B5EF4-FFF2-40B4-BE49-F238E27FC236}">
                <a16:creationId xmlns:a16="http://schemas.microsoft.com/office/drawing/2014/main" id="{76BD731B-81C9-455C-8F58-1B2DCD5D1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356688"/>
            <a:ext cx="241081" cy="241081"/>
          </a:xfrm>
          <a:prstGeom prst="rect">
            <a:avLst/>
          </a:prstGeom>
        </p:spPr>
      </p:pic>
      <p:pic>
        <p:nvPicPr>
          <p:cNvPr id="53" name="Picture 52">
            <a:extLst>
              <a:ext uri="{FF2B5EF4-FFF2-40B4-BE49-F238E27FC236}">
                <a16:creationId xmlns:a16="http://schemas.microsoft.com/office/drawing/2014/main" id="{6C0D2195-67DE-4BC5-9637-B59F3876B4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671543"/>
            <a:ext cx="241081" cy="241081"/>
          </a:xfrm>
          <a:prstGeom prst="rect">
            <a:avLst/>
          </a:prstGeom>
        </p:spPr>
      </p:pic>
      <p:pic>
        <p:nvPicPr>
          <p:cNvPr id="54" name="Picture 53">
            <a:extLst>
              <a:ext uri="{FF2B5EF4-FFF2-40B4-BE49-F238E27FC236}">
                <a16:creationId xmlns:a16="http://schemas.microsoft.com/office/drawing/2014/main" id="{F1EAC299-E21A-4917-A62C-2839F4C76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5975" y="2970867"/>
            <a:ext cx="241081" cy="241081"/>
          </a:xfrm>
          <a:prstGeom prst="rect">
            <a:avLst/>
          </a:prstGeom>
        </p:spPr>
      </p:pic>
      <p:pic>
        <p:nvPicPr>
          <p:cNvPr id="55" name="Picture 54">
            <a:extLst>
              <a:ext uri="{FF2B5EF4-FFF2-40B4-BE49-F238E27FC236}">
                <a16:creationId xmlns:a16="http://schemas.microsoft.com/office/drawing/2014/main" id="{ADEDD388-5922-49E3-B384-62CEBB81A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698" y="2049599"/>
            <a:ext cx="241081" cy="241081"/>
          </a:xfrm>
          <a:prstGeom prst="rect">
            <a:avLst/>
          </a:prstGeom>
        </p:spPr>
      </p:pic>
      <p:pic>
        <p:nvPicPr>
          <p:cNvPr id="56" name="Picture 55">
            <a:extLst>
              <a:ext uri="{FF2B5EF4-FFF2-40B4-BE49-F238E27FC236}">
                <a16:creationId xmlns:a16="http://schemas.microsoft.com/office/drawing/2014/main" id="{FBD2FE44-EF14-4AA0-B225-BCFF046A0F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698" y="2356688"/>
            <a:ext cx="241081" cy="241081"/>
          </a:xfrm>
          <a:prstGeom prst="rect">
            <a:avLst/>
          </a:prstGeom>
        </p:spPr>
      </p:pic>
      <p:pic>
        <p:nvPicPr>
          <p:cNvPr id="57" name="Picture 56">
            <a:extLst>
              <a:ext uri="{FF2B5EF4-FFF2-40B4-BE49-F238E27FC236}">
                <a16:creationId xmlns:a16="http://schemas.microsoft.com/office/drawing/2014/main" id="{705D98E3-0CF9-45F4-A8D4-730697534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698" y="2671543"/>
            <a:ext cx="241081" cy="241081"/>
          </a:xfrm>
          <a:prstGeom prst="rect">
            <a:avLst/>
          </a:prstGeom>
        </p:spPr>
      </p:pic>
      <p:pic>
        <p:nvPicPr>
          <p:cNvPr id="58" name="Picture 57">
            <a:extLst>
              <a:ext uri="{FF2B5EF4-FFF2-40B4-BE49-F238E27FC236}">
                <a16:creationId xmlns:a16="http://schemas.microsoft.com/office/drawing/2014/main" id="{99D10634-97FE-454A-BB1D-5713CD3629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6593" y="2970867"/>
            <a:ext cx="241081" cy="241081"/>
          </a:xfrm>
          <a:prstGeom prst="rect">
            <a:avLst/>
          </a:prstGeom>
        </p:spPr>
      </p:pic>
      <p:pic>
        <p:nvPicPr>
          <p:cNvPr id="59" name="Picture 58">
            <a:extLst>
              <a:ext uri="{FF2B5EF4-FFF2-40B4-BE49-F238E27FC236}">
                <a16:creationId xmlns:a16="http://schemas.microsoft.com/office/drawing/2014/main" id="{28714DEA-F40D-4077-88CB-359C5C83F7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698" y="2038925"/>
            <a:ext cx="241081" cy="241081"/>
          </a:xfrm>
          <a:prstGeom prst="rect">
            <a:avLst/>
          </a:prstGeom>
        </p:spPr>
      </p:pic>
      <p:pic>
        <p:nvPicPr>
          <p:cNvPr id="60" name="Picture 59">
            <a:extLst>
              <a:ext uri="{FF2B5EF4-FFF2-40B4-BE49-F238E27FC236}">
                <a16:creationId xmlns:a16="http://schemas.microsoft.com/office/drawing/2014/main" id="{2DEB6A1D-5389-46CF-8801-B44110D366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698" y="2346014"/>
            <a:ext cx="241081" cy="241081"/>
          </a:xfrm>
          <a:prstGeom prst="rect">
            <a:avLst/>
          </a:prstGeom>
        </p:spPr>
      </p:pic>
      <p:pic>
        <p:nvPicPr>
          <p:cNvPr id="62" name="Picture 61">
            <a:extLst>
              <a:ext uri="{FF2B5EF4-FFF2-40B4-BE49-F238E27FC236}">
                <a16:creationId xmlns:a16="http://schemas.microsoft.com/office/drawing/2014/main" id="{7823480F-99BE-4EC2-80E8-39AE3C727F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7213" y="2970867"/>
            <a:ext cx="241081" cy="241081"/>
          </a:xfrm>
          <a:prstGeom prst="rect">
            <a:avLst/>
          </a:prstGeom>
        </p:spPr>
      </p:pic>
      <p:pic>
        <p:nvPicPr>
          <p:cNvPr id="63" name="Picture 62">
            <a:extLst>
              <a:ext uri="{FF2B5EF4-FFF2-40B4-BE49-F238E27FC236}">
                <a16:creationId xmlns:a16="http://schemas.microsoft.com/office/drawing/2014/main" id="{8E69E0BD-C79A-45DD-8755-2D1D16F90A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903" y="2049599"/>
            <a:ext cx="241081" cy="241081"/>
          </a:xfrm>
          <a:prstGeom prst="rect">
            <a:avLst/>
          </a:prstGeom>
        </p:spPr>
      </p:pic>
      <p:pic>
        <p:nvPicPr>
          <p:cNvPr id="64" name="Picture 63">
            <a:extLst>
              <a:ext uri="{FF2B5EF4-FFF2-40B4-BE49-F238E27FC236}">
                <a16:creationId xmlns:a16="http://schemas.microsoft.com/office/drawing/2014/main" id="{642513E2-98C8-4A97-A3CA-40382DC1E5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903" y="2356688"/>
            <a:ext cx="241081" cy="241081"/>
          </a:xfrm>
          <a:prstGeom prst="rect">
            <a:avLst/>
          </a:prstGeom>
        </p:spPr>
      </p:pic>
      <p:pic>
        <p:nvPicPr>
          <p:cNvPr id="66" name="Picture 65">
            <a:extLst>
              <a:ext uri="{FF2B5EF4-FFF2-40B4-BE49-F238E27FC236}">
                <a16:creationId xmlns:a16="http://schemas.microsoft.com/office/drawing/2014/main" id="{6A3D5414-52B7-40FB-B85E-6B713EAC88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833" y="2970867"/>
            <a:ext cx="241081" cy="241081"/>
          </a:xfrm>
          <a:prstGeom prst="rect">
            <a:avLst/>
          </a:prstGeom>
        </p:spPr>
      </p:pic>
      <p:pic>
        <p:nvPicPr>
          <p:cNvPr id="67" name="Picture 66">
            <a:extLst>
              <a:ext uri="{FF2B5EF4-FFF2-40B4-BE49-F238E27FC236}">
                <a16:creationId xmlns:a16="http://schemas.microsoft.com/office/drawing/2014/main" id="{7C9AAFD5-64E6-4A6D-A014-AF209D4461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006" y="2038925"/>
            <a:ext cx="241081" cy="241081"/>
          </a:xfrm>
          <a:prstGeom prst="rect">
            <a:avLst/>
          </a:prstGeom>
        </p:spPr>
      </p:pic>
      <p:pic>
        <p:nvPicPr>
          <p:cNvPr id="69" name="Picture 68">
            <a:extLst>
              <a:ext uri="{FF2B5EF4-FFF2-40B4-BE49-F238E27FC236}">
                <a16:creationId xmlns:a16="http://schemas.microsoft.com/office/drawing/2014/main" id="{FA5C3BA7-F02D-44F4-87FE-299B1DFCEC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6006" y="2671543"/>
            <a:ext cx="241081" cy="241081"/>
          </a:xfrm>
          <a:prstGeom prst="rect">
            <a:avLst/>
          </a:prstGeom>
        </p:spPr>
      </p:pic>
      <p:pic>
        <p:nvPicPr>
          <p:cNvPr id="70" name="Picture 69">
            <a:extLst>
              <a:ext uri="{FF2B5EF4-FFF2-40B4-BE49-F238E27FC236}">
                <a16:creationId xmlns:a16="http://schemas.microsoft.com/office/drawing/2014/main" id="{1A08A39C-8E08-4264-B9C0-7B72BF31C4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8453" y="2970867"/>
            <a:ext cx="241081" cy="241081"/>
          </a:xfrm>
          <a:prstGeom prst="rect">
            <a:avLst/>
          </a:prstGeom>
        </p:spPr>
      </p:pic>
      <p:pic>
        <p:nvPicPr>
          <p:cNvPr id="71" name="Picture 70">
            <a:extLst>
              <a:ext uri="{FF2B5EF4-FFF2-40B4-BE49-F238E27FC236}">
                <a16:creationId xmlns:a16="http://schemas.microsoft.com/office/drawing/2014/main" id="{DC27B4CF-7281-403A-A693-B95D05E2CA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3970" y="2038925"/>
            <a:ext cx="241081" cy="241081"/>
          </a:xfrm>
          <a:prstGeom prst="rect">
            <a:avLst/>
          </a:prstGeom>
        </p:spPr>
      </p:pic>
      <p:pic>
        <p:nvPicPr>
          <p:cNvPr id="74" name="Picture 73">
            <a:extLst>
              <a:ext uri="{FF2B5EF4-FFF2-40B4-BE49-F238E27FC236}">
                <a16:creationId xmlns:a16="http://schemas.microsoft.com/office/drawing/2014/main" id="{81349B29-E181-4BE9-A26A-A0E319215F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9073" y="2970867"/>
            <a:ext cx="241081" cy="241081"/>
          </a:xfrm>
          <a:prstGeom prst="rect">
            <a:avLst/>
          </a:prstGeom>
        </p:spPr>
      </p:pic>
      <p:pic>
        <p:nvPicPr>
          <p:cNvPr id="75" name="Picture 74">
            <a:extLst>
              <a:ext uri="{FF2B5EF4-FFF2-40B4-BE49-F238E27FC236}">
                <a16:creationId xmlns:a16="http://schemas.microsoft.com/office/drawing/2014/main" id="{63A3D229-8CB2-4301-B617-A522864BF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049599"/>
            <a:ext cx="241081" cy="241081"/>
          </a:xfrm>
          <a:prstGeom prst="rect">
            <a:avLst/>
          </a:prstGeom>
        </p:spPr>
      </p:pic>
      <p:pic>
        <p:nvPicPr>
          <p:cNvPr id="76" name="Picture 75">
            <a:extLst>
              <a:ext uri="{FF2B5EF4-FFF2-40B4-BE49-F238E27FC236}">
                <a16:creationId xmlns:a16="http://schemas.microsoft.com/office/drawing/2014/main" id="{9768306B-9315-45B6-AF8B-0B409500D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693" y="2356688"/>
            <a:ext cx="241081" cy="241081"/>
          </a:xfrm>
          <a:prstGeom prst="rect">
            <a:avLst/>
          </a:prstGeom>
        </p:spPr>
      </p:pic>
      <p:pic>
        <p:nvPicPr>
          <p:cNvPr id="86" name="Picture 85">
            <a:extLst>
              <a:ext uri="{FF2B5EF4-FFF2-40B4-BE49-F238E27FC236}">
                <a16:creationId xmlns:a16="http://schemas.microsoft.com/office/drawing/2014/main" id="{C1C6AB8A-EDF9-4334-85EB-6E76F2A5B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52" y="2057365"/>
            <a:ext cx="245237" cy="241081"/>
          </a:xfrm>
          <a:prstGeom prst="rect">
            <a:avLst/>
          </a:prstGeom>
        </p:spPr>
      </p:pic>
      <p:pic>
        <p:nvPicPr>
          <p:cNvPr id="87" name="Picture 86">
            <a:extLst>
              <a:ext uri="{FF2B5EF4-FFF2-40B4-BE49-F238E27FC236}">
                <a16:creationId xmlns:a16="http://schemas.microsoft.com/office/drawing/2014/main" id="{F5BFC3BE-F687-466E-8111-82EA124ED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52" y="2364454"/>
            <a:ext cx="245237" cy="241081"/>
          </a:xfrm>
          <a:prstGeom prst="rect">
            <a:avLst/>
          </a:prstGeom>
        </p:spPr>
      </p:pic>
      <p:pic>
        <p:nvPicPr>
          <p:cNvPr id="88" name="Picture 87">
            <a:extLst>
              <a:ext uri="{FF2B5EF4-FFF2-40B4-BE49-F238E27FC236}">
                <a16:creationId xmlns:a16="http://schemas.microsoft.com/office/drawing/2014/main" id="{BD7E2354-F236-487D-9E42-60C159629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52" y="2671543"/>
            <a:ext cx="245237" cy="241081"/>
          </a:xfrm>
          <a:prstGeom prst="rect">
            <a:avLst/>
          </a:prstGeom>
        </p:spPr>
      </p:pic>
      <p:pic>
        <p:nvPicPr>
          <p:cNvPr id="89" name="Picture 88">
            <a:extLst>
              <a:ext uri="{FF2B5EF4-FFF2-40B4-BE49-F238E27FC236}">
                <a16:creationId xmlns:a16="http://schemas.microsoft.com/office/drawing/2014/main" id="{E43DEB08-977B-4A18-A7A9-AD85716AF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547" y="2996953"/>
            <a:ext cx="245237" cy="241081"/>
          </a:xfrm>
          <a:prstGeom prst="rect">
            <a:avLst/>
          </a:prstGeom>
        </p:spPr>
      </p:pic>
      <p:pic>
        <p:nvPicPr>
          <p:cNvPr id="90" name="Picture 89">
            <a:extLst>
              <a:ext uri="{FF2B5EF4-FFF2-40B4-BE49-F238E27FC236}">
                <a16:creationId xmlns:a16="http://schemas.microsoft.com/office/drawing/2014/main" id="{55E9ACED-75C5-4951-A31B-0C0EBA390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52" y="2046691"/>
            <a:ext cx="245237" cy="241081"/>
          </a:xfrm>
          <a:prstGeom prst="rect">
            <a:avLst/>
          </a:prstGeom>
        </p:spPr>
      </p:pic>
      <p:pic>
        <p:nvPicPr>
          <p:cNvPr id="91" name="Picture 90">
            <a:extLst>
              <a:ext uri="{FF2B5EF4-FFF2-40B4-BE49-F238E27FC236}">
                <a16:creationId xmlns:a16="http://schemas.microsoft.com/office/drawing/2014/main" id="{D76EAABB-2514-448A-856E-E67B43F75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52" y="2353780"/>
            <a:ext cx="245237" cy="241081"/>
          </a:xfrm>
          <a:prstGeom prst="rect">
            <a:avLst/>
          </a:prstGeom>
        </p:spPr>
      </p:pic>
      <p:pic>
        <p:nvPicPr>
          <p:cNvPr id="92" name="Picture 91">
            <a:extLst>
              <a:ext uri="{FF2B5EF4-FFF2-40B4-BE49-F238E27FC236}">
                <a16:creationId xmlns:a16="http://schemas.microsoft.com/office/drawing/2014/main" id="{69A2E8B6-7949-4110-BB9B-7A2B79FE8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52" y="2671543"/>
            <a:ext cx="245237" cy="241081"/>
          </a:xfrm>
          <a:prstGeom prst="rect">
            <a:avLst/>
          </a:prstGeom>
        </p:spPr>
      </p:pic>
      <p:pic>
        <p:nvPicPr>
          <p:cNvPr id="93" name="Picture 92">
            <a:extLst>
              <a:ext uri="{FF2B5EF4-FFF2-40B4-BE49-F238E27FC236}">
                <a16:creationId xmlns:a16="http://schemas.microsoft.com/office/drawing/2014/main" id="{66637696-131E-444A-BC63-E0C3D717A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167" y="2978633"/>
            <a:ext cx="245237" cy="241081"/>
          </a:xfrm>
          <a:prstGeom prst="rect">
            <a:avLst/>
          </a:prstGeom>
        </p:spPr>
      </p:pic>
      <p:pic>
        <p:nvPicPr>
          <p:cNvPr id="94" name="Picture 93">
            <a:extLst>
              <a:ext uri="{FF2B5EF4-FFF2-40B4-BE49-F238E27FC236}">
                <a16:creationId xmlns:a16="http://schemas.microsoft.com/office/drawing/2014/main" id="{F115DE4A-A34A-41E3-B865-1006CC595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857" y="2057365"/>
            <a:ext cx="245237" cy="241081"/>
          </a:xfrm>
          <a:prstGeom prst="rect">
            <a:avLst/>
          </a:prstGeom>
        </p:spPr>
      </p:pic>
      <p:pic>
        <p:nvPicPr>
          <p:cNvPr id="95" name="Picture 94">
            <a:extLst>
              <a:ext uri="{FF2B5EF4-FFF2-40B4-BE49-F238E27FC236}">
                <a16:creationId xmlns:a16="http://schemas.microsoft.com/office/drawing/2014/main" id="{0CE9F0B3-5C69-4CD4-8ECD-F815787E1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857" y="2364454"/>
            <a:ext cx="245237" cy="241081"/>
          </a:xfrm>
          <a:prstGeom prst="rect">
            <a:avLst/>
          </a:prstGeom>
        </p:spPr>
      </p:pic>
      <p:pic>
        <p:nvPicPr>
          <p:cNvPr id="96" name="Picture 95">
            <a:extLst>
              <a:ext uri="{FF2B5EF4-FFF2-40B4-BE49-F238E27FC236}">
                <a16:creationId xmlns:a16="http://schemas.microsoft.com/office/drawing/2014/main" id="{A870D413-4ED8-4073-A223-4934F928F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382" y="2676244"/>
            <a:ext cx="245237" cy="241081"/>
          </a:xfrm>
          <a:prstGeom prst="rect">
            <a:avLst/>
          </a:prstGeom>
        </p:spPr>
      </p:pic>
      <p:pic>
        <p:nvPicPr>
          <p:cNvPr id="97" name="Picture 96">
            <a:extLst>
              <a:ext uri="{FF2B5EF4-FFF2-40B4-BE49-F238E27FC236}">
                <a16:creationId xmlns:a16="http://schemas.microsoft.com/office/drawing/2014/main" id="{43B0394C-C12D-41BA-8C05-9264E89C9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787" y="2978633"/>
            <a:ext cx="245237" cy="241081"/>
          </a:xfrm>
          <a:prstGeom prst="rect">
            <a:avLst/>
          </a:prstGeom>
        </p:spPr>
      </p:pic>
      <p:pic>
        <p:nvPicPr>
          <p:cNvPr id="98" name="Picture 97">
            <a:extLst>
              <a:ext uri="{FF2B5EF4-FFF2-40B4-BE49-F238E27FC236}">
                <a16:creationId xmlns:a16="http://schemas.microsoft.com/office/drawing/2014/main" id="{46F7DA40-A5A5-4746-A183-25AB57FCC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960" y="2061266"/>
            <a:ext cx="245237" cy="241081"/>
          </a:xfrm>
          <a:prstGeom prst="rect">
            <a:avLst/>
          </a:prstGeom>
        </p:spPr>
      </p:pic>
      <p:pic>
        <p:nvPicPr>
          <p:cNvPr id="99" name="Picture 98">
            <a:extLst>
              <a:ext uri="{FF2B5EF4-FFF2-40B4-BE49-F238E27FC236}">
                <a16:creationId xmlns:a16="http://schemas.microsoft.com/office/drawing/2014/main" id="{2BEE7BB5-B49D-4D29-A5AD-C93585EB7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960" y="2353780"/>
            <a:ext cx="245237" cy="241081"/>
          </a:xfrm>
          <a:prstGeom prst="rect">
            <a:avLst/>
          </a:prstGeom>
        </p:spPr>
      </p:pic>
      <p:pic>
        <p:nvPicPr>
          <p:cNvPr id="101" name="Picture 100">
            <a:extLst>
              <a:ext uri="{FF2B5EF4-FFF2-40B4-BE49-F238E27FC236}">
                <a16:creationId xmlns:a16="http://schemas.microsoft.com/office/drawing/2014/main" id="{63BED7ED-46E2-4FF0-9D51-4501AD066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407" y="2978633"/>
            <a:ext cx="245237" cy="241081"/>
          </a:xfrm>
          <a:prstGeom prst="rect">
            <a:avLst/>
          </a:prstGeom>
        </p:spPr>
      </p:pic>
      <p:pic>
        <p:nvPicPr>
          <p:cNvPr id="102" name="Picture 101">
            <a:extLst>
              <a:ext uri="{FF2B5EF4-FFF2-40B4-BE49-F238E27FC236}">
                <a16:creationId xmlns:a16="http://schemas.microsoft.com/office/drawing/2014/main" id="{1146600A-B574-471C-8D2E-54B37DFCA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24" y="2061266"/>
            <a:ext cx="245237" cy="241081"/>
          </a:xfrm>
          <a:prstGeom prst="rect">
            <a:avLst/>
          </a:prstGeom>
        </p:spPr>
      </p:pic>
      <p:pic>
        <p:nvPicPr>
          <p:cNvPr id="103" name="Picture 102">
            <a:extLst>
              <a:ext uri="{FF2B5EF4-FFF2-40B4-BE49-F238E27FC236}">
                <a16:creationId xmlns:a16="http://schemas.microsoft.com/office/drawing/2014/main" id="{BEB89235-80F5-4C51-A084-716DEC1FD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24" y="2353780"/>
            <a:ext cx="245237" cy="241081"/>
          </a:xfrm>
          <a:prstGeom prst="rect">
            <a:avLst/>
          </a:prstGeom>
        </p:spPr>
      </p:pic>
      <p:pic>
        <p:nvPicPr>
          <p:cNvPr id="104" name="Picture 103">
            <a:extLst>
              <a:ext uri="{FF2B5EF4-FFF2-40B4-BE49-F238E27FC236}">
                <a16:creationId xmlns:a16="http://schemas.microsoft.com/office/drawing/2014/main" id="{386CDDBD-30C9-41CD-BF0F-DA6F0ED71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24" y="2671543"/>
            <a:ext cx="245237" cy="241081"/>
          </a:xfrm>
          <a:prstGeom prst="rect">
            <a:avLst/>
          </a:prstGeom>
        </p:spPr>
      </p:pic>
      <p:pic>
        <p:nvPicPr>
          <p:cNvPr id="105" name="Picture 104">
            <a:extLst>
              <a:ext uri="{FF2B5EF4-FFF2-40B4-BE49-F238E27FC236}">
                <a16:creationId xmlns:a16="http://schemas.microsoft.com/office/drawing/2014/main" id="{AFBB2AE8-AAED-4AC1-B1A6-907DF04CD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027" y="2978633"/>
            <a:ext cx="245237" cy="241081"/>
          </a:xfrm>
          <a:prstGeom prst="rect">
            <a:avLst/>
          </a:prstGeom>
        </p:spPr>
      </p:pic>
      <p:pic>
        <p:nvPicPr>
          <p:cNvPr id="106" name="Picture 105">
            <a:extLst>
              <a:ext uri="{FF2B5EF4-FFF2-40B4-BE49-F238E27FC236}">
                <a16:creationId xmlns:a16="http://schemas.microsoft.com/office/drawing/2014/main" id="{3478D773-DBE5-482C-A9F9-7F5CD3033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061266"/>
            <a:ext cx="245237" cy="241081"/>
          </a:xfrm>
          <a:prstGeom prst="rect">
            <a:avLst/>
          </a:prstGeom>
        </p:spPr>
      </p:pic>
      <p:pic>
        <p:nvPicPr>
          <p:cNvPr id="107" name="Picture 106">
            <a:extLst>
              <a:ext uri="{FF2B5EF4-FFF2-40B4-BE49-F238E27FC236}">
                <a16:creationId xmlns:a16="http://schemas.microsoft.com/office/drawing/2014/main" id="{F56261CF-0008-48EE-B315-4F559E4D4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364454"/>
            <a:ext cx="245237" cy="241081"/>
          </a:xfrm>
          <a:prstGeom prst="rect">
            <a:avLst/>
          </a:prstGeom>
        </p:spPr>
      </p:pic>
      <p:pic>
        <p:nvPicPr>
          <p:cNvPr id="108" name="Picture 107">
            <a:extLst>
              <a:ext uri="{FF2B5EF4-FFF2-40B4-BE49-F238E27FC236}">
                <a16:creationId xmlns:a16="http://schemas.microsoft.com/office/drawing/2014/main" id="{7F4B89B9-5B6D-482D-B8E5-B2E49E465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671543"/>
            <a:ext cx="245237" cy="241081"/>
          </a:xfrm>
          <a:prstGeom prst="rect">
            <a:avLst/>
          </a:prstGeom>
        </p:spPr>
      </p:pic>
      <p:pic>
        <p:nvPicPr>
          <p:cNvPr id="109" name="Picture 108">
            <a:extLst>
              <a:ext uri="{FF2B5EF4-FFF2-40B4-BE49-F238E27FC236}">
                <a16:creationId xmlns:a16="http://schemas.microsoft.com/office/drawing/2014/main" id="{0C7FA4CA-B8FC-4ABC-B93C-820E2E56F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647" y="2978633"/>
            <a:ext cx="245237" cy="241081"/>
          </a:xfrm>
          <a:prstGeom prst="rect">
            <a:avLst/>
          </a:prstGeom>
        </p:spPr>
      </p:pic>
      <p:pic>
        <p:nvPicPr>
          <p:cNvPr id="111" name="Picture 110">
            <a:extLst>
              <a:ext uri="{FF2B5EF4-FFF2-40B4-BE49-F238E27FC236}">
                <a16:creationId xmlns:a16="http://schemas.microsoft.com/office/drawing/2014/main" id="{81D6A01F-78FE-45EE-8DBC-51A9F8D72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81" y="2353779"/>
            <a:ext cx="245237" cy="241081"/>
          </a:xfrm>
          <a:prstGeom prst="rect">
            <a:avLst/>
          </a:prstGeom>
        </p:spPr>
      </p:pic>
      <p:pic>
        <p:nvPicPr>
          <p:cNvPr id="112" name="Picture 111">
            <a:extLst>
              <a:ext uri="{FF2B5EF4-FFF2-40B4-BE49-F238E27FC236}">
                <a16:creationId xmlns:a16="http://schemas.microsoft.com/office/drawing/2014/main" id="{078D2333-B87B-4FED-A668-D01ACA6D0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3981" y="2671543"/>
            <a:ext cx="245237" cy="241081"/>
          </a:xfrm>
          <a:prstGeom prst="rect">
            <a:avLst/>
          </a:prstGeom>
        </p:spPr>
      </p:pic>
      <p:pic>
        <p:nvPicPr>
          <p:cNvPr id="113" name="Picture 112">
            <a:extLst>
              <a:ext uri="{FF2B5EF4-FFF2-40B4-BE49-F238E27FC236}">
                <a16:creationId xmlns:a16="http://schemas.microsoft.com/office/drawing/2014/main" id="{A1CE2D23-450A-45BD-B029-A9D939FBB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428" y="2978632"/>
            <a:ext cx="245237" cy="241081"/>
          </a:xfrm>
          <a:prstGeom prst="rect">
            <a:avLst/>
          </a:prstGeom>
        </p:spPr>
      </p:pic>
      <p:pic>
        <p:nvPicPr>
          <p:cNvPr id="114" name="Picture 113">
            <a:extLst>
              <a:ext uri="{FF2B5EF4-FFF2-40B4-BE49-F238E27FC236}">
                <a16:creationId xmlns:a16="http://schemas.microsoft.com/office/drawing/2014/main" id="{984AA3D8-60D0-49CC-98C7-C116318E3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945" y="2046690"/>
            <a:ext cx="245237" cy="241081"/>
          </a:xfrm>
          <a:prstGeom prst="rect">
            <a:avLst/>
          </a:prstGeom>
        </p:spPr>
      </p:pic>
      <p:pic>
        <p:nvPicPr>
          <p:cNvPr id="115" name="Picture 114">
            <a:extLst>
              <a:ext uri="{FF2B5EF4-FFF2-40B4-BE49-F238E27FC236}">
                <a16:creationId xmlns:a16="http://schemas.microsoft.com/office/drawing/2014/main" id="{15D8EC92-A242-4840-B4DA-0B8B47AD6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945" y="2353779"/>
            <a:ext cx="245237" cy="241081"/>
          </a:xfrm>
          <a:prstGeom prst="rect">
            <a:avLst/>
          </a:prstGeom>
        </p:spPr>
      </p:pic>
      <p:pic>
        <p:nvPicPr>
          <p:cNvPr id="116" name="Picture 115">
            <a:extLst>
              <a:ext uri="{FF2B5EF4-FFF2-40B4-BE49-F238E27FC236}">
                <a16:creationId xmlns:a16="http://schemas.microsoft.com/office/drawing/2014/main" id="{629CF880-04C9-4762-87D3-D116E2BA0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945" y="2671543"/>
            <a:ext cx="245237" cy="241081"/>
          </a:xfrm>
          <a:prstGeom prst="rect">
            <a:avLst/>
          </a:prstGeom>
        </p:spPr>
      </p:pic>
      <p:pic>
        <p:nvPicPr>
          <p:cNvPr id="117" name="Picture 116">
            <a:extLst>
              <a:ext uri="{FF2B5EF4-FFF2-40B4-BE49-F238E27FC236}">
                <a16:creationId xmlns:a16="http://schemas.microsoft.com/office/drawing/2014/main" id="{E99DF3E8-C6A8-46E1-9E00-B21277F13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7048" y="2978632"/>
            <a:ext cx="245237" cy="241081"/>
          </a:xfrm>
          <a:prstGeom prst="rect">
            <a:avLst/>
          </a:prstGeom>
        </p:spPr>
      </p:pic>
      <p:pic>
        <p:nvPicPr>
          <p:cNvPr id="118" name="Picture 117">
            <a:extLst>
              <a:ext uri="{FF2B5EF4-FFF2-40B4-BE49-F238E27FC236}">
                <a16:creationId xmlns:a16="http://schemas.microsoft.com/office/drawing/2014/main" id="{2505720D-49D0-401B-B590-3D17E210B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057364"/>
            <a:ext cx="245237" cy="241081"/>
          </a:xfrm>
          <a:prstGeom prst="rect">
            <a:avLst/>
          </a:prstGeom>
        </p:spPr>
      </p:pic>
      <p:pic>
        <p:nvPicPr>
          <p:cNvPr id="119" name="Picture 118">
            <a:extLst>
              <a:ext uri="{FF2B5EF4-FFF2-40B4-BE49-F238E27FC236}">
                <a16:creationId xmlns:a16="http://schemas.microsoft.com/office/drawing/2014/main" id="{8129B824-8F26-4B8C-940D-F05B4068C9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364453"/>
            <a:ext cx="245237" cy="241081"/>
          </a:xfrm>
          <a:prstGeom prst="rect">
            <a:avLst/>
          </a:prstGeom>
        </p:spPr>
      </p:pic>
      <p:pic>
        <p:nvPicPr>
          <p:cNvPr id="120" name="Picture 119">
            <a:extLst>
              <a:ext uri="{FF2B5EF4-FFF2-40B4-BE49-F238E27FC236}">
                <a16:creationId xmlns:a16="http://schemas.microsoft.com/office/drawing/2014/main" id="{277E1D27-11B5-4AFF-9A6F-ABBE99E23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671543"/>
            <a:ext cx="245237" cy="241081"/>
          </a:xfrm>
          <a:prstGeom prst="rect">
            <a:avLst/>
          </a:prstGeom>
        </p:spPr>
      </p:pic>
      <p:pic>
        <p:nvPicPr>
          <p:cNvPr id="121" name="Picture 120">
            <a:extLst>
              <a:ext uri="{FF2B5EF4-FFF2-40B4-BE49-F238E27FC236}">
                <a16:creationId xmlns:a16="http://schemas.microsoft.com/office/drawing/2014/main" id="{409A9451-705D-4C8F-997B-E5AD4FDB3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68" y="2978632"/>
            <a:ext cx="245237" cy="241081"/>
          </a:xfrm>
          <a:prstGeom prst="rect">
            <a:avLst/>
          </a:prstGeom>
        </p:spPr>
      </p:pic>
      <p:pic>
        <p:nvPicPr>
          <p:cNvPr id="124" name="Picture 123">
            <a:extLst>
              <a:ext uri="{FF2B5EF4-FFF2-40B4-BE49-F238E27FC236}">
                <a16:creationId xmlns:a16="http://schemas.microsoft.com/office/drawing/2014/main" id="{23DE6EEB-9E51-4C34-84E1-DE381F4B2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881" y="2666766"/>
            <a:ext cx="245237" cy="241081"/>
          </a:xfrm>
          <a:prstGeom prst="rect">
            <a:avLst/>
          </a:prstGeom>
        </p:spPr>
      </p:pic>
      <p:sp>
        <p:nvSpPr>
          <p:cNvPr id="125" name="Rectangle 124">
            <a:extLst>
              <a:ext uri="{FF2B5EF4-FFF2-40B4-BE49-F238E27FC236}">
                <a16:creationId xmlns:a16="http://schemas.microsoft.com/office/drawing/2014/main" id="{2A7B3191-9AEC-4D33-8F82-5D220BE4420B}"/>
              </a:ext>
            </a:extLst>
          </p:cNvPr>
          <p:cNvSpPr/>
          <p:nvPr/>
        </p:nvSpPr>
        <p:spPr>
          <a:xfrm>
            <a:off x="3169960" y="3714899"/>
            <a:ext cx="2585964" cy="430887"/>
          </a:xfrm>
          <a:prstGeom prst="rect">
            <a:avLst/>
          </a:prstGeom>
        </p:spPr>
        <p:txBody>
          <a:bodyPr wrap="none">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E82420"/>
                </a:solidFill>
                <a:effectLst/>
                <a:uLnTx/>
                <a:uFillTx/>
                <a:latin typeface="Myriad Pro" panose="020B0503030403020204" pitchFamily="34" charset="0"/>
                <a:ea typeface="+mn-ea"/>
                <a:cs typeface="+mn-cs"/>
              </a:rPr>
              <a:t>4 × 7 ones = 28 ones</a:t>
            </a:r>
            <a:endParaRPr kumimoji="0" lang="en-GB" sz="2200" b="0" i="0" u="none" strike="noStrike" kern="1200" cap="none" spc="0" normalizeH="0" baseline="0" noProof="0" dirty="0">
              <a:ln>
                <a:noFill/>
              </a:ln>
              <a:solidFill>
                <a:srgbClr val="E82420"/>
              </a:solidFill>
              <a:effectLst/>
              <a:uLnTx/>
              <a:uFillTx/>
              <a:latin typeface="Myriad Pro" panose="020B0503030403020204" pitchFamily="34" charset="0"/>
              <a:ea typeface="+mn-ea"/>
              <a:cs typeface="+mn-cs"/>
            </a:endParaRPr>
          </a:p>
        </p:txBody>
      </p:sp>
      <p:sp>
        <p:nvSpPr>
          <p:cNvPr id="128" name="Rectangle 127">
            <a:extLst>
              <a:ext uri="{FF2B5EF4-FFF2-40B4-BE49-F238E27FC236}">
                <a16:creationId xmlns:a16="http://schemas.microsoft.com/office/drawing/2014/main" id="{76D150C1-5F98-4860-BCA3-95D760A8AAC4}"/>
              </a:ext>
            </a:extLst>
          </p:cNvPr>
          <p:cNvSpPr/>
          <p:nvPr/>
        </p:nvSpPr>
        <p:spPr>
          <a:xfrm>
            <a:off x="3230544" y="4436031"/>
            <a:ext cx="2457596" cy="430887"/>
          </a:xfrm>
          <a:prstGeom prst="rect">
            <a:avLst/>
          </a:prstGeom>
        </p:spPr>
        <p:txBody>
          <a:bodyPr wrap="none">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628C"/>
                </a:solidFill>
                <a:effectLst/>
                <a:uLnTx/>
                <a:uFillTx/>
                <a:latin typeface="Myriad Pro" panose="020B0503030403020204" pitchFamily="34" charset="0"/>
                <a:ea typeface="+mn-ea"/>
                <a:cs typeface="+mn-cs"/>
              </a:rPr>
              <a:t>4 × 6 tens = 24 tens</a:t>
            </a:r>
          </a:p>
        </p:txBody>
      </p:sp>
      <p:sp>
        <p:nvSpPr>
          <p:cNvPr id="129" name="Rectangle 128">
            <a:extLst>
              <a:ext uri="{FF2B5EF4-FFF2-40B4-BE49-F238E27FC236}">
                <a16:creationId xmlns:a16="http://schemas.microsoft.com/office/drawing/2014/main" id="{37A34844-26AB-4B60-A835-F6CF568F09A1}"/>
              </a:ext>
            </a:extLst>
          </p:cNvPr>
          <p:cNvSpPr/>
          <p:nvPr/>
        </p:nvSpPr>
        <p:spPr>
          <a:xfrm>
            <a:off x="2400942" y="5156690"/>
            <a:ext cx="3968837" cy="430887"/>
          </a:xfrm>
          <a:prstGeom prst="rect">
            <a:avLst/>
          </a:prstGeom>
        </p:spPr>
        <p:txBody>
          <a:bodyPr wrap="square">
            <a:spAutoFit/>
          </a:bodyPr>
          <a:lstStyle/>
          <a:p>
            <a:pPr marL="0" marR="0" lvl="0" indent="0" algn="r" defTabSz="914400" rtl="0" eaLnBrk="1" fontAlgn="base" latinLnBrk="0" hangingPunct="1">
              <a:lnSpc>
                <a:spcPct val="100000"/>
              </a:lnSpc>
              <a:spcBef>
                <a:spcPts val="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7030A0"/>
                </a:solidFill>
                <a:effectLst/>
                <a:uLnTx/>
                <a:uFillTx/>
                <a:latin typeface="Myriad Pro" panose="020B0503030403020204" pitchFamily="34" charset="0"/>
                <a:ea typeface="+mn-ea"/>
                <a:cs typeface="+mn-cs"/>
              </a:rPr>
              <a:t>4 × 3 hundreds = 12 hundreds</a:t>
            </a:r>
          </a:p>
        </p:txBody>
      </p:sp>
      <p:pic>
        <p:nvPicPr>
          <p:cNvPr id="132" name="Picture 131">
            <a:extLst>
              <a:ext uri="{FF2B5EF4-FFF2-40B4-BE49-F238E27FC236}">
                <a16:creationId xmlns:a16="http://schemas.microsoft.com/office/drawing/2014/main" id="{6A2F2434-B223-43FD-A255-2D27C640A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9728" y="2063623"/>
            <a:ext cx="241081" cy="241081"/>
          </a:xfrm>
          <a:prstGeom prst="rect">
            <a:avLst/>
          </a:prstGeom>
        </p:spPr>
      </p:pic>
      <p:sp>
        <p:nvSpPr>
          <p:cNvPr id="130" name="Rectangle 129">
            <a:extLst>
              <a:ext uri="{FF2B5EF4-FFF2-40B4-BE49-F238E27FC236}">
                <a16:creationId xmlns:a16="http://schemas.microsoft.com/office/drawing/2014/main" id="{37A34844-26AB-4B60-A835-F6CF568F09A1}"/>
              </a:ext>
            </a:extLst>
          </p:cNvPr>
          <p:cNvSpPr/>
          <p:nvPr/>
        </p:nvSpPr>
        <p:spPr>
          <a:xfrm>
            <a:off x="1605217" y="5516691"/>
            <a:ext cx="6144297" cy="430887"/>
          </a:xfrm>
          <a:prstGeom prst="rect">
            <a:avLst/>
          </a:prstGeom>
        </p:spPr>
        <p:txBody>
          <a:bodyPr wrap="square">
            <a:spAutoFit/>
          </a:bodyPr>
          <a:lstStyle/>
          <a:p>
            <a:pPr marL="0" marR="0" lvl="0" indent="0" algn="r" defTabSz="914400" rtl="0" eaLnBrk="1" fontAlgn="base" latinLnBrk="0" hangingPunct="1">
              <a:lnSpc>
                <a:spcPct val="100000"/>
              </a:lnSpc>
              <a:spcBef>
                <a:spcPts val="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7030A0"/>
                </a:solidFill>
                <a:effectLst/>
                <a:uLnTx/>
                <a:uFillTx/>
                <a:latin typeface="Myriad Pro" panose="020B0503030403020204" pitchFamily="34" charset="0"/>
                <a:ea typeface="+mn-ea"/>
                <a:cs typeface="+mn-cs"/>
              </a:rPr>
              <a:t>= 1 thousand + 2 hundreds</a:t>
            </a:r>
          </a:p>
        </p:txBody>
      </p:sp>
      <p:sp>
        <p:nvSpPr>
          <p:cNvPr id="131" name="Rectangle 130">
            <a:extLst>
              <a:ext uri="{FF2B5EF4-FFF2-40B4-BE49-F238E27FC236}">
                <a16:creationId xmlns:a16="http://schemas.microsoft.com/office/drawing/2014/main" id="{2A7B3191-9AEC-4D33-8F82-5D220BE4420B}"/>
              </a:ext>
            </a:extLst>
          </p:cNvPr>
          <p:cNvSpPr/>
          <p:nvPr/>
        </p:nvSpPr>
        <p:spPr>
          <a:xfrm>
            <a:off x="4426230" y="4076691"/>
            <a:ext cx="2173928" cy="43088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200" b="0" i="0" u="none" strike="noStrike" kern="1200" cap="none" spc="0" normalizeH="0" baseline="0" noProof="0" dirty="0">
                <a:ln>
                  <a:noFill/>
                </a:ln>
                <a:solidFill>
                  <a:srgbClr val="E82420"/>
                </a:solidFill>
                <a:effectLst/>
                <a:uLnTx/>
                <a:uFillTx/>
                <a:latin typeface="Myriad Pro" panose="020B0503030403020204" pitchFamily="34" charset="0"/>
                <a:ea typeface="+mn-ea"/>
                <a:cs typeface="+mn-cs"/>
              </a:rPr>
              <a:t>= 2 tens + 8 ones</a:t>
            </a:r>
            <a:endParaRPr kumimoji="0" lang="en-GB" sz="2200" b="0" i="0" u="none" strike="noStrike" kern="1200" cap="none" spc="0" normalizeH="0" baseline="0" noProof="0" dirty="0">
              <a:ln>
                <a:noFill/>
              </a:ln>
              <a:solidFill>
                <a:srgbClr val="E82420"/>
              </a:solidFill>
              <a:effectLst/>
              <a:uLnTx/>
              <a:uFillTx/>
              <a:latin typeface="Myriad Pro" panose="020B0503030403020204" pitchFamily="34" charset="0"/>
              <a:ea typeface="+mn-ea"/>
              <a:cs typeface="+mn-cs"/>
            </a:endParaRPr>
          </a:p>
        </p:txBody>
      </p:sp>
      <p:sp>
        <p:nvSpPr>
          <p:cNvPr id="133" name="Rectangle 132">
            <a:extLst>
              <a:ext uri="{FF2B5EF4-FFF2-40B4-BE49-F238E27FC236}">
                <a16:creationId xmlns:a16="http://schemas.microsoft.com/office/drawing/2014/main" id="{76D150C1-5F98-4860-BCA3-95D760A8AAC4}"/>
              </a:ext>
            </a:extLst>
          </p:cNvPr>
          <p:cNvSpPr/>
          <p:nvPr/>
        </p:nvSpPr>
        <p:spPr>
          <a:xfrm>
            <a:off x="4426230" y="4796180"/>
            <a:ext cx="2738570" cy="430887"/>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628C"/>
                </a:solidFill>
                <a:effectLst/>
                <a:uLnTx/>
                <a:uFillTx/>
                <a:latin typeface="Myriad Pro" panose="020B0503030403020204" pitchFamily="34" charset="0"/>
                <a:ea typeface="+mn-ea"/>
                <a:cs typeface="+mn-cs"/>
              </a:rPr>
              <a:t>= 2 hundreds + 4 tens</a:t>
            </a:r>
          </a:p>
        </p:txBody>
      </p:sp>
    </p:spTree>
    <p:extLst>
      <p:ext uri="{BB962C8B-B14F-4D97-AF65-F5344CB8AC3E}">
        <p14:creationId xmlns:p14="http://schemas.microsoft.com/office/powerpoint/2010/main" val="358336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decel="100000" autoRev="1" fill="hold" grpId="1" nodeType="clickEffect">
                                  <p:stCondLst>
                                    <p:cond delay="0"/>
                                  </p:stCondLst>
                                  <p:childTnLst>
                                    <p:animClr clrSpc="rgb" dir="cw">
                                      <p:cBhvr override="childStyle">
                                        <p:cTn id="26" dur="1000" fill="hold"/>
                                        <p:tgtEl>
                                          <p:spTgt spid="27"/>
                                        </p:tgtEl>
                                        <p:attrNameLst>
                                          <p:attrName>style.color</p:attrName>
                                        </p:attrNameLst>
                                      </p:cBhvr>
                                      <p:to>
                                        <a:srgbClr val="FF0000"/>
                                      </p:to>
                                    </p:animClr>
                                  </p:childTnLst>
                                </p:cTn>
                              </p:par>
                              <p:par>
                                <p:cTn id="27" presetID="3" presetClass="emph" presetSubtype="2" decel="100000" autoRev="1" fill="hold" grpId="1" nodeType="withEffect">
                                  <p:stCondLst>
                                    <p:cond delay="0"/>
                                  </p:stCondLst>
                                  <p:childTnLst>
                                    <p:animClr clrSpc="rgb" dir="cw">
                                      <p:cBhvr override="childStyle">
                                        <p:cTn id="28" dur="1000" fill="hold"/>
                                        <p:tgtEl>
                                          <p:spTgt spid="28"/>
                                        </p:tgtEl>
                                        <p:attrNameLst>
                                          <p:attrName>style.color</p:attrName>
                                        </p:attrNameLst>
                                      </p:cBhvr>
                                      <p:to>
                                        <a:srgbClr val="FF0000"/>
                                      </p:to>
                                    </p:animClr>
                                  </p:childTnLst>
                                </p:cTn>
                              </p:par>
                              <p:par>
                                <p:cTn id="29" presetID="3" presetClass="emph" presetSubtype="2" decel="100000" autoRev="1" fill="hold" grpId="1" nodeType="withEffect">
                                  <p:stCondLst>
                                    <p:cond delay="0"/>
                                  </p:stCondLst>
                                  <p:childTnLst>
                                    <p:animClr clrSpc="rgb" dir="cw">
                                      <p:cBhvr override="childStyle">
                                        <p:cTn id="30" dur="1000" fill="hold"/>
                                        <p:tgtEl>
                                          <p:spTgt spid="32"/>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500"/>
                                        <p:tgtEl>
                                          <p:spTgt spid="1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8"/>
                                        </p:tgtEl>
                                      </p:cBhvr>
                                    </p:animEffect>
                                    <p:set>
                                      <p:cBhvr>
                                        <p:cTn id="43" dur="1" fill="hold">
                                          <p:stCondLst>
                                            <p:cond delay="499"/>
                                          </p:stCondLst>
                                        </p:cTn>
                                        <p:tgtEl>
                                          <p:spTgt spid="5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2"/>
                                        </p:tgtEl>
                                      </p:cBhvr>
                                    </p:animEffect>
                                    <p:set>
                                      <p:cBhvr>
                                        <p:cTn id="46" dur="1" fill="hold">
                                          <p:stCondLst>
                                            <p:cond delay="499"/>
                                          </p:stCondLst>
                                        </p:cTn>
                                        <p:tgtEl>
                                          <p:spTgt spid="6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70"/>
                                        </p:tgtEl>
                                      </p:cBhvr>
                                    </p:animEffect>
                                    <p:set>
                                      <p:cBhvr>
                                        <p:cTn id="52" dur="1" fill="hold">
                                          <p:stCondLst>
                                            <p:cond delay="499"/>
                                          </p:stCondLst>
                                        </p:cTn>
                                        <p:tgtEl>
                                          <p:spTgt spid="7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4"/>
                                        </p:tgtEl>
                                      </p:cBhvr>
                                    </p:animEffect>
                                    <p:set>
                                      <p:cBhvr>
                                        <p:cTn id="55" dur="1" fill="hold">
                                          <p:stCondLst>
                                            <p:cond delay="499"/>
                                          </p:stCondLst>
                                        </p:cTn>
                                        <p:tgtEl>
                                          <p:spTgt spid="7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8"/>
                                        </p:tgtEl>
                                      </p:cBhvr>
                                    </p:animEffect>
                                    <p:set>
                                      <p:cBhvr>
                                        <p:cTn id="58" dur="1" fill="hold">
                                          <p:stCondLst>
                                            <p:cond delay="499"/>
                                          </p:stCondLst>
                                        </p:cTn>
                                        <p:tgtEl>
                                          <p:spTgt spid="7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69"/>
                                        </p:tgtEl>
                                      </p:cBhvr>
                                    </p:animEffect>
                                    <p:set>
                                      <p:cBhvr>
                                        <p:cTn id="76" dur="1" fill="hold">
                                          <p:stCondLst>
                                            <p:cond delay="499"/>
                                          </p:stCondLst>
                                        </p:cTn>
                                        <p:tgtEl>
                                          <p:spTgt spid="6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77"/>
                                        </p:tgtEl>
                                      </p:cBhvr>
                                    </p:animEffect>
                                    <p:set>
                                      <p:cBhvr>
                                        <p:cTn id="79" dur="1" fill="hold">
                                          <p:stCondLst>
                                            <p:cond delay="499"/>
                                          </p:stCondLst>
                                        </p:cTn>
                                        <p:tgtEl>
                                          <p:spTgt spid="7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2"/>
                                        </p:tgtEl>
                                      </p:cBhvr>
                                    </p:animEffect>
                                    <p:set>
                                      <p:cBhvr>
                                        <p:cTn id="82" dur="1" fill="hold">
                                          <p:stCondLst>
                                            <p:cond delay="499"/>
                                          </p:stCondLst>
                                        </p:cTn>
                                        <p:tgtEl>
                                          <p:spTgt spid="5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6"/>
                                        </p:tgtEl>
                                      </p:cBhvr>
                                    </p:animEffect>
                                    <p:set>
                                      <p:cBhvr>
                                        <p:cTn id="85" dur="1" fill="hold">
                                          <p:stCondLst>
                                            <p:cond delay="499"/>
                                          </p:stCondLst>
                                        </p:cTn>
                                        <p:tgtEl>
                                          <p:spTgt spid="5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0"/>
                                        </p:tgtEl>
                                      </p:cBhvr>
                                    </p:animEffect>
                                    <p:set>
                                      <p:cBhvr>
                                        <p:cTn id="88" dur="1" fill="hold">
                                          <p:stCondLst>
                                            <p:cond delay="499"/>
                                          </p:stCondLst>
                                        </p:cTn>
                                        <p:tgtEl>
                                          <p:spTgt spid="6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4"/>
                                        </p:tgtEl>
                                      </p:cBhvr>
                                    </p:animEffect>
                                    <p:set>
                                      <p:cBhvr>
                                        <p:cTn id="91" dur="1" fill="hold">
                                          <p:stCondLst>
                                            <p:cond delay="499"/>
                                          </p:stCondLst>
                                        </p:cTn>
                                        <p:tgtEl>
                                          <p:spTgt spid="6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8"/>
                                        </p:tgtEl>
                                      </p:cBhvr>
                                    </p:animEffect>
                                    <p:set>
                                      <p:cBhvr>
                                        <p:cTn id="94" dur="1" fill="hold">
                                          <p:stCondLst>
                                            <p:cond delay="499"/>
                                          </p:stCondLst>
                                        </p:cTn>
                                        <p:tgtEl>
                                          <p:spTgt spid="68"/>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72"/>
                                        </p:tgtEl>
                                      </p:cBhvr>
                                    </p:animEffect>
                                    <p:set>
                                      <p:cBhvr>
                                        <p:cTn id="97" dur="1" fill="hold">
                                          <p:stCondLst>
                                            <p:cond delay="499"/>
                                          </p:stCondLst>
                                        </p:cTn>
                                        <p:tgtEl>
                                          <p:spTgt spid="7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5"/>
                                        </p:tgtEl>
                                      </p:cBhvr>
                                    </p:animEffect>
                                    <p:set>
                                      <p:cBhvr>
                                        <p:cTn id="100" dur="1" fill="hold">
                                          <p:stCondLst>
                                            <p:cond delay="499"/>
                                          </p:stCondLst>
                                        </p:cTn>
                                        <p:tgtEl>
                                          <p:spTgt spid="6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73"/>
                                        </p:tgtEl>
                                      </p:cBhvr>
                                    </p:animEffect>
                                    <p:set>
                                      <p:cBhvr>
                                        <p:cTn id="103" dur="1" fill="hold">
                                          <p:stCondLst>
                                            <p:cond delay="499"/>
                                          </p:stCondLst>
                                        </p:cTn>
                                        <p:tgtEl>
                                          <p:spTgt spid="73"/>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122"/>
                                        </p:tgtEl>
                                        <p:attrNameLst>
                                          <p:attrName>style.visibility</p:attrName>
                                        </p:attrNameLst>
                                      </p:cBhvr>
                                      <p:to>
                                        <p:strVal val="visible"/>
                                      </p:to>
                                    </p:set>
                                    <p:animEffect transition="in" filter="fade">
                                      <p:cBhvr>
                                        <p:cTn id="107" dur="500"/>
                                        <p:tgtEl>
                                          <p:spTgt spid="1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fade">
                                      <p:cBhvr>
                                        <p:cTn id="112" dur="500"/>
                                        <p:tgtEl>
                                          <p:spTgt spid="13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mph" presetSubtype="2" decel="100000" autoRev="1" fill="hold" grpId="1" nodeType="clickEffect">
                                  <p:stCondLst>
                                    <p:cond delay="0"/>
                                  </p:stCondLst>
                                  <p:childTnLst>
                                    <p:animClr clrSpc="rgb" dir="cw">
                                      <p:cBhvr override="childStyle">
                                        <p:cTn id="124" dur="1000" fill="hold"/>
                                        <p:tgtEl>
                                          <p:spTgt spid="36"/>
                                        </p:tgtEl>
                                        <p:attrNameLst>
                                          <p:attrName>style.color</p:attrName>
                                        </p:attrNameLst>
                                      </p:cBhvr>
                                      <p:to>
                                        <a:schemeClr val="tx2"/>
                                      </p:to>
                                    </p:animClr>
                                  </p:childTnLst>
                                </p:cTn>
                              </p:par>
                              <p:par>
                                <p:cTn id="125" presetID="3" presetClass="emph" presetSubtype="2" decel="100000" autoRev="1" fill="hold" grpId="2" nodeType="withEffect">
                                  <p:stCondLst>
                                    <p:cond delay="0"/>
                                  </p:stCondLst>
                                  <p:childTnLst>
                                    <p:animClr clrSpc="rgb" dir="cw">
                                      <p:cBhvr override="childStyle">
                                        <p:cTn id="126" dur="1000" fill="hold"/>
                                        <p:tgtEl>
                                          <p:spTgt spid="28"/>
                                        </p:tgtEl>
                                        <p:attrNameLst>
                                          <p:attrName>style.color</p:attrName>
                                        </p:attrNameLst>
                                      </p:cBhvr>
                                      <p:to>
                                        <a:schemeClr val="tx2"/>
                                      </p:to>
                                    </p:animClr>
                                  </p:childTnLst>
                                </p:cTn>
                              </p:par>
                              <p:par>
                                <p:cTn id="127" presetID="3" presetClass="emph" presetSubtype="2" decel="100000" autoRev="1" fill="hold" grpId="2" nodeType="withEffect">
                                  <p:stCondLst>
                                    <p:cond delay="0"/>
                                  </p:stCondLst>
                                  <p:childTnLst>
                                    <p:animClr clrSpc="rgb" dir="cw">
                                      <p:cBhvr override="childStyle">
                                        <p:cTn id="128" dur="1000" fill="hold"/>
                                        <p:tgtEl>
                                          <p:spTgt spid="32"/>
                                        </p:tgtEl>
                                        <p:attrNameLst>
                                          <p:attrName>style.color</p:attrName>
                                        </p:attrNameLst>
                                      </p:cBhvr>
                                      <p:to>
                                        <a:schemeClr val="tx2"/>
                                      </p:to>
                                    </p:animClr>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28"/>
                                        </p:tgtEl>
                                        <p:attrNameLst>
                                          <p:attrName>style.visibility</p:attrName>
                                        </p:attrNameLst>
                                      </p:cBhvr>
                                      <p:to>
                                        <p:strVal val="visible"/>
                                      </p:to>
                                    </p:set>
                                    <p:animEffect transition="in" filter="fade">
                                      <p:cBhvr>
                                        <p:cTn id="133" dur="500"/>
                                        <p:tgtEl>
                                          <p:spTgt spid="12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89"/>
                                        </p:tgtEl>
                                      </p:cBhvr>
                                    </p:animEffect>
                                    <p:set>
                                      <p:cBhvr>
                                        <p:cTn id="138" dur="1" fill="hold">
                                          <p:stCondLst>
                                            <p:cond delay="499"/>
                                          </p:stCondLst>
                                        </p:cTn>
                                        <p:tgtEl>
                                          <p:spTgt spid="89"/>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93"/>
                                        </p:tgtEl>
                                      </p:cBhvr>
                                    </p:animEffect>
                                    <p:set>
                                      <p:cBhvr>
                                        <p:cTn id="141" dur="1" fill="hold">
                                          <p:stCondLst>
                                            <p:cond delay="499"/>
                                          </p:stCondLst>
                                        </p:cTn>
                                        <p:tgtEl>
                                          <p:spTgt spid="93"/>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97"/>
                                        </p:tgtEl>
                                      </p:cBhvr>
                                    </p:animEffect>
                                    <p:set>
                                      <p:cBhvr>
                                        <p:cTn id="144" dur="1" fill="hold">
                                          <p:stCondLst>
                                            <p:cond delay="499"/>
                                          </p:stCondLst>
                                        </p:cTn>
                                        <p:tgtEl>
                                          <p:spTgt spid="97"/>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01"/>
                                        </p:tgtEl>
                                      </p:cBhvr>
                                    </p:animEffect>
                                    <p:set>
                                      <p:cBhvr>
                                        <p:cTn id="147" dur="1" fill="hold">
                                          <p:stCondLst>
                                            <p:cond delay="499"/>
                                          </p:stCondLst>
                                        </p:cTn>
                                        <p:tgtEl>
                                          <p:spTgt spid="101"/>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105"/>
                                        </p:tgtEl>
                                      </p:cBhvr>
                                    </p:animEffect>
                                    <p:set>
                                      <p:cBhvr>
                                        <p:cTn id="150" dur="1" fill="hold">
                                          <p:stCondLst>
                                            <p:cond delay="499"/>
                                          </p:stCondLst>
                                        </p:cTn>
                                        <p:tgtEl>
                                          <p:spTgt spid="105"/>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09"/>
                                        </p:tgtEl>
                                      </p:cBhvr>
                                    </p:animEffect>
                                    <p:set>
                                      <p:cBhvr>
                                        <p:cTn id="153" dur="1" fill="hold">
                                          <p:stCondLst>
                                            <p:cond delay="499"/>
                                          </p:stCondLst>
                                        </p:cTn>
                                        <p:tgtEl>
                                          <p:spTgt spid="109"/>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88"/>
                                        </p:tgtEl>
                                      </p:cBhvr>
                                    </p:animEffect>
                                    <p:set>
                                      <p:cBhvr>
                                        <p:cTn id="156" dur="1" fill="hold">
                                          <p:stCondLst>
                                            <p:cond delay="499"/>
                                          </p:stCondLst>
                                        </p:cTn>
                                        <p:tgtEl>
                                          <p:spTgt spid="88"/>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92"/>
                                        </p:tgtEl>
                                      </p:cBhvr>
                                    </p:animEffect>
                                    <p:set>
                                      <p:cBhvr>
                                        <p:cTn id="159" dur="1" fill="hold">
                                          <p:stCondLst>
                                            <p:cond delay="499"/>
                                          </p:stCondLst>
                                        </p:cTn>
                                        <p:tgtEl>
                                          <p:spTgt spid="92"/>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96"/>
                                        </p:tgtEl>
                                      </p:cBhvr>
                                    </p:animEffect>
                                    <p:set>
                                      <p:cBhvr>
                                        <p:cTn id="162" dur="1" fill="hold">
                                          <p:stCondLst>
                                            <p:cond delay="499"/>
                                          </p:stCondLst>
                                        </p:cTn>
                                        <p:tgtEl>
                                          <p:spTgt spid="96"/>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100"/>
                                        </p:tgtEl>
                                      </p:cBhvr>
                                    </p:animEffect>
                                    <p:set>
                                      <p:cBhvr>
                                        <p:cTn id="165" dur="1" fill="hold">
                                          <p:stCondLst>
                                            <p:cond delay="499"/>
                                          </p:stCondLst>
                                        </p:cTn>
                                        <p:tgtEl>
                                          <p:spTgt spid="100"/>
                                        </p:tgtEl>
                                        <p:attrNameLst>
                                          <p:attrName>style.visibility</p:attrName>
                                        </p:attrNameLst>
                                      </p:cBhvr>
                                      <p:to>
                                        <p:strVal val="hidden"/>
                                      </p:to>
                                    </p:se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124"/>
                                        </p:tgtEl>
                                        <p:attrNameLst>
                                          <p:attrName>style.visibility</p:attrName>
                                        </p:attrNameLst>
                                      </p:cBhvr>
                                      <p:to>
                                        <p:strVal val="visible"/>
                                      </p:to>
                                    </p:set>
                                    <p:animEffect transition="in" filter="fade">
                                      <p:cBhvr>
                                        <p:cTn id="169" dur="500"/>
                                        <p:tgtEl>
                                          <p:spTgt spid="12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108"/>
                                        </p:tgtEl>
                                      </p:cBhvr>
                                    </p:animEffect>
                                    <p:set>
                                      <p:cBhvr>
                                        <p:cTn id="174" dur="1" fill="hold">
                                          <p:stCondLst>
                                            <p:cond delay="499"/>
                                          </p:stCondLst>
                                        </p:cTn>
                                        <p:tgtEl>
                                          <p:spTgt spid="108"/>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104"/>
                                        </p:tgtEl>
                                      </p:cBhvr>
                                    </p:animEffect>
                                    <p:set>
                                      <p:cBhvr>
                                        <p:cTn id="177" dur="1" fill="hold">
                                          <p:stCondLst>
                                            <p:cond delay="499"/>
                                          </p:stCondLst>
                                        </p:cTn>
                                        <p:tgtEl>
                                          <p:spTgt spid="104"/>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87"/>
                                        </p:tgtEl>
                                      </p:cBhvr>
                                    </p:animEffect>
                                    <p:set>
                                      <p:cBhvr>
                                        <p:cTn id="180" dur="1" fill="hold">
                                          <p:stCondLst>
                                            <p:cond delay="499"/>
                                          </p:stCondLst>
                                        </p:cTn>
                                        <p:tgtEl>
                                          <p:spTgt spid="87"/>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91"/>
                                        </p:tgtEl>
                                      </p:cBhvr>
                                    </p:animEffect>
                                    <p:set>
                                      <p:cBhvr>
                                        <p:cTn id="183" dur="1" fill="hold">
                                          <p:stCondLst>
                                            <p:cond delay="499"/>
                                          </p:stCondLst>
                                        </p:cTn>
                                        <p:tgtEl>
                                          <p:spTgt spid="9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95"/>
                                        </p:tgtEl>
                                      </p:cBhvr>
                                    </p:animEffect>
                                    <p:set>
                                      <p:cBhvr>
                                        <p:cTn id="186" dur="1" fill="hold">
                                          <p:stCondLst>
                                            <p:cond delay="499"/>
                                          </p:stCondLst>
                                        </p:cTn>
                                        <p:tgtEl>
                                          <p:spTgt spid="95"/>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99"/>
                                        </p:tgtEl>
                                      </p:cBhvr>
                                    </p:animEffect>
                                    <p:set>
                                      <p:cBhvr>
                                        <p:cTn id="189" dur="1" fill="hold">
                                          <p:stCondLst>
                                            <p:cond delay="499"/>
                                          </p:stCondLst>
                                        </p:cTn>
                                        <p:tgtEl>
                                          <p:spTgt spid="99"/>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103"/>
                                        </p:tgtEl>
                                      </p:cBhvr>
                                    </p:animEffect>
                                    <p:set>
                                      <p:cBhvr>
                                        <p:cTn id="192" dur="1" fill="hold">
                                          <p:stCondLst>
                                            <p:cond delay="499"/>
                                          </p:stCondLst>
                                        </p:cTn>
                                        <p:tgtEl>
                                          <p:spTgt spid="103"/>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107"/>
                                        </p:tgtEl>
                                      </p:cBhvr>
                                    </p:animEffect>
                                    <p:set>
                                      <p:cBhvr>
                                        <p:cTn id="195" dur="1" fill="hold">
                                          <p:stCondLst>
                                            <p:cond delay="499"/>
                                          </p:stCondLst>
                                        </p:cTn>
                                        <p:tgtEl>
                                          <p:spTgt spid="107"/>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86"/>
                                        </p:tgtEl>
                                      </p:cBhvr>
                                    </p:animEffect>
                                    <p:set>
                                      <p:cBhvr>
                                        <p:cTn id="198" dur="1" fill="hold">
                                          <p:stCondLst>
                                            <p:cond delay="499"/>
                                          </p:stCondLst>
                                        </p:cTn>
                                        <p:tgtEl>
                                          <p:spTgt spid="86"/>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90"/>
                                        </p:tgtEl>
                                      </p:cBhvr>
                                    </p:animEffect>
                                    <p:set>
                                      <p:cBhvr>
                                        <p:cTn id="201" dur="1" fill="hold">
                                          <p:stCondLst>
                                            <p:cond delay="499"/>
                                          </p:stCondLst>
                                        </p:cTn>
                                        <p:tgtEl>
                                          <p:spTgt spid="90"/>
                                        </p:tgtEl>
                                        <p:attrNameLst>
                                          <p:attrName>style.visibility</p:attrName>
                                        </p:attrNameLst>
                                      </p:cBhvr>
                                      <p:to>
                                        <p:strVal val="hidden"/>
                                      </p:to>
                                    </p:set>
                                  </p:childTnLst>
                                </p:cTn>
                              </p:par>
                            </p:childTnLst>
                          </p:cTn>
                        </p:par>
                        <p:par>
                          <p:cTn id="202" fill="hold">
                            <p:stCondLst>
                              <p:cond delay="500"/>
                            </p:stCondLst>
                            <p:childTnLst>
                              <p:par>
                                <p:cTn id="203" presetID="10" presetClass="entr" presetSubtype="0" fill="hold" nodeType="afterEffect">
                                  <p:stCondLst>
                                    <p:cond delay="0"/>
                                  </p:stCondLst>
                                  <p:childTnLst>
                                    <p:set>
                                      <p:cBhvr>
                                        <p:cTn id="204" dur="1" fill="hold">
                                          <p:stCondLst>
                                            <p:cond delay="0"/>
                                          </p:stCondLst>
                                        </p:cTn>
                                        <p:tgtEl>
                                          <p:spTgt spid="127"/>
                                        </p:tgtEl>
                                        <p:attrNameLst>
                                          <p:attrName>style.visibility</p:attrName>
                                        </p:attrNameLst>
                                      </p:cBhvr>
                                      <p:to>
                                        <p:strVal val="visible"/>
                                      </p:to>
                                    </p:set>
                                    <p:animEffect transition="in" filter="fade">
                                      <p:cBhvr>
                                        <p:cTn id="205" dur="500"/>
                                        <p:tgtEl>
                                          <p:spTgt spid="127"/>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33"/>
                                        </p:tgtEl>
                                        <p:attrNameLst>
                                          <p:attrName>style.visibility</p:attrName>
                                        </p:attrNameLst>
                                      </p:cBhvr>
                                      <p:to>
                                        <p:strVal val="visible"/>
                                      </p:to>
                                    </p:set>
                                    <p:animEffect transition="in" filter="fade">
                                      <p:cBhvr>
                                        <p:cTn id="210" dur="500"/>
                                        <p:tgtEl>
                                          <p:spTgt spid="133"/>
                                        </p:tgtEl>
                                      </p:cBhvr>
                                    </p:animEffec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45"/>
                                        </p:tgtEl>
                                        <p:attrNameLst>
                                          <p:attrName>style.visibility</p:attrName>
                                        </p:attrNameLst>
                                      </p:cBhvr>
                                      <p:to>
                                        <p:strVal val="visible"/>
                                      </p:to>
                                    </p:set>
                                    <p:animEffect transition="in" filter="fade">
                                      <p:cBhvr>
                                        <p:cTn id="214" dur="500"/>
                                        <p:tgtEl>
                                          <p:spTgt spid="45"/>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500"/>
                                        <p:tgtEl>
                                          <p:spTgt spid="3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0"/>
                                        </p:tgtEl>
                                        <p:attrNameLst>
                                          <p:attrName>style.visibility</p:attrName>
                                        </p:attrNameLst>
                                      </p:cBhvr>
                                      <p:to>
                                        <p:strVal val="visible"/>
                                      </p:to>
                                    </p:set>
                                    <p:animEffect transition="in" filter="fade">
                                      <p:cBhvr>
                                        <p:cTn id="220" dur="500"/>
                                        <p:tgtEl>
                                          <p:spTgt spid="30"/>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mph" presetSubtype="2" decel="100000" autoRev="1" fill="hold" grpId="1" nodeType="clickEffect">
                                  <p:stCondLst>
                                    <p:cond delay="0"/>
                                  </p:stCondLst>
                                  <p:childTnLst>
                                    <p:animClr clrSpc="rgb" dir="cw">
                                      <p:cBhvr override="childStyle">
                                        <p:cTn id="224" dur="1000" fill="hold"/>
                                        <p:tgtEl>
                                          <p:spTgt spid="37"/>
                                        </p:tgtEl>
                                        <p:attrNameLst>
                                          <p:attrName>style.color</p:attrName>
                                        </p:attrNameLst>
                                      </p:cBhvr>
                                      <p:to>
                                        <a:srgbClr val="9933FF"/>
                                      </p:to>
                                    </p:animClr>
                                  </p:childTnLst>
                                </p:cTn>
                              </p:par>
                              <p:par>
                                <p:cTn id="225" presetID="3" presetClass="emph" presetSubtype="2" decel="100000" autoRev="1" fill="hold" grpId="3" nodeType="withEffect">
                                  <p:stCondLst>
                                    <p:cond delay="0"/>
                                  </p:stCondLst>
                                  <p:childTnLst>
                                    <p:animClr clrSpc="rgb" dir="cw">
                                      <p:cBhvr override="childStyle">
                                        <p:cTn id="226" dur="1000" fill="hold"/>
                                        <p:tgtEl>
                                          <p:spTgt spid="28"/>
                                        </p:tgtEl>
                                        <p:attrNameLst>
                                          <p:attrName>style.color</p:attrName>
                                        </p:attrNameLst>
                                      </p:cBhvr>
                                      <p:to>
                                        <a:srgbClr val="9933FF"/>
                                      </p:to>
                                    </p:animClr>
                                  </p:childTnLst>
                                </p:cTn>
                              </p:par>
                              <p:par>
                                <p:cTn id="227" presetID="3" presetClass="emph" presetSubtype="2" decel="100000" autoRev="1" fill="hold" grpId="3" nodeType="withEffect">
                                  <p:stCondLst>
                                    <p:cond delay="0"/>
                                  </p:stCondLst>
                                  <p:childTnLst>
                                    <p:animClr clrSpc="rgb" dir="cw">
                                      <p:cBhvr override="childStyle">
                                        <p:cTn id="228" dur="1000" fill="hold"/>
                                        <p:tgtEl>
                                          <p:spTgt spid="32"/>
                                        </p:tgtEl>
                                        <p:attrNameLst>
                                          <p:attrName>style.color</p:attrName>
                                        </p:attrNameLst>
                                      </p:cBhvr>
                                      <p:to>
                                        <a:srgbClr val="9933FF"/>
                                      </p:to>
                                    </p:animClr>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129"/>
                                        </p:tgtEl>
                                        <p:attrNameLst>
                                          <p:attrName>style.visibility</p:attrName>
                                        </p:attrNameLst>
                                      </p:cBhvr>
                                      <p:to>
                                        <p:strVal val="visible"/>
                                      </p:to>
                                    </p:set>
                                    <p:animEffect transition="in" filter="fade">
                                      <p:cBhvr>
                                        <p:cTn id="233" dur="500"/>
                                        <p:tgtEl>
                                          <p:spTgt spid="129"/>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500"/>
                                        <p:tgtEl>
                                          <p:spTgt spid="113"/>
                                        </p:tgtEl>
                                      </p:cBhvr>
                                    </p:animEffect>
                                    <p:set>
                                      <p:cBhvr>
                                        <p:cTn id="238" dur="1" fill="hold">
                                          <p:stCondLst>
                                            <p:cond delay="499"/>
                                          </p:stCondLst>
                                        </p:cTn>
                                        <p:tgtEl>
                                          <p:spTgt spid="11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17"/>
                                        </p:tgtEl>
                                      </p:cBhvr>
                                    </p:animEffect>
                                    <p:set>
                                      <p:cBhvr>
                                        <p:cTn id="241" dur="1" fill="hold">
                                          <p:stCondLst>
                                            <p:cond delay="499"/>
                                          </p:stCondLst>
                                        </p:cTn>
                                        <p:tgtEl>
                                          <p:spTgt spid="117"/>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121"/>
                                        </p:tgtEl>
                                      </p:cBhvr>
                                    </p:animEffect>
                                    <p:set>
                                      <p:cBhvr>
                                        <p:cTn id="244" dur="1" fill="hold">
                                          <p:stCondLst>
                                            <p:cond delay="499"/>
                                          </p:stCondLst>
                                        </p:cTn>
                                        <p:tgtEl>
                                          <p:spTgt spid="121"/>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20"/>
                                        </p:tgtEl>
                                      </p:cBhvr>
                                    </p:animEffect>
                                    <p:set>
                                      <p:cBhvr>
                                        <p:cTn id="247" dur="1" fill="hold">
                                          <p:stCondLst>
                                            <p:cond delay="499"/>
                                          </p:stCondLst>
                                        </p:cTn>
                                        <p:tgtEl>
                                          <p:spTgt spid="120"/>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16"/>
                                        </p:tgtEl>
                                      </p:cBhvr>
                                    </p:animEffect>
                                    <p:set>
                                      <p:cBhvr>
                                        <p:cTn id="250" dur="1" fill="hold">
                                          <p:stCondLst>
                                            <p:cond delay="499"/>
                                          </p:stCondLst>
                                        </p:cTn>
                                        <p:tgtEl>
                                          <p:spTgt spid="116"/>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12"/>
                                        </p:tgtEl>
                                      </p:cBhvr>
                                    </p:animEffect>
                                    <p:set>
                                      <p:cBhvr>
                                        <p:cTn id="253" dur="1" fill="hold">
                                          <p:stCondLst>
                                            <p:cond delay="499"/>
                                          </p:stCondLst>
                                        </p:cTn>
                                        <p:tgtEl>
                                          <p:spTgt spid="112"/>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11"/>
                                        </p:tgtEl>
                                      </p:cBhvr>
                                    </p:animEffect>
                                    <p:set>
                                      <p:cBhvr>
                                        <p:cTn id="256" dur="1" fill="hold">
                                          <p:stCondLst>
                                            <p:cond delay="499"/>
                                          </p:stCondLst>
                                        </p:cTn>
                                        <p:tgtEl>
                                          <p:spTgt spid="111"/>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115"/>
                                        </p:tgtEl>
                                      </p:cBhvr>
                                    </p:animEffect>
                                    <p:set>
                                      <p:cBhvr>
                                        <p:cTn id="259" dur="1" fill="hold">
                                          <p:stCondLst>
                                            <p:cond delay="499"/>
                                          </p:stCondLst>
                                        </p:cTn>
                                        <p:tgtEl>
                                          <p:spTgt spid="115"/>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119"/>
                                        </p:tgtEl>
                                      </p:cBhvr>
                                    </p:animEffect>
                                    <p:set>
                                      <p:cBhvr>
                                        <p:cTn id="262" dur="1" fill="hold">
                                          <p:stCondLst>
                                            <p:cond delay="499"/>
                                          </p:stCondLst>
                                        </p:cTn>
                                        <p:tgtEl>
                                          <p:spTgt spid="119"/>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110"/>
                                        </p:tgtEl>
                                      </p:cBhvr>
                                    </p:animEffect>
                                    <p:set>
                                      <p:cBhvr>
                                        <p:cTn id="265" dur="1" fill="hold">
                                          <p:stCondLst>
                                            <p:cond delay="499"/>
                                          </p:stCondLst>
                                        </p:cTn>
                                        <p:tgtEl>
                                          <p:spTgt spid="110"/>
                                        </p:tgtEl>
                                        <p:attrNameLst>
                                          <p:attrName>style.visibility</p:attrName>
                                        </p:attrNameLst>
                                      </p:cBhvr>
                                      <p:to>
                                        <p:strVal val="hidden"/>
                                      </p:to>
                                    </p:set>
                                  </p:childTnLst>
                                </p:cTn>
                              </p:par>
                              <p:par>
                                <p:cTn id="266" presetID="10" presetClass="entr" presetSubtype="0" fill="hold" nodeType="withEffect">
                                  <p:stCondLst>
                                    <p:cond delay="0"/>
                                  </p:stCondLst>
                                  <p:childTnLst>
                                    <p:set>
                                      <p:cBhvr>
                                        <p:cTn id="267" dur="1" fill="hold">
                                          <p:stCondLst>
                                            <p:cond delay="0"/>
                                          </p:stCondLst>
                                        </p:cTn>
                                        <p:tgtEl>
                                          <p:spTgt spid="126"/>
                                        </p:tgtEl>
                                        <p:attrNameLst>
                                          <p:attrName>style.visibility</p:attrName>
                                        </p:attrNameLst>
                                      </p:cBhvr>
                                      <p:to>
                                        <p:strVal val="visible"/>
                                      </p:to>
                                    </p:set>
                                    <p:animEffect transition="in" filter="fade">
                                      <p:cBhvr>
                                        <p:cTn id="268" dur="500"/>
                                        <p:tgtEl>
                                          <p:spTgt spid="126"/>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30"/>
                                        </p:tgtEl>
                                        <p:attrNameLst>
                                          <p:attrName>style.visibility</p:attrName>
                                        </p:attrNameLst>
                                      </p:cBhvr>
                                      <p:to>
                                        <p:strVal val="visible"/>
                                      </p:to>
                                    </p:set>
                                    <p:animEffect transition="in" filter="fade">
                                      <p:cBhvr>
                                        <p:cTn id="271" dur="500"/>
                                        <p:tgtEl>
                                          <p:spTgt spid="130"/>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38"/>
                                        </p:tgtEl>
                                        <p:attrNameLst>
                                          <p:attrName>style.visibility</p:attrName>
                                        </p:attrNameLst>
                                      </p:cBhvr>
                                      <p:to>
                                        <p:strVal val="visible"/>
                                      </p:to>
                                    </p:set>
                                    <p:animEffect transition="in" filter="fade">
                                      <p:cBhvr>
                                        <p:cTn id="276" dur="500"/>
                                        <p:tgtEl>
                                          <p:spTgt spid="38"/>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35"/>
                                        </p:tgtEl>
                                        <p:attrNameLst>
                                          <p:attrName>style.visibility</p:attrName>
                                        </p:attrNameLst>
                                      </p:cBhvr>
                                      <p:to>
                                        <p:strVal val="visible"/>
                                      </p:to>
                                    </p:set>
                                    <p:animEffect transition="in" filter="fade">
                                      <p:cBhvr>
                                        <p:cTn id="279" dur="500"/>
                                        <p:tgtEl>
                                          <p:spTgt spid="35"/>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34"/>
                                        </p:tgtEl>
                                        <p:attrNameLst>
                                          <p:attrName>style.visibility</p:attrName>
                                        </p:attrNameLst>
                                      </p:cBhvr>
                                      <p:to>
                                        <p:strVal val="visible"/>
                                      </p:to>
                                    </p:set>
                                    <p:animEffect transition="in" filter="fade">
                                      <p:cBhvr>
                                        <p:cTn id="282" dur="500"/>
                                        <p:tgtEl>
                                          <p:spTgt spid="34"/>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33"/>
                                        </p:tgtEl>
                                        <p:attrNameLst>
                                          <p:attrName>style.visibility</p:attrName>
                                        </p:attrNameLst>
                                      </p:cBhvr>
                                      <p:to>
                                        <p:strVal val="visible"/>
                                      </p:to>
                                    </p:set>
                                    <p:animEffect transition="in" filter="fade">
                                      <p:cBhvr>
                                        <p:cTn id="285" dur="500"/>
                                        <p:tgtEl>
                                          <p:spTgt spid="33"/>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xit" presetSubtype="0" fill="hold" nodeType="clickEffect">
                                  <p:stCondLst>
                                    <p:cond delay="0"/>
                                  </p:stCondLst>
                                  <p:childTnLst>
                                    <p:animEffect transition="out" filter="fade">
                                      <p:cBhvr>
                                        <p:cTn id="289" dur="500"/>
                                        <p:tgtEl>
                                          <p:spTgt spid="122"/>
                                        </p:tgtEl>
                                      </p:cBhvr>
                                    </p:animEffect>
                                    <p:set>
                                      <p:cBhvr>
                                        <p:cTn id="290" dur="1" fill="hold">
                                          <p:stCondLst>
                                            <p:cond delay="499"/>
                                          </p:stCondLst>
                                        </p:cTn>
                                        <p:tgtEl>
                                          <p:spTgt spid="122"/>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123"/>
                                        </p:tgtEl>
                                      </p:cBhvr>
                                    </p:animEffect>
                                    <p:set>
                                      <p:cBhvr>
                                        <p:cTn id="293" dur="1" fill="hold">
                                          <p:stCondLst>
                                            <p:cond delay="499"/>
                                          </p:stCondLst>
                                        </p:cTn>
                                        <p:tgtEl>
                                          <p:spTgt spid="123"/>
                                        </p:tgtEl>
                                        <p:attrNameLst>
                                          <p:attrName>style.visibility</p:attrName>
                                        </p:attrNameLst>
                                      </p:cBhvr>
                                      <p:to>
                                        <p:strVal val="hidden"/>
                                      </p:to>
                                    </p:set>
                                  </p:childTnLst>
                                </p:cTn>
                              </p:par>
                            </p:childTnLst>
                          </p:cTn>
                        </p:par>
                        <p:par>
                          <p:cTn id="294" fill="hold">
                            <p:stCondLst>
                              <p:cond delay="500"/>
                            </p:stCondLst>
                            <p:childTnLst>
                              <p:par>
                                <p:cTn id="295" presetID="10" presetClass="entr" presetSubtype="0" fill="hold" nodeType="afterEffect">
                                  <p:stCondLst>
                                    <p:cond delay="200"/>
                                  </p:stCondLst>
                                  <p:childTnLst>
                                    <p:set>
                                      <p:cBhvr>
                                        <p:cTn id="296" dur="1" fill="hold">
                                          <p:stCondLst>
                                            <p:cond delay="0"/>
                                          </p:stCondLst>
                                        </p:cTn>
                                        <p:tgtEl>
                                          <p:spTgt spid="103"/>
                                        </p:tgtEl>
                                        <p:attrNameLst>
                                          <p:attrName>style.visibility</p:attrName>
                                        </p:attrNameLst>
                                      </p:cBhvr>
                                      <p:to>
                                        <p:strVal val="visible"/>
                                      </p:to>
                                    </p:set>
                                    <p:animEffect transition="in" filter="fade">
                                      <p:cBhvr>
                                        <p:cTn id="297" dur="500"/>
                                        <p:tgtEl>
                                          <p:spTgt spid="103"/>
                                        </p:tgtEl>
                                      </p:cBhvr>
                                    </p:animEffect>
                                  </p:childTnLst>
                                </p:cTn>
                              </p:par>
                              <p:par>
                                <p:cTn id="298" presetID="10" presetClass="entr" presetSubtype="0" fill="hold" nodeType="withEffect">
                                  <p:stCondLst>
                                    <p:cond delay="200"/>
                                  </p:stCondLst>
                                  <p:childTnLst>
                                    <p:set>
                                      <p:cBhvr>
                                        <p:cTn id="299" dur="1" fill="hold">
                                          <p:stCondLst>
                                            <p:cond delay="0"/>
                                          </p:stCondLst>
                                        </p:cTn>
                                        <p:tgtEl>
                                          <p:spTgt spid="107"/>
                                        </p:tgtEl>
                                        <p:attrNameLst>
                                          <p:attrName>style.visibility</p:attrName>
                                        </p:attrNameLst>
                                      </p:cBhvr>
                                      <p:to>
                                        <p:strVal val="visible"/>
                                      </p:to>
                                    </p:set>
                                    <p:animEffect transition="in" filter="fade">
                                      <p:cBhvr>
                                        <p:cTn id="300" dur="500"/>
                                        <p:tgtEl>
                                          <p:spTgt spid="107"/>
                                        </p:tgtEl>
                                      </p:cBhvr>
                                    </p:animEffect>
                                  </p:childTnLst>
                                </p:cTn>
                              </p:par>
                            </p:childTnLst>
                          </p:cTn>
                        </p:par>
                        <p:par>
                          <p:cTn id="301" fill="hold">
                            <p:stCondLst>
                              <p:cond delay="1200"/>
                            </p:stCondLst>
                            <p:childTnLst>
                              <p:par>
                                <p:cTn id="302" presetID="10" presetClass="exit" presetSubtype="0" fill="hold" nodeType="afterEffect">
                                  <p:stCondLst>
                                    <p:cond delay="200"/>
                                  </p:stCondLst>
                                  <p:childTnLst>
                                    <p:animEffect transition="out" filter="fade">
                                      <p:cBhvr>
                                        <p:cTn id="303" dur="500"/>
                                        <p:tgtEl>
                                          <p:spTgt spid="124"/>
                                        </p:tgtEl>
                                      </p:cBhvr>
                                    </p:animEffect>
                                    <p:set>
                                      <p:cBhvr>
                                        <p:cTn id="304" dur="1" fill="hold">
                                          <p:stCondLst>
                                            <p:cond delay="499"/>
                                          </p:stCondLst>
                                        </p:cTn>
                                        <p:tgtEl>
                                          <p:spTgt spid="124"/>
                                        </p:tgtEl>
                                        <p:attrNameLst>
                                          <p:attrName>style.visibility</p:attrName>
                                        </p:attrNameLst>
                                      </p:cBhvr>
                                      <p:to>
                                        <p:strVal val="hidden"/>
                                      </p:to>
                                    </p:set>
                                  </p:childTnLst>
                                </p:cTn>
                              </p:par>
                              <p:par>
                                <p:cTn id="305" presetID="10" presetClass="exit" presetSubtype="0" fill="hold" nodeType="withEffect">
                                  <p:stCondLst>
                                    <p:cond delay="200"/>
                                  </p:stCondLst>
                                  <p:childTnLst>
                                    <p:animEffect transition="out" filter="fade">
                                      <p:cBhvr>
                                        <p:cTn id="306" dur="500"/>
                                        <p:tgtEl>
                                          <p:spTgt spid="127"/>
                                        </p:tgtEl>
                                      </p:cBhvr>
                                    </p:animEffect>
                                    <p:set>
                                      <p:cBhvr>
                                        <p:cTn id="307" dur="1" fill="hold">
                                          <p:stCondLst>
                                            <p:cond delay="499"/>
                                          </p:stCondLst>
                                        </p:cTn>
                                        <p:tgtEl>
                                          <p:spTgt spid="127"/>
                                        </p:tgtEl>
                                        <p:attrNameLst>
                                          <p:attrName>style.visibility</p:attrName>
                                        </p:attrNameLst>
                                      </p:cBhvr>
                                      <p:to>
                                        <p:strVal val="hidden"/>
                                      </p:to>
                                    </p:set>
                                  </p:childTnLst>
                                </p:cTn>
                              </p:par>
                            </p:childTnLst>
                          </p:cTn>
                        </p:par>
                        <p:par>
                          <p:cTn id="308" fill="hold">
                            <p:stCondLst>
                              <p:cond delay="1900"/>
                            </p:stCondLst>
                            <p:childTnLst>
                              <p:par>
                                <p:cTn id="309" presetID="10" presetClass="entr" presetSubtype="0" fill="hold" nodeType="afterEffect">
                                  <p:stCondLst>
                                    <p:cond delay="200"/>
                                  </p:stCondLst>
                                  <p:childTnLst>
                                    <p:set>
                                      <p:cBhvr>
                                        <p:cTn id="310" dur="1" fill="hold">
                                          <p:stCondLst>
                                            <p:cond delay="0"/>
                                          </p:stCondLst>
                                        </p:cTn>
                                        <p:tgtEl>
                                          <p:spTgt spid="119"/>
                                        </p:tgtEl>
                                        <p:attrNameLst>
                                          <p:attrName>style.visibility</p:attrName>
                                        </p:attrNameLst>
                                      </p:cBhvr>
                                      <p:to>
                                        <p:strVal val="visible"/>
                                      </p:to>
                                    </p:set>
                                    <p:animEffect transition="in" filter="fade">
                                      <p:cBhvr>
                                        <p:cTn id="311" dur="500"/>
                                        <p:tgtEl>
                                          <p:spTgt spid="119"/>
                                        </p:tgtEl>
                                      </p:cBhvr>
                                    </p:animEffect>
                                  </p:childTnLst>
                                </p:cTn>
                              </p:par>
                              <p:par>
                                <p:cTn id="312" presetID="10" presetClass="entr" presetSubtype="0" fill="hold" nodeType="withEffect">
                                  <p:stCondLst>
                                    <p:cond delay="200"/>
                                  </p:stCondLst>
                                  <p:childTnLst>
                                    <p:set>
                                      <p:cBhvr>
                                        <p:cTn id="313" dur="1" fill="hold">
                                          <p:stCondLst>
                                            <p:cond delay="0"/>
                                          </p:stCondLst>
                                        </p:cTn>
                                        <p:tgtEl>
                                          <p:spTgt spid="110"/>
                                        </p:tgtEl>
                                        <p:attrNameLst>
                                          <p:attrName>style.visibility</p:attrName>
                                        </p:attrNameLst>
                                      </p:cBhvr>
                                      <p:to>
                                        <p:strVal val="visible"/>
                                      </p:to>
                                    </p:set>
                                    <p:animEffect transition="in" filter="fade">
                                      <p:cBhvr>
                                        <p:cTn id="314" dur="500"/>
                                        <p:tgtEl>
                                          <p:spTgt spid="110"/>
                                        </p:tgtEl>
                                      </p:cBhvr>
                                    </p:animEffect>
                                  </p:childTnLst>
                                </p:cTn>
                              </p:par>
                            </p:childTnLst>
                          </p:cTn>
                        </p:par>
                        <p:par>
                          <p:cTn id="315" fill="hold">
                            <p:stCondLst>
                              <p:cond delay="2600"/>
                            </p:stCondLst>
                            <p:childTnLst>
                              <p:par>
                                <p:cTn id="316" presetID="10" presetClass="exit" presetSubtype="0" fill="hold" nodeType="afterEffect">
                                  <p:stCondLst>
                                    <p:cond delay="200"/>
                                  </p:stCondLst>
                                  <p:childTnLst>
                                    <p:animEffect transition="out" filter="fade">
                                      <p:cBhvr>
                                        <p:cTn id="317" dur="500"/>
                                        <p:tgtEl>
                                          <p:spTgt spid="126"/>
                                        </p:tgtEl>
                                      </p:cBhvr>
                                    </p:animEffect>
                                    <p:set>
                                      <p:cBhvr>
                                        <p:cTn id="318" dur="1" fill="hold">
                                          <p:stCondLst>
                                            <p:cond delay="499"/>
                                          </p:stCondLst>
                                        </p:cTn>
                                        <p:tgtEl>
                                          <p:spTgt spid="126"/>
                                        </p:tgtEl>
                                        <p:attrNameLst>
                                          <p:attrName>style.visibility</p:attrName>
                                        </p:attrNameLst>
                                      </p:cBhvr>
                                      <p:to>
                                        <p:strVal val="hidden"/>
                                      </p:to>
                                    </p:set>
                                  </p:childTnLst>
                                </p:cTn>
                              </p:par>
                            </p:childTnLst>
                          </p:cTn>
                        </p:par>
                        <p:par>
                          <p:cTn id="319" fill="hold">
                            <p:stCondLst>
                              <p:cond delay="3300"/>
                            </p:stCondLst>
                            <p:childTnLst>
                              <p:par>
                                <p:cTn id="320" presetID="10" presetClass="entr" presetSubtype="0" fill="hold" nodeType="afterEffect">
                                  <p:stCondLst>
                                    <p:cond delay="200"/>
                                  </p:stCondLst>
                                  <p:childTnLst>
                                    <p:set>
                                      <p:cBhvr>
                                        <p:cTn id="321" dur="1" fill="hold">
                                          <p:stCondLst>
                                            <p:cond delay="0"/>
                                          </p:stCondLst>
                                        </p:cTn>
                                        <p:tgtEl>
                                          <p:spTgt spid="132"/>
                                        </p:tgtEl>
                                        <p:attrNameLst>
                                          <p:attrName>style.visibility</p:attrName>
                                        </p:attrNameLst>
                                      </p:cBhvr>
                                      <p:to>
                                        <p:strVal val="visible"/>
                                      </p:to>
                                    </p:set>
                                    <p:animEffect transition="in" filter="fade">
                                      <p:cBhvr>
                                        <p:cTn id="322" dur="500"/>
                                        <p:tgtEl>
                                          <p:spTgt spid="132"/>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42"/>
                                        </p:tgtEl>
                                        <p:attrNameLst>
                                          <p:attrName>style.visibility</p:attrName>
                                        </p:attrNameLst>
                                      </p:cBhvr>
                                      <p:to>
                                        <p:strVal val="visible"/>
                                      </p:to>
                                    </p:set>
                                    <p:animEffect transition="in" filter="fade">
                                      <p:cBhvr>
                                        <p:cTn id="327" dur="500"/>
                                        <p:tgtEl>
                                          <p:spTgt spid="42"/>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41"/>
                                        </p:tgtEl>
                                        <p:attrNameLst>
                                          <p:attrName>style.visibility</p:attrName>
                                        </p:attrNameLst>
                                      </p:cBhvr>
                                      <p:to>
                                        <p:strVal val="visible"/>
                                      </p:to>
                                    </p:set>
                                    <p:animEffect transition="in" filter="fade">
                                      <p:cBhvr>
                                        <p:cTn id="330" dur="500"/>
                                        <p:tgtEl>
                                          <p:spTgt spid="41"/>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40"/>
                                        </p:tgtEl>
                                        <p:attrNameLst>
                                          <p:attrName>style.visibility</p:attrName>
                                        </p:attrNameLst>
                                      </p:cBhvr>
                                      <p:to>
                                        <p:strVal val="visible"/>
                                      </p:to>
                                    </p:set>
                                    <p:animEffect transition="in" filter="fade">
                                      <p:cBhvr>
                                        <p:cTn id="333" dur="500"/>
                                        <p:tgtEl>
                                          <p:spTgt spid="40"/>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39"/>
                                        </p:tgtEl>
                                        <p:attrNameLst>
                                          <p:attrName>style.visibility</p:attrName>
                                        </p:attrNameLst>
                                      </p:cBhvr>
                                      <p:to>
                                        <p:strVal val="visible"/>
                                      </p:to>
                                    </p:set>
                                    <p:animEffect transition="in" filter="fade">
                                      <p:cBhvr>
                                        <p:cTn id="336" dur="500"/>
                                        <p:tgtEl>
                                          <p:spTgt spid="39"/>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5"/>
                                        </p:tgtEl>
                                        <p:attrNameLst>
                                          <p:attrName>style.visibility</p:attrName>
                                        </p:attrNameLst>
                                      </p:cBhvr>
                                      <p:to>
                                        <p:strVal val="visible"/>
                                      </p:to>
                                    </p:set>
                                    <p:animEffect transition="in" filter="fade">
                                      <p:cBhvr>
                                        <p:cTn id="3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7" grpId="1"/>
      <p:bldP spid="28" grpId="0"/>
      <p:bldP spid="28" grpId="1"/>
      <p:bldP spid="28" grpId="2"/>
      <p:bldP spid="28" grpId="3"/>
      <p:bldP spid="29" grpId="0"/>
      <p:bldP spid="30" grpId="0"/>
      <p:bldP spid="31" grpId="0"/>
      <p:bldP spid="32" grpId="0"/>
      <p:bldP spid="32" grpId="1"/>
      <p:bldP spid="32" grpId="2"/>
      <p:bldP spid="32" grpId="3"/>
      <p:bldP spid="33" grpId="0"/>
      <p:bldP spid="34" grpId="0"/>
      <p:bldP spid="35" grpId="0"/>
      <p:bldP spid="36" grpId="0"/>
      <p:bldP spid="36" grpId="1"/>
      <p:bldP spid="37" grpId="0"/>
      <p:bldP spid="37" grpId="1"/>
      <p:bldP spid="38" grpId="0"/>
      <p:bldP spid="39" grpId="0"/>
      <p:bldP spid="40" grpId="0"/>
      <p:bldP spid="41" grpId="0"/>
      <p:bldP spid="42" grpId="0"/>
      <p:bldP spid="43" grpId="0"/>
      <p:bldP spid="45" grpId="0"/>
      <p:bldP spid="125" grpId="0"/>
      <p:bldP spid="128" grpId="0"/>
      <p:bldP spid="129" grpId="0"/>
      <p:bldP spid="130" grpId="0"/>
      <p:bldP spid="131" grpId="0"/>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5D5B83-82CD-44AE-AFF4-867BD46E92FC}"/>
              </a:ext>
            </a:extLst>
          </p:cNvPr>
          <p:cNvSpPr>
            <a:spLocks noGrp="1"/>
          </p:cNvSpPr>
          <p:nvPr>
            <p:ph type="title"/>
          </p:nvPr>
        </p:nvSpPr>
        <p:spPr/>
        <p:txBody>
          <a:bodyPr/>
          <a:lstStyle/>
          <a:p>
            <a:r>
              <a:rPr lang="en-GB" dirty="0"/>
              <a:t>5MD-3 Multiply using a formal written method</a:t>
            </a:r>
          </a:p>
        </p:txBody>
      </p:sp>
      <p:sp>
        <p:nvSpPr>
          <p:cNvPr id="3" name="TextBox 2">
            <a:extLst>
              <a:ext uri="{FF2B5EF4-FFF2-40B4-BE49-F238E27FC236}">
                <a16:creationId xmlns:a16="http://schemas.microsoft.com/office/drawing/2014/main" id="{D17BC6F9-FF30-44E5-A4DA-534B631AAF00}"/>
              </a:ext>
            </a:extLst>
          </p:cNvPr>
          <p:cNvSpPr txBox="1"/>
          <p:nvPr/>
        </p:nvSpPr>
        <p:spPr bwMode="auto">
          <a:xfrm>
            <a:off x="3598908" y="1692379"/>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1,468</a:t>
            </a:r>
          </a:p>
        </p:txBody>
      </p:sp>
      <p:sp>
        <p:nvSpPr>
          <p:cNvPr id="4" name="Rectangle 3">
            <a:extLst>
              <a:ext uri="{FF2B5EF4-FFF2-40B4-BE49-F238E27FC236}">
                <a16:creationId xmlns:a16="http://schemas.microsoft.com/office/drawing/2014/main" id="{5FD329CF-B460-42F5-9758-94574D3275E2}"/>
              </a:ext>
            </a:extLst>
          </p:cNvPr>
          <p:cNvSpPr/>
          <p:nvPr/>
        </p:nvSpPr>
        <p:spPr>
          <a:xfrm>
            <a:off x="2207568" y="1673329"/>
            <a:ext cx="1534394" cy="461665"/>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Times New Roman" panose="02020603050405020304" pitchFamily="18" charset="0"/>
              </a:rPr>
              <a:t>367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4 =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5" name="Rectangle 4">
            <a:extLst>
              <a:ext uri="{FF2B5EF4-FFF2-40B4-BE49-F238E27FC236}">
                <a16:creationId xmlns:a16="http://schemas.microsoft.com/office/drawing/2014/main" id="{CB8A3DBC-F3F7-4578-9646-6B9FC56F9564}"/>
              </a:ext>
            </a:extLst>
          </p:cNvPr>
          <p:cNvSpPr/>
          <p:nvPr/>
        </p:nvSpPr>
        <p:spPr bwMode="auto">
          <a:xfrm>
            <a:off x="3657253" y="1700971"/>
            <a:ext cx="811774"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4AF88092-483F-4F96-B438-56AE7B5C80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15480" y="2780928"/>
            <a:ext cx="3960440" cy="2244544"/>
          </a:xfrm>
          <a:prstGeom prst="rect">
            <a:avLst/>
          </a:prstGeom>
        </p:spPr>
      </p:pic>
      <p:sp>
        <p:nvSpPr>
          <p:cNvPr id="10" name="TextBox 9">
            <a:extLst>
              <a:ext uri="{FF2B5EF4-FFF2-40B4-BE49-F238E27FC236}">
                <a16:creationId xmlns:a16="http://schemas.microsoft.com/office/drawing/2014/main" id="{7833AF64-7A06-497E-8253-F4D90AFBBA2D}"/>
              </a:ext>
            </a:extLst>
          </p:cNvPr>
          <p:cNvSpPr txBox="1"/>
          <p:nvPr/>
        </p:nvSpPr>
        <p:spPr bwMode="auto">
          <a:xfrm>
            <a:off x="4214378" y="403951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8</a:t>
            </a:r>
          </a:p>
        </p:txBody>
      </p:sp>
      <p:sp>
        <p:nvSpPr>
          <p:cNvPr id="11" name="TextBox 10">
            <a:extLst>
              <a:ext uri="{FF2B5EF4-FFF2-40B4-BE49-F238E27FC236}">
                <a16:creationId xmlns:a16="http://schemas.microsoft.com/office/drawing/2014/main" id="{64FB461E-8C98-47C8-96F5-C5A071D92623}"/>
              </a:ext>
            </a:extLst>
          </p:cNvPr>
          <p:cNvSpPr txBox="1"/>
          <p:nvPr/>
        </p:nvSpPr>
        <p:spPr bwMode="auto">
          <a:xfrm>
            <a:off x="3630966" y="4622099"/>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2</a:t>
            </a:r>
          </a:p>
        </p:txBody>
      </p:sp>
      <p:sp>
        <p:nvSpPr>
          <p:cNvPr id="12" name="TextBox 11">
            <a:extLst>
              <a:ext uri="{FF2B5EF4-FFF2-40B4-BE49-F238E27FC236}">
                <a16:creationId xmlns:a16="http://schemas.microsoft.com/office/drawing/2014/main" id="{A8F5305B-0D7E-48E6-8F9C-0CC66F7F854E}"/>
              </a:ext>
            </a:extLst>
          </p:cNvPr>
          <p:cNvSpPr txBox="1"/>
          <p:nvPr/>
        </p:nvSpPr>
        <p:spPr bwMode="auto">
          <a:xfrm>
            <a:off x="3600436" y="403951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6</a:t>
            </a:r>
          </a:p>
        </p:txBody>
      </p:sp>
      <p:sp>
        <p:nvSpPr>
          <p:cNvPr id="13" name="TextBox 12">
            <a:extLst>
              <a:ext uri="{FF2B5EF4-FFF2-40B4-BE49-F238E27FC236}">
                <a16:creationId xmlns:a16="http://schemas.microsoft.com/office/drawing/2014/main" id="{86F43D79-A280-441A-A04C-85DFB581C33B}"/>
              </a:ext>
            </a:extLst>
          </p:cNvPr>
          <p:cNvSpPr txBox="1"/>
          <p:nvPr/>
        </p:nvSpPr>
        <p:spPr bwMode="auto">
          <a:xfrm>
            <a:off x="2265518" y="4039517"/>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1</a:t>
            </a:r>
          </a:p>
        </p:txBody>
      </p:sp>
      <p:sp>
        <p:nvSpPr>
          <p:cNvPr id="14" name="TextBox 13">
            <a:extLst>
              <a:ext uri="{FF2B5EF4-FFF2-40B4-BE49-F238E27FC236}">
                <a16:creationId xmlns:a16="http://schemas.microsoft.com/office/drawing/2014/main" id="{0BE486A0-8B65-4019-8D2F-1F5A456A65E3}"/>
              </a:ext>
            </a:extLst>
          </p:cNvPr>
          <p:cNvSpPr txBox="1"/>
          <p:nvPr/>
        </p:nvSpPr>
        <p:spPr bwMode="auto">
          <a:xfrm>
            <a:off x="2946008" y="4627814"/>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628C"/>
                </a:solidFill>
                <a:effectLst/>
                <a:uLnTx/>
                <a:uFillTx/>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2ADDB461-E48B-43C0-8CFF-9315D2D52118}"/>
              </a:ext>
            </a:extLst>
          </p:cNvPr>
          <p:cNvSpPr txBox="1"/>
          <p:nvPr/>
        </p:nvSpPr>
        <p:spPr bwMode="auto">
          <a:xfrm>
            <a:off x="2915478" y="4045232"/>
            <a:ext cx="272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4</a:t>
            </a:r>
          </a:p>
        </p:txBody>
      </p:sp>
      <p:sp>
        <p:nvSpPr>
          <p:cNvPr id="8" name="TextBox 19">
            <a:extLst>
              <a:ext uri="{FF2B5EF4-FFF2-40B4-BE49-F238E27FC236}">
                <a16:creationId xmlns:a16="http://schemas.microsoft.com/office/drawing/2014/main" id="{28195B76-B173-46E8-A1C7-B0C716EFD7B3}"/>
              </a:ext>
            </a:extLst>
          </p:cNvPr>
          <p:cNvSpPr txBox="1"/>
          <p:nvPr/>
        </p:nvSpPr>
        <p:spPr>
          <a:xfrm>
            <a:off x="6128135" y="3362408"/>
            <a:ext cx="5486401" cy="181588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x 7 = 28</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7 ones = 28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28 ones = 2 tens and 8 ones.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 is recorded below the tens column and 8 is recorded in the ones column</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8" name="Content Placeholder 2">
            <a:extLst>
              <a:ext uri="{FF2B5EF4-FFF2-40B4-BE49-F238E27FC236}">
                <a16:creationId xmlns:a16="http://schemas.microsoft.com/office/drawing/2014/main" id="{33C16913-09C5-403C-9FBA-6D7BCB3C36C5}"/>
              </a:ext>
            </a:extLst>
          </p:cNvPr>
          <p:cNvSpPr txBox="1">
            <a:spLocks/>
          </p:cNvSpPr>
          <p:nvPr/>
        </p:nvSpPr>
        <p:spPr>
          <a:xfrm flipH="1">
            <a:off x="5788752" y="950121"/>
            <a:ext cx="6530709" cy="544347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should refer to the place value counters used in the previous example throughout the step-by-step progressions shown, circling the appropriate sections of counters as they appear.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Identify what each digit represents and why it has been recorded in certain locations.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practise calculating a 3-digit number by a single digit number to develop fluency.</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312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2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5MD-3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Multiply using a formal written method</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Trebling</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https://nrich.maths.org/2004</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5MD-3</a:t>
            </a:r>
            <a:br>
              <a:rPr lang="en-GB" sz="2400" dirty="0"/>
            </a:br>
            <a:r>
              <a:rPr lang="en-GB" sz="2400" i="1" dirty="0"/>
              <a:t>Multiply any whole number with up to 4 digits by any one-digit number using a formal written method.</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5MD-3.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D04F3BC-C1DA-46D1-A7EE-B227AA2879F5}"/>
              </a:ext>
            </a:extLst>
          </p:cNvPr>
          <p:cNvPicPr>
            <a:picLocks noChangeAspect="1"/>
          </p:cNvPicPr>
          <p:nvPr/>
        </p:nvPicPr>
        <p:blipFill>
          <a:blip r:embed="rId4"/>
          <a:stretch>
            <a:fillRect/>
          </a:stretch>
        </p:blipFill>
        <p:spPr>
          <a:xfrm>
            <a:off x="943321" y="1183636"/>
            <a:ext cx="3832526" cy="5408519"/>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2.14 Multiplication: partitioning leading to short multiplication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5MD-3: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Multiply using a formal written method</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5MD-3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5MD-3 Multiply using a formal written method</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80745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5MD-3 Multiply using a formal written method</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09601" y="1037933"/>
            <a:ext cx="10944224" cy="514673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the opportunity to use Dienes and place value counters as shown to understand what each digit within different jottings or written methods represents. Ask children to narrate each stage in the calculation to increase understanding.</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resources are to secure understanding of underlying structures, not an aid to calculation. Once confident, children should build fluency in calculating without the aid of resources.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To complete the more simple calculations where regrouping is not required, pupils could begin with any place value column</a:t>
            </a:r>
            <a:r>
              <a:rPr lang="en-GB" sz="2000" dirty="0">
                <a:latin typeface="Arial"/>
              </a:rPr>
              <a:t>. H</a:t>
            </a:r>
            <a:r>
              <a:rPr kumimoji="0" lang="en-GB" sz="2000" b="0" i="0" u="none" strike="noStrike" kern="1200" cap="none" spc="0" normalizeH="0" baseline="0" noProof="0" dirty="0" err="1">
                <a:ln>
                  <a:noFill/>
                </a:ln>
                <a:solidFill>
                  <a:srgbClr val="585858"/>
                </a:solidFill>
                <a:effectLst/>
                <a:uLnTx/>
                <a:uFillTx/>
                <a:latin typeface="Arial"/>
                <a:ea typeface="+mn-ea"/>
                <a:cs typeface="+mn-cs"/>
              </a:rPr>
              <a:t>owever</a:t>
            </a:r>
            <a:r>
              <a:rPr kumimoji="0" lang="en-GB" sz="2000" b="0" i="0" u="none" strike="noStrike" kern="1200" cap="none" spc="0" normalizeH="0" baseline="0" noProof="0" dirty="0">
                <a:ln>
                  <a:noFill/>
                </a:ln>
                <a:solidFill>
                  <a:srgbClr val="585858"/>
                </a:solidFill>
                <a:effectLst/>
                <a:uLnTx/>
                <a:uFillTx/>
                <a:latin typeface="Arial"/>
                <a:ea typeface="+mn-ea"/>
                <a:cs typeface="+mn-cs"/>
              </a:rPr>
              <a:t>, they should be prompted to work from the least significant column (the ones column) in order to prepare for more complex situations.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regrouping is required, children should again narrate these stages using their place value understanding to help them.</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623889" y="3716897"/>
            <a:ext cx="1094422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hundreds is equivalent to 1 thousand and 2 hundreds.</a:t>
            </a:r>
          </a:p>
        </p:txBody>
      </p:sp>
      <p:sp>
        <p:nvSpPr>
          <p:cNvPr id="3" name="TextBox 19">
            <a:extLst>
              <a:ext uri="{FF2B5EF4-FFF2-40B4-BE49-F238E27FC236}">
                <a16:creationId xmlns:a16="http://schemas.microsoft.com/office/drawing/2014/main" id="{816C7293-D6BD-4054-AAE5-189DD37EC98B}"/>
              </a:ext>
            </a:extLst>
          </p:cNvPr>
          <p:cNvSpPr txBox="1"/>
          <p:nvPr/>
        </p:nvSpPr>
        <p:spPr>
          <a:xfrm>
            <a:off x="638176" y="2272009"/>
            <a:ext cx="10944224"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 times 4 ones is equal to 8 ones: write 8 in the ones column.</a:t>
            </a: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BDE505FC-E26C-46AC-91F5-082F55E11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Widescreen</PresentationFormat>
  <Paragraphs>176</Paragraphs>
  <Slides>17</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Myriad Pro</vt:lpstr>
      <vt:lpstr>Custom Design</vt:lpstr>
      <vt:lpstr>nctem1</vt:lpstr>
      <vt:lpstr>PowerPoint Presentation</vt:lpstr>
      <vt:lpstr>5MD-3 Multiply any whole number with up to 4 digits by any one-digit number using a formal written method.</vt:lpstr>
      <vt:lpstr>5MD-3: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5MD-3 Multiply using a formal written method</vt:lpstr>
      <vt:lpstr>5MD-3 Multiply using a formal written method</vt:lpstr>
      <vt:lpstr>5MD-3 Multiply using a formal written method</vt:lpstr>
      <vt:lpstr>5MD-3 Multiply using a formal written method</vt:lpstr>
      <vt:lpstr>5MD-3 Multiply using a formal written method</vt:lpstr>
      <vt:lpstr>5MD-3 Multiply using a formal written method</vt:lpstr>
      <vt:lpstr>5MD-3 Multiply using a formal written method</vt:lpstr>
      <vt:lpstr>5MD-3 Multiply using a formal written method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19</cp:revision>
  <dcterms:created xsi:type="dcterms:W3CDTF">2020-08-07T06:29:50Z</dcterms:created>
  <dcterms:modified xsi:type="dcterms:W3CDTF">2022-11-10T14:53:11Z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