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7" r:id="rId5"/>
    <p:sldId id="263" r:id="rId6"/>
    <p:sldId id="261" r:id="rId7"/>
    <p:sldId id="298" r:id="rId8"/>
    <p:sldId id="267" r:id="rId9"/>
    <p:sldId id="469" r:id="rId10"/>
    <p:sldId id="470" r:id="rId11"/>
    <p:sldId id="352" r:id="rId12"/>
    <p:sldId id="310" r:id="rId13"/>
    <p:sldId id="423" r:id="rId14"/>
    <p:sldId id="465" r:id="rId15"/>
    <p:sldId id="312" r:id="rId16"/>
    <p:sldId id="428" r:id="rId17"/>
    <p:sldId id="431" r:id="rId18"/>
    <p:sldId id="424" r:id="rId19"/>
    <p:sldId id="432" r:id="rId20"/>
    <p:sldId id="429" r:id="rId21"/>
    <p:sldId id="425" r:id="rId22"/>
    <p:sldId id="426" r:id="rId23"/>
    <p:sldId id="4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Morgan" initials="DM" lastIdx="1" clrIdx="0">
    <p:extLst>
      <p:ext uri="{19B8F6BF-5375-455C-9EA6-DF929625EA0E}">
        <p15:presenceInfo xmlns:p15="http://schemas.microsoft.com/office/powerpoint/2012/main" userId="S::Debbie.Morgan@ncetm.org.uk::868466ab-5c08-402c-b25f-4108e2b23c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7AB5A-D5D3-4216-85EF-5CA5BBB7C450}" v="72" dt="2020-08-18T11:09:18.270"/>
    <p1510:client id="{DC9385DF-4029-4D95-BF30-2722DB5E8254}" v="37" dt="2020-08-17T19:45:34.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266545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981384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341626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2966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2778648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163382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329945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826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266628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11</a:t>
            </a:fld>
            <a:endParaRPr lang="en-GB" dirty="0"/>
          </a:p>
        </p:txBody>
      </p:sp>
    </p:spTree>
    <p:extLst>
      <p:ext uri="{BB962C8B-B14F-4D97-AF65-F5344CB8AC3E}">
        <p14:creationId xmlns:p14="http://schemas.microsoft.com/office/powerpoint/2010/main" val="136491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12</a:t>
            </a:fld>
            <a:endParaRPr lang="en-GB" dirty="0"/>
          </a:p>
        </p:txBody>
      </p:sp>
    </p:spTree>
    <p:extLst>
      <p:ext uri="{BB962C8B-B14F-4D97-AF65-F5344CB8AC3E}">
        <p14:creationId xmlns:p14="http://schemas.microsoft.com/office/powerpoint/2010/main" val="2852891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1456011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5064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resources/52479"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www.ncetm.org.uk/classroom-resources/primm-1-22-composition-and-calculation-1-000-and-four-digit-number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pPr>
              <a:buClrTx/>
              <a:buFontTx/>
              <a:buNone/>
            </a:pPr>
            <a:r>
              <a:rPr lang="en-US" altLang="en-US" dirty="0"/>
              <a:t>Reading scales with 2, 4, 5 or 10 intervals</a:t>
            </a:r>
            <a:endParaRPr lang="en-GB" kern="0" dirty="0"/>
          </a:p>
        </p:txBody>
      </p:sp>
      <p:sp>
        <p:nvSpPr>
          <p:cNvPr id="2" name="Text Placeholder 1">
            <a:extLst>
              <a:ext uri="{FF2B5EF4-FFF2-40B4-BE49-F238E27FC236}">
                <a16:creationId xmlns:a16="http://schemas.microsoft.com/office/drawing/2014/main" id="{5B89B450-2215-4899-870C-78A2CC184DFC}"/>
              </a:ext>
            </a:extLst>
          </p:cNvPr>
          <p:cNvSpPr>
            <a:spLocks noGrp="1"/>
          </p:cNvSpPr>
          <p:nvPr>
            <p:ph type="body" sz="quarter" idx="12"/>
          </p:nvPr>
        </p:nvSpPr>
        <p:spPr/>
        <p:txBody>
          <a:bodyPr/>
          <a:lstStyle/>
          <a:p>
            <a:r>
              <a:rPr lang="en-GB" dirty="0"/>
              <a:t>4NPV- 4</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752EA56D-5F29-46E8-A532-80BE916BA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79" y="2746918"/>
            <a:ext cx="5711719" cy="1298432"/>
          </a:xfrm>
          <a:prstGeom prst="rect">
            <a:avLst/>
          </a:prstGeom>
        </p:spPr>
      </p:pic>
      <p:sp>
        <p:nvSpPr>
          <p:cNvPr id="3" name="Title 2">
            <a:extLst>
              <a:ext uri="{FF2B5EF4-FFF2-40B4-BE49-F238E27FC236}">
                <a16:creationId xmlns:a16="http://schemas.microsoft.com/office/drawing/2014/main" id="{12CCE890-F2FF-4A2A-A14D-A376FE45556B}"/>
              </a:ext>
            </a:extLst>
          </p:cNvPr>
          <p:cNvSpPr>
            <a:spLocks noGrp="1"/>
          </p:cNvSpPr>
          <p:nvPr>
            <p:ph type="title"/>
          </p:nvPr>
        </p:nvSpPr>
        <p:spPr/>
        <p:txBody>
          <a:bodyPr/>
          <a:lstStyle/>
          <a:p>
            <a:r>
              <a:rPr lang="en-US" altLang="en-US" dirty="0"/>
              <a:t>4NPV-4 Reading scales with 2, 4, 5 or 10 intervals</a:t>
            </a:r>
            <a:endParaRPr lang="en-GB" dirty="0"/>
          </a:p>
        </p:txBody>
      </p:sp>
      <p:pic>
        <p:nvPicPr>
          <p:cNvPr id="4" name="Picture 3" descr="A close up of a logo&#10;&#10;Description generated with very high confidence">
            <a:extLst>
              <a:ext uri="{FF2B5EF4-FFF2-40B4-BE49-F238E27FC236}">
                <a16:creationId xmlns:a16="http://schemas.microsoft.com/office/drawing/2014/main" id="{3542C7A5-5E5C-43B5-8BEB-C557A9FCF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81" y="2746918"/>
            <a:ext cx="5711719" cy="1298432"/>
          </a:xfrm>
          <a:prstGeom prst="rect">
            <a:avLst/>
          </a:prstGeom>
        </p:spPr>
      </p:pic>
      <p:sp>
        <p:nvSpPr>
          <p:cNvPr id="5" name="Rectangle 4">
            <a:extLst>
              <a:ext uri="{FF2B5EF4-FFF2-40B4-BE49-F238E27FC236}">
                <a16:creationId xmlns:a16="http://schemas.microsoft.com/office/drawing/2014/main" id="{00C76DD9-38D0-4009-B967-225DEDBB959E}"/>
              </a:ext>
            </a:extLst>
          </p:cNvPr>
          <p:cNvSpPr/>
          <p:nvPr/>
        </p:nvSpPr>
        <p:spPr bwMode="auto">
          <a:xfrm>
            <a:off x="1436981" y="3466361"/>
            <a:ext cx="1266715" cy="4997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6" name="Rectangle 5">
            <a:extLst>
              <a:ext uri="{FF2B5EF4-FFF2-40B4-BE49-F238E27FC236}">
                <a16:creationId xmlns:a16="http://schemas.microsoft.com/office/drawing/2014/main" id="{19A896B5-7A6C-453D-BA0C-0FFEC8D892BB}"/>
              </a:ext>
            </a:extLst>
          </p:cNvPr>
          <p:cNvSpPr/>
          <p:nvPr/>
        </p:nvSpPr>
        <p:spPr bwMode="auto">
          <a:xfrm>
            <a:off x="4211706" y="3466361"/>
            <a:ext cx="1266715" cy="4997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8" name="Rectangle 7">
            <a:extLst>
              <a:ext uri="{FF2B5EF4-FFF2-40B4-BE49-F238E27FC236}">
                <a16:creationId xmlns:a16="http://schemas.microsoft.com/office/drawing/2014/main" id="{A37A1F58-240F-4EAA-AF73-754004E2A525}"/>
              </a:ext>
            </a:extLst>
          </p:cNvPr>
          <p:cNvSpPr/>
          <p:nvPr/>
        </p:nvSpPr>
        <p:spPr bwMode="auto">
          <a:xfrm>
            <a:off x="703787" y="3447509"/>
            <a:ext cx="1092422" cy="5053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9" name="Rectangle 8">
            <a:extLst>
              <a:ext uri="{FF2B5EF4-FFF2-40B4-BE49-F238E27FC236}">
                <a16:creationId xmlns:a16="http://schemas.microsoft.com/office/drawing/2014/main" id="{C1FA11B9-D018-486A-A360-5BBC87D34BC0}"/>
              </a:ext>
            </a:extLst>
          </p:cNvPr>
          <p:cNvSpPr/>
          <p:nvPr/>
        </p:nvSpPr>
        <p:spPr bwMode="auto">
          <a:xfrm>
            <a:off x="1995875" y="3463786"/>
            <a:ext cx="1092422" cy="5053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0" name="Rectangle 9">
            <a:extLst>
              <a:ext uri="{FF2B5EF4-FFF2-40B4-BE49-F238E27FC236}">
                <a16:creationId xmlns:a16="http://schemas.microsoft.com/office/drawing/2014/main" id="{490C14A1-E560-4F6E-8B06-9094D62BE6A9}"/>
              </a:ext>
            </a:extLst>
          </p:cNvPr>
          <p:cNvSpPr/>
          <p:nvPr/>
        </p:nvSpPr>
        <p:spPr bwMode="auto">
          <a:xfrm>
            <a:off x="3487630" y="3463786"/>
            <a:ext cx="1092422" cy="5053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1" name="Rectangle 10">
            <a:extLst>
              <a:ext uri="{FF2B5EF4-FFF2-40B4-BE49-F238E27FC236}">
                <a16:creationId xmlns:a16="http://schemas.microsoft.com/office/drawing/2014/main" id="{5B982CD0-D69E-497B-9C0F-44BB890B4710}"/>
              </a:ext>
            </a:extLst>
          </p:cNvPr>
          <p:cNvSpPr/>
          <p:nvPr/>
        </p:nvSpPr>
        <p:spPr bwMode="auto">
          <a:xfrm>
            <a:off x="4829914" y="3463786"/>
            <a:ext cx="1092422" cy="5053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12" name="Picture 11" descr="A screenshot of a cell phone&#10;&#10;Description generated with high confidence">
            <a:extLst>
              <a:ext uri="{FF2B5EF4-FFF2-40B4-BE49-F238E27FC236}">
                <a16:creationId xmlns:a16="http://schemas.microsoft.com/office/drawing/2014/main" id="{9E42D9EE-2E34-421B-8E3D-BB3287DA8A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13" y="2746918"/>
            <a:ext cx="5711719" cy="1298432"/>
          </a:xfrm>
          <a:prstGeom prst="rect">
            <a:avLst/>
          </a:prstGeom>
        </p:spPr>
      </p:pic>
      <p:sp>
        <p:nvSpPr>
          <p:cNvPr id="13" name="Rectangle 12">
            <a:extLst>
              <a:ext uri="{FF2B5EF4-FFF2-40B4-BE49-F238E27FC236}">
                <a16:creationId xmlns:a16="http://schemas.microsoft.com/office/drawing/2014/main" id="{79D6CFF5-ED45-4BDF-8E63-1E1A8E29D44F}"/>
              </a:ext>
            </a:extLst>
          </p:cNvPr>
          <p:cNvSpPr/>
          <p:nvPr/>
        </p:nvSpPr>
        <p:spPr bwMode="auto">
          <a:xfrm>
            <a:off x="5074346" y="3529672"/>
            <a:ext cx="914371" cy="3752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4" name="Rectangle 13">
            <a:extLst>
              <a:ext uri="{FF2B5EF4-FFF2-40B4-BE49-F238E27FC236}">
                <a16:creationId xmlns:a16="http://schemas.microsoft.com/office/drawing/2014/main" id="{CE3B94FA-E5BB-4F7C-80AC-4ED98DC635B7}"/>
              </a:ext>
            </a:extLst>
          </p:cNvPr>
          <p:cNvSpPr/>
          <p:nvPr/>
        </p:nvSpPr>
        <p:spPr bwMode="auto">
          <a:xfrm>
            <a:off x="807003" y="3535326"/>
            <a:ext cx="798514" cy="3818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5" name="Rectangle 14">
            <a:extLst>
              <a:ext uri="{FF2B5EF4-FFF2-40B4-BE49-F238E27FC236}">
                <a16:creationId xmlns:a16="http://schemas.microsoft.com/office/drawing/2014/main" id="{99B7F052-3D35-44D6-A10B-022D91E60187}"/>
              </a:ext>
            </a:extLst>
          </p:cNvPr>
          <p:cNvSpPr/>
          <p:nvPr/>
        </p:nvSpPr>
        <p:spPr bwMode="auto">
          <a:xfrm>
            <a:off x="1761302" y="3529671"/>
            <a:ext cx="914371" cy="4309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6" name="Rectangle 15">
            <a:extLst>
              <a:ext uri="{FF2B5EF4-FFF2-40B4-BE49-F238E27FC236}">
                <a16:creationId xmlns:a16="http://schemas.microsoft.com/office/drawing/2014/main" id="{AF2FC6C2-6D43-4F8D-A380-C41189CC0684}"/>
              </a:ext>
            </a:extLst>
          </p:cNvPr>
          <p:cNvSpPr/>
          <p:nvPr/>
        </p:nvSpPr>
        <p:spPr bwMode="auto">
          <a:xfrm>
            <a:off x="2885738" y="3472874"/>
            <a:ext cx="914371" cy="49979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7" name="Rectangle 16">
            <a:extLst>
              <a:ext uri="{FF2B5EF4-FFF2-40B4-BE49-F238E27FC236}">
                <a16:creationId xmlns:a16="http://schemas.microsoft.com/office/drawing/2014/main" id="{72C12DE0-0B77-4221-9A6A-38210288FDCF}"/>
              </a:ext>
            </a:extLst>
          </p:cNvPr>
          <p:cNvSpPr/>
          <p:nvPr/>
        </p:nvSpPr>
        <p:spPr bwMode="auto">
          <a:xfrm>
            <a:off x="4103679" y="3541988"/>
            <a:ext cx="707553" cy="3752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18" name="Picture 17" descr="A close up of a logo&#10;&#10;Description automatically generated">
            <a:extLst>
              <a:ext uri="{FF2B5EF4-FFF2-40B4-BE49-F238E27FC236}">
                <a16:creationId xmlns:a16="http://schemas.microsoft.com/office/drawing/2014/main" id="{EFF6EC3F-2135-4D37-9C25-62844C96C8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204" y="2804128"/>
            <a:ext cx="5394709" cy="1196583"/>
          </a:xfrm>
          <a:prstGeom prst="rect">
            <a:avLst/>
          </a:prstGeom>
        </p:spPr>
      </p:pic>
      <p:sp>
        <p:nvSpPr>
          <p:cNvPr id="19" name="Rectangle 18">
            <a:extLst>
              <a:ext uri="{FF2B5EF4-FFF2-40B4-BE49-F238E27FC236}">
                <a16:creationId xmlns:a16="http://schemas.microsoft.com/office/drawing/2014/main" id="{FE919411-2689-4588-AFCC-E2EEE42BF399}"/>
              </a:ext>
            </a:extLst>
          </p:cNvPr>
          <p:cNvSpPr/>
          <p:nvPr/>
        </p:nvSpPr>
        <p:spPr>
          <a:xfrm>
            <a:off x="699985"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0" name="Rectangle 19">
            <a:extLst>
              <a:ext uri="{FF2B5EF4-FFF2-40B4-BE49-F238E27FC236}">
                <a16:creationId xmlns:a16="http://schemas.microsoft.com/office/drawing/2014/main" id="{E8F9872C-7EEC-4E75-A29E-989EBDAD4F6B}"/>
              </a:ext>
            </a:extLst>
          </p:cNvPr>
          <p:cNvSpPr/>
          <p:nvPr/>
        </p:nvSpPr>
        <p:spPr>
          <a:xfrm>
            <a:off x="1238546"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1" name="Rectangle 20">
            <a:extLst>
              <a:ext uri="{FF2B5EF4-FFF2-40B4-BE49-F238E27FC236}">
                <a16:creationId xmlns:a16="http://schemas.microsoft.com/office/drawing/2014/main" id="{530C52C2-9D4D-49C1-88ED-AC0330EC9084}"/>
              </a:ext>
            </a:extLst>
          </p:cNvPr>
          <p:cNvSpPr/>
          <p:nvPr/>
        </p:nvSpPr>
        <p:spPr>
          <a:xfrm>
            <a:off x="1777107"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2" name="Rectangle 21">
            <a:extLst>
              <a:ext uri="{FF2B5EF4-FFF2-40B4-BE49-F238E27FC236}">
                <a16:creationId xmlns:a16="http://schemas.microsoft.com/office/drawing/2014/main" id="{F47D56B7-B873-4458-9607-38D21C4C5C9C}"/>
              </a:ext>
            </a:extLst>
          </p:cNvPr>
          <p:cNvSpPr/>
          <p:nvPr/>
        </p:nvSpPr>
        <p:spPr>
          <a:xfrm>
            <a:off x="2315668"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3" name="Rectangle 22">
            <a:extLst>
              <a:ext uri="{FF2B5EF4-FFF2-40B4-BE49-F238E27FC236}">
                <a16:creationId xmlns:a16="http://schemas.microsoft.com/office/drawing/2014/main" id="{F98D6150-2CC0-4B60-982D-E8FAA9B19779}"/>
              </a:ext>
            </a:extLst>
          </p:cNvPr>
          <p:cNvSpPr/>
          <p:nvPr/>
        </p:nvSpPr>
        <p:spPr>
          <a:xfrm>
            <a:off x="2854229"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4" name="Rectangle 23">
            <a:extLst>
              <a:ext uri="{FF2B5EF4-FFF2-40B4-BE49-F238E27FC236}">
                <a16:creationId xmlns:a16="http://schemas.microsoft.com/office/drawing/2014/main" id="{C6AB5405-C9B0-4C41-8B80-8BE17E7ABC91}"/>
              </a:ext>
            </a:extLst>
          </p:cNvPr>
          <p:cNvSpPr/>
          <p:nvPr/>
        </p:nvSpPr>
        <p:spPr>
          <a:xfrm>
            <a:off x="3392790"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5" name="Rectangle 24">
            <a:extLst>
              <a:ext uri="{FF2B5EF4-FFF2-40B4-BE49-F238E27FC236}">
                <a16:creationId xmlns:a16="http://schemas.microsoft.com/office/drawing/2014/main" id="{77D5F877-E1B6-45B7-8D4B-7594B7F3AA11}"/>
              </a:ext>
            </a:extLst>
          </p:cNvPr>
          <p:cNvSpPr/>
          <p:nvPr/>
        </p:nvSpPr>
        <p:spPr>
          <a:xfrm>
            <a:off x="3931351"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6" name="Rectangle 25">
            <a:extLst>
              <a:ext uri="{FF2B5EF4-FFF2-40B4-BE49-F238E27FC236}">
                <a16:creationId xmlns:a16="http://schemas.microsoft.com/office/drawing/2014/main" id="{8B405150-9350-4286-BB1A-46D714DC9FCA}"/>
              </a:ext>
            </a:extLst>
          </p:cNvPr>
          <p:cNvSpPr/>
          <p:nvPr/>
        </p:nvSpPr>
        <p:spPr>
          <a:xfrm>
            <a:off x="4469912"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7" name="Rectangle 26">
            <a:extLst>
              <a:ext uri="{FF2B5EF4-FFF2-40B4-BE49-F238E27FC236}">
                <a16:creationId xmlns:a16="http://schemas.microsoft.com/office/drawing/2014/main" id="{863A9251-2899-435B-9714-EDC8BD94DDAF}"/>
              </a:ext>
            </a:extLst>
          </p:cNvPr>
          <p:cNvSpPr/>
          <p:nvPr/>
        </p:nvSpPr>
        <p:spPr>
          <a:xfrm>
            <a:off x="5008473"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8" name="Rectangle 27">
            <a:extLst>
              <a:ext uri="{FF2B5EF4-FFF2-40B4-BE49-F238E27FC236}">
                <a16:creationId xmlns:a16="http://schemas.microsoft.com/office/drawing/2014/main" id="{82F8AA08-887E-4ED8-AE1C-6CFC2DB7D6A6}"/>
              </a:ext>
            </a:extLst>
          </p:cNvPr>
          <p:cNvSpPr/>
          <p:nvPr/>
        </p:nvSpPr>
        <p:spPr>
          <a:xfrm>
            <a:off x="5547031"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3" name="TextBox 19">
            <a:extLst>
              <a:ext uri="{FF2B5EF4-FFF2-40B4-BE49-F238E27FC236}">
                <a16:creationId xmlns:a16="http://schemas.microsoft.com/office/drawing/2014/main" id="{AC9F6157-F572-48A1-957E-EA48900B4493}"/>
              </a:ext>
            </a:extLst>
          </p:cNvPr>
          <p:cNvSpPr txBox="1"/>
          <p:nvPr/>
        </p:nvSpPr>
        <p:spPr>
          <a:xfrm>
            <a:off x="6321240" y="3760574"/>
            <a:ext cx="526116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1</a:t>
            </a:r>
            <a:r>
              <a:rPr lang="en-GB" sz="2000" i="1" dirty="0"/>
              <a:t>00, 200, 300… one thousand.</a:t>
            </a:r>
          </a:p>
        </p:txBody>
      </p:sp>
      <p:sp>
        <p:nvSpPr>
          <p:cNvPr id="35" name="Content Placeholder 2">
            <a:extLst>
              <a:ext uri="{FF2B5EF4-FFF2-40B4-BE49-F238E27FC236}">
                <a16:creationId xmlns:a16="http://schemas.microsoft.com/office/drawing/2014/main" id="{B188BA1E-AD72-472F-8407-8E96B054FED3}"/>
              </a:ext>
            </a:extLst>
          </p:cNvPr>
          <p:cNvSpPr txBox="1">
            <a:spLocks/>
          </p:cNvSpPr>
          <p:nvPr/>
        </p:nvSpPr>
        <p:spPr>
          <a:xfrm>
            <a:off x="6290859" y="1576137"/>
            <a:ext cx="5291542" cy="430730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kind of representation have we used this time? How many parts are there? What do you think we need to count in? How do you know?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L</a:t>
            </a:r>
            <a:r>
              <a:rPr lang="en-GB" sz="2000" dirty="0">
                <a:latin typeface="Arial" panose="020B0604020202020204" pitchFamily="34" charset="0"/>
                <a:cs typeface="Arial" panose="020B0604020202020204" pitchFamily="34" charset="0"/>
              </a:rPr>
              <a:t>et’s count…</a:t>
            </a:r>
          </a:p>
          <a:p>
            <a:pPr marL="0" indent="0">
              <a:lnSpc>
                <a:spcPct val="120000"/>
              </a:lnSpc>
              <a:spcBef>
                <a:spcPts val="600"/>
              </a:spcBef>
              <a:spcAft>
                <a:spcPts val="600"/>
              </a:spcAft>
              <a:buClr>
                <a:srgbClr val="585858"/>
              </a:buCl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hy don’t we say ten hundred?</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Reveal the next bar model. What do we need to count in this time? How can you tell?</a:t>
            </a: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3143120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ntr" presetSubtype="0" fill="hold" grpId="1"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5"/>
                                        </p:tgtEl>
                                      </p:cBhvr>
                                    </p:animEffect>
                                    <p:set>
                                      <p:cBhvr>
                                        <p:cTn id="81" dur="1" fill="hold">
                                          <p:stCondLst>
                                            <p:cond delay="499"/>
                                          </p:stCondLst>
                                        </p:cTn>
                                        <p:tgtEl>
                                          <p:spTgt spid="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0" nodeType="clickEffect">
                                  <p:stCondLst>
                                    <p:cond delay="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1" nodeType="click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17"/>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0" nodeType="clickEffect">
                                  <p:stCondLst>
                                    <p:cond delay="0"/>
                                  </p:stCondLst>
                                  <p:childTnLst>
                                    <p:animEffect transition="out" filter="fade">
                                      <p:cBhvr>
                                        <p:cTn id="113" dur="500"/>
                                        <p:tgtEl>
                                          <p:spTgt spid="15"/>
                                        </p:tgtEl>
                                      </p:cBhvr>
                                    </p:animEffect>
                                    <p:set>
                                      <p:cBhvr>
                                        <p:cTn id="114" dur="1" fill="hold">
                                          <p:stCondLst>
                                            <p:cond delay="499"/>
                                          </p:stCondLst>
                                        </p:cTn>
                                        <p:tgtEl>
                                          <p:spTgt spid="1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0" nodeType="clickEffect">
                                  <p:stCondLst>
                                    <p:cond delay="0"/>
                                  </p:stCondLst>
                                  <p:childTnLst>
                                    <p:animEffect transition="out" filter="fade">
                                      <p:cBhvr>
                                        <p:cTn id="123" dur="500"/>
                                        <p:tgtEl>
                                          <p:spTgt spid="17"/>
                                        </p:tgtEl>
                                      </p:cBhvr>
                                    </p:animEffect>
                                    <p:set>
                                      <p:cBhvr>
                                        <p:cTn id="124" dur="1" fill="hold">
                                          <p:stCondLst>
                                            <p:cond delay="499"/>
                                          </p:stCondLst>
                                        </p:cTn>
                                        <p:tgtEl>
                                          <p:spTgt spid="1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0" nodeType="clickEffect">
                                  <p:stCondLst>
                                    <p:cond delay="0"/>
                                  </p:stCondLst>
                                  <p:childTnLst>
                                    <p:animEffect transition="out" filter="fade">
                                      <p:cBhvr>
                                        <p:cTn id="128" dur="500"/>
                                        <p:tgtEl>
                                          <p:spTgt spid="13"/>
                                        </p:tgtEl>
                                      </p:cBhvr>
                                    </p:animEffect>
                                    <p:set>
                                      <p:cBhvr>
                                        <p:cTn id="129" dur="1" fill="hold">
                                          <p:stCondLst>
                                            <p:cond delay="499"/>
                                          </p:stCondLst>
                                        </p:cTn>
                                        <p:tgtEl>
                                          <p:spTgt spid="13"/>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12"/>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8"/>
                                        </p:tgtEl>
                                        <p:attrNameLst>
                                          <p:attrName>style.visibility</p:attrName>
                                        </p:attrNameLst>
                                      </p:cBhvr>
                                      <p:to>
                                        <p:strVal val="visible"/>
                                      </p:to>
                                    </p:set>
                                  </p:childTnLst>
                                </p:cTn>
                              </p:par>
                              <p:par>
                                <p:cTn id="138" presetID="1" presetClass="entr" presetSubtype="0" fill="hold" grpId="1" nodeType="withEffect">
                                  <p:stCondLst>
                                    <p:cond delay="0"/>
                                  </p:stCondLst>
                                  <p:childTnLst>
                                    <p:set>
                                      <p:cBhvr>
                                        <p:cTn id="139" dur="1" fill="hold">
                                          <p:stCondLst>
                                            <p:cond delay="0"/>
                                          </p:stCondLst>
                                        </p:cTn>
                                        <p:tgtEl>
                                          <p:spTgt spid="9"/>
                                        </p:tgtEl>
                                        <p:attrNameLst>
                                          <p:attrName>style.visibility</p:attrName>
                                        </p:attrNameLst>
                                      </p:cBhvr>
                                      <p:to>
                                        <p:strVal val="visible"/>
                                      </p:to>
                                    </p:set>
                                  </p:childTnLst>
                                </p:cTn>
                              </p:par>
                              <p:par>
                                <p:cTn id="140" presetID="1" presetClass="entr" presetSubtype="0" fill="hold" grpId="1" nodeType="withEffect">
                                  <p:stCondLst>
                                    <p:cond delay="0"/>
                                  </p:stCondLst>
                                  <p:childTnLst>
                                    <p:set>
                                      <p:cBhvr>
                                        <p:cTn id="141" dur="1" fill="hold">
                                          <p:stCondLst>
                                            <p:cond delay="0"/>
                                          </p:stCondLst>
                                        </p:cTn>
                                        <p:tgtEl>
                                          <p:spTgt spid="10"/>
                                        </p:tgtEl>
                                        <p:attrNameLst>
                                          <p:attrName>style.visibility</p:attrName>
                                        </p:attrNameLst>
                                      </p:cBhvr>
                                      <p:to>
                                        <p:strVal val="visible"/>
                                      </p:to>
                                    </p:set>
                                  </p:childTnLst>
                                </p:cTn>
                              </p:par>
                              <p:par>
                                <p:cTn id="142" presetID="1" presetClass="entr" presetSubtype="0" fill="hold" grpId="1" nodeType="withEffect">
                                  <p:stCondLst>
                                    <p:cond delay="0"/>
                                  </p:stCondLst>
                                  <p:childTnLst>
                                    <p:set>
                                      <p:cBhvr>
                                        <p:cTn id="143" dur="1" fill="hold">
                                          <p:stCondLst>
                                            <p:cond delay="0"/>
                                          </p:stCondLst>
                                        </p:cTn>
                                        <p:tgtEl>
                                          <p:spTgt spid="11"/>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7"/>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0" nodeType="clickEffect">
                                  <p:stCondLst>
                                    <p:cond delay="0"/>
                                  </p:stCondLst>
                                  <p:childTnLst>
                                    <p:animEffect transition="out" filter="fade">
                                      <p:cBhvr>
                                        <p:cTn id="149" dur="500"/>
                                        <p:tgtEl>
                                          <p:spTgt spid="8"/>
                                        </p:tgtEl>
                                      </p:cBhvr>
                                    </p:animEffect>
                                    <p:set>
                                      <p:cBhvr>
                                        <p:cTn id="150" dur="1" fill="hold">
                                          <p:stCondLst>
                                            <p:cond delay="499"/>
                                          </p:stCondLst>
                                        </p:cTn>
                                        <p:tgtEl>
                                          <p:spTgt spid="8"/>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0" nodeType="clickEffect">
                                  <p:stCondLst>
                                    <p:cond delay="0"/>
                                  </p:stCondLst>
                                  <p:childTnLst>
                                    <p:animEffect transition="out" filter="fade">
                                      <p:cBhvr>
                                        <p:cTn id="154" dur="500"/>
                                        <p:tgtEl>
                                          <p:spTgt spid="9"/>
                                        </p:tgtEl>
                                      </p:cBhvr>
                                    </p:animEffect>
                                    <p:set>
                                      <p:cBhvr>
                                        <p:cTn id="155" dur="1" fill="hold">
                                          <p:stCondLst>
                                            <p:cond delay="499"/>
                                          </p:stCondLst>
                                        </p:cTn>
                                        <p:tgtEl>
                                          <p:spTgt spid="9"/>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grpId="0" nodeType="clickEffect">
                                  <p:stCondLst>
                                    <p:cond delay="0"/>
                                  </p:stCondLst>
                                  <p:childTnLst>
                                    <p:animEffect transition="out" filter="fade">
                                      <p:cBhvr>
                                        <p:cTn id="159" dur="500"/>
                                        <p:tgtEl>
                                          <p:spTgt spid="10"/>
                                        </p:tgtEl>
                                      </p:cBhvr>
                                    </p:animEffect>
                                    <p:set>
                                      <p:cBhvr>
                                        <p:cTn id="160" dur="1" fill="hold">
                                          <p:stCondLst>
                                            <p:cond delay="499"/>
                                          </p:stCondLst>
                                        </p:cTn>
                                        <p:tgtEl>
                                          <p:spTgt spid="10"/>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0" nodeType="clickEffect">
                                  <p:stCondLst>
                                    <p:cond delay="0"/>
                                  </p:stCondLst>
                                  <p:childTnLst>
                                    <p:animEffect transition="out" filter="fade">
                                      <p:cBhvr>
                                        <p:cTn id="164" dur="500"/>
                                        <p:tgtEl>
                                          <p:spTgt spid="11"/>
                                        </p:tgtEl>
                                      </p:cBhvr>
                                    </p:animEffect>
                                    <p:set>
                                      <p:cBhvr>
                                        <p:cTn id="165" dur="1" fill="hold">
                                          <p:stCondLst>
                                            <p:cond delay="499"/>
                                          </p:stCondLst>
                                        </p:cTn>
                                        <p:tgtEl>
                                          <p:spTgt spid="11"/>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1" presetClass="exit" presetSubtype="0" fill="hold" nodeType="clickEffect">
                                  <p:stCondLst>
                                    <p:cond delay="0"/>
                                  </p:stCondLst>
                                  <p:childTnLst>
                                    <p:set>
                                      <p:cBhvr>
                                        <p:cTn id="16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4NPV-4 Reading scales with 2, 4, 5 or 10 intervals</a:t>
            </a:r>
            <a:endParaRPr lang="en-GB" dirty="0"/>
          </a:p>
        </p:txBody>
      </p:sp>
      <p:grpSp>
        <p:nvGrpSpPr>
          <p:cNvPr id="11" name="Group 10">
            <a:extLst>
              <a:ext uri="{FF2B5EF4-FFF2-40B4-BE49-F238E27FC236}">
                <a16:creationId xmlns:a16="http://schemas.microsoft.com/office/drawing/2014/main" id="{1FB895D9-5DCB-4D64-9249-5116D70D804D}"/>
              </a:ext>
            </a:extLst>
          </p:cNvPr>
          <p:cNvGrpSpPr/>
          <p:nvPr/>
        </p:nvGrpSpPr>
        <p:grpSpPr>
          <a:xfrm>
            <a:off x="463915" y="1509975"/>
            <a:ext cx="835219" cy="4798750"/>
            <a:chOff x="463915" y="1509975"/>
            <a:chExt cx="835219" cy="4798750"/>
          </a:xfrm>
        </p:grpSpPr>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39178"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FE05840-F658-403A-8A71-F32F237EE2A0}"/>
                </a:ext>
              </a:extLst>
            </p:cNvPr>
            <p:cNvGrpSpPr/>
            <p:nvPr/>
          </p:nvGrpSpPr>
          <p:grpSpPr>
            <a:xfrm>
              <a:off x="463915" y="1509975"/>
              <a:ext cx="835219" cy="4798750"/>
              <a:chOff x="463915" y="1509975"/>
              <a:chExt cx="835219"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34991"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39178"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39178"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63915" y="1509975"/>
                <a:ext cx="745928" cy="338554"/>
              </a:xfrm>
              <a:prstGeom prst="rect">
                <a:avLst/>
              </a:prstGeom>
              <a:noFill/>
            </p:spPr>
            <p:txBody>
              <a:bodyPr wrap="square" rtlCol="0">
                <a:spAutoFit/>
              </a:bodyPr>
              <a:lstStyle/>
              <a:p>
                <a:pPr algn="r">
                  <a:buNone/>
                </a:pPr>
                <a:r>
                  <a:rPr lang="en-GB" sz="1600" dirty="0"/>
                  <a:t>1,000</a:t>
                </a:r>
              </a:p>
            </p:txBody>
          </p:sp>
          <p:sp>
            <p:nvSpPr>
              <p:cNvPr id="77" name="TextBox 76">
                <a:extLst>
                  <a:ext uri="{FF2B5EF4-FFF2-40B4-BE49-F238E27FC236}">
                    <a16:creationId xmlns:a16="http://schemas.microsoft.com/office/drawing/2014/main" id="{34EAB4AE-C49F-4C26-8E6B-EF0D2A5F901E}"/>
                  </a:ext>
                </a:extLst>
              </p:cNvPr>
              <p:cNvSpPr txBox="1"/>
              <p:nvPr/>
            </p:nvSpPr>
            <p:spPr>
              <a:xfrm>
                <a:off x="730394" y="5970171"/>
                <a:ext cx="474967" cy="338554"/>
              </a:xfrm>
              <a:prstGeom prst="rect">
                <a:avLst/>
              </a:prstGeom>
              <a:noFill/>
            </p:spPr>
            <p:txBody>
              <a:bodyPr wrap="square" rtlCol="0">
                <a:spAutoFit/>
              </a:bodyPr>
              <a:lstStyle/>
              <a:p>
                <a:pPr algn="r">
                  <a:buNone/>
                </a:pPr>
                <a:r>
                  <a:rPr lang="en-GB" sz="1600" dirty="0"/>
                  <a:t>0</a:t>
                </a:r>
              </a:p>
            </p:txBody>
          </p:sp>
        </p:grpSp>
      </p:grpSp>
      <p:sp>
        <p:nvSpPr>
          <p:cNvPr id="85" name="TextBox 84">
            <a:extLst>
              <a:ext uri="{FF2B5EF4-FFF2-40B4-BE49-F238E27FC236}">
                <a16:creationId xmlns:a16="http://schemas.microsoft.com/office/drawing/2014/main" id="{7177B505-39CF-4147-9936-7FD01A7E2908}"/>
              </a:ext>
            </a:extLst>
          </p:cNvPr>
          <p:cNvSpPr txBox="1"/>
          <p:nvPr/>
        </p:nvSpPr>
        <p:spPr>
          <a:xfrm>
            <a:off x="641352" y="3762571"/>
            <a:ext cx="568492" cy="338554"/>
          </a:xfrm>
          <a:prstGeom prst="rect">
            <a:avLst/>
          </a:prstGeom>
          <a:noFill/>
        </p:spPr>
        <p:txBody>
          <a:bodyPr wrap="square" rtlCol="0">
            <a:spAutoFit/>
          </a:bodyPr>
          <a:lstStyle/>
          <a:p>
            <a:pPr algn="r">
              <a:buNone/>
            </a:pPr>
            <a:r>
              <a:rPr lang="en-GB" sz="1600" dirty="0"/>
              <a:t>500</a:t>
            </a:r>
          </a:p>
        </p:txBody>
      </p:sp>
      <p:grpSp>
        <p:nvGrpSpPr>
          <p:cNvPr id="9" name="Group 8">
            <a:extLst>
              <a:ext uri="{FF2B5EF4-FFF2-40B4-BE49-F238E27FC236}">
                <a16:creationId xmlns:a16="http://schemas.microsoft.com/office/drawing/2014/main" id="{7FB77547-64F4-495A-8950-76F90B8ECEF5}"/>
              </a:ext>
            </a:extLst>
          </p:cNvPr>
          <p:cNvGrpSpPr/>
          <p:nvPr/>
        </p:nvGrpSpPr>
        <p:grpSpPr>
          <a:xfrm>
            <a:off x="3774036" y="1509975"/>
            <a:ext cx="813557" cy="4798750"/>
            <a:chOff x="3774036" y="1509975"/>
            <a:chExt cx="813557" cy="4798750"/>
          </a:xfrm>
        </p:grpSpPr>
        <p:grpSp>
          <p:nvGrpSpPr>
            <p:cNvPr id="23" name="Group 22">
              <a:extLst>
                <a:ext uri="{FF2B5EF4-FFF2-40B4-BE49-F238E27FC236}">
                  <a16:creationId xmlns:a16="http://schemas.microsoft.com/office/drawing/2014/main" id="{04511432-6FE0-4E36-809B-BD99B17DF2EC}"/>
                </a:ext>
              </a:extLst>
            </p:cNvPr>
            <p:cNvGrpSpPr/>
            <p:nvPr/>
          </p:nvGrpSpPr>
          <p:grpSpPr>
            <a:xfrm>
              <a:off x="4467680" y="1690304"/>
              <a:ext cx="119913" cy="4455884"/>
              <a:chOff x="5595842" y="1690304"/>
              <a:chExt cx="119913" cy="4455884"/>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E50D9C29-16EF-46EB-B3A7-9148C0724D59}"/>
                </a:ext>
              </a:extLst>
            </p:cNvPr>
            <p:cNvSpPr txBox="1"/>
            <p:nvPr/>
          </p:nvSpPr>
          <p:spPr>
            <a:xfrm>
              <a:off x="3774036" y="1509975"/>
              <a:ext cx="724266" cy="338554"/>
            </a:xfrm>
            <a:prstGeom prst="rect">
              <a:avLst/>
            </a:prstGeom>
            <a:noFill/>
          </p:spPr>
          <p:txBody>
            <a:bodyPr wrap="square" rtlCol="0">
              <a:spAutoFit/>
            </a:bodyPr>
            <a:lstStyle/>
            <a:p>
              <a:pPr algn="r">
                <a:buNone/>
              </a:pPr>
              <a:r>
                <a:rPr lang="en-GB" sz="1600" dirty="0"/>
                <a:t>1,000</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3887478" y="5970171"/>
              <a:ext cx="605114" cy="338554"/>
            </a:xfrm>
            <a:prstGeom prst="rect">
              <a:avLst/>
            </a:prstGeom>
            <a:noFill/>
          </p:spPr>
          <p:txBody>
            <a:bodyPr wrap="square" rtlCol="0">
              <a:spAutoFit/>
            </a:bodyPr>
            <a:lstStyle/>
            <a:p>
              <a:pPr algn="r">
                <a:buNone/>
              </a:pPr>
              <a:r>
                <a:rPr lang="en-GB" sz="1600" dirty="0"/>
                <a:t>0</a:t>
              </a:r>
            </a:p>
          </p:txBody>
        </p:sp>
      </p:grpSp>
      <p:grpSp>
        <p:nvGrpSpPr>
          <p:cNvPr id="4" name="Group 3">
            <a:extLst>
              <a:ext uri="{FF2B5EF4-FFF2-40B4-BE49-F238E27FC236}">
                <a16:creationId xmlns:a16="http://schemas.microsoft.com/office/drawing/2014/main" id="{951C149B-7169-409C-AC02-2EE3512B9768}"/>
              </a:ext>
            </a:extLst>
          </p:cNvPr>
          <p:cNvGrpSpPr/>
          <p:nvPr/>
        </p:nvGrpSpPr>
        <p:grpSpPr>
          <a:xfrm>
            <a:off x="3893188" y="2429199"/>
            <a:ext cx="605114" cy="2994848"/>
            <a:chOff x="3893188" y="2429199"/>
            <a:chExt cx="605114"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3893188" y="5085493"/>
              <a:ext cx="605114" cy="338554"/>
            </a:xfrm>
            <a:prstGeom prst="rect">
              <a:avLst/>
            </a:prstGeom>
            <a:noFill/>
          </p:spPr>
          <p:txBody>
            <a:bodyPr wrap="square" rtlCol="0">
              <a:spAutoFit/>
            </a:bodyPr>
            <a:lstStyle/>
            <a:p>
              <a:pPr algn="r">
                <a:buNone/>
              </a:pPr>
              <a:r>
                <a:rPr lang="en-GB" sz="1600" dirty="0"/>
                <a:t>200</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3893188" y="4203545"/>
              <a:ext cx="605114" cy="338554"/>
            </a:xfrm>
            <a:prstGeom prst="rect">
              <a:avLst/>
            </a:prstGeom>
            <a:noFill/>
          </p:spPr>
          <p:txBody>
            <a:bodyPr wrap="square" rtlCol="0">
              <a:spAutoFit/>
            </a:bodyPr>
            <a:lstStyle/>
            <a:p>
              <a:pPr algn="r">
                <a:buNone/>
              </a:pPr>
              <a:r>
                <a:rPr lang="en-GB" sz="1600" dirty="0"/>
                <a:t>400</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3893188" y="3321597"/>
              <a:ext cx="605114" cy="338554"/>
            </a:xfrm>
            <a:prstGeom prst="rect">
              <a:avLst/>
            </a:prstGeom>
            <a:noFill/>
          </p:spPr>
          <p:txBody>
            <a:bodyPr wrap="square" rtlCol="0">
              <a:spAutoFit/>
            </a:bodyPr>
            <a:lstStyle/>
            <a:p>
              <a:pPr algn="r">
                <a:buNone/>
              </a:pPr>
              <a:r>
                <a:rPr lang="en-GB" sz="1600" dirty="0"/>
                <a:t>600</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3893188" y="2429199"/>
              <a:ext cx="605114" cy="338554"/>
            </a:xfrm>
            <a:prstGeom prst="rect">
              <a:avLst/>
            </a:prstGeom>
            <a:noFill/>
          </p:spPr>
          <p:txBody>
            <a:bodyPr wrap="square" rtlCol="0">
              <a:spAutoFit/>
            </a:bodyPr>
            <a:lstStyle/>
            <a:p>
              <a:pPr algn="r">
                <a:buNone/>
              </a:pPr>
              <a:r>
                <a:rPr lang="en-GB" sz="1600" dirty="0"/>
                <a:t>800</a:t>
              </a:r>
            </a:p>
          </p:txBody>
        </p:sp>
      </p:grpSp>
      <p:grpSp>
        <p:nvGrpSpPr>
          <p:cNvPr id="10" name="Group 9">
            <a:extLst>
              <a:ext uri="{FF2B5EF4-FFF2-40B4-BE49-F238E27FC236}">
                <a16:creationId xmlns:a16="http://schemas.microsoft.com/office/drawing/2014/main" id="{BFD19E36-B201-49C6-A6EC-2C22EB0D3487}"/>
              </a:ext>
            </a:extLst>
          </p:cNvPr>
          <p:cNvGrpSpPr/>
          <p:nvPr/>
        </p:nvGrpSpPr>
        <p:grpSpPr>
          <a:xfrm>
            <a:off x="5128360" y="1509975"/>
            <a:ext cx="976675" cy="4798750"/>
            <a:chOff x="5128360" y="1509975"/>
            <a:chExt cx="976675" cy="4798750"/>
          </a:xfrm>
        </p:grpSpPr>
        <p:grpSp>
          <p:nvGrpSpPr>
            <p:cNvPr id="189" name="Group 188">
              <a:extLst>
                <a:ext uri="{FF2B5EF4-FFF2-40B4-BE49-F238E27FC236}">
                  <a16:creationId xmlns:a16="http://schemas.microsoft.com/office/drawing/2014/main" id="{8913F718-2A84-4F74-87A9-E10DF2A7F03C}"/>
                </a:ext>
              </a:extLst>
            </p:cNvPr>
            <p:cNvGrpSpPr/>
            <p:nvPr/>
          </p:nvGrpSpPr>
          <p:grpSpPr>
            <a:xfrm>
              <a:off x="5985122" y="1690303"/>
              <a:ext cx="119913" cy="4455884"/>
              <a:chOff x="10345527" y="1666301"/>
              <a:chExt cx="121816" cy="4445833"/>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8238145" y="3889218"/>
                <a:ext cx="44458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10406435" y="60436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10406435" y="16121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10406435" y="250203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10406435" y="427285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10406435" y="515826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10406435" y="338744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10406435" y="205933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10406435" y="294474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10406435" y="47155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10406435" y="56009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10406435" y="3830149"/>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TextBox 190">
              <a:extLst>
                <a:ext uri="{FF2B5EF4-FFF2-40B4-BE49-F238E27FC236}">
                  <a16:creationId xmlns:a16="http://schemas.microsoft.com/office/drawing/2014/main" id="{C8A9E755-0401-4B77-8725-5B7DD28C5FD5}"/>
                </a:ext>
              </a:extLst>
            </p:cNvPr>
            <p:cNvSpPr txBox="1"/>
            <p:nvPr/>
          </p:nvSpPr>
          <p:spPr>
            <a:xfrm>
              <a:off x="5128360" y="1509975"/>
              <a:ext cx="887384" cy="338554"/>
            </a:xfrm>
            <a:prstGeom prst="rect">
              <a:avLst/>
            </a:prstGeom>
            <a:noFill/>
          </p:spPr>
          <p:txBody>
            <a:bodyPr wrap="square" rtlCol="0">
              <a:spAutoFit/>
            </a:bodyPr>
            <a:lstStyle/>
            <a:p>
              <a:pPr algn="r">
                <a:buNone/>
              </a:pPr>
              <a:r>
                <a:rPr lang="en-GB" sz="1600" dirty="0"/>
                <a:t>1,000</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5267351" y="5970171"/>
              <a:ext cx="741397" cy="338554"/>
            </a:xfrm>
            <a:prstGeom prst="rect">
              <a:avLst/>
            </a:prstGeom>
            <a:noFill/>
          </p:spPr>
          <p:txBody>
            <a:bodyPr wrap="square" rtlCol="0">
              <a:spAutoFit/>
            </a:bodyPr>
            <a:lstStyle/>
            <a:p>
              <a:pPr algn="r">
                <a:buNone/>
              </a:pPr>
              <a:r>
                <a:rPr lang="en-GB" sz="1600" dirty="0"/>
                <a:t>0</a:t>
              </a:r>
            </a:p>
          </p:txBody>
        </p:sp>
      </p:grpSp>
      <p:grpSp>
        <p:nvGrpSpPr>
          <p:cNvPr id="5" name="Group 4">
            <a:extLst>
              <a:ext uri="{FF2B5EF4-FFF2-40B4-BE49-F238E27FC236}">
                <a16:creationId xmlns:a16="http://schemas.microsoft.com/office/drawing/2014/main" id="{D1B5AB85-BA40-4A71-AA09-BEEA831D2E03}"/>
              </a:ext>
            </a:extLst>
          </p:cNvPr>
          <p:cNvGrpSpPr/>
          <p:nvPr/>
        </p:nvGrpSpPr>
        <p:grpSpPr>
          <a:xfrm>
            <a:off x="5274347" y="1998675"/>
            <a:ext cx="741397" cy="3866345"/>
            <a:chOff x="5274347" y="1998675"/>
            <a:chExt cx="741397"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5274347" y="5085493"/>
              <a:ext cx="741397" cy="338554"/>
            </a:xfrm>
            <a:prstGeom prst="rect">
              <a:avLst/>
            </a:prstGeom>
            <a:noFill/>
          </p:spPr>
          <p:txBody>
            <a:bodyPr wrap="square" rtlCol="0">
              <a:spAutoFit/>
            </a:bodyPr>
            <a:lstStyle/>
            <a:p>
              <a:pPr algn="r">
                <a:buNone/>
              </a:pPr>
              <a:r>
                <a:rPr lang="en-GB" sz="1600" dirty="0"/>
                <a:t>200</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5274347" y="4203545"/>
              <a:ext cx="741397" cy="338554"/>
            </a:xfrm>
            <a:prstGeom prst="rect">
              <a:avLst/>
            </a:prstGeom>
            <a:noFill/>
          </p:spPr>
          <p:txBody>
            <a:bodyPr wrap="square" rtlCol="0">
              <a:spAutoFit/>
            </a:bodyPr>
            <a:lstStyle/>
            <a:p>
              <a:pPr algn="r">
                <a:buNone/>
              </a:pPr>
              <a:r>
                <a:rPr lang="en-GB" sz="1600" dirty="0"/>
                <a:t>400</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5274347" y="3321597"/>
              <a:ext cx="741397" cy="338554"/>
            </a:xfrm>
            <a:prstGeom prst="rect">
              <a:avLst/>
            </a:prstGeom>
            <a:noFill/>
          </p:spPr>
          <p:txBody>
            <a:bodyPr wrap="square" rtlCol="0">
              <a:spAutoFit/>
            </a:bodyPr>
            <a:lstStyle/>
            <a:p>
              <a:pPr algn="r">
                <a:buNone/>
              </a:pPr>
              <a:r>
                <a:rPr lang="en-GB" sz="1600" dirty="0"/>
                <a:t>600</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5274347" y="2439649"/>
              <a:ext cx="741397" cy="338554"/>
            </a:xfrm>
            <a:prstGeom prst="rect">
              <a:avLst/>
            </a:prstGeom>
            <a:noFill/>
          </p:spPr>
          <p:txBody>
            <a:bodyPr wrap="square" rtlCol="0">
              <a:spAutoFit/>
            </a:bodyPr>
            <a:lstStyle/>
            <a:p>
              <a:pPr algn="r">
                <a:buNone/>
              </a:pPr>
              <a:r>
                <a:rPr lang="en-GB" sz="1600" dirty="0"/>
                <a:t>800</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5274347" y="1998675"/>
              <a:ext cx="741397" cy="338554"/>
            </a:xfrm>
            <a:prstGeom prst="rect">
              <a:avLst/>
            </a:prstGeom>
            <a:noFill/>
          </p:spPr>
          <p:txBody>
            <a:bodyPr wrap="square" rtlCol="0">
              <a:spAutoFit/>
            </a:bodyPr>
            <a:lstStyle/>
            <a:p>
              <a:pPr algn="r">
                <a:buNone/>
              </a:pPr>
              <a:r>
                <a:rPr lang="en-GB" sz="1600" dirty="0"/>
                <a:t>900</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5274347" y="5526466"/>
              <a:ext cx="741397" cy="338554"/>
            </a:xfrm>
            <a:prstGeom prst="rect">
              <a:avLst/>
            </a:prstGeom>
            <a:noFill/>
          </p:spPr>
          <p:txBody>
            <a:bodyPr wrap="square" rtlCol="0">
              <a:spAutoFit/>
            </a:bodyPr>
            <a:lstStyle/>
            <a:p>
              <a:pPr algn="r">
                <a:buNone/>
              </a:pPr>
              <a:r>
                <a:rPr lang="en-GB" sz="1600" dirty="0"/>
                <a:t>100</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5274347" y="4644519"/>
              <a:ext cx="741397" cy="338554"/>
            </a:xfrm>
            <a:prstGeom prst="rect">
              <a:avLst/>
            </a:prstGeom>
            <a:noFill/>
          </p:spPr>
          <p:txBody>
            <a:bodyPr wrap="square" rtlCol="0">
              <a:spAutoFit/>
            </a:bodyPr>
            <a:lstStyle/>
            <a:p>
              <a:pPr algn="r">
                <a:buNone/>
              </a:pPr>
              <a:r>
                <a:rPr lang="en-GB" sz="1600" dirty="0"/>
                <a:t>300</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5274347" y="3762571"/>
              <a:ext cx="741397" cy="338554"/>
            </a:xfrm>
            <a:prstGeom prst="rect">
              <a:avLst/>
            </a:prstGeom>
            <a:noFill/>
          </p:spPr>
          <p:txBody>
            <a:bodyPr wrap="square" rtlCol="0">
              <a:spAutoFit/>
            </a:bodyPr>
            <a:lstStyle/>
            <a:p>
              <a:pPr algn="r">
                <a:buNone/>
              </a:pPr>
              <a:r>
                <a:rPr lang="en-GB" sz="1600" dirty="0"/>
                <a:t>500</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5274347" y="2880623"/>
              <a:ext cx="741397" cy="338554"/>
            </a:xfrm>
            <a:prstGeom prst="rect">
              <a:avLst/>
            </a:prstGeom>
            <a:noFill/>
          </p:spPr>
          <p:txBody>
            <a:bodyPr wrap="square" rtlCol="0">
              <a:spAutoFit/>
            </a:bodyPr>
            <a:lstStyle/>
            <a:p>
              <a:pPr algn="r">
                <a:buNone/>
              </a:pPr>
              <a:r>
                <a:rPr lang="en-GB" sz="1600" dirty="0"/>
                <a:t>700</a:t>
              </a:r>
            </a:p>
          </p:txBody>
        </p:sp>
      </p:grpSp>
      <p:grpSp>
        <p:nvGrpSpPr>
          <p:cNvPr id="8" name="Group 7">
            <a:extLst>
              <a:ext uri="{FF2B5EF4-FFF2-40B4-BE49-F238E27FC236}">
                <a16:creationId xmlns:a16="http://schemas.microsoft.com/office/drawing/2014/main" id="{F6F7A574-DB7F-4D16-9280-820E3F681B59}"/>
              </a:ext>
            </a:extLst>
          </p:cNvPr>
          <p:cNvGrpSpPr/>
          <p:nvPr/>
        </p:nvGrpSpPr>
        <p:grpSpPr>
          <a:xfrm>
            <a:off x="2103801" y="1509975"/>
            <a:ext cx="835219" cy="4798750"/>
            <a:chOff x="2103801" y="1509975"/>
            <a:chExt cx="835219"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2819107"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103801" y="1509975"/>
              <a:ext cx="745928" cy="338554"/>
            </a:xfrm>
            <a:prstGeom prst="rect">
              <a:avLst/>
            </a:prstGeom>
            <a:noFill/>
          </p:spPr>
          <p:txBody>
            <a:bodyPr wrap="square" rtlCol="0">
              <a:spAutoFit/>
            </a:bodyPr>
            <a:lstStyle/>
            <a:p>
              <a:pPr algn="r">
                <a:buNone/>
              </a:pPr>
              <a:r>
                <a:rPr lang="en-GB" sz="1600" dirty="0"/>
                <a:t>1,000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220636" y="5970171"/>
              <a:ext cx="623212" cy="338554"/>
            </a:xfrm>
            <a:prstGeom prst="rect">
              <a:avLst/>
            </a:prstGeom>
            <a:noFill/>
          </p:spPr>
          <p:txBody>
            <a:bodyPr wrap="square" rtlCol="0">
              <a:spAutoFit/>
            </a:bodyPr>
            <a:lstStyle/>
            <a:p>
              <a:pPr algn="r">
                <a:buNone/>
              </a:pPr>
              <a:r>
                <a:rPr lang="en-GB" sz="1600" dirty="0"/>
                <a:t>0</a:t>
              </a:r>
            </a:p>
          </p:txBody>
        </p:sp>
      </p:grpSp>
      <p:grpSp>
        <p:nvGrpSpPr>
          <p:cNvPr id="2" name="Group 1">
            <a:extLst>
              <a:ext uri="{FF2B5EF4-FFF2-40B4-BE49-F238E27FC236}">
                <a16:creationId xmlns:a16="http://schemas.microsoft.com/office/drawing/2014/main" id="{D4AF3355-77DD-43F2-8A8A-4BDC6D713580}"/>
              </a:ext>
            </a:extLst>
          </p:cNvPr>
          <p:cNvGrpSpPr/>
          <p:nvPr/>
        </p:nvGrpSpPr>
        <p:grpSpPr>
          <a:xfrm>
            <a:off x="2226517" y="2663526"/>
            <a:ext cx="623212" cy="2536643"/>
            <a:chOff x="2226517" y="2663526"/>
            <a:chExt cx="623212"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226517" y="3762571"/>
              <a:ext cx="623212" cy="338554"/>
            </a:xfrm>
            <a:prstGeom prst="rect">
              <a:avLst/>
            </a:prstGeom>
            <a:noFill/>
          </p:spPr>
          <p:txBody>
            <a:bodyPr wrap="square" rtlCol="0">
              <a:spAutoFit/>
            </a:bodyPr>
            <a:lstStyle/>
            <a:p>
              <a:pPr algn="r">
                <a:buNone/>
              </a:pPr>
              <a:r>
                <a:rPr lang="en-GB" sz="1600" dirty="0"/>
                <a:t>500</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226517" y="4861615"/>
              <a:ext cx="623212" cy="338554"/>
            </a:xfrm>
            <a:prstGeom prst="rect">
              <a:avLst/>
            </a:prstGeom>
            <a:noFill/>
          </p:spPr>
          <p:txBody>
            <a:bodyPr wrap="square" rtlCol="0">
              <a:spAutoFit/>
            </a:bodyPr>
            <a:lstStyle/>
            <a:p>
              <a:pPr algn="r">
                <a:buNone/>
              </a:pPr>
              <a:r>
                <a:rPr lang="en-GB" sz="1600" dirty="0"/>
                <a:t>250</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226517" y="2663526"/>
              <a:ext cx="623212" cy="338554"/>
            </a:xfrm>
            <a:prstGeom prst="rect">
              <a:avLst/>
            </a:prstGeom>
            <a:noFill/>
          </p:spPr>
          <p:txBody>
            <a:bodyPr wrap="square" rtlCol="0">
              <a:spAutoFit/>
            </a:bodyPr>
            <a:lstStyle/>
            <a:p>
              <a:pPr algn="r">
                <a:buNone/>
              </a:pPr>
              <a:r>
                <a:rPr lang="en-GB" sz="1600" dirty="0"/>
                <a:t>750</a:t>
              </a:r>
            </a:p>
          </p:txBody>
        </p:sp>
      </p:grpSp>
      <p:sp>
        <p:nvSpPr>
          <p:cNvPr id="13" name="Content Placeholder 2">
            <a:extLst>
              <a:ext uri="{FF2B5EF4-FFF2-40B4-BE49-F238E27FC236}">
                <a16:creationId xmlns:a16="http://schemas.microsoft.com/office/drawing/2014/main" id="{A6A9610B-D5B6-4827-8535-14BF1FD5D07E}"/>
              </a:ext>
            </a:extLst>
          </p:cNvPr>
          <p:cNvSpPr txBox="1">
            <a:spLocks/>
          </p:cNvSpPr>
          <p:nvPr/>
        </p:nvSpPr>
        <p:spPr>
          <a:xfrm>
            <a:off x="6726518" y="1567969"/>
            <a:ext cx="4942371" cy="429704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Let’s count in five hundreds from zero to a thousand. </a:t>
            </a: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N</a:t>
            </a:r>
            <a:r>
              <a:rPr lang="en-GB" sz="2000" dirty="0">
                <a:latin typeface="Arial" panose="020B0604020202020204" pitchFamily="34" charset="0"/>
                <a:cs typeface="Arial" panose="020B0604020202020204" pitchFamily="34" charset="0"/>
              </a:rPr>
              <a:t>ow let’s count in steps of two hundred and fifty, two hundred, one hundred. Can you count backwards from each of these?</a:t>
            </a:r>
          </a:p>
          <a:p>
            <a:pPr>
              <a:lnSpc>
                <a:spcPct val="120000"/>
              </a:lnSpc>
              <a:spcBef>
                <a:spcPts val="600"/>
              </a:spcBef>
              <a:spcAft>
                <a:spcPts val="600"/>
              </a:spcAft>
              <a:buFont typeface="Arial" panose="020B0604020202020204" pitchFamily="34" charset="0"/>
              <a:buChar char="•"/>
            </a:pPr>
            <a:r>
              <a:rPr lang="en-US" sz="2000" kern="0" dirty="0">
                <a:solidFill>
                  <a:schemeClr val="tx1"/>
                </a:solidFill>
                <a:latin typeface="Arial" panose="020B0604020202020204" pitchFamily="34" charset="0"/>
                <a:cs typeface="Arial" panose="020B0604020202020204" pitchFamily="34" charset="0"/>
              </a:rPr>
              <a:t>If I</a:t>
            </a:r>
            <a:r>
              <a:rPr lang="en-GB" sz="2000" kern="0" dirty="0">
                <a:solidFill>
                  <a:schemeClr val="tx1"/>
                </a:solidFill>
                <a:latin typeface="Arial" panose="020B0604020202020204" pitchFamily="34" charset="0"/>
                <a:cs typeface="Arial" panose="020B0604020202020204" pitchFamily="34" charset="0"/>
              </a:rPr>
              <a:t> count in steps of two hundred, what comes after 400? Before 1,000?</a:t>
            </a:r>
          </a:p>
          <a:p>
            <a:pPr>
              <a:lnSpc>
                <a:spcPct val="120000"/>
              </a:lnSpc>
              <a:spcBef>
                <a:spcPts val="600"/>
              </a:spcBef>
              <a:spcAft>
                <a:spcPts val="600"/>
              </a:spcAft>
              <a:buFont typeface="Arial" panose="020B0604020202020204" pitchFamily="34" charset="0"/>
              <a:buChar char="•"/>
            </a:pPr>
            <a:r>
              <a:rPr lang="en-US" sz="2000" kern="0" dirty="0">
                <a:solidFill>
                  <a:schemeClr val="tx1"/>
                </a:solidFill>
                <a:latin typeface="Arial" panose="020B0604020202020204" pitchFamily="34" charset="0"/>
                <a:cs typeface="Arial" panose="020B0604020202020204" pitchFamily="34" charset="0"/>
              </a:rPr>
              <a:t>I</a:t>
            </a:r>
            <a:r>
              <a:rPr lang="en-GB" sz="2000" kern="0" dirty="0">
                <a:solidFill>
                  <a:schemeClr val="tx1"/>
                </a:solidFill>
                <a:latin typeface="Arial" panose="020B0604020202020204" pitchFamily="34" charset="0"/>
                <a:cs typeface="Arial" panose="020B0604020202020204" pitchFamily="34" charset="0"/>
              </a:rPr>
              <a:t>f I count in one hundreds, what comes between 300 and 500?</a:t>
            </a:r>
            <a:endParaRPr lang="en-US" sz="2000" kern="0" dirty="0">
              <a:solidFill>
                <a:schemeClr val="tx1"/>
              </a:solidFill>
              <a:latin typeface="Arial" panose="020B0604020202020204" pitchFamily="34" charset="0"/>
              <a:cs typeface="Arial" panose="020B0604020202020204" pitchFamily="34" charset="0"/>
            </a:endParaRPr>
          </a:p>
        </p:txBody>
      </p:sp>
      <p:sp>
        <p:nvSpPr>
          <p:cNvPr id="70" name="TextBox 19">
            <a:extLst>
              <a:ext uri="{FF2B5EF4-FFF2-40B4-BE49-F238E27FC236}">
                <a16:creationId xmlns:a16="http://schemas.microsoft.com/office/drawing/2014/main" id="{97BA62F3-2A8D-47B2-B19D-F3FF84BDF1FA}"/>
              </a:ext>
            </a:extLst>
          </p:cNvPr>
          <p:cNvSpPr txBox="1"/>
          <p:nvPr/>
        </p:nvSpPr>
        <p:spPr>
          <a:xfrm>
            <a:off x="6640027" y="2448924"/>
            <a:ext cx="494237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Five hundred, one thousand.</a:t>
            </a:r>
            <a:endParaRPr lang="en-GB" sz="2000" i="1" dirty="0"/>
          </a:p>
        </p:txBody>
      </p:sp>
    </p:spTree>
    <p:custDataLst>
      <p:tags r:id="rId1"/>
    </p:custDataLst>
    <p:extLst>
      <p:ext uri="{BB962C8B-B14F-4D97-AF65-F5344CB8AC3E}">
        <p14:creationId xmlns:p14="http://schemas.microsoft.com/office/powerpoint/2010/main" val="3575569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4NPV-4 Reading scales with 2, 4, 5 or 10 intervals</a:t>
            </a:r>
            <a:endParaRPr lang="en-GB" dirty="0"/>
          </a:p>
        </p:txBody>
      </p:sp>
      <p:grpSp>
        <p:nvGrpSpPr>
          <p:cNvPr id="5" name="Group 4">
            <a:extLst>
              <a:ext uri="{FF2B5EF4-FFF2-40B4-BE49-F238E27FC236}">
                <a16:creationId xmlns:a16="http://schemas.microsoft.com/office/drawing/2014/main" id="{E95A2350-8EC5-47C4-8519-66B1B56A77AD}"/>
              </a:ext>
            </a:extLst>
          </p:cNvPr>
          <p:cNvGrpSpPr/>
          <p:nvPr/>
        </p:nvGrpSpPr>
        <p:grpSpPr>
          <a:xfrm>
            <a:off x="420926" y="1509975"/>
            <a:ext cx="886382" cy="4798750"/>
            <a:chOff x="419101" y="1509975"/>
            <a:chExt cx="886382"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28642"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45527"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45527"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45527"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70264" y="1509975"/>
              <a:ext cx="745928" cy="338554"/>
            </a:xfrm>
            <a:prstGeom prst="rect">
              <a:avLst/>
            </a:prstGeom>
            <a:noFill/>
          </p:spPr>
          <p:txBody>
            <a:bodyPr wrap="square" rtlCol="0">
              <a:spAutoFit/>
            </a:bodyPr>
            <a:lstStyle/>
            <a:p>
              <a:pPr algn="r">
                <a:buNone/>
              </a:pPr>
              <a:r>
                <a:rPr lang="en-GB" sz="1600" dirty="0"/>
                <a:t>4,000</a:t>
              </a:r>
            </a:p>
          </p:txBody>
        </p:sp>
        <p:sp>
          <p:nvSpPr>
            <p:cNvPr id="77" name="TextBox 76">
              <a:extLst>
                <a:ext uri="{FF2B5EF4-FFF2-40B4-BE49-F238E27FC236}">
                  <a16:creationId xmlns:a16="http://schemas.microsoft.com/office/drawing/2014/main" id="{34EAB4AE-C49F-4C26-8E6B-EF0D2A5F901E}"/>
                </a:ext>
              </a:extLst>
            </p:cNvPr>
            <p:cNvSpPr txBox="1"/>
            <p:nvPr/>
          </p:nvSpPr>
          <p:spPr>
            <a:xfrm>
              <a:off x="419101" y="5970171"/>
              <a:ext cx="792610" cy="338554"/>
            </a:xfrm>
            <a:prstGeom prst="rect">
              <a:avLst/>
            </a:prstGeom>
            <a:noFill/>
          </p:spPr>
          <p:txBody>
            <a:bodyPr wrap="square" rtlCol="0">
              <a:spAutoFit/>
            </a:bodyPr>
            <a:lstStyle/>
            <a:p>
              <a:pPr algn="r">
                <a:buNone/>
              </a:pPr>
              <a:r>
                <a:rPr lang="en-GB" sz="1600" dirty="0"/>
                <a:t>3,000</a:t>
              </a:r>
            </a:p>
          </p:txBody>
        </p:sp>
      </p:grpSp>
      <p:sp>
        <p:nvSpPr>
          <p:cNvPr id="85" name="TextBox 84">
            <a:extLst>
              <a:ext uri="{FF2B5EF4-FFF2-40B4-BE49-F238E27FC236}">
                <a16:creationId xmlns:a16="http://schemas.microsoft.com/office/drawing/2014/main" id="{7177B505-39CF-4147-9936-7FD01A7E2908}"/>
              </a:ext>
            </a:extLst>
          </p:cNvPr>
          <p:cNvSpPr txBox="1"/>
          <p:nvPr/>
        </p:nvSpPr>
        <p:spPr>
          <a:xfrm>
            <a:off x="472090" y="3762571"/>
            <a:ext cx="745929" cy="338554"/>
          </a:xfrm>
          <a:prstGeom prst="rect">
            <a:avLst/>
          </a:prstGeom>
          <a:noFill/>
        </p:spPr>
        <p:txBody>
          <a:bodyPr wrap="square" rtlCol="0">
            <a:spAutoFit/>
          </a:bodyPr>
          <a:lstStyle/>
          <a:p>
            <a:pPr algn="r">
              <a:buNone/>
            </a:pPr>
            <a:r>
              <a:rPr lang="en-GB" sz="1600" dirty="0"/>
              <a:t>3,500</a:t>
            </a:r>
          </a:p>
        </p:txBody>
      </p:sp>
      <p:grpSp>
        <p:nvGrpSpPr>
          <p:cNvPr id="9" name="Group 8">
            <a:extLst>
              <a:ext uri="{FF2B5EF4-FFF2-40B4-BE49-F238E27FC236}">
                <a16:creationId xmlns:a16="http://schemas.microsoft.com/office/drawing/2014/main" id="{857399F1-1BBA-439F-B21F-354D2C5DC6BB}"/>
              </a:ext>
            </a:extLst>
          </p:cNvPr>
          <p:cNvGrpSpPr/>
          <p:nvPr/>
        </p:nvGrpSpPr>
        <p:grpSpPr>
          <a:xfrm>
            <a:off x="4528391" y="1509975"/>
            <a:ext cx="970493" cy="4798750"/>
            <a:chOff x="4745262" y="1509975"/>
            <a:chExt cx="970493" cy="4798750"/>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E50D9C29-16EF-46EB-B3A7-9148C0724D59}"/>
                </a:ext>
              </a:extLst>
            </p:cNvPr>
            <p:cNvSpPr txBox="1"/>
            <p:nvPr/>
          </p:nvSpPr>
          <p:spPr>
            <a:xfrm>
              <a:off x="4745262" y="1509975"/>
              <a:ext cx="881202" cy="338554"/>
            </a:xfrm>
            <a:prstGeom prst="rect">
              <a:avLst/>
            </a:prstGeom>
            <a:noFill/>
          </p:spPr>
          <p:txBody>
            <a:bodyPr wrap="square" rtlCol="0">
              <a:spAutoFit/>
            </a:bodyPr>
            <a:lstStyle/>
            <a:p>
              <a:pPr algn="r">
                <a:buNone/>
              </a:pPr>
              <a:r>
                <a:rPr lang="en-GB" sz="1600" dirty="0"/>
                <a:t>7,000</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4883285" y="5970171"/>
              <a:ext cx="736232" cy="338554"/>
            </a:xfrm>
            <a:prstGeom prst="rect">
              <a:avLst/>
            </a:prstGeom>
            <a:noFill/>
          </p:spPr>
          <p:txBody>
            <a:bodyPr wrap="square" rtlCol="0">
              <a:spAutoFit/>
            </a:bodyPr>
            <a:lstStyle/>
            <a:p>
              <a:pPr algn="r">
                <a:buNone/>
              </a:pPr>
              <a:r>
                <a:rPr lang="en-GB" sz="1600" dirty="0"/>
                <a:t>6,000</a:t>
              </a:r>
            </a:p>
          </p:txBody>
        </p:sp>
      </p:grpSp>
      <p:grpSp>
        <p:nvGrpSpPr>
          <p:cNvPr id="10" name="Group 9">
            <a:extLst>
              <a:ext uri="{FF2B5EF4-FFF2-40B4-BE49-F238E27FC236}">
                <a16:creationId xmlns:a16="http://schemas.microsoft.com/office/drawing/2014/main" id="{D526EDDB-15A5-41B8-9548-64CE16900E54}"/>
              </a:ext>
            </a:extLst>
          </p:cNvPr>
          <p:cNvGrpSpPr/>
          <p:nvPr/>
        </p:nvGrpSpPr>
        <p:grpSpPr>
          <a:xfrm>
            <a:off x="4673360" y="2429199"/>
            <a:ext cx="736232" cy="2994848"/>
            <a:chOff x="4890232" y="2429199"/>
            <a:chExt cx="736232"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4890232" y="5085493"/>
              <a:ext cx="736232" cy="338554"/>
            </a:xfrm>
            <a:prstGeom prst="rect">
              <a:avLst/>
            </a:prstGeom>
            <a:noFill/>
          </p:spPr>
          <p:txBody>
            <a:bodyPr wrap="square" rtlCol="0">
              <a:spAutoFit/>
            </a:bodyPr>
            <a:lstStyle/>
            <a:p>
              <a:pPr algn="r">
                <a:buNone/>
              </a:pPr>
              <a:r>
                <a:rPr lang="en-GB" sz="1600" dirty="0"/>
                <a:t>6,200</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4890232" y="4203545"/>
              <a:ext cx="736232" cy="338554"/>
            </a:xfrm>
            <a:prstGeom prst="rect">
              <a:avLst/>
            </a:prstGeom>
            <a:noFill/>
          </p:spPr>
          <p:txBody>
            <a:bodyPr wrap="square" rtlCol="0">
              <a:spAutoFit/>
            </a:bodyPr>
            <a:lstStyle/>
            <a:p>
              <a:pPr algn="r">
                <a:buNone/>
              </a:pPr>
              <a:r>
                <a:rPr lang="en-GB" sz="1600" dirty="0"/>
                <a:t>6,400</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4890232" y="3321597"/>
              <a:ext cx="736232" cy="338554"/>
            </a:xfrm>
            <a:prstGeom prst="rect">
              <a:avLst/>
            </a:prstGeom>
            <a:noFill/>
          </p:spPr>
          <p:txBody>
            <a:bodyPr wrap="square" rtlCol="0">
              <a:spAutoFit/>
            </a:bodyPr>
            <a:lstStyle/>
            <a:p>
              <a:pPr algn="r">
                <a:buNone/>
              </a:pPr>
              <a:r>
                <a:rPr lang="en-GB" sz="1600" dirty="0"/>
                <a:t>6,600</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4890232" y="2429199"/>
              <a:ext cx="736232" cy="338554"/>
            </a:xfrm>
            <a:prstGeom prst="rect">
              <a:avLst/>
            </a:prstGeom>
            <a:noFill/>
          </p:spPr>
          <p:txBody>
            <a:bodyPr wrap="square" rtlCol="0">
              <a:spAutoFit/>
            </a:bodyPr>
            <a:lstStyle/>
            <a:p>
              <a:pPr algn="r">
                <a:buNone/>
              </a:pPr>
              <a:r>
                <a:rPr lang="en-GB" sz="1600" dirty="0"/>
                <a:t>6,800</a:t>
              </a:r>
            </a:p>
          </p:txBody>
        </p:sp>
      </p:grpSp>
      <p:grpSp>
        <p:nvGrpSpPr>
          <p:cNvPr id="11" name="Group 10">
            <a:extLst>
              <a:ext uri="{FF2B5EF4-FFF2-40B4-BE49-F238E27FC236}">
                <a16:creationId xmlns:a16="http://schemas.microsoft.com/office/drawing/2014/main" id="{08C85ABC-A14C-4B7B-83B3-B1B42468FF4A}"/>
              </a:ext>
            </a:extLst>
          </p:cNvPr>
          <p:cNvGrpSpPr/>
          <p:nvPr/>
        </p:nvGrpSpPr>
        <p:grpSpPr>
          <a:xfrm>
            <a:off x="6260172" y="1509975"/>
            <a:ext cx="1164490" cy="4798750"/>
            <a:chOff x="6756400" y="1509975"/>
            <a:chExt cx="1164490" cy="4798750"/>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5686765"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7860934"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7860934"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7860934"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7860934"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7860934"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7860934"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7860934" y="2085313"/>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7860934" y="297272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7860934" y="474754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7860934" y="56349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7860934"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8A9E755-0401-4B77-8725-5B7DD28C5FD5}"/>
                </a:ext>
              </a:extLst>
            </p:cNvPr>
            <p:cNvSpPr txBox="1"/>
            <p:nvPr/>
          </p:nvSpPr>
          <p:spPr>
            <a:xfrm>
              <a:off x="6756400" y="1509975"/>
              <a:ext cx="1075199" cy="338554"/>
            </a:xfrm>
            <a:prstGeom prst="rect">
              <a:avLst/>
            </a:prstGeom>
            <a:noFill/>
          </p:spPr>
          <p:txBody>
            <a:bodyPr wrap="square" rtlCol="0">
              <a:spAutoFit/>
            </a:bodyPr>
            <a:lstStyle/>
            <a:p>
              <a:pPr algn="r">
                <a:buNone/>
              </a:pPr>
              <a:r>
                <a:rPr lang="en-GB" sz="1600" dirty="0"/>
                <a:t>2,000</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6924809" y="5970171"/>
              <a:ext cx="898314" cy="338554"/>
            </a:xfrm>
            <a:prstGeom prst="rect">
              <a:avLst/>
            </a:prstGeom>
            <a:noFill/>
          </p:spPr>
          <p:txBody>
            <a:bodyPr wrap="square" rtlCol="0">
              <a:spAutoFit/>
            </a:bodyPr>
            <a:lstStyle/>
            <a:p>
              <a:pPr algn="r">
                <a:buNone/>
              </a:pPr>
              <a:r>
                <a:rPr lang="en-GB" sz="1600" dirty="0"/>
                <a:t>1,000</a:t>
              </a:r>
            </a:p>
          </p:txBody>
        </p:sp>
      </p:grpSp>
      <p:grpSp>
        <p:nvGrpSpPr>
          <p:cNvPr id="12" name="Group 11">
            <a:extLst>
              <a:ext uri="{FF2B5EF4-FFF2-40B4-BE49-F238E27FC236}">
                <a16:creationId xmlns:a16="http://schemas.microsoft.com/office/drawing/2014/main" id="{6720E785-8A7A-48CE-954D-44A7F561FB6D}"/>
              </a:ext>
            </a:extLst>
          </p:cNvPr>
          <p:cNvGrpSpPr/>
          <p:nvPr/>
        </p:nvGrpSpPr>
        <p:grpSpPr>
          <a:xfrm>
            <a:off x="6437057" y="1998676"/>
            <a:ext cx="898314" cy="3866345"/>
            <a:chOff x="6933285" y="1998675"/>
            <a:chExt cx="898314"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6933285" y="5085493"/>
              <a:ext cx="898314" cy="338554"/>
            </a:xfrm>
            <a:prstGeom prst="rect">
              <a:avLst/>
            </a:prstGeom>
            <a:noFill/>
          </p:spPr>
          <p:txBody>
            <a:bodyPr wrap="square" rtlCol="0">
              <a:spAutoFit/>
            </a:bodyPr>
            <a:lstStyle/>
            <a:p>
              <a:pPr algn="r">
                <a:buNone/>
              </a:pPr>
              <a:r>
                <a:rPr lang="en-GB" sz="1600" dirty="0"/>
                <a:t>1,200</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6933285" y="4203545"/>
              <a:ext cx="898314" cy="338554"/>
            </a:xfrm>
            <a:prstGeom prst="rect">
              <a:avLst/>
            </a:prstGeom>
            <a:noFill/>
          </p:spPr>
          <p:txBody>
            <a:bodyPr wrap="square" rtlCol="0">
              <a:spAutoFit/>
            </a:bodyPr>
            <a:lstStyle/>
            <a:p>
              <a:pPr algn="r">
                <a:buNone/>
              </a:pPr>
              <a:r>
                <a:rPr lang="en-GB" sz="1600" dirty="0"/>
                <a:t>1,400</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6933285" y="3321597"/>
              <a:ext cx="898314" cy="338554"/>
            </a:xfrm>
            <a:prstGeom prst="rect">
              <a:avLst/>
            </a:prstGeom>
            <a:noFill/>
          </p:spPr>
          <p:txBody>
            <a:bodyPr wrap="square" rtlCol="0">
              <a:spAutoFit/>
            </a:bodyPr>
            <a:lstStyle/>
            <a:p>
              <a:pPr algn="r">
                <a:buNone/>
              </a:pPr>
              <a:r>
                <a:rPr lang="en-GB" sz="1600" dirty="0"/>
                <a:t>1,600</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6933285" y="2439649"/>
              <a:ext cx="898314" cy="338554"/>
            </a:xfrm>
            <a:prstGeom prst="rect">
              <a:avLst/>
            </a:prstGeom>
            <a:noFill/>
          </p:spPr>
          <p:txBody>
            <a:bodyPr wrap="square" rtlCol="0">
              <a:spAutoFit/>
            </a:bodyPr>
            <a:lstStyle/>
            <a:p>
              <a:pPr algn="r">
                <a:buNone/>
              </a:pPr>
              <a:r>
                <a:rPr lang="en-GB" sz="1600" dirty="0"/>
                <a:t>1,800</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6933285" y="1998675"/>
              <a:ext cx="898314" cy="338554"/>
            </a:xfrm>
            <a:prstGeom prst="rect">
              <a:avLst/>
            </a:prstGeom>
            <a:noFill/>
          </p:spPr>
          <p:txBody>
            <a:bodyPr wrap="square" rtlCol="0">
              <a:spAutoFit/>
            </a:bodyPr>
            <a:lstStyle/>
            <a:p>
              <a:pPr algn="r">
                <a:buNone/>
              </a:pPr>
              <a:r>
                <a:rPr lang="en-GB" sz="1600" dirty="0"/>
                <a:t>1,900</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6933285" y="5526466"/>
              <a:ext cx="898314" cy="338554"/>
            </a:xfrm>
            <a:prstGeom prst="rect">
              <a:avLst/>
            </a:prstGeom>
            <a:noFill/>
          </p:spPr>
          <p:txBody>
            <a:bodyPr wrap="square" rtlCol="0">
              <a:spAutoFit/>
            </a:bodyPr>
            <a:lstStyle/>
            <a:p>
              <a:pPr algn="r">
                <a:buNone/>
              </a:pPr>
              <a:r>
                <a:rPr lang="en-GB" sz="1600" dirty="0"/>
                <a:t>1,100</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6933285" y="4644519"/>
              <a:ext cx="898314" cy="338554"/>
            </a:xfrm>
            <a:prstGeom prst="rect">
              <a:avLst/>
            </a:prstGeom>
            <a:noFill/>
          </p:spPr>
          <p:txBody>
            <a:bodyPr wrap="square" rtlCol="0">
              <a:spAutoFit/>
            </a:bodyPr>
            <a:lstStyle/>
            <a:p>
              <a:pPr algn="r">
                <a:buNone/>
              </a:pPr>
              <a:r>
                <a:rPr lang="en-GB" sz="1600" dirty="0"/>
                <a:t>1,300</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6933285" y="3762571"/>
              <a:ext cx="898314" cy="338554"/>
            </a:xfrm>
            <a:prstGeom prst="rect">
              <a:avLst/>
            </a:prstGeom>
            <a:noFill/>
          </p:spPr>
          <p:txBody>
            <a:bodyPr wrap="square" rtlCol="0">
              <a:spAutoFit/>
            </a:bodyPr>
            <a:lstStyle/>
            <a:p>
              <a:pPr algn="r">
                <a:buNone/>
              </a:pPr>
              <a:r>
                <a:rPr lang="en-GB" sz="1600" dirty="0"/>
                <a:t>1,500</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6933285" y="2880623"/>
              <a:ext cx="898314" cy="338554"/>
            </a:xfrm>
            <a:prstGeom prst="rect">
              <a:avLst/>
            </a:prstGeom>
            <a:noFill/>
          </p:spPr>
          <p:txBody>
            <a:bodyPr wrap="square" rtlCol="0">
              <a:spAutoFit/>
            </a:bodyPr>
            <a:lstStyle/>
            <a:p>
              <a:pPr algn="r">
                <a:buNone/>
              </a:pPr>
              <a:r>
                <a:rPr lang="en-GB" sz="1600" dirty="0"/>
                <a:t>1,700</a:t>
              </a:r>
            </a:p>
          </p:txBody>
        </p:sp>
      </p:grpSp>
      <p:grpSp>
        <p:nvGrpSpPr>
          <p:cNvPr id="7" name="Group 6">
            <a:extLst>
              <a:ext uri="{FF2B5EF4-FFF2-40B4-BE49-F238E27FC236}">
                <a16:creationId xmlns:a16="http://schemas.microsoft.com/office/drawing/2014/main" id="{FDEF36A8-72AB-4D25-A369-E3AD6D7305EA}"/>
              </a:ext>
            </a:extLst>
          </p:cNvPr>
          <p:cNvGrpSpPr/>
          <p:nvPr/>
        </p:nvGrpSpPr>
        <p:grpSpPr>
          <a:xfrm>
            <a:off x="2441728" y="1509975"/>
            <a:ext cx="913797" cy="4798750"/>
            <a:chOff x="2596822" y="1509975"/>
            <a:chExt cx="913797"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3390706"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596822" y="1509975"/>
              <a:ext cx="824507" cy="338554"/>
            </a:xfrm>
            <a:prstGeom prst="rect">
              <a:avLst/>
            </a:prstGeom>
            <a:noFill/>
          </p:spPr>
          <p:txBody>
            <a:bodyPr wrap="square" rtlCol="0">
              <a:spAutoFit/>
            </a:bodyPr>
            <a:lstStyle/>
            <a:p>
              <a:pPr algn="r">
                <a:buNone/>
              </a:pPr>
              <a:r>
                <a:rPr lang="en-GB" sz="1600" dirty="0"/>
                <a:t>10,000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686113" y="5970171"/>
              <a:ext cx="729335" cy="338554"/>
            </a:xfrm>
            <a:prstGeom prst="rect">
              <a:avLst/>
            </a:prstGeom>
            <a:noFill/>
          </p:spPr>
          <p:txBody>
            <a:bodyPr wrap="square" rtlCol="0">
              <a:spAutoFit/>
            </a:bodyPr>
            <a:lstStyle/>
            <a:p>
              <a:pPr algn="r">
                <a:buNone/>
              </a:pPr>
              <a:r>
                <a:rPr lang="en-GB" sz="1600" dirty="0"/>
                <a:t>9,000</a:t>
              </a:r>
            </a:p>
          </p:txBody>
        </p:sp>
      </p:grpSp>
      <p:grpSp>
        <p:nvGrpSpPr>
          <p:cNvPr id="8" name="Group 7">
            <a:extLst>
              <a:ext uri="{FF2B5EF4-FFF2-40B4-BE49-F238E27FC236}">
                <a16:creationId xmlns:a16="http://schemas.microsoft.com/office/drawing/2014/main" id="{BEB259B2-8062-4054-9F1D-8CA40DA4806F}"/>
              </a:ext>
            </a:extLst>
          </p:cNvPr>
          <p:cNvGrpSpPr/>
          <p:nvPr/>
        </p:nvGrpSpPr>
        <p:grpSpPr>
          <a:xfrm>
            <a:off x="2441728" y="2663527"/>
            <a:ext cx="824507" cy="2536643"/>
            <a:chOff x="2596822" y="2663526"/>
            <a:chExt cx="824507"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686113" y="3762571"/>
              <a:ext cx="735216" cy="338554"/>
            </a:xfrm>
            <a:prstGeom prst="rect">
              <a:avLst/>
            </a:prstGeom>
            <a:noFill/>
          </p:spPr>
          <p:txBody>
            <a:bodyPr wrap="square" rtlCol="0">
              <a:spAutoFit/>
            </a:bodyPr>
            <a:lstStyle/>
            <a:p>
              <a:pPr algn="r">
                <a:buNone/>
              </a:pPr>
              <a:r>
                <a:rPr lang="en-GB" sz="1600" dirty="0"/>
                <a:t>9,500</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596822" y="4861615"/>
              <a:ext cx="824507" cy="338554"/>
            </a:xfrm>
            <a:prstGeom prst="rect">
              <a:avLst/>
            </a:prstGeom>
            <a:noFill/>
          </p:spPr>
          <p:txBody>
            <a:bodyPr wrap="square" rtlCol="0">
              <a:spAutoFit/>
            </a:bodyPr>
            <a:lstStyle/>
            <a:p>
              <a:pPr algn="r">
                <a:buNone/>
              </a:pPr>
              <a:r>
                <a:rPr lang="en-GB" sz="1600" dirty="0"/>
                <a:t>9,250</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596822" y="2663526"/>
              <a:ext cx="824507" cy="338554"/>
            </a:xfrm>
            <a:prstGeom prst="rect">
              <a:avLst/>
            </a:prstGeom>
            <a:noFill/>
          </p:spPr>
          <p:txBody>
            <a:bodyPr wrap="square" rtlCol="0">
              <a:spAutoFit/>
            </a:bodyPr>
            <a:lstStyle/>
            <a:p>
              <a:pPr algn="r">
                <a:buNone/>
              </a:pPr>
              <a:r>
                <a:rPr lang="en-GB" sz="1600" dirty="0"/>
                <a:t>9,750</a:t>
              </a:r>
            </a:p>
          </p:txBody>
        </p:sp>
      </p:grpSp>
      <p:cxnSp>
        <p:nvCxnSpPr>
          <p:cNvPr id="78" name="Straight Arrow Connector 77">
            <a:extLst>
              <a:ext uri="{FF2B5EF4-FFF2-40B4-BE49-F238E27FC236}">
                <a16:creationId xmlns:a16="http://schemas.microsoft.com/office/drawing/2014/main" id="{8DB5A4DB-A9B7-43EE-8B6C-A2FB82D01144}"/>
              </a:ext>
            </a:extLst>
          </p:cNvPr>
          <p:cNvCxnSpPr/>
          <p:nvPr/>
        </p:nvCxnSpPr>
        <p:spPr>
          <a:xfrm flipH="1">
            <a:off x="1401961" y="391971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9263C37-9728-4CA0-9F07-E0195401267F}"/>
              </a:ext>
            </a:extLst>
          </p:cNvPr>
          <p:cNvCxnSpPr/>
          <p:nvPr/>
        </p:nvCxnSpPr>
        <p:spPr>
          <a:xfrm flipH="1">
            <a:off x="3457558" y="2815581"/>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B290E49-F11D-4231-800B-F1E3019FDF20}"/>
              </a:ext>
            </a:extLst>
          </p:cNvPr>
          <p:cNvCxnSpPr/>
          <p:nvPr/>
        </p:nvCxnSpPr>
        <p:spPr>
          <a:xfrm flipH="1">
            <a:off x="5592870" y="436379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5D65E91-1085-4CF4-9801-DE68781712E4}"/>
              </a:ext>
            </a:extLst>
          </p:cNvPr>
          <p:cNvCxnSpPr/>
          <p:nvPr/>
        </p:nvCxnSpPr>
        <p:spPr>
          <a:xfrm flipH="1">
            <a:off x="7516824" y="3024580"/>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19">
            <a:extLst>
              <a:ext uri="{FF2B5EF4-FFF2-40B4-BE49-F238E27FC236}">
                <a16:creationId xmlns:a16="http://schemas.microsoft.com/office/drawing/2014/main" id="{299D1D46-A253-4970-A20E-6DC98B21CC31}"/>
              </a:ext>
            </a:extLst>
          </p:cNvPr>
          <p:cNvSpPr txBox="1"/>
          <p:nvPr/>
        </p:nvSpPr>
        <p:spPr>
          <a:xfrm>
            <a:off x="8272056" y="3032678"/>
            <a:ext cx="3431567"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 arrow is between ___ thousand and ___ thousand. </a:t>
            </a:r>
          </a:p>
        </p:txBody>
      </p:sp>
      <p:sp>
        <p:nvSpPr>
          <p:cNvPr id="6" name="Content Placeholder 2">
            <a:extLst>
              <a:ext uri="{FF2B5EF4-FFF2-40B4-BE49-F238E27FC236}">
                <a16:creationId xmlns:a16="http://schemas.microsoft.com/office/drawing/2014/main" id="{DC010D11-9C0E-4046-8D69-07429CDC8480}"/>
              </a:ext>
            </a:extLst>
          </p:cNvPr>
          <p:cNvSpPr txBox="1">
            <a:spLocks/>
          </p:cNvSpPr>
          <p:nvPr/>
        </p:nvSpPr>
        <p:spPr>
          <a:xfrm flipH="1">
            <a:off x="7557767" y="1167066"/>
            <a:ext cx="4486245" cy="522651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In turn identify which number the arrow is pointing to on each number line by using the following clues. </a:t>
            </a:r>
          </a:p>
          <a:p>
            <a:pPr>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First identify which 2 multiples of a thousand the arrow is between. </a:t>
            </a:r>
          </a:p>
          <a:p>
            <a:pPr marL="342900" indent="-342900">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Then look at  h</a:t>
            </a:r>
            <a:r>
              <a:rPr lang="en-GB" sz="2000" dirty="0">
                <a:latin typeface="Arial" panose="020B0604020202020204" pitchFamily="34" charset="0"/>
                <a:cs typeface="Arial" panose="020B0604020202020204" pitchFamily="34" charset="0"/>
              </a:rPr>
              <a:t>ow many intervals are there on the number line and decide the size of each step.</a:t>
            </a:r>
          </a:p>
          <a:p>
            <a:pPr marL="342900" indent="-342900">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Then count in steps from the lower number until you reach the arrow. </a:t>
            </a: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4254999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1251BF-EFA0-45E7-9BB2-9B22E92889E6}"/>
              </a:ext>
            </a:extLst>
          </p:cNvPr>
          <p:cNvPicPr>
            <a:picLocks noChangeAspect="1"/>
          </p:cNvPicPr>
          <p:nvPr/>
        </p:nvPicPr>
        <p:blipFill rotWithShape="1">
          <a:blip r:embed="rId3">
            <a:extLst>
              <a:ext uri="{28A0092B-C50C-407E-A947-70E740481C1C}">
                <a14:useLocalDpi xmlns:a14="http://schemas.microsoft.com/office/drawing/2010/main" val="0"/>
              </a:ext>
            </a:extLst>
          </a:blip>
          <a:srcRect t="19188" b="2550"/>
          <a:stretch/>
        </p:blipFill>
        <p:spPr>
          <a:xfrm>
            <a:off x="-626515" y="1092239"/>
            <a:ext cx="7926735" cy="5131942"/>
          </a:xfrm>
          <a:prstGeom prst="rect">
            <a:avLst/>
          </a:prstGeom>
        </p:spPr>
      </p:pic>
      <p:sp>
        <p:nvSpPr>
          <p:cNvPr id="3" name="Title 2">
            <a:extLst>
              <a:ext uri="{FF2B5EF4-FFF2-40B4-BE49-F238E27FC236}">
                <a16:creationId xmlns:a16="http://schemas.microsoft.com/office/drawing/2014/main" id="{A81D0F2A-92C1-4E7E-8923-973756C61AC9}"/>
              </a:ext>
            </a:extLst>
          </p:cNvPr>
          <p:cNvSpPr>
            <a:spLocks noGrp="1"/>
          </p:cNvSpPr>
          <p:nvPr>
            <p:ph type="title"/>
          </p:nvPr>
        </p:nvSpPr>
        <p:spPr/>
        <p:txBody>
          <a:bodyPr/>
          <a:lstStyle/>
          <a:p>
            <a:r>
              <a:rPr lang="en-US" altLang="en-US" dirty="0"/>
              <a:t>4NPV-4 Reading scales with 2, 4, 5 or 10 intervals</a:t>
            </a:r>
            <a:endParaRPr lang="en-GB" dirty="0"/>
          </a:p>
        </p:txBody>
      </p:sp>
      <p:pic>
        <p:nvPicPr>
          <p:cNvPr id="18" name="Picture 17" descr="A close up of a clock&#10;&#10;Description generated with high confidence">
            <a:extLst>
              <a:ext uri="{FF2B5EF4-FFF2-40B4-BE49-F238E27FC236}">
                <a16:creationId xmlns:a16="http://schemas.microsoft.com/office/drawing/2014/main" id="{B9B66BB5-5633-4274-98DC-1594AEEA1FA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00125" y="1218490"/>
            <a:ext cx="1131285" cy="630001"/>
          </a:xfrm>
          <a:prstGeom prst="rect">
            <a:avLst/>
          </a:prstGeom>
        </p:spPr>
      </p:pic>
      <p:pic>
        <p:nvPicPr>
          <p:cNvPr id="10" name="Picture 9">
            <a:extLst>
              <a:ext uri="{FF2B5EF4-FFF2-40B4-BE49-F238E27FC236}">
                <a16:creationId xmlns:a16="http://schemas.microsoft.com/office/drawing/2014/main" id="{10DCE73D-5497-491A-B8BE-71E400DF1F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19057">
            <a:off x="789275" y="1271484"/>
            <a:ext cx="5120552" cy="5130197"/>
          </a:xfrm>
          <a:prstGeom prst="rect">
            <a:avLst/>
          </a:prstGeom>
        </p:spPr>
      </p:pic>
      <p:sp>
        <p:nvSpPr>
          <p:cNvPr id="5" name="Content Placeholder 2">
            <a:extLst>
              <a:ext uri="{FF2B5EF4-FFF2-40B4-BE49-F238E27FC236}">
                <a16:creationId xmlns:a16="http://schemas.microsoft.com/office/drawing/2014/main" id="{71A052D8-3139-49A0-9BD3-500BF53ECCF6}"/>
              </a:ext>
            </a:extLst>
          </p:cNvPr>
          <p:cNvSpPr txBox="1">
            <a:spLocks/>
          </p:cNvSpPr>
          <p:nvPr/>
        </p:nvSpPr>
        <p:spPr>
          <a:xfrm>
            <a:off x="6192012" y="1567969"/>
            <a:ext cx="5390389" cy="419779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is different about this representation? Where might you see this?</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here has the arrow stopped? Is it before or after 1,000? How do you know?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t>
            </a:r>
            <a:r>
              <a:rPr lang="en-GB" sz="2000" dirty="0">
                <a:latin typeface="Arial" panose="020B0604020202020204" pitchFamily="34" charset="0"/>
                <a:cs typeface="Arial" panose="020B0604020202020204" pitchFamily="34" charset="0"/>
              </a:rPr>
              <a:t>ould it be 300? Why not?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a:t>
            </a:r>
            <a:r>
              <a:rPr lang="en-GB" sz="2000" dirty="0">
                <a:latin typeface="Arial" panose="020B0604020202020204" pitchFamily="34" charset="0"/>
                <a:cs typeface="Arial" panose="020B0604020202020204" pitchFamily="34" charset="0"/>
              </a:rPr>
              <a:t>ow many intervals are there between zero and 1,000? So, what interval do we need to count up in?</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Did you get 750g? C</a:t>
            </a:r>
            <a:r>
              <a:rPr lang="en-GB" sz="2000" dirty="0">
                <a:latin typeface="Arial" panose="020B0604020202020204" pitchFamily="34" charset="0"/>
                <a:cs typeface="Arial" panose="020B0604020202020204" pitchFamily="34" charset="0"/>
              </a:rPr>
              <a:t>ount in steps of 250 from zero to check if you are correct.</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182731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15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461323-BC0F-465E-BFA9-A84D920D9EEA}"/>
              </a:ext>
            </a:extLst>
          </p:cNvPr>
          <p:cNvPicPr>
            <a:picLocks noChangeAspect="1"/>
          </p:cNvPicPr>
          <p:nvPr/>
        </p:nvPicPr>
        <p:blipFill rotWithShape="1">
          <a:blip r:embed="rId3">
            <a:extLst>
              <a:ext uri="{28A0092B-C50C-407E-A947-70E740481C1C}">
                <a14:useLocalDpi xmlns:a14="http://schemas.microsoft.com/office/drawing/2010/main" val="0"/>
              </a:ext>
            </a:extLst>
          </a:blip>
          <a:srcRect t="18918"/>
          <a:stretch/>
        </p:blipFill>
        <p:spPr>
          <a:xfrm>
            <a:off x="-589673" y="1225313"/>
            <a:ext cx="7897804" cy="5168287"/>
          </a:xfrm>
          <a:prstGeom prst="rect">
            <a:avLst/>
          </a:prstGeom>
        </p:spPr>
      </p:pic>
      <p:sp>
        <p:nvSpPr>
          <p:cNvPr id="3" name="Title 2">
            <a:extLst>
              <a:ext uri="{FF2B5EF4-FFF2-40B4-BE49-F238E27FC236}">
                <a16:creationId xmlns:a16="http://schemas.microsoft.com/office/drawing/2014/main" id="{E4AB7E9A-052A-4017-BDA2-418684914F4E}"/>
              </a:ext>
            </a:extLst>
          </p:cNvPr>
          <p:cNvSpPr>
            <a:spLocks noGrp="1"/>
          </p:cNvSpPr>
          <p:nvPr>
            <p:ph type="title"/>
          </p:nvPr>
        </p:nvSpPr>
        <p:spPr/>
        <p:txBody>
          <a:bodyPr/>
          <a:lstStyle/>
          <a:p>
            <a:r>
              <a:rPr lang="en-US" altLang="en-US" dirty="0"/>
              <a:t>4NPV-4 Reading scales with 2, 4, 5 or 10 intervals</a:t>
            </a:r>
            <a:endParaRPr lang="en-GB" dirty="0"/>
          </a:p>
        </p:txBody>
      </p:sp>
      <p:pic>
        <p:nvPicPr>
          <p:cNvPr id="6" name="Picture 5" descr="A close up of a clock&#10;&#10;Description generated with high confidence">
            <a:extLst>
              <a:ext uri="{FF2B5EF4-FFF2-40B4-BE49-F238E27FC236}">
                <a16:creationId xmlns:a16="http://schemas.microsoft.com/office/drawing/2014/main" id="{29841781-6357-49ED-ABEB-0F52543D647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293748" y="1740819"/>
            <a:ext cx="1606325" cy="599923"/>
          </a:xfrm>
          <a:prstGeom prst="rect">
            <a:avLst/>
          </a:prstGeom>
        </p:spPr>
      </p:pic>
      <p:pic>
        <p:nvPicPr>
          <p:cNvPr id="14" name="Picture 13">
            <a:extLst>
              <a:ext uri="{FF2B5EF4-FFF2-40B4-BE49-F238E27FC236}">
                <a16:creationId xmlns:a16="http://schemas.microsoft.com/office/drawing/2014/main" id="{269680BF-D1AC-42AC-ADE6-7659A9E388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19057">
            <a:off x="811653" y="1276416"/>
            <a:ext cx="5120552" cy="5130197"/>
          </a:xfrm>
          <a:prstGeom prst="rect">
            <a:avLst/>
          </a:prstGeom>
        </p:spPr>
      </p:pic>
      <p:sp>
        <p:nvSpPr>
          <p:cNvPr id="4" name="Content Placeholder 2">
            <a:extLst>
              <a:ext uri="{FF2B5EF4-FFF2-40B4-BE49-F238E27FC236}">
                <a16:creationId xmlns:a16="http://schemas.microsoft.com/office/drawing/2014/main" id="{9886E0AC-8970-4CAA-B875-4AA45DA11C7C}"/>
              </a:ext>
            </a:extLst>
          </p:cNvPr>
          <p:cNvSpPr txBox="1">
            <a:spLocks/>
          </p:cNvSpPr>
          <p:nvPr/>
        </p:nvSpPr>
        <p:spPr>
          <a:xfrm>
            <a:off x="6900074" y="1567969"/>
            <a:ext cx="4682328" cy="452000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here has the arrow stopped? Is it before or after 1,000? How do you know?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a:t>
            </a:r>
            <a:r>
              <a:rPr lang="en-GB" sz="2000" dirty="0">
                <a:latin typeface="Arial" panose="020B0604020202020204" pitchFamily="34" charset="0"/>
                <a:cs typeface="Arial" panose="020B0604020202020204" pitchFamily="34" charset="0"/>
              </a:rPr>
              <a:t>ow many intervals are there between zero and 1,000?</a:t>
            </a:r>
            <a:r>
              <a:rPr lang="en-US" sz="2000" dirty="0">
                <a:latin typeface="Arial" panose="020B0604020202020204" pitchFamily="34" charset="0"/>
                <a:cs typeface="Arial" panose="020B0604020202020204" pitchFamily="34" charset="0"/>
              </a:rPr>
              <a:t> So what interval do we need to count in?</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t>
            </a:r>
            <a:r>
              <a:rPr lang="en-GB" sz="2000" dirty="0">
                <a:latin typeface="Arial" panose="020B0604020202020204" pitchFamily="34" charset="0"/>
                <a:cs typeface="Arial" panose="020B0604020202020204" pitchFamily="34" charset="0"/>
              </a:rPr>
              <a:t>ould the arrow be pointing to 600? Why not?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If the answer is 1,400g, c</a:t>
            </a:r>
            <a:r>
              <a:rPr lang="en-GB" sz="2000" dirty="0">
                <a:latin typeface="Arial" panose="020B0604020202020204" pitchFamily="34" charset="0"/>
                <a:cs typeface="Arial" panose="020B0604020202020204" pitchFamily="34" charset="0"/>
              </a:rPr>
              <a:t>an you count in steps of 200 from zero to check if you are correct?</a:t>
            </a:r>
          </a:p>
          <a:p>
            <a:pPr marL="0" indent="0">
              <a:lnSpc>
                <a:spcPct val="120000"/>
              </a:lnSpc>
              <a:spcBef>
                <a:spcPts val="600"/>
              </a:spcBef>
              <a:spcAft>
                <a:spcPts val="600"/>
              </a:spcAft>
              <a:buNone/>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4227336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080000">
                                      <p:cBhvr>
                                        <p:cTn id="6" dur="15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10CE85C-5868-4015-943A-1CC398B74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668" y="1265112"/>
            <a:ext cx="4619106" cy="4850545"/>
          </a:xfrm>
          <a:prstGeom prst="rect">
            <a:avLst/>
          </a:prstGeom>
        </p:spPr>
      </p:pic>
      <p:pic>
        <p:nvPicPr>
          <p:cNvPr id="6" name="Picture 5">
            <a:extLst>
              <a:ext uri="{FF2B5EF4-FFF2-40B4-BE49-F238E27FC236}">
                <a16:creationId xmlns:a16="http://schemas.microsoft.com/office/drawing/2014/main" id="{B3EEC13A-9DDE-4740-ABE6-03FD7A8AE8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19057">
            <a:off x="1275945" y="1239586"/>
            <a:ext cx="5120552" cy="5130197"/>
          </a:xfrm>
          <a:prstGeom prst="rect">
            <a:avLst/>
          </a:prstGeom>
        </p:spPr>
      </p:pic>
      <p:sp>
        <p:nvSpPr>
          <p:cNvPr id="3" name="Title 2">
            <a:extLst>
              <a:ext uri="{FF2B5EF4-FFF2-40B4-BE49-F238E27FC236}">
                <a16:creationId xmlns:a16="http://schemas.microsoft.com/office/drawing/2014/main" id="{13FDF57F-E5F0-40A9-8013-E08743B0F8AE}"/>
              </a:ext>
            </a:extLst>
          </p:cNvPr>
          <p:cNvSpPr>
            <a:spLocks noGrp="1"/>
          </p:cNvSpPr>
          <p:nvPr>
            <p:ph type="title"/>
          </p:nvPr>
        </p:nvSpPr>
        <p:spPr/>
        <p:txBody>
          <a:bodyPr/>
          <a:lstStyle/>
          <a:p>
            <a:r>
              <a:rPr lang="en-US" altLang="en-US" dirty="0"/>
              <a:t>4NPV-4 Reading scales with 2, 4, 5 or 10 intervals</a:t>
            </a:r>
            <a:endParaRPr lang="en-GB" dirty="0"/>
          </a:p>
        </p:txBody>
      </p:sp>
      <p:pic>
        <p:nvPicPr>
          <p:cNvPr id="19" name="Picture 18" descr="A close up of a clock&#10;&#10;Description generated with high confidence">
            <a:extLst>
              <a:ext uri="{FF2B5EF4-FFF2-40B4-BE49-F238E27FC236}">
                <a16:creationId xmlns:a16="http://schemas.microsoft.com/office/drawing/2014/main" id="{73588A2C-D811-40F8-B9CF-ABB1EB264C6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5360" y="2116685"/>
            <a:ext cx="1143000" cy="630000"/>
          </a:xfrm>
          <a:prstGeom prst="rect">
            <a:avLst/>
          </a:prstGeom>
        </p:spPr>
      </p:pic>
      <p:sp>
        <p:nvSpPr>
          <p:cNvPr id="4" name="Content Placeholder 2">
            <a:extLst>
              <a:ext uri="{FF2B5EF4-FFF2-40B4-BE49-F238E27FC236}">
                <a16:creationId xmlns:a16="http://schemas.microsoft.com/office/drawing/2014/main" id="{74742E58-D920-4602-8A43-D1667B41CAC7}"/>
              </a:ext>
            </a:extLst>
          </p:cNvPr>
          <p:cNvSpPr txBox="1">
            <a:spLocks/>
          </p:cNvSpPr>
          <p:nvPr/>
        </p:nvSpPr>
        <p:spPr>
          <a:xfrm>
            <a:off x="6741042" y="1567970"/>
            <a:ext cx="484135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here has the arrow stopped? Is it before or after 1,000? How do you know?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a:t>
            </a:r>
            <a:r>
              <a:rPr lang="en-GB" sz="2000" dirty="0">
                <a:latin typeface="Arial" panose="020B0604020202020204" pitchFamily="34" charset="0"/>
                <a:cs typeface="Arial" panose="020B0604020202020204" pitchFamily="34" charset="0"/>
              </a:rPr>
              <a:t>ow many intervals are there between zero and 1,000?</a:t>
            </a:r>
            <a:r>
              <a:rPr lang="en-US" sz="2000" dirty="0">
                <a:latin typeface="Arial" panose="020B0604020202020204" pitchFamily="34" charset="0"/>
                <a:cs typeface="Arial" panose="020B0604020202020204" pitchFamily="34" charset="0"/>
              </a:rPr>
              <a:t> So what interval do we need to count in?</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t>
            </a:r>
            <a:r>
              <a:rPr lang="en-GB" sz="2000" dirty="0">
                <a:latin typeface="Arial" panose="020B0604020202020204" pitchFamily="34" charset="0"/>
                <a:cs typeface="Arial" panose="020B0604020202020204" pitchFamily="34" charset="0"/>
              </a:rPr>
              <a:t>ould the arrow be pointing to 100? Why not?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If the answer is 500g how can you </a:t>
            </a:r>
            <a:r>
              <a:rPr lang="en-GB" sz="2000" dirty="0">
                <a:latin typeface="Arial" panose="020B0604020202020204" pitchFamily="34" charset="0"/>
                <a:cs typeface="Arial" panose="020B0604020202020204" pitchFamily="34" charset="0"/>
              </a:rPr>
              <a:t>check if you are correct?</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661932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3600000">
                                      <p:cBhvr>
                                        <p:cTn id="6" dur="15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8BBD2A-2A62-492B-98BD-06F6741C6C88}"/>
              </a:ext>
            </a:extLst>
          </p:cNvPr>
          <p:cNvSpPr>
            <a:spLocks noGrp="1"/>
          </p:cNvSpPr>
          <p:nvPr>
            <p:ph type="title"/>
          </p:nvPr>
        </p:nvSpPr>
        <p:spPr/>
        <p:txBody>
          <a:bodyPr/>
          <a:lstStyle/>
          <a:p>
            <a:r>
              <a:rPr lang="en-US" altLang="en-US" dirty="0"/>
              <a:t>4NPV-4 Reading scales with 2, 4, 5 or 10 intervals</a:t>
            </a:r>
            <a:endParaRPr lang="en-GB" b="1" dirty="0"/>
          </a:p>
        </p:txBody>
      </p:sp>
      <p:pic>
        <p:nvPicPr>
          <p:cNvPr id="5" name="Picture 4">
            <a:extLst>
              <a:ext uri="{FF2B5EF4-FFF2-40B4-BE49-F238E27FC236}">
                <a16:creationId xmlns:a16="http://schemas.microsoft.com/office/drawing/2014/main" id="{44F75653-A0C8-4E36-8717-70FCC0F90C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46940" y="1340993"/>
            <a:ext cx="1714501" cy="4601316"/>
          </a:xfrm>
          <a:prstGeom prst="rect">
            <a:avLst/>
          </a:prstGeom>
        </p:spPr>
      </p:pic>
      <p:sp>
        <p:nvSpPr>
          <p:cNvPr id="7" name="Rectangle 6">
            <a:extLst>
              <a:ext uri="{FF2B5EF4-FFF2-40B4-BE49-F238E27FC236}">
                <a16:creationId xmlns:a16="http://schemas.microsoft.com/office/drawing/2014/main" id="{83A37FC9-6705-4CD1-863F-72050FFC6092}"/>
              </a:ext>
            </a:extLst>
          </p:cNvPr>
          <p:cNvSpPr/>
          <p:nvPr/>
        </p:nvSpPr>
        <p:spPr bwMode="auto">
          <a:xfrm>
            <a:off x="1946940" y="5152951"/>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3" name="Rectangle 12">
            <a:extLst>
              <a:ext uri="{FF2B5EF4-FFF2-40B4-BE49-F238E27FC236}">
                <a16:creationId xmlns:a16="http://schemas.microsoft.com/office/drawing/2014/main" id="{2C0B4D34-9E49-46A9-93B5-6461C450A70E}"/>
              </a:ext>
            </a:extLst>
          </p:cNvPr>
          <p:cNvSpPr/>
          <p:nvPr/>
        </p:nvSpPr>
        <p:spPr bwMode="auto">
          <a:xfrm>
            <a:off x="1946939" y="4782534"/>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5" name="Rectangle 14">
            <a:extLst>
              <a:ext uri="{FF2B5EF4-FFF2-40B4-BE49-F238E27FC236}">
                <a16:creationId xmlns:a16="http://schemas.microsoft.com/office/drawing/2014/main" id="{C50BB887-EC72-4219-BF4C-D9F557964185}"/>
              </a:ext>
            </a:extLst>
          </p:cNvPr>
          <p:cNvSpPr/>
          <p:nvPr/>
        </p:nvSpPr>
        <p:spPr bwMode="auto">
          <a:xfrm>
            <a:off x="1946938" y="4451276"/>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6" name="Rectangle 15">
            <a:extLst>
              <a:ext uri="{FF2B5EF4-FFF2-40B4-BE49-F238E27FC236}">
                <a16:creationId xmlns:a16="http://schemas.microsoft.com/office/drawing/2014/main" id="{F69D03BE-31DF-410A-906E-5910AE5116D8}"/>
              </a:ext>
            </a:extLst>
          </p:cNvPr>
          <p:cNvSpPr/>
          <p:nvPr/>
        </p:nvSpPr>
        <p:spPr bwMode="auto">
          <a:xfrm>
            <a:off x="1946938" y="4212622"/>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7" name="Rectangle 16">
            <a:extLst>
              <a:ext uri="{FF2B5EF4-FFF2-40B4-BE49-F238E27FC236}">
                <a16:creationId xmlns:a16="http://schemas.microsoft.com/office/drawing/2014/main" id="{96BE4D82-3E8D-4915-9B69-1FB74C6BBF54}"/>
              </a:ext>
            </a:extLst>
          </p:cNvPr>
          <p:cNvSpPr/>
          <p:nvPr/>
        </p:nvSpPr>
        <p:spPr bwMode="auto">
          <a:xfrm>
            <a:off x="1946938" y="3510947"/>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8" name="Rectangle 17">
            <a:extLst>
              <a:ext uri="{FF2B5EF4-FFF2-40B4-BE49-F238E27FC236}">
                <a16:creationId xmlns:a16="http://schemas.microsoft.com/office/drawing/2014/main" id="{8F41204D-B380-48D5-B8B4-BC5CD2E80F1C}"/>
              </a:ext>
            </a:extLst>
          </p:cNvPr>
          <p:cNvSpPr/>
          <p:nvPr/>
        </p:nvSpPr>
        <p:spPr bwMode="auto">
          <a:xfrm>
            <a:off x="1915187" y="3225991"/>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9" name="Rectangle 18">
            <a:extLst>
              <a:ext uri="{FF2B5EF4-FFF2-40B4-BE49-F238E27FC236}">
                <a16:creationId xmlns:a16="http://schemas.microsoft.com/office/drawing/2014/main" id="{3F366185-1043-4580-A3EF-C9A62C9CFC0E}"/>
              </a:ext>
            </a:extLst>
          </p:cNvPr>
          <p:cNvSpPr/>
          <p:nvPr/>
        </p:nvSpPr>
        <p:spPr bwMode="auto">
          <a:xfrm>
            <a:off x="1946938" y="2891823"/>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0" name="Rectangle 19">
            <a:extLst>
              <a:ext uri="{FF2B5EF4-FFF2-40B4-BE49-F238E27FC236}">
                <a16:creationId xmlns:a16="http://schemas.microsoft.com/office/drawing/2014/main" id="{23B5BD42-B271-410C-9039-009B307501DA}"/>
              </a:ext>
            </a:extLst>
          </p:cNvPr>
          <p:cNvSpPr/>
          <p:nvPr/>
        </p:nvSpPr>
        <p:spPr bwMode="auto">
          <a:xfrm>
            <a:off x="1972334" y="2516987"/>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1" name="Rectangle 20">
            <a:extLst>
              <a:ext uri="{FF2B5EF4-FFF2-40B4-BE49-F238E27FC236}">
                <a16:creationId xmlns:a16="http://schemas.microsoft.com/office/drawing/2014/main" id="{4AEDBE40-0D35-4BDB-A8EB-9A7AF05E86C6}"/>
              </a:ext>
            </a:extLst>
          </p:cNvPr>
          <p:cNvSpPr/>
          <p:nvPr/>
        </p:nvSpPr>
        <p:spPr bwMode="auto">
          <a:xfrm>
            <a:off x="1915187" y="1822138"/>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2" name="Rectangle 21">
            <a:extLst>
              <a:ext uri="{FF2B5EF4-FFF2-40B4-BE49-F238E27FC236}">
                <a16:creationId xmlns:a16="http://schemas.microsoft.com/office/drawing/2014/main" id="{F6D314C8-777C-4A08-A3AC-649715C8DDB2}"/>
              </a:ext>
            </a:extLst>
          </p:cNvPr>
          <p:cNvSpPr/>
          <p:nvPr/>
        </p:nvSpPr>
        <p:spPr bwMode="auto">
          <a:xfrm>
            <a:off x="1915186" y="1520077"/>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4" name="Content Placeholder 2">
            <a:extLst>
              <a:ext uri="{FF2B5EF4-FFF2-40B4-BE49-F238E27FC236}">
                <a16:creationId xmlns:a16="http://schemas.microsoft.com/office/drawing/2014/main" id="{1BDA792A-213A-45E1-844A-484BD7908E77}"/>
              </a:ext>
            </a:extLst>
          </p:cNvPr>
          <p:cNvSpPr txBox="1">
            <a:spLocks/>
          </p:cNvSpPr>
          <p:nvPr/>
        </p:nvSpPr>
        <p:spPr>
          <a:xfrm>
            <a:off x="6192012" y="1567969"/>
            <a:ext cx="5390389" cy="437433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here have you seen this kind of representation? What is different this time?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a:t>
            </a:r>
            <a:r>
              <a:rPr lang="en-GB" sz="2000" dirty="0">
                <a:latin typeface="Arial" panose="020B0604020202020204" pitchFamily="34" charset="0"/>
                <a:cs typeface="Arial" panose="020B0604020202020204" pitchFamily="34" charset="0"/>
              </a:rPr>
              <a:t>ow do the squares help you? Could each square be worth 100? Why not?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correct value of each square?</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the red bar? The blue bar?</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difference in value between the bars? Can you do this without having to subtract? Explain how.</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039217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88384-7046-4660-AE6E-211FF8786786}"/>
              </a:ext>
            </a:extLst>
          </p:cNvPr>
          <p:cNvSpPr>
            <a:spLocks noGrp="1"/>
          </p:cNvSpPr>
          <p:nvPr>
            <p:ph type="title"/>
          </p:nvPr>
        </p:nvSpPr>
        <p:spPr/>
        <p:txBody>
          <a:bodyPr/>
          <a:lstStyle/>
          <a:p>
            <a:r>
              <a:rPr lang="en-US" altLang="en-US" dirty="0"/>
              <a:t>4NPV-4 Reading scales with 2, 4, 5 or 10 intervals</a:t>
            </a:r>
            <a:endParaRPr lang="en-GB" dirty="0"/>
          </a:p>
        </p:txBody>
      </p:sp>
      <p:pic>
        <p:nvPicPr>
          <p:cNvPr id="4" name="Picture 3" descr="A picture containing scoreboard, text&#10;&#10;Description generated with high confidence">
            <a:extLst>
              <a:ext uri="{FF2B5EF4-FFF2-40B4-BE49-F238E27FC236}">
                <a16:creationId xmlns:a16="http://schemas.microsoft.com/office/drawing/2014/main" id="{EE3240A5-B5FE-420B-9FE2-5E8E8DB87EC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46349" y="1409763"/>
            <a:ext cx="2013444" cy="4421249"/>
          </a:xfrm>
          <a:prstGeom prst="rect">
            <a:avLst/>
          </a:prstGeom>
        </p:spPr>
      </p:pic>
      <p:sp>
        <p:nvSpPr>
          <p:cNvPr id="5" name="Rectangle 4">
            <a:extLst>
              <a:ext uri="{FF2B5EF4-FFF2-40B4-BE49-F238E27FC236}">
                <a16:creationId xmlns:a16="http://schemas.microsoft.com/office/drawing/2014/main" id="{BE8AC488-FE50-4FEC-892F-8EF86AC3991C}"/>
              </a:ext>
            </a:extLst>
          </p:cNvPr>
          <p:cNvSpPr/>
          <p:nvPr/>
        </p:nvSpPr>
        <p:spPr bwMode="auto">
          <a:xfrm>
            <a:off x="1846349" y="4509386"/>
            <a:ext cx="740022"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1" name="Rectangle 10">
            <a:extLst>
              <a:ext uri="{FF2B5EF4-FFF2-40B4-BE49-F238E27FC236}">
                <a16:creationId xmlns:a16="http://schemas.microsoft.com/office/drawing/2014/main" id="{FBF0C3E0-6B7C-44CD-AF29-26B7129842DA}"/>
              </a:ext>
            </a:extLst>
          </p:cNvPr>
          <p:cNvSpPr/>
          <p:nvPr/>
        </p:nvSpPr>
        <p:spPr bwMode="auto">
          <a:xfrm>
            <a:off x="1846349" y="2889724"/>
            <a:ext cx="740022"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2" name="Rectangle 11">
            <a:extLst>
              <a:ext uri="{FF2B5EF4-FFF2-40B4-BE49-F238E27FC236}">
                <a16:creationId xmlns:a16="http://schemas.microsoft.com/office/drawing/2014/main" id="{6F38600C-3976-4FC9-B71F-D7D6029C6566}"/>
              </a:ext>
            </a:extLst>
          </p:cNvPr>
          <p:cNvSpPr/>
          <p:nvPr/>
        </p:nvSpPr>
        <p:spPr bwMode="auto">
          <a:xfrm>
            <a:off x="1846349" y="1326800"/>
            <a:ext cx="740022"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6" name="Rectangle 5">
            <a:extLst>
              <a:ext uri="{FF2B5EF4-FFF2-40B4-BE49-F238E27FC236}">
                <a16:creationId xmlns:a16="http://schemas.microsoft.com/office/drawing/2014/main" id="{57371906-E4A3-4749-A372-A731AEE29C5A}"/>
              </a:ext>
            </a:extLst>
          </p:cNvPr>
          <p:cNvSpPr/>
          <p:nvPr/>
        </p:nvSpPr>
        <p:spPr bwMode="auto">
          <a:xfrm>
            <a:off x="2002171" y="4890386"/>
            <a:ext cx="584200"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5" name="Rectangle 14">
            <a:extLst>
              <a:ext uri="{FF2B5EF4-FFF2-40B4-BE49-F238E27FC236}">
                <a16:creationId xmlns:a16="http://schemas.microsoft.com/office/drawing/2014/main" id="{1AEEB85F-1962-4CC8-A6FF-68E0DE77329C}"/>
              </a:ext>
            </a:extLst>
          </p:cNvPr>
          <p:cNvSpPr/>
          <p:nvPr/>
        </p:nvSpPr>
        <p:spPr bwMode="auto">
          <a:xfrm>
            <a:off x="2002171" y="4159311"/>
            <a:ext cx="584200"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7" name="Rectangle 16">
            <a:extLst>
              <a:ext uri="{FF2B5EF4-FFF2-40B4-BE49-F238E27FC236}">
                <a16:creationId xmlns:a16="http://schemas.microsoft.com/office/drawing/2014/main" id="{82C87C2B-1E9A-44F2-BDF9-1E003939B3AA}"/>
              </a:ext>
            </a:extLst>
          </p:cNvPr>
          <p:cNvSpPr/>
          <p:nvPr/>
        </p:nvSpPr>
        <p:spPr bwMode="auto">
          <a:xfrm>
            <a:off x="1846349" y="3256787"/>
            <a:ext cx="740022" cy="4427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9" name="Rectangle 18">
            <a:extLst>
              <a:ext uri="{FF2B5EF4-FFF2-40B4-BE49-F238E27FC236}">
                <a16:creationId xmlns:a16="http://schemas.microsoft.com/office/drawing/2014/main" id="{102A5770-DB79-4300-B892-EB3EC61099B5}"/>
              </a:ext>
            </a:extLst>
          </p:cNvPr>
          <p:cNvSpPr/>
          <p:nvPr/>
        </p:nvSpPr>
        <p:spPr bwMode="auto">
          <a:xfrm>
            <a:off x="1846349" y="2455491"/>
            <a:ext cx="740022" cy="4427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0" name="Rectangle 19">
            <a:extLst>
              <a:ext uri="{FF2B5EF4-FFF2-40B4-BE49-F238E27FC236}">
                <a16:creationId xmlns:a16="http://schemas.microsoft.com/office/drawing/2014/main" id="{7A7A0399-2F51-4199-915B-7B5B2537275E}"/>
              </a:ext>
            </a:extLst>
          </p:cNvPr>
          <p:cNvSpPr/>
          <p:nvPr/>
        </p:nvSpPr>
        <p:spPr bwMode="auto">
          <a:xfrm>
            <a:off x="1846349" y="1661659"/>
            <a:ext cx="740022" cy="4427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7" name="Content Placeholder 2">
            <a:extLst>
              <a:ext uri="{FF2B5EF4-FFF2-40B4-BE49-F238E27FC236}">
                <a16:creationId xmlns:a16="http://schemas.microsoft.com/office/drawing/2014/main" id="{790DA8F2-7553-472D-AD92-171812FED382}"/>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a:t>
            </a:r>
            <a:r>
              <a:rPr lang="en-GB" sz="2000" dirty="0">
                <a:latin typeface="Arial" panose="020B0604020202020204" pitchFamily="34" charset="0"/>
                <a:cs typeface="Arial" panose="020B0604020202020204" pitchFamily="34" charset="0"/>
              </a:rPr>
              <a:t>ow do the squares help you? Could each square be worth 200? Why not?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correct value of each square? How do you know?</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the red bar? The blue bar?</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difference in value between the bars? Can you do this without having to subtract? Explain how.</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474856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6" grpId="0" animBg="1"/>
      <p:bldP spid="15" grpId="0" animBg="1"/>
      <p:bldP spid="17"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C49FCE-66B9-4A0C-8AD8-B7CADF24EA93}"/>
              </a:ext>
            </a:extLst>
          </p:cNvPr>
          <p:cNvSpPr>
            <a:spLocks noGrp="1"/>
          </p:cNvSpPr>
          <p:nvPr>
            <p:ph type="title"/>
          </p:nvPr>
        </p:nvSpPr>
        <p:spPr/>
        <p:txBody>
          <a:bodyPr/>
          <a:lstStyle/>
          <a:p>
            <a:r>
              <a:rPr lang="en-US" altLang="en-US" dirty="0"/>
              <a:t>4NPV-4 Reading scales with 2, 4, 5 or 10 intervals</a:t>
            </a:r>
            <a:endParaRPr lang="en-GB" dirty="0"/>
          </a:p>
        </p:txBody>
      </p:sp>
      <p:pic>
        <p:nvPicPr>
          <p:cNvPr id="4" name="Picture 3" descr="A picture containing text&#10;&#10;Description generated with very high confidence">
            <a:extLst>
              <a:ext uri="{FF2B5EF4-FFF2-40B4-BE49-F238E27FC236}">
                <a16:creationId xmlns:a16="http://schemas.microsoft.com/office/drawing/2014/main" id="{68AF44FB-7B54-4628-849C-E2C1DAF11FA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34266" y="1557338"/>
            <a:ext cx="2737344" cy="4523635"/>
          </a:xfrm>
          <a:prstGeom prst="rect">
            <a:avLst/>
          </a:prstGeom>
        </p:spPr>
      </p:pic>
      <p:sp>
        <p:nvSpPr>
          <p:cNvPr id="5" name="Rectangle 4">
            <a:extLst>
              <a:ext uri="{FF2B5EF4-FFF2-40B4-BE49-F238E27FC236}">
                <a16:creationId xmlns:a16="http://schemas.microsoft.com/office/drawing/2014/main" id="{33596355-985A-4F34-B11F-D11F3E87E7DF}"/>
              </a:ext>
            </a:extLst>
          </p:cNvPr>
          <p:cNvSpPr/>
          <p:nvPr/>
        </p:nvSpPr>
        <p:spPr bwMode="auto">
          <a:xfrm>
            <a:off x="1617038" y="5038354"/>
            <a:ext cx="977900" cy="3175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2" name="Rectangle 11">
            <a:extLst>
              <a:ext uri="{FF2B5EF4-FFF2-40B4-BE49-F238E27FC236}">
                <a16:creationId xmlns:a16="http://schemas.microsoft.com/office/drawing/2014/main" id="{62C686EA-788B-4EA6-B607-15D4BEBBAF14}"/>
              </a:ext>
            </a:extLst>
          </p:cNvPr>
          <p:cNvSpPr/>
          <p:nvPr/>
        </p:nvSpPr>
        <p:spPr bwMode="auto">
          <a:xfrm>
            <a:off x="1528138" y="3654054"/>
            <a:ext cx="977900" cy="4826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3" name="Rectangle 12">
            <a:extLst>
              <a:ext uri="{FF2B5EF4-FFF2-40B4-BE49-F238E27FC236}">
                <a16:creationId xmlns:a16="http://schemas.microsoft.com/office/drawing/2014/main" id="{E356089C-DA78-47AC-8699-89575C3DADF4}"/>
              </a:ext>
            </a:extLst>
          </p:cNvPr>
          <p:cNvSpPr/>
          <p:nvPr/>
        </p:nvSpPr>
        <p:spPr bwMode="auto">
          <a:xfrm>
            <a:off x="1528138" y="2511054"/>
            <a:ext cx="977900" cy="4826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7" name="Picture 6" descr="A picture containing text&#10;&#10;Description generated with very high confidence">
            <a:extLst>
              <a:ext uri="{FF2B5EF4-FFF2-40B4-BE49-F238E27FC236}">
                <a16:creationId xmlns:a16="http://schemas.microsoft.com/office/drawing/2014/main" id="{2F73DBA4-67E4-4235-95E0-C8132D5A75C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68013" y="3953063"/>
            <a:ext cx="392400" cy="475045"/>
          </a:xfrm>
          <a:prstGeom prst="rect">
            <a:avLst/>
          </a:prstGeom>
        </p:spPr>
      </p:pic>
      <p:sp>
        <p:nvSpPr>
          <p:cNvPr id="6" name="Content Placeholder 2">
            <a:extLst>
              <a:ext uri="{FF2B5EF4-FFF2-40B4-BE49-F238E27FC236}">
                <a16:creationId xmlns:a16="http://schemas.microsoft.com/office/drawing/2014/main" id="{6D4592EF-9F05-4C57-A27A-AC5F838627EF}"/>
              </a:ext>
            </a:extLst>
          </p:cNvPr>
          <p:cNvSpPr txBox="1">
            <a:spLocks/>
          </p:cNvSpPr>
          <p:nvPr/>
        </p:nvSpPr>
        <p:spPr>
          <a:xfrm>
            <a:off x="6192013" y="1567970"/>
            <a:ext cx="491313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Could each square be worth 100? Why not?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correct value of each square? How do you know?</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the red bar? The blue bar?</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difference in value between the bars? Explain how you know.</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394360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8CDFA-71CB-4B6A-9952-4B12E1221206}"/>
              </a:ext>
            </a:extLst>
          </p:cNvPr>
          <p:cNvSpPr>
            <a:spLocks noGrp="1"/>
          </p:cNvSpPr>
          <p:nvPr>
            <p:ph type="title"/>
          </p:nvPr>
        </p:nvSpPr>
        <p:spPr/>
        <p:txBody>
          <a:bodyPr/>
          <a:lstStyle/>
          <a:p>
            <a:r>
              <a:rPr lang="en-US" altLang="en-US" dirty="0"/>
              <a:t>4NPV-4 Reading scales with 2, 4, 5 or 10 intervals</a:t>
            </a:r>
            <a:endParaRPr lang="en-GB" dirty="0"/>
          </a:p>
        </p:txBody>
      </p:sp>
      <p:pic>
        <p:nvPicPr>
          <p:cNvPr id="6" name="Picture 5">
            <a:extLst>
              <a:ext uri="{FF2B5EF4-FFF2-40B4-BE49-F238E27FC236}">
                <a16:creationId xmlns:a16="http://schemas.microsoft.com/office/drawing/2014/main" id="{7BA294E2-0B44-4A84-AA68-620B1344F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191" y="1184194"/>
            <a:ext cx="3749220" cy="4845215"/>
          </a:xfrm>
          <a:prstGeom prst="rect">
            <a:avLst/>
          </a:prstGeom>
        </p:spPr>
      </p:pic>
      <p:sp>
        <p:nvSpPr>
          <p:cNvPr id="5" name="Content Placeholder 2">
            <a:extLst>
              <a:ext uri="{FF2B5EF4-FFF2-40B4-BE49-F238E27FC236}">
                <a16:creationId xmlns:a16="http://schemas.microsoft.com/office/drawing/2014/main" id="{F3A88006-40BF-4925-9544-4EDEEBB3A02D}"/>
              </a:ext>
            </a:extLst>
          </p:cNvPr>
          <p:cNvSpPr txBox="1">
            <a:spLocks/>
          </p:cNvSpPr>
          <p:nvPr/>
        </p:nvSpPr>
        <p:spPr>
          <a:xfrm>
            <a:off x="6192013" y="1567969"/>
            <a:ext cx="5141734" cy="429140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Could each square be worth 200? Why not?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correct value of each square? How do you know?</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the red bar? The blue bar?</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difference in value between the bars? Explain how you know.</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C</a:t>
            </a:r>
            <a:r>
              <a:rPr lang="en-GB" sz="2000" dirty="0">
                <a:latin typeface="Arial" panose="020B0604020202020204" pitchFamily="34" charset="0"/>
                <a:cs typeface="Arial" panose="020B0604020202020204" pitchFamily="34" charset="0"/>
              </a:rPr>
              <a:t>an you think what this bar graph might show and write a title?</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3877488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4NPV-4</a:t>
            </a:r>
            <a:br>
              <a:rPr lang="en-GB" sz="2400" dirty="0"/>
            </a:br>
            <a:r>
              <a:rPr lang="en-GB" sz="2400" i="1" dirty="0"/>
              <a:t>Divide 1,000 into 2, 4, 5 and 10 equal parts, and read scales/number lines marked in multiples of 1,000 with 2, 4, 5 and 10 equal parts.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4NPV-4. Before planning and teaching the content in 4NPV-4,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hlinkClick r:id="rId3"/>
            <a:extLst>
              <a:ext uri="{FF2B5EF4-FFF2-40B4-BE49-F238E27FC236}">
                <a16:creationId xmlns:a16="http://schemas.microsoft.com/office/drawing/2014/main" id="{5925C6A2-BAAF-41D4-960A-951366373441}"/>
              </a:ext>
            </a:extLst>
          </p:cNvPr>
          <p:cNvPicPr>
            <a:picLocks noGrp="1" noChangeAspect="1"/>
          </p:cNvPicPr>
          <p:nvPr>
            <p:ph sz="half" idx="1"/>
          </p:nvPr>
        </p:nvPicPr>
        <p:blipFill>
          <a:blip r:embed="rId4"/>
          <a:stretch>
            <a:fillRect/>
          </a:stretch>
        </p:blipFill>
        <p:spPr>
          <a:xfrm>
            <a:off x="949344" y="1180597"/>
            <a:ext cx="3826503" cy="5161999"/>
          </a:xfrm>
          <a:prstGeom prst="rect">
            <a:avLst/>
          </a:prstGeom>
          <a:ln w="12700">
            <a:solidFill>
              <a:schemeClr val="tx1"/>
            </a:solidFill>
          </a:ln>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5"/>
              </a:rPr>
              <a:t>1.22</a:t>
            </a:r>
            <a:r>
              <a:rPr lang="en-GB" sz="2400" u="sng" dirty="0"/>
              <a:t> </a:t>
            </a:r>
            <a:r>
              <a:rPr lang="en-GB" sz="2400" dirty="0">
                <a:hlinkClick r:id="rId5"/>
              </a:rPr>
              <a:t>Composition and calculation: 1,000 and four-digit numbers</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4NPV-4: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Reading scales with 2, 4, 5 or 10 intervals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4NPV- 4</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446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421"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US" altLang="en-US" dirty="0">
                <a:latin typeface="Arial" panose="020B0604020202020204" pitchFamily="34" charset="0"/>
                <a:cs typeface="Arial" panose="020B0604020202020204" pitchFamily="34" charset="0"/>
              </a:rPr>
              <a:t>4NPV-4 Reading scales with 2, 4, 5 or 10 intervals</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75633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87E-D59C-4231-99A3-F334B18C3CD7}"/>
              </a:ext>
            </a:extLst>
          </p:cNvPr>
          <p:cNvSpPr>
            <a:spLocks noGrp="1"/>
          </p:cNvSpPr>
          <p:nvPr>
            <p:ph type="title"/>
          </p:nvPr>
        </p:nvSpPr>
        <p:spPr/>
        <p:txBody>
          <a:bodyPr/>
          <a:lstStyle/>
          <a:p>
            <a:r>
              <a:rPr lang="en-US" altLang="en-US" dirty="0"/>
              <a:t>4NPV-4 Reading scales with 2, 4, 5 or 10 intervals</a:t>
            </a:r>
            <a:endParaRPr lang="en-GB" dirty="0"/>
          </a:p>
        </p:txBody>
      </p:sp>
      <p:sp>
        <p:nvSpPr>
          <p:cNvPr id="11" name="TextBox 10">
            <a:extLst>
              <a:ext uri="{FF2B5EF4-FFF2-40B4-BE49-F238E27FC236}">
                <a16:creationId xmlns:a16="http://schemas.microsoft.com/office/drawing/2014/main" id="{C96D3798-8088-425D-9BBA-5C67CFAE6BC6}"/>
              </a:ext>
            </a:extLst>
          </p:cNvPr>
          <p:cNvSpPr txBox="1"/>
          <p:nvPr/>
        </p:nvSpPr>
        <p:spPr>
          <a:xfrm>
            <a:off x="234573" y="1331799"/>
            <a:ext cx="5561378" cy="400110"/>
          </a:xfrm>
          <a:prstGeom prst="rect">
            <a:avLst/>
          </a:prstGeom>
          <a:noFill/>
        </p:spPr>
        <p:txBody>
          <a:bodyPr wrap="square" rtlCol="0">
            <a:spAutoFit/>
          </a:bodyPr>
          <a:lstStyle/>
          <a:p>
            <a:pPr algn="ctr">
              <a:buNone/>
            </a:pPr>
            <a:r>
              <a:rPr lang="en-GB" sz="2000" b="1" dirty="0"/>
              <a:t>2, 4, 5 and 10 part composition of 1,000</a:t>
            </a:r>
          </a:p>
        </p:txBody>
      </p:sp>
      <p:pic>
        <p:nvPicPr>
          <p:cNvPr id="4" name="Picture 3" descr="A close up of a logo&#10;&#10;Description automatically generated">
            <a:extLst>
              <a:ext uri="{FF2B5EF4-FFF2-40B4-BE49-F238E27FC236}">
                <a16:creationId xmlns:a16="http://schemas.microsoft.com/office/drawing/2014/main" id="{3113E0F8-BA8D-4C97-BA7F-424231743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513" y="4153632"/>
            <a:ext cx="4119664" cy="929417"/>
          </a:xfrm>
          <a:prstGeom prst="rect">
            <a:avLst/>
          </a:prstGeom>
        </p:spPr>
      </p:pic>
      <p:pic>
        <p:nvPicPr>
          <p:cNvPr id="6" name="Picture 5" descr="A close up of a logo&#10;&#10;Description automatically generated">
            <a:extLst>
              <a:ext uri="{FF2B5EF4-FFF2-40B4-BE49-F238E27FC236}">
                <a16:creationId xmlns:a16="http://schemas.microsoft.com/office/drawing/2014/main" id="{A022165F-B844-435A-97FB-73AA506FBD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481" y="3064037"/>
            <a:ext cx="4119664" cy="929417"/>
          </a:xfrm>
          <a:prstGeom prst="rect">
            <a:avLst/>
          </a:prstGeom>
        </p:spPr>
      </p:pic>
      <p:pic>
        <p:nvPicPr>
          <p:cNvPr id="8" name="Picture 7" descr="A close up of a logo&#10;&#10;Description automatically generated">
            <a:extLst>
              <a:ext uri="{FF2B5EF4-FFF2-40B4-BE49-F238E27FC236}">
                <a16:creationId xmlns:a16="http://schemas.microsoft.com/office/drawing/2014/main" id="{6F5C3760-39B1-487D-8C9B-2C20AB2E82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515" y="1977658"/>
            <a:ext cx="4119662" cy="926201"/>
          </a:xfrm>
          <a:prstGeom prst="rect">
            <a:avLst/>
          </a:prstGeom>
        </p:spPr>
      </p:pic>
      <p:pic>
        <p:nvPicPr>
          <p:cNvPr id="10" name="Picture 9" descr="A close up of a logo&#10;&#10;Description automatically generated">
            <a:extLst>
              <a:ext uri="{FF2B5EF4-FFF2-40B4-BE49-F238E27FC236}">
                <a16:creationId xmlns:a16="http://schemas.microsoft.com/office/drawing/2014/main" id="{6B4F73B3-61FA-4392-970D-B2D62B5C70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3736" y="5243228"/>
            <a:ext cx="4119665" cy="927809"/>
          </a:xfrm>
          <a:prstGeom prst="rect">
            <a:avLst/>
          </a:prstGeom>
        </p:spPr>
      </p:pic>
      <p:sp>
        <p:nvSpPr>
          <p:cNvPr id="12" name="TextBox 11">
            <a:extLst>
              <a:ext uri="{FF2B5EF4-FFF2-40B4-BE49-F238E27FC236}">
                <a16:creationId xmlns:a16="http://schemas.microsoft.com/office/drawing/2014/main" id="{1864E683-7D83-4ADB-869E-07DBE62E82F6}"/>
              </a:ext>
            </a:extLst>
          </p:cNvPr>
          <p:cNvSpPr txBox="1"/>
          <p:nvPr/>
        </p:nvSpPr>
        <p:spPr>
          <a:xfrm>
            <a:off x="506636" y="2186040"/>
            <a:ext cx="1143116" cy="400110"/>
          </a:xfrm>
          <a:prstGeom prst="rect">
            <a:avLst/>
          </a:prstGeom>
          <a:noFill/>
        </p:spPr>
        <p:txBody>
          <a:bodyPr wrap="square" rtlCol="0">
            <a:spAutoFit/>
          </a:bodyPr>
          <a:lstStyle/>
          <a:p>
            <a:pPr>
              <a:buNone/>
            </a:pPr>
            <a:r>
              <a:rPr lang="en-GB" sz="2000" b="1" dirty="0"/>
              <a:t>2 part</a:t>
            </a:r>
          </a:p>
        </p:txBody>
      </p:sp>
      <p:sp>
        <p:nvSpPr>
          <p:cNvPr id="13" name="TextBox 12">
            <a:extLst>
              <a:ext uri="{FF2B5EF4-FFF2-40B4-BE49-F238E27FC236}">
                <a16:creationId xmlns:a16="http://schemas.microsoft.com/office/drawing/2014/main" id="{A437BF3D-6CDC-4193-91A6-93B1A75904B4}"/>
              </a:ext>
            </a:extLst>
          </p:cNvPr>
          <p:cNvSpPr txBox="1"/>
          <p:nvPr/>
        </p:nvSpPr>
        <p:spPr>
          <a:xfrm>
            <a:off x="506636" y="3283694"/>
            <a:ext cx="1143116" cy="400110"/>
          </a:xfrm>
          <a:prstGeom prst="rect">
            <a:avLst/>
          </a:prstGeom>
          <a:noFill/>
        </p:spPr>
        <p:txBody>
          <a:bodyPr wrap="square" rtlCol="0">
            <a:spAutoFit/>
          </a:bodyPr>
          <a:lstStyle/>
          <a:p>
            <a:pPr>
              <a:buNone/>
            </a:pPr>
            <a:r>
              <a:rPr lang="en-GB" sz="2000" b="1" dirty="0"/>
              <a:t>4 part</a:t>
            </a:r>
          </a:p>
        </p:txBody>
      </p:sp>
      <p:sp>
        <p:nvSpPr>
          <p:cNvPr id="14" name="TextBox 13">
            <a:extLst>
              <a:ext uri="{FF2B5EF4-FFF2-40B4-BE49-F238E27FC236}">
                <a16:creationId xmlns:a16="http://schemas.microsoft.com/office/drawing/2014/main" id="{E53BD90E-354F-4A7A-8C69-DA7195C11400}"/>
              </a:ext>
            </a:extLst>
          </p:cNvPr>
          <p:cNvSpPr txBox="1"/>
          <p:nvPr/>
        </p:nvSpPr>
        <p:spPr>
          <a:xfrm>
            <a:off x="506636" y="4381348"/>
            <a:ext cx="1143116" cy="400110"/>
          </a:xfrm>
          <a:prstGeom prst="rect">
            <a:avLst/>
          </a:prstGeom>
          <a:noFill/>
        </p:spPr>
        <p:txBody>
          <a:bodyPr wrap="square" rtlCol="0">
            <a:spAutoFit/>
          </a:bodyPr>
          <a:lstStyle/>
          <a:p>
            <a:pPr>
              <a:buNone/>
            </a:pPr>
            <a:r>
              <a:rPr lang="en-GB" sz="2000" b="1" dirty="0"/>
              <a:t>5 part</a:t>
            </a:r>
          </a:p>
        </p:txBody>
      </p:sp>
      <p:sp>
        <p:nvSpPr>
          <p:cNvPr id="15" name="TextBox 14">
            <a:extLst>
              <a:ext uri="{FF2B5EF4-FFF2-40B4-BE49-F238E27FC236}">
                <a16:creationId xmlns:a16="http://schemas.microsoft.com/office/drawing/2014/main" id="{E7B7252D-A19B-4FA1-BB2E-1D4429699496}"/>
              </a:ext>
            </a:extLst>
          </p:cNvPr>
          <p:cNvSpPr txBox="1"/>
          <p:nvPr/>
        </p:nvSpPr>
        <p:spPr>
          <a:xfrm>
            <a:off x="506636" y="5476299"/>
            <a:ext cx="1143116" cy="400110"/>
          </a:xfrm>
          <a:prstGeom prst="rect">
            <a:avLst/>
          </a:prstGeom>
          <a:noFill/>
        </p:spPr>
        <p:txBody>
          <a:bodyPr wrap="square" rtlCol="0">
            <a:spAutoFit/>
          </a:bodyPr>
          <a:lstStyle/>
          <a:p>
            <a:pPr>
              <a:buNone/>
            </a:pPr>
            <a:r>
              <a:rPr lang="en-GB" sz="2000" b="1" dirty="0"/>
              <a:t>10 part</a:t>
            </a:r>
          </a:p>
        </p:txBody>
      </p:sp>
      <p:sp>
        <p:nvSpPr>
          <p:cNvPr id="17" name="Rectangle 16">
            <a:extLst>
              <a:ext uri="{FF2B5EF4-FFF2-40B4-BE49-F238E27FC236}">
                <a16:creationId xmlns:a16="http://schemas.microsoft.com/office/drawing/2014/main" id="{97C436C6-49FC-49B5-8B81-901B7B2D012A}"/>
              </a:ext>
            </a:extLst>
          </p:cNvPr>
          <p:cNvSpPr/>
          <p:nvPr/>
        </p:nvSpPr>
        <p:spPr>
          <a:xfrm>
            <a:off x="2262050" y="2514434"/>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8" name="Rectangle 17">
            <a:extLst>
              <a:ext uri="{FF2B5EF4-FFF2-40B4-BE49-F238E27FC236}">
                <a16:creationId xmlns:a16="http://schemas.microsoft.com/office/drawing/2014/main" id="{E4ED3381-9D90-4792-8978-4925FEECB139}"/>
              </a:ext>
            </a:extLst>
          </p:cNvPr>
          <p:cNvSpPr/>
          <p:nvPr/>
        </p:nvSpPr>
        <p:spPr>
          <a:xfrm>
            <a:off x="4206266" y="2514434"/>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9" name="Rectangle 18">
            <a:extLst>
              <a:ext uri="{FF2B5EF4-FFF2-40B4-BE49-F238E27FC236}">
                <a16:creationId xmlns:a16="http://schemas.microsoft.com/office/drawing/2014/main" id="{CD3C5612-A0EC-4017-8168-C92F2B87F479}"/>
              </a:ext>
            </a:extLst>
          </p:cNvPr>
          <p:cNvSpPr/>
          <p:nvPr/>
        </p:nvSpPr>
        <p:spPr>
          <a:xfrm>
            <a:off x="1830573"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0" name="Rectangle 19">
            <a:extLst>
              <a:ext uri="{FF2B5EF4-FFF2-40B4-BE49-F238E27FC236}">
                <a16:creationId xmlns:a16="http://schemas.microsoft.com/office/drawing/2014/main" id="{992E9FC5-EBB0-4EFD-A7C2-7F689DBE8339}"/>
              </a:ext>
            </a:extLst>
          </p:cNvPr>
          <p:cNvSpPr/>
          <p:nvPr/>
        </p:nvSpPr>
        <p:spPr>
          <a:xfrm>
            <a:off x="3774789"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1" name="Rectangle 20">
            <a:extLst>
              <a:ext uri="{FF2B5EF4-FFF2-40B4-BE49-F238E27FC236}">
                <a16:creationId xmlns:a16="http://schemas.microsoft.com/office/drawing/2014/main" id="{FA0FCC28-BF4A-4681-A16B-F93A591DA89F}"/>
              </a:ext>
            </a:extLst>
          </p:cNvPr>
          <p:cNvSpPr/>
          <p:nvPr/>
        </p:nvSpPr>
        <p:spPr>
          <a:xfrm>
            <a:off x="2766106"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2" name="Rectangle 21">
            <a:extLst>
              <a:ext uri="{FF2B5EF4-FFF2-40B4-BE49-F238E27FC236}">
                <a16:creationId xmlns:a16="http://schemas.microsoft.com/office/drawing/2014/main" id="{0E192494-02E8-4162-97B8-A56C8FD81CF3}"/>
              </a:ext>
            </a:extLst>
          </p:cNvPr>
          <p:cNvSpPr/>
          <p:nvPr/>
        </p:nvSpPr>
        <p:spPr>
          <a:xfrm>
            <a:off x="4788913"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3" name="Rectangle 22">
            <a:extLst>
              <a:ext uri="{FF2B5EF4-FFF2-40B4-BE49-F238E27FC236}">
                <a16:creationId xmlns:a16="http://schemas.microsoft.com/office/drawing/2014/main" id="{0F0B38FA-A7B2-45F2-84AB-0FAA0CD1C87B}"/>
              </a:ext>
            </a:extLst>
          </p:cNvPr>
          <p:cNvSpPr/>
          <p:nvPr/>
        </p:nvSpPr>
        <p:spPr>
          <a:xfrm>
            <a:off x="1758070"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4" name="Rectangle 23">
            <a:extLst>
              <a:ext uri="{FF2B5EF4-FFF2-40B4-BE49-F238E27FC236}">
                <a16:creationId xmlns:a16="http://schemas.microsoft.com/office/drawing/2014/main" id="{F18E0A17-80B2-4E36-9970-5FAA5C7FF642}"/>
              </a:ext>
            </a:extLst>
          </p:cNvPr>
          <p:cNvSpPr/>
          <p:nvPr/>
        </p:nvSpPr>
        <p:spPr>
          <a:xfrm>
            <a:off x="2550082"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5" name="Rectangle 24">
            <a:extLst>
              <a:ext uri="{FF2B5EF4-FFF2-40B4-BE49-F238E27FC236}">
                <a16:creationId xmlns:a16="http://schemas.microsoft.com/office/drawing/2014/main" id="{519E82FD-5D0B-4712-8777-8F594391BB22}"/>
              </a:ext>
            </a:extLst>
          </p:cNvPr>
          <p:cNvSpPr/>
          <p:nvPr/>
        </p:nvSpPr>
        <p:spPr>
          <a:xfrm>
            <a:off x="3360427"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6" name="Rectangle 25">
            <a:extLst>
              <a:ext uri="{FF2B5EF4-FFF2-40B4-BE49-F238E27FC236}">
                <a16:creationId xmlns:a16="http://schemas.microsoft.com/office/drawing/2014/main" id="{2563FD7D-363D-450A-8E51-914845A007D1}"/>
              </a:ext>
            </a:extLst>
          </p:cNvPr>
          <p:cNvSpPr/>
          <p:nvPr/>
        </p:nvSpPr>
        <p:spPr>
          <a:xfrm>
            <a:off x="4170772"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7" name="Rectangle 26">
            <a:extLst>
              <a:ext uri="{FF2B5EF4-FFF2-40B4-BE49-F238E27FC236}">
                <a16:creationId xmlns:a16="http://schemas.microsoft.com/office/drawing/2014/main" id="{2CB10612-82F9-4C78-A652-CB30C211EB74}"/>
              </a:ext>
            </a:extLst>
          </p:cNvPr>
          <p:cNvSpPr/>
          <p:nvPr/>
        </p:nvSpPr>
        <p:spPr>
          <a:xfrm>
            <a:off x="4998354"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8" name="Rectangle 27">
            <a:extLst>
              <a:ext uri="{FF2B5EF4-FFF2-40B4-BE49-F238E27FC236}">
                <a16:creationId xmlns:a16="http://schemas.microsoft.com/office/drawing/2014/main" id="{DAD202A0-3110-4254-A1E7-5A5995EFD6E3}"/>
              </a:ext>
            </a:extLst>
          </p:cNvPr>
          <p:cNvSpPr/>
          <p:nvPr/>
        </p:nvSpPr>
        <p:spPr>
          <a:xfrm>
            <a:off x="1634221"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9" name="Rectangle 28">
            <a:extLst>
              <a:ext uri="{FF2B5EF4-FFF2-40B4-BE49-F238E27FC236}">
                <a16:creationId xmlns:a16="http://schemas.microsoft.com/office/drawing/2014/main" id="{F803085A-454A-4904-AC00-E7756BF1359B}"/>
              </a:ext>
            </a:extLst>
          </p:cNvPr>
          <p:cNvSpPr/>
          <p:nvPr/>
        </p:nvSpPr>
        <p:spPr>
          <a:xfrm>
            <a:off x="2046026"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0" name="Rectangle 29">
            <a:extLst>
              <a:ext uri="{FF2B5EF4-FFF2-40B4-BE49-F238E27FC236}">
                <a16:creationId xmlns:a16="http://schemas.microsoft.com/office/drawing/2014/main" id="{39C9BC3F-050E-4E64-9B14-3A2F33C787B4}"/>
              </a:ext>
            </a:extLst>
          </p:cNvPr>
          <p:cNvSpPr/>
          <p:nvPr/>
        </p:nvSpPr>
        <p:spPr>
          <a:xfrm>
            <a:off x="2460212"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1" name="Rectangle 30">
            <a:extLst>
              <a:ext uri="{FF2B5EF4-FFF2-40B4-BE49-F238E27FC236}">
                <a16:creationId xmlns:a16="http://schemas.microsoft.com/office/drawing/2014/main" id="{5522D784-0F50-48AB-8284-B0BF5F6B4CF0}"/>
              </a:ext>
            </a:extLst>
          </p:cNvPr>
          <p:cNvSpPr/>
          <p:nvPr/>
        </p:nvSpPr>
        <p:spPr>
          <a:xfrm>
            <a:off x="2872017"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2" name="Rectangle 31">
            <a:extLst>
              <a:ext uri="{FF2B5EF4-FFF2-40B4-BE49-F238E27FC236}">
                <a16:creationId xmlns:a16="http://schemas.microsoft.com/office/drawing/2014/main" id="{D42D1501-9C94-4D22-A5AA-9EA1DFC8AAC1}"/>
              </a:ext>
            </a:extLst>
          </p:cNvPr>
          <p:cNvSpPr/>
          <p:nvPr/>
        </p:nvSpPr>
        <p:spPr>
          <a:xfrm>
            <a:off x="3258546"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3" name="Rectangle 32">
            <a:extLst>
              <a:ext uri="{FF2B5EF4-FFF2-40B4-BE49-F238E27FC236}">
                <a16:creationId xmlns:a16="http://schemas.microsoft.com/office/drawing/2014/main" id="{B7AAC22A-DBFE-47E7-8728-47D471584879}"/>
              </a:ext>
            </a:extLst>
          </p:cNvPr>
          <p:cNvSpPr/>
          <p:nvPr/>
        </p:nvSpPr>
        <p:spPr>
          <a:xfrm>
            <a:off x="3670351"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4" name="Rectangle 33">
            <a:extLst>
              <a:ext uri="{FF2B5EF4-FFF2-40B4-BE49-F238E27FC236}">
                <a16:creationId xmlns:a16="http://schemas.microsoft.com/office/drawing/2014/main" id="{04320035-E570-40C8-85A7-CC968B3AAA2F}"/>
              </a:ext>
            </a:extLst>
          </p:cNvPr>
          <p:cNvSpPr/>
          <p:nvPr/>
        </p:nvSpPr>
        <p:spPr>
          <a:xfrm>
            <a:off x="4084537"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5" name="Rectangle 34">
            <a:extLst>
              <a:ext uri="{FF2B5EF4-FFF2-40B4-BE49-F238E27FC236}">
                <a16:creationId xmlns:a16="http://schemas.microsoft.com/office/drawing/2014/main" id="{80487BEA-B74F-4701-913E-E0F5D243422A}"/>
              </a:ext>
            </a:extLst>
          </p:cNvPr>
          <p:cNvSpPr/>
          <p:nvPr/>
        </p:nvSpPr>
        <p:spPr>
          <a:xfrm>
            <a:off x="4496342"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6" name="Rectangle 35">
            <a:extLst>
              <a:ext uri="{FF2B5EF4-FFF2-40B4-BE49-F238E27FC236}">
                <a16:creationId xmlns:a16="http://schemas.microsoft.com/office/drawing/2014/main" id="{8F9B2095-D154-46D2-B93A-ADEF707896AC}"/>
              </a:ext>
            </a:extLst>
          </p:cNvPr>
          <p:cNvSpPr/>
          <p:nvPr/>
        </p:nvSpPr>
        <p:spPr>
          <a:xfrm>
            <a:off x="4910585"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7" name="Rectangle 36">
            <a:extLst>
              <a:ext uri="{FF2B5EF4-FFF2-40B4-BE49-F238E27FC236}">
                <a16:creationId xmlns:a16="http://schemas.microsoft.com/office/drawing/2014/main" id="{69AB6A27-ABB7-4897-BD8C-963E43E5B94A}"/>
              </a:ext>
            </a:extLst>
          </p:cNvPr>
          <p:cNvSpPr/>
          <p:nvPr/>
        </p:nvSpPr>
        <p:spPr>
          <a:xfrm>
            <a:off x="5322390"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7" name="Content Placeholder 2">
            <a:extLst>
              <a:ext uri="{FF2B5EF4-FFF2-40B4-BE49-F238E27FC236}">
                <a16:creationId xmlns:a16="http://schemas.microsoft.com/office/drawing/2014/main" id="{19263978-D116-4D1E-BBF7-0784D065CE86}"/>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we divide the thousand into 2 equal parts, what is the value of each part?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if we divide the thousand into 4 equal parts?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5 equal parts?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10 equal parts? </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1075380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3.5|1.1|0.9|1.1|1|1.2|1.3|1.4"/>
</p:tagLst>
</file>

<file path=ppt/tags/tag3.xml><?xml version="1.0" encoding="utf-8"?>
<p:tagLst xmlns:a="http://schemas.openxmlformats.org/drawingml/2006/main" xmlns:r="http://schemas.openxmlformats.org/officeDocument/2006/relationships" xmlns:p="http://schemas.openxmlformats.org/presentationml/2006/main">
  <p:tag name="TIMING" val="|7.6|2.5|1.8|1.6"/>
</p:tagLst>
</file>

<file path=ppt/tags/tag4.xml><?xml version="1.0" encoding="utf-8"?>
<p:tagLst xmlns:a="http://schemas.openxmlformats.org/drawingml/2006/main" xmlns:r="http://schemas.openxmlformats.org/officeDocument/2006/relationships" xmlns:p="http://schemas.openxmlformats.org/presentationml/2006/main">
  <p:tag name="TIMING" val="|4.6"/>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2f7c1fb-8b39-4d5b-953e-de45d1606e4d"/>
    <ds:schemaRef ds:uri="http://www.w3.org/XML/1998/namespace"/>
    <ds:schemaRef ds:uri="http://purl.org/dc/dcmitype/"/>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E7AEDC9C-23A3-485D-A4E3-8E9E0C342D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1532</Words>
  <Application>Microsoft Office PowerPoint</Application>
  <PresentationFormat>Widescreen</PresentationFormat>
  <Paragraphs>202</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Custom Design</vt:lpstr>
      <vt:lpstr>PowerPoint Presentation</vt:lpstr>
      <vt:lpstr>4NPV-4 Divide 1,000 into 2, 4, 5 and 10 equal parts, and read scales/number lines marked in multiples of 1,000 with 2, 4, 5 and 10 equal parts.</vt:lpstr>
      <vt:lpstr>4NPV-4: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4NPV-4 Reading scales with 2, 4, 5 or 10 intervals</vt:lpstr>
      <vt:lpstr>4NPV-4 Reading scales with 2, 4, 5 or 10 intervals</vt:lpstr>
      <vt:lpstr>4NPV-4 Reading scales with 2, 4, 5 or 10 intervals</vt:lpstr>
      <vt:lpstr>4NPV-4 Reading scales with 2, 4, 5 or 10 intervals</vt:lpstr>
      <vt:lpstr>4NPV-4 Reading scales with 2, 4, 5 or 10 intervals</vt:lpstr>
      <vt:lpstr>4NPV-4 Reading scales with 2, 4, 5 or 10 intervals</vt:lpstr>
      <vt:lpstr>4NPV-4 Reading scales with 2, 4, 5 or 10 intervals</vt:lpstr>
      <vt:lpstr>4NPV-4 Reading scales with 2, 4, 5 or 10 intervals</vt:lpstr>
      <vt:lpstr>4NPV-4 Reading scales with 2, 4, 5 or 10 intervals</vt:lpstr>
      <vt:lpstr>4NPV-4 Reading scales with 2, 4, 5 or 10 intervals</vt:lpstr>
      <vt:lpstr>4NPV-4 Reading scales with 2, 4, 5 or 10 intervals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7</cp:revision>
  <dcterms:created xsi:type="dcterms:W3CDTF">2020-08-07T06:29:50Z</dcterms:created>
  <dcterms:modified xsi:type="dcterms:W3CDTF">2022-11-10T14:42:46Z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