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ink/ink1.xml" ContentType="application/inkml+xml"/>
  <Override PartName="/ppt/ink/ink2.xml" ContentType="application/inkml+xml"/>
  <Override PartName="/ppt/tags/tag3.xml" ContentType="application/vnd.openxmlformats-officedocument.presentationml.tags+xml"/>
  <Override PartName="/ppt/notesSlides/notesSlide6.xml" ContentType="application/vnd.openxmlformats-officedocument.presentationml.notesSlide+xml"/>
  <Override PartName="/ppt/ink/ink3.xml" ContentType="application/inkml+xml"/>
  <Override PartName="/ppt/ink/ink4.xml" ContentType="application/inkml+xml"/>
  <Override PartName="/ppt/tags/tag4.xml" ContentType="application/vnd.openxmlformats-officedocument.presentationml.tags+xml"/>
  <Override PartName="/ppt/notesSlides/notesSlide7.xml" ContentType="application/vnd.openxmlformats-officedocument.presentationml.notesSlide+xml"/>
  <Override PartName="/ppt/ink/ink5.xml" ContentType="application/inkml+xml"/>
  <Override PartName="/ppt/ink/ink6.xml" ContentType="application/inkml+xml"/>
  <Override PartName="/ppt/tags/tag5.xml" ContentType="application/vnd.openxmlformats-officedocument.presentationml.tags+xml"/>
  <Override PartName="/ppt/notesSlides/notesSlide8.xml" ContentType="application/vnd.openxmlformats-officedocument.presentationml.notesSlide+xml"/>
  <Override PartName="/ppt/ink/ink7.xml" ContentType="application/inkml+xml"/>
  <Override PartName="/ppt/ink/ink8.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ink/ink9.xml" ContentType="application/inkml+xml"/>
  <Override PartName="/ppt/ink/ink10.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263" r:id="rId6"/>
    <p:sldId id="261" r:id="rId7"/>
    <p:sldId id="298" r:id="rId8"/>
    <p:sldId id="267" r:id="rId9"/>
    <p:sldId id="469" r:id="rId10"/>
    <p:sldId id="470" r:id="rId11"/>
    <p:sldId id="351" r:id="rId12"/>
    <p:sldId id="471" r:id="rId13"/>
    <p:sldId id="463" r:id="rId14"/>
    <p:sldId id="464" r:id="rId15"/>
    <p:sldId id="476" r:id="rId16"/>
    <p:sldId id="434" r:id="rId17"/>
    <p:sldId id="433" r:id="rId18"/>
    <p:sldId id="477" r:id="rId19"/>
    <p:sldId id="411" r:id="rId20"/>
    <p:sldId id="412" r:id="rId21"/>
    <p:sldId id="413" r:id="rId22"/>
    <p:sldId id="414" r:id="rId23"/>
    <p:sldId id="415" r:id="rId24"/>
    <p:sldId id="416" r:id="rId25"/>
    <p:sldId id="417" r:id="rId26"/>
    <p:sldId id="418" r:id="rId27"/>
    <p:sldId id="419" r:id="rId28"/>
    <p:sldId id="420" r:id="rId29"/>
    <p:sldId id="456" r:id="rId30"/>
    <p:sldId id="47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A0B638-AAF0-4B00-B0C7-83ABDCD887CD}" v="7" dt="2020-08-17T10:46:48.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5:50.630"/>
    </inkml:context>
    <inkml:brush xml:id="br0">
      <inkml:brushProperty name="width" value="0.1" units="cm"/>
      <inkml:brushProperty name="height" value="0.1" units="cm"/>
      <inkml:brushProperty name="color" value="#B4C3DA"/>
      <inkml:brushProperty name="ignorePressure" value="1"/>
      <inkml:brushProperty name="inkEffects" value="silver"/>
      <inkml:brushProperty name="anchorX" value="-423.33334"/>
      <inkml:brushProperty name="anchorY" value="-423.33334"/>
      <inkml:brushProperty name="scaleFactor" value="0.5"/>
    </inkml:brush>
  </inkml:definitions>
  <inkml:trace contextRef="#ctx0" brushRef="#br0">0 0,'0'0,"0"0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5-03T18:32:41.101"/>
    </inkml:context>
    <inkml:brush xml:id="br0">
      <inkml:brushProperty name="width" value="0.2" units="cm"/>
      <inkml:brushProperty name="height" value="0.2" units="cm"/>
      <inkml:brushProperty name="color" value="#AE198D"/>
      <inkml:brushProperty name="ignorePressure" value="1"/>
      <inkml:brushProperty name="inkEffects" value="galaxy"/>
      <inkml:brushProperty name="anchorX" value="0"/>
      <inkml:brushProperty name="anchorY" value="0"/>
      <inkml:brushProperty name="scaleFactor" value="0.5"/>
    </inkml:brush>
  </inkml:definitions>
  <inkml:trace contextRef="#ctx0" brushRef="#br0">1 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14</a:t>
            </a:fld>
            <a:endParaRPr lang="en-US" dirty="0"/>
          </a:p>
        </p:txBody>
      </p:sp>
    </p:spTree>
    <p:extLst>
      <p:ext uri="{BB962C8B-B14F-4D97-AF65-F5344CB8AC3E}">
        <p14:creationId xmlns:p14="http://schemas.microsoft.com/office/powerpoint/2010/main" val="2928476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15</a:t>
            </a:fld>
            <a:endParaRPr lang="en-GB" dirty="0"/>
          </a:p>
        </p:txBody>
      </p:sp>
    </p:spTree>
    <p:extLst>
      <p:ext uri="{BB962C8B-B14F-4D97-AF65-F5344CB8AC3E}">
        <p14:creationId xmlns:p14="http://schemas.microsoft.com/office/powerpoint/2010/main" val="35303196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16</a:t>
            </a:fld>
            <a:endParaRPr lang="en-US" dirty="0"/>
          </a:p>
        </p:txBody>
      </p:sp>
    </p:spTree>
    <p:extLst>
      <p:ext uri="{BB962C8B-B14F-4D97-AF65-F5344CB8AC3E}">
        <p14:creationId xmlns:p14="http://schemas.microsoft.com/office/powerpoint/2010/main" val="304280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17</a:t>
            </a:fld>
            <a:endParaRPr lang="en-US" dirty="0"/>
          </a:p>
        </p:txBody>
      </p:sp>
    </p:spTree>
    <p:extLst>
      <p:ext uri="{BB962C8B-B14F-4D97-AF65-F5344CB8AC3E}">
        <p14:creationId xmlns:p14="http://schemas.microsoft.com/office/powerpoint/2010/main" val="261026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18</a:t>
            </a:fld>
            <a:endParaRPr lang="en-US" dirty="0"/>
          </a:p>
        </p:txBody>
      </p:sp>
    </p:spTree>
    <p:extLst>
      <p:ext uri="{BB962C8B-B14F-4D97-AF65-F5344CB8AC3E}">
        <p14:creationId xmlns:p14="http://schemas.microsoft.com/office/powerpoint/2010/main" val="2794214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19</a:t>
            </a:fld>
            <a:endParaRPr lang="en-US" dirty="0"/>
          </a:p>
        </p:txBody>
      </p:sp>
    </p:spTree>
    <p:extLst>
      <p:ext uri="{BB962C8B-B14F-4D97-AF65-F5344CB8AC3E}">
        <p14:creationId xmlns:p14="http://schemas.microsoft.com/office/powerpoint/2010/main" val="2119321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20</a:t>
            </a:fld>
            <a:endParaRPr lang="en-US" dirty="0"/>
          </a:p>
        </p:txBody>
      </p:sp>
    </p:spTree>
    <p:extLst>
      <p:ext uri="{BB962C8B-B14F-4D97-AF65-F5344CB8AC3E}">
        <p14:creationId xmlns:p14="http://schemas.microsoft.com/office/powerpoint/2010/main" val="4015542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21</a:t>
            </a:fld>
            <a:endParaRPr lang="en-US" dirty="0"/>
          </a:p>
        </p:txBody>
      </p:sp>
    </p:spTree>
    <p:extLst>
      <p:ext uri="{BB962C8B-B14F-4D97-AF65-F5344CB8AC3E}">
        <p14:creationId xmlns:p14="http://schemas.microsoft.com/office/powerpoint/2010/main" val="3416039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22</a:t>
            </a:fld>
            <a:endParaRPr lang="en-US" dirty="0"/>
          </a:p>
        </p:txBody>
      </p:sp>
    </p:spTree>
    <p:extLst>
      <p:ext uri="{BB962C8B-B14F-4D97-AF65-F5344CB8AC3E}">
        <p14:creationId xmlns:p14="http://schemas.microsoft.com/office/powerpoint/2010/main" val="2238833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23</a:t>
            </a:fld>
            <a:endParaRPr lang="en-US" dirty="0"/>
          </a:p>
        </p:txBody>
      </p:sp>
    </p:spTree>
    <p:extLst>
      <p:ext uri="{BB962C8B-B14F-4D97-AF65-F5344CB8AC3E}">
        <p14:creationId xmlns:p14="http://schemas.microsoft.com/office/powerpoint/2010/main" val="271688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24</a:t>
            </a:fld>
            <a:endParaRPr lang="en-US" dirty="0"/>
          </a:p>
        </p:txBody>
      </p:sp>
    </p:spTree>
    <p:extLst>
      <p:ext uri="{BB962C8B-B14F-4D97-AF65-F5344CB8AC3E}">
        <p14:creationId xmlns:p14="http://schemas.microsoft.com/office/powerpoint/2010/main" val="1410048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25</a:t>
            </a:fld>
            <a:endParaRPr lang="en-US" dirty="0"/>
          </a:p>
        </p:txBody>
      </p:sp>
    </p:spTree>
    <p:extLst>
      <p:ext uri="{BB962C8B-B14F-4D97-AF65-F5344CB8AC3E}">
        <p14:creationId xmlns:p14="http://schemas.microsoft.com/office/powerpoint/2010/main" val="108325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8</a:t>
            </a:fld>
            <a:endParaRPr lang="en-GB" dirty="0"/>
          </a:p>
        </p:txBody>
      </p:sp>
    </p:spTree>
    <p:extLst>
      <p:ext uri="{BB962C8B-B14F-4D97-AF65-F5344CB8AC3E}">
        <p14:creationId xmlns:p14="http://schemas.microsoft.com/office/powerpoint/2010/main" val="3314538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9</a:t>
            </a:fld>
            <a:endParaRPr lang="en-GB" dirty="0"/>
          </a:p>
        </p:txBody>
      </p:sp>
    </p:spTree>
    <p:extLst>
      <p:ext uri="{BB962C8B-B14F-4D97-AF65-F5344CB8AC3E}">
        <p14:creationId xmlns:p14="http://schemas.microsoft.com/office/powerpoint/2010/main" val="148106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10</a:t>
            </a:fld>
            <a:endParaRPr lang="en-GB" dirty="0"/>
          </a:p>
        </p:txBody>
      </p:sp>
    </p:spTree>
    <p:extLst>
      <p:ext uri="{BB962C8B-B14F-4D97-AF65-F5344CB8AC3E}">
        <p14:creationId xmlns:p14="http://schemas.microsoft.com/office/powerpoint/2010/main" val="255288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11</a:t>
            </a:fld>
            <a:endParaRPr lang="en-GB" dirty="0"/>
          </a:p>
        </p:txBody>
      </p:sp>
    </p:spTree>
    <p:extLst>
      <p:ext uri="{BB962C8B-B14F-4D97-AF65-F5344CB8AC3E}">
        <p14:creationId xmlns:p14="http://schemas.microsoft.com/office/powerpoint/2010/main" val="1635082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B300F5C-91D6-4213-B130-E9EA953F5C06}" type="slidenum">
              <a:rPr lang="en-GB" smtClean="0"/>
              <a:t>12</a:t>
            </a:fld>
            <a:endParaRPr lang="en-GB" dirty="0"/>
          </a:p>
        </p:txBody>
      </p:sp>
    </p:spTree>
    <p:extLst>
      <p:ext uri="{BB962C8B-B14F-4D97-AF65-F5344CB8AC3E}">
        <p14:creationId xmlns:p14="http://schemas.microsoft.com/office/powerpoint/2010/main" val="254727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t>13</a:t>
            </a:fld>
            <a:endParaRPr lang="en-US" dirty="0"/>
          </a:p>
        </p:txBody>
      </p:sp>
    </p:spTree>
    <p:extLst>
      <p:ext uri="{BB962C8B-B14F-4D97-AF65-F5344CB8AC3E}">
        <p14:creationId xmlns:p14="http://schemas.microsoft.com/office/powerpoint/2010/main" val="2839588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01344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4420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NUL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customXml" Target="../ink/ink4.xml"/><Relationship Id="rId5" Type="http://schemas.openxmlformats.org/officeDocument/2006/relationships/image" Target="NULL"/><Relationship Id="rId4" Type="http://schemas.openxmlformats.org/officeDocument/2006/relationships/customXml" Target="../ink/ink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NULL"/><Relationship Id="rId2" Type="http://schemas.openxmlformats.org/officeDocument/2006/relationships/slideLayout" Target="../slideLayouts/slideLayout5.xml"/><Relationship Id="rId1" Type="http://schemas.openxmlformats.org/officeDocument/2006/relationships/tags" Target="../tags/tag4.xml"/><Relationship Id="rId6" Type="http://schemas.openxmlformats.org/officeDocument/2006/relationships/customXml" Target="../ink/ink6.xml"/><Relationship Id="rId5" Type="http://schemas.openxmlformats.org/officeDocument/2006/relationships/image" Target="NULL"/><Relationship Id="rId4" Type="http://schemas.openxmlformats.org/officeDocument/2006/relationships/customXml" Target="../ink/ink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NULL"/><Relationship Id="rId2" Type="http://schemas.openxmlformats.org/officeDocument/2006/relationships/slideLayout" Target="../slideLayouts/slideLayout5.xml"/><Relationship Id="rId1" Type="http://schemas.openxmlformats.org/officeDocument/2006/relationships/tags" Target="../tags/tag5.xml"/><Relationship Id="rId6" Type="http://schemas.openxmlformats.org/officeDocument/2006/relationships/customXml" Target="../ink/ink8.xml"/><Relationship Id="rId5" Type="http://schemas.openxmlformats.org/officeDocument/2006/relationships/image" Target="NULL"/><Relationship Id="rId4" Type="http://schemas.openxmlformats.org/officeDocument/2006/relationships/customXml" Target="../ink/ink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NULL"/><Relationship Id="rId2" Type="http://schemas.openxmlformats.org/officeDocument/2006/relationships/slideLayout" Target="../slideLayouts/slideLayout5.xml"/><Relationship Id="rId1" Type="http://schemas.openxmlformats.org/officeDocument/2006/relationships/tags" Target="../tags/tag6.xml"/><Relationship Id="rId6" Type="http://schemas.openxmlformats.org/officeDocument/2006/relationships/customXml" Target="../ink/ink10.xml"/><Relationship Id="rId5" Type="http://schemas.openxmlformats.org/officeDocument/2006/relationships/image" Target="NULL"/><Relationship Id="rId4" Type="http://schemas.openxmlformats.org/officeDocument/2006/relationships/customXml" Target="../ink/ink9.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2.xml"/><Relationship Id="rId16" Type="http://schemas.openxmlformats.org/officeDocument/2006/relationships/image" Target="../media/image22.png"/><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17.png"/><Relationship Id="rId18" Type="http://schemas.openxmlformats.org/officeDocument/2006/relationships/image" Target="../media/image23.pn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14.png"/><Relationship Id="rId17" Type="http://schemas.openxmlformats.org/officeDocument/2006/relationships/image" Target="../media/image22.png"/><Relationship Id="rId2" Type="http://schemas.openxmlformats.org/officeDocument/2006/relationships/notesSlide" Target="../notesSlides/notesSlide13.xml"/><Relationship Id="rId16"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6.png"/><Relationship Id="rId11" Type="http://schemas.openxmlformats.org/officeDocument/2006/relationships/image" Target="../media/image13.png"/><Relationship Id="rId5" Type="http://schemas.openxmlformats.org/officeDocument/2006/relationships/image" Target="../media/image25.png"/><Relationship Id="rId15" Type="http://schemas.openxmlformats.org/officeDocument/2006/relationships/image" Target="../media/image30.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29.pn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3.png"/><Relationship Id="rId3" Type="http://schemas.openxmlformats.org/officeDocument/2006/relationships/image" Target="../media/image31.png"/><Relationship Id="rId21" Type="http://schemas.openxmlformats.org/officeDocument/2006/relationships/image" Target="../media/image46.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2.png"/><Relationship Id="rId2" Type="http://schemas.openxmlformats.org/officeDocument/2006/relationships/notesSlide" Target="../notesSlides/notesSlide14.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38.png"/><Relationship Id="rId5" Type="http://schemas.openxmlformats.org/officeDocument/2006/relationships/image" Target="../media/image33.png"/><Relationship Id="rId15" Type="http://schemas.openxmlformats.org/officeDocument/2006/relationships/image" Target="../media/image14.png"/><Relationship Id="rId23" Type="http://schemas.openxmlformats.org/officeDocument/2006/relationships/image" Target="../media/image48.png"/><Relationship Id="rId10" Type="http://schemas.openxmlformats.org/officeDocument/2006/relationships/image" Target="../media/image37.png"/><Relationship Id="rId19" Type="http://schemas.openxmlformats.org/officeDocument/2006/relationships/image" Target="../media/image44.png"/><Relationship Id="rId4" Type="http://schemas.openxmlformats.org/officeDocument/2006/relationships/image" Target="../media/image32.png"/><Relationship Id="rId9" Type="http://schemas.openxmlformats.org/officeDocument/2006/relationships/image" Target="../media/image36.png"/><Relationship Id="rId14" Type="http://schemas.openxmlformats.org/officeDocument/2006/relationships/image" Target="../media/image13.png"/><Relationship Id="rId22"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51.png"/><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8.png"/><Relationship Id="rId3" Type="http://schemas.openxmlformats.org/officeDocument/2006/relationships/image" Target="../media/image54.png"/><Relationship Id="rId21" Type="http://schemas.openxmlformats.org/officeDocument/2006/relationships/image" Target="../media/image71.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7.png"/><Relationship Id="rId2" Type="http://schemas.openxmlformats.org/officeDocument/2006/relationships/notesSlide" Target="../notesSlides/notesSlide18.xml"/><Relationship Id="rId16" Type="http://schemas.openxmlformats.org/officeDocument/2006/relationships/image" Target="../media/image66.png"/><Relationship Id="rId20" Type="http://schemas.openxmlformats.org/officeDocument/2006/relationships/image" Target="../media/image70.png"/><Relationship Id="rId1" Type="http://schemas.openxmlformats.org/officeDocument/2006/relationships/slideLayout" Target="../slideLayouts/slideLayout5.xml"/><Relationship Id="rId6" Type="http://schemas.openxmlformats.org/officeDocument/2006/relationships/image" Target="../media/image57.png"/><Relationship Id="rId11" Type="http://schemas.openxmlformats.org/officeDocument/2006/relationships/image" Target="../media/image62.png"/><Relationship Id="rId24" Type="http://schemas.openxmlformats.org/officeDocument/2006/relationships/image" Target="../media/image74.png"/><Relationship Id="rId5" Type="http://schemas.openxmlformats.org/officeDocument/2006/relationships/image" Target="../media/image56.png"/><Relationship Id="rId15" Type="http://schemas.openxmlformats.org/officeDocument/2006/relationships/image" Target="../media/image65.png"/><Relationship Id="rId23" Type="http://schemas.openxmlformats.org/officeDocument/2006/relationships/image" Target="../media/image73.png"/><Relationship Id="rId10" Type="http://schemas.openxmlformats.org/officeDocument/2006/relationships/image" Target="../media/image61.png"/><Relationship Id="rId19" Type="http://schemas.openxmlformats.org/officeDocument/2006/relationships/image" Target="../media/image69.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24.png"/><Relationship Id="rId22" Type="http://schemas.openxmlformats.org/officeDocument/2006/relationships/image" Target="../media/image72.png"/></Relationships>
</file>

<file path=ppt/slides/_rels/slide2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nrich.maths.org/10945" TargetMode="Externa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resources/5247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ncetm.org.uk/classroom-resources/primm-1-22-composition-and-calculation-1-000-and-four-digit-numbers/"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NULL"/><Relationship Id="rId2" Type="http://schemas.openxmlformats.org/officeDocument/2006/relationships/slideLayout" Target="../slideLayouts/slideLayout5.xml"/><Relationship Id="rId1" Type="http://schemas.openxmlformats.org/officeDocument/2006/relationships/tags" Target="../tags/tag2.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pPr>
              <a:buClrTx/>
              <a:buFontTx/>
              <a:buNone/>
            </a:pPr>
            <a:r>
              <a:rPr lang="en-US" altLang="en-US" dirty="0"/>
              <a:t>Four-digit numbers in the linear number system</a:t>
            </a:r>
            <a:endParaRPr lang="en-GB" kern="0" dirty="0"/>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GB" dirty="0"/>
              <a:t>4NPV-3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4435472"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US" altLang="en-US" dirty="0"/>
              <a:t>4NPV-3 Four-digit numbers in the linear number system</a:t>
            </a:r>
            <a:endParaRPr lang="en-GB" dirty="0"/>
          </a:p>
        </p:txBody>
      </p:sp>
      <p:grpSp>
        <p:nvGrpSpPr>
          <p:cNvPr id="7" name="Group 6">
            <a:extLst>
              <a:ext uri="{FF2B5EF4-FFF2-40B4-BE49-F238E27FC236}">
                <a16:creationId xmlns:a16="http://schemas.microsoft.com/office/drawing/2014/main" id="{A4252979-6F54-4CD1-B052-91F2562B8F83}"/>
              </a:ext>
            </a:extLst>
          </p:cNvPr>
          <p:cNvGrpSpPr/>
          <p:nvPr/>
        </p:nvGrpSpPr>
        <p:grpSpPr>
          <a:xfrm>
            <a:off x="5545927" y="2494322"/>
            <a:ext cx="1104424" cy="487374"/>
            <a:chOff x="5469235" y="2663364"/>
            <a:chExt cx="1104424" cy="487374"/>
          </a:xfrm>
        </p:grpSpPr>
        <p:sp>
          <p:nvSpPr>
            <p:cNvPr id="41" name="TextBox 40">
              <a:extLst>
                <a:ext uri="{FF2B5EF4-FFF2-40B4-BE49-F238E27FC236}">
                  <a16:creationId xmlns:a16="http://schemas.microsoft.com/office/drawing/2014/main" id="{A5EEF6DC-5BF2-4CFE-B07A-C2B3DB88D658}"/>
                </a:ext>
              </a:extLst>
            </p:cNvPr>
            <p:cNvSpPr txBox="1"/>
            <p:nvPr/>
          </p:nvSpPr>
          <p:spPr>
            <a:xfrm>
              <a:off x="5469235" y="2812184"/>
              <a:ext cx="1104424" cy="338554"/>
            </a:xfrm>
            <a:prstGeom prst="rect">
              <a:avLst/>
            </a:prstGeom>
            <a:noFill/>
          </p:spPr>
          <p:txBody>
            <a:bodyPr wrap="square" rtlCol="0">
              <a:spAutoFit/>
            </a:bodyPr>
            <a:lstStyle/>
            <a:p>
              <a:pPr algn="ctr">
                <a:buNone/>
              </a:pPr>
              <a:r>
                <a:rPr lang="en-GB" sz="1600" dirty="0"/>
                <a:t>5,000</a:t>
              </a:r>
            </a:p>
          </p:txBody>
        </p: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6030890" y="2663364"/>
              <a:ext cx="0" cy="1467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4C1199EE-CDBB-4839-A714-FF98ADC26669}"/>
              </a:ext>
            </a:extLst>
          </p:cNvPr>
          <p:cNvGrpSpPr/>
          <p:nvPr/>
        </p:nvGrpSpPr>
        <p:grpSpPr>
          <a:xfrm>
            <a:off x="498032" y="2492151"/>
            <a:ext cx="11756193" cy="489545"/>
            <a:chOff x="421340" y="2661193"/>
            <a:chExt cx="11756193" cy="489545"/>
          </a:xfrm>
        </p:grpSpPr>
        <p:sp>
          <p:nvSpPr>
            <p:cNvPr id="12" name="TextBox 11">
              <a:extLst>
                <a:ext uri="{FF2B5EF4-FFF2-40B4-BE49-F238E27FC236}">
                  <a16:creationId xmlns:a16="http://schemas.microsoft.com/office/drawing/2014/main" id="{2C1D9B05-1BC7-4586-AB5F-45C7A8D8D530}"/>
                </a:ext>
              </a:extLst>
            </p:cNvPr>
            <p:cNvSpPr txBox="1"/>
            <p:nvPr/>
          </p:nvSpPr>
          <p:spPr>
            <a:xfrm>
              <a:off x="10451038" y="2812184"/>
              <a:ext cx="1726495" cy="338554"/>
            </a:xfrm>
            <a:prstGeom prst="rect">
              <a:avLst/>
            </a:prstGeom>
            <a:noFill/>
          </p:spPr>
          <p:txBody>
            <a:bodyPr wrap="square" rtlCol="0">
              <a:spAutoFit/>
            </a:bodyPr>
            <a:lstStyle/>
            <a:p>
              <a:pPr algn="ctr">
                <a:buNone/>
              </a:pPr>
              <a:r>
                <a:rPr lang="en-GB" sz="1600" dirty="0"/>
                <a:t>10,000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421340" y="2812184"/>
              <a:ext cx="679202" cy="338554"/>
            </a:xfrm>
            <a:prstGeom prst="rect">
              <a:avLst/>
            </a:prstGeom>
            <a:noFill/>
          </p:spPr>
          <p:txBody>
            <a:bodyPr wrap="square" rtlCol="0">
              <a:spAutoFit/>
            </a:bodyPr>
            <a:lstStyle/>
            <a:p>
              <a:pPr algn="ctr">
                <a:buNone/>
              </a:pPr>
              <a:r>
                <a:rPr lang="en-GB" sz="1600" dirty="0"/>
                <a:t>0</a:t>
              </a:r>
            </a:p>
          </p:txBody>
        </p:sp>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747493" y="2671760"/>
              <a:ext cx="1057478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757695" y="2663217"/>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11315439" y="2661193"/>
              <a:ext cx="0" cy="14896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7" name="Straight Arrow Connector 16">
            <a:extLst>
              <a:ext uri="{FF2B5EF4-FFF2-40B4-BE49-F238E27FC236}">
                <a16:creationId xmlns:a16="http://schemas.microsoft.com/office/drawing/2014/main" id="{63D06CE4-A83D-4C97-A9DC-4134A0357A04}"/>
              </a:ext>
            </a:extLst>
          </p:cNvPr>
          <p:cNvCxnSpPr>
            <a:cxnSpLocks/>
          </p:cNvCxnSpPr>
          <p:nvPr/>
        </p:nvCxnSpPr>
        <p:spPr>
          <a:xfrm>
            <a:off x="8560083"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8" name="Straight Arrow Connector 17">
            <a:extLst>
              <a:ext uri="{FF2B5EF4-FFF2-40B4-BE49-F238E27FC236}">
                <a16:creationId xmlns:a16="http://schemas.microsoft.com/office/drawing/2014/main" id="{6E9C6E5B-A3FA-4F54-A565-DFFD061AFDE4}"/>
              </a:ext>
            </a:extLst>
          </p:cNvPr>
          <p:cNvCxnSpPr>
            <a:cxnSpLocks/>
          </p:cNvCxnSpPr>
          <p:nvPr/>
        </p:nvCxnSpPr>
        <p:spPr>
          <a:xfrm>
            <a:off x="11260114"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9" name="Straight Arrow Connector 18">
            <a:extLst>
              <a:ext uri="{FF2B5EF4-FFF2-40B4-BE49-F238E27FC236}">
                <a16:creationId xmlns:a16="http://schemas.microsoft.com/office/drawing/2014/main" id="{E3967FC3-1037-469A-8DB5-9B2BF3D9346E}"/>
              </a:ext>
            </a:extLst>
          </p:cNvPr>
          <p:cNvCxnSpPr>
            <a:cxnSpLocks/>
          </p:cNvCxnSpPr>
          <p:nvPr/>
        </p:nvCxnSpPr>
        <p:spPr>
          <a:xfrm>
            <a:off x="2382978" y="2088691"/>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9" name="Content Placeholder 2">
            <a:extLst>
              <a:ext uri="{FF2B5EF4-FFF2-40B4-BE49-F238E27FC236}">
                <a16:creationId xmlns:a16="http://schemas.microsoft.com/office/drawing/2014/main" id="{A901E7E8-38FA-4799-B6B6-810EB5C5167A}"/>
              </a:ext>
            </a:extLst>
          </p:cNvPr>
          <p:cNvSpPr txBox="1">
            <a:spLocks/>
          </p:cNvSpPr>
          <p:nvPr/>
        </p:nvSpPr>
        <p:spPr>
          <a:xfrm>
            <a:off x="628325" y="3063368"/>
            <a:ext cx="10958513" cy="320855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What is different this time? What do you notice?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estimate what number the arrow is pointing to? Would 6,700 be a good estimate? Why not? What could you mark on the line to help you? What would this mid-point be? Reveal the mid-point.  How does this help you? Could you add any other landmarks to help you? What would a suitable estimate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adding other landmarks to aid proportional reasoning.</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1,349 would be on the line? Repeat for other numbers.</a:t>
            </a:r>
            <a:endParaRPr lang="en-GB" sz="2000" dirty="0">
              <a:solidFill>
                <a:srgbClr val="FF0000"/>
              </a:solidFill>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custDataLst>
      <p:tags r:id="rId1"/>
    </p:custDataLst>
    <p:extLst>
      <p:ext uri="{BB962C8B-B14F-4D97-AF65-F5344CB8AC3E}">
        <p14:creationId xmlns:p14="http://schemas.microsoft.com/office/powerpoint/2010/main" val="3057756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7"/>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7"/>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US" altLang="en-US" dirty="0"/>
              <a:t>4NPV-3 Four-digit numbers in the linear number system</a:t>
            </a:r>
            <a:endParaRPr lang="en-GB"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388839" y="2492375"/>
            <a:ext cx="11847687" cy="489546"/>
            <a:chOff x="593046" y="3548362"/>
            <a:chExt cx="8296684"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593046" y="3668047"/>
              <a:ext cx="8296684" cy="268359"/>
              <a:chOff x="593046" y="3668047"/>
              <a:chExt cx="8296684" cy="268359"/>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5,300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6,000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593046" y="3668047"/>
                <a:ext cx="603773" cy="268358"/>
              </a:xfrm>
              <a:prstGeom prst="rect">
                <a:avLst/>
              </a:prstGeom>
              <a:noFill/>
            </p:spPr>
            <p:txBody>
              <a:bodyPr wrap="square" rtlCol="0">
                <a:spAutoFit/>
              </a:bodyPr>
              <a:lstStyle/>
              <a:p>
                <a:pPr algn="ctr">
                  <a:buNone/>
                </a:pPr>
                <a:r>
                  <a:rPr lang="en-GB" sz="1600" dirty="0"/>
                  <a:t>5,000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5,100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7"/>
                <a:ext cx="773405" cy="268358"/>
              </a:xfrm>
              <a:prstGeom prst="rect">
                <a:avLst/>
              </a:prstGeom>
              <a:noFill/>
            </p:spPr>
            <p:txBody>
              <a:bodyPr wrap="square" rtlCol="0">
                <a:spAutoFit/>
              </a:bodyPr>
              <a:lstStyle/>
              <a:p>
                <a:pPr algn="ctr">
                  <a:buNone/>
                </a:pPr>
                <a:r>
                  <a:rPr lang="en-GB" sz="1600" dirty="0"/>
                  <a:t>5,200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5,400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5,500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5,600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5,700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5,800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5,900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56738"/>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9" name="Straight Arrow Connector 38">
            <a:extLst>
              <a:ext uri="{FF2B5EF4-FFF2-40B4-BE49-F238E27FC236}">
                <a16:creationId xmlns:a16="http://schemas.microsoft.com/office/drawing/2014/main" id="{F6646453-0864-4BA1-A1AA-013CF25AACD3}"/>
              </a:ext>
            </a:extLst>
          </p:cNvPr>
          <p:cNvCxnSpPr>
            <a:cxnSpLocks/>
          </p:cNvCxnSpPr>
          <p:nvPr/>
        </p:nvCxnSpPr>
        <p:spPr>
          <a:xfrm>
            <a:off x="8138356"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8" name="Straight Arrow Connector 47">
            <a:extLst>
              <a:ext uri="{FF2B5EF4-FFF2-40B4-BE49-F238E27FC236}">
                <a16:creationId xmlns:a16="http://schemas.microsoft.com/office/drawing/2014/main" id="{5852AC6C-C46C-4908-A1B4-CB218A15DCE4}"/>
              </a:ext>
            </a:extLst>
          </p:cNvPr>
          <p:cNvCxnSpPr>
            <a:cxnSpLocks/>
          </p:cNvCxnSpPr>
          <p:nvPr/>
        </p:nvCxnSpPr>
        <p:spPr>
          <a:xfrm>
            <a:off x="5489041"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49" name="Straight Arrow Connector 48">
            <a:extLst>
              <a:ext uri="{FF2B5EF4-FFF2-40B4-BE49-F238E27FC236}">
                <a16:creationId xmlns:a16="http://schemas.microsoft.com/office/drawing/2014/main" id="{18853E0E-F3E1-4F38-85E6-F3649C8327AB}"/>
              </a:ext>
            </a:extLst>
          </p:cNvPr>
          <p:cNvCxnSpPr>
            <a:cxnSpLocks/>
          </p:cNvCxnSpPr>
          <p:nvPr/>
        </p:nvCxnSpPr>
        <p:spPr>
          <a:xfrm>
            <a:off x="1353198"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50" name="Straight Arrow Connector 49">
            <a:extLst>
              <a:ext uri="{FF2B5EF4-FFF2-40B4-BE49-F238E27FC236}">
                <a16:creationId xmlns:a16="http://schemas.microsoft.com/office/drawing/2014/main" id="{04C21358-391D-4433-82B6-F7DFB64970C5}"/>
              </a:ext>
            </a:extLst>
          </p:cNvPr>
          <p:cNvCxnSpPr>
            <a:cxnSpLocks/>
          </p:cNvCxnSpPr>
          <p:nvPr/>
        </p:nvCxnSpPr>
        <p:spPr>
          <a:xfrm>
            <a:off x="9536562"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07A91741-EF68-4CB5-9B24-39022551FD2E}"/>
              </a:ext>
            </a:extLst>
          </p:cNvPr>
          <p:cNvSpPr txBox="1">
            <a:spLocks/>
          </p:cNvSpPr>
          <p:nvPr/>
        </p:nvSpPr>
        <p:spPr>
          <a:xfrm>
            <a:off x="746067" y="3300237"/>
            <a:ext cx="9978649" cy="255091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estimate what number the arrow is pointing to? Would 5,758 be a good estimate? Why not? Which two multiples of 100 is the number between? Which of these multiples is the arrow closer to? What would a suitable estimate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the corresponding multiples either side and which the arrow is closer to.</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5,620 would be on the line? Repeat for other numbers.</a:t>
            </a: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6" name="TextBox 19">
            <a:extLst>
              <a:ext uri="{FF2B5EF4-FFF2-40B4-BE49-F238E27FC236}">
                <a16:creationId xmlns:a16="http://schemas.microsoft.com/office/drawing/2014/main" id="{ABBAA8F7-B072-4AF8-A765-4803486DCDE3}"/>
              </a:ext>
            </a:extLst>
          </p:cNvPr>
          <p:cNvSpPr txBox="1"/>
          <p:nvPr/>
        </p:nvSpPr>
        <p:spPr>
          <a:xfrm>
            <a:off x="623888" y="5895835"/>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previous multiple of 100 is ___. The next multiple of 100 is ___.</a:t>
            </a:r>
          </a:p>
        </p:txBody>
      </p:sp>
    </p:spTree>
    <p:custDataLst>
      <p:tags r:id="rId1"/>
    </p:custDataLst>
    <p:extLst>
      <p:ext uri="{BB962C8B-B14F-4D97-AF65-F5344CB8AC3E}">
        <p14:creationId xmlns:p14="http://schemas.microsoft.com/office/powerpoint/2010/main" val="1747344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US" altLang="en-US" dirty="0"/>
              <a:t>4NPV-3 Four-digit numbers in the linear number system</a:t>
            </a:r>
            <a:endParaRPr lang="en-GB" dirty="0"/>
          </a:p>
        </p:txBody>
      </p:sp>
      <p:grpSp>
        <p:nvGrpSpPr>
          <p:cNvPr id="140" name="Group 139">
            <a:extLst>
              <a:ext uri="{FF2B5EF4-FFF2-40B4-BE49-F238E27FC236}">
                <a16:creationId xmlns:a16="http://schemas.microsoft.com/office/drawing/2014/main" id="{2988F596-099A-4E1A-8620-5C8100639A9A}"/>
              </a:ext>
            </a:extLst>
          </p:cNvPr>
          <p:cNvGrpSpPr/>
          <p:nvPr/>
        </p:nvGrpSpPr>
        <p:grpSpPr>
          <a:xfrm>
            <a:off x="480334" y="2492375"/>
            <a:ext cx="11756193" cy="489546"/>
            <a:chOff x="657117" y="3548362"/>
            <a:chExt cx="8232613" cy="388044"/>
          </a:xfrm>
        </p:grpSpPr>
        <p:grpSp>
          <p:nvGrpSpPr>
            <p:cNvPr id="141" name="Group 140">
              <a:extLst>
                <a:ext uri="{FF2B5EF4-FFF2-40B4-BE49-F238E27FC236}">
                  <a16:creationId xmlns:a16="http://schemas.microsoft.com/office/drawing/2014/main" id="{1A257934-5E6A-45F3-99CF-A1861AB7D88E}"/>
                </a:ext>
              </a:extLst>
            </p:cNvPr>
            <p:cNvGrpSpPr/>
            <p:nvPr/>
          </p:nvGrpSpPr>
          <p:grpSpPr>
            <a:xfrm>
              <a:off x="657117" y="3668046"/>
              <a:ext cx="8232613" cy="268360"/>
              <a:chOff x="657117" y="3668046"/>
              <a:chExt cx="8232613" cy="268360"/>
            </a:xfrm>
          </p:grpSpPr>
          <p:sp>
            <p:nvSpPr>
              <p:cNvPr id="155" name="TextBox 154">
                <a:extLst>
                  <a:ext uri="{FF2B5EF4-FFF2-40B4-BE49-F238E27FC236}">
                    <a16:creationId xmlns:a16="http://schemas.microsoft.com/office/drawing/2014/main" id="{07C183B6-1A83-4CDD-BB39-E5B658E15007}"/>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3,000</a:t>
                </a:r>
              </a:p>
            </p:txBody>
          </p:sp>
          <p:sp>
            <p:nvSpPr>
              <p:cNvPr id="156" name="TextBox 155">
                <a:extLst>
                  <a:ext uri="{FF2B5EF4-FFF2-40B4-BE49-F238E27FC236}">
                    <a16:creationId xmlns:a16="http://schemas.microsoft.com/office/drawing/2014/main" id="{BC0F94A7-E50E-4708-B538-A61BD73E452B}"/>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10,000</a:t>
                </a:r>
              </a:p>
            </p:txBody>
          </p:sp>
          <p:sp>
            <p:nvSpPr>
              <p:cNvPr id="157" name="TextBox 156">
                <a:extLst>
                  <a:ext uri="{FF2B5EF4-FFF2-40B4-BE49-F238E27FC236}">
                    <a16:creationId xmlns:a16="http://schemas.microsoft.com/office/drawing/2014/main" id="{2D64A752-065A-4EF3-9779-F0EEEB16E784}"/>
                  </a:ext>
                </a:extLst>
              </p:cNvPr>
              <p:cNvSpPr txBox="1"/>
              <p:nvPr/>
            </p:nvSpPr>
            <p:spPr>
              <a:xfrm>
                <a:off x="657117" y="3668047"/>
                <a:ext cx="475631" cy="268358"/>
              </a:xfrm>
              <a:prstGeom prst="rect">
                <a:avLst/>
              </a:prstGeom>
              <a:noFill/>
            </p:spPr>
            <p:txBody>
              <a:bodyPr wrap="square" rtlCol="0">
                <a:spAutoFit/>
              </a:bodyPr>
              <a:lstStyle/>
              <a:p>
                <a:pPr algn="ctr">
                  <a:buNone/>
                </a:pPr>
                <a:r>
                  <a:rPr lang="en-GB" sz="1600" dirty="0"/>
                  <a:t>0</a:t>
                </a:r>
              </a:p>
            </p:txBody>
          </p:sp>
          <p:sp>
            <p:nvSpPr>
              <p:cNvPr id="158" name="TextBox 157">
                <a:extLst>
                  <a:ext uri="{FF2B5EF4-FFF2-40B4-BE49-F238E27FC236}">
                    <a16:creationId xmlns:a16="http://schemas.microsoft.com/office/drawing/2014/main" id="{9F6745E9-30FB-4D20-97B2-B6D154310D12}"/>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1,000</a:t>
                </a:r>
              </a:p>
            </p:txBody>
          </p:sp>
          <p:sp>
            <p:nvSpPr>
              <p:cNvPr id="159" name="TextBox 158">
                <a:extLst>
                  <a:ext uri="{FF2B5EF4-FFF2-40B4-BE49-F238E27FC236}">
                    <a16:creationId xmlns:a16="http://schemas.microsoft.com/office/drawing/2014/main" id="{229BF3B2-09F3-4737-9670-C417FCF736AD}"/>
                  </a:ext>
                </a:extLst>
              </p:cNvPr>
              <p:cNvSpPr txBox="1"/>
              <p:nvPr/>
            </p:nvSpPr>
            <p:spPr>
              <a:xfrm>
                <a:off x="1985647" y="3668046"/>
                <a:ext cx="773405" cy="268358"/>
              </a:xfrm>
              <a:prstGeom prst="rect">
                <a:avLst/>
              </a:prstGeom>
              <a:noFill/>
            </p:spPr>
            <p:txBody>
              <a:bodyPr wrap="square" rtlCol="0">
                <a:spAutoFit/>
              </a:bodyPr>
              <a:lstStyle/>
              <a:p>
                <a:pPr algn="ctr">
                  <a:buNone/>
                </a:pPr>
                <a:r>
                  <a:rPr lang="en-GB" sz="1600" dirty="0"/>
                  <a:t>2,000</a:t>
                </a:r>
              </a:p>
            </p:txBody>
          </p:sp>
          <p:sp>
            <p:nvSpPr>
              <p:cNvPr id="160" name="TextBox 159">
                <a:extLst>
                  <a:ext uri="{FF2B5EF4-FFF2-40B4-BE49-F238E27FC236}">
                    <a16:creationId xmlns:a16="http://schemas.microsoft.com/office/drawing/2014/main" id="{1A62B4FE-0B62-4F84-9F85-B9EAB09984F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4,000</a:t>
                </a:r>
              </a:p>
            </p:txBody>
          </p:sp>
          <p:sp>
            <p:nvSpPr>
              <p:cNvPr id="161" name="TextBox 160">
                <a:extLst>
                  <a:ext uri="{FF2B5EF4-FFF2-40B4-BE49-F238E27FC236}">
                    <a16:creationId xmlns:a16="http://schemas.microsoft.com/office/drawing/2014/main" id="{5835249E-3C1E-42B7-9604-C453D4F791B6}"/>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5,000</a:t>
                </a:r>
              </a:p>
            </p:txBody>
          </p:sp>
          <p:sp>
            <p:nvSpPr>
              <p:cNvPr id="162" name="TextBox 161">
                <a:extLst>
                  <a:ext uri="{FF2B5EF4-FFF2-40B4-BE49-F238E27FC236}">
                    <a16:creationId xmlns:a16="http://schemas.microsoft.com/office/drawing/2014/main" id="{78C65B31-7F7E-4D33-94EA-A3F28BB611A7}"/>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6,000</a:t>
                </a:r>
              </a:p>
            </p:txBody>
          </p:sp>
          <p:sp>
            <p:nvSpPr>
              <p:cNvPr id="163" name="TextBox 162">
                <a:extLst>
                  <a:ext uri="{FF2B5EF4-FFF2-40B4-BE49-F238E27FC236}">
                    <a16:creationId xmlns:a16="http://schemas.microsoft.com/office/drawing/2014/main" id="{B8ABADA7-5FF6-44BE-BB5B-F7BCC26C5D37}"/>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7,000</a:t>
                </a:r>
              </a:p>
            </p:txBody>
          </p:sp>
          <p:sp>
            <p:nvSpPr>
              <p:cNvPr id="164" name="TextBox 163">
                <a:extLst>
                  <a:ext uri="{FF2B5EF4-FFF2-40B4-BE49-F238E27FC236}">
                    <a16:creationId xmlns:a16="http://schemas.microsoft.com/office/drawing/2014/main" id="{E5109C67-F091-499F-9C9E-9F9A275D2560}"/>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8,000</a:t>
                </a:r>
              </a:p>
            </p:txBody>
          </p:sp>
          <p:sp>
            <p:nvSpPr>
              <p:cNvPr id="165" name="TextBox 164">
                <a:extLst>
                  <a:ext uri="{FF2B5EF4-FFF2-40B4-BE49-F238E27FC236}">
                    <a16:creationId xmlns:a16="http://schemas.microsoft.com/office/drawing/2014/main" id="{4CAB8106-7020-4525-ACE3-544F1E8470F0}"/>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9,000</a:t>
                </a:r>
              </a:p>
            </p:txBody>
          </p:sp>
        </p:grpSp>
        <p:grpSp>
          <p:nvGrpSpPr>
            <p:cNvPr id="142" name="Group 141">
              <a:extLst>
                <a:ext uri="{FF2B5EF4-FFF2-40B4-BE49-F238E27FC236}">
                  <a16:creationId xmlns:a16="http://schemas.microsoft.com/office/drawing/2014/main" id="{A04BFFB7-A7CC-4466-B748-7F6D7EFBA34D}"/>
                </a:ext>
              </a:extLst>
            </p:cNvPr>
            <p:cNvGrpSpPr/>
            <p:nvPr/>
          </p:nvGrpSpPr>
          <p:grpSpPr>
            <a:xfrm>
              <a:off x="885515" y="3548362"/>
              <a:ext cx="7405298" cy="119684"/>
              <a:chOff x="885515" y="3548362"/>
              <a:chExt cx="7405298" cy="119684"/>
            </a:xfrm>
          </p:grpSpPr>
          <p:cxnSp>
            <p:nvCxnSpPr>
              <p:cNvPr id="143" name="Straight Connector 142">
                <a:extLst>
                  <a:ext uri="{FF2B5EF4-FFF2-40B4-BE49-F238E27FC236}">
                    <a16:creationId xmlns:a16="http://schemas.microsoft.com/office/drawing/2014/main" id="{4C899A70-2476-4E78-8624-73AE486EAAD7}"/>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1DBFDEFC-4423-44B8-9552-EFED0DD47340}"/>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1B13CA7E-902A-4260-A020-70BF2C69B9CE}"/>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AE8D1163-2FA6-42B9-9197-7F02BEA183B6}"/>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BE553D20-4C27-481D-A19D-AFCB77A789D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53B82600-C2C5-4763-A53A-16A21FCF11D5}"/>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85D5B07E-9069-48C8-BC9F-310E6F45B94A}"/>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895AF537-6CF6-4A7F-AC24-03959C7A8BE0}"/>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49198423-7F90-4C23-B2A0-F0E1DD504C96}"/>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DC4A8E49-12BB-43A7-AB0F-797167717D5A}"/>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671EFD7D-3D8C-4CFC-A769-3FA314DA7D50}"/>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33687069-DB11-4DD5-AA91-34426F2D0054}"/>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4" name="Straight Arrow Connector 33">
            <a:extLst>
              <a:ext uri="{FF2B5EF4-FFF2-40B4-BE49-F238E27FC236}">
                <a16:creationId xmlns:a16="http://schemas.microsoft.com/office/drawing/2014/main" id="{C2375616-D8FD-4699-8656-3734806A5D35}"/>
              </a:ext>
            </a:extLst>
          </p:cNvPr>
          <p:cNvCxnSpPr>
            <a:cxnSpLocks/>
          </p:cNvCxnSpPr>
          <p:nvPr/>
        </p:nvCxnSpPr>
        <p:spPr>
          <a:xfrm>
            <a:off x="5111889"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1DB725CD-0C70-46EA-AA3B-1281E40E83BA}"/>
              </a:ext>
            </a:extLst>
          </p:cNvPr>
          <p:cNvCxnSpPr>
            <a:cxnSpLocks/>
          </p:cNvCxnSpPr>
          <p:nvPr/>
        </p:nvCxnSpPr>
        <p:spPr>
          <a:xfrm>
            <a:off x="2422530"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6" name="Straight Arrow Connector 35">
            <a:extLst>
              <a:ext uri="{FF2B5EF4-FFF2-40B4-BE49-F238E27FC236}">
                <a16:creationId xmlns:a16="http://schemas.microsoft.com/office/drawing/2014/main" id="{10B2DE7A-C58A-4D09-AC49-226B9ECE3988}"/>
              </a:ext>
            </a:extLst>
          </p:cNvPr>
          <p:cNvCxnSpPr>
            <a:cxnSpLocks/>
          </p:cNvCxnSpPr>
          <p:nvPr/>
        </p:nvCxnSpPr>
        <p:spPr>
          <a:xfrm>
            <a:off x="9635891"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37" name="Straight Arrow Connector 36">
            <a:extLst>
              <a:ext uri="{FF2B5EF4-FFF2-40B4-BE49-F238E27FC236}">
                <a16:creationId xmlns:a16="http://schemas.microsoft.com/office/drawing/2014/main" id="{9473C78A-193B-4B1E-AEFC-81C0E55A15CC}"/>
              </a:ext>
            </a:extLst>
          </p:cNvPr>
          <p:cNvCxnSpPr>
            <a:cxnSpLocks/>
          </p:cNvCxnSpPr>
          <p:nvPr/>
        </p:nvCxnSpPr>
        <p:spPr>
          <a:xfrm>
            <a:off x="7052934" y="206772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7" name="Content Placeholder 2">
            <a:extLst>
              <a:ext uri="{FF2B5EF4-FFF2-40B4-BE49-F238E27FC236}">
                <a16:creationId xmlns:a16="http://schemas.microsoft.com/office/drawing/2014/main" id="{93079648-A4E0-4431-BDAB-6101238237CE}"/>
              </a:ext>
            </a:extLst>
          </p:cNvPr>
          <p:cNvSpPr txBox="1">
            <a:spLocks/>
          </p:cNvSpPr>
          <p:nvPr/>
        </p:nvSpPr>
        <p:spPr>
          <a:xfrm>
            <a:off x="609600" y="3157795"/>
            <a:ext cx="10256455" cy="224647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estimate what number the arrow is pointing to? </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Which two multiples of 1,000 is the number between? Which of these multiples is the arrow closer to? What would a suitable estimate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the corresponding multiples either side and which the arrow is closer to.</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7,347 would be on the line? Repeat for other numbers.</a:t>
            </a: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6" name="TextBox 19">
            <a:extLst>
              <a:ext uri="{FF2B5EF4-FFF2-40B4-BE49-F238E27FC236}">
                <a16:creationId xmlns:a16="http://schemas.microsoft.com/office/drawing/2014/main" id="{205A37AA-9D00-4EC6-999C-5D7EA5E3CE6D}"/>
              </a:ext>
            </a:extLst>
          </p:cNvPr>
          <p:cNvSpPr txBox="1"/>
          <p:nvPr/>
        </p:nvSpPr>
        <p:spPr>
          <a:xfrm>
            <a:off x="623888" y="5880125"/>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previous multiple of 1,000 is ___. The next multiple of 1,000 is ___.</a:t>
            </a:r>
          </a:p>
        </p:txBody>
      </p:sp>
    </p:spTree>
    <p:custDataLst>
      <p:tags r:id="rId1"/>
    </p:custDataLst>
    <p:extLst>
      <p:ext uri="{BB962C8B-B14F-4D97-AF65-F5344CB8AC3E}">
        <p14:creationId xmlns:p14="http://schemas.microsoft.com/office/powerpoint/2010/main" val="38143589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7F0CCD-6EE6-4D13-BC86-F945F687D3C1}"/>
              </a:ext>
            </a:extLst>
          </p:cNvPr>
          <p:cNvSpPr>
            <a:spLocks noGrp="1"/>
          </p:cNvSpPr>
          <p:nvPr>
            <p:ph type="title"/>
          </p:nvPr>
        </p:nvSpPr>
        <p:spPr/>
        <p:txBody>
          <a:bodyPr/>
          <a:lstStyle/>
          <a:p>
            <a:r>
              <a:rPr lang="en-US" altLang="en-US" dirty="0"/>
              <a:t>4NPV-3 Four-digit numbers in the linear number system</a:t>
            </a:r>
            <a:endParaRPr lang="en-GB" dirty="0"/>
          </a:p>
        </p:txBody>
      </p:sp>
      <p:pic>
        <p:nvPicPr>
          <p:cNvPr id="4" name="Picture 3" descr="A close up of a logo&#10;&#10;Description generated with high confidence">
            <a:extLst>
              <a:ext uri="{FF2B5EF4-FFF2-40B4-BE49-F238E27FC236}">
                <a16:creationId xmlns:a16="http://schemas.microsoft.com/office/drawing/2014/main" id="{484A1FBA-7568-4788-8E21-9E750CA866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57338"/>
            <a:ext cx="6459654" cy="4198777"/>
          </a:xfrm>
          <a:prstGeom prst="rect">
            <a:avLst/>
          </a:prstGeom>
        </p:spPr>
      </p:pic>
      <p:sp>
        <p:nvSpPr>
          <p:cNvPr id="2" name="Content Placeholder 2">
            <a:extLst>
              <a:ext uri="{FF2B5EF4-FFF2-40B4-BE49-F238E27FC236}">
                <a16:creationId xmlns:a16="http://schemas.microsoft.com/office/drawing/2014/main" id="{0B6F243B-0107-40E9-BD13-8D8D811E222E}"/>
              </a:ext>
            </a:extLst>
          </p:cNvPr>
          <p:cNvSpPr txBox="1">
            <a:spLocks/>
          </p:cNvSpPr>
          <p:nvPr/>
        </p:nvSpPr>
        <p:spPr>
          <a:xfrm>
            <a:off x="6192012" y="1557338"/>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do you notice? What could you say about how much liquid is in the jug? Would 300ml be a reasonable estimate? How do you know it is more than 500ml?</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Where would 500 be on the scale?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use this to make a reasonable estimate for the amount of liquid?</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205982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1EECE6B-BFDC-4FC9-8A1A-7AA8441B613B}"/>
              </a:ext>
            </a:extLst>
          </p:cNvPr>
          <p:cNvPicPr>
            <a:picLocks noChangeAspect="1"/>
          </p:cNvPicPr>
          <p:nvPr/>
        </p:nvPicPr>
        <p:blipFill rotWithShape="1">
          <a:blip r:embed="rId3">
            <a:extLst>
              <a:ext uri="{28A0092B-C50C-407E-A947-70E740481C1C}">
                <a14:useLocalDpi xmlns:a14="http://schemas.microsoft.com/office/drawing/2010/main" val="0"/>
              </a:ext>
            </a:extLst>
          </a:blip>
          <a:srcRect t="23180"/>
          <a:stretch/>
        </p:blipFill>
        <p:spPr>
          <a:xfrm>
            <a:off x="-808477" y="1175092"/>
            <a:ext cx="7897804" cy="5274490"/>
          </a:xfrm>
          <a:prstGeom prst="rect">
            <a:avLst/>
          </a:prstGeom>
        </p:spPr>
      </p:pic>
      <p:pic>
        <p:nvPicPr>
          <p:cNvPr id="9" name="Picture 8">
            <a:extLst>
              <a:ext uri="{FF2B5EF4-FFF2-40B4-BE49-F238E27FC236}">
                <a16:creationId xmlns:a16="http://schemas.microsoft.com/office/drawing/2014/main" id="{DF5F2370-404A-4544-9956-363FCE11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919057">
            <a:off x="592849" y="1340495"/>
            <a:ext cx="5120552" cy="5130197"/>
          </a:xfrm>
          <a:prstGeom prst="rect">
            <a:avLst/>
          </a:prstGeom>
        </p:spPr>
      </p:pic>
      <p:sp>
        <p:nvSpPr>
          <p:cNvPr id="3" name="Title 2">
            <a:extLst>
              <a:ext uri="{FF2B5EF4-FFF2-40B4-BE49-F238E27FC236}">
                <a16:creationId xmlns:a16="http://schemas.microsoft.com/office/drawing/2014/main" id="{C7C09C5F-AC74-418D-BECD-10BE8CEC2ADA}"/>
              </a:ext>
            </a:extLst>
          </p:cNvPr>
          <p:cNvSpPr>
            <a:spLocks noGrp="1"/>
          </p:cNvSpPr>
          <p:nvPr>
            <p:ph type="title"/>
          </p:nvPr>
        </p:nvSpPr>
        <p:spPr/>
        <p:txBody>
          <a:bodyPr/>
          <a:lstStyle/>
          <a:p>
            <a:r>
              <a:rPr lang="en-US" altLang="en-US" dirty="0"/>
              <a:t>4NPV-3 Four-digit numbers in the linear number system</a:t>
            </a:r>
            <a:endParaRPr lang="en-GB" dirty="0"/>
          </a:p>
        </p:txBody>
      </p:sp>
      <p:sp>
        <p:nvSpPr>
          <p:cNvPr id="2" name="Content Placeholder 2">
            <a:extLst>
              <a:ext uri="{FF2B5EF4-FFF2-40B4-BE49-F238E27FC236}">
                <a16:creationId xmlns:a16="http://schemas.microsoft.com/office/drawing/2014/main" id="{375AA713-FBAB-4010-A85A-AFEC5AF68CA9}"/>
              </a:ext>
            </a:extLst>
          </p:cNvPr>
          <p:cNvSpPr txBox="1">
            <a:spLocks/>
          </p:cNvSpPr>
          <p:nvPr/>
        </p:nvSpPr>
        <p:spPr>
          <a:xfrm>
            <a:off x="6192012" y="1557338"/>
            <a:ext cx="5390389"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different this time? </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estimate where the arrow stops?</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can you do to make your estimation more accurate? Is the arrow pointing to before or after 1,000?</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landmarks can you put on the scale?</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Can you now make a reasonable estimate?</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57148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8700000">
                                      <p:cBhvr>
                                        <p:cTn id="6" dur="1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US" altLang="en-US" dirty="0"/>
              <a:t>4NPV-3 Four-digit numbers in the linear number system</a:t>
            </a:r>
            <a:endParaRPr lang="en-GB" dirty="0"/>
          </a:p>
        </p:txBody>
      </p:sp>
      <p:sp>
        <p:nvSpPr>
          <p:cNvPr id="7" name="Content Placeholder 2">
            <a:extLst>
              <a:ext uri="{FF2B5EF4-FFF2-40B4-BE49-F238E27FC236}">
                <a16:creationId xmlns:a16="http://schemas.microsoft.com/office/drawing/2014/main" id="{93079648-A4E0-4431-BDAB-6101238237CE}"/>
              </a:ext>
            </a:extLst>
          </p:cNvPr>
          <p:cNvSpPr txBox="1">
            <a:spLocks/>
          </p:cNvSpPr>
          <p:nvPr/>
        </p:nvSpPr>
        <p:spPr>
          <a:xfrm>
            <a:off x="623888" y="1101201"/>
            <a:ext cx="10958513" cy="425497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indent="0">
              <a:lnSpc>
                <a:spcPct val="120000"/>
              </a:lnSpc>
              <a:spcBef>
                <a:spcPts val="600"/>
              </a:spcBef>
              <a:spcAft>
                <a:spcPts val="600"/>
              </a:spcAft>
              <a:buClr>
                <a:srgbClr val="585858"/>
              </a:buClr>
            </a:pPr>
            <a:r>
              <a:rPr lang="en-GB" sz="2000" dirty="0">
                <a:latin typeface="Arial" panose="020B0604020202020204" pitchFamily="34" charset="0"/>
                <a:cs typeface="Arial" panose="020B0604020202020204" pitchFamily="34" charset="0"/>
              </a:rPr>
              <a:t>This guidance is for the following nine slides. Additional questions may appear on each slide.</a:t>
            </a:r>
          </a:p>
          <a:p>
            <a:pPr marL="0" indent="0">
              <a:lnSpc>
                <a:spcPct val="120000"/>
              </a:lnSpc>
              <a:spcBef>
                <a:spcPts val="600"/>
              </a:spcBef>
              <a:spcAft>
                <a:spcPts val="600"/>
              </a:spcAft>
              <a:buClr>
                <a:srgbClr val="585858"/>
              </a:buClr>
              <a:buNone/>
            </a:pPr>
            <a:r>
              <a:rPr lang="en-GB" sz="2000" dirty="0">
                <a:latin typeface="Arial" panose="020B0604020202020204" pitchFamily="34" charset="0"/>
                <a:cs typeface="Arial" panose="020B0604020202020204" pitchFamily="34" charset="0"/>
              </a:rPr>
              <a:t>For each of the missing numbers represented by a letter, ask children the following:</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previous multiple of 1,000?</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the next multiple of 1,000?</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Which multiple of 1,000 is the number nearest to? (The first three slides are scaffolded with the number line shown – make reference to this useful visual. When the number line is not present, it is necessary to draw attention to the hundreds as being the critical digit when rounding to the nearest 1,000, and similarly the tens digit being the critical digit when rounding to the nearest 100). Discuss the use of the greater than and less signs and use the language structure below, each time populating it with the appropriate letter and values.</a:t>
            </a:r>
          </a:p>
          <a:p>
            <a:pPr>
              <a:lnSpc>
                <a:spcPct val="120000"/>
              </a:lnSpc>
              <a:spcBef>
                <a:spcPts val="600"/>
              </a:spcBef>
              <a:spcAft>
                <a:spcPts val="600"/>
              </a:spcAft>
              <a:buClr>
                <a:srgbClr val="585858"/>
              </a:buClr>
              <a:buFont typeface="Arial" panose="020B0604020202020204" pitchFamily="34" charset="0"/>
              <a:buChar char="•"/>
            </a:pPr>
            <a:endParaRPr lang="en-GB" sz="2000" dirty="0"/>
          </a:p>
          <a:p>
            <a:pPr marL="0" indent="0">
              <a:lnSpc>
                <a:spcPct val="120000"/>
              </a:lnSpc>
              <a:spcBef>
                <a:spcPts val="600"/>
              </a:spcBef>
              <a:spcAft>
                <a:spcPts val="600"/>
              </a:spcAft>
              <a:buClr>
                <a:srgbClr val="585858"/>
              </a:buClr>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
        <p:nvSpPr>
          <p:cNvPr id="6" name="TextBox 19">
            <a:extLst>
              <a:ext uri="{FF2B5EF4-FFF2-40B4-BE49-F238E27FC236}">
                <a16:creationId xmlns:a16="http://schemas.microsoft.com/office/drawing/2014/main" id="{205A37AA-9D00-4EC6-999C-5D7EA5E3CE6D}"/>
              </a:ext>
            </a:extLst>
          </p:cNvPr>
          <p:cNvSpPr txBox="1"/>
          <p:nvPr/>
        </p:nvSpPr>
        <p:spPr>
          <a:xfrm>
            <a:off x="594008" y="5566805"/>
            <a:ext cx="10428556"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buNone/>
            </a:pPr>
            <a:r>
              <a:rPr lang="en-GB" sz="2000" i="1" dirty="0"/>
              <a:t>The previous multiple of 1,000 is __. The next multiple of 1,000 is __. a is greater than ___ and less than ___. a is nearest to ___ . </a:t>
            </a:r>
          </a:p>
        </p:txBody>
      </p:sp>
    </p:spTree>
    <p:custDataLst>
      <p:tags r:id="rId1"/>
    </p:custDataLst>
    <p:extLst>
      <p:ext uri="{BB962C8B-B14F-4D97-AF65-F5344CB8AC3E}">
        <p14:creationId xmlns:p14="http://schemas.microsoft.com/office/powerpoint/2010/main" val="4268230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4EE010-FA37-42E4-8D8A-09F63DB7D574}"/>
              </a:ext>
            </a:extLst>
          </p:cNvPr>
          <p:cNvSpPr>
            <a:spLocks noGrp="1"/>
          </p:cNvSpPr>
          <p:nvPr>
            <p:ph type="title"/>
          </p:nvPr>
        </p:nvSpPr>
        <p:spPr/>
        <p:txBody>
          <a:bodyPr/>
          <a:lstStyle/>
          <a:p>
            <a:r>
              <a:rPr lang="en-US" altLang="en-US" dirty="0"/>
              <a:t>4NPV-3 Four-digit numbers in the linear number system</a:t>
            </a:r>
            <a:endParaRPr lang="en-GB" dirty="0"/>
          </a:p>
        </p:txBody>
      </p:sp>
      <p:pic>
        <p:nvPicPr>
          <p:cNvPr id="5" name="Picture 4" descr="A close up of a sign&#10;&#10;Description generated with high confidence">
            <a:extLst>
              <a:ext uri="{FF2B5EF4-FFF2-40B4-BE49-F238E27FC236}">
                <a16:creationId xmlns:a16="http://schemas.microsoft.com/office/drawing/2014/main" id="{CA64400A-B01E-4CE8-B9DA-038EBBE6473B}"/>
              </a:ext>
            </a:extLst>
          </p:cNvPr>
          <p:cNvPicPr>
            <a:picLocks noChangeAspect="1"/>
          </p:cNvPicPr>
          <p:nvPr/>
        </p:nvPicPr>
        <p:blipFill rotWithShape="1">
          <a:blip r:embed="rId3">
            <a:extLst>
              <a:ext uri="{28A0092B-C50C-407E-A947-70E740481C1C}">
                <a14:useLocalDpi xmlns:a14="http://schemas.microsoft.com/office/drawing/2010/main" val="0"/>
              </a:ext>
            </a:extLst>
          </a:blip>
          <a:srcRect b="-4530"/>
          <a:stretch/>
        </p:blipFill>
        <p:spPr>
          <a:xfrm>
            <a:off x="2142277" y="1932709"/>
            <a:ext cx="7907446" cy="630000"/>
          </a:xfrm>
          <a:prstGeom prst="rect">
            <a:avLst/>
          </a:prstGeom>
        </p:spPr>
      </p:pic>
      <p:pic>
        <p:nvPicPr>
          <p:cNvPr id="10" name="Picture 9">
            <a:extLst>
              <a:ext uri="{FF2B5EF4-FFF2-40B4-BE49-F238E27FC236}">
                <a16:creationId xmlns:a16="http://schemas.microsoft.com/office/drawing/2014/main" id="{F11E9486-1BD2-418D-B5A9-4A12EC0EC8B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175424" y="1068234"/>
            <a:ext cx="593769" cy="875050"/>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C2961572-3052-425B-9E62-60D2405C44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2991" y="2950822"/>
            <a:ext cx="7946021" cy="2295088"/>
          </a:xfrm>
          <a:prstGeom prst="rect">
            <a:avLst/>
          </a:prstGeom>
        </p:spPr>
      </p:pic>
      <p:sp>
        <p:nvSpPr>
          <p:cNvPr id="13" name="Rectangle 12">
            <a:extLst>
              <a:ext uri="{FF2B5EF4-FFF2-40B4-BE49-F238E27FC236}">
                <a16:creationId xmlns:a16="http://schemas.microsoft.com/office/drawing/2014/main" id="{0E3C6984-8995-4AF1-AF62-781532EA84BB}"/>
              </a:ext>
            </a:extLst>
          </p:cNvPr>
          <p:cNvSpPr/>
          <p:nvPr/>
        </p:nvSpPr>
        <p:spPr bwMode="auto">
          <a:xfrm>
            <a:off x="2901539" y="4398450"/>
            <a:ext cx="1840675" cy="74814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4" name="Rectangle 13">
            <a:extLst>
              <a:ext uri="{FF2B5EF4-FFF2-40B4-BE49-F238E27FC236}">
                <a16:creationId xmlns:a16="http://schemas.microsoft.com/office/drawing/2014/main" id="{5BDBF11E-DB39-41BD-A78B-546FFD05CFFA}"/>
              </a:ext>
            </a:extLst>
          </p:cNvPr>
          <p:cNvSpPr/>
          <p:nvPr/>
        </p:nvSpPr>
        <p:spPr bwMode="auto">
          <a:xfrm>
            <a:off x="7449790" y="4398449"/>
            <a:ext cx="1959427" cy="74814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5" name="Rectangle 14">
            <a:extLst>
              <a:ext uri="{FF2B5EF4-FFF2-40B4-BE49-F238E27FC236}">
                <a16:creationId xmlns:a16="http://schemas.microsoft.com/office/drawing/2014/main" id="{D666D307-FA92-4651-BD48-46DDE139AEFF}"/>
              </a:ext>
            </a:extLst>
          </p:cNvPr>
          <p:cNvSpPr/>
          <p:nvPr/>
        </p:nvSpPr>
        <p:spPr bwMode="auto">
          <a:xfrm>
            <a:off x="5737762" y="4448107"/>
            <a:ext cx="809499" cy="74814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6" name="Picture 15">
            <a:extLst>
              <a:ext uri="{FF2B5EF4-FFF2-40B4-BE49-F238E27FC236}">
                <a16:creationId xmlns:a16="http://schemas.microsoft.com/office/drawing/2014/main" id="{1A700925-CFD9-4FCF-B3EB-CAC30B660746}"/>
              </a:ext>
            </a:extLst>
          </p:cNvPr>
          <p:cNvPicPr>
            <a:picLocks noChangeAspect="1"/>
          </p:cNvPicPr>
          <p:nvPr/>
        </p:nvPicPr>
        <p:blipFill rotWithShape="1">
          <a:blip r:embed="rId6">
            <a:extLst>
              <a:ext uri="{28A0092B-C50C-407E-A947-70E740481C1C}">
                <a14:useLocalDpi xmlns:a14="http://schemas.microsoft.com/office/drawing/2010/main" val="0"/>
              </a:ext>
            </a:extLst>
          </a:blip>
          <a:srcRect t="-194"/>
          <a:stretch/>
        </p:blipFill>
        <p:spPr>
          <a:xfrm>
            <a:off x="5737762" y="1068237"/>
            <a:ext cx="593769" cy="875049"/>
          </a:xfrm>
          <a:prstGeom prst="rect">
            <a:avLst/>
          </a:prstGeom>
        </p:spPr>
      </p:pic>
      <p:pic>
        <p:nvPicPr>
          <p:cNvPr id="18" name="Picture 17" descr="A picture containing object&#10;&#10;Description generated with high confidence">
            <a:extLst>
              <a:ext uri="{FF2B5EF4-FFF2-40B4-BE49-F238E27FC236}">
                <a16:creationId xmlns:a16="http://schemas.microsoft.com/office/drawing/2014/main" id="{AA928062-F09B-4F13-AA0F-9F5CF38CCD9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901537" y="4398448"/>
            <a:ext cx="1840676" cy="748146"/>
          </a:xfrm>
          <a:prstGeom prst="rect">
            <a:avLst/>
          </a:prstGeom>
        </p:spPr>
      </p:pic>
      <p:pic>
        <p:nvPicPr>
          <p:cNvPr id="19" name="Picture 18">
            <a:extLst>
              <a:ext uri="{FF2B5EF4-FFF2-40B4-BE49-F238E27FC236}">
                <a16:creationId xmlns:a16="http://schemas.microsoft.com/office/drawing/2014/main" id="{04034872-FD2A-4C8C-A5E7-A1F9E64C3E9F}"/>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449790" y="4398446"/>
            <a:ext cx="1959427" cy="748146"/>
          </a:xfrm>
          <a:prstGeom prst="rect">
            <a:avLst/>
          </a:prstGeom>
        </p:spPr>
      </p:pic>
      <p:pic>
        <p:nvPicPr>
          <p:cNvPr id="21" name="Picture 20" descr="A picture containing object&#10;&#10;Description generated with very high confidence">
            <a:extLst>
              <a:ext uri="{FF2B5EF4-FFF2-40B4-BE49-F238E27FC236}">
                <a16:creationId xmlns:a16="http://schemas.microsoft.com/office/drawing/2014/main" id="{AF0BC553-9A86-48C5-8BFF-7A07491ACBDF}"/>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737761" y="4398447"/>
            <a:ext cx="809500" cy="748145"/>
          </a:xfrm>
          <a:prstGeom prst="rect">
            <a:avLst/>
          </a:prstGeom>
        </p:spPr>
      </p:pic>
      <p:pic>
        <p:nvPicPr>
          <p:cNvPr id="22" name="Picture 21">
            <a:extLst>
              <a:ext uri="{FF2B5EF4-FFF2-40B4-BE49-F238E27FC236}">
                <a16:creationId xmlns:a16="http://schemas.microsoft.com/office/drawing/2014/main" id="{2C092E0F-4E24-4CD4-A1FA-99CF2C846E9F}"/>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612468" y="1066735"/>
            <a:ext cx="593770" cy="872317"/>
          </a:xfrm>
          <a:prstGeom prst="rect">
            <a:avLst/>
          </a:prstGeom>
        </p:spPr>
      </p:pic>
      <p:pic>
        <p:nvPicPr>
          <p:cNvPr id="24" name="Picture 23" descr="A drawing of a face&#10;&#10;Description generated with high confidence">
            <a:extLst>
              <a:ext uri="{FF2B5EF4-FFF2-40B4-BE49-F238E27FC236}">
                <a16:creationId xmlns:a16="http://schemas.microsoft.com/office/drawing/2014/main" id="{99D269BB-4B7A-428A-9F75-58A4414BDEA2}"/>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901537" y="4448107"/>
            <a:ext cx="1840676" cy="698485"/>
          </a:xfrm>
          <a:prstGeom prst="rect">
            <a:avLst/>
          </a:prstGeom>
        </p:spPr>
      </p:pic>
      <p:pic>
        <p:nvPicPr>
          <p:cNvPr id="25" name="Picture 24" descr="A drawing of a face&#10;&#10;Description generated with high confidence">
            <a:extLst>
              <a:ext uri="{FF2B5EF4-FFF2-40B4-BE49-F238E27FC236}">
                <a16:creationId xmlns:a16="http://schemas.microsoft.com/office/drawing/2014/main" id="{B66C4297-A96D-462C-8961-9AC0E559FC6E}"/>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922745" y="4448107"/>
            <a:ext cx="422636" cy="556361"/>
          </a:xfrm>
          <a:prstGeom prst="rect">
            <a:avLst/>
          </a:prstGeom>
        </p:spPr>
      </p:pic>
      <p:pic>
        <p:nvPicPr>
          <p:cNvPr id="26" name="Picture 25" descr="A drawing of a face&#10;&#10;Description generated with high confidence">
            <a:extLst>
              <a:ext uri="{FF2B5EF4-FFF2-40B4-BE49-F238E27FC236}">
                <a16:creationId xmlns:a16="http://schemas.microsoft.com/office/drawing/2014/main" id="{4A77052C-0A04-4AF5-A343-11115F5E5150}"/>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7449785" y="4398445"/>
            <a:ext cx="1840677" cy="748146"/>
          </a:xfrm>
          <a:prstGeom prst="rect">
            <a:avLst/>
          </a:prstGeom>
        </p:spPr>
      </p:pic>
      <p:pic>
        <p:nvPicPr>
          <p:cNvPr id="27" name="Picture 26">
            <a:extLst>
              <a:ext uri="{FF2B5EF4-FFF2-40B4-BE49-F238E27FC236}">
                <a16:creationId xmlns:a16="http://schemas.microsoft.com/office/drawing/2014/main" id="{C0273298-04A2-4EC6-BBD5-8B9718691B11}"/>
              </a:ext>
            </a:extLst>
          </p:cNvPr>
          <p:cNvPicPr>
            <a:picLocks noChangeAspect="1"/>
          </p:cNvPicPr>
          <p:nvPr/>
        </p:nvPicPr>
        <p:blipFill rotWithShape="1">
          <a:blip r:embed="rId14">
            <a:extLst>
              <a:ext uri="{28A0092B-C50C-407E-A947-70E740481C1C}">
                <a14:useLocalDpi xmlns:a14="http://schemas.microsoft.com/office/drawing/2010/main" val="0"/>
              </a:ext>
            </a:extLst>
          </a:blip>
          <a:srcRect t="-558"/>
          <a:stretch/>
        </p:blipFill>
        <p:spPr>
          <a:xfrm>
            <a:off x="7738533" y="1058268"/>
            <a:ext cx="593770" cy="872317"/>
          </a:xfrm>
          <a:prstGeom prst="rect">
            <a:avLst/>
          </a:prstGeom>
        </p:spPr>
      </p:pic>
      <p:pic>
        <p:nvPicPr>
          <p:cNvPr id="29" name="Picture 28" descr="A picture containing object&#10;&#10;Description generated with high confidence">
            <a:extLst>
              <a:ext uri="{FF2B5EF4-FFF2-40B4-BE49-F238E27FC236}">
                <a16:creationId xmlns:a16="http://schemas.microsoft.com/office/drawing/2014/main" id="{985268DF-EBC4-45EB-BAD0-A996721DE951}"/>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5922745" y="4251405"/>
            <a:ext cx="422636" cy="994505"/>
          </a:xfrm>
          <a:prstGeom prst="rect">
            <a:avLst/>
          </a:prstGeom>
        </p:spPr>
      </p:pic>
      <p:pic>
        <p:nvPicPr>
          <p:cNvPr id="30" name="Picture 29" descr="A picture containing object&#10;&#10;Description generated with high confidence">
            <a:extLst>
              <a:ext uri="{FF2B5EF4-FFF2-40B4-BE49-F238E27FC236}">
                <a16:creationId xmlns:a16="http://schemas.microsoft.com/office/drawing/2014/main" id="{52E1A971-B1B0-45AB-8137-51895DFF8D15}"/>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2782785" y="4398446"/>
            <a:ext cx="1959429" cy="698485"/>
          </a:xfrm>
          <a:prstGeom prst="rect">
            <a:avLst/>
          </a:prstGeom>
        </p:spPr>
      </p:pic>
      <p:pic>
        <p:nvPicPr>
          <p:cNvPr id="31" name="Picture 30" descr="A picture containing object&#10;&#10;Description generated with high confidence">
            <a:extLst>
              <a:ext uri="{FF2B5EF4-FFF2-40B4-BE49-F238E27FC236}">
                <a16:creationId xmlns:a16="http://schemas.microsoft.com/office/drawing/2014/main" id="{3CE6C9CD-8753-4339-BA50-BEB40C994C70}"/>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7449784" y="4448106"/>
            <a:ext cx="1959432" cy="646702"/>
          </a:xfrm>
          <a:prstGeom prst="rect">
            <a:avLst/>
          </a:prstGeom>
        </p:spPr>
      </p:pic>
    </p:spTree>
    <p:extLst>
      <p:ext uri="{BB962C8B-B14F-4D97-AF65-F5344CB8AC3E}">
        <p14:creationId xmlns:p14="http://schemas.microsoft.com/office/powerpoint/2010/main" val="1113762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3"/>
                                        </p:tgtEl>
                                      </p:cBhvr>
                                    </p:animEffect>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10"/>
                                        </p:tgtEl>
                                      </p:cBhvr>
                                    </p:animEffect>
                                    <p:set>
                                      <p:cBhvr>
                                        <p:cTn id="27" dur="1" fill="hold">
                                          <p:stCondLst>
                                            <p:cond delay="499"/>
                                          </p:stCondLst>
                                        </p:cTn>
                                        <p:tgtEl>
                                          <p:spTgt spid="10"/>
                                        </p:tgtEl>
                                        <p:attrNameLst>
                                          <p:attrName>style.visibility</p:attrName>
                                        </p:attrNameLst>
                                      </p:cBhvr>
                                      <p:to>
                                        <p:strVal val="hidden"/>
                                      </p:to>
                                    </p:set>
                                  </p:childTnLst>
                                </p:cTn>
                              </p:par>
                              <p:par>
                                <p:cTn id="28" presetID="10" presetClass="entr" presetSubtype="0" fill="hold" grpId="1"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21"/>
                                        </p:tgtEl>
                                      </p:cBhvr>
                                    </p:animEffect>
                                    <p:set>
                                      <p:cBhvr>
                                        <p:cTn id="62" dur="1" fill="hold">
                                          <p:stCondLst>
                                            <p:cond delay="499"/>
                                          </p:stCondLst>
                                        </p:cTn>
                                        <p:tgtEl>
                                          <p:spTgt spid="2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9"/>
                                        </p:tgtEl>
                                      </p:cBhvr>
                                    </p:animEffect>
                                    <p:set>
                                      <p:cBhvr>
                                        <p:cTn id="68" dur="1" fill="hold">
                                          <p:stCondLst>
                                            <p:cond delay="499"/>
                                          </p:stCondLst>
                                        </p:cTn>
                                        <p:tgtEl>
                                          <p:spTgt spid="1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childTnLst>
                                </p:cTn>
                              </p:par>
                              <p:par>
                                <p:cTn id="74" presetID="10"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500"/>
                                        <p:tgtEl>
                                          <p:spTgt spid="25"/>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6"/>
                                        </p:tgtEl>
                                        <p:attrNameLst>
                                          <p:attrName>style.visibility</p:attrName>
                                        </p:attrNameLst>
                                      </p:cBhvr>
                                      <p:to>
                                        <p:strVal val="visible"/>
                                      </p:to>
                                    </p:set>
                                    <p:animEffect transition="in" filter="fade">
                                      <p:cBhvr>
                                        <p:cTn id="86" dur="500"/>
                                        <p:tgtEl>
                                          <p:spTgt spid="26"/>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25"/>
                                        </p:tgtEl>
                                      </p:cBhvr>
                                    </p:animEffect>
                                    <p:set>
                                      <p:cBhvr>
                                        <p:cTn id="94" dur="1" fill="hold">
                                          <p:stCondLst>
                                            <p:cond delay="499"/>
                                          </p:stCondLst>
                                        </p:cTn>
                                        <p:tgtEl>
                                          <p:spTgt spid="25"/>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26"/>
                                        </p:tgtEl>
                                      </p:cBhvr>
                                    </p:animEffect>
                                    <p:set>
                                      <p:cBhvr>
                                        <p:cTn id="100" dur="1" fill="hold">
                                          <p:stCondLst>
                                            <p:cond delay="499"/>
                                          </p:stCondLst>
                                        </p:cTn>
                                        <p:tgtEl>
                                          <p:spTgt spid="2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500"/>
                                        <p:tgtEl>
                                          <p:spTgt spid="27"/>
                                        </p:tgtEl>
                                      </p:cBhvr>
                                    </p:animEffect>
                                  </p:childTnLst>
                                </p:cTn>
                              </p:par>
                              <p:par>
                                <p:cTn id="106" presetID="10" presetClass="entr" presetSubtype="0" fill="hold" nodeType="withEffect">
                                  <p:stCondLst>
                                    <p:cond delay="0"/>
                                  </p:stCondLst>
                                  <p:childTnLst>
                                    <p:set>
                                      <p:cBhvr>
                                        <p:cTn id="107" dur="1" fill="hold">
                                          <p:stCondLst>
                                            <p:cond delay="0"/>
                                          </p:stCondLst>
                                        </p:cTn>
                                        <p:tgtEl>
                                          <p:spTgt spid="29"/>
                                        </p:tgtEl>
                                        <p:attrNameLst>
                                          <p:attrName>style.visibility</p:attrName>
                                        </p:attrNameLst>
                                      </p:cBhvr>
                                      <p:to>
                                        <p:strVal val="visible"/>
                                      </p:to>
                                    </p:set>
                                    <p:animEffect transition="in" filter="fade">
                                      <p:cBhvr>
                                        <p:cTn id="108" dur="500"/>
                                        <p:tgtEl>
                                          <p:spTgt spid="29"/>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nodeType="click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nodeType="clickEffect">
                                  <p:stCondLst>
                                    <p:cond delay="0"/>
                                  </p:stCondLst>
                                  <p:childTnLst>
                                    <p:set>
                                      <p:cBhvr>
                                        <p:cTn id="117" dur="1" fill="hold">
                                          <p:stCondLst>
                                            <p:cond delay="0"/>
                                          </p:stCondLst>
                                        </p:cTn>
                                        <p:tgtEl>
                                          <p:spTgt spid="31"/>
                                        </p:tgtEl>
                                        <p:attrNameLst>
                                          <p:attrName>style.visibility</p:attrName>
                                        </p:attrNameLst>
                                      </p:cBhvr>
                                      <p:to>
                                        <p:strVal val="visible"/>
                                      </p:to>
                                    </p:set>
                                    <p:animEffect transition="in" filter="fade">
                                      <p:cBhvr>
                                        <p:cTn id="1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8AC7BF-D104-418C-A3CF-D509C889A4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84951" y="2988361"/>
            <a:ext cx="3481929" cy="2266160"/>
          </a:xfrm>
          <a:prstGeom prst="rect">
            <a:avLst/>
          </a:prstGeom>
        </p:spPr>
      </p:pic>
      <p:sp>
        <p:nvSpPr>
          <p:cNvPr id="3" name="Title 2">
            <a:extLst>
              <a:ext uri="{FF2B5EF4-FFF2-40B4-BE49-F238E27FC236}">
                <a16:creationId xmlns:a16="http://schemas.microsoft.com/office/drawing/2014/main" id="{84C54570-76EA-41DA-B462-FD13E633BD4C}"/>
              </a:ext>
            </a:extLst>
          </p:cNvPr>
          <p:cNvSpPr>
            <a:spLocks noGrp="1"/>
          </p:cNvSpPr>
          <p:nvPr>
            <p:ph type="title"/>
          </p:nvPr>
        </p:nvSpPr>
        <p:spPr/>
        <p:txBody>
          <a:bodyPr/>
          <a:lstStyle/>
          <a:p>
            <a:r>
              <a:rPr lang="en-US" altLang="en-US" dirty="0"/>
              <a:t>4NPV-3 Four-digit numbers in the linear number system</a:t>
            </a:r>
            <a:endParaRPr lang="en-GB" dirty="0"/>
          </a:p>
        </p:txBody>
      </p:sp>
      <p:pic>
        <p:nvPicPr>
          <p:cNvPr id="5" name="Picture 4" descr="A close up of a sign&#10;&#10;Description generated with high confidence">
            <a:extLst>
              <a:ext uri="{FF2B5EF4-FFF2-40B4-BE49-F238E27FC236}">
                <a16:creationId xmlns:a16="http://schemas.microsoft.com/office/drawing/2014/main" id="{CA64400A-B01E-4CE8-B9DA-038EBBE6473B}"/>
              </a:ext>
            </a:extLst>
          </p:cNvPr>
          <p:cNvPicPr>
            <a:picLocks noChangeAspect="1"/>
          </p:cNvPicPr>
          <p:nvPr/>
        </p:nvPicPr>
        <p:blipFill rotWithShape="1">
          <a:blip r:embed="rId4">
            <a:extLst>
              <a:ext uri="{28A0092B-C50C-407E-A947-70E740481C1C}">
                <a14:useLocalDpi xmlns:a14="http://schemas.microsoft.com/office/drawing/2010/main" val="0"/>
              </a:ext>
            </a:extLst>
          </a:blip>
          <a:srcRect b="-4530"/>
          <a:stretch/>
        </p:blipFill>
        <p:spPr>
          <a:xfrm>
            <a:off x="2142277" y="1932709"/>
            <a:ext cx="7907446" cy="630000"/>
          </a:xfrm>
          <a:prstGeom prst="rect">
            <a:avLst/>
          </a:prstGeom>
        </p:spPr>
      </p:pic>
      <p:pic>
        <p:nvPicPr>
          <p:cNvPr id="10" name="Picture 9">
            <a:extLst>
              <a:ext uri="{FF2B5EF4-FFF2-40B4-BE49-F238E27FC236}">
                <a16:creationId xmlns:a16="http://schemas.microsoft.com/office/drawing/2014/main" id="{F11E9486-1BD2-418D-B5A9-4A12EC0EC8B5}"/>
              </a:ext>
            </a:extLst>
          </p:cNvPr>
          <p:cNvPicPr>
            <a:picLocks noChangeAspect="1"/>
          </p:cNvPicPr>
          <p:nvPr/>
        </p:nvPicPr>
        <p:blipFill rotWithShape="1">
          <a:blip r:embed="rId5">
            <a:extLst>
              <a:ext uri="{28A0092B-C50C-407E-A947-70E740481C1C}">
                <a14:useLocalDpi xmlns:a14="http://schemas.microsoft.com/office/drawing/2010/main" val="0"/>
              </a:ext>
            </a:extLst>
          </a:blip>
          <a:srcRect t="-1341"/>
          <a:stretch/>
        </p:blipFill>
        <p:spPr>
          <a:xfrm>
            <a:off x="3161804" y="1057276"/>
            <a:ext cx="724396" cy="876484"/>
          </a:xfrm>
          <a:prstGeom prst="rect">
            <a:avLst/>
          </a:prstGeom>
        </p:spPr>
      </p:pic>
      <p:pic>
        <p:nvPicPr>
          <p:cNvPr id="12" name="Picture 11" descr="A picture containing object&#10;&#10;Description generated with high confidence">
            <a:extLst>
              <a:ext uri="{FF2B5EF4-FFF2-40B4-BE49-F238E27FC236}">
                <a16:creationId xmlns:a16="http://schemas.microsoft.com/office/drawing/2014/main" id="{C2961572-3052-425B-9E62-60D2405C4448}"/>
              </a:ext>
            </a:extLst>
          </p:cNvPr>
          <p:cNvPicPr>
            <a:picLocks noChangeAspect="1"/>
          </p:cNvPicPr>
          <p:nvPr/>
        </p:nvPicPr>
        <p:blipFill rotWithShape="1">
          <a:blip r:embed="rId6">
            <a:extLst>
              <a:ext uri="{28A0092B-C50C-407E-A947-70E740481C1C}">
                <a14:useLocalDpi xmlns:a14="http://schemas.microsoft.com/office/drawing/2010/main" val="0"/>
              </a:ext>
            </a:extLst>
          </a:blip>
          <a:srcRect t="-3749" r="-2423"/>
          <a:stretch/>
        </p:blipFill>
        <p:spPr>
          <a:xfrm>
            <a:off x="2122990" y="2872169"/>
            <a:ext cx="8138610" cy="2381131"/>
          </a:xfrm>
          <a:prstGeom prst="rect">
            <a:avLst/>
          </a:prstGeom>
        </p:spPr>
      </p:pic>
      <p:pic>
        <p:nvPicPr>
          <p:cNvPr id="32" name="Picture 31">
            <a:extLst>
              <a:ext uri="{FF2B5EF4-FFF2-40B4-BE49-F238E27FC236}">
                <a16:creationId xmlns:a16="http://schemas.microsoft.com/office/drawing/2014/main" id="{382C1449-C59E-449C-9759-5B59B9829543}"/>
              </a:ext>
            </a:extLst>
          </p:cNvPr>
          <p:cNvPicPr>
            <a:picLocks noChangeAspect="1"/>
          </p:cNvPicPr>
          <p:nvPr/>
        </p:nvPicPr>
        <p:blipFill rotWithShape="1">
          <a:blip r:embed="rId7">
            <a:extLst>
              <a:ext uri="{28A0092B-C50C-407E-A947-70E740481C1C}">
                <a14:useLocalDpi xmlns:a14="http://schemas.microsoft.com/office/drawing/2010/main" val="0"/>
              </a:ext>
            </a:extLst>
          </a:blip>
          <a:srcRect t="-10080"/>
          <a:stretch/>
        </p:blipFill>
        <p:spPr>
          <a:xfrm>
            <a:off x="5666755" y="980620"/>
            <a:ext cx="724396" cy="952082"/>
          </a:xfrm>
          <a:prstGeom prst="rect">
            <a:avLst/>
          </a:prstGeom>
        </p:spPr>
      </p:pic>
      <p:sp>
        <p:nvSpPr>
          <p:cNvPr id="37" name="Rectangle: Rounded Corners 36">
            <a:extLst>
              <a:ext uri="{FF2B5EF4-FFF2-40B4-BE49-F238E27FC236}">
                <a16:creationId xmlns:a16="http://schemas.microsoft.com/office/drawing/2014/main" id="{EBB6A77E-5438-4385-8A32-BC71B8627C07}"/>
              </a:ext>
            </a:extLst>
          </p:cNvPr>
          <p:cNvSpPr/>
          <p:nvPr/>
        </p:nvSpPr>
        <p:spPr bwMode="auto">
          <a:xfrm>
            <a:off x="5666755" y="4458020"/>
            <a:ext cx="809500" cy="741654"/>
          </a:xfrm>
          <a:prstGeom prst="roundRect">
            <a:avLst>
              <a:gd name="adj" fmla="val 41211"/>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35" name="Picture 34" descr="A picture containing object&#10;&#10;Description generated with very high confidence">
            <a:extLst>
              <a:ext uri="{FF2B5EF4-FFF2-40B4-BE49-F238E27FC236}">
                <a16:creationId xmlns:a16="http://schemas.microsoft.com/office/drawing/2014/main" id="{21F23856-6EE3-42CA-8E03-CFCDF6EAF501}"/>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5737761" y="4412326"/>
            <a:ext cx="809500" cy="741654"/>
          </a:xfrm>
          <a:prstGeom prst="rect">
            <a:avLst/>
          </a:prstGeom>
        </p:spPr>
      </p:pic>
      <p:sp>
        <p:nvSpPr>
          <p:cNvPr id="8" name="Rectangle: Rounded Corners 7">
            <a:extLst>
              <a:ext uri="{FF2B5EF4-FFF2-40B4-BE49-F238E27FC236}">
                <a16:creationId xmlns:a16="http://schemas.microsoft.com/office/drawing/2014/main" id="{5BA44D2E-87B7-47A5-BFAC-DCD67D62EC08}"/>
              </a:ext>
            </a:extLst>
          </p:cNvPr>
          <p:cNvSpPr/>
          <p:nvPr/>
        </p:nvSpPr>
        <p:spPr bwMode="auto">
          <a:xfrm>
            <a:off x="2946400" y="4412326"/>
            <a:ext cx="1761012" cy="741654"/>
          </a:xfrm>
          <a:prstGeom prst="round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36" name="Rectangle: Rounded Corners 35">
            <a:extLst>
              <a:ext uri="{FF2B5EF4-FFF2-40B4-BE49-F238E27FC236}">
                <a16:creationId xmlns:a16="http://schemas.microsoft.com/office/drawing/2014/main" id="{E9DA7899-D6B2-4363-A713-F80D13FE3F19}"/>
              </a:ext>
            </a:extLst>
          </p:cNvPr>
          <p:cNvSpPr/>
          <p:nvPr/>
        </p:nvSpPr>
        <p:spPr bwMode="auto">
          <a:xfrm>
            <a:off x="7591299" y="4412326"/>
            <a:ext cx="1761012" cy="741654"/>
          </a:xfrm>
          <a:prstGeom prst="roundRect">
            <a:avLst>
              <a:gd name="adj" fmla="val 41211"/>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38" name="Picture 37">
            <a:extLst>
              <a:ext uri="{FF2B5EF4-FFF2-40B4-BE49-F238E27FC236}">
                <a16:creationId xmlns:a16="http://schemas.microsoft.com/office/drawing/2014/main" id="{817EC5A8-874B-4D80-BE22-074D94E40FE9}"/>
              </a:ext>
            </a:extLst>
          </p:cNvPr>
          <p:cNvPicPr>
            <a:picLocks noChangeAspect="1"/>
          </p:cNvPicPr>
          <p:nvPr/>
        </p:nvPicPr>
        <p:blipFill rotWithShape="1">
          <a:blip r:embed="rId9">
            <a:extLst>
              <a:ext uri="{28A0092B-C50C-407E-A947-70E740481C1C}">
                <a14:useLocalDpi xmlns:a14="http://schemas.microsoft.com/office/drawing/2010/main" val="0"/>
              </a:ext>
            </a:extLst>
          </a:blip>
          <a:srcRect t="-8751"/>
          <a:stretch/>
        </p:blipFill>
        <p:spPr>
          <a:xfrm>
            <a:off x="6584950" y="993241"/>
            <a:ext cx="611718" cy="939460"/>
          </a:xfrm>
          <a:prstGeom prst="rect">
            <a:avLst/>
          </a:prstGeom>
        </p:spPr>
      </p:pic>
      <p:pic>
        <p:nvPicPr>
          <p:cNvPr id="39" name="Picture 38" descr="A drawing of a face&#10;&#10;Description generated with high confidence">
            <a:extLst>
              <a:ext uri="{FF2B5EF4-FFF2-40B4-BE49-F238E27FC236}">
                <a16:creationId xmlns:a16="http://schemas.microsoft.com/office/drawing/2014/main" id="{88A7E454-85E9-483A-8E01-4637DBAB18D2}"/>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5922745" y="4455496"/>
            <a:ext cx="422636" cy="556361"/>
          </a:xfrm>
          <a:prstGeom prst="rect">
            <a:avLst/>
          </a:prstGeom>
        </p:spPr>
      </p:pic>
      <p:pic>
        <p:nvPicPr>
          <p:cNvPr id="50" name="Picture 49" descr="A picture containing object&#10;&#10;Description generated with high confidence">
            <a:extLst>
              <a:ext uri="{FF2B5EF4-FFF2-40B4-BE49-F238E27FC236}">
                <a16:creationId xmlns:a16="http://schemas.microsoft.com/office/drawing/2014/main" id="{D5138EF5-DFCC-4C07-9D2C-C7EAD6B42A4F}"/>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901537" y="4405837"/>
            <a:ext cx="1840676" cy="748146"/>
          </a:xfrm>
          <a:prstGeom prst="rect">
            <a:avLst/>
          </a:prstGeom>
        </p:spPr>
      </p:pic>
      <p:pic>
        <p:nvPicPr>
          <p:cNvPr id="54" name="Picture 53">
            <a:extLst>
              <a:ext uri="{FF2B5EF4-FFF2-40B4-BE49-F238E27FC236}">
                <a16:creationId xmlns:a16="http://schemas.microsoft.com/office/drawing/2014/main" id="{1747D1E0-0A39-4166-8559-F20B82B2F2AA}"/>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449790" y="4405835"/>
            <a:ext cx="1959427" cy="748146"/>
          </a:xfrm>
          <a:prstGeom prst="rect">
            <a:avLst/>
          </a:prstGeom>
        </p:spPr>
      </p:pic>
      <p:pic>
        <p:nvPicPr>
          <p:cNvPr id="56" name="Picture 55">
            <a:extLst>
              <a:ext uri="{FF2B5EF4-FFF2-40B4-BE49-F238E27FC236}">
                <a16:creationId xmlns:a16="http://schemas.microsoft.com/office/drawing/2014/main" id="{F4D3FFC2-034D-439D-8737-707440BFEB6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930401" y="2988361"/>
            <a:ext cx="3481929" cy="2266160"/>
          </a:xfrm>
          <a:prstGeom prst="rect">
            <a:avLst/>
          </a:prstGeom>
        </p:spPr>
      </p:pic>
      <p:pic>
        <p:nvPicPr>
          <p:cNvPr id="57" name="Picture 56" descr="A drawing of a face&#10;&#10;Description generated with high confidence">
            <a:extLst>
              <a:ext uri="{FF2B5EF4-FFF2-40B4-BE49-F238E27FC236}">
                <a16:creationId xmlns:a16="http://schemas.microsoft.com/office/drawing/2014/main" id="{17D87ECF-27C5-4562-B296-BCF048EDB3A4}"/>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2901537" y="4455496"/>
            <a:ext cx="1840676" cy="698485"/>
          </a:xfrm>
          <a:prstGeom prst="rect">
            <a:avLst/>
          </a:prstGeom>
        </p:spPr>
      </p:pic>
      <p:pic>
        <p:nvPicPr>
          <p:cNvPr id="58" name="Picture 57" descr="A drawing of a face&#10;&#10;Description generated with high confidence">
            <a:extLst>
              <a:ext uri="{FF2B5EF4-FFF2-40B4-BE49-F238E27FC236}">
                <a16:creationId xmlns:a16="http://schemas.microsoft.com/office/drawing/2014/main" id="{5B822588-3FAE-4101-89FD-9A37A6E5EF71}"/>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7449785" y="4405834"/>
            <a:ext cx="1840677" cy="748146"/>
          </a:xfrm>
          <a:prstGeom prst="rect">
            <a:avLst/>
          </a:prstGeom>
        </p:spPr>
      </p:pic>
      <p:pic>
        <p:nvPicPr>
          <p:cNvPr id="59" name="Picture 58">
            <a:extLst>
              <a:ext uri="{FF2B5EF4-FFF2-40B4-BE49-F238E27FC236}">
                <a16:creationId xmlns:a16="http://schemas.microsoft.com/office/drawing/2014/main" id="{7357DA37-79F9-43FA-B4B7-D596A39F60BF}"/>
              </a:ext>
            </a:extLst>
          </p:cNvPr>
          <p:cNvPicPr>
            <a:picLocks noChangeAspect="1"/>
          </p:cNvPicPr>
          <p:nvPr/>
        </p:nvPicPr>
        <p:blipFill rotWithShape="1">
          <a:blip r:embed="rId15">
            <a:extLst>
              <a:ext uri="{28A0092B-C50C-407E-A947-70E740481C1C}">
                <a14:useLocalDpi xmlns:a14="http://schemas.microsoft.com/office/drawing/2010/main" val="0"/>
              </a:ext>
            </a:extLst>
          </a:blip>
          <a:srcRect t="-7557"/>
          <a:stretch/>
        </p:blipFill>
        <p:spPr>
          <a:xfrm>
            <a:off x="7741920" y="1000653"/>
            <a:ext cx="611719" cy="939460"/>
          </a:xfrm>
          <a:prstGeom prst="rect">
            <a:avLst/>
          </a:prstGeom>
        </p:spPr>
      </p:pic>
      <p:pic>
        <p:nvPicPr>
          <p:cNvPr id="60" name="Picture 59" descr="A picture containing object&#10;&#10;Description generated with high confidence">
            <a:extLst>
              <a:ext uri="{FF2B5EF4-FFF2-40B4-BE49-F238E27FC236}">
                <a16:creationId xmlns:a16="http://schemas.microsoft.com/office/drawing/2014/main" id="{85ADCA30-0CBD-4989-BB31-AD561C79D8F2}"/>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922745" y="4260920"/>
            <a:ext cx="422636" cy="994505"/>
          </a:xfrm>
          <a:prstGeom prst="rect">
            <a:avLst/>
          </a:prstGeom>
        </p:spPr>
      </p:pic>
      <p:pic>
        <p:nvPicPr>
          <p:cNvPr id="61" name="Picture 60" descr="A picture containing object&#10;&#10;Description generated with high confidence">
            <a:extLst>
              <a:ext uri="{FF2B5EF4-FFF2-40B4-BE49-F238E27FC236}">
                <a16:creationId xmlns:a16="http://schemas.microsoft.com/office/drawing/2014/main" id="{16A85B0B-9E46-4830-BD09-90FFB42E7867}"/>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782785" y="4405835"/>
            <a:ext cx="1959429" cy="698485"/>
          </a:xfrm>
          <a:prstGeom prst="rect">
            <a:avLst/>
          </a:prstGeom>
        </p:spPr>
      </p:pic>
      <p:pic>
        <p:nvPicPr>
          <p:cNvPr id="62" name="Picture 61" descr="A picture containing object&#10;&#10;Description generated with high confidence">
            <a:extLst>
              <a:ext uri="{FF2B5EF4-FFF2-40B4-BE49-F238E27FC236}">
                <a16:creationId xmlns:a16="http://schemas.microsoft.com/office/drawing/2014/main" id="{A246FD73-79A8-4E9B-8BC8-337A207849F2}"/>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7449784" y="4455495"/>
            <a:ext cx="1959432" cy="646702"/>
          </a:xfrm>
          <a:prstGeom prst="rect">
            <a:avLst/>
          </a:prstGeom>
        </p:spPr>
      </p:pic>
    </p:spTree>
    <p:extLst>
      <p:ext uri="{BB962C8B-B14F-4D97-AF65-F5344CB8AC3E}">
        <p14:creationId xmlns:p14="http://schemas.microsoft.com/office/powerpoint/2010/main" val="42525087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xit" presetSubtype="0" fill="hold" nodeType="withEffect">
                                  <p:stCondLst>
                                    <p:cond delay="0"/>
                                  </p:stCondLst>
                                  <p:childTnLst>
                                    <p:animEffect transition="out" filter="fade">
                                      <p:cBhvr>
                                        <p:cTn id="20" dur="500"/>
                                        <p:tgtEl>
                                          <p:spTgt spid="10"/>
                                        </p:tgtEl>
                                      </p:cBhvr>
                                    </p:animEffect>
                                    <p:set>
                                      <p:cBhvr>
                                        <p:cTn id="21" dur="1" fill="hold">
                                          <p:stCondLst>
                                            <p:cond delay="499"/>
                                          </p:stCondLst>
                                        </p:cTn>
                                        <p:tgtEl>
                                          <p:spTgt spid="10"/>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fade">
                                      <p:cBhvr>
                                        <p:cTn id="32" dur="500"/>
                                        <p:tgtEl>
                                          <p:spTgt spid="35"/>
                                        </p:tgtEl>
                                      </p:cBhvr>
                                    </p:animEffect>
                                  </p:childTnLst>
                                </p:cTn>
                              </p:par>
                              <p:par>
                                <p:cTn id="33" presetID="10"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fade">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2"/>
                                        </p:tgtEl>
                                      </p:cBhvr>
                                    </p:animEffect>
                                    <p:set>
                                      <p:cBhvr>
                                        <p:cTn id="48" dur="1" fill="hold">
                                          <p:stCondLst>
                                            <p:cond delay="499"/>
                                          </p:stCondLst>
                                        </p:cTn>
                                        <p:tgtEl>
                                          <p:spTgt spid="32"/>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50"/>
                                        </p:tgtEl>
                                      </p:cBhvr>
                                    </p:animEffect>
                                    <p:set>
                                      <p:cBhvr>
                                        <p:cTn id="54" dur="1" fill="hold">
                                          <p:stCondLst>
                                            <p:cond delay="499"/>
                                          </p:stCondLst>
                                        </p:cTn>
                                        <p:tgtEl>
                                          <p:spTgt spid="5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54"/>
                                        </p:tgtEl>
                                      </p:cBhvr>
                                    </p:animEffect>
                                    <p:set>
                                      <p:cBhvr>
                                        <p:cTn id="57" dur="1" fill="hold">
                                          <p:stCondLst>
                                            <p:cond delay="499"/>
                                          </p:stCondLst>
                                        </p:cTn>
                                        <p:tgtEl>
                                          <p:spTgt spid="54"/>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56"/>
                                        </p:tgtEl>
                                      </p:cBhvr>
                                    </p:animEffect>
                                    <p:set>
                                      <p:cBhvr>
                                        <p:cTn id="60" dur="1" fill="hold">
                                          <p:stCondLst>
                                            <p:cond delay="499"/>
                                          </p:stCondLst>
                                        </p:cTn>
                                        <p:tgtEl>
                                          <p:spTgt spid="5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par>
                                <p:cTn id="66" presetID="10"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par>
                                <p:cTn id="69" presetID="10" presetClass="entr" presetSubtype="0" fill="hold" nodeType="with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500"/>
                                        <p:tgtEl>
                                          <p:spTgt spid="57"/>
                                        </p:tgtEl>
                                      </p:cBhvr>
                                    </p:animEffect>
                                  </p:childTnLst>
                                </p:cTn>
                              </p:par>
                              <p:par>
                                <p:cTn id="72" presetID="10" presetClass="entr" presetSubtype="0" fill="hold"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56"/>
                                        </p:tgtEl>
                                      </p:cBhvr>
                                    </p:animEffect>
                                    <p:set>
                                      <p:cBhvr>
                                        <p:cTn id="84" dur="1" fill="hold">
                                          <p:stCondLst>
                                            <p:cond delay="499"/>
                                          </p:stCondLst>
                                        </p:cTn>
                                        <p:tgtEl>
                                          <p:spTgt spid="5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57"/>
                                        </p:tgtEl>
                                      </p:cBhvr>
                                    </p:animEffect>
                                    <p:set>
                                      <p:cBhvr>
                                        <p:cTn id="87" dur="1" fill="hold">
                                          <p:stCondLst>
                                            <p:cond delay="499"/>
                                          </p:stCondLst>
                                        </p:cTn>
                                        <p:tgtEl>
                                          <p:spTgt spid="57"/>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8"/>
                                        </p:tgtEl>
                                      </p:cBhvr>
                                    </p:animEffect>
                                    <p:set>
                                      <p:cBhvr>
                                        <p:cTn id="90" dur="1" fill="hold">
                                          <p:stCondLst>
                                            <p:cond delay="499"/>
                                          </p:stCondLst>
                                        </p:cTn>
                                        <p:tgtEl>
                                          <p:spTgt spid="58"/>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8"/>
                                        </p:tgtEl>
                                      </p:cBhvr>
                                    </p:animEffect>
                                    <p:set>
                                      <p:cBhvr>
                                        <p:cTn id="93" dur="1" fill="hold">
                                          <p:stCondLst>
                                            <p:cond delay="499"/>
                                          </p:stCondLst>
                                        </p:cTn>
                                        <p:tgtEl>
                                          <p:spTgt spid="38"/>
                                        </p:tgtEl>
                                        <p:attrNameLst>
                                          <p:attrName>style.visibility</p:attrName>
                                        </p:attrNameLst>
                                      </p:cBhvr>
                                      <p:to>
                                        <p:strVal val="hidden"/>
                                      </p:to>
                                    </p:set>
                                  </p:childTnLst>
                                </p:cTn>
                              </p:par>
                              <p:par>
                                <p:cTn id="94" presetID="10" presetClass="exit" presetSubtype="0" fill="hold" nodeType="withEffect">
                                  <p:stCondLst>
                                    <p:cond delay="0"/>
                                  </p:stCondLst>
                                  <p:childTnLst>
                                    <p:animEffect transition="out" filter="fade">
                                      <p:cBhvr>
                                        <p:cTn id="95" dur="500"/>
                                        <p:tgtEl>
                                          <p:spTgt spid="39"/>
                                        </p:tgtEl>
                                      </p:cBhvr>
                                    </p:animEffect>
                                    <p:set>
                                      <p:cBhvr>
                                        <p:cTn id="96" dur="1" fill="hold">
                                          <p:stCondLst>
                                            <p:cond delay="499"/>
                                          </p:stCondLst>
                                        </p:cTn>
                                        <p:tgtEl>
                                          <p:spTgt spid="3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9"/>
                                        </p:tgtEl>
                                        <p:attrNameLst>
                                          <p:attrName>style.visibility</p:attrName>
                                        </p:attrNameLst>
                                      </p:cBhvr>
                                      <p:to>
                                        <p:strVal val="visible"/>
                                      </p:to>
                                    </p:set>
                                    <p:animEffect transition="in" filter="fade">
                                      <p:cBhvr>
                                        <p:cTn id="101" dur="500"/>
                                        <p:tgtEl>
                                          <p:spTgt spid="59"/>
                                        </p:tgtEl>
                                      </p:cBhvr>
                                    </p:animEffect>
                                  </p:childTnLst>
                                </p:cTn>
                              </p:par>
                              <p:par>
                                <p:cTn id="102" presetID="10" presetClass="entr" presetSubtype="0" fill="hold" nodeType="with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fade">
                                      <p:cBhvr>
                                        <p:cTn id="104" dur="500"/>
                                        <p:tgtEl>
                                          <p:spTgt spid="60"/>
                                        </p:tgtEl>
                                      </p:cBhvr>
                                    </p:animEffect>
                                  </p:childTnLst>
                                </p:cTn>
                              </p:par>
                              <p:par>
                                <p:cTn id="105" presetID="10" presetClass="entr" presetSubtype="0" fill="hold" nodeType="with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par>
                                <p:cTn id="108" presetID="10" presetClass="entr" presetSubtype="0" fill="hold" nodeType="withEffect">
                                  <p:stCondLst>
                                    <p:cond delay="0"/>
                                  </p:stCondLst>
                                  <p:childTnLst>
                                    <p:set>
                                      <p:cBhvr>
                                        <p:cTn id="109" dur="1" fill="hold">
                                          <p:stCondLst>
                                            <p:cond delay="0"/>
                                          </p:stCondLst>
                                        </p:cTn>
                                        <p:tgtEl>
                                          <p:spTgt spid="62"/>
                                        </p:tgtEl>
                                        <p:attrNameLst>
                                          <p:attrName>style.visibility</p:attrName>
                                        </p:attrNameLst>
                                      </p:cBhvr>
                                      <p:to>
                                        <p:strVal val="visible"/>
                                      </p:to>
                                    </p:set>
                                    <p:animEffect transition="in" filter="fade">
                                      <p:cBhvr>
                                        <p:cTn id="110" dur="500"/>
                                        <p:tgtEl>
                                          <p:spTgt spid="62"/>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fade">
                                      <p:cBhvr>
                                        <p:cTn id="1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 grpId="0" animBg="1"/>
      <p:bldP spid="3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2476B803-E435-4352-8614-A74E10F1C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653" y="2936684"/>
            <a:ext cx="7946021" cy="2295088"/>
          </a:xfrm>
          <a:prstGeom prst="rect">
            <a:avLst/>
          </a:prstGeom>
        </p:spPr>
      </p:pic>
      <p:pic>
        <p:nvPicPr>
          <p:cNvPr id="6" name="Picture 5" descr="A picture containing device&#10;&#10;Description generated with very high confidence">
            <a:extLst>
              <a:ext uri="{FF2B5EF4-FFF2-40B4-BE49-F238E27FC236}">
                <a16:creationId xmlns:a16="http://schemas.microsoft.com/office/drawing/2014/main" id="{C189FAA9-7C45-44CC-AE5B-D6CA687276BF}"/>
              </a:ext>
            </a:extLst>
          </p:cNvPr>
          <p:cNvPicPr>
            <a:picLocks noChangeAspect="1"/>
          </p:cNvPicPr>
          <p:nvPr/>
        </p:nvPicPr>
        <p:blipFill rotWithShape="1">
          <a:blip r:embed="rId4">
            <a:extLst>
              <a:ext uri="{28A0092B-C50C-407E-A947-70E740481C1C}">
                <a14:useLocalDpi xmlns:a14="http://schemas.microsoft.com/office/drawing/2010/main" val="0"/>
              </a:ext>
            </a:extLst>
          </a:blip>
          <a:srcRect b="-268"/>
          <a:stretch/>
        </p:blipFill>
        <p:spPr>
          <a:xfrm>
            <a:off x="2142277" y="2197100"/>
            <a:ext cx="7907446" cy="600844"/>
          </a:xfrm>
          <a:prstGeom prst="rect">
            <a:avLst/>
          </a:prstGeom>
        </p:spPr>
      </p:pic>
      <p:sp>
        <p:nvSpPr>
          <p:cNvPr id="3" name="Title 2">
            <a:extLst>
              <a:ext uri="{FF2B5EF4-FFF2-40B4-BE49-F238E27FC236}">
                <a16:creationId xmlns:a16="http://schemas.microsoft.com/office/drawing/2014/main" id="{E69661BF-5602-4F8A-B4F7-92DF8329D830}"/>
              </a:ext>
            </a:extLst>
          </p:cNvPr>
          <p:cNvSpPr>
            <a:spLocks noGrp="1"/>
          </p:cNvSpPr>
          <p:nvPr>
            <p:ph type="title"/>
          </p:nvPr>
        </p:nvSpPr>
        <p:spPr/>
        <p:txBody>
          <a:bodyPr/>
          <a:lstStyle/>
          <a:p>
            <a:r>
              <a:rPr lang="en-US" altLang="en-US" dirty="0"/>
              <a:t>4NPV-3 Four-digit numbers in the linear number system</a:t>
            </a:r>
            <a:endParaRPr lang="en-GB" dirty="0"/>
          </a:p>
        </p:txBody>
      </p:sp>
      <p:pic>
        <p:nvPicPr>
          <p:cNvPr id="25" name="Picture 24" descr="A picture containing device&#10;&#10;Description generated with very high confidence">
            <a:extLst>
              <a:ext uri="{FF2B5EF4-FFF2-40B4-BE49-F238E27FC236}">
                <a16:creationId xmlns:a16="http://schemas.microsoft.com/office/drawing/2014/main" id="{830F9BF9-7892-46FC-9192-0497C673FDDB}"/>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877787" y="1187532"/>
            <a:ext cx="700644" cy="1009568"/>
          </a:xfrm>
          <a:prstGeom prst="rect">
            <a:avLst/>
          </a:prstGeom>
        </p:spPr>
      </p:pic>
      <p:sp>
        <p:nvSpPr>
          <p:cNvPr id="7" name="Rectangle 6">
            <a:extLst>
              <a:ext uri="{FF2B5EF4-FFF2-40B4-BE49-F238E27FC236}">
                <a16:creationId xmlns:a16="http://schemas.microsoft.com/office/drawing/2014/main" id="{4894DD1D-A6F5-4444-9D85-6BC3FB0BA55E}"/>
              </a:ext>
            </a:extLst>
          </p:cNvPr>
          <p:cNvSpPr/>
          <p:nvPr/>
        </p:nvSpPr>
        <p:spPr bwMode="auto">
          <a:xfrm>
            <a:off x="2877787" y="4388872"/>
            <a:ext cx="1900052" cy="7243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8" name="Rectangle 27">
            <a:extLst>
              <a:ext uri="{FF2B5EF4-FFF2-40B4-BE49-F238E27FC236}">
                <a16:creationId xmlns:a16="http://schemas.microsoft.com/office/drawing/2014/main" id="{7525C3B5-8384-4015-959A-0696A3585540}"/>
              </a:ext>
            </a:extLst>
          </p:cNvPr>
          <p:cNvSpPr/>
          <p:nvPr/>
        </p:nvSpPr>
        <p:spPr bwMode="auto">
          <a:xfrm>
            <a:off x="7487722" y="4400747"/>
            <a:ext cx="1900052" cy="72439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29" name="Picture 28">
            <a:extLst>
              <a:ext uri="{FF2B5EF4-FFF2-40B4-BE49-F238E27FC236}">
                <a16:creationId xmlns:a16="http://schemas.microsoft.com/office/drawing/2014/main" id="{F93BDA88-6E0D-40E8-B687-27668B28EF03}"/>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30401" y="2971394"/>
            <a:ext cx="3481929" cy="2266160"/>
          </a:xfrm>
          <a:prstGeom prst="rect">
            <a:avLst/>
          </a:prstGeom>
        </p:spPr>
      </p:pic>
      <p:sp>
        <p:nvSpPr>
          <p:cNvPr id="9" name="Rectangle 8">
            <a:extLst>
              <a:ext uri="{FF2B5EF4-FFF2-40B4-BE49-F238E27FC236}">
                <a16:creationId xmlns:a16="http://schemas.microsoft.com/office/drawing/2014/main" id="{1ADA2227-05E3-4C2C-8DE5-4B72CFB2523A}"/>
              </a:ext>
            </a:extLst>
          </p:cNvPr>
          <p:cNvSpPr/>
          <p:nvPr/>
        </p:nvSpPr>
        <p:spPr bwMode="auto">
          <a:xfrm>
            <a:off x="4421204" y="1189649"/>
            <a:ext cx="625642" cy="100834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1" name="Rectangle 10">
            <a:extLst>
              <a:ext uri="{FF2B5EF4-FFF2-40B4-BE49-F238E27FC236}">
                <a16:creationId xmlns:a16="http://schemas.microsoft.com/office/drawing/2014/main" id="{15BA0B5E-683B-49C8-89C7-4F8D9B223E47}"/>
              </a:ext>
            </a:extLst>
          </p:cNvPr>
          <p:cNvSpPr/>
          <p:nvPr/>
        </p:nvSpPr>
        <p:spPr bwMode="auto">
          <a:xfrm>
            <a:off x="5497763" y="4400746"/>
            <a:ext cx="1293785" cy="71252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4" name="Picture 13">
            <a:extLst>
              <a:ext uri="{FF2B5EF4-FFF2-40B4-BE49-F238E27FC236}">
                <a16:creationId xmlns:a16="http://schemas.microsoft.com/office/drawing/2014/main" id="{09D0A49E-30DA-4DB2-A168-52ED126B1A9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412329" y="4388871"/>
            <a:ext cx="1379218" cy="712520"/>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id="{724E4BB0-F124-4FC9-883B-A62AA8D5384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2877787" y="4400746"/>
            <a:ext cx="1838368" cy="700646"/>
          </a:xfrm>
          <a:prstGeom prst="rect">
            <a:avLst/>
          </a:prstGeom>
        </p:spPr>
      </p:pic>
      <p:pic>
        <p:nvPicPr>
          <p:cNvPr id="40" name="Picture 39" descr="A close up of a sign&#10;&#10;Description generated with very high confidence">
            <a:extLst>
              <a:ext uri="{FF2B5EF4-FFF2-40B4-BE49-F238E27FC236}">
                <a16:creationId xmlns:a16="http://schemas.microsoft.com/office/drawing/2014/main" id="{194981B5-F0B2-48D0-9C01-F4C8BD9E4C63}"/>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7487722" y="4400746"/>
            <a:ext cx="1900052" cy="700645"/>
          </a:xfrm>
          <a:prstGeom prst="rect">
            <a:avLst/>
          </a:prstGeom>
        </p:spPr>
      </p:pic>
      <p:pic>
        <p:nvPicPr>
          <p:cNvPr id="41" name="Picture 40">
            <a:extLst>
              <a:ext uri="{FF2B5EF4-FFF2-40B4-BE49-F238E27FC236}">
                <a16:creationId xmlns:a16="http://schemas.microsoft.com/office/drawing/2014/main" id="{C93A7201-F823-4FF7-9400-408648ED9AE4}"/>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584951" y="2971394"/>
            <a:ext cx="3481929" cy="2266160"/>
          </a:xfrm>
          <a:prstGeom prst="rect">
            <a:avLst/>
          </a:prstGeom>
        </p:spPr>
      </p:pic>
      <p:pic>
        <p:nvPicPr>
          <p:cNvPr id="42" name="Picture 41" descr="A picture containing device&#10;&#10;Description generated with very high confidence">
            <a:extLst>
              <a:ext uri="{FF2B5EF4-FFF2-40B4-BE49-F238E27FC236}">
                <a16:creationId xmlns:a16="http://schemas.microsoft.com/office/drawing/2014/main" id="{D0CA8411-E94A-4529-A8F6-BF2BEF7EEE55}"/>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430731" y="1187532"/>
            <a:ext cx="625643" cy="1014034"/>
          </a:xfrm>
          <a:prstGeom prst="rect">
            <a:avLst/>
          </a:prstGeom>
        </p:spPr>
      </p:pic>
      <p:pic>
        <p:nvPicPr>
          <p:cNvPr id="20" name="Picture 19">
            <a:extLst>
              <a:ext uri="{FF2B5EF4-FFF2-40B4-BE49-F238E27FC236}">
                <a16:creationId xmlns:a16="http://schemas.microsoft.com/office/drawing/2014/main" id="{5292291E-79AE-48FE-9BA1-1BCE27C56AB4}"/>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894857" y="4400746"/>
            <a:ext cx="1838368" cy="700645"/>
          </a:xfrm>
          <a:prstGeom prst="rect">
            <a:avLst/>
          </a:prstGeom>
        </p:spPr>
      </p:pic>
      <p:pic>
        <p:nvPicPr>
          <p:cNvPr id="46" name="Picture 45">
            <a:extLst>
              <a:ext uri="{FF2B5EF4-FFF2-40B4-BE49-F238E27FC236}">
                <a16:creationId xmlns:a16="http://schemas.microsoft.com/office/drawing/2014/main" id="{598CA7F2-4F51-48F5-A9F7-BC975AFD3901}"/>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5461290" y="4400746"/>
            <a:ext cx="1318382" cy="594143"/>
          </a:xfrm>
          <a:prstGeom prst="rect">
            <a:avLst/>
          </a:prstGeom>
        </p:spPr>
      </p:pic>
      <p:pic>
        <p:nvPicPr>
          <p:cNvPr id="47" name="Picture 46">
            <a:extLst>
              <a:ext uri="{FF2B5EF4-FFF2-40B4-BE49-F238E27FC236}">
                <a16:creationId xmlns:a16="http://schemas.microsoft.com/office/drawing/2014/main" id="{A8A31C28-807C-4BE7-A686-D839296D253A}"/>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7487722" y="4400746"/>
            <a:ext cx="1900052" cy="700645"/>
          </a:xfrm>
          <a:prstGeom prst="rect">
            <a:avLst/>
          </a:prstGeom>
        </p:spPr>
      </p:pic>
      <p:pic>
        <p:nvPicPr>
          <p:cNvPr id="49" name="Picture 48" descr="A picture containing object&#10;&#10;Description generated with high confidence">
            <a:extLst>
              <a:ext uri="{FF2B5EF4-FFF2-40B4-BE49-F238E27FC236}">
                <a16:creationId xmlns:a16="http://schemas.microsoft.com/office/drawing/2014/main" id="{5ED63FFE-847B-4684-B434-6E2E52FCA309}"/>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2901537" y="4388870"/>
            <a:ext cx="1840676" cy="748146"/>
          </a:xfrm>
          <a:prstGeom prst="rect">
            <a:avLst/>
          </a:prstGeom>
        </p:spPr>
      </p:pic>
      <p:pic>
        <p:nvPicPr>
          <p:cNvPr id="51" name="Picture 50">
            <a:extLst>
              <a:ext uri="{FF2B5EF4-FFF2-40B4-BE49-F238E27FC236}">
                <a16:creationId xmlns:a16="http://schemas.microsoft.com/office/drawing/2014/main" id="{BBDD7B0D-A5A0-4721-A89C-2EF95948A1E9}"/>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7449790" y="4388868"/>
            <a:ext cx="1959427" cy="748146"/>
          </a:xfrm>
          <a:prstGeom prst="rect">
            <a:avLst/>
          </a:prstGeom>
        </p:spPr>
      </p:pic>
      <p:pic>
        <p:nvPicPr>
          <p:cNvPr id="22" name="Picture 21" descr="A close up of a sign&#10;&#10;Description generated with very high confidence">
            <a:extLst>
              <a:ext uri="{FF2B5EF4-FFF2-40B4-BE49-F238E27FC236}">
                <a16:creationId xmlns:a16="http://schemas.microsoft.com/office/drawing/2014/main" id="{9C32A776-11F4-48E0-AE2F-EFB86BC2C29A}"/>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5473165" y="4292244"/>
            <a:ext cx="1318382" cy="844771"/>
          </a:xfrm>
          <a:prstGeom prst="rect">
            <a:avLst/>
          </a:prstGeom>
        </p:spPr>
      </p:pic>
      <p:pic>
        <p:nvPicPr>
          <p:cNvPr id="24" name="Picture 23" descr="A close up of a sign&#10;&#10;Description generated with very high confidence">
            <a:extLst>
              <a:ext uri="{FF2B5EF4-FFF2-40B4-BE49-F238E27FC236}">
                <a16:creationId xmlns:a16="http://schemas.microsoft.com/office/drawing/2014/main" id="{C1B8555B-40D0-4963-84E8-82137B57B3C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2901537" y="4400743"/>
            <a:ext cx="1852550" cy="700645"/>
          </a:xfrm>
          <a:prstGeom prst="rect">
            <a:avLst/>
          </a:prstGeom>
        </p:spPr>
      </p:pic>
      <p:pic>
        <p:nvPicPr>
          <p:cNvPr id="63" name="Picture 62" descr="A close up of a sign&#10;&#10;Description generated with very high confidence">
            <a:extLst>
              <a:ext uri="{FF2B5EF4-FFF2-40B4-BE49-F238E27FC236}">
                <a16:creationId xmlns:a16="http://schemas.microsoft.com/office/drawing/2014/main" id="{D20F4AE7-3995-4EF5-8DE7-59EB7D477975}"/>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7487721" y="4400742"/>
            <a:ext cx="1900052" cy="712524"/>
          </a:xfrm>
          <a:prstGeom prst="rect">
            <a:avLst/>
          </a:prstGeom>
        </p:spPr>
      </p:pic>
      <p:pic>
        <p:nvPicPr>
          <p:cNvPr id="64" name="Picture 63" descr="A close up of a sign&#10;&#10;Description generated with very high confidence">
            <a:extLst>
              <a:ext uri="{FF2B5EF4-FFF2-40B4-BE49-F238E27FC236}">
                <a16:creationId xmlns:a16="http://schemas.microsoft.com/office/drawing/2014/main" id="{1C8F8CA8-D871-4046-92D8-3792E774CE63}"/>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5485040" y="4491908"/>
            <a:ext cx="1294632" cy="502980"/>
          </a:xfrm>
          <a:prstGeom prst="rect">
            <a:avLst/>
          </a:prstGeom>
        </p:spPr>
      </p:pic>
      <p:pic>
        <p:nvPicPr>
          <p:cNvPr id="31" name="Picture 30" descr="A picture containing device&#10;&#10;Description generated with very high confidence">
            <a:extLst>
              <a:ext uri="{FF2B5EF4-FFF2-40B4-BE49-F238E27FC236}">
                <a16:creationId xmlns:a16="http://schemas.microsoft.com/office/drawing/2014/main" id="{87EDEB3E-A9CC-482D-8E7B-126288FA9BA5}"/>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3997026" y="1507297"/>
            <a:ext cx="625643" cy="692815"/>
          </a:xfrm>
          <a:prstGeom prst="rect">
            <a:avLst/>
          </a:prstGeom>
        </p:spPr>
      </p:pic>
      <p:pic>
        <p:nvPicPr>
          <p:cNvPr id="30" name="Picture 29" descr="A picture containing device&#10;&#10;Description generated with very high confidence">
            <a:extLst>
              <a:ext uri="{FF2B5EF4-FFF2-40B4-BE49-F238E27FC236}">
                <a16:creationId xmlns:a16="http://schemas.microsoft.com/office/drawing/2014/main" id="{99BDF23C-7274-400B-B4C9-FBE0AEEB8A6B}"/>
              </a:ext>
            </a:extLst>
          </p:cNvPr>
          <p:cNvPicPr>
            <a:picLocks noChangeAspect="1"/>
          </p:cNvPicPr>
          <p:nvPr/>
        </p:nvPicPr>
        <p:blipFill rotWithShape="1">
          <a:blip r:embed="rId21">
            <a:extLst>
              <a:ext uri="{28A0092B-C50C-407E-A947-70E740481C1C}">
                <a14:useLocalDpi xmlns:a14="http://schemas.microsoft.com/office/drawing/2010/main" val="0"/>
              </a:ext>
            </a:extLst>
          </a:blip>
          <a:srcRect t="-39708"/>
          <a:stretch/>
        </p:blipFill>
        <p:spPr>
          <a:xfrm>
            <a:off x="3875314" y="1101794"/>
            <a:ext cx="902525" cy="393632"/>
          </a:xfrm>
          <a:prstGeom prst="rect">
            <a:avLst/>
          </a:prstGeom>
        </p:spPr>
      </p:pic>
      <p:pic>
        <p:nvPicPr>
          <p:cNvPr id="48" name="Picture 47" descr="A picture containing device&#10;&#10;Description generated with very high confidence">
            <a:extLst>
              <a:ext uri="{FF2B5EF4-FFF2-40B4-BE49-F238E27FC236}">
                <a16:creationId xmlns:a16="http://schemas.microsoft.com/office/drawing/2014/main" id="{A36B428B-97AE-4848-9E41-237BEF5FD3EC}"/>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6307756" y="1181182"/>
            <a:ext cx="702644" cy="1016445"/>
          </a:xfrm>
          <a:prstGeom prst="rect">
            <a:avLst/>
          </a:prstGeom>
        </p:spPr>
      </p:pic>
      <p:pic>
        <p:nvPicPr>
          <p:cNvPr id="53" name="Picture 52" descr="A picture containing device&#10;&#10;Description generated with very high confidence">
            <a:extLst>
              <a:ext uri="{FF2B5EF4-FFF2-40B4-BE49-F238E27FC236}">
                <a16:creationId xmlns:a16="http://schemas.microsoft.com/office/drawing/2014/main" id="{89DF622F-D081-4715-AE02-92F9418CE155}"/>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8242433" y="1179591"/>
            <a:ext cx="702644" cy="1024386"/>
          </a:xfrm>
          <a:prstGeom prst="rect">
            <a:avLst/>
          </a:prstGeom>
        </p:spPr>
      </p:pic>
    </p:spTree>
    <p:extLst>
      <p:ext uri="{BB962C8B-B14F-4D97-AF65-F5344CB8AC3E}">
        <p14:creationId xmlns:p14="http://schemas.microsoft.com/office/powerpoint/2010/main" val="2531014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xit" presetSubtype="0" fill="hold" grpId="1" nodeType="withEffect">
                                  <p:stCondLst>
                                    <p:cond delay="0"/>
                                  </p:stCondLst>
                                  <p:childTnLst>
                                    <p:animEffect transition="out" filter="fade">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par>
                                <p:cTn id="36" presetID="10" presetClass="entr" presetSubtype="0" fill="hold" grpId="1"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xit" presetSubtype="0" fill="hold" nodeType="with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9"/>
                                        </p:tgtEl>
                                      </p:cBhvr>
                                    </p:animEffect>
                                    <p:set>
                                      <p:cBhvr>
                                        <p:cTn id="44" dur="1" fill="hold">
                                          <p:stCondLst>
                                            <p:cond delay="499"/>
                                          </p:stCondLst>
                                        </p:cTn>
                                        <p:tgtEl>
                                          <p:spTgt spid="29"/>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500"/>
                                        <p:tgtEl>
                                          <p:spTgt spid="41"/>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30"/>
                                        </p:tgtEl>
                                      </p:cBhvr>
                                    </p:animEffect>
                                    <p:set>
                                      <p:cBhvr>
                                        <p:cTn id="78" dur="1" fill="hold">
                                          <p:stCondLst>
                                            <p:cond delay="499"/>
                                          </p:stCondLst>
                                        </p:cTn>
                                        <p:tgtEl>
                                          <p:spTgt spid="30"/>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14"/>
                                        </p:tgtEl>
                                      </p:cBhvr>
                                    </p:animEffect>
                                    <p:set>
                                      <p:cBhvr>
                                        <p:cTn id="81" dur="1" fill="hold">
                                          <p:stCondLst>
                                            <p:cond delay="499"/>
                                          </p:stCondLst>
                                        </p:cTn>
                                        <p:tgtEl>
                                          <p:spTgt spid="14"/>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6"/>
                                        </p:tgtEl>
                                      </p:cBhvr>
                                    </p:animEffect>
                                    <p:set>
                                      <p:cBhvr>
                                        <p:cTn id="84" dur="1" fill="hold">
                                          <p:stCondLst>
                                            <p:cond delay="499"/>
                                          </p:stCondLst>
                                        </p:cTn>
                                        <p:tgtEl>
                                          <p:spTgt spid="16"/>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40"/>
                                        </p:tgtEl>
                                      </p:cBhvr>
                                    </p:animEffect>
                                    <p:set>
                                      <p:cBhvr>
                                        <p:cTn id="90" dur="1" fill="hold">
                                          <p:stCondLst>
                                            <p:cond delay="499"/>
                                          </p:stCondLst>
                                        </p:cTn>
                                        <p:tgtEl>
                                          <p:spTgt spid="40"/>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1"/>
                                        </p:tgtEl>
                                      </p:cBhvr>
                                    </p:animEffect>
                                    <p:set>
                                      <p:cBhvr>
                                        <p:cTn id="93" dur="1" fill="hold">
                                          <p:stCondLst>
                                            <p:cond delay="499"/>
                                          </p:stCondLst>
                                        </p:cTn>
                                        <p:tgtEl>
                                          <p:spTgt spid="31"/>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500"/>
                                        <p:tgtEl>
                                          <p:spTgt spid="42"/>
                                        </p:tgtEl>
                                      </p:cBhvr>
                                    </p:animEffect>
                                  </p:childTnLst>
                                </p:cTn>
                              </p:par>
                              <p:par>
                                <p:cTn id="99" presetID="10" presetClass="entr" presetSubtype="0" fill="hold"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fade">
                                      <p:cBhvr>
                                        <p:cTn id="106" dur="500"/>
                                        <p:tgtEl>
                                          <p:spTgt spid="20"/>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47"/>
                                        </p:tgtEl>
                                        <p:attrNameLst>
                                          <p:attrName>style.visibility</p:attrName>
                                        </p:attrNameLst>
                                      </p:cBhvr>
                                      <p:to>
                                        <p:strVal val="visible"/>
                                      </p:to>
                                    </p:set>
                                    <p:animEffect transition="in" filter="fade">
                                      <p:cBhvr>
                                        <p:cTn id="111" dur="500"/>
                                        <p:tgtEl>
                                          <p:spTgt spid="4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fade">
                                      <p:cBhvr>
                                        <p:cTn id="116" dur="500"/>
                                        <p:tgtEl>
                                          <p:spTgt spid="29"/>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xit" presetSubtype="0" fill="hold" nodeType="clickEffect">
                                  <p:stCondLst>
                                    <p:cond delay="0"/>
                                  </p:stCondLst>
                                  <p:childTnLst>
                                    <p:animEffect transition="out" filter="fade">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par>
                                <p:cTn id="122" presetID="10" presetClass="exit" presetSubtype="0" fill="hold" nodeType="withEffect">
                                  <p:stCondLst>
                                    <p:cond delay="0"/>
                                  </p:stCondLst>
                                  <p:childTnLst>
                                    <p:animEffect transition="out" filter="fade">
                                      <p:cBhvr>
                                        <p:cTn id="123" dur="500"/>
                                        <p:tgtEl>
                                          <p:spTgt spid="42"/>
                                        </p:tgtEl>
                                      </p:cBhvr>
                                    </p:animEffect>
                                    <p:set>
                                      <p:cBhvr>
                                        <p:cTn id="124" dur="1" fill="hold">
                                          <p:stCondLst>
                                            <p:cond delay="499"/>
                                          </p:stCondLst>
                                        </p:cTn>
                                        <p:tgtEl>
                                          <p:spTgt spid="42"/>
                                        </p:tgtEl>
                                        <p:attrNameLst>
                                          <p:attrName>style.visibility</p:attrName>
                                        </p:attrNameLst>
                                      </p:cBhvr>
                                      <p:to>
                                        <p:strVal val="hidden"/>
                                      </p:to>
                                    </p:set>
                                  </p:childTnLst>
                                </p:cTn>
                              </p:par>
                              <p:par>
                                <p:cTn id="125" presetID="10" presetClass="exit" presetSubtype="0" fill="hold" nodeType="withEffect">
                                  <p:stCondLst>
                                    <p:cond delay="0"/>
                                  </p:stCondLst>
                                  <p:childTnLst>
                                    <p:animEffect transition="out" filter="fade">
                                      <p:cBhvr>
                                        <p:cTn id="126" dur="500"/>
                                        <p:tgtEl>
                                          <p:spTgt spid="46"/>
                                        </p:tgtEl>
                                      </p:cBhvr>
                                    </p:animEffect>
                                    <p:set>
                                      <p:cBhvr>
                                        <p:cTn id="127" dur="1" fill="hold">
                                          <p:stCondLst>
                                            <p:cond delay="499"/>
                                          </p:stCondLst>
                                        </p:cTn>
                                        <p:tgtEl>
                                          <p:spTgt spid="46"/>
                                        </p:tgtEl>
                                        <p:attrNameLst>
                                          <p:attrName>style.visibility</p:attrName>
                                        </p:attrNameLst>
                                      </p:cBhvr>
                                      <p:to>
                                        <p:strVal val="hidden"/>
                                      </p:to>
                                    </p:set>
                                  </p:childTnLst>
                                </p:cTn>
                              </p:par>
                              <p:par>
                                <p:cTn id="128" presetID="10" presetClass="exit" presetSubtype="0" fill="hold" nodeType="withEffect">
                                  <p:stCondLst>
                                    <p:cond delay="0"/>
                                  </p:stCondLst>
                                  <p:childTnLst>
                                    <p:animEffect transition="out" filter="fade">
                                      <p:cBhvr>
                                        <p:cTn id="129" dur="500"/>
                                        <p:tgtEl>
                                          <p:spTgt spid="20"/>
                                        </p:tgtEl>
                                      </p:cBhvr>
                                    </p:animEffect>
                                    <p:set>
                                      <p:cBhvr>
                                        <p:cTn id="130" dur="1" fill="hold">
                                          <p:stCondLst>
                                            <p:cond delay="499"/>
                                          </p:stCondLst>
                                        </p:cTn>
                                        <p:tgtEl>
                                          <p:spTgt spid="20"/>
                                        </p:tgtEl>
                                        <p:attrNameLst>
                                          <p:attrName>style.visibility</p:attrName>
                                        </p:attrNameLst>
                                      </p:cBhvr>
                                      <p:to>
                                        <p:strVal val="hidden"/>
                                      </p:to>
                                    </p:set>
                                  </p:childTnLst>
                                </p:cTn>
                              </p:par>
                              <p:par>
                                <p:cTn id="131" presetID="10" presetClass="exit" presetSubtype="0" fill="hold" nodeType="withEffect">
                                  <p:stCondLst>
                                    <p:cond delay="0"/>
                                  </p:stCondLst>
                                  <p:childTnLst>
                                    <p:animEffect transition="out" filter="fade">
                                      <p:cBhvr>
                                        <p:cTn id="132" dur="500"/>
                                        <p:tgtEl>
                                          <p:spTgt spid="47"/>
                                        </p:tgtEl>
                                      </p:cBhvr>
                                    </p:animEffect>
                                    <p:set>
                                      <p:cBhvr>
                                        <p:cTn id="133" dur="1" fill="hold">
                                          <p:stCondLst>
                                            <p:cond delay="499"/>
                                          </p:stCondLst>
                                        </p:cTn>
                                        <p:tgtEl>
                                          <p:spTgt spid="47"/>
                                        </p:tgtEl>
                                        <p:attrNameLst>
                                          <p:attrName>style.visibility</p:attrName>
                                        </p:attrNameLst>
                                      </p:cBhvr>
                                      <p:to>
                                        <p:strVal val="hidden"/>
                                      </p:to>
                                    </p:se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nodeType="click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500"/>
                                        <p:tgtEl>
                                          <p:spTgt spid="48"/>
                                        </p:tgtEl>
                                      </p:cBhvr>
                                    </p:animEffect>
                                  </p:childTnLst>
                                </p:cTn>
                              </p:par>
                              <p:par>
                                <p:cTn id="139" presetID="10" presetClass="entr" presetSubtype="0" fill="hold" nodeType="withEffect">
                                  <p:stCondLst>
                                    <p:cond delay="0"/>
                                  </p:stCondLst>
                                  <p:childTnLst>
                                    <p:set>
                                      <p:cBhvr>
                                        <p:cTn id="140" dur="1" fill="hold">
                                          <p:stCondLst>
                                            <p:cond delay="0"/>
                                          </p:stCondLst>
                                        </p:cTn>
                                        <p:tgtEl>
                                          <p:spTgt spid="22"/>
                                        </p:tgtEl>
                                        <p:attrNameLst>
                                          <p:attrName>style.visibility</p:attrName>
                                        </p:attrNameLst>
                                      </p:cBhvr>
                                      <p:to>
                                        <p:strVal val="visible"/>
                                      </p:to>
                                    </p:set>
                                    <p:animEffect transition="in" filter="fade">
                                      <p:cBhvr>
                                        <p:cTn id="141" dur="500"/>
                                        <p:tgtEl>
                                          <p:spTgt spid="2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500"/>
                                        <p:tgtEl>
                                          <p:spTgt spid="49"/>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51"/>
                                        </p:tgtEl>
                                        <p:attrNameLst>
                                          <p:attrName>style.visibility</p:attrName>
                                        </p:attrNameLst>
                                      </p:cBhvr>
                                      <p:to>
                                        <p:strVal val="visible"/>
                                      </p:to>
                                    </p:set>
                                    <p:animEffect transition="in" filter="fade">
                                      <p:cBhvr>
                                        <p:cTn id="151" dur="500"/>
                                        <p:tgtEl>
                                          <p:spTgt spid="51"/>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41"/>
                                        </p:tgtEl>
                                        <p:attrNameLst>
                                          <p:attrName>style.visibility</p:attrName>
                                        </p:attrNameLst>
                                      </p:cBhvr>
                                      <p:to>
                                        <p:strVal val="visible"/>
                                      </p:to>
                                    </p:set>
                                    <p:animEffect transition="in" filter="fade">
                                      <p:cBhvr>
                                        <p:cTn id="156" dur="500"/>
                                        <p:tgtEl>
                                          <p:spTgt spid="41"/>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xit" presetSubtype="0" fill="hold" nodeType="clickEffect">
                                  <p:stCondLst>
                                    <p:cond delay="0"/>
                                  </p:stCondLst>
                                  <p:childTnLst>
                                    <p:animEffect transition="out" filter="fade">
                                      <p:cBhvr>
                                        <p:cTn id="160" dur="500"/>
                                        <p:tgtEl>
                                          <p:spTgt spid="41"/>
                                        </p:tgtEl>
                                      </p:cBhvr>
                                    </p:animEffect>
                                    <p:set>
                                      <p:cBhvr>
                                        <p:cTn id="161" dur="1" fill="hold">
                                          <p:stCondLst>
                                            <p:cond delay="499"/>
                                          </p:stCondLst>
                                        </p:cTn>
                                        <p:tgtEl>
                                          <p:spTgt spid="41"/>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48"/>
                                        </p:tgtEl>
                                      </p:cBhvr>
                                    </p:animEffect>
                                    <p:set>
                                      <p:cBhvr>
                                        <p:cTn id="164" dur="1" fill="hold">
                                          <p:stCondLst>
                                            <p:cond delay="499"/>
                                          </p:stCondLst>
                                        </p:cTn>
                                        <p:tgtEl>
                                          <p:spTgt spid="48"/>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49"/>
                                        </p:tgtEl>
                                      </p:cBhvr>
                                    </p:animEffect>
                                    <p:set>
                                      <p:cBhvr>
                                        <p:cTn id="170" dur="1" fill="hold">
                                          <p:stCondLst>
                                            <p:cond delay="499"/>
                                          </p:stCondLst>
                                        </p:cTn>
                                        <p:tgtEl>
                                          <p:spTgt spid="49"/>
                                        </p:tgtEl>
                                        <p:attrNameLst>
                                          <p:attrName>style.visibility</p:attrName>
                                        </p:attrNameLst>
                                      </p:cBhvr>
                                      <p:to>
                                        <p:strVal val="hidden"/>
                                      </p:to>
                                    </p:set>
                                  </p:childTnLst>
                                </p:cTn>
                              </p:par>
                              <p:par>
                                <p:cTn id="171" presetID="10" presetClass="exit" presetSubtype="0" fill="hold" nodeType="withEffect">
                                  <p:stCondLst>
                                    <p:cond delay="0"/>
                                  </p:stCondLst>
                                  <p:childTnLst>
                                    <p:animEffect transition="out" filter="fade">
                                      <p:cBhvr>
                                        <p:cTn id="172" dur="500"/>
                                        <p:tgtEl>
                                          <p:spTgt spid="51"/>
                                        </p:tgtEl>
                                      </p:cBhvr>
                                    </p:animEffect>
                                    <p:set>
                                      <p:cBhvr>
                                        <p:cTn id="173" dur="1" fill="hold">
                                          <p:stCondLst>
                                            <p:cond delay="499"/>
                                          </p:stCondLst>
                                        </p:cTn>
                                        <p:tgtEl>
                                          <p:spTgt spid="51"/>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10" presetClass="entr" presetSubtype="0" fill="hold" nodeType="clickEffect">
                                  <p:stCondLst>
                                    <p:cond delay="0"/>
                                  </p:stCondLst>
                                  <p:childTnLst>
                                    <p:set>
                                      <p:cBhvr>
                                        <p:cTn id="177" dur="1" fill="hold">
                                          <p:stCondLst>
                                            <p:cond delay="0"/>
                                          </p:stCondLst>
                                        </p:cTn>
                                        <p:tgtEl>
                                          <p:spTgt spid="53"/>
                                        </p:tgtEl>
                                        <p:attrNameLst>
                                          <p:attrName>style.visibility</p:attrName>
                                        </p:attrNameLst>
                                      </p:cBhvr>
                                      <p:to>
                                        <p:strVal val="visible"/>
                                      </p:to>
                                    </p:set>
                                    <p:animEffect transition="in" filter="fade">
                                      <p:cBhvr>
                                        <p:cTn id="178" dur="500"/>
                                        <p:tgtEl>
                                          <p:spTgt spid="53"/>
                                        </p:tgtEl>
                                      </p:cBhvr>
                                    </p:animEffect>
                                  </p:childTnLst>
                                </p:cTn>
                              </p:par>
                              <p:par>
                                <p:cTn id="179" presetID="10" presetClass="entr" presetSubtype="0" fill="hold" nodeType="withEffect">
                                  <p:stCondLst>
                                    <p:cond delay="0"/>
                                  </p:stCondLst>
                                  <p:childTnLst>
                                    <p:set>
                                      <p:cBhvr>
                                        <p:cTn id="180" dur="1" fill="hold">
                                          <p:stCondLst>
                                            <p:cond delay="0"/>
                                          </p:stCondLst>
                                        </p:cTn>
                                        <p:tgtEl>
                                          <p:spTgt spid="64"/>
                                        </p:tgtEl>
                                        <p:attrNameLst>
                                          <p:attrName>style.visibility</p:attrName>
                                        </p:attrNameLst>
                                      </p:cBhvr>
                                      <p:to>
                                        <p:strVal val="visible"/>
                                      </p:to>
                                    </p:set>
                                    <p:animEffect transition="in" filter="fade">
                                      <p:cBhvr>
                                        <p:cTn id="181" dur="500"/>
                                        <p:tgtEl>
                                          <p:spTgt spid="64"/>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24"/>
                                        </p:tgtEl>
                                        <p:attrNameLst>
                                          <p:attrName>style.visibility</p:attrName>
                                        </p:attrNameLst>
                                      </p:cBhvr>
                                      <p:to>
                                        <p:strVal val="visible"/>
                                      </p:to>
                                    </p:set>
                                    <p:animEffect transition="in" filter="fade">
                                      <p:cBhvr>
                                        <p:cTn id="186" dur="500"/>
                                        <p:tgtEl>
                                          <p:spTgt spid="24"/>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fade">
                                      <p:cBhvr>
                                        <p:cTn id="191" dur="500"/>
                                        <p:tgtEl>
                                          <p:spTgt spid="63"/>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fade">
                                      <p:cBhvr>
                                        <p:cTn id="19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8" grpId="0" animBg="1"/>
      <p:bldP spid="28" grpId="1" animBg="1"/>
      <p:bldP spid="11" grpId="0" animBg="1"/>
      <p:bldP spid="1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E100B6-52A6-4486-97C0-B0DE62186081}"/>
              </a:ext>
            </a:extLst>
          </p:cNvPr>
          <p:cNvSpPr>
            <a:spLocks noGrp="1"/>
          </p:cNvSpPr>
          <p:nvPr>
            <p:ph type="title"/>
          </p:nvPr>
        </p:nvSpPr>
        <p:spPr/>
        <p:txBody>
          <a:bodyPr/>
          <a:lstStyle/>
          <a:p>
            <a:r>
              <a:rPr lang="en-US" altLang="en-US" dirty="0"/>
              <a:t>4NPV-3 Four-digit numbers in the linear number system</a:t>
            </a:r>
            <a:endParaRPr lang="en-GB" dirty="0"/>
          </a:p>
        </p:txBody>
      </p:sp>
      <p:pic>
        <p:nvPicPr>
          <p:cNvPr id="8" name="Picture 7" descr="A picture containing object&#10;&#10;Description generated with very high confidence">
            <a:extLst>
              <a:ext uri="{FF2B5EF4-FFF2-40B4-BE49-F238E27FC236}">
                <a16:creationId xmlns:a16="http://schemas.microsoft.com/office/drawing/2014/main" id="{8FC9E642-56E4-47DD-B400-E92E5C5C4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2046012"/>
            <a:ext cx="7946021" cy="2295088"/>
          </a:xfrm>
          <a:prstGeom prst="rect">
            <a:avLst/>
          </a:prstGeom>
        </p:spPr>
      </p:pic>
      <p:pic>
        <p:nvPicPr>
          <p:cNvPr id="32" name="Picture 31">
            <a:extLst>
              <a:ext uri="{FF2B5EF4-FFF2-40B4-BE49-F238E27FC236}">
                <a16:creationId xmlns:a16="http://schemas.microsoft.com/office/drawing/2014/main" id="{73B5F244-11E1-4B04-9404-DEE56242B0A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908300" y="3511056"/>
            <a:ext cx="1854201" cy="673100"/>
          </a:xfrm>
          <a:prstGeom prst="rect">
            <a:avLst/>
          </a:prstGeom>
        </p:spPr>
      </p:pic>
      <p:pic>
        <p:nvPicPr>
          <p:cNvPr id="33" name="Picture 32">
            <a:extLst>
              <a:ext uri="{FF2B5EF4-FFF2-40B4-BE49-F238E27FC236}">
                <a16:creationId xmlns:a16="http://schemas.microsoft.com/office/drawing/2014/main" id="{EACE18B2-9F2B-4071-988C-B7233E95EE1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7429502" y="3511056"/>
            <a:ext cx="2006598" cy="673100"/>
          </a:xfrm>
          <a:prstGeom prst="rect">
            <a:avLst/>
          </a:prstGeom>
        </p:spPr>
      </p:pic>
      <p:pic>
        <p:nvPicPr>
          <p:cNvPr id="7" name="Picture 6">
            <a:extLst>
              <a:ext uri="{FF2B5EF4-FFF2-40B4-BE49-F238E27FC236}">
                <a16:creationId xmlns:a16="http://schemas.microsoft.com/office/drawing/2014/main" id="{1F070F27-E630-4883-B6A6-775780FF903C}"/>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30401" y="2076508"/>
            <a:ext cx="3481929" cy="2266160"/>
          </a:xfrm>
          <a:prstGeom prst="rect">
            <a:avLst/>
          </a:prstGeom>
        </p:spPr>
      </p:pic>
      <p:sp>
        <p:nvSpPr>
          <p:cNvPr id="9" name="Content Placeholder 2">
            <a:extLst>
              <a:ext uri="{FF2B5EF4-FFF2-40B4-BE49-F238E27FC236}">
                <a16:creationId xmlns:a16="http://schemas.microsoft.com/office/drawing/2014/main" id="{CA1CE1BB-AD60-494F-B907-A488621D5548}"/>
              </a:ext>
            </a:extLst>
          </p:cNvPr>
          <p:cNvSpPr txBox="1">
            <a:spLocks/>
          </p:cNvSpPr>
          <p:nvPr/>
        </p:nvSpPr>
        <p:spPr>
          <a:xfrm>
            <a:off x="623889" y="4723308"/>
            <a:ext cx="9691185"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different this time? How can we tell which multiple of 1,000 the number is nearest to when we cannot see the number line? Which is the critical digit when rounding to the nearest 1,000?</a:t>
            </a: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6631089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4NPV-3</a:t>
            </a:r>
            <a:br>
              <a:rPr lang="en-GB" sz="2400" dirty="0"/>
            </a:br>
            <a:r>
              <a:rPr lang="en-GB" sz="2400" i="1" dirty="0"/>
              <a:t>Reason about the location of any four-digit number in the linear number system, including identifying the previous and next multiple of 1,000 and 100, and rounding to the nearest of each. </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49"/>
            <a:ext cx="10295896" cy="292047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4NPV-3. Before planning and teaching the content in 4NPV-3,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BE1F1-B5A1-49E9-A4F1-C22F3B5F46D9}"/>
              </a:ext>
            </a:extLst>
          </p:cNvPr>
          <p:cNvSpPr>
            <a:spLocks noGrp="1"/>
          </p:cNvSpPr>
          <p:nvPr>
            <p:ph type="title"/>
          </p:nvPr>
        </p:nvSpPr>
        <p:spPr/>
        <p:txBody>
          <a:bodyPr/>
          <a:lstStyle/>
          <a:p>
            <a:r>
              <a:rPr lang="en-US" altLang="en-US" dirty="0"/>
              <a:t>4NPV-3 Four-digit numbers in the linear number system</a:t>
            </a:r>
            <a:endParaRPr lang="en-GB" dirty="0"/>
          </a:p>
        </p:txBody>
      </p:sp>
      <p:sp>
        <p:nvSpPr>
          <p:cNvPr id="36" name="TextBox 35">
            <a:extLst>
              <a:ext uri="{FF2B5EF4-FFF2-40B4-BE49-F238E27FC236}">
                <a16:creationId xmlns:a16="http://schemas.microsoft.com/office/drawing/2014/main" id="{DFABD5FC-DA96-4A22-8E89-77E76F527412}"/>
              </a:ext>
            </a:extLst>
          </p:cNvPr>
          <p:cNvSpPr txBox="1"/>
          <p:nvPr/>
        </p:nvSpPr>
        <p:spPr bwMode="auto">
          <a:xfrm>
            <a:off x="1999186" y="3582603"/>
            <a:ext cx="351378"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7" name="TextBox 36">
            <a:extLst>
              <a:ext uri="{FF2B5EF4-FFF2-40B4-BE49-F238E27FC236}">
                <a16:creationId xmlns:a16="http://schemas.microsoft.com/office/drawing/2014/main" id="{0C15D3E0-5764-4BB0-8E5C-D0C44EE81BE0}"/>
              </a:ext>
            </a:extLst>
          </p:cNvPr>
          <p:cNvSpPr txBox="1"/>
          <p:nvPr/>
        </p:nvSpPr>
        <p:spPr bwMode="auto">
          <a:xfrm>
            <a:off x="4195132" y="3582603"/>
            <a:ext cx="9188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1,000</a:t>
            </a:r>
          </a:p>
        </p:txBody>
      </p:sp>
      <p:sp>
        <p:nvSpPr>
          <p:cNvPr id="38" name="TextBox 37">
            <a:extLst>
              <a:ext uri="{FF2B5EF4-FFF2-40B4-BE49-F238E27FC236}">
                <a16:creationId xmlns:a16="http://schemas.microsoft.com/office/drawing/2014/main" id="{8C2CC882-121D-49FF-8E84-88308A4EF2C7}"/>
              </a:ext>
            </a:extLst>
          </p:cNvPr>
          <p:cNvSpPr txBox="1"/>
          <p:nvPr/>
        </p:nvSpPr>
        <p:spPr bwMode="auto">
          <a:xfrm>
            <a:off x="6689295" y="3582603"/>
            <a:ext cx="877163"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2,000</a:t>
            </a:r>
          </a:p>
        </p:txBody>
      </p:sp>
      <p:sp>
        <p:nvSpPr>
          <p:cNvPr id="39" name="TextBox 38">
            <a:extLst>
              <a:ext uri="{FF2B5EF4-FFF2-40B4-BE49-F238E27FC236}">
                <a16:creationId xmlns:a16="http://schemas.microsoft.com/office/drawing/2014/main" id="{04B1F840-775C-4A0F-9DB9-CD95A14BB1CD}"/>
              </a:ext>
            </a:extLst>
          </p:cNvPr>
          <p:cNvSpPr txBox="1"/>
          <p:nvPr/>
        </p:nvSpPr>
        <p:spPr bwMode="auto">
          <a:xfrm>
            <a:off x="9163179" y="3582603"/>
            <a:ext cx="87716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panose="020B0503030403020204" pitchFamily="34" charset="0"/>
                <a:ea typeface="Myriad Pro Semibold" charset="0"/>
                <a:cs typeface="Myriad Pro Semibold" charset="0"/>
              </a:rPr>
              <a:t>3,000</a:t>
            </a:r>
          </a:p>
        </p:txBody>
      </p:sp>
      <p:cxnSp>
        <p:nvCxnSpPr>
          <p:cNvPr id="40" name="Straight Connector 39">
            <a:extLst>
              <a:ext uri="{FF2B5EF4-FFF2-40B4-BE49-F238E27FC236}">
                <a16:creationId xmlns:a16="http://schemas.microsoft.com/office/drawing/2014/main" id="{84BB1D1A-B16D-4EFE-A4FF-ECEAF04FB0CE}"/>
              </a:ext>
            </a:extLst>
          </p:cNvPr>
          <p:cNvCxnSpPr>
            <a:cxnSpLocks/>
          </p:cNvCxnSpPr>
          <p:nvPr/>
        </p:nvCxnSpPr>
        <p:spPr bwMode="auto">
          <a:xfrm>
            <a:off x="5867106" y="3214155"/>
            <a:ext cx="0" cy="181508"/>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BBE4CE5E-7B2D-451D-9E10-A992DF82A520}"/>
              </a:ext>
            </a:extLst>
          </p:cNvPr>
          <p:cNvCxnSpPr>
            <a:cxnSpLocks/>
          </p:cNvCxnSpPr>
          <p:nvPr/>
        </p:nvCxnSpPr>
        <p:spPr bwMode="auto">
          <a:xfrm flipH="1">
            <a:off x="5204562" y="3050117"/>
            <a:ext cx="683715" cy="0"/>
          </a:xfrm>
          <a:prstGeom prst="line">
            <a:avLst/>
          </a:prstGeom>
          <a:noFill/>
          <a:ln w="28575" cap="flat" cmpd="sng" algn="ctr">
            <a:solidFill>
              <a:srgbClr val="E7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731AB0F9-BD40-44C1-B6E7-038D678BEDFE}"/>
              </a:ext>
            </a:extLst>
          </p:cNvPr>
          <p:cNvCxnSpPr>
            <a:cxnSpLocks/>
          </p:cNvCxnSpPr>
          <p:nvPr/>
        </p:nvCxnSpPr>
        <p:spPr bwMode="auto">
          <a:xfrm>
            <a:off x="5875208" y="3050117"/>
            <a:ext cx="690133" cy="0"/>
          </a:xfrm>
          <a:prstGeom prst="line">
            <a:avLst/>
          </a:prstGeom>
          <a:noFill/>
          <a:ln w="28575" cap="flat" cmpd="sng" algn="ctr">
            <a:solidFill>
              <a:srgbClr val="E72420"/>
            </a:solidFill>
            <a:prstDash val="solid"/>
            <a:round/>
            <a:headEnd type="none" w="med" len="med"/>
            <a:tailEnd type="triangl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F8A2D1DE-7159-4CF3-90E0-9AAA2527FB7B}"/>
              </a:ext>
            </a:extLst>
          </p:cNvPr>
          <p:cNvCxnSpPr>
            <a:cxnSpLocks/>
          </p:cNvCxnSpPr>
          <p:nvPr/>
        </p:nvCxnSpPr>
        <p:spPr bwMode="auto">
          <a:xfrm>
            <a:off x="4654120" y="2950369"/>
            <a:ext cx="0" cy="445294"/>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F0E3D743-CE7B-4442-B243-FF2D441CB13B}"/>
              </a:ext>
            </a:extLst>
          </p:cNvPr>
          <p:cNvCxnSpPr>
            <a:cxnSpLocks/>
          </p:cNvCxnSpPr>
          <p:nvPr/>
        </p:nvCxnSpPr>
        <p:spPr bwMode="auto">
          <a:xfrm>
            <a:off x="7127446" y="2950369"/>
            <a:ext cx="0" cy="445294"/>
          </a:xfrm>
          <a:prstGeom prst="line">
            <a:avLst/>
          </a:prstGeom>
          <a:noFill/>
          <a:ln w="28575"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a:extLst>
              <a:ext uri="{FF2B5EF4-FFF2-40B4-BE49-F238E27FC236}">
                <a16:creationId xmlns:a16="http://schemas.microsoft.com/office/drawing/2014/main" id="{B92220CD-6615-40DE-9C12-E5D596C8A557}"/>
              </a:ext>
            </a:extLst>
          </p:cNvPr>
          <p:cNvSpPr/>
          <p:nvPr/>
        </p:nvSpPr>
        <p:spPr bwMode="auto">
          <a:xfrm>
            <a:off x="5349879" y="2900884"/>
            <a:ext cx="1071554" cy="3048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46" name="TextBox 45">
            <a:extLst>
              <a:ext uri="{FF2B5EF4-FFF2-40B4-BE49-F238E27FC236}">
                <a16:creationId xmlns:a16="http://schemas.microsoft.com/office/drawing/2014/main" id="{B9E0A887-EC90-4C4A-9322-C5EC7C6CC6C8}"/>
              </a:ext>
            </a:extLst>
          </p:cNvPr>
          <p:cNvSpPr txBox="1"/>
          <p:nvPr/>
        </p:nvSpPr>
        <p:spPr bwMode="auto">
          <a:xfrm>
            <a:off x="5413015" y="2833871"/>
            <a:ext cx="918841"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algn="ctr">
              <a:lnSpc>
                <a:spcPct val="90000"/>
              </a:lnSpc>
              <a:spcBef>
                <a:spcPts val="0"/>
              </a:spcBef>
              <a:buClr>
                <a:srgbClr val="82CBDD"/>
              </a:buClr>
              <a:buNone/>
            </a:pPr>
            <a:r>
              <a:rPr lang="en-GB" sz="2400" dirty="0">
                <a:latin typeface="Myriad Pro Semibold" charset="0"/>
                <a:ea typeface="Myriad Pro Semibold" charset="0"/>
                <a:cs typeface="Myriad Pro Semibold" charset="0"/>
              </a:rPr>
              <a:t>1,500</a:t>
            </a:r>
          </a:p>
        </p:txBody>
      </p:sp>
      <p:sp>
        <p:nvSpPr>
          <p:cNvPr id="47" name="Oval 46">
            <a:extLst>
              <a:ext uri="{FF2B5EF4-FFF2-40B4-BE49-F238E27FC236}">
                <a16:creationId xmlns:a16="http://schemas.microsoft.com/office/drawing/2014/main" id="{78CD0F2A-3881-44DE-A8BA-8C8AA95F6AC1}"/>
              </a:ext>
            </a:extLst>
          </p:cNvPr>
          <p:cNvSpPr/>
          <p:nvPr/>
        </p:nvSpPr>
        <p:spPr bwMode="auto">
          <a:xfrm>
            <a:off x="6432931" y="3590619"/>
            <a:ext cx="1383919" cy="396000"/>
          </a:xfrm>
          <a:prstGeom prst="ellipse">
            <a:avLst/>
          </a:prstGeom>
          <a:noFill/>
          <a:ln w="19050" cap="flat" cmpd="sng" algn="ctr">
            <a:solidFill>
              <a:srgbClr val="E7242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48" name="Picture 47">
            <a:extLst>
              <a:ext uri="{FF2B5EF4-FFF2-40B4-BE49-F238E27FC236}">
                <a16:creationId xmlns:a16="http://schemas.microsoft.com/office/drawing/2014/main" id="{AF3C5923-E983-42BA-A72D-C7EE682971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6206" y="3383918"/>
            <a:ext cx="7936709" cy="233434"/>
          </a:xfrm>
          <a:prstGeom prst="rect">
            <a:avLst/>
          </a:prstGeom>
        </p:spPr>
      </p:pic>
      <p:sp>
        <p:nvSpPr>
          <p:cNvPr id="4" name="Content Placeholder 2">
            <a:extLst>
              <a:ext uri="{FF2B5EF4-FFF2-40B4-BE49-F238E27FC236}">
                <a16:creationId xmlns:a16="http://schemas.microsoft.com/office/drawing/2014/main" id="{87785156-1D9C-491E-A3DC-8EAE060E7A07}"/>
              </a:ext>
            </a:extLst>
          </p:cNvPr>
          <p:cNvSpPr txBox="1">
            <a:spLocks/>
          </p:cNvSpPr>
          <p:nvPr/>
        </p:nvSpPr>
        <p:spPr>
          <a:xfrm>
            <a:off x="623888" y="4798851"/>
            <a:ext cx="10172449" cy="90018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different this time? When the number is the mid-point between the two multiples either side, what do we need to do? </a:t>
            </a:r>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2090549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childTnLst>
                          </p:cTn>
                        </p:par>
                        <p:par>
                          <p:cTn id="19" fill="hold">
                            <p:stCondLst>
                              <p:cond delay="500"/>
                            </p:stCondLst>
                            <p:childTnLst>
                              <p:par>
                                <p:cTn id="20" presetID="35" presetClass="path" presetSubtype="0" accel="50000" decel="50000" fill="hold" nodeType="afterEffect">
                                  <p:stCondLst>
                                    <p:cond delay="0"/>
                                  </p:stCondLst>
                                  <p:childTnLst>
                                    <p:animMotion origin="layout" path="M 3.05556E-6 4.07407E-6 L -0.05973 4.07407E-6 " pathEditMode="relative" rAng="0" ptsTypes="AA">
                                      <p:cBhvr>
                                        <p:cTn id="21" dur="2000" fill="hold"/>
                                        <p:tgtEl>
                                          <p:spTgt spid="41"/>
                                        </p:tgtEl>
                                        <p:attrNameLst>
                                          <p:attrName>ppt_x</p:attrName>
                                          <p:attrName>ppt_y</p:attrName>
                                        </p:attrNameLst>
                                      </p:cBhvr>
                                      <p:rCtr x="-2986" y="0"/>
                                    </p:animMotion>
                                  </p:childTnLst>
                                </p:cTn>
                              </p:par>
                              <p:par>
                                <p:cTn id="22" presetID="63" presetClass="path" presetSubtype="0" accel="50000" decel="50000" fill="hold" nodeType="withEffect">
                                  <p:stCondLst>
                                    <p:cond delay="0"/>
                                  </p:stCondLst>
                                  <p:childTnLst>
                                    <p:animMotion origin="layout" path="M -1.66667E-6 4.07407E-6 L 0.06059 4.07407E-6 " pathEditMode="relative" rAng="0" ptsTypes="AA">
                                      <p:cBhvr>
                                        <p:cTn id="23" dur="2000" fill="hold"/>
                                        <p:tgtEl>
                                          <p:spTgt spid="42"/>
                                        </p:tgtEl>
                                        <p:attrNameLst>
                                          <p:attrName>ppt_x</p:attrName>
                                          <p:attrName>ppt_y</p:attrName>
                                        </p:attrNameLst>
                                      </p:cBhvr>
                                      <p:rCtr x="3021" y="0"/>
                                    </p:animMotion>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1"/>
                                        </p:tgtEl>
                                      </p:cBhvr>
                                    </p:animEffect>
                                    <p:set>
                                      <p:cBhvr>
                                        <p:cTn id="35" dur="1" fill="hold">
                                          <p:stCondLst>
                                            <p:cond delay="499"/>
                                          </p:stCondLst>
                                        </p:cTn>
                                        <p:tgtEl>
                                          <p:spTgt spid="41"/>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43"/>
                                        </p:tgtEl>
                                      </p:cBhvr>
                                    </p:animEffect>
                                    <p:set>
                                      <p:cBhvr>
                                        <p:cTn id="38" dur="1" fill="hold">
                                          <p:stCondLst>
                                            <p:cond delay="499"/>
                                          </p:stCondLst>
                                        </p:cTn>
                                        <p:tgtEl>
                                          <p:spTgt spid="43"/>
                                        </p:tgtEl>
                                        <p:attrNameLst>
                                          <p:attrName>style.visibility</p:attrName>
                                        </p:attrNameLst>
                                      </p:cBhvr>
                                      <p:to>
                                        <p:strVal val="hidden"/>
                                      </p:to>
                                    </p:set>
                                  </p:childTnLst>
                                </p:cTn>
                              </p:par>
                            </p:childTnLst>
                          </p:cTn>
                        </p:par>
                        <p:par>
                          <p:cTn id="39" fill="hold">
                            <p:stCondLst>
                              <p:cond delay="500"/>
                            </p:stCondLst>
                            <p:childTnLst>
                              <p:par>
                                <p:cTn id="40" presetID="21" presetClass="entr" presetSubtype="1"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heel(1)">
                                      <p:cBhvr>
                                        <p:cTn id="42" dur="1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CE4AEA-0879-45DE-8CB1-6DAF514EA737}"/>
              </a:ext>
            </a:extLst>
          </p:cNvPr>
          <p:cNvSpPr>
            <a:spLocks noGrp="1"/>
          </p:cNvSpPr>
          <p:nvPr>
            <p:ph type="title"/>
          </p:nvPr>
        </p:nvSpPr>
        <p:spPr/>
        <p:txBody>
          <a:bodyPr/>
          <a:lstStyle/>
          <a:p>
            <a:r>
              <a:rPr lang="en-US" altLang="en-US" dirty="0"/>
              <a:t>4NPV-3 Four-digit numbers in the linear number system</a:t>
            </a:r>
            <a:endParaRPr lang="en-GB" dirty="0"/>
          </a:p>
        </p:txBody>
      </p:sp>
      <p:pic>
        <p:nvPicPr>
          <p:cNvPr id="8" name="Picture 7">
            <a:extLst>
              <a:ext uri="{FF2B5EF4-FFF2-40B4-BE49-F238E27FC236}">
                <a16:creationId xmlns:a16="http://schemas.microsoft.com/office/drawing/2014/main" id="{69596471-F626-4DFC-AD55-A0067DFA22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3712" y="2035061"/>
            <a:ext cx="7946021" cy="2295088"/>
          </a:xfrm>
          <a:prstGeom prst="rect">
            <a:avLst/>
          </a:prstGeom>
        </p:spPr>
      </p:pic>
      <p:sp>
        <p:nvSpPr>
          <p:cNvPr id="9" name="Rectangle 8">
            <a:extLst>
              <a:ext uri="{FF2B5EF4-FFF2-40B4-BE49-F238E27FC236}">
                <a16:creationId xmlns:a16="http://schemas.microsoft.com/office/drawing/2014/main" id="{382D9FC8-1CB8-49DB-911D-1D7E3F5988A9}"/>
              </a:ext>
            </a:extLst>
          </p:cNvPr>
          <p:cNvSpPr/>
          <p:nvPr/>
        </p:nvSpPr>
        <p:spPr bwMode="auto">
          <a:xfrm>
            <a:off x="2833621" y="3474705"/>
            <a:ext cx="1930400" cy="7112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2" name="Rectangle 11">
            <a:extLst>
              <a:ext uri="{FF2B5EF4-FFF2-40B4-BE49-F238E27FC236}">
                <a16:creationId xmlns:a16="http://schemas.microsoft.com/office/drawing/2014/main" id="{DB029C4B-3E76-42B9-BE8F-D0A606104D60}"/>
              </a:ext>
            </a:extLst>
          </p:cNvPr>
          <p:cNvSpPr/>
          <p:nvPr/>
        </p:nvSpPr>
        <p:spPr bwMode="auto">
          <a:xfrm>
            <a:off x="7494521" y="3474705"/>
            <a:ext cx="1930400" cy="7112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3" name="Picture 12">
            <a:extLst>
              <a:ext uri="{FF2B5EF4-FFF2-40B4-BE49-F238E27FC236}">
                <a16:creationId xmlns:a16="http://schemas.microsoft.com/office/drawing/2014/main" id="{F076704E-1B34-44AB-A3E1-FC3E3A1C405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35672" y="2059207"/>
            <a:ext cx="3481929" cy="2266160"/>
          </a:xfrm>
          <a:prstGeom prst="rect">
            <a:avLst/>
          </a:prstGeom>
        </p:spPr>
      </p:pic>
      <p:sp>
        <p:nvSpPr>
          <p:cNvPr id="10" name="TextBox 19">
            <a:extLst>
              <a:ext uri="{FF2B5EF4-FFF2-40B4-BE49-F238E27FC236}">
                <a16:creationId xmlns:a16="http://schemas.microsoft.com/office/drawing/2014/main" id="{F9115BC9-A511-48B3-B04F-6E800D155691}"/>
              </a:ext>
            </a:extLst>
          </p:cNvPr>
          <p:cNvSpPr txBox="1"/>
          <p:nvPr/>
        </p:nvSpPr>
        <p:spPr>
          <a:xfrm>
            <a:off x="498205" y="4905253"/>
            <a:ext cx="10135923"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GB" sz="2000" i="1" dirty="0"/>
              <a:t>The previous multiple of 1,000 is 1,000. The next multiple of 1,000 is 2,000.</a:t>
            </a:r>
          </a:p>
          <a:p>
            <a:pPr algn="ctr">
              <a:buNone/>
            </a:pPr>
            <a:r>
              <a:rPr lang="en-GB" sz="2000" i="1" dirty="0"/>
              <a:t>1,500 is greater than ___ and less than ___.</a:t>
            </a:r>
          </a:p>
          <a:p>
            <a:pPr algn="ctr">
              <a:buNone/>
            </a:pPr>
            <a:r>
              <a:rPr lang="en-GB" sz="2000" i="1" dirty="0"/>
              <a:t>1,500 is rounded to 2,000. </a:t>
            </a:r>
            <a:r>
              <a:rPr lang="en-GB" sz="2000" dirty="0"/>
              <a:t> </a:t>
            </a:r>
          </a:p>
        </p:txBody>
      </p:sp>
    </p:spTree>
    <p:extLst>
      <p:ext uri="{BB962C8B-B14F-4D97-AF65-F5344CB8AC3E}">
        <p14:creationId xmlns:p14="http://schemas.microsoft.com/office/powerpoint/2010/main" val="36061316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sign&#10;&#10;Description generated with very high confidence">
            <a:extLst>
              <a:ext uri="{FF2B5EF4-FFF2-40B4-BE49-F238E27FC236}">
                <a16:creationId xmlns:a16="http://schemas.microsoft.com/office/drawing/2014/main" id="{7F0EAB8E-1E2D-430D-BE46-2F8F12A204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2961177"/>
            <a:ext cx="7946021" cy="2295088"/>
          </a:xfrm>
          <a:prstGeom prst="rect">
            <a:avLst/>
          </a:prstGeom>
        </p:spPr>
      </p:pic>
      <p:pic>
        <p:nvPicPr>
          <p:cNvPr id="4" name="Picture 3" descr="A picture containing device&#10;&#10;Description generated with very high confidence">
            <a:extLst>
              <a:ext uri="{FF2B5EF4-FFF2-40B4-BE49-F238E27FC236}">
                <a16:creationId xmlns:a16="http://schemas.microsoft.com/office/drawing/2014/main" id="{91C5765A-ADCF-4C96-B198-BB3D6922299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42277" y="2177485"/>
            <a:ext cx="7907446" cy="598725"/>
          </a:xfrm>
          <a:prstGeom prst="rect">
            <a:avLst/>
          </a:prstGeom>
        </p:spPr>
      </p:pic>
      <p:sp>
        <p:nvSpPr>
          <p:cNvPr id="3" name="Title 2">
            <a:extLst>
              <a:ext uri="{FF2B5EF4-FFF2-40B4-BE49-F238E27FC236}">
                <a16:creationId xmlns:a16="http://schemas.microsoft.com/office/drawing/2014/main" id="{CE3B6FB4-A049-431A-9F0C-F1D69DB80E9D}"/>
              </a:ext>
            </a:extLst>
          </p:cNvPr>
          <p:cNvSpPr>
            <a:spLocks noGrp="1"/>
          </p:cNvSpPr>
          <p:nvPr>
            <p:ph type="title"/>
          </p:nvPr>
        </p:nvSpPr>
        <p:spPr/>
        <p:txBody>
          <a:bodyPr/>
          <a:lstStyle/>
          <a:p>
            <a:r>
              <a:rPr lang="en-US" altLang="en-US" dirty="0"/>
              <a:t>4NPV-3 Four-digit numbers in the linear number system</a:t>
            </a:r>
            <a:endParaRPr lang="en-GB" dirty="0"/>
          </a:p>
        </p:txBody>
      </p:sp>
      <p:pic>
        <p:nvPicPr>
          <p:cNvPr id="11" name="Picture 10" descr="A picture containing device&#10;&#10;Description generated with very high confidence">
            <a:extLst>
              <a:ext uri="{FF2B5EF4-FFF2-40B4-BE49-F238E27FC236}">
                <a16:creationId xmlns:a16="http://schemas.microsoft.com/office/drawing/2014/main" id="{5E3CD9B7-9C15-47FF-A027-45EF2085EC99}"/>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3174670" y="1097612"/>
            <a:ext cx="997527" cy="1084953"/>
          </a:xfrm>
          <a:prstGeom prst="rect">
            <a:avLst/>
          </a:prstGeom>
        </p:spPr>
      </p:pic>
      <p:sp>
        <p:nvSpPr>
          <p:cNvPr id="16" name="Rectangle 15">
            <a:extLst>
              <a:ext uri="{FF2B5EF4-FFF2-40B4-BE49-F238E27FC236}">
                <a16:creationId xmlns:a16="http://schemas.microsoft.com/office/drawing/2014/main" id="{241DD3B9-1B88-4D8B-8B55-398B760AA03B}"/>
              </a:ext>
            </a:extLst>
          </p:cNvPr>
          <p:cNvSpPr/>
          <p:nvPr/>
        </p:nvSpPr>
        <p:spPr bwMode="auto">
          <a:xfrm>
            <a:off x="2842162" y="4432554"/>
            <a:ext cx="1911927" cy="70064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7" name="Rectangle 16">
            <a:extLst>
              <a:ext uri="{FF2B5EF4-FFF2-40B4-BE49-F238E27FC236}">
                <a16:creationId xmlns:a16="http://schemas.microsoft.com/office/drawing/2014/main" id="{ED873567-76B3-4F61-9145-FDC7659D447B}"/>
              </a:ext>
            </a:extLst>
          </p:cNvPr>
          <p:cNvSpPr/>
          <p:nvPr/>
        </p:nvSpPr>
        <p:spPr bwMode="auto">
          <a:xfrm>
            <a:off x="7614064" y="4406742"/>
            <a:ext cx="1911927" cy="70064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8" name="Picture 17">
            <a:extLst>
              <a:ext uri="{FF2B5EF4-FFF2-40B4-BE49-F238E27FC236}">
                <a16:creationId xmlns:a16="http://schemas.microsoft.com/office/drawing/2014/main" id="{3E627616-275E-4B0F-B445-4E1A8DB73311}"/>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6584951" y="2991326"/>
            <a:ext cx="3464772" cy="2266160"/>
          </a:xfrm>
          <a:prstGeom prst="rect">
            <a:avLst/>
          </a:prstGeom>
        </p:spPr>
      </p:pic>
      <p:sp>
        <p:nvSpPr>
          <p:cNvPr id="19" name="Rectangle 18">
            <a:extLst>
              <a:ext uri="{FF2B5EF4-FFF2-40B4-BE49-F238E27FC236}">
                <a16:creationId xmlns:a16="http://schemas.microsoft.com/office/drawing/2014/main" id="{25820581-58FF-402D-988F-79A0E0B3B366}"/>
              </a:ext>
            </a:extLst>
          </p:cNvPr>
          <p:cNvSpPr/>
          <p:nvPr/>
        </p:nvSpPr>
        <p:spPr bwMode="auto">
          <a:xfrm>
            <a:off x="5466608" y="4432554"/>
            <a:ext cx="1365662" cy="70064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21" name="Rectangle 20">
            <a:extLst>
              <a:ext uri="{FF2B5EF4-FFF2-40B4-BE49-F238E27FC236}">
                <a16:creationId xmlns:a16="http://schemas.microsoft.com/office/drawing/2014/main" id="{BFA27349-5CC3-4534-AB38-FF2A70E9DB1C}"/>
              </a:ext>
            </a:extLst>
          </p:cNvPr>
          <p:cNvSpPr/>
          <p:nvPr/>
        </p:nvSpPr>
        <p:spPr bwMode="auto">
          <a:xfrm>
            <a:off x="6096001" y="1193800"/>
            <a:ext cx="488951" cy="9398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23" name="Picture 22" descr="A close up of a sign&#10;&#10;Description generated with very high confidence">
            <a:extLst>
              <a:ext uri="{FF2B5EF4-FFF2-40B4-BE49-F238E27FC236}">
                <a16:creationId xmlns:a16="http://schemas.microsoft.com/office/drawing/2014/main" id="{0E135F7E-67ED-47D2-90DE-1024C4C7C548}"/>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842161" y="4432554"/>
            <a:ext cx="1911928" cy="674832"/>
          </a:xfrm>
          <a:prstGeom prst="rect">
            <a:avLst/>
          </a:prstGeom>
        </p:spPr>
      </p:pic>
      <p:pic>
        <p:nvPicPr>
          <p:cNvPr id="24" name="Picture 23" descr="A close up of a sign&#10;&#10;Description generated with very high confidence">
            <a:extLst>
              <a:ext uri="{FF2B5EF4-FFF2-40B4-BE49-F238E27FC236}">
                <a16:creationId xmlns:a16="http://schemas.microsoft.com/office/drawing/2014/main" id="{3B310353-0A37-45D6-8DA5-74180618277E}"/>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7437912" y="4431333"/>
            <a:ext cx="1911927" cy="700644"/>
          </a:xfrm>
          <a:prstGeom prst="rect">
            <a:avLst/>
          </a:prstGeom>
        </p:spPr>
      </p:pic>
      <p:pic>
        <p:nvPicPr>
          <p:cNvPr id="25" name="Picture 24" descr="A close up of a sign&#10;&#10;Description generated with very high confidence">
            <a:extLst>
              <a:ext uri="{FF2B5EF4-FFF2-40B4-BE49-F238E27FC236}">
                <a16:creationId xmlns:a16="http://schemas.microsoft.com/office/drawing/2014/main" id="{2ADAF8A6-9CB9-4A60-A105-1BC7B19A9AF6}"/>
              </a:ext>
            </a:extLst>
          </p:cNvPr>
          <p:cNvPicPr>
            <a:picLocks noChangeAspect="1"/>
          </p:cNvPicPr>
          <p:nvPr/>
        </p:nvPicPr>
        <p:blipFill rotWithShape="1">
          <a:blip r:embed="rId9">
            <a:extLst>
              <a:ext uri="{28A0092B-C50C-407E-A947-70E740481C1C}">
                <a14:useLocalDpi xmlns:a14="http://schemas.microsoft.com/office/drawing/2010/main" val="0"/>
              </a:ext>
            </a:extLst>
          </a:blip>
          <a:srcRect/>
          <a:stretch/>
        </p:blipFill>
        <p:spPr>
          <a:xfrm>
            <a:off x="5372364" y="4464778"/>
            <a:ext cx="1365662" cy="642609"/>
          </a:xfrm>
          <a:prstGeom prst="rect">
            <a:avLst/>
          </a:prstGeom>
        </p:spPr>
      </p:pic>
      <p:pic>
        <p:nvPicPr>
          <p:cNvPr id="26" name="Picture 25" descr="A picture containing device&#10;&#10;Description generated with very high confidence">
            <a:extLst>
              <a:ext uri="{FF2B5EF4-FFF2-40B4-BE49-F238E27FC236}">
                <a16:creationId xmlns:a16="http://schemas.microsoft.com/office/drawing/2014/main" id="{15CC8CE6-7EB9-4B8A-9B3D-C7EDAB9BA0CC}"/>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6096000" y="1193800"/>
            <a:ext cx="642026" cy="992624"/>
          </a:xfrm>
          <a:prstGeom prst="rect">
            <a:avLst/>
          </a:prstGeom>
        </p:spPr>
      </p:pic>
      <p:pic>
        <p:nvPicPr>
          <p:cNvPr id="30" name="Picture 29" descr="A close up of a sign&#10;&#10;Description generated with very high confidence">
            <a:extLst>
              <a:ext uri="{FF2B5EF4-FFF2-40B4-BE49-F238E27FC236}">
                <a16:creationId xmlns:a16="http://schemas.microsoft.com/office/drawing/2014/main" id="{E2256BE4-B6C7-41AF-A32D-27B52CAA1199}"/>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2842160" y="4464777"/>
            <a:ext cx="1911929" cy="667201"/>
          </a:xfrm>
          <a:prstGeom prst="rect">
            <a:avLst/>
          </a:prstGeom>
        </p:spPr>
      </p:pic>
      <p:pic>
        <p:nvPicPr>
          <p:cNvPr id="31" name="Picture 30" descr="A close up of a sign&#10;&#10;Description generated with very high confidence">
            <a:extLst>
              <a:ext uri="{FF2B5EF4-FFF2-40B4-BE49-F238E27FC236}">
                <a16:creationId xmlns:a16="http://schemas.microsoft.com/office/drawing/2014/main" id="{CEDB27D9-FEAA-469B-84AD-E8E1FCF098A3}"/>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7590986" y="4464776"/>
            <a:ext cx="1854606" cy="642611"/>
          </a:xfrm>
          <a:prstGeom prst="rect">
            <a:avLst/>
          </a:prstGeom>
        </p:spPr>
      </p:pic>
      <p:pic>
        <p:nvPicPr>
          <p:cNvPr id="32" name="Picture 31" descr="A close up of a sign&#10;&#10;Description generated with very high confidence">
            <a:extLst>
              <a:ext uri="{FF2B5EF4-FFF2-40B4-BE49-F238E27FC236}">
                <a16:creationId xmlns:a16="http://schemas.microsoft.com/office/drawing/2014/main" id="{9295570C-1898-4A24-A707-4D26B7BB8BAF}"/>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5394922" y="4472311"/>
            <a:ext cx="1290706" cy="642610"/>
          </a:xfrm>
          <a:prstGeom prst="rect">
            <a:avLst/>
          </a:prstGeom>
        </p:spPr>
      </p:pic>
      <p:pic>
        <p:nvPicPr>
          <p:cNvPr id="33" name="Picture 32">
            <a:extLst>
              <a:ext uri="{FF2B5EF4-FFF2-40B4-BE49-F238E27FC236}">
                <a16:creationId xmlns:a16="http://schemas.microsoft.com/office/drawing/2014/main" id="{6C9BA227-1D97-4FA1-AF77-DF9D3041078A}"/>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1930401" y="2991326"/>
            <a:ext cx="3481929" cy="2266160"/>
          </a:xfrm>
          <a:prstGeom prst="rect">
            <a:avLst/>
          </a:prstGeom>
        </p:spPr>
      </p:pic>
      <p:pic>
        <p:nvPicPr>
          <p:cNvPr id="34" name="Picture 33" descr="A picture containing device&#10;&#10;Description generated with very high confidence">
            <a:extLst>
              <a:ext uri="{FF2B5EF4-FFF2-40B4-BE49-F238E27FC236}">
                <a16:creationId xmlns:a16="http://schemas.microsoft.com/office/drawing/2014/main" id="{AA013219-D836-4E32-9B2D-16AC7739B0A6}"/>
              </a:ext>
            </a:extLst>
          </p:cNvPr>
          <p:cNvPicPr>
            <a:picLocks noChangeAspect="1"/>
          </p:cNvPicPr>
          <p:nvPr/>
        </p:nvPicPr>
        <p:blipFill rotWithShape="1">
          <a:blip r:embed="rId15">
            <a:extLst>
              <a:ext uri="{28A0092B-C50C-407E-A947-70E740481C1C}">
                <a14:useLocalDpi xmlns:a14="http://schemas.microsoft.com/office/drawing/2010/main" val="0"/>
              </a:ext>
            </a:extLst>
          </a:blip>
          <a:srcRect/>
          <a:stretch/>
        </p:blipFill>
        <p:spPr>
          <a:xfrm>
            <a:off x="7284292" y="1188634"/>
            <a:ext cx="786558" cy="992624"/>
          </a:xfrm>
          <a:prstGeom prst="rect">
            <a:avLst/>
          </a:prstGeom>
        </p:spPr>
      </p:pic>
      <p:pic>
        <p:nvPicPr>
          <p:cNvPr id="37" name="Picture 36" descr="A close up of a sign&#10;&#10;Description generated with very high confidence">
            <a:extLst>
              <a:ext uri="{FF2B5EF4-FFF2-40B4-BE49-F238E27FC236}">
                <a16:creationId xmlns:a16="http://schemas.microsoft.com/office/drawing/2014/main" id="{0EB66807-86B7-46E1-A51B-45E4BF36C23F}"/>
              </a:ext>
            </a:extLst>
          </p:cNvPr>
          <p:cNvPicPr>
            <a:picLocks noChangeAspect="1"/>
          </p:cNvPicPr>
          <p:nvPr/>
        </p:nvPicPr>
        <p:blipFill rotWithShape="1">
          <a:blip r:embed="rId16">
            <a:extLst>
              <a:ext uri="{28A0092B-C50C-407E-A947-70E740481C1C}">
                <a14:useLocalDpi xmlns:a14="http://schemas.microsoft.com/office/drawing/2010/main" val="0"/>
              </a:ext>
            </a:extLst>
          </a:blip>
          <a:srcRect/>
          <a:stretch/>
        </p:blipFill>
        <p:spPr>
          <a:xfrm>
            <a:off x="2842159" y="4431334"/>
            <a:ext cx="1947122" cy="667201"/>
          </a:xfrm>
          <a:prstGeom prst="rect">
            <a:avLst/>
          </a:prstGeom>
        </p:spPr>
      </p:pic>
      <p:pic>
        <p:nvPicPr>
          <p:cNvPr id="38" name="Picture 37" descr="A close up of a sign&#10;&#10;Description generated with very high confidence">
            <a:extLst>
              <a:ext uri="{FF2B5EF4-FFF2-40B4-BE49-F238E27FC236}">
                <a16:creationId xmlns:a16="http://schemas.microsoft.com/office/drawing/2014/main" id="{776EEE71-37BB-4F1F-8C0E-D8A07ACF12FA}"/>
              </a:ext>
            </a:extLst>
          </p:cNvPr>
          <p:cNvPicPr>
            <a:picLocks noChangeAspect="1"/>
          </p:cNvPicPr>
          <p:nvPr/>
        </p:nvPicPr>
        <p:blipFill rotWithShape="1">
          <a:blip r:embed="rId17">
            <a:extLst>
              <a:ext uri="{28A0092B-C50C-407E-A947-70E740481C1C}">
                <a14:useLocalDpi xmlns:a14="http://schemas.microsoft.com/office/drawing/2010/main" val="0"/>
              </a:ext>
            </a:extLst>
          </a:blip>
          <a:srcRect/>
          <a:stretch/>
        </p:blipFill>
        <p:spPr>
          <a:xfrm>
            <a:off x="7538589" y="4455924"/>
            <a:ext cx="1987401" cy="700644"/>
          </a:xfrm>
          <a:prstGeom prst="rect">
            <a:avLst/>
          </a:prstGeom>
        </p:spPr>
      </p:pic>
      <p:pic>
        <p:nvPicPr>
          <p:cNvPr id="39" name="Picture 38" descr="A close up of a sign&#10;&#10;Description generated with very high confidence">
            <a:extLst>
              <a:ext uri="{FF2B5EF4-FFF2-40B4-BE49-F238E27FC236}">
                <a16:creationId xmlns:a16="http://schemas.microsoft.com/office/drawing/2014/main" id="{07056314-A2EE-4EB6-BA52-086C00D575B1}"/>
              </a:ext>
            </a:extLst>
          </p:cNvPr>
          <p:cNvPicPr>
            <a:picLocks noChangeAspect="1"/>
          </p:cNvPicPr>
          <p:nvPr/>
        </p:nvPicPr>
        <p:blipFill rotWithShape="1">
          <a:blip r:embed="rId18">
            <a:extLst>
              <a:ext uri="{28A0092B-C50C-407E-A947-70E740481C1C}">
                <a14:useLocalDpi xmlns:a14="http://schemas.microsoft.com/office/drawing/2010/main" val="0"/>
              </a:ext>
            </a:extLst>
          </a:blip>
          <a:srcRect/>
          <a:stretch/>
        </p:blipFill>
        <p:spPr>
          <a:xfrm>
            <a:off x="5409596" y="4472678"/>
            <a:ext cx="1319266" cy="612314"/>
          </a:xfrm>
          <a:prstGeom prst="rect">
            <a:avLst/>
          </a:prstGeom>
        </p:spPr>
      </p:pic>
      <p:pic>
        <p:nvPicPr>
          <p:cNvPr id="40" name="Picture 39" descr="A picture containing device&#10;&#10;Description generated with very high confidence">
            <a:extLst>
              <a:ext uri="{FF2B5EF4-FFF2-40B4-BE49-F238E27FC236}">
                <a16:creationId xmlns:a16="http://schemas.microsoft.com/office/drawing/2014/main" id="{5E5EBB8A-1845-43C1-83EA-C0D3D58BB73F}"/>
              </a:ext>
            </a:extLst>
          </p:cNvPr>
          <p:cNvPicPr>
            <a:picLocks noChangeAspect="1"/>
          </p:cNvPicPr>
          <p:nvPr/>
        </p:nvPicPr>
        <p:blipFill rotWithShape="1">
          <a:blip r:embed="rId19">
            <a:extLst>
              <a:ext uri="{28A0092B-C50C-407E-A947-70E740481C1C}">
                <a14:useLocalDpi xmlns:a14="http://schemas.microsoft.com/office/drawing/2010/main" val="0"/>
              </a:ext>
            </a:extLst>
          </a:blip>
          <a:srcRect/>
          <a:stretch/>
        </p:blipFill>
        <p:spPr>
          <a:xfrm>
            <a:off x="9145171" y="1189922"/>
            <a:ext cx="786559" cy="992624"/>
          </a:xfrm>
          <a:prstGeom prst="rect">
            <a:avLst/>
          </a:prstGeom>
        </p:spPr>
      </p:pic>
      <p:pic>
        <p:nvPicPr>
          <p:cNvPr id="42" name="Picture 41" descr="A close up of a sign&#10;&#10;Description generated with very high confidence">
            <a:extLst>
              <a:ext uri="{FF2B5EF4-FFF2-40B4-BE49-F238E27FC236}">
                <a16:creationId xmlns:a16="http://schemas.microsoft.com/office/drawing/2014/main" id="{AEF0F55E-F265-49CA-9A75-0129D8CD8B83}"/>
              </a:ext>
            </a:extLst>
          </p:cNvPr>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2854795" y="4406742"/>
            <a:ext cx="1911929" cy="725236"/>
          </a:xfrm>
          <a:prstGeom prst="rect">
            <a:avLst/>
          </a:prstGeom>
        </p:spPr>
      </p:pic>
      <p:pic>
        <p:nvPicPr>
          <p:cNvPr id="43" name="Picture 42" descr="A close up of a sign&#10;&#10;Description generated with very high confidence">
            <a:extLst>
              <a:ext uri="{FF2B5EF4-FFF2-40B4-BE49-F238E27FC236}">
                <a16:creationId xmlns:a16="http://schemas.microsoft.com/office/drawing/2014/main" id="{82AF0635-3790-4845-95BE-95219BC89A76}"/>
              </a:ext>
            </a:extLst>
          </p:cNvPr>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7519300" y="4406743"/>
            <a:ext cx="1926292" cy="799007"/>
          </a:xfrm>
          <a:prstGeom prst="rect">
            <a:avLst/>
          </a:prstGeom>
        </p:spPr>
      </p:pic>
      <p:pic>
        <p:nvPicPr>
          <p:cNvPr id="45" name="Picture 44" descr="A close up of a sign&#10;&#10;Description generated with very high confidence">
            <a:extLst>
              <a:ext uri="{FF2B5EF4-FFF2-40B4-BE49-F238E27FC236}">
                <a16:creationId xmlns:a16="http://schemas.microsoft.com/office/drawing/2014/main" id="{63E754A9-9C31-4452-9F95-9931D7CB83C0}"/>
              </a:ext>
            </a:extLst>
          </p:cNvPr>
          <p:cNvPicPr>
            <a:picLocks noChangeAspect="1"/>
          </p:cNvPicPr>
          <p:nvPr/>
        </p:nvPicPr>
        <p:blipFill rotWithShape="1">
          <a:blip r:embed="rId22">
            <a:extLst>
              <a:ext uri="{28A0092B-C50C-407E-A947-70E740481C1C}">
                <a14:useLocalDpi xmlns:a14="http://schemas.microsoft.com/office/drawing/2010/main" val="0"/>
              </a:ext>
            </a:extLst>
          </a:blip>
          <a:srcRect/>
          <a:stretch/>
        </p:blipFill>
        <p:spPr>
          <a:xfrm>
            <a:off x="5473257" y="4517602"/>
            <a:ext cx="1306416" cy="555121"/>
          </a:xfrm>
          <a:prstGeom prst="rect">
            <a:avLst/>
          </a:prstGeom>
        </p:spPr>
      </p:pic>
      <p:pic>
        <p:nvPicPr>
          <p:cNvPr id="28" name="Picture 27" descr="A picture containing device&#10;&#10;Description generated with very high confidence">
            <a:extLst>
              <a:ext uri="{FF2B5EF4-FFF2-40B4-BE49-F238E27FC236}">
                <a16:creationId xmlns:a16="http://schemas.microsoft.com/office/drawing/2014/main" id="{9E0D629F-C8C2-4FCA-83E6-038EDE364F48}"/>
              </a:ext>
            </a:extLst>
          </p:cNvPr>
          <p:cNvPicPr>
            <a:picLocks noChangeAspect="1"/>
          </p:cNvPicPr>
          <p:nvPr/>
        </p:nvPicPr>
        <p:blipFill rotWithShape="1">
          <a:blip r:embed="rId23">
            <a:extLst>
              <a:ext uri="{28A0092B-C50C-407E-A947-70E740481C1C}">
                <a14:useLocalDpi xmlns:a14="http://schemas.microsoft.com/office/drawing/2010/main" val="0"/>
              </a:ext>
            </a:extLst>
          </a:blip>
          <a:srcRect/>
          <a:stretch/>
        </p:blipFill>
        <p:spPr>
          <a:xfrm>
            <a:off x="5591175" y="1495425"/>
            <a:ext cx="642026" cy="690999"/>
          </a:xfrm>
          <a:prstGeom prst="rect">
            <a:avLst/>
          </a:prstGeom>
        </p:spPr>
      </p:pic>
      <p:pic>
        <p:nvPicPr>
          <p:cNvPr id="20" name="Picture 19" descr="A picture containing device&#10;&#10;Description generated with very high confidence">
            <a:extLst>
              <a:ext uri="{FF2B5EF4-FFF2-40B4-BE49-F238E27FC236}">
                <a16:creationId xmlns:a16="http://schemas.microsoft.com/office/drawing/2014/main" id="{F0B93780-08A6-491B-95A5-1FEF56534BD7}"/>
              </a:ext>
            </a:extLst>
          </p:cNvPr>
          <p:cNvPicPr>
            <a:picLocks noChangeAspect="1"/>
          </p:cNvPicPr>
          <p:nvPr/>
        </p:nvPicPr>
        <p:blipFill rotWithShape="1">
          <a:blip r:embed="rId24">
            <a:extLst>
              <a:ext uri="{28A0092B-C50C-407E-A947-70E740481C1C}">
                <a14:useLocalDpi xmlns:a14="http://schemas.microsoft.com/office/drawing/2010/main" val="0"/>
              </a:ext>
            </a:extLst>
          </a:blip>
          <a:srcRect t="-33712"/>
          <a:stretch/>
        </p:blipFill>
        <p:spPr>
          <a:xfrm>
            <a:off x="5549735" y="1111309"/>
            <a:ext cx="724395" cy="365838"/>
          </a:xfrm>
          <a:prstGeom prst="rect">
            <a:avLst/>
          </a:prstGeom>
        </p:spPr>
      </p:pic>
    </p:spTree>
    <p:extLst>
      <p:ext uri="{BB962C8B-B14F-4D97-AF65-F5344CB8AC3E}">
        <p14:creationId xmlns:p14="http://schemas.microsoft.com/office/powerpoint/2010/main" val="377045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6"/>
                                        </p:tgtEl>
                                      </p:cBhvr>
                                    </p:animEffect>
                                    <p:set>
                                      <p:cBhvr>
                                        <p:cTn id="15" dur="1" fill="hold">
                                          <p:stCondLst>
                                            <p:cond delay="499"/>
                                          </p:stCondLst>
                                        </p:cTn>
                                        <p:tgtEl>
                                          <p:spTgt spid="1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xit" presetSubtype="0" fill="hold" nodeType="with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8"/>
                                        </p:tgtEl>
                                      </p:cBhvr>
                                    </p:animEffect>
                                    <p:set>
                                      <p:cBhvr>
                                        <p:cTn id="36" dur="1" fill="hold">
                                          <p:stCondLst>
                                            <p:cond delay="499"/>
                                          </p:stCondLst>
                                        </p:cTn>
                                        <p:tgtEl>
                                          <p:spTgt spid="18"/>
                                        </p:tgtEl>
                                        <p:attrNameLst>
                                          <p:attrName>style.visibility</p:attrName>
                                        </p:attrNameLst>
                                      </p:cBhvr>
                                      <p:to>
                                        <p:strVal val="hidden"/>
                                      </p:to>
                                    </p:set>
                                  </p:childTnLst>
                                </p:cTn>
                              </p:par>
                              <p:par>
                                <p:cTn id="37" presetID="10" presetClass="entr" presetSubtype="0" fill="hold" grpId="1"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grpId="1"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500"/>
                                        <p:tgtEl>
                                          <p:spTgt spid="1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8"/>
                                        </p:tgtEl>
                                      </p:cBhvr>
                                    </p:animEffect>
                                    <p:set>
                                      <p:cBhvr>
                                        <p:cTn id="73" dur="1" fill="hold">
                                          <p:stCondLst>
                                            <p:cond delay="499"/>
                                          </p:stCondLst>
                                        </p:cTn>
                                        <p:tgtEl>
                                          <p:spTgt spid="18"/>
                                        </p:tgtEl>
                                        <p:attrNameLst>
                                          <p:attrName>style.visibility</p:attrName>
                                        </p:attrNameLst>
                                      </p:cBhvr>
                                      <p:to>
                                        <p:strVal val="hidden"/>
                                      </p:to>
                                    </p:set>
                                  </p:childTnLst>
                                </p:cTn>
                              </p:par>
                              <p:par>
                                <p:cTn id="74" presetID="10" presetClass="exit" presetSubtype="0" fill="hold" nodeType="withEffect">
                                  <p:stCondLst>
                                    <p:cond delay="0"/>
                                  </p:stCondLst>
                                  <p:childTnLst>
                                    <p:animEffect transition="out" filter="fade">
                                      <p:cBhvr>
                                        <p:cTn id="75" dur="500"/>
                                        <p:tgtEl>
                                          <p:spTgt spid="28"/>
                                        </p:tgtEl>
                                      </p:cBhvr>
                                    </p:animEffect>
                                    <p:set>
                                      <p:cBhvr>
                                        <p:cTn id="76" dur="1" fill="hold">
                                          <p:stCondLst>
                                            <p:cond delay="499"/>
                                          </p:stCondLst>
                                        </p:cTn>
                                        <p:tgtEl>
                                          <p:spTgt spid="28"/>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par>
                                <p:cTn id="83" presetID="10" presetClass="exit" presetSubtype="0" fill="hold" nodeType="with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par>
                                <p:cTn id="86" presetID="10" presetClass="exit" presetSubtype="0" fill="hold" nodeType="with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par>
                                <p:cTn id="94" presetID="10" presetClass="entr" presetSubtype="0" fill="hold" nodeType="withEffect">
                                  <p:stCondLst>
                                    <p:cond delay="0"/>
                                  </p:stCondLst>
                                  <p:childTnLst>
                                    <p:set>
                                      <p:cBhvr>
                                        <p:cTn id="95" dur="1" fill="hold">
                                          <p:stCondLst>
                                            <p:cond delay="0"/>
                                          </p:stCondLst>
                                        </p:cTn>
                                        <p:tgtEl>
                                          <p:spTgt spid="32"/>
                                        </p:tgtEl>
                                        <p:attrNameLst>
                                          <p:attrName>style.visibility</p:attrName>
                                        </p:attrNameLst>
                                      </p:cBhvr>
                                      <p:to>
                                        <p:strVal val="visible"/>
                                      </p:to>
                                    </p:set>
                                    <p:animEffect transition="in" filter="fade">
                                      <p:cBhvr>
                                        <p:cTn id="96" dur="500"/>
                                        <p:tgtEl>
                                          <p:spTgt spid="32"/>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500"/>
                                        <p:tgtEl>
                                          <p:spTgt spid="30"/>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500"/>
                                        <p:tgtEl>
                                          <p:spTgt spid="3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nodeType="clickEffect">
                                  <p:stCondLst>
                                    <p:cond delay="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xit" presetSubtype="0" fill="hold" nodeType="clickEffect">
                                  <p:stCondLst>
                                    <p:cond delay="0"/>
                                  </p:stCondLst>
                                  <p:childTnLst>
                                    <p:animEffect transition="out" filter="fad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32"/>
                                        </p:tgtEl>
                                      </p:cBhvr>
                                    </p:animEffect>
                                    <p:set>
                                      <p:cBhvr>
                                        <p:cTn id="119" dur="1" fill="hold">
                                          <p:stCondLst>
                                            <p:cond delay="499"/>
                                          </p:stCondLst>
                                        </p:cTn>
                                        <p:tgtEl>
                                          <p:spTgt spid="32"/>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0"/>
                                        </p:tgtEl>
                                      </p:cBhvr>
                                    </p:animEffect>
                                    <p:set>
                                      <p:cBhvr>
                                        <p:cTn id="122" dur="1" fill="hold">
                                          <p:stCondLst>
                                            <p:cond delay="499"/>
                                          </p:stCondLst>
                                        </p:cTn>
                                        <p:tgtEl>
                                          <p:spTgt spid="30"/>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500"/>
                                        <p:tgtEl>
                                          <p:spTgt spid="31"/>
                                        </p:tgtEl>
                                      </p:cBhvr>
                                    </p:animEffect>
                                    <p:set>
                                      <p:cBhvr>
                                        <p:cTn id="125" dur="1" fill="hold">
                                          <p:stCondLst>
                                            <p:cond delay="499"/>
                                          </p:stCondLst>
                                        </p:cTn>
                                        <p:tgtEl>
                                          <p:spTgt spid="31"/>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500"/>
                                        <p:tgtEl>
                                          <p:spTgt spid="33"/>
                                        </p:tgtEl>
                                      </p:cBhvr>
                                    </p:animEffect>
                                    <p:set>
                                      <p:cBhvr>
                                        <p:cTn id="128" dur="1" fill="hold">
                                          <p:stCondLst>
                                            <p:cond delay="499"/>
                                          </p:stCondLst>
                                        </p:cTn>
                                        <p:tgtEl>
                                          <p:spTgt spid="3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500"/>
                                        <p:tgtEl>
                                          <p:spTgt spid="34"/>
                                        </p:tgtEl>
                                      </p:cBhvr>
                                    </p:animEffect>
                                  </p:childTnLst>
                                </p:cTn>
                              </p:par>
                              <p:par>
                                <p:cTn id="134" presetID="10" presetClass="entr" presetSubtype="0" fill="hold"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500"/>
                                        <p:tgtEl>
                                          <p:spTgt spid="39"/>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37"/>
                                        </p:tgtEl>
                                        <p:attrNameLst>
                                          <p:attrName>style.visibility</p:attrName>
                                        </p:attrNameLst>
                                      </p:cBhvr>
                                      <p:to>
                                        <p:strVal val="visible"/>
                                      </p:to>
                                    </p:set>
                                    <p:animEffect transition="in" filter="fade">
                                      <p:cBhvr>
                                        <p:cTn id="141" dur="500"/>
                                        <p:tgtEl>
                                          <p:spTgt spid="37"/>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nodeType="clickEffect">
                                  <p:stCondLst>
                                    <p:cond delay="0"/>
                                  </p:stCondLst>
                                  <p:childTnLst>
                                    <p:set>
                                      <p:cBhvr>
                                        <p:cTn id="145" dur="1" fill="hold">
                                          <p:stCondLst>
                                            <p:cond delay="0"/>
                                          </p:stCondLst>
                                        </p:cTn>
                                        <p:tgtEl>
                                          <p:spTgt spid="38"/>
                                        </p:tgtEl>
                                        <p:attrNameLst>
                                          <p:attrName>style.visibility</p:attrName>
                                        </p:attrNameLst>
                                      </p:cBhvr>
                                      <p:to>
                                        <p:strVal val="visible"/>
                                      </p:to>
                                    </p:set>
                                    <p:animEffect transition="in" filter="fade">
                                      <p:cBhvr>
                                        <p:cTn id="146" dur="500"/>
                                        <p:tgtEl>
                                          <p:spTgt spid="38"/>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33"/>
                                        </p:tgtEl>
                                        <p:attrNameLst>
                                          <p:attrName>style.visibility</p:attrName>
                                        </p:attrNameLst>
                                      </p:cBhvr>
                                      <p:to>
                                        <p:strVal val="visible"/>
                                      </p:to>
                                    </p:set>
                                    <p:animEffect transition="in" filter="fade">
                                      <p:cBhvr>
                                        <p:cTn id="151" dur="500"/>
                                        <p:tgtEl>
                                          <p:spTgt spid="33"/>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34"/>
                                        </p:tgtEl>
                                      </p:cBhvr>
                                    </p:animEffect>
                                    <p:set>
                                      <p:cBhvr>
                                        <p:cTn id="156" dur="1" fill="hold">
                                          <p:stCondLst>
                                            <p:cond delay="499"/>
                                          </p:stCondLst>
                                        </p:cTn>
                                        <p:tgtEl>
                                          <p:spTgt spid="34"/>
                                        </p:tgtEl>
                                        <p:attrNameLst>
                                          <p:attrName>style.visibility</p:attrName>
                                        </p:attrNameLst>
                                      </p:cBhvr>
                                      <p:to>
                                        <p:strVal val="hidden"/>
                                      </p:to>
                                    </p:set>
                                  </p:childTnLst>
                                </p:cTn>
                              </p:par>
                              <p:par>
                                <p:cTn id="157" presetID="10" presetClass="exit" presetSubtype="0" fill="hold" nodeType="withEffect">
                                  <p:stCondLst>
                                    <p:cond delay="0"/>
                                  </p:stCondLst>
                                  <p:childTnLst>
                                    <p:animEffect transition="out" filter="fade">
                                      <p:cBhvr>
                                        <p:cTn id="158" dur="500"/>
                                        <p:tgtEl>
                                          <p:spTgt spid="39"/>
                                        </p:tgtEl>
                                      </p:cBhvr>
                                    </p:animEffect>
                                    <p:set>
                                      <p:cBhvr>
                                        <p:cTn id="159" dur="1" fill="hold">
                                          <p:stCondLst>
                                            <p:cond delay="499"/>
                                          </p:stCondLst>
                                        </p:cTn>
                                        <p:tgtEl>
                                          <p:spTgt spid="39"/>
                                        </p:tgtEl>
                                        <p:attrNameLst>
                                          <p:attrName>style.visibility</p:attrName>
                                        </p:attrNameLst>
                                      </p:cBhvr>
                                      <p:to>
                                        <p:strVal val="hidden"/>
                                      </p:to>
                                    </p:set>
                                  </p:childTnLst>
                                </p:cTn>
                              </p:par>
                              <p:par>
                                <p:cTn id="160" presetID="10" presetClass="exit" presetSubtype="0" fill="hold" nodeType="withEffect">
                                  <p:stCondLst>
                                    <p:cond delay="0"/>
                                  </p:stCondLst>
                                  <p:childTnLst>
                                    <p:animEffect transition="out" filter="fade">
                                      <p:cBhvr>
                                        <p:cTn id="161" dur="500"/>
                                        <p:tgtEl>
                                          <p:spTgt spid="37"/>
                                        </p:tgtEl>
                                      </p:cBhvr>
                                    </p:animEffect>
                                    <p:set>
                                      <p:cBhvr>
                                        <p:cTn id="162" dur="1" fill="hold">
                                          <p:stCondLst>
                                            <p:cond delay="499"/>
                                          </p:stCondLst>
                                        </p:cTn>
                                        <p:tgtEl>
                                          <p:spTgt spid="37"/>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500"/>
                                        <p:tgtEl>
                                          <p:spTgt spid="33"/>
                                        </p:tgtEl>
                                      </p:cBhvr>
                                    </p:animEffect>
                                    <p:set>
                                      <p:cBhvr>
                                        <p:cTn id="165" dur="1" fill="hold">
                                          <p:stCondLst>
                                            <p:cond delay="499"/>
                                          </p:stCondLst>
                                        </p:cTn>
                                        <p:tgtEl>
                                          <p:spTgt spid="33"/>
                                        </p:tgtEl>
                                        <p:attrNameLst>
                                          <p:attrName>style.visibility</p:attrName>
                                        </p:attrNameLst>
                                      </p:cBhvr>
                                      <p:to>
                                        <p:strVal val="hidden"/>
                                      </p:to>
                                    </p:set>
                                  </p:childTnLst>
                                </p:cTn>
                              </p:par>
                              <p:par>
                                <p:cTn id="166" presetID="10" presetClass="exit" presetSubtype="0" fill="hold" nodeType="withEffect">
                                  <p:stCondLst>
                                    <p:cond delay="0"/>
                                  </p:stCondLst>
                                  <p:childTnLst>
                                    <p:animEffect transition="out" filter="fade">
                                      <p:cBhvr>
                                        <p:cTn id="167" dur="500"/>
                                        <p:tgtEl>
                                          <p:spTgt spid="38"/>
                                        </p:tgtEl>
                                      </p:cBhvr>
                                    </p:animEffect>
                                    <p:set>
                                      <p:cBhvr>
                                        <p:cTn id="168" dur="1" fill="hold">
                                          <p:stCondLst>
                                            <p:cond delay="499"/>
                                          </p:stCondLst>
                                        </p:cTn>
                                        <p:tgtEl>
                                          <p:spTgt spid="38"/>
                                        </p:tgtEl>
                                        <p:attrNameLst>
                                          <p:attrName>style.visibility</p:attrName>
                                        </p:attrNameLst>
                                      </p:cBhvr>
                                      <p:to>
                                        <p:strVal val="hidden"/>
                                      </p:to>
                                    </p:set>
                                  </p:childTnLst>
                                </p:cTn>
                              </p:par>
                            </p:childTnLst>
                          </p:cTn>
                        </p:par>
                      </p:childTnLst>
                    </p:cTn>
                  </p:par>
                  <p:par>
                    <p:cTn id="169" fill="hold">
                      <p:stCondLst>
                        <p:cond delay="indefinite"/>
                      </p:stCondLst>
                      <p:childTnLst>
                        <p:par>
                          <p:cTn id="170" fill="hold">
                            <p:stCondLst>
                              <p:cond delay="0"/>
                            </p:stCondLst>
                            <p:childTnLst>
                              <p:par>
                                <p:cTn id="171" presetID="10" presetClass="entr" presetSubtype="0" fill="hold" nodeType="clickEffect">
                                  <p:stCondLst>
                                    <p:cond delay="0"/>
                                  </p:stCondLst>
                                  <p:childTnLst>
                                    <p:set>
                                      <p:cBhvr>
                                        <p:cTn id="172" dur="1" fill="hold">
                                          <p:stCondLst>
                                            <p:cond delay="0"/>
                                          </p:stCondLst>
                                        </p:cTn>
                                        <p:tgtEl>
                                          <p:spTgt spid="40"/>
                                        </p:tgtEl>
                                        <p:attrNameLst>
                                          <p:attrName>style.visibility</p:attrName>
                                        </p:attrNameLst>
                                      </p:cBhvr>
                                      <p:to>
                                        <p:strVal val="visible"/>
                                      </p:to>
                                    </p:set>
                                    <p:animEffect transition="in" filter="fade">
                                      <p:cBhvr>
                                        <p:cTn id="173" dur="500"/>
                                        <p:tgtEl>
                                          <p:spTgt spid="40"/>
                                        </p:tgtEl>
                                      </p:cBhvr>
                                    </p:animEffect>
                                  </p:childTnLst>
                                </p:cTn>
                              </p:par>
                              <p:par>
                                <p:cTn id="174" presetID="10" presetClass="entr" presetSubtype="0" fill="hold" nodeType="with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42"/>
                                        </p:tgtEl>
                                        <p:attrNameLst>
                                          <p:attrName>style.visibility</p:attrName>
                                        </p:attrNameLst>
                                      </p:cBhvr>
                                      <p:to>
                                        <p:strVal val="visible"/>
                                      </p:to>
                                    </p:set>
                                    <p:animEffect transition="in" filter="fade">
                                      <p:cBhvr>
                                        <p:cTn id="181" dur="500"/>
                                        <p:tgtEl>
                                          <p:spTgt spid="42"/>
                                        </p:tgtEl>
                                      </p:cBhvr>
                                    </p:animEffect>
                                  </p:childTnLst>
                                </p:cTn>
                              </p:par>
                            </p:childTnLst>
                          </p:cTn>
                        </p:par>
                      </p:childTnLst>
                    </p:cTn>
                  </p:par>
                  <p:par>
                    <p:cTn id="182" fill="hold">
                      <p:stCondLst>
                        <p:cond delay="indefinite"/>
                      </p:stCondLst>
                      <p:childTnLst>
                        <p:par>
                          <p:cTn id="183" fill="hold">
                            <p:stCondLst>
                              <p:cond delay="0"/>
                            </p:stCondLst>
                            <p:childTnLst>
                              <p:par>
                                <p:cTn id="184" presetID="10" presetClass="entr" presetSubtype="0" fill="hold" nodeType="clickEffect">
                                  <p:stCondLst>
                                    <p:cond delay="0"/>
                                  </p:stCondLst>
                                  <p:childTnLst>
                                    <p:set>
                                      <p:cBhvr>
                                        <p:cTn id="185" dur="1" fill="hold">
                                          <p:stCondLst>
                                            <p:cond delay="0"/>
                                          </p:stCondLst>
                                        </p:cTn>
                                        <p:tgtEl>
                                          <p:spTgt spid="43"/>
                                        </p:tgtEl>
                                        <p:attrNameLst>
                                          <p:attrName>style.visibility</p:attrName>
                                        </p:attrNameLst>
                                      </p:cBhvr>
                                      <p:to>
                                        <p:strVal val="visible"/>
                                      </p:to>
                                    </p:set>
                                    <p:animEffect transition="in" filter="fade">
                                      <p:cBhvr>
                                        <p:cTn id="186" dur="500"/>
                                        <p:tgtEl>
                                          <p:spTgt spid="43"/>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18"/>
                                        </p:tgtEl>
                                        <p:attrNameLst>
                                          <p:attrName>style.visibility</p:attrName>
                                        </p:attrNameLst>
                                      </p:cBhvr>
                                      <p:to>
                                        <p:strVal val="visible"/>
                                      </p:to>
                                    </p:set>
                                    <p:animEffect transition="in" filter="fade">
                                      <p:cBhvr>
                                        <p:cTn id="19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32F803-1E82-411A-B58E-D9A217E627BA}"/>
              </a:ext>
            </a:extLst>
          </p:cNvPr>
          <p:cNvSpPr>
            <a:spLocks noGrp="1"/>
          </p:cNvSpPr>
          <p:nvPr>
            <p:ph type="title"/>
          </p:nvPr>
        </p:nvSpPr>
        <p:spPr/>
        <p:txBody>
          <a:bodyPr/>
          <a:lstStyle/>
          <a:p>
            <a:r>
              <a:rPr lang="en-US" altLang="en-US" dirty="0"/>
              <a:t>4NPV-3 Four-digit numbers in the linear number system</a:t>
            </a:r>
            <a:endParaRPr lang="en-GB" dirty="0"/>
          </a:p>
        </p:txBody>
      </p:sp>
      <p:pic>
        <p:nvPicPr>
          <p:cNvPr id="7" name="Picture 6" descr="A close up of a sign&#10;&#10;Description generated with very high confidence">
            <a:extLst>
              <a:ext uri="{FF2B5EF4-FFF2-40B4-BE49-F238E27FC236}">
                <a16:creationId xmlns:a16="http://schemas.microsoft.com/office/drawing/2014/main" id="{77AFE72D-6C9D-4245-AD0F-C7181AB7A5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2062438"/>
            <a:ext cx="7946021" cy="2295088"/>
          </a:xfrm>
          <a:prstGeom prst="rect">
            <a:avLst/>
          </a:prstGeom>
        </p:spPr>
      </p:pic>
      <p:sp>
        <p:nvSpPr>
          <p:cNvPr id="8" name="Rectangle 7">
            <a:extLst>
              <a:ext uri="{FF2B5EF4-FFF2-40B4-BE49-F238E27FC236}">
                <a16:creationId xmlns:a16="http://schemas.microsoft.com/office/drawing/2014/main" id="{3815284F-DC87-42DA-8392-01A4859D7C4E}"/>
              </a:ext>
            </a:extLst>
          </p:cNvPr>
          <p:cNvSpPr/>
          <p:nvPr/>
        </p:nvSpPr>
        <p:spPr bwMode="auto">
          <a:xfrm>
            <a:off x="2819400" y="3502082"/>
            <a:ext cx="1905000" cy="749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35" name="Rectangle 34">
            <a:extLst>
              <a:ext uri="{FF2B5EF4-FFF2-40B4-BE49-F238E27FC236}">
                <a16:creationId xmlns:a16="http://schemas.microsoft.com/office/drawing/2014/main" id="{3BFFC0A3-BC58-493D-9183-AFBBF55DBEB7}"/>
              </a:ext>
            </a:extLst>
          </p:cNvPr>
          <p:cNvSpPr/>
          <p:nvPr/>
        </p:nvSpPr>
        <p:spPr bwMode="auto">
          <a:xfrm>
            <a:off x="7467600" y="3502082"/>
            <a:ext cx="1905000" cy="749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36" name="Picture 35">
            <a:extLst>
              <a:ext uri="{FF2B5EF4-FFF2-40B4-BE49-F238E27FC236}">
                <a16:creationId xmlns:a16="http://schemas.microsoft.com/office/drawing/2014/main" id="{3192ED72-A419-492D-AFE3-BCA14C2F9C5A}"/>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924051" y="2086584"/>
            <a:ext cx="3481929" cy="2266160"/>
          </a:xfrm>
          <a:prstGeom prst="rect">
            <a:avLst/>
          </a:prstGeom>
        </p:spPr>
      </p:pic>
      <p:sp>
        <p:nvSpPr>
          <p:cNvPr id="9" name="Content Placeholder 2">
            <a:extLst>
              <a:ext uri="{FF2B5EF4-FFF2-40B4-BE49-F238E27FC236}">
                <a16:creationId xmlns:a16="http://schemas.microsoft.com/office/drawing/2014/main" id="{35C39F64-C34C-4300-B0E1-1692F17A0C43}"/>
              </a:ext>
            </a:extLst>
          </p:cNvPr>
          <p:cNvSpPr txBox="1">
            <a:spLocks/>
          </p:cNvSpPr>
          <p:nvPr/>
        </p:nvSpPr>
        <p:spPr>
          <a:xfrm>
            <a:off x="623889" y="4723308"/>
            <a:ext cx="9739312"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different this time? How can we tell which multiple of 100 the number is nearest to when we cannot see the number line? Which is the critical digit when rounding to the nearest 100?</a:t>
            </a:r>
          </a:p>
          <a:p>
            <a:pPr marL="0" indent="0">
              <a:lnSpc>
                <a:spcPct val="120000"/>
              </a:lnSpc>
              <a:spcBef>
                <a:spcPts val="600"/>
              </a:spcBef>
              <a:spcAft>
                <a:spcPts val="600"/>
              </a:spcAft>
              <a:buNone/>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3546982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35"/>
                                        </p:tgtEl>
                                      </p:cBhvr>
                                    </p:animEffect>
                                    <p:set>
                                      <p:cBhvr>
                                        <p:cTn id="12" dur="1" fill="hold">
                                          <p:stCondLst>
                                            <p:cond delay="499"/>
                                          </p:stCondLst>
                                        </p:cTn>
                                        <p:tgtEl>
                                          <p:spTgt spid="3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79CC9A-401E-489C-89C8-8B569BC9D163}"/>
              </a:ext>
            </a:extLst>
          </p:cNvPr>
          <p:cNvSpPr>
            <a:spLocks noGrp="1"/>
          </p:cNvSpPr>
          <p:nvPr>
            <p:ph type="title"/>
          </p:nvPr>
        </p:nvSpPr>
        <p:spPr/>
        <p:txBody>
          <a:bodyPr/>
          <a:lstStyle/>
          <a:p>
            <a:r>
              <a:rPr lang="en-US" altLang="en-US" dirty="0"/>
              <a:t>4NPV-3 Four-digit numbers in the linear number system</a:t>
            </a:r>
            <a:endParaRPr lang="en-GB" dirty="0"/>
          </a:p>
        </p:txBody>
      </p:sp>
      <p:pic>
        <p:nvPicPr>
          <p:cNvPr id="4" name="Picture 3" descr="A close up of a sign&#10;&#10;Description generated with very high confidence">
            <a:extLst>
              <a:ext uri="{FF2B5EF4-FFF2-40B4-BE49-F238E27FC236}">
                <a16:creationId xmlns:a16="http://schemas.microsoft.com/office/drawing/2014/main" id="{A80A5F2E-8039-4084-A586-A60472D926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991" y="2062438"/>
            <a:ext cx="7946021" cy="2295088"/>
          </a:xfrm>
          <a:prstGeom prst="rect">
            <a:avLst/>
          </a:prstGeom>
        </p:spPr>
      </p:pic>
      <p:sp>
        <p:nvSpPr>
          <p:cNvPr id="9" name="Rectangle 8">
            <a:extLst>
              <a:ext uri="{FF2B5EF4-FFF2-40B4-BE49-F238E27FC236}">
                <a16:creationId xmlns:a16="http://schemas.microsoft.com/office/drawing/2014/main" id="{6360DF6A-FED6-45AF-B41B-396CB6AE2A29}"/>
              </a:ext>
            </a:extLst>
          </p:cNvPr>
          <p:cNvSpPr/>
          <p:nvPr/>
        </p:nvSpPr>
        <p:spPr bwMode="auto">
          <a:xfrm>
            <a:off x="2819400" y="3502082"/>
            <a:ext cx="1905000" cy="749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sp>
        <p:nvSpPr>
          <p:cNvPr id="10" name="Rectangle 9">
            <a:extLst>
              <a:ext uri="{FF2B5EF4-FFF2-40B4-BE49-F238E27FC236}">
                <a16:creationId xmlns:a16="http://schemas.microsoft.com/office/drawing/2014/main" id="{5646E37A-937B-4531-914E-CD8819FCEF9E}"/>
              </a:ext>
            </a:extLst>
          </p:cNvPr>
          <p:cNvSpPr/>
          <p:nvPr/>
        </p:nvSpPr>
        <p:spPr bwMode="auto">
          <a:xfrm>
            <a:off x="7467600" y="3502082"/>
            <a:ext cx="1905000" cy="74930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indent="-285750">
              <a:buFont typeface="Arial" charset="0"/>
              <a:buChar char="●"/>
            </a:pPr>
            <a:endParaRPr lang="en-GB" dirty="0">
              <a:latin typeface="Arial" charset="0"/>
            </a:endParaRPr>
          </a:p>
        </p:txBody>
      </p:sp>
      <p:pic>
        <p:nvPicPr>
          <p:cNvPr id="11" name="Picture 10">
            <a:extLst>
              <a:ext uri="{FF2B5EF4-FFF2-40B4-BE49-F238E27FC236}">
                <a16:creationId xmlns:a16="http://schemas.microsoft.com/office/drawing/2014/main" id="{F2FEB052-48A4-4379-88A6-F835B01971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6584951" y="2086584"/>
            <a:ext cx="3481929" cy="2266160"/>
          </a:xfrm>
          <a:prstGeom prst="rect">
            <a:avLst/>
          </a:prstGeom>
        </p:spPr>
      </p:pic>
      <p:sp>
        <p:nvSpPr>
          <p:cNvPr id="8" name="Content Placeholder 2">
            <a:extLst>
              <a:ext uri="{FF2B5EF4-FFF2-40B4-BE49-F238E27FC236}">
                <a16:creationId xmlns:a16="http://schemas.microsoft.com/office/drawing/2014/main" id="{C6FF638F-8B8B-40BA-9D8F-DB679DD0FC43}"/>
              </a:ext>
            </a:extLst>
          </p:cNvPr>
          <p:cNvSpPr txBox="1">
            <a:spLocks/>
          </p:cNvSpPr>
          <p:nvPr/>
        </p:nvSpPr>
        <p:spPr>
          <a:xfrm>
            <a:off x="623888" y="5025865"/>
            <a:ext cx="10958513" cy="1330321"/>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What is different this time? What do you notice about the next multiple of 100?</a:t>
            </a:r>
          </a:p>
          <a:p>
            <a:pPr marL="0" indent="0">
              <a:lnSpc>
                <a:spcPct val="120000"/>
              </a:lnSpc>
              <a:spcBef>
                <a:spcPts val="600"/>
              </a:spcBef>
              <a:spcAft>
                <a:spcPts val="600"/>
              </a:spcAft>
              <a:buNone/>
            </a:pPr>
            <a:endParaRPr lang="en-GB" sz="2000" dirty="0">
              <a:latin typeface="Arial" panose="020B0604020202020204" pitchFamily="34" charset="0"/>
              <a:cs typeface="Arial" panose="020B0604020202020204" pitchFamily="34" charset="0"/>
            </a:endParaRPr>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spTree>
    <p:extLst>
      <p:ext uri="{BB962C8B-B14F-4D97-AF65-F5344CB8AC3E}">
        <p14:creationId xmlns:p14="http://schemas.microsoft.com/office/powerpoint/2010/main" val="1412168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C70B035-54E4-4C5F-BFE1-DE1E96541E9C}"/>
              </a:ext>
            </a:extLst>
          </p:cNvPr>
          <p:cNvSpPr>
            <a:spLocks noGrp="1"/>
          </p:cNvSpPr>
          <p:nvPr>
            <p:ph type="title"/>
          </p:nvPr>
        </p:nvSpPr>
        <p:spPr/>
        <p:txBody>
          <a:bodyPr/>
          <a:lstStyle/>
          <a:p>
            <a:r>
              <a:rPr lang="en-US" altLang="en-US" dirty="0"/>
              <a:t>4NPV-3 Four-digit numbers in the linear number system</a:t>
            </a:r>
            <a:endParaRPr lang="en-GB" dirty="0"/>
          </a:p>
        </p:txBody>
      </p:sp>
      <p:sp>
        <p:nvSpPr>
          <p:cNvPr id="7" name="TextBox 6">
            <a:extLst>
              <a:ext uri="{FF2B5EF4-FFF2-40B4-BE49-F238E27FC236}">
                <a16:creationId xmlns:a16="http://schemas.microsoft.com/office/drawing/2014/main" id="{2B4F84D3-4D19-44A7-91D8-2619CE548521}"/>
              </a:ext>
            </a:extLst>
          </p:cNvPr>
          <p:cNvSpPr txBox="1"/>
          <p:nvPr/>
        </p:nvSpPr>
        <p:spPr bwMode="auto">
          <a:xfrm>
            <a:off x="2148200" y="1557338"/>
            <a:ext cx="292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5,725</a:t>
            </a:r>
          </a:p>
        </p:txBody>
      </p:sp>
      <p:graphicFrame>
        <p:nvGraphicFramePr>
          <p:cNvPr id="8" name="Table 7">
            <a:extLst>
              <a:ext uri="{FF2B5EF4-FFF2-40B4-BE49-F238E27FC236}">
                <a16:creationId xmlns:a16="http://schemas.microsoft.com/office/drawing/2014/main" id="{1860AA55-CD53-43E3-82DA-C330EEC060BF}"/>
              </a:ext>
            </a:extLst>
          </p:cNvPr>
          <p:cNvGraphicFramePr>
            <a:graphicFrameLocks noGrp="1"/>
          </p:cNvGraphicFramePr>
          <p:nvPr/>
        </p:nvGraphicFramePr>
        <p:xfrm>
          <a:off x="623888" y="2327450"/>
          <a:ext cx="5432616" cy="2433803"/>
        </p:xfrm>
        <a:graphic>
          <a:graphicData uri="http://schemas.openxmlformats.org/drawingml/2006/table">
            <a:tbl>
              <a:tblPr firstRow="1" bandRow="1">
                <a:tableStyleId>{5C22544A-7EE6-4342-B048-85BDC9FD1C3A}</a:tableStyleId>
              </a:tblPr>
              <a:tblGrid>
                <a:gridCol w="1358154">
                  <a:extLst>
                    <a:ext uri="{9D8B030D-6E8A-4147-A177-3AD203B41FA5}">
                      <a16:colId xmlns:a16="http://schemas.microsoft.com/office/drawing/2014/main" val="359674703"/>
                    </a:ext>
                  </a:extLst>
                </a:gridCol>
                <a:gridCol w="1358154">
                  <a:extLst>
                    <a:ext uri="{9D8B030D-6E8A-4147-A177-3AD203B41FA5}">
                      <a16:colId xmlns:a16="http://schemas.microsoft.com/office/drawing/2014/main" val="1381558999"/>
                    </a:ext>
                  </a:extLst>
                </a:gridCol>
                <a:gridCol w="1358154">
                  <a:extLst>
                    <a:ext uri="{9D8B030D-6E8A-4147-A177-3AD203B41FA5}">
                      <a16:colId xmlns:a16="http://schemas.microsoft.com/office/drawing/2014/main" val="2504133960"/>
                    </a:ext>
                  </a:extLst>
                </a:gridCol>
                <a:gridCol w="1358154">
                  <a:extLst>
                    <a:ext uri="{9D8B030D-6E8A-4147-A177-3AD203B41FA5}">
                      <a16:colId xmlns:a16="http://schemas.microsoft.com/office/drawing/2014/main" val="2064331815"/>
                    </a:ext>
                  </a:extLst>
                </a:gridCol>
              </a:tblGrid>
              <a:tr h="460807">
                <a:tc>
                  <a:txBody>
                    <a:bodyPr/>
                    <a:lstStyle/>
                    <a:p>
                      <a:pPr algn="ctr"/>
                      <a:r>
                        <a:rPr lang="en-GB" sz="2400" dirty="0">
                          <a:solidFill>
                            <a:schemeClr val="tx1"/>
                          </a:solidFill>
                          <a:latin typeface="Myriad Pro Semibold"/>
                        </a:rPr>
                        <a:t>1,000s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10s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tc>
                  <a:txBody>
                    <a:bodyPr/>
                    <a:lstStyle/>
                    <a:p>
                      <a:pPr algn="ctr"/>
                      <a:r>
                        <a:rPr lang="en-GB" sz="2400" dirty="0">
                          <a:solidFill>
                            <a:schemeClr val="tx1"/>
                          </a:solidFill>
                          <a:latin typeface="Myriad Pro Semibold"/>
                        </a:rPr>
                        <a:t>1s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8E2E8"/>
                    </a:solidFill>
                  </a:tcPr>
                </a:tc>
                <a:extLst>
                  <a:ext uri="{0D108BD9-81ED-4DB2-BD59-A6C34878D82A}">
                    <a16:rowId xmlns:a16="http://schemas.microsoft.com/office/drawing/2014/main" val="3809645214"/>
                  </a:ext>
                </a:extLst>
              </a:tr>
              <a:tr h="1972996">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GB"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23166"/>
                  </a:ext>
                </a:extLst>
              </a:tr>
            </a:tbl>
          </a:graphicData>
        </a:graphic>
      </p:graphicFrame>
      <p:sp>
        <p:nvSpPr>
          <p:cNvPr id="12" name="TextBox 11">
            <a:extLst>
              <a:ext uri="{FF2B5EF4-FFF2-40B4-BE49-F238E27FC236}">
                <a16:creationId xmlns:a16="http://schemas.microsoft.com/office/drawing/2014/main" id="{B01967BC-817F-4A84-97CB-731C6988EF45}"/>
              </a:ext>
            </a:extLst>
          </p:cNvPr>
          <p:cNvSpPr txBox="1"/>
          <p:nvPr/>
        </p:nvSpPr>
        <p:spPr bwMode="auto">
          <a:xfrm>
            <a:off x="1047846" y="2805461"/>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13" name="TextBox 12">
            <a:extLst>
              <a:ext uri="{FF2B5EF4-FFF2-40B4-BE49-F238E27FC236}">
                <a16:creationId xmlns:a16="http://schemas.microsoft.com/office/drawing/2014/main" id="{057D6C8C-32FF-4821-8AA9-ACED7B84BD5F}"/>
              </a:ext>
            </a:extLst>
          </p:cNvPr>
          <p:cNvSpPr txBox="1"/>
          <p:nvPr/>
        </p:nvSpPr>
        <p:spPr bwMode="auto">
          <a:xfrm>
            <a:off x="2374996" y="280546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14" name="TextBox 13">
            <a:extLst>
              <a:ext uri="{FF2B5EF4-FFF2-40B4-BE49-F238E27FC236}">
                <a16:creationId xmlns:a16="http://schemas.microsoft.com/office/drawing/2014/main" id="{2E958DD4-6C71-4495-ADC1-FCF003FA34DF}"/>
              </a:ext>
            </a:extLst>
          </p:cNvPr>
          <p:cNvSpPr txBox="1"/>
          <p:nvPr/>
        </p:nvSpPr>
        <p:spPr bwMode="auto">
          <a:xfrm>
            <a:off x="3759296" y="2805460"/>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2</a:t>
            </a:r>
          </a:p>
        </p:txBody>
      </p:sp>
      <p:sp>
        <p:nvSpPr>
          <p:cNvPr id="15" name="TextBox 14">
            <a:extLst>
              <a:ext uri="{FF2B5EF4-FFF2-40B4-BE49-F238E27FC236}">
                <a16:creationId xmlns:a16="http://schemas.microsoft.com/office/drawing/2014/main" id="{1C37D07A-26A3-4A47-8599-ECA2F48ABB75}"/>
              </a:ext>
            </a:extLst>
          </p:cNvPr>
          <p:cNvSpPr txBox="1"/>
          <p:nvPr/>
        </p:nvSpPr>
        <p:spPr bwMode="auto">
          <a:xfrm>
            <a:off x="5143596" y="2805459"/>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1" name="TextBox 20">
            <a:extLst>
              <a:ext uri="{FF2B5EF4-FFF2-40B4-BE49-F238E27FC236}">
                <a16:creationId xmlns:a16="http://schemas.microsoft.com/office/drawing/2014/main" id="{7861CA8B-2A50-4E53-8B2B-BE3B6C10A3E2}"/>
              </a:ext>
            </a:extLst>
          </p:cNvPr>
          <p:cNvSpPr txBox="1"/>
          <p:nvPr/>
        </p:nvSpPr>
        <p:spPr bwMode="auto">
          <a:xfrm>
            <a:off x="1047846" y="352134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6</a:t>
            </a:r>
          </a:p>
        </p:txBody>
      </p:sp>
      <p:sp>
        <p:nvSpPr>
          <p:cNvPr id="22" name="TextBox 21">
            <a:extLst>
              <a:ext uri="{FF2B5EF4-FFF2-40B4-BE49-F238E27FC236}">
                <a16:creationId xmlns:a16="http://schemas.microsoft.com/office/drawing/2014/main" id="{C3A3AA21-9CCF-49FF-9F4C-7BCBEB8C6858}"/>
              </a:ext>
            </a:extLst>
          </p:cNvPr>
          <p:cNvSpPr txBox="1"/>
          <p:nvPr/>
        </p:nvSpPr>
        <p:spPr bwMode="auto">
          <a:xfrm>
            <a:off x="2374996" y="352134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3" name="TextBox 22">
            <a:extLst>
              <a:ext uri="{FF2B5EF4-FFF2-40B4-BE49-F238E27FC236}">
                <a16:creationId xmlns:a16="http://schemas.microsoft.com/office/drawing/2014/main" id="{924C41EF-E8BD-4EB2-B1B3-D470EA6E14B5}"/>
              </a:ext>
            </a:extLst>
          </p:cNvPr>
          <p:cNvSpPr txBox="1"/>
          <p:nvPr/>
        </p:nvSpPr>
        <p:spPr bwMode="auto">
          <a:xfrm>
            <a:off x="3759296" y="352134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4" name="TextBox 23">
            <a:extLst>
              <a:ext uri="{FF2B5EF4-FFF2-40B4-BE49-F238E27FC236}">
                <a16:creationId xmlns:a16="http://schemas.microsoft.com/office/drawing/2014/main" id="{0B4DD014-B605-46D9-A170-BFBFF1CB5F7F}"/>
              </a:ext>
            </a:extLst>
          </p:cNvPr>
          <p:cNvSpPr txBox="1"/>
          <p:nvPr/>
        </p:nvSpPr>
        <p:spPr bwMode="auto">
          <a:xfrm>
            <a:off x="5143596" y="352134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5" name="TextBox 24">
            <a:extLst>
              <a:ext uri="{FF2B5EF4-FFF2-40B4-BE49-F238E27FC236}">
                <a16:creationId xmlns:a16="http://schemas.microsoft.com/office/drawing/2014/main" id="{2B9B0390-C1A1-4444-A185-C1DB831D841C}"/>
              </a:ext>
            </a:extLst>
          </p:cNvPr>
          <p:cNvSpPr txBox="1"/>
          <p:nvPr/>
        </p:nvSpPr>
        <p:spPr bwMode="auto">
          <a:xfrm>
            <a:off x="6151754" y="3546744"/>
            <a:ext cx="1887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Arial" panose="020B0604020202020204" pitchFamily="34" charset="0"/>
                <a:ea typeface="Myriad Pro Semibold" charset="0"/>
                <a:cs typeface="Arial" panose="020B0604020202020204" pitchFamily="34" charset="0"/>
              </a:rPr>
              <a:t>nearest 1,000</a:t>
            </a:r>
          </a:p>
        </p:txBody>
      </p:sp>
      <p:sp>
        <p:nvSpPr>
          <p:cNvPr id="26" name="TextBox 25">
            <a:extLst>
              <a:ext uri="{FF2B5EF4-FFF2-40B4-BE49-F238E27FC236}">
                <a16:creationId xmlns:a16="http://schemas.microsoft.com/office/drawing/2014/main" id="{96C739A5-346A-4A5A-9C99-B5CFF6A3E015}"/>
              </a:ext>
            </a:extLst>
          </p:cNvPr>
          <p:cNvSpPr txBox="1"/>
          <p:nvPr/>
        </p:nvSpPr>
        <p:spPr bwMode="auto">
          <a:xfrm>
            <a:off x="1047846" y="4200226"/>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5</a:t>
            </a:r>
          </a:p>
        </p:txBody>
      </p:sp>
      <p:sp>
        <p:nvSpPr>
          <p:cNvPr id="27" name="TextBox 26">
            <a:extLst>
              <a:ext uri="{FF2B5EF4-FFF2-40B4-BE49-F238E27FC236}">
                <a16:creationId xmlns:a16="http://schemas.microsoft.com/office/drawing/2014/main" id="{A530DB71-BD89-41AC-A5CD-F7CBFB272C77}"/>
              </a:ext>
            </a:extLst>
          </p:cNvPr>
          <p:cNvSpPr txBox="1"/>
          <p:nvPr/>
        </p:nvSpPr>
        <p:spPr bwMode="auto">
          <a:xfrm>
            <a:off x="2374996" y="420022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7</a:t>
            </a:r>
          </a:p>
        </p:txBody>
      </p:sp>
      <p:sp>
        <p:nvSpPr>
          <p:cNvPr id="28" name="TextBox 27">
            <a:extLst>
              <a:ext uri="{FF2B5EF4-FFF2-40B4-BE49-F238E27FC236}">
                <a16:creationId xmlns:a16="http://schemas.microsoft.com/office/drawing/2014/main" id="{F25E22D5-E23D-4E20-B004-9860EB105000}"/>
              </a:ext>
            </a:extLst>
          </p:cNvPr>
          <p:cNvSpPr txBox="1"/>
          <p:nvPr/>
        </p:nvSpPr>
        <p:spPr bwMode="auto">
          <a:xfrm>
            <a:off x="3759296" y="4200225"/>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29" name="TextBox 28">
            <a:extLst>
              <a:ext uri="{FF2B5EF4-FFF2-40B4-BE49-F238E27FC236}">
                <a16:creationId xmlns:a16="http://schemas.microsoft.com/office/drawing/2014/main" id="{6DD8FF82-498C-4F0D-9C51-76694196119C}"/>
              </a:ext>
            </a:extLst>
          </p:cNvPr>
          <p:cNvSpPr txBox="1"/>
          <p:nvPr/>
        </p:nvSpPr>
        <p:spPr bwMode="auto">
          <a:xfrm>
            <a:off x="5143596" y="4200224"/>
            <a:ext cx="520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panose="020B0503030403020204" pitchFamily="34" charset="0"/>
                <a:ea typeface="Myriad Pro Semibold" charset="0"/>
                <a:cs typeface="Myriad Pro Semibold" charset="0"/>
              </a:rPr>
              <a:t>0</a:t>
            </a:r>
          </a:p>
        </p:txBody>
      </p:sp>
      <p:sp>
        <p:nvSpPr>
          <p:cNvPr id="30" name="TextBox 29">
            <a:extLst>
              <a:ext uri="{FF2B5EF4-FFF2-40B4-BE49-F238E27FC236}">
                <a16:creationId xmlns:a16="http://schemas.microsoft.com/office/drawing/2014/main" id="{3C7642DA-CD94-4D54-8558-1BD8439E1EC5}"/>
              </a:ext>
            </a:extLst>
          </p:cNvPr>
          <p:cNvSpPr txBox="1"/>
          <p:nvPr/>
        </p:nvSpPr>
        <p:spPr bwMode="auto">
          <a:xfrm>
            <a:off x="6151754" y="4224150"/>
            <a:ext cx="18874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Arial" panose="020B0604020202020204" pitchFamily="34" charset="0"/>
                <a:ea typeface="Myriad Pro Semibold" charset="0"/>
                <a:cs typeface="Arial" panose="020B0604020202020204" pitchFamily="34" charset="0"/>
              </a:rPr>
              <a:t>nearest 100</a:t>
            </a:r>
          </a:p>
        </p:txBody>
      </p:sp>
      <p:cxnSp>
        <p:nvCxnSpPr>
          <p:cNvPr id="4" name="Straight Connector 3">
            <a:extLst>
              <a:ext uri="{FF2B5EF4-FFF2-40B4-BE49-F238E27FC236}">
                <a16:creationId xmlns:a16="http://schemas.microsoft.com/office/drawing/2014/main" id="{0D0A5FC7-A10D-43B6-8701-9E55AA95A9E6}"/>
              </a:ext>
            </a:extLst>
          </p:cNvPr>
          <p:cNvCxnSpPr/>
          <p:nvPr/>
        </p:nvCxnSpPr>
        <p:spPr bwMode="auto">
          <a:xfrm>
            <a:off x="623888" y="3438699"/>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Connector 35">
            <a:extLst>
              <a:ext uri="{FF2B5EF4-FFF2-40B4-BE49-F238E27FC236}">
                <a16:creationId xmlns:a16="http://schemas.microsoft.com/office/drawing/2014/main" id="{58AB5CD0-357B-434A-AE86-706A5E26A3A8}"/>
              </a:ext>
            </a:extLst>
          </p:cNvPr>
          <p:cNvCxnSpPr/>
          <p:nvPr/>
        </p:nvCxnSpPr>
        <p:spPr bwMode="auto">
          <a:xfrm>
            <a:off x="623888" y="4082373"/>
            <a:ext cx="5432616"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Content Placeholder 2">
            <a:extLst>
              <a:ext uri="{FF2B5EF4-FFF2-40B4-BE49-F238E27FC236}">
                <a16:creationId xmlns:a16="http://schemas.microsoft.com/office/drawing/2014/main" id="{BD3A0ACD-9168-4663-8DA0-AC0533613F90}"/>
              </a:ext>
            </a:extLst>
          </p:cNvPr>
          <p:cNvSpPr txBox="1">
            <a:spLocks/>
          </p:cNvSpPr>
          <p:nvPr/>
        </p:nvSpPr>
        <p:spPr>
          <a:xfrm>
            <a:off x="7981827" y="1557338"/>
            <a:ext cx="3600574" cy="4095590"/>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When rounding to the nearest 1,000, what do you notice about the answer? Which digit is critical?</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When rounding to the nearest 100, what do you notice about your answer? Which digit is critical?</a:t>
            </a:r>
          </a:p>
          <a:p>
            <a:pPr>
              <a:lnSpc>
                <a:spcPct val="120000"/>
              </a:lnSpc>
              <a:spcBef>
                <a:spcPts val="600"/>
              </a:spcBef>
              <a:spcAft>
                <a:spcPts val="600"/>
              </a:spcAft>
              <a:buClr>
                <a:srgbClr val="585858"/>
              </a:buClr>
              <a:buFont typeface="Arial" panose="020B0604020202020204" pitchFamily="34" charset="0"/>
              <a:buChar char="•"/>
            </a:pPr>
            <a:r>
              <a:rPr lang="en-GB" sz="2000" dirty="0">
                <a:latin typeface="Arial" panose="020B0604020202020204" pitchFamily="34" charset="0"/>
                <a:cs typeface="Arial" panose="020B0604020202020204" pitchFamily="34" charset="0"/>
              </a:rPr>
              <a:t>Repeat this activity for other 4-digit numbers.</a:t>
            </a:r>
          </a:p>
        </p:txBody>
      </p:sp>
    </p:spTree>
    <p:extLst>
      <p:ext uri="{BB962C8B-B14F-4D97-AF65-F5344CB8AC3E}">
        <p14:creationId xmlns:p14="http://schemas.microsoft.com/office/powerpoint/2010/main" val="4216879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150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21" grpId="0"/>
      <p:bldP spid="22" grpId="0"/>
      <p:bldP spid="23" grpId="0"/>
      <p:bldP spid="24" grpId="0"/>
      <p:bldP spid="25" grpId="0"/>
      <p:bldP spid="26" grpId="0"/>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lang="en-US" altLang="en-US" dirty="0"/>
              <a:t>4NPV-3 Four-digit numbers in the linear number system</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r>
              <a:rPr lang="en-GB"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rPr>
              <a:t>Reasoned Rounding</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https://nrich.maths.org/10945</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90000"/>
              </a:lnSpc>
              <a:spcBef>
                <a:spcPct val="20000"/>
              </a:spcBef>
              <a:spcAft>
                <a:spcPct val="0"/>
              </a:spcAft>
              <a:buClr>
                <a:srgbClr val="585858"/>
              </a:buClr>
              <a:buSzTx/>
              <a:buNone/>
              <a:tabLst/>
              <a:defRPr/>
            </a:pPr>
            <a:endParaRPr lang="en-GB" b="1"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hlinkClick r:id="rId3"/>
            <a:extLst>
              <a:ext uri="{FF2B5EF4-FFF2-40B4-BE49-F238E27FC236}">
                <a16:creationId xmlns:a16="http://schemas.microsoft.com/office/drawing/2014/main" id="{5925C6A2-BAAF-41D4-960A-951366373441}"/>
              </a:ext>
            </a:extLst>
          </p:cNvPr>
          <p:cNvPicPr>
            <a:picLocks noGrp="1" noChangeAspect="1"/>
          </p:cNvPicPr>
          <p:nvPr>
            <p:ph sz="half" idx="1"/>
          </p:nvPr>
        </p:nvPicPr>
        <p:blipFill>
          <a:blip r:embed="rId4"/>
          <a:stretch>
            <a:fillRect/>
          </a:stretch>
        </p:blipFill>
        <p:spPr>
          <a:xfrm>
            <a:off x="949344" y="1180597"/>
            <a:ext cx="3826503" cy="5161999"/>
          </a:xfrm>
          <a:prstGeom prst="rect">
            <a:avLst/>
          </a:prstGeom>
          <a:ln w="12700">
            <a:solidFill>
              <a:schemeClr val="tx1"/>
            </a:solidFill>
          </a:ln>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5"/>
              </a:rPr>
              <a:t>1.22</a:t>
            </a:r>
            <a:r>
              <a:rPr lang="en-GB" sz="2400" u="sng" dirty="0"/>
              <a:t> </a:t>
            </a:r>
            <a:r>
              <a:rPr lang="en-GB" sz="2400" dirty="0">
                <a:hlinkClick r:id="rId5"/>
              </a:rPr>
              <a:t>Composition and calculation: 1,000 and four-digit numbers</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4NPV-3: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US" altLang="en-US" dirty="0"/>
              <a:t>Four-digit numbers in the linear number system</a:t>
            </a:r>
            <a:endParaRPr lang="en-GB" dirty="0"/>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4NPV-3</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44463"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64235"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a:buClrTx/>
              <a:buFontTx/>
              <a:buNone/>
            </a:pPr>
            <a:r>
              <a:rPr lang="en-US" altLang="en-US" dirty="0">
                <a:latin typeface="Arial" panose="020B0604020202020204" pitchFamily="34" charset="0"/>
                <a:cs typeface="Arial" panose="020B0604020202020204" pitchFamily="34" charset="0"/>
              </a:rPr>
              <a:t>4NPV-3 Four-digit numbers in the linear number system</a:t>
            </a:r>
            <a:endParaRPr lang="en-GB" kern="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314111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4">
            <p14:nvContentPartPr>
              <p14:cNvPr id="3" name="Ink 2">
                <a:extLst>
                  <a:ext uri="{FF2B5EF4-FFF2-40B4-BE49-F238E27FC236}">
                    <a16:creationId xmlns:a16="http://schemas.microsoft.com/office/drawing/2014/main" id="{126220D2-F0CE-459E-9A94-25510B7EC15B}"/>
                  </a:ext>
                </a:extLst>
              </p14:cNvPr>
              <p14:cNvContentPartPr/>
              <p14:nvPr/>
            </p14:nvContentPartPr>
            <p14:xfrm>
              <a:off x="-632960" y="4488116"/>
              <a:ext cx="270" cy="270"/>
            </p14:xfrm>
          </p:contentPart>
        </mc:Choice>
        <mc:Fallback xmlns="">
          <p:pic>
            <p:nvPicPr>
              <p:cNvPr id="3" name="Ink 2">
                <a:extLst>
                  <a:ext uri="{FF2B5EF4-FFF2-40B4-BE49-F238E27FC236}">
                    <a16:creationId xmlns:a16="http://schemas.microsoft.com/office/drawing/2014/main" id="{126220D2-F0CE-459E-9A94-25510B7EC15B}"/>
                  </a:ext>
                </a:extLst>
              </p:cNvPr>
              <p:cNvPicPr/>
              <p:nvPr/>
            </p:nvPicPr>
            <p:blipFill>
              <a:blip r:embed="rId5"/>
              <a:stretch>
                <a:fillRect/>
              </a:stretch>
            </p:blipFill>
            <p:spPr>
              <a:xfrm>
                <a:off x="-659960" y="4461116"/>
                <a:ext cx="54000" cy="54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6">
            <p14:nvContentPartPr>
              <p14:cNvPr id="5" name="Ink 4">
                <a:extLst>
                  <a:ext uri="{FF2B5EF4-FFF2-40B4-BE49-F238E27FC236}">
                    <a16:creationId xmlns:a16="http://schemas.microsoft.com/office/drawing/2014/main" id="{8B6534F5-CAD7-4CFA-B6B3-411C89AADB53}"/>
                  </a:ext>
                </a:extLst>
              </p14:cNvPr>
              <p14:cNvContentPartPr/>
              <p14:nvPr/>
            </p14:nvContentPartPr>
            <p14:xfrm>
              <a:off x="-398870" y="2898356"/>
              <a:ext cx="270" cy="270"/>
            </p14:xfrm>
          </p:contentPart>
        </mc:Choice>
        <mc:Fallback xmlns="">
          <p:pic>
            <p:nvPicPr>
              <p:cNvPr id="5" name="Ink 4">
                <a:extLst>
                  <a:ext uri="{FF2B5EF4-FFF2-40B4-BE49-F238E27FC236}">
                    <a16:creationId xmlns:a16="http://schemas.microsoft.com/office/drawing/2014/main" id="{8B6534F5-CAD7-4CFA-B6B3-411C89AADB53}"/>
                  </a:ext>
                </a:extLst>
              </p:cNvPr>
              <p:cNvPicPr/>
              <p:nvPr/>
            </p:nvPicPr>
            <p:blipFill>
              <a:blip r:embed="rId7"/>
              <a:stretch>
                <a:fillRect/>
              </a:stretch>
            </p:blipFill>
            <p:spPr>
              <a:xfrm>
                <a:off x="-412370" y="2884856"/>
                <a:ext cx="27000" cy="27000"/>
              </a:xfrm>
              <a:prstGeom prst="rect">
                <a:avLst/>
              </a:prstGeom>
            </p:spPr>
          </p:pic>
        </mc:Fallback>
      </mc:AlternateContent>
      <p:cxnSp>
        <p:nvCxnSpPr>
          <p:cNvPr id="47" name="Straight Arrow Connector 46">
            <a:extLst>
              <a:ext uri="{FF2B5EF4-FFF2-40B4-BE49-F238E27FC236}">
                <a16:creationId xmlns:a16="http://schemas.microsoft.com/office/drawing/2014/main" id="{35212B93-60C7-42A2-BE5E-829AB2CB6E7D}"/>
              </a:ext>
            </a:extLst>
          </p:cNvPr>
          <p:cNvCxnSpPr>
            <a:cxnSpLocks/>
          </p:cNvCxnSpPr>
          <p:nvPr/>
        </p:nvCxnSpPr>
        <p:spPr>
          <a:xfrm>
            <a:off x="6409746"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4" name="Title 3">
            <a:extLst>
              <a:ext uri="{FF2B5EF4-FFF2-40B4-BE49-F238E27FC236}">
                <a16:creationId xmlns:a16="http://schemas.microsoft.com/office/drawing/2014/main" id="{3EE3B563-3CF5-4D7D-B5D4-47E592ECC085}"/>
              </a:ext>
            </a:extLst>
          </p:cNvPr>
          <p:cNvSpPr>
            <a:spLocks noGrp="1"/>
          </p:cNvSpPr>
          <p:nvPr>
            <p:ph type="title"/>
          </p:nvPr>
        </p:nvSpPr>
        <p:spPr/>
        <p:txBody>
          <a:bodyPr/>
          <a:lstStyle/>
          <a:p>
            <a:r>
              <a:rPr lang="en-US" altLang="en-US" dirty="0"/>
              <a:t>4NPV-3 Four-digit numbers in the linear number system</a:t>
            </a:r>
            <a:endParaRPr lang="en-GB" dirty="0"/>
          </a:p>
        </p:txBody>
      </p:sp>
      <p:grpSp>
        <p:nvGrpSpPr>
          <p:cNvPr id="289" name="Group 288">
            <a:extLst>
              <a:ext uri="{FF2B5EF4-FFF2-40B4-BE49-F238E27FC236}">
                <a16:creationId xmlns:a16="http://schemas.microsoft.com/office/drawing/2014/main" id="{8CA6C177-B340-4996-BB10-F9862A03A89C}"/>
              </a:ext>
            </a:extLst>
          </p:cNvPr>
          <p:cNvGrpSpPr/>
          <p:nvPr/>
        </p:nvGrpSpPr>
        <p:grpSpPr>
          <a:xfrm>
            <a:off x="421340" y="2044515"/>
            <a:ext cx="11756193" cy="489546"/>
            <a:chOff x="657117" y="3548362"/>
            <a:chExt cx="8232613" cy="388044"/>
          </a:xfrm>
        </p:grpSpPr>
        <p:grpSp>
          <p:nvGrpSpPr>
            <p:cNvPr id="287" name="Group 286">
              <a:extLst>
                <a:ext uri="{FF2B5EF4-FFF2-40B4-BE49-F238E27FC236}">
                  <a16:creationId xmlns:a16="http://schemas.microsoft.com/office/drawing/2014/main" id="{BFAD5A78-EEE4-422A-B797-CD81C8E7BE5B}"/>
                </a:ext>
              </a:extLst>
            </p:cNvPr>
            <p:cNvGrpSpPr/>
            <p:nvPr/>
          </p:nvGrpSpPr>
          <p:grpSpPr>
            <a:xfrm>
              <a:off x="657117" y="3668046"/>
              <a:ext cx="8232613" cy="268360"/>
              <a:chOff x="657117" y="3668046"/>
              <a:chExt cx="8232613" cy="268360"/>
            </a:xfrm>
          </p:grpSpPr>
          <p:sp>
            <p:nvSpPr>
              <p:cNvPr id="38" name="TextBox 37">
                <a:extLst>
                  <a:ext uri="{FF2B5EF4-FFF2-40B4-BE49-F238E27FC236}">
                    <a16:creationId xmlns:a16="http://schemas.microsoft.com/office/drawing/2014/main" id="{8F5F2136-CC5E-499D-B4AC-15C7818DB2FB}"/>
                  </a:ext>
                </a:extLst>
              </p:cNvPr>
              <p:cNvSpPr txBox="1"/>
              <p:nvPr/>
            </p:nvSpPr>
            <p:spPr>
              <a:xfrm>
                <a:off x="2716250" y="3668047"/>
                <a:ext cx="773405" cy="268359"/>
              </a:xfrm>
              <a:prstGeom prst="rect">
                <a:avLst/>
              </a:prstGeom>
              <a:noFill/>
            </p:spPr>
            <p:txBody>
              <a:bodyPr wrap="square" rtlCol="0">
                <a:spAutoFit/>
              </a:bodyPr>
              <a:lstStyle/>
              <a:p>
                <a:pPr algn="ctr">
                  <a:buNone/>
                </a:pPr>
                <a:r>
                  <a:rPr lang="en-GB" sz="1600" dirty="0"/>
                  <a:t>3,000</a:t>
                </a:r>
              </a:p>
            </p:txBody>
          </p:sp>
          <p:sp>
            <p:nvSpPr>
              <p:cNvPr id="12" name="TextBox 11">
                <a:extLst>
                  <a:ext uri="{FF2B5EF4-FFF2-40B4-BE49-F238E27FC236}">
                    <a16:creationId xmlns:a16="http://schemas.microsoft.com/office/drawing/2014/main" id="{2C1D9B05-1BC7-4586-AB5F-45C7A8D8D530}"/>
                  </a:ext>
                </a:extLst>
              </p:cNvPr>
              <p:cNvSpPr txBox="1"/>
              <p:nvPr/>
            </p:nvSpPr>
            <p:spPr>
              <a:xfrm>
                <a:off x="7680702" y="3668047"/>
                <a:ext cx="1209028" cy="268358"/>
              </a:xfrm>
              <a:prstGeom prst="rect">
                <a:avLst/>
              </a:prstGeom>
              <a:noFill/>
            </p:spPr>
            <p:txBody>
              <a:bodyPr wrap="square" rtlCol="0">
                <a:spAutoFit/>
              </a:bodyPr>
              <a:lstStyle/>
              <a:p>
                <a:pPr algn="ctr">
                  <a:buNone/>
                </a:pPr>
                <a:r>
                  <a:rPr lang="en-GB" sz="1600" dirty="0"/>
                  <a:t>10,000</a:t>
                </a:r>
              </a:p>
            </p:txBody>
          </p:sp>
          <p:sp>
            <p:nvSpPr>
              <p:cNvPr id="11" name="TextBox 10">
                <a:extLst>
                  <a:ext uri="{FF2B5EF4-FFF2-40B4-BE49-F238E27FC236}">
                    <a16:creationId xmlns:a16="http://schemas.microsoft.com/office/drawing/2014/main" id="{870ED4B3-9907-43EC-8AD2-B8176DA071D3}"/>
                  </a:ext>
                </a:extLst>
              </p:cNvPr>
              <p:cNvSpPr txBox="1"/>
              <p:nvPr/>
            </p:nvSpPr>
            <p:spPr>
              <a:xfrm>
                <a:off x="657117" y="3668047"/>
                <a:ext cx="475631" cy="268358"/>
              </a:xfrm>
              <a:prstGeom prst="rect">
                <a:avLst/>
              </a:prstGeom>
              <a:noFill/>
            </p:spPr>
            <p:txBody>
              <a:bodyPr wrap="square" rtlCol="0">
                <a:spAutoFit/>
              </a:bodyPr>
              <a:lstStyle/>
              <a:p>
                <a:pPr algn="ctr">
                  <a:buNone/>
                </a:pPr>
                <a:r>
                  <a:rPr lang="en-GB" sz="1600" dirty="0"/>
                  <a:t>0</a:t>
                </a:r>
              </a:p>
            </p:txBody>
          </p:sp>
          <p:sp>
            <p:nvSpPr>
              <p:cNvPr id="36" name="TextBox 35">
                <a:extLst>
                  <a:ext uri="{FF2B5EF4-FFF2-40B4-BE49-F238E27FC236}">
                    <a16:creationId xmlns:a16="http://schemas.microsoft.com/office/drawing/2014/main" id="{2AF1D671-89F2-4D25-BDD4-E04BBC02C2F9}"/>
                  </a:ext>
                </a:extLst>
              </p:cNvPr>
              <p:cNvSpPr txBox="1"/>
              <p:nvPr/>
            </p:nvSpPr>
            <p:spPr>
              <a:xfrm>
                <a:off x="1246446" y="3668047"/>
                <a:ext cx="773405" cy="268358"/>
              </a:xfrm>
              <a:prstGeom prst="rect">
                <a:avLst/>
              </a:prstGeom>
              <a:noFill/>
            </p:spPr>
            <p:txBody>
              <a:bodyPr wrap="square" rtlCol="0">
                <a:spAutoFit/>
              </a:bodyPr>
              <a:lstStyle/>
              <a:p>
                <a:pPr algn="ctr">
                  <a:buNone/>
                </a:pPr>
                <a:r>
                  <a:rPr lang="en-GB" sz="1600" dirty="0"/>
                  <a:t>1,000</a:t>
                </a:r>
              </a:p>
            </p:txBody>
          </p:sp>
          <p:sp>
            <p:nvSpPr>
              <p:cNvPr id="37" name="TextBox 36">
                <a:extLst>
                  <a:ext uri="{FF2B5EF4-FFF2-40B4-BE49-F238E27FC236}">
                    <a16:creationId xmlns:a16="http://schemas.microsoft.com/office/drawing/2014/main" id="{837795DB-FE22-4524-96A0-F2B8F738DC1E}"/>
                  </a:ext>
                </a:extLst>
              </p:cNvPr>
              <p:cNvSpPr txBox="1"/>
              <p:nvPr/>
            </p:nvSpPr>
            <p:spPr>
              <a:xfrm>
                <a:off x="1985647" y="3668046"/>
                <a:ext cx="773405" cy="268358"/>
              </a:xfrm>
              <a:prstGeom prst="rect">
                <a:avLst/>
              </a:prstGeom>
              <a:noFill/>
            </p:spPr>
            <p:txBody>
              <a:bodyPr wrap="square" rtlCol="0">
                <a:spAutoFit/>
              </a:bodyPr>
              <a:lstStyle/>
              <a:p>
                <a:pPr algn="ctr">
                  <a:buNone/>
                </a:pPr>
                <a:r>
                  <a:rPr lang="en-GB" sz="1600" dirty="0"/>
                  <a:t>2,000</a:t>
                </a:r>
              </a:p>
            </p:txBody>
          </p:sp>
          <p:sp>
            <p:nvSpPr>
              <p:cNvPr id="40" name="TextBox 39">
                <a:extLst>
                  <a:ext uri="{FF2B5EF4-FFF2-40B4-BE49-F238E27FC236}">
                    <a16:creationId xmlns:a16="http://schemas.microsoft.com/office/drawing/2014/main" id="{52032860-B177-4DD3-86D5-F3FBF4E5B9CC}"/>
                  </a:ext>
                </a:extLst>
              </p:cNvPr>
              <p:cNvSpPr txBox="1"/>
              <p:nvPr/>
            </p:nvSpPr>
            <p:spPr>
              <a:xfrm>
                <a:off x="3458693" y="3668047"/>
                <a:ext cx="773405" cy="268358"/>
              </a:xfrm>
              <a:prstGeom prst="rect">
                <a:avLst/>
              </a:prstGeom>
              <a:noFill/>
            </p:spPr>
            <p:txBody>
              <a:bodyPr wrap="square" rtlCol="0">
                <a:spAutoFit/>
              </a:bodyPr>
              <a:lstStyle/>
              <a:p>
                <a:pPr algn="ctr">
                  <a:buNone/>
                </a:pPr>
                <a:r>
                  <a:rPr lang="en-GB" sz="1600" dirty="0"/>
                  <a:t>4,000</a:t>
                </a:r>
              </a:p>
            </p:txBody>
          </p:sp>
          <p:sp>
            <p:nvSpPr>
              <p:cNvPr id="41" name="TextBox 40">
                <a:extLst>
                  <a:ext uri="{FF2B5EF4-FFF2-40B4-BE49-F238E27FC236}">
                    <a16:creationId xmlns:a16="http://schemas.microsoft.com/office/drawing/2014/main" id="{A5EEF6DC-5BF2-4CFE-B07A-C2B3DB88D658}"/>
                  </a:ext>
                </a:extLst>
              </p:cNvPr>
              <p:cNvSpPr txBox="1"/>
              <p:nvPr/>
            </p:nvSpPr>
            <p:spPr>
              <a:xfrm>
                <a:off x="4192051" y="3668047"/>
                <a:ext cx="773405" cy="268358"/>
              </a:xfrm>
              <a:prstGeom prst="rect">
                <a:avLst/>
              </a:prstGeom>
              <a:noFill/>
            </p:spPr>
            <p:txBody>
              <a:bodyPr wrap="square" rtlCol="0">
                <a:spAutoFit/>
              </a:bodyPr>
              <a:lstStyle/>
              <a:p>
                <a:pPr algn="ctr">
                  <a:buNone/>
                </a:pPr>
                <a:r>
                  <a:rPr lang="en-GB" sz="1600" dirty="0"/>
                  <a:t>5,000</a:t>
                </a:r>
              </a:p>
            </p:txBody>
          </p:sp>
          <p:sp>
            <p:nvSpPr>
              <p:cNvPr id="42" name="TextBox 41">
                <a:extLst>
                  <a:ext uri="{FF2B5EF4-FFF2-40B4-BE49-F238E27FC236}">
                    <a16:creationId xmlns:a16="http://schemas.microsoft.com/office/drawing/2014/main" id="{B19FA96C-F965-4F05-B0A9-49312809D934}"/>
                  </a:ext>
                </a:extLst>
              </p:cNvPr>
              <p:cNvSpPr txBox="1"/>
              <p:nvPr/>
            </p:nvSpPr>
            <p:spPr>
              <a:xfrm>
                <a:off x="4940384" y="3668047"/>
                <a:ext cx="773405" cy="268358"/>
              </a:xfrm>
              <a:prstGeom prst="rect">
                <a:avLst/>
              </a:prstGeom>
              <a:noFill/>
            </p:spPr>
            <p:txBody>
              <a:bodyPr wrap="square" rtlCol="0">
                <a:spAutoFit/>
              </a:bodyPr>
              <a:lstStyle/>
              <a:p>
                <a:pPr algn="ctr">
                  <a:buNone/>
                </a:pPr>
                <a:r>
                  <a:rPr lang="en-GB" sz="1600" dirty="0"/>
                  <a:t>6,000</a:t>
                </a:r>
              </a:p>
            </p:txBody>
          </p:sp>
          <p:sp>
            <p:nvSpPr>
              <p:cNvPr id="43" name="TextBox 42">
                <a:extLst>
                  <a:ext uri="{FF2B5EF4-FFF2-40B4-BE49-F238E27FC236}">
                    <a16:creationId xmlns:a16="http://schemas.microsoft.com/office/drawing/2014/main" id="{77050A89-8D24-4211-B401-7C69D508DF50}"/>
                  </a:ext>
                </a:extLst>
              </p:cNvPr>
              <p:cNvSpPr txBox="1"/>
              <p:nvPr/>
            </p:nvSpPr>
            <p:spPr>
              <a:xfrm>
                <a:off x="5682489" y="3668047"/>
                <a:ext cx="773405" cy="268358"/>
              </a:xfrm>
              <a:prstGeom prst="rect">
                <a:avLst/>
              </a:prstGeom>
              <a:noFill/>
            </p:spPr>
            <p:txBody>
              <a:bodyPr wrap="square" rtlCol="0">
                <a:spAutoFit/>
              </a:bodyPr>
              <a:lstStyle/>
              <a:p>
                <a:pPr algn="ctr">
                  <a:buNone/>
                </a:pPr>
                <a:r>
                  <a:rPr lang="en-GB" sz="1600" dirty="0"/>
                  <a:t>7,000</a:t>
                </a:r>
              </a:p>
            </p:txBody>
          </p:sp>
          <p:sp>
            <p:nvSpPr>
              <p:cNvPr id="44" name="TextBox 43">
                <a:extLst>
                  <a:ext uri="{FF2B5EF4-FFF2-40B4-BE49-F238E27FC236}">
                    <a16:creationId xmlns:a16="http://schemas.microsoft.com/office/drawing/2014/main" id="{2808086A-5CDD-4A14-8D64-25EAB8A923B5}"/>
                  </a:ext>
                </a:extLst>
              </p:cNvPr>
              <p:cNvSpPr txBox="1"/>
              <p:nvPr/>
            </p:nvSpPr>
            <p:spPr>
              <a:xfrm>
                <a:off x="6417560" y="3668047"/>
                <a:ext cx="773405" cy="268358"/>
              </a:xfrm>
              <a:prstGeom prst="rect">
                <a:avLst/>
              </a:prstGeom>
              <a:noFill/>
            </p:spPr>
            <p:txBody>
              <a:bodyPr wrap="square" rtlCol="0">
                <a:spAutoFit/>
              </a:bodyPr>
              <a:lstStyle/>
              <a:p>
                <a:pPr algn="ctr">
                  <a:buNone/>
                </a:pPr>
                <a:r>
                  <a:rPr lang="en-GB" sz="1600" dirty="0"/>
                  <a:t>8,000</a:t>
                </a:r>
              </a:p>
            </p:txBody>
          </p:sp>
          <p:sp>
            <p:nvSpPr>
              <p:cNvPr id="45" name="TextBox 44">
                <a:extLst>
                  <a:ext uri="{FF2B5EF4-FFF2-40B4-BE49-F238E27FC236}">
                    <a16:creationId xmlns:a16="http://schemas.microsoft.com/office/drawing/2014/main" id="{2256E6B8-206C-4ADC-9E6C-FCA502B5EE52}"/>
                  </a:ext>
                </a:extLst>
              </p:cNvPr>
              <p:cNvSpPr txBox="1"/>
              <p:nvPr/>
            </p:nvSpPr>
            <p:spPr>
              <a:xfrm>
                <a:off x="7158314" y="3668047"/>
                <a:ext cx="773405" cy="268358"/>
              </a:xfrm>
              <a:prstGeom prst="rect">
                <a:avLst/>
              </a:prstGeom>
              <a:noFill/>
            </p:spPr>
            <p:txBody>
              <a:bodyPr wrap="square" rtlCol="0">
                <a:spAutoFit/>
              </a:bodyPr>
              <a:lstStyle/>
              <a:p>
                <a:pPr algn="ctr">
                  <a:buNone/>
                </a:pPr>
                <a:r>
                  <a:rPr lang="en-GB" sz="1600" dirty="0"/>
                  <a:t>9,000</a:t>
                </a:r>
              </a:p>
            </p:txBody>
          </p:sp>
        </p:grpSp>
        <p:grpSp>
          <p:nvGrpSpPr>
            <p:cNvPr id="286" name="Group 285">
              <a:extLst>
                <a:ext uri="{FF2B5EF4-FFF2-40B4-BE49-F238E27FC236}">
                  <a16:creationId xmlns:a16="http://schemas.microsoft.com/office/drawing/2014/main" id="{95C7617D-8D7A-4766-B7B6-0767CB49702F}"/>
                </a:ext>
              </a:extLst>
            </p:cNvPr>
            <p:cNvGrpSpPr/>
            <p:nvPr/>
          </p:nvGrpSpPr>
          <p:grpSpPr>
            <a:xfrm>
              <a:off x="885515" y="3548362"/>
              <a:ext cx="7405298" cy="119684"/>
              <a:chOff x="885515" y="3548362"/>
              <a:chExt cx="7405298" cy="119684"/>
            </a:xfrm>
          </p:grpSpPr>
          <p:cxnSp>
            <p:nvCxnSpPr>
              <p:cNvPr id="13" name="Straight Connector 12">
                <a:extLst>
                  <a:ext uri="{FF2B5EF4-FFF2-40B4-BE49-F238E27FC236}">
                    <a16:creationId xmlns:a16="http://schemas.microsoft.com/office/drawing/2014/main" id="{1BD1523D-A6A4-46CB-A31B-DCC2E82DAD05}"/>
                  </a:ext>
                </a:extLst>
              </p:cNvPr>
              <p:cNvCxnSpPr>
                <a:cxnSpLocks/>
              </p:cNvCxnSpPr>
              <p:nvPr/>
            </p:nvCxnSpPr>
            <p:spPr>
              <a:xfrm>
                <a:off x="885515" y="3560066"/>
                <a:ext cx="74052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a:extLst>
                  <a:ext uri="{FF2B5EF4-FFF2-40B4-BE49-F238E27FC236}">
                    <a16:creationId xmlns:a16="http://schemas.microsoft.com/office/drawing/2014/main" id="{A9C8B0F3-1956-4C76-BFD7-58E2A6B15B3B}"/>
                  </a:ext>
                </a:extLst>
              </p:cNvPr>
              <p:cNvCxnSpPr>
                <a:cxnSpLocks/>
              </p:cNvCxnSpPr>
              <p:nvPr/>
            </p:nvCxnSpPr>
            <p:spPr>
              <a:xfrm>
                <a:off x="4585366" y="3550083"/>
                <a:ext cx="0" cy="11635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7A43D9-AC0E-4317-8088-8E8340069927}"/>
                  </a:ext>
                </a:extLst>
              </p:cNvPr>
              <p:cNvCxnSpPr>
                <a:cxnSpLocks/>
              </p:cNvCxnSpPr>
              <p:nvPr/>
            </p:nvCxnSpPr>
            <p:spPr>
              <a:xfrm>
                <a:off x="89265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CE9383-1D67-4828-89D2-2483CAF54190}"/>
                  </a:ext>
                </a:extLst>
              </p:cNvPr>
              <p:cNvCxnSpPr/>
              <p:nvPr/>
            </p:nvCxnSpPr>
            <p:spPr>
              <a:xfrm>
                <a:off x="8286024" y="3548362"/>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6A9F57-827D-4A3F-8901-205671B8D877}"/>
                  </a:ext>
                </a:extLst>
              </p:cNvPr>
              <p:cNvCxnSpPr>
                <a:cxnSpLocks/>
              </p:cNvCxnSpPr>
              <p:nvPr/>
            </p:nvCxnSpPr>
            <p:spPr>
              <a:xfrm>
                <a:off x="163119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68EEE20-B1FB-40B2-8843-F8240E8AE910}"/>
                  </a:ext>
                </a:extLst>
              </p:cNvPr>
              <p:cNvCxnSpPr>
                <a:cxnSpLocks/>
              </p:cNvCxnSpPr>
              <p:nvPr/>
            </p:nvCxnSpPr>
            <p:spPr>
              <a:xfrm>
                <a:off x="236973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58A0A7-BB30-49AE-9142-832177329B26}"/>
                  </a:ext>
                </a:extLst>
              </p:cNvPr>
              <p:cNvCxnSpPr>
                <a:cxnSpLocks/>
              </p:cNvCxnSpPr>
              <p:nvPr/>
            </p:nvCxnSpPr>
            <p:spPr>
              <a:xfrm>
                <a:off x="310827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ACC190E-D95D-4443-91F4-97A9D9915486}"/>
                  </a:ext>
                </a:extLst>
              </p:cNvPr>
              <p:cNvCxnSpPr>
                <a:cxnSpLocks/>
              </p:cNvCxnSpPr>
              <p:nvPr/>
            </p:nvCxnSpPr>
            <p:spPr>
              <a:xfrm>
                <a:off x="384681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1F2CB990-3C2C-4994-B12A-0A9A44CD46D2}"/>
                  </a:ext>
                </a:extLst>
              </p:cNvPr>
              <p:cNvCxnSpPr>
                <a:cxnSpLocks/>
              </p:cNvCxnSpPr>
              <p:nvPr/>
            </p:nvCxnSpPr>
            <p:spPr>
              <a:xfrm>
                <a:off x="532876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3A1741D9-8421-45F3-B68F-7EB3BD9AB97C}"/>
                  </a:ext>
                </a:extLst>
              </p:cNvPr>
              <p:cNvCxnSpPr>
                <a:cxnSpLocks/>
              </p:cNvCxnSpPr>
              <p:nvPr/>
            </p:nvCxnSpPr>
            <p:spPr>
              <a:xfrm>
                <a:off x="606730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a:extLst>
                  <a:ext uri="{FF2B5EF4-FFF2-40B4-BE49-F238E27FC236}">
                    <a16:creationId xmlns:a16="http://schemas.microsoft.com/office/drawing/2014/main" id="{ADF19899-D17E-4B3E-8012-188966E89954}"/>
                  </a:ext>
                </a:extLst>
              </p:cNvPr>
              <p:cNvCxnSpPr>
                <a:cxnSpLocks/>
              </p:cNvCxnSpPr>
              <p:nvPr/>
            </p:nvCxnSpPr>
            <p:spPr>
              <a:xfrm>
                <a:off x="680584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a:extLst>
                  <a:ext uri="{FF2B5EF4-FFF2-40B4-BE49-F238E27FC236}">
                    <a16:creationId xmlns:a16="http://schemas.microsoft.com/office/drawing/2014/main" id="{6A97FC24-F038-4285-A2D9-913B9000F77E}"/>
                  </a:ext>
                </a:extLst>
              </p:cNvPr>
              <p:cNvCxnSpPr>
                <a:cxnSpLocks/>
              </p:cNvCxnSpPr>
              <p:nvPr/>
            </p:nvCxnSpPr>
            <p:spPr>
              <a:xfrm>
                <a:off x="754438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90" name="Group 289">
            <a:extLst>
              <a:ext uri="{FF2B5EF4-FFF2-40B4-BE49-F238E27FC236}">
                <a16:creationId xmlns:a16="http://schemas.microsoft.com/office/drawing/2014/main" id="{62A1027D-CD2A-46F4-A898-8FB8A5E81B03}"/>
              </a:ext>
            </a:extLst>
          </p:cNvPr>
          <p:cNvGrpSpPr/>
          <p:nvPr/>
        </p:nvGrpSpPr>
        <p:grpSpPr>
          <a:xfrm>
            <a:off x="869720" y="2051678"/>
            <a:ext cx="10336163" cy="121688"/>
            <a:chOff x="966513" y="3549966"/>
            <a:chExt cx="7242561" cy="118080"/>
          </a:xfrm>
        </p:grpSpPr>
        <p:grpSp>
          <p:nvGrpSpPr>
            <p:cNvPr id="291" name="Group 290">
              <a:extLst>
                <a:ext uri="{FF2B5EF4-FFF2-40B4-BE49-F238E27FC236}">
                  <a16:creationId xmlns:a16="http://schemas.microsoft.com/office/drawing/2014/main" id="{EC244080-4ECF-4FE5-8109-1D2A539D1E4D}"/>
                </a:ext>
              </a:extLst>
            </p:cNvPr>
            <p:cNvGrpSpPr/>
            <p:nvPr/>
          </p:nvGrpSpPr>
          <p:grpSpPr>
            <a:xfrm>
              <a:off x="966513" y="3549966"/>
              <a:ext cx="590832" cy="118080"/>
              <a:chOff x="966513" y="3549966"/>
              <a:chExt cx="590832" cy="118080"/>
            </a:xfrm>
          </p:grpSpPr>
          <p:cxnSp>
            <p:nvCxnSpPr>
              <p:cNvPr id="382" name="Straight Connector 381">
                <a:extLst>
                  <a:ext uri="{FF2B5EF4-FFF2-40B4-BE49-F238E27FC236}">
                    <a16:creationId xmlns:a16="http://schemas.microsoft.com/office/drawing/2014/main" id="{9A645F04-7CBE-4E51-893C-4EDE094A3D88}"/>
                  </a:ext>
                </a:extLst>
              </p:cNvPr>
              <p:cNvCxnSpPr>
                <a:cxnSpLocks/>
              </p:cNvCxnSpPr>
              <p:nvPr/>
            </p:nvCxnSpPr>
            <p:spPr>
              <a:xfrm>
                <a:off x="96651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a:extLst>
                  <a:ext uri="{FF2B5EF4-FFF2-40B4-BE49-F238E27FC236}">
                    <a16:creationId xmlns:a16="http://schemas.microsoft.com/office/drawing/2014/main" id="{7725D944-4D3C-4A53-821D-B6707C0870DA}"/>
                  </a:ext>
                </a:extLst>
              </p:cNvPr>
              <p:cNvCxnSpPr>
                <a:cxnSpLocks/>
              </p:cNvCxnSpPr>
              <p:nvPr/>
            </p:nvCxnSpPr>
            <p:spPr>
              <a:xfrm>
                <a:off x="104036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a:extLst>
                  <a:ext uri="{FF2B5EF4-FFF2-40B4-BE49-F238E27FC236}">
                    <a16:creationId xmlns:a16="http://schemas.microsoft.com/office/drawing/2014/main" id="{984829CC-7DA4-4F99-BE9E-DE6478442FFA}"/>
                  </a:ext>
                </a:extLst>
              </p:cNvPr>
              <p:cNvCxnSpPr>
                <a:cxnSpLocks/>
              </p:cNvCxnSpPr>
              <p:nvPr/>
            </p:nvCxnSpPr>
            <p:spPr>
              <a:xfrm>
                <a:off x="148349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Straight Connector 384">
                <a:extLst>
                  <a:ext uri="{FF2B5EF4-FFF2-40B4-BE49-F238E27FC236}">
                    <a16:creationId xmlns:a16="http://schemas.microsoft.com/office/drawing/2014/main" id="{43E3A10A-300B-4394-8A80-C28BBAACA589}"/>
                  </a:ext>
                </a:extLst>
              </p:cNvPr>
              <p:cNvCxnSpPr>
                <a:cxnSpLocks/>
              </p:cNvCxnSpPr>
              <p:nvPr/>
            </p:nvCxnSpPr>
            <p:spPr>
              <a:xfrm>
                <a:off x="155734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6" name="Straight Connector 385">
                <a:extLst>
                  <a:ext uri="{FF2B5EF4-FFF2-40B4-BE49-F238E27FC236}">
                    <a16:creationId xmlns:a16="http://schemas.microsoft.com/office/drawing/2014/main" id="{9D54B789-D614-4860-B521-6EC026FB634E}"/>
                  </a:ext>
                </a:extLst>
              </p:cNvPr>
              <p:cNvCxnSpPr>
                <a:cxnSpLocks/>
              </p:cNvCxnSpPr>
              <p:nvPr/>
            </p:nvCxnSpPr>
            <p:spPr>
              <a:xfrm>
                <a:off x="1114221"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Straight Connector 386">
                <a:extLst>
                  <a:ext uri="{FF2B5EF4-FFF2-40B4-BE49-F238E27FC236}">
                    <a16:creationId xmlns:a16="http://schemas.microsoft.com/office/drawing/2014/main" id="{A4892821-44AD-4A31-957B-DA0A4BC68D6B}"/>
                  </a:ext>
                </a:extLst>
              </p:cNvPr>
              <p:cNvCxnSpPr>
                <a:cxnSpLocks/>
              </p:cNvCxnSpPr>
              <p:nvPr/>
            </p:nvCxnSpPr>
            <p:spPr>
              <a:xfrm>
                <a:off x="1188075"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8" name="Straight Connector 387">
                <a:extLst>
                  <a:ext uri="{FF2B5EF4-FFF2-40B4-BE49-F238E27FC236}">
                    <a16:creationId xmlns:a16="http://schemas.microsoft.com/office/drawing/2014/main" id="{51766713-53A0-4D36-9521-892627190CF5}"/>
                  </a:ext>
                </a:extLst>
              </p:cNvPr>
              <p:cNvCxnSpPr>
                <a:cxnSpLocks/>
              </p:cNvCxnSpPr>
              <p:nvPr/>
            </p:nvCxnSpPr>
            <p:spPr>
              <a:xfrm>
                <a:off x="1261929"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9" name="Straight Connector 388">
                <a:extLst>
                  <a:ext uri="{FF2B5EF4-FFF2-40B4-BE49-F238E27FC236}">
                    <a16:creationId xmlns:a16="http://schemas.microsoft.com/office/drawing/2014/main" id="{2CA81CF1-7BFB-4751-BD10-EC1D7E1E3B79}"/>
                  </a:ext>
                </a:extLst>
              </p:cNvPr>
              <p:cNvCxnSpPr>
                <a:cxnSpLocks/>
              </p:cNvCxnSpPr>
              <p:nvPr/>
            </p:nvCxnSpPr>
            <p:spPr>
              <a:xfrm>
                <a:off x="1335783"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a:extLst>
                  <a:ext uri="{FF2B5EF4-FFF2-40B4-BE49-F238E27FC236}">
                    <a16:creationId xmlns:a16="http://schemas.microsoft.com/office/drawing/2014/main" id="{108433B7-8759-4930-A651-DDF905E77D06}"/>
                  </a:ext>
                </a:extLst>
              </p:cNvPr>
              <p:cNvCxnSpPr>
                <a:cxnSpLocks/>
              </p:cNvCxnSpPr>
              <p:nvPr/>
            </p:nvCxnSpPr>
            <p:spPr>
              <a:xfrm>
                <a:off x="1409637"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a:extLst>
                <a:ext uri="{FF2B5EF4-FFF2-40B4-BE49-F238E27FC236}">
                  <a16:creationId xmlns:a16="http://schemas.microsoft.com/office/drawing/2014/main" id="{70871FCB-30D1-47DE-A17B-3E6A14D9104B}"/>
                </a:ext>
              </a:extLst>
            </p:cNvPr>
            <p:cNvGrpSpPr/>
            <p:nvPr/>
          </p:nvGrpSpPr>
          <p:grpSpPr>
            <a:xfrm>
              <a:off x="1705053" y="3550614"/>
              <a:ext cx="590832" cy="117432"/>
              <a:chOff x="1705053" y="3550614"/>
              <a:chExt cx="590832" cy="117432"/>
            </a:xfrm>
          </p:grpSpPr>
          <p:cxnSp>
            <p:nvCxnSpPr>
              <p:cNvPr id="373" name="Straight Connector 372">
                <a:extLst>
                  <a:ext uri="{FF2B5EF4-FFF2-40B4-BE49-F238E27FC236}">
                    <a16:creationId xmlns:a16="http://schemas.microsoft.com/office/drawing/2014/main" id="{542DB3B7-D892-45D7-9B01-58C1E7C85B54}"/>
                  </a:ext>
                </a:extLst>
              </p:cNvPr>
              <p:cNvCxnSpPr>
                <a:cxnSpLocks/>
              </p:cNvCxnSpPr>
              <p:nvPr/>
            </p:nvCxnSpPr>
            <p:spPr>
              <a:xfrm>
                <a:off x="170505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4" name="Straight Connector 373">
                <a:extLst>
                  <a:ext uri="{FF2B5EF4-FFF2-40B4-BE49-F238E27FC236}">
                    <a16:creationId xmlns:a16="http://schemas.microsoft.com/office/drawing/2014/main" id="{054E0618-A85A-4A20-933D-52448D01B476}"/>
                  </a:ext>
                </a:extLst>
              </p:cNvPr>
              <p:cNvCxnSpPr>
                <a:cxnSpLocks/>
              </p:cNvCxnSpPr>
              <p:nvPr/>
            </p:nvCxnSpPr>
            <p:spPr>
              <a:xfrm>
                <a:off x="177890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Straight Connector 374">
                <a:extLst>
                  <a:ext uri="{FF2B5EF4-FFF2-40B4-BE49-F238E27FC236}">
                    <a16:creationId xmlns:a16="http://schemas.microsoft.com/office/drawing/2014/main" id="{CC744143-F40C-48B0-8532-44232AADE694}"/>
                  </a:ext>
                </a:extLst>
              </p:cNvPr>
              <p:cNvCxnSpPr>
                <a:cxnSpLocks/>
              </p:cNvCxnSpPr>
              <p:nvPr/>
            </p:nvCxnSpPr>
            <p:spPr>
              <a:xfrm>
                <a:off x="222203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6" name="Straight Connector 375">
                <a:extLst>
                  <a:ext uri="{FF2B5EF4-FFF2-40B4-BE49-F238E27FC236}">
                    <a16:creationId xmlns:a16="http://schemas.microsoft.com/office/drawing/2014/main" id="{C4097905-7714-4BE4-8926-D1E69AE422C4}"/>
                  </a:ext>
                </a:extLst>
              </p:cNvPr>
              <p:cNvCxnSpPr>
                <a:cxnSpLocks/>
              </p:cNvCxnSpPr>
              <p:nvPr/>
            </p:nvCxnSpPr>
            <p:spPr>
              <a:xfrm>
                <a:off x="229588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Straight Connector 376">
                <a:extLst>
                  <a:ext uri="{FF2B5EF4-FFF2-40B4-BE49-F238E27FC236}">
                    <a16:creationId xmlns:a16="http://schemas.microsoft.com/office/drawing/2014/main" id="{F144C5DD-6D3D-4707-9977-CAC8017E7523}"/>
                  </a:ext>
                </a:extLst>
              </p:cNvPr>
              <p:cNvCxnSpPr>
                <a:cxnSpLocks/>
              </p:cNvCxnSpPr>
              <p:nvPr/>
            </p:nvCxnSpPr>
            <p:spPr>
              <a:xfrm>
                <a:off x="185276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a:extLst>
                  <a:ext uri="{FF2B5EF4-FFF2-40B4-BE49-F238E27FC236}">
                    <a16:creationId xmlns:a16="http://schemas.microsoft.com/office/drawing/2014/main" id="{E0FD43E0-98EF-44FD-A577-FAFF6B14086E}"/>
                  </a:ext>
                </a:extLst>
              </p:cNvPr>
              <p:cNvCxnSpPr>
                <a:cxnSpLocks/>
              </p:cNvCxnSpPr>
              <p:nvPr/>
            </p:nvCxnSpPr>
            <p:spPr>
              <a:xfrm>
                <a:off x="192661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9" name="Straight Connector 378">
                <a:extLst>
                  <a:ext uri="{FF2B5EF4-FFF2-40B4-BE49-F238E27FC236}">
                    <a16:creationId xmlns:a16="http://schemas.microsoft.com/office/drawing/2014/main" id="{369375FA-9222-47FC-8F44-104CB4A4DFF3}"/>
                  </a:ext>
                </a:extLst>
              </p:cNvPr>
              <p:cNvCxnSpPr>
                <a:cxnSpLocks/>
              </p:cNvCxnSpPr>
              <p:nvPr/>
            </p:nvCxnSpPr>
            <p:spPr>
              <a:xfrm>
                <a:off x="200046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Straight Connector 379">
                <a:extLst>
                  <a:ext uri="{FF2B5EF4-FFF2-40B4-BE49-F238E27FC236}">
                    <a16:creationId xmlns:a16="http://schemas.microsoft.com/office/drawing/2014/main" id="{A94EA61E-7A30-42A5-AD95-9C00D5B00027}"/>
                  </a:ext>
                </a:extLst>
              </p:cNvPr>
              <p:cNvCxnSpPr>
                <a:cxnSpLocks/>
              </p:cNvCxnSpPr>
              <p:nvPr/>
            </p:nvCxnSpPr>
            <p:spPr>
              <a:xfrm>
                <a:off x="207432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1" name="Straight Connector 380">
                <a:extLst>
                  <a:ext uri="{FF2B5EF4-FFF2-40B4-BE49-F238E27FC236}">
                    <a16:creationId xmlns:a16="http://schemas.microsoft.com/office/drawing/2014/main" id="{2AE344F9-C0D2-43FF-B41F-BB79039CFC9F}"/>
                  </a:ext>
                </a:extLst>
              </p:cNvPr>
              <p:cNvCxnSpPr>
                <a:cxnSpLocks/>
              </p:cNvCxnSpPr>
              <p:nvPr/>
            </p:nvCxnSpPr>
            <p:spPr>
              <a:xfrm>
                <a:off x="214817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a:extLst>
                <a:ext uri="{FF2B5EF4-FFF2-40B4-BE49-F238E27FC236}">
                  <a16:creationId xmlns:a16="http://schemas.microsoft.com/office/drawing/2014/main" id="{0FD6B9C5-3801-4886-A630-89873B96345B}"/>
                </a:ext>
              </a:extLst>
            </p:cNvPr>
            <p:cNvGrpSpPr/>
            <p:nvPr/>
          </p:nvGrpSpPr>
          <p:grpSpPr>
            <a:xfrm>
              <a:off x="2443593" y="3550614"/>
              <a:ext cx="590832" cy="117432"/>
              <a:chOff x="2443593" y="3550614"/>
              <a:chExt cx="590832" cy="117432"/>
            </a:xfrm>
          </p:grpSpPr>
          <p:cxnSp>
            <p:nvCxnSpPr>
              <p:cNvPr id="364" name="Straight Connector 363">
                <a:extLst>
                  <a:ext uri="{FF2B5EF4-FFF2-40B4-BE49-F238E27FC236}">
                    <a16:creationId xmlns:a16="http://schemas.microsoft.com/office/drawing/2014/main" id="{9E9A21F4-8D03-40DC-A80C-942CFB2FC4F9}"/>
                  </a:ext>
                </a:extLst>
              </p:cNvPr>
              <p:cNvCxnSpPr>
                <a:cxnSpLocks/>
              </p:cNvCxnSpPr>
              <p:nvPr/>
            </p:nvCxnSpPr>
            <p:spPr>
              <a:xfrm>
                <a:off x="244359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a:extLst>
                  <a:ext uri="{FF2B5EF4-FFF2-40B4-BE49-F238E27FC236}">
                    <a16:creationId xmlns:a16="http://schemas.microsoft.com/office/drawing/2014/main" id="{D4C72D21-DDB3-4E2A-B1A6-E2187F2715CC}"/>
                  </a:ext>
                </a:extLst>
              </p:cNvPr>
              <p:cNvCxnSpPr>
                <a:cxnSpLocks/>
              </p:cNvCxnSpPr>
              <p:nvPr/>
            </p:nvCxnSpPr>
            <p:spPr>
              <a:xfrm>
                <a:off x="251744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a:extLst>
                  <a:ext uri="{FF2B5EF4-FFF2-40B4-BE49-F238E27FC236}">
                    <a16:creationId xmlns:a16="http://schemas.microsoft.com/office/drawing/2014/main" id="{A5230D79-8CEF-4025-85E0-1A489E1FA481}"/>
                  </a:ext>
                </a:extLst>
              </p:cNvPr>
              <p:cNvCxnSpPr>
                <a:cxnSpLocks/>
              </p:cNvCxnSpPr>
              <p:nvPr/>
            </p:nvCxnSpPr>
            <p:spPr>
              <a:xfrm>
                <a:off x="296057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a:extLst>
                  <a:ext uri="{FF2B5EF4-FFF2-40B4-BE49-F238E27FC236}">
                    <a16:creationId xmlns:a16="http://schemas.microsoft.com/office/drawing/2014/main" id="{58177931-5527-4E5F-8130-CA2211A2D2E8}"/>
                  </a:ext>
                </a:extLst>
              </p:cNvPr>
              <p:cNvCxnSpPr>
                <a:cxnSpLocks/>
              </p:cNvCxnSpPr>
              <p:nvPr/>
            </p:nvCxnSpPr>
            <p:spPr>
              <a:xfrm>
                <a:off x="303442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a:extLst>
                  <a:ext uri="{FF2B5EF4-FFF2-40B4-BE49-F238E27FC236}">
                    <a16:creationId xmlns:a16="http://schemas.microsoft.com/office/drawing/2014/main" id="{6D1E3282-637C-497C-9541-D4DAD3FD9209}"/>
                  </a:ext>
                </a:extLst>
              </p:cNvPr>
              <p:cNvCxnSpPr>
                <a:cxnSpLocks/>
              </p:cNvCxnSpPr>
              <p:nvPr/>
            </p:nvCxnSpPr>
            <p:spPr>
              <a:xfrm>
                <a:off x="259130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a:extLst>
                  <a:ext uri="{FF2B5EF4-FFF2-40B4-BE49-F238E27FC236}">
                    <a16:creationId xmlns:a16="http://schemas.microsoft.com/office/drawing/2014/main" id="{FAF74BD9-A2FC-445E-821C-B123BFE4E7FF}"/>
                  </a:ext>
                </a:extLst>
              </p:cNvPr>
              <p:cNvCxnSpPr>
                <a:cxnSpLocks/>
              </p:cNvCxnSpPr>
              <p:nvPr/>
            </p:nvCxnSpPr>
            <p:spPr>
              <a:xfrm>
                <a:off x="266515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0" name="Straight Connector 369">
                <a:extLst>
                  <a:ext uri="{FF2B5EF4-FFF2-40B4-BE49-F238E27FC236}">
                    <a16:creationId xmlns:a16="http://schemas.microsoft.com/office/drawing/2014/main" id="{E99AE83C-901D-4CD6-B5F1-DF33C9685341}"/>
                  </a:ext>
                </a:extLst>
              </p:cNvPr>
              <p:cNvCxnSpPr>
                <a:cxnSpLocks/>
              </p:cNvCxnSpPr>
              <p:nvPr/>
            </p:nvCxnSpPr>
            <p:spPr>
              <a:xfrm>
                <a:off x="273900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1" name="Straight Connector 370">
                <a:extLst>
                  <a:ext uri="{FF2B5EF4-FFF2-40B4-BE49-F238E27FC236}">
                    <a16:creationId xmlns:a16="http://schemas.microsoft.com/office/drawing/2014/main" id="{DA0BA65D-ECC7-4E90-9D95-CFA98EA0B9C6}"/>
                  </a:ext>
                </a:extLst>
              </p:cNvPr>
              <p:cNvCxnSpPr>
                <a:cxnSpLocks/>
              </p:cNvCxnSpPr>
              <p:nvPr/>
            </p:nvCxnSpPr>
            <p:spPr>
              <a:xfrm>
                <a:off x="281286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a:extLst>
                  <a:ext uri="{FF2B5EF4-FFF2-40B4-BE49-F238E27FC236}">
                    <a16:creationId xmlns:a16="http://schemas.microsoft.com/office/drawing/2014/main" id="{FC707E8D-52E6-4753-9C49-4E571AA55C59}"/>
                  </a:ext>
                </a:extLst>
              </p:cNvPr>
              <p:cNvCxnSpPr>
                <a:cxnSpLocks/>
              </p:cNvCxnSpPr>
              <p:nvPr/>
            </p:nvCxnSpPr>
            <p:spPr>
              <a:xfrm>
                <a:off x="288671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4" name="Group 293">
              <a:extLst>
                <a:ext uri="{FF2B5EF4-FFF2-40B4-BE49-F238E27FC236}">
                  <a16:creationId xmlns:a16="http://schemas.microsoft.com/office/drawing/2014/main" id="{3BCEF937-6F2E-4AEF-ADB5-1CC0D3B33E35}"/>
                </a:ext>
              </a:extLst>
            </p:cNvPr>
            <p:cNvGrpSpPr/>
            <p:nvPr/>
          </p:nvGrpSpPr>
          <p:grpSpPr>
            <a:xfrm>
              <a:off x="3182133" y="3550614"/>
              <a:ext cx="590832" cy="117432"/>
              <a:chOff x="3182133" y="3550614"/>
              <a:chExt cx="590832" cy="117432"/>
            </a:xfrm>
          </p:grpSpPr>
          <p:cxnSp>
            <p:nvCxnSpPr>
              <p:cNvPr id="355" name="Straight Connector 354">
                <a:extLst>
                  <a:ext uri="{FF2B5EF4-FFF2-40B4-BE49-F238E27FC236}">
                    <a16:creationId xmlns:a16="http://schemas.microsoft.com/office/drawing/2014/main" id="{B53743F9-755F-47B4-9970-0A94BAEE6E95}"/>
                  </a:ext>
                </a:extLst>
              </p:cNvPr>
              <p:cNvCxnSpPr>
                <a:cxnSpLocks/>
              </p:cNvCxnSpPr>
              <p:nvPr/>
            </p:nvCxnSpPr>
            <p:spPr>
              <a:xfrm>
                <a:off x="318213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6" name="Straight Connector 355">
                <a:extLst>
                  <a:ext uri="{FF2B5EF4-FFF2-40B4-BE49-F238E27FC236}">
                    <a16:creationId xmlns:a16="http://schemas.microsoft.com/office/drawing/2014/main" id="{2652A353-78C1-4F05-AA11-E3C31C555E6F}"/>
                  </a:ext>
                </a:extLst>
              </p:cNvPr>
              <p:cNvCxnSpPr>
                <a:cxnSpLocks/>
              </p:cNvCxnSpPr>
              <p:nvPr/>
            </p:nvCxnSpPr>
            <p:spPr>
              <a:xfrm>
                <a:off x="325598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Straight Connector 356">
                <a:extLst>
                  <a:ext uri="{FF2B5EF4-FFF2-40B4-BE49-F238E27FC236}">
                    <a16:creationId xmlns:a16="http://schemas.microsoft.com/office/drawing/2014/main" id="{E65D2174-38EA-40B4-96A9-F9DF081320EB}"/>
                  </a:ext>
                </a:extLst>
              </p:cNvPr>
              <p:cNvCxnSpPr>
                <a:cxnSpLocks/>
              </p:cNvCxnSpPr>
              <p:nvPr/>
            </p:nvCxnSpPr>
            <p:spPr>
              <a:xfrm>
                <a:off x="369911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8" name="Straight Connector 357">
                <a:extLst>
                  <a:ext uri="{FF2B5EF4-FFF2-40B4-BE49-F238E27FC236}">
                    <a16:creationId xmlns:a16="http://schemas.microsoft.com/office/drawing/2014/main" id="{CEEB3962-6927-4988-96AE-62995117429A}"/>
                  </a:ext>
                </a:extLst>
              </p:cNvPr>
              <p:cNvCxnSpPr>
                <a:cxnSpLocks/>
              </p:cNvCxnSpPr>
              <p:nvPr/>
            </p:nvCxnSpPr>
            <p:spPr>
              <a:xfrm>
                <a:off x="377296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9" name="Straight Connector 358">
                <a:extLst>
                  <a:ext uri="{FF2B5EF4-FFF2-40B4-BE49-F238E27FC236}">
                    <a16:creationId xmlns:a16="http://schemas.microsoft.com/office/drawing/2014/main" id="{C9524456-E440-4FD2-AB27-BCF462FF9DC0}"/>
                  </a:ext>
                </a:extLst>
              </p:cNvPr>
              <p:cNvCxnSpPr>
                <a:cxnSpLocks/>
              </p:cNvCxnSpPr>
              <p:nvPr/>
            </p:nvCxnSpPr>
            <p:spPr>
              <a:xfrm>
                <a:off x="332984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a:extLst>
                  <a:ext uri="{FF2B5EF4-FFF2-40B4-BE49-F238E27FC236}">
                    <a16:creationId xmlns:a16="http://schemas.microsoft.com/office/drawing/2014/main" id="{B6C30B2C-3138-4CD3-A4BC-8F8300373CA2}"/>
                  </a:ext>
                </a:extLst>
              </p:cNvPr>
              <p:cNvCxnSpPr>
                <a:cxnSpLocks/>
              </p:cNvCxnSpPr>
              <p:nvPr/>
            </p:nvCxnSpPr>
            <p:spPr>
              <a:xfrm>
                <a:off x="340369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a:extLst>
                  <a:ext uri="{FF2B5EF4-FFF2-40B4-BE49-F238E27FC236}">
                    <a16:creationId xmlns:a16="http://schemas.microsoft.com/office/drawing/2014/main" id="{7B74B2ED-0B8F-4055-973C-9057AC90E05D}"/>
                  </a:ext>
                </a:extLst>
              </p:cNvPr>
              <p:cNvCxnSpPr>
                <a:cxnSpLocks/>
              </p:cNvCxnSpPr>
              <p:nvPr/>
            </p:nvCxnSpPr>
            <p:spPr>
              <a:xfrm>
                <a:off x="347754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a:extLst>
                  <a:ext uri="{FF2B5EF4-FFF2-40B4-BE49-F238E27FC236}">
                    <a16:creationId xmlns:a16="http://schemas.microsoft.com/office/drawing/2014/main" id="{1E184C6E-441A-4257-90C2-C58F346BE060}"/>
                  </a:ext>
                </a:extLst>
              </p:cNvPr>
              <p:cNvCxnSpPr>
                <a:cxnSpLocks/>
              </p:cNvCxnSpPr>
              <p:nvPr/>
            </p:nvCxnSpPr>
            <p:spPr>
              <a:xfrm>
                <a:off x="355140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3" name="Straight Connector 362">
                <a:extLst>
                  <a:ext uri="{FF2B5EF4-FFF2-40B4-BE49-F238E27FC236}">
                    <a16:creationId xmlns:a16="http://schemas.microsoft.com/office/drawing/2014/main" id="{C39F778A-D521-4307-9FEE-CC11CF143100}"/>
                  </a:ext>
                </a:extLst>
              </p:cNvPr>
              <p:cNvCxnSpPr>
                <a:cxnSpLocks/>
              </p:cNvCxnSpPr>
              <p:nvPr/>
            </p:nvCxnSpPr>
            <p:spPr>
              <a:xfrm>
                <a:off x="362525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B5DCEC68-FD36-4A0C-9083-B6E966B9C5A9}"/>
                </a:ext>
              </a:extLst>
            </p:cNvPr>
            <p:cNvGrpSpPr/>
            <p:nvPr/>
          </p:nvGrpSpPr>
          <p:grpSpPr>
            <a:xfrm>
              <a:off x="3920673" y="3550614"/>
              <a:ext cx="590832" cy="117432"/>
              <a:chOff x="3920673" y="3550614"/>
              <a:chExt cx="590832" cy="117432"/>
            </a:xfrm>
          </p:grpSpPr>
          <p:cxnSp>
            <p:nvCxnSpPr>
              <p:cNvPr id="346" name="Straight Connector 345">
                <a:extLst>
                  <a:ext uri="{FF2B5EF4-FFF2-40B4-BE49-F238E27FC236}">
                    <a16:creationId xmlns:a16="http://schemas.microsoft.com/office/drawing/2014/main" id="{9272518B-FF38-442A-AF9B-94B3FB15191E}"/>
                  </a:ext>
                </a:extLst>
              </p:cNvPr>
              <p:cNvCxnSpPr>
                <a:cxnSpLocks/>
              </p:cNvCxnSpPr>
              <p:nvPr/>
            </p:nvCxnSpPr>
            <p:spPr>
              <a:xfrm>
                <a:off x="392067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Straight Connector 346">
                <a:extLst>
                  <a:ext uri="{FF2B5EF4-FFF2-40B4-BE49-F238E27FC236}">
                    <a16:creationId xmlns:a16="http://schemas.microsoft.com/office/drawing/2014/main" id="{2851BC53-32DF-4B7F-8D2A-8E191AE517D8}"/>
                  </a:ext>
                </a:extLst>
              </p:cNvPr>
              <p:cNvCxnSpPr>
                <a:cxnSpLocks/>
              </p:cNvCxnSpPr>
              <p:nvPr/>
            </p:nvCxnSpPr>
            <p:spPr>
              <a:xfrm>
                <a:off x="399452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8" name="Straight Connector 347">
                <a:extLst>
                  <a:ext uri="{FF2B5EF4-FFF2-40B4-BE49-F238E27FC236}">
                    <a16:creationId xmlns:a16="http://schemas.microsoft.com/office/drawing/2014/main" id="{555C7915-ECF7-4E5B-B945-F2F785EEA80F}"/>
                  </a:ext>
                </a:extLst>
              </p:cNvPr>
              <p:cNvCxnSpPr>
                <a:cxnSpLocks/>
              </p:cNvCxnSpPr>
              <p:nvPr/>
            </p:nvCxnSpPr>
            <p:spPr>
              <a:xfrm>
                <a:off x="443765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9" name="Straight Connector 348">
                <a:extLst>
                  <a:ext uri="{FF2B5EF4-FFF2-40B4-BE49-F238E27FC236}">
                    <a16:creationId xmlns:a16="http://schemas.microsoft.com/office/drawing/2014/main" id="{B8FF99B1-DABD-41AD-A434-547127E98ACB}"/>
                  </a:ext>
                </a:extLst>
              </p:cNvPr>
              <p:cNvCxnSpPr>
                <a:cxnSpLocks/>
              </p:cNvCxnSpPr>
              <p:nvPr/>
            </p:nvCxnSpPr>
            <p:spPr>
              <a:xfrm>
                <a:off x="451150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0" name="Straight Connector 349">
                <a:extLst>
                  <a:ext uri="{FF2B5EF4-FFF2-40B4-BE49-F238E27FC236}">
                    <a16:creationId xmlns:a16="http://schemas.microsoft.com/office/drawing/2014/main" id="{9FA342D8-2429-4888-8F36-4C4F51406D64}"/>
                  </a:ext>
                </a:extLst>
              </p:cNvPr>
              <p:cNvCxnSpPr>
                <a:cxnSpLocks/>
              </p:cNvCxnSpPr>
              <p:nvPr/>
            </p:nvCxnSpPr>
            <p:spPr>
              <a:xfrm>
                <a:off x="4068381"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1" name="Straight Connector 350">
                <a:extLst>
                  <a:ext uri="{FF2B5EF4-FFF2-40B4-BE49-F238E27FC236}">
                    <a16:creationId xmlns:a16="http://schemas.microsoft.com/office/drawing/2014/main" id="{73461A98-36DC-4D9A-9CFA-8B882832429C}"/>
                  </a:ext>
                </a:extLst>
              </p:cNvPr>
              <p:cNvCxnSpPr>
                <a:cxnSpLocks/>
              </p:cNvCxnSpPr>
              <p:nvPr/>
            </p:nvCxnSpPr>
            <p:spPr>
              <a:xfrm>
                <a:off x="4142235"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Straight Connector 351">
                <a:extLst>
                  <a:ext uri="{FF2B5EF4-FFF2-40B4-BE49-F238E27FC236}">
                    <a16:creationId xmlns:a16="http://schemas.microsoft.com/office/drawing/2014/main" id="{CC54358A-1D8F-4EBD-A22C-9523C04F8285}"/>
                  </a:ext>
                </a:extLst>
              </p:cNvPr>
              <p:cNvCxnSpPr>
                <a:cxnSpLocks/>
              </p:cNvCxnSpPr>
              <p:nvPr/>
            </p:nvCxnSpPr>
            <p:spPr>
              <a:xfrm>
                <a:off x="4216089"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3" name="Straight Connector 352">
                <a:extLst>
                  <a:ext uri="{FF2B5EF4-FFF2-40B4-BE49-F238E27FC236}">
                    <a16:creationId xmlns:a16="http://schemas.microsoft.com/office/drawing/2014/main" id="{51402DC7-4D64-4F04-95F0-CBD958D182F0}"/>
                  </a:ext>
                </a:extLst>
              </p:cNvPr>
              <p:cNvCxnSpPr>
                <a:cxnSpLocks/>
              </p:cNvCxnSpPr>
              <p:nvPr/>
            </p:nvCxnSpPr>
            <p:spPr>
              <a:xfrm>
                <a:off x="4289943"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4" name="Straight Connector 353">
                <a:extLst>
                  <a:ext uri="{FF2B5EF4-FFF2-40B4-BE49-F238E27FC236}">
                    <a16:creationId xmlns:a16="http://schemas.microsoft.com/office/drawing/2014/main" id="{568CDBBE-24D7-4FCE-ACC3-9D2CE12E2C12}"/>
                  </a:ext>
                </a:extLst>
              </p:cNvPr>
              <p:cNvCxnSpPr>
                <a:cxnSpLocks/>
              </p:cNvCxnSpPr>
              <p:nvPr/>
            </p:nvCxnSpPr>
            <p:spPr>
              <a:xfrm>
                <a:off x="4363797"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6" name="Group 295">
              <a:extLst>
                <a:ext uri="{FF2B5EF4-FFF2-40B4-BE49-F238E27FC236}">
                  <a16:creationId xmlns:a16="http://schemas.microsoft.com/office/drawing/2014/main" id="{25B503F3-7FCA-4521-AF93-872B29126133}"/>
                </a:ext>
              </a:extLst>
            </p:cNvPr>
            <p:cNvGrpSpPr/>
            <p:nvPr/>
          </p:nvGrpSpPr>
          <p:grpSpPr>
            <a:xfrm>
              <a:off x="4664082" y="3549966"/>
              <a:ext cx="590832" cy="118080"/>
              <a:chOff x="4664082" y="3549966"/>
              <a:chExt cx="590832" cy="118080"/>
            </a:xfrm>
          </p:grpSpPr>
          <p:cxnSp>
            <p:nvCxnSpPr>
              <p:cNvPr id="337" name="Straight Connector 336">
                <a:extLst>
                  <a:ext uri="{FF2B5EF4-FFF2-40B4-BE49-F238E27FC236}">
                    <a16:creationId xmlns:a16="http://schemas.microsoft.com/office/drawing/2014/main" id="{5A6E0F0A-CB80-4DA6-B547-4FAF0AD6BB45}"/>
                  </a:ext>
                </a:extLst>
              </p:cNvPr>
              <p:cNvCxnSpPr>
                <a:cxnSpLocks/>
              </p:cNvCxnSpPr>
              <p:nvPr/>
            </p:nvCxnSpPr>
            <p:spPr>
              <a:xfrm>
                <a:off x="466408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B607CEF6-1443-47DB-8752-244BADD0D3EB}"/>
                  </a:ext>
                </a:extLst>
              </p:cNvPr>
              <p:cNvCxnSpPr>
                <a:cxnSpLocks/>
              </p:cNvCxnSpPr>
              <p:nvPr/>
            </p:nvCxnSpPr>
            <p:spPr>
              <a:xfrm>
                <a:off x="473793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B951214A-3E22-440E-ACD7-61FB18E372EA}"/>
                  </a:ext>
                </a:extLst>
              </p:cNvPr>
              <p:cNvCxnSpPr>
                <a:cxnSpLocks/>
              </p:cNvCxnSpPr>
              <p:nvPr/>
            </p:nvCxnSpPr>
            <p:spPr>
              <a:xfrm>
                <a:off x="518106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FFAFBFA0-0150-449F-B129-C377A1F1ADB3}"/>
                  </a:ext>
                </a:extLst>
              </p:cNvPr>
              <p:cNvCxnSpPr>
                <a:cxnSpLocks/>
              </p:cNvCxnSpPr>
              <p:nvPr/>
            </p:nvCxnSpPr>
            <p:spPr>
              <a:xfrm>
                <a:off x="525491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18FFF296-9243-4633-A12C-06C9F8453B56}"/>
                  </a:ext>
                </a:extLst>
              </p:cNvPr>
              <p:cNvCxnSpPr>
                <a:cxnSpLocks/>
              </p:cNvCxnSpPr>
              <p:nvPr/>
            </p:nvCxnSpPr>
            <p:spPr>
              <a:xfrm>
                <a:off x="4811790"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360A4873-2846-4301-A955-F6294AA04419}"/>
                  </a:ext>
                </a:extLst>
              </p:cNvPr>
              <p:cNvCxnSpPr>
                <a:cxnSpLocks/>
              </p:cNvCxnSpPr>
              <p:nvPr/>
            </p:nvCxnSpPr>
            <p:spPr>
              <a:xfrm>
                <a:off x="4885644"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203A50BC-0477-40F7-A7C4-7C64606CBD53}"/>
                  </a:ext>
                </a:extLst>
              </p:cNvPr>
              <p:cNvCxnSpPr>
                <a:cxnSpLocks/>
              </p:cNvCxnSpPr>
              <p:nvPr/>
            </p:nvCxnSpPr>
            <p:spPr>
              <a:xfrm>
                <a:off x="4959498" y="3549966"/>
                <a:ext cx="0" cy="1180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B876A05F-AEB4-4A8E-85A8-A39E7014C590}"/>
                  </a:ext>
                </a:extLst>
              </p:cNvPr>
              <p:cNvCxnSpPr>
                <a:cxnSpLocks/>
              </p:cNvCxnSpPr>
              <p:nvPr/>
            </p:nvCxnSpPr>
            <p:spPr>
              <a:xfrm>
                <a:off x="5033352"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6E290CD5-9DBD-406F-A650-1192D74ABDBC}"/>
                  </a:ext>
                </a:extLst>
              </p:cNvPr>
              <p:cNvCxnSpPr>
                <a:cxnSpLocks/>
              </p:cNvCxnSpPr>
              <p:nvPr/>
            </p:nvCxnSpPr>
            <p:spPr>
              <a:xfrm>
                <a:off x="5107206" y="3549966"/>
                <a:ext cx="0" cy="11808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7" name="Group 296">
              <a:extLst>
                <a:ext uri="{FF2B5EF4-FFF2-40B4-BE49-F238E27FC236}">
                  <a16:creationId xmlns:a16="http://schemas.microsoft.com/office/drawing/2014/main" id="{42D95C85-A778-432C-8568-857C32997E50}"/>
                </a:ext>
              </a:extLst>
            </p:cNvPr>
            <p:cNvGrpSpPr/>
            <p:nvPr/>
          </p:nvGrpSpPr>
          <p:grpSpPr>
            <a:xfrm>
              <a:off x="5402622" y="3550614"/>
              <a:ext cx="590832" cy="117432"/>
              <a:chOff x="5402622" y="3550614"/>
              <a:chExt cx="590832" cy="117432"/>
            </a:xfrm>
          </p:grpSpPr>
          <p:cxnSp>
            <p:nvCxnSpPr>
              <p:cNvPr id="328" name="Straight Connector 327">
                <a:extLst>
                  <a:ext uri="{FF2B5EF4-FFF2-40B4-BE49-F238E27FC236}">
                    <a16:creationId xmlns:a16="http://schemas.microsoft.com/office/drawing/2014/main" id="{2D2C4974-185A-439D-B507-98178AA531A7}"/>
                  </a:ext>
                </a:extLst>
              </p:cNvPr>
              <p:cNvCxnSpPr>
                <a:cxnSpLocks/>
              </p:cNvCxnSpPr>
              <p:nvPr/>
            </p:nvCxnSpPr>
            <p:spPr>
              <a:xfrm>
                <a:off x="540262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09176C2F-D5FD-43B7-AF28-A0B4EE62F6BD}"/>
                  </a:ext>
                </a:extLst>
              </p:cNvPr>
              <p:cNvCxnSpPr>
                <a:cxnSpLocks/>
              </p:cNvCxnSpPr>
              <p:nvPr/>
            </p:nvCxnSpPr>
            <p:spPr>
              <a:xfrm>
                <a:off x="547647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04F2E932-3A0E-44AC-B567-35AB51A1C570}"/>
                  </a:ext>
                </a:extLst>
              </p:cNvPr>
              <p:cNvCxnSpPr>
                <a:cxnSpLocks/>
              </p:cNvCxnSpPr>
              <p:nvPr/>
            </p:nvCxnSpPr>
            <p:spPr>
              <a:xfrm>
                <a:off x="591960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25233B78-B797-45C3-A33B-9A2DA2736F29}"/>
                  </a:ext>
                </a:extLst>
              </p:cNvPr>
              <p:cNvCxnSpPr>
                <a:cxnSpLocks/>
              </p:cNvCxnSpPr>
              <p:nvPr/>
            </p:nvCxnSpPr>
            <p:spPr>
              <a:xfrm>
                <a:off x="599345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E73BD22D-D6D3-48E0-8390-0F9A22E07EF9}"/>
                  </a:ext>
                </a:extLst>
              </p:cNvPr>
              <p:cNvCxnSpPr>
                <a:cxnSpLocks/>
              </p:cNvCxnSpPr>
              <p:nvPr/>
            </p:nvCxnSpPr>
            <p:spPr>
              <a:xfrm>
                <a:off x="555033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7576E039-50EB-4BBF-B4ED-B2D93C23625D}"/>
                  </a:ext>
                </a:extLst>
              </p:cNvPr>
              <p:cNvCxnSpPr>
                <a:cxnSpLocks/>
              </p:cNvCxnSpPr>
              <p:nvPr/>
            </p:nvCxnSpPr>
            <p:spPr>
              <a:xfrm>
                <a:off x="562418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0E4E8C0-AF1D-4B06-8469-37C4AA8952E8}"/>
                  </a:ext>
                </a:extLst>
              </p:cNvPr>
              <p:cNvCxnSpPr>
                <a:cxnSpLocks/>
              </p:cNvCxnSpPr>
              <p:nvPr/>
            </p:nvCxnSpPr>
            <p:spPr>
              <a:xfrm>
                <a:off x="569803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DCBCE5F2-14D7-44D7-BD23-A47F2D307736}"/>
                  </a:ext>
                </a:extLst>
              </p:cNvPr>
              <p:cNvCxnSpPr>
                <a:cxnSpLocks/>
              </p:cNvCxnSpPr>
              <p:nvPr/>
            </p:nvCxnSpPr>
            <p:spPr>
              <a:xfrm>
                <a:off x="577189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51AAC46D-6EF7-4DA0-8970-1ECE0D303095}"/>
                  </a:ext>
                </a:extLst>
              </p:cNvPr>
              <p:cNvCxnSpPr>
                <a:cxnSpLocks/>
              </p:cNvCxnSpPr>
              <p:nvPr/>
            </p:nvCxnSpPr>
            <p:spPr>
              <a:xfrm>
                <a:off x="584574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8" name="Group 297">
              <a:extLst>
                <a:ext uri="{FF2B5EF4-FFF2-40B4-BE49-F238E27FC236}">
                  <a16:creationId xmlns:a16="http://schemas.microsoft.com/office/drawing/2014/main" id="{A183E02E-FD4A-49B4-B41E-43AFC38A3FF3}"/>
                </a:ext>
              </a:extLst>
            </p:cNvPr>
            <p:cNvGrpSpPr/>
            <p:nvPr/>
          </p:nvGrpSpPr>
          <p:grpSpPr>
            <a:xfrm>
              <a:off x="6141162" y="3550614"/>
              <a:ext cx="590832" cy="117432"/>
              <a:chOff x="6141162" y="3550614"/>
              <a:chExt cx="590832" cy="117432"/>
            </a:xfrm>
          </p:grpSpPr>
          <p:cxnSp>
            <p:nvCxnSpPr>
              <p:cNvPr id="319" name="Straight Connector 318">
                <a:extLst>
                  <a:ext uri="{FF2B5EF4-FFF2-40B4-BE49-F238E27FC236}">
                    <a16:creationId xmlns:a16="http://schemas.microsoft.com/office/drawing/2014/main" id="{124617AC-F817-453F-B380-98C020E967B4}"/>
                  </a:ext>
                </a:extLst>
              </p:cNvPr>
              <p:cNvCxnSpPr>
                <a:cxnSpLocks/>
              </p:cNvCxnSpPr>
              <p:nvPr/>
            </p:nvCxnSpPr>
            <p:spPr>
              <a:xfrm>
                <a:off x="614116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D183B5F-FD87-482F-9AD9-2DF890569C9E}"/>
                  </a:ext>
                </a:extLst>
              </p:cNvPr>
              <p:cNvCxnSpPr>
                <a:cxnSpLocks/>
              </p:cNvCxnSpPr>
              <p:nvPr/>
            </p:nvCxnSpPr>
            <p:spPr>
              <a:xfrm>
                <a:off x="621501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6BE493D1-48E9-4B6D-BE42-30844E73AEEB}"/>
                  </a:ext>
                </a:extLst>
              </p:cNvPr>
              <p:cNvCxnSpPr>
                <a:cxnSpLocks/>
              </p:cNvCxnSpPr>
              <p:nvPr/>
            </p:nvCxnSpPr>
            <p:spPr>
              <a:xfrm>
                <a:off x="665814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EA06DB38-2ED5-40CA-B4E4-C4F423A562DA}"/>
                  </a:ext>
                </a:extLst>
              </p:cNvPr>
              <p:cNvCxnSpPr>
                <a:cxnSpLocks/>
              </p:cNvCxnSpPr>
              <p:nvPr/>
            </p:nvCxnSpPr>
            <p:spPr>
              <a:xfrm>
                <a:off x="673199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2815572E-8725-4BBD-970A-92F001685FBB}"/>
                  </a:ext>
                </a:extLst>
              </p:cNvPr>
              <p:cNvCxnSpPr>
                <a:cxnSpLocks/>
              </p:cNvCxnSpPr>
              <p:nvPr/>
            </p:nvCxnSpPr>
            <p:spPr>
              <a:xfrm>
                <a:off x="628887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D7B74937-9D21-4488-8147-5B1EC37DB322}"/>
                  </a:ext>
                </a:extLst>
              </p:cNvPr>
              <p:cNvCxnSpPr>
                <a:cxnSpLocks/>
              </p:cNvCxnSpPr>
              <p:nvPr/>
            </p:nvCxnSpPr>
            <p:spPr>
              <a:xfrm>
                <a:off x="636272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DD1DB67F-ED80-438F-9F10-6F5A2EC575BC}"/>
                  </a:ext>
                </a:extLst>
              </p:cNvPr>
              <p:cNvCxnSpPr>
                <a:cxnSpLocks/>
              </p:cNvCxnSpPr>
              <p:nvPr/>
            </p:nvCxnSpPr>
            <p:spPr>
              <a:xfrm>
                <a:off x="643657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5CDD1D49-1649-40B4-90E2-EA66D8339230}"/>
                  </a:ext>
                </a:extLst>
              </p:cNvPr>
              <p:cNvCxnSpPr>
                <a:cxnSpLocks/>
              </p:cNvCxnSpPr>
              <p:nvPr/>
            </p:nvCxnSpPr>
            <p:spPr>
              <a:xfrm>
                <a:off x="651043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332F52B0-35BF-4CDB-B194-ED7E7F90DD1A}"/>
                  </a:ext>
                </a:extLst>
              </p:cNvPr>
              <p:cNvCxnSpPr>
                <a:cxnSpLocks/>
              </p:cNvCxnSpPr>
              <p:nvPr/>
            </p:nvCxnSpPr>
            <p:spPr>
              <a:xfrm>
                <a:off x="658428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51DE595D-0241-4C28-B508-03CFA29CD651}"/>
                </a:ext>
              </a:extLst>
            </p:cNvPr>
            <p:cNvGrpSpPr/>
            <p:nvPr/>
          </p:nvGrpSpPr>
          <p:grpSpPr>
            <a:xfrm>
              <a:off x="6879702" y="3550614"/>
              <a:ext cx="590832" cy="117432"/>
              <a:chOff x="6879702" y="3550614"/>
              <a:chExt cx="590832" cy="117432"/>
            </a:xfrm>
          </p:grpSpPr>
          <p:cxnSp>
            <p:nvCxnSpPr>
              <p:cNvPr id="310" name="Straight Connector 309">
                <a:extLst>
                  <a:ext uri="{FF2B5EF4-FFF2-40B4-BE49-F238E27FC236}">
                    <a16:creationId xmlns:a16="http://schemas.microsoft.com/office/drawing/2014/main" id="{C44CBD5E-05B5-4E7E-A972-AD4C42EF780A}"/>
                  </a:ext>
                </a:extLst>
              </p:cNvPr>
              <p:cNvCxnSpPr>
                <a:cxnSpLocks/>
              </p:cNvCxnSpPr>
              <p:nvPr/>
            </p:nvCxnSpPr>
            <p:spPr>
              <a:xfrm>
                <a:off x="687970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1A895DB0-4FCC-4FDA-8970-46B5A21D129D}"/>
                  </a:ext>
                </a:extLst>
              </p:cNvPr>
              <p:cNvCxnSpPr>
                <a:cxnSpLocks/>
              </p:cNvCxnSpPr>
              <p:nvPr/>
            </p:nvCxnSpPr>
            <p:spPr>
              <a:xfrm>
                <a:off x="695355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EB2F9B14-07B3-4BA0-9077-F56F1F049FFD}"/>
                  </a:ext>
                </a:extLst>
              </p:cNvPr>
              <p:cNvCxnSpPr>
                <a:cxnSpLocks/>
              </p:cNvCxnSpPr>
              <p:nvPr/>
            </p:nvCxnSpPr>
            <p:spPr>
              <a:xfrm>
                <a:off x="739668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30A64CF6-2C89-4666-A2C4-C6CF36DDF091}"/>
                  </a:ext>
                </a:extLst>
              </p:cNvPr>
              <p:cNvCxnSpPr>
                <a:cxnSpLocks/>
              </p:cNvCxnSpPr>
              <p:nvPr/>
            </p:nvCxnSpPr>
            <p:spPr>
              <a:xfrm>
                <a:off x="747053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D07D68D1-20C8-406A-AC08-E212F2874649}"/>
                  </a:ext>
                </a:extLst>
              </p:cNvPr>
              <p:cNvCxnSpPr>
                <a:cxnSpLocks/>
              </p:cNvCxnSpPr>
              <p:nvPr/>
            </p:nvCxnSpPr>
            <p:spPr>
              <a:xfrm>
                <a:off x="702741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DFD083F1-8082-4E5A-95DC-D07D909C1B01}"/>
                  </a:ext>
                </a:extLst>
              </p:cNvPr>
              <p:cNvCxnSpPr>
                <a:cxnSpLocks/>
              </p:cNvCxnSpPr>
              <p:nvPr/>
            </p:nvCxnSpPr>
            <p:spPr>
              <a:xfrm>
                <a:off x="710126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88C50D39-FE62-4311-9216-5BFA1516E801}"/>
                  </a:ext>
                </a:extLst>
              </p:cNvPr>
              <p:cNvCxnSpPr>
                <a:cxnSpLocks/>
              </p:cNvCxnSpPr>
              <p:nvPr/>
            </p:nvCxnSpPr>
            <p:spPr>
              <a:xfrm>
                <a:off x="717511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11190C5F-092B-4C3C-AC56-0C620F0C652D}"/>
                  </a:ext>
                </a:extLst>
              </p:cNvPr>
              <p:cNvCxnSpPr>
                <a:cxnSpLocks/>
              </p:cNvCxnSpPr>
              <p:nvPr/>
            </p:nvCxnSpPr>
            <p:spPr>
              <a:xfrm>
                <a:off x="724897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D2DE06DA-60F8-47CD-9B22-DA7832B0BE8C}"/>
                  </a:ext>
                </a:extLst>
              </p:cNvPr>
              <p:cNvCxnSpPr>
                <a:cxnSpLocks/>
              </p:cNvCxnSpPr>
              <p:nvPr/>
            </p:nvCxnSpPr>
            <p:spPr>
              <a:xfrm>
                <a:off x="732282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0" name="Group 299">
              <a:extLst>
                <a:ext uri="{FF2B5EF4-FFF2-40B4-BE49-F238E27FC236}">
                  <a16:creationId xmlns:a16="http://schemas.microsoft.com/office/drawing/2014/main" id="{B1E49DB1-F4DB-4FFF-91DF-E379EBB91448}"/>
                </a:ext>
              </a:extLst>
            </p:cNvPr>
            <p:cNvGrpSpPr/>
            <p:nvPr/>
          </p:nvGrpSpPr>
          <p:grpSpPr>
            <a:xfrm>
              <a:off x="7618242" y="3550614"/>
              <a:ext cx="590832" cy="117432"/>
              <a:chOff x="7618242" y="3550614"/>
              <a:chExt cx="590832" cy="117432"/>
            </a:xfrm>
          </p:grpSpPr>
          <p:cxnSp>
            <p:nvCxnSpPr>
              <p:cNvPr id="301" name="Straight Connector 300">
                <a:extLst>
                  <a:ext uri="{FF2B5EF4-FFF2-40B4-BE49-F238E27FC236}">
                    <a16:creationId xmlns:a16="http://schemas.microsoft.com/office/drawing/2014/main" id="{D8131113-A7E1-49AD-AC96-E8AF8A684C2E}"/>
                  </a:ext>
                </a:extLst>
              </p:cNvPr>
              <p:cNvCxnSpPr>
                <a:cxnSpLocks/>
              </p:cNvCxnSpPr>
              <p:nvPr/>
            </p:nvCxnSpPr>
            <p:spPr>
              <a:xfrm>
                <a:off x="761824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F5AFFA1B-A983-4F19-BAF8-A89C64BA71BA}"/>
                  </a:ext>
                </a:extLst>
              </p:cNvPr>
              <p:cNvCxnSpPr>
                <a:cxnSpLocks/>
              </p:cNvCxnSpPr>
              <p:nvPr/>
            </p:nvCxnSpPr>
            <p:spPr>
              <a:xfrm>
                <a:off x="769209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F0572E64-0D7C-4849-95B9-55AA1C7A0AD8}"/>
                  </a:ext>
                </a:extLst>
              </p:cNvPr>
              <p:cNvCxnSpPr>
                <a:cxnSpLocks/>
              </p:cNvCxnSpPr>
              <p:nvPr/>
            </p:nvCxnSpPr>
            <p:spPr>
              <a:xfrm>
                <a:off x="813522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D4972C02-ADB3-4D5D-9BE5-BADFE524268D}"/>
                  </a:ext>
                </a:extLst>
              </p:cNvPr>
              <p:cNvCxnSpPr>
                <a:cxnSpLocks/>
              </p:cNvCxnSpPr>
              <p:nvPr/>
            </p:nvCxnSpPr>
            <p:spPr>
              <a:xfrm>
                <a:off x="820907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4EFD0419-7549-4778-92A5-E087A725B121}"/>
                  </a:ext>
                </a:extLst>
              </p:cNvPr>
              <p:cNvCxnSpPr>
                <a:cxnSpLocks/>
              </p:cNvCxnSpPr>
              <p:nvPr/>
            </p:nvCxnSpPr>
            <p:spPr>
              <a:xfrm>
                <a:off x="7765950"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28ADDA35-5C2E-4EC9-9244-CA48E9F307FD}"/>
                  </a:ext>
                </a:extLst>
              </p:cNvPr>
              <p:cNvCxnSpPr>
                <a:cxnSpLocks/>
              </p:cNvCxnSpPr>
              <p:nvPr/>
            </p:nvCxnSpPr>
            <p:spPr>
              <a:xfrm>
                <a:off x="7839804"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5B1527A-4ADA-4451-91E2-1F1C5D884CE8}"/>
                  </a:ext>
                </a:extLst>
              </p:cNvPr>
              <p:cNvCxnSpPr>
                <a:cxnSpLocks/>
              </p:cNvCxnSpPr>
              <p:nvPr/>
            </p:nvCxnSpPr>
            <p:spPr>
              <a:xfrm>
                <a:off x="7913658" y="3550614"/>
                <a:ext cx="0" cy="11743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2304DFA-6410-47BB-B527-8325EEEDE36D}"/>
                  </a:ext>
                </a:extLst>
              </p:cNvPr>
              <p:cNvCxnSpPr>
                <a:cxnSpLocks/>
              </p:cNvCxnSpPr>
              <p:nvPr/>
            </p:nvCxnSpPr>
            <p:spPr>
              <a:xfrm>
                <a:off x="7987512"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E0EFD777-1220-4AFF-9BE0-9E0602AD9479}"/>
                  </a:ext>
                </a:extLst>
              </p:cNvPr>
              <p:cNvCxnSpPr>
                <a:cxnSpLocks/>
              </p:cNvCxnSpPr>
              <p:nvPr/>
            </p:nvCxnSpPr>
            <p:spPr>
              <a:xfrm>
                <a:off x="8061366" y="3550614"/>
                <a:ext cx="0" cy="117432"/>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 name="Content Placeholder 2">
            <a:extLst>
              <a:ext uri="{FF2B5EF4-FFF2-40B4-BE49-F238E27FC236}">
                <a16:creationId xmlns:a16="http://schemas.microsoft.com/office/drawing/2014/main" id="{2E4176B0-715B-4253-8E0F-53D2F88AF0E1}"/>
              </a:ext>
            </a:extLst>
          </p:cNvPr>
          <p:cNvSpPr txBox="1">
            <a:spLocks/>
          </p:cNvSpPr>
          <p:nvPr/>
        </p:nvSpPr>
        <p:spPr>
          <a:xfrm>
            <a:off x="623888" y="2658800"/>
            <a:ext cx="10958513" cy="297808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Can you estimate what number the arrow is pointing to? Would 5,900 be a good estimate? Why not? Which two multiples of a thousand is the number between? What is the mid-point between these two multiples? How can this help you? How do you know the number comes before 5,500? How many intervals between each thousand? What does this tell you? Which two multiples of 100 is the number between. What would a suitable estimate be?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Repeat for the other arrows discussing the corresponding multiples either side.</a:t>
            </a:r>
          </a:p>
          <a:p>
            <a:pPr>
              <a:lnSpc>
                <a:spcPct val="120000"/>
              </a:lnSpc>
              <a:spcBef>
                <a:spcPts val="600"/>
              </a:spcBef>
              <a:spcAft>
                <a:spcPts val="600"/>
              </a:spcAft>
              <a:buClr>
                <a:srgbClr val="585858"/>
              </a:buClr>
              <a:buFont typeface="Arial" panose="020B0604020202020204" pitchFamily="34" charset="0"/>
              <a:buChar char="•"/>
            </a:pPr>
            <a:r>
              <a:rPr lang="en-US" sz="2000" dirty="0">
                <a:latin typeface="Arial" panose="020B0604020202020204" pitchFamily="34" charset="0"/>
                <a:cs typeface="Arial" panose="020B0604020202020204" pitchFamily="34" charset="0"/>
              </a:rPr>
              <a:t>Where do you think 2,458 would be on the line? 7,208? 2,319? Repeat for other numbers.</a:t>
            </a:r>
            <a:endParaRPr lang="en-GB" sz="2000" dirty="0">
              <a:latin typeface="Arial" panose="020B0604020202020204" pitchFamily="34" charset="0"/>
              <a:cs typeface="Arial" panose="020B0604020202020204" pitchFamily="34" charset="0"/>
            </a:endParaRPr>
          </a:p>
          <a:p>
            <a:pPr>
              <a:lnSpc>
                <a:spcPct val="120000"/>
              </a:lnSpc>
              <a:spcBef>
                <a:spcPts val="600"/>
              </a:spcBef>
              <a:spcAft>
                <a:spcPts val="600"/>
              </a:spcAft>
              <a:buClr>
                <a:srgbClr val="585858"/>
              </a:buClr>
              <a:buFont typeface="Arial" panose="020B0604020202020204" pitchFamily="34" charset="0"/>
              <a:buChar char="•"/>
            </a:pPr>
            <a:endParaRPr lang="en-US" sz="2000" dirty="0"/>
          </a:p>
          <a:p>
            <a:pPr>
              <a:lnSpc>
                <a:spcPct val="120000"/>
              </a:lnSpc>
              <a:spcBef>
                <a:spcPts val="600"/>
              </a:spcBef>
              <a:spcAft>
                <a:spcPts val="600"/>
              </a:spcAft>
              <a:buFont typeface="Arial" panose="020B0604020202020204" pitchFamily="34" charset="0"/>
              <a:buChar char="•"/>
            </a:pPr>
            <a:endParaRPr lang="en-GB" sz="2000" dirty="0"/>
          </a:p>
          <a:p>
            <a:pPr marL="0" indent="0">
              <a:lnSpc>
                <a:spcPct val="120000"/>
              </a:lnSpc>
              <a:spcBef>
                <a:spcPts val="600"/>
              </a:spcBef>
              <a:spcAft>
                <a:spcPts val="600"/>
              </a:spcAft>
              <a:buNone/>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a:p>
            <a:pPr>
              <a:lnSpc>
                <a:spcPct val="120000"/>
              </a:lnSpc>
              <a:spcBef>
                <a:spcPts val="600"/>
              </a:spcBef>
              <a:spcAft>
                <a:spcPts val="600"/>
              </a:spcAft>
              <a:buFont typeface="Arial" panose="020B0604020202020204" pitchFamily="34" charset="0"/>
              <a:buChar char="•"/>
            </a:pPr>
            <a:endParaRPr lang="en-GB" sz="2000" kern="0" dirty="0">
              <a:solidFill>
                <a:schemeClr val="tx1"/>
              </a:solidFill>
            </a:endParaRPr>
          </a:p>
        </p:txBody>
      </p:sp>
      <p:cxnSp>
        <p:nvCxnSpPr>
          <p:cNvPr id="139" name="Straight Arrow Connector 138">
            <a:extLst>
              <a:ext uri="{FF2B5EF4-FFF2-40B4-BE49-F238E27FC236}">
                <a16:creationId xmlns:a16="http://schemas.microsoft.com/office/drawing/2014/main" id="{179588D8-4C88-489F-BD04-CE38F6DA3A71}"/>
              </a:ext>
            </a:extLst>
          </p:cNvPr>
          <p:cNvCxnSpPr>
            <a:cxnSpLocks/>
          </p:cNvCxnSpPr>
          <p:nvPr/>
        </p:nvCxnSpPr>
        <p:spPr>
          <a:xfrm>
            <a:off x="171292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0" name="Straight Arrow Connector 139">
            <a:extLst>
              <a:ext uri="{FF2B5EF4-FFF2-40B4-BE49-F238E27FC236}">
                <a16:creationId xmlns:a16="http://schemas.microsoft.com/office/drawing/2014/main" id="{0F2FCA68-36DA-46B2-9615-FC483B39F150}"/>
              </a:ext>
            </a:extLst>
          </p:cNvPr>
          <p:cNvCxnSpPr>
            <a:cxnSpLocks/>
          </p:cNvCxnSpPr>
          <p:nvPr/>
        </p:nvCxnSpPr>
        <p:spPr>
          <a:xfrm>
            <a:off x="9730281"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cxnSp>
        <p:nvCxnSpPr>
          <p:cNvPr id="141" name="Straight Arrow Connector 140">
            <a:extLst>
              <a:ext uri="{FF2B5EF4-FFF2-40B4-BE49-F238E27FC236}">
                <a16:creationId xmlns:a16="http://schemas.microsoft.com/office/drawing/2014/main" id="{623150B3-18DA-442A-8576-D58A52380D00}"/>
              </a:ext>
            </a:extLst>
          </p:cNvPr>
          <p:cNvCxnSpPr>
            <a:cxnSpLocks/>
          </p:cNvCxnSpPr>
          <p:nvPr/>
        </p:nvCxnSpPr>
        <p:spPr>
          <a:xfrm>
            <a:off x="4073760" y="1641057"/>
            <a:ext cx="0" cy="391886"/>
          </a:xfrm>
          <a:prstGeom prst="straightConnector1">
            <a:avLst/>
          </a:prstGeom>
          <a:ln>
            <a:solidFill>
              <a:srgbClr val="FF0000"/>
            </a:solidFill>
            <a:tailEnd type="triangle" w="lg" len="med"/>
          </a:ln>
        </p:spPr>
        <p:style>
          <a:lnRef idx="2">
            <a:schemeClr val="dk1"/>
          </a:lnRef>
          <a:fillRef idx="0">
            <a:schemeClr val="dk1"/>
          </a:fillRef>
          <a:effectRef idx="1">
            <a:schemeClr val="dk1"/>
          </a:effectRef>
          <a:fontRef idx="minor">
            <a:schemeClr val="tx1"/>
          </a:fontRef>
        </p:style>
      </p:cxnSp>
      <p:sp>
        <p:nvSpPr>
          <p:cNvPr id="138" name="TextBox 19">
            <a:extLst>
              <a:ext uri="{FF2B5EF4-FFF2-40B4-BE49-F238E27FC236}">
                <a16:creationId xmlns:a16="http://schemas.microsoft.com/office/drawing/2014/main" id="{85F35A80-92A6-4E8A-AD77-07B8F2156490}"/>
              </a:ext>
            </a:extLst>
          </p:cNvPr>
          <p:cNvSpPr txBox="1"/>
          <p:nvPr/>
        </p:nvSpPr>
        <p:spPr>
          <a:xfrm>
            <a:off x="608042" y="5777851"/>
            <a:ext cx="1010136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algn="ctr">
              <a:buNone/>
            </a:pPr>
            <a:r>
              <a:rPr lang="en-US" sz="2000" i="1" dirty="0"/>
              <a:t>T</a:t>
            </a:r>
            <a:r>
              <a:rPr lang="en-GB" sz="2000" i="1" dirty="0"/>
              <a:t>he previous multiple of 1,000 is ____ .The next multiple of 1,000 is ___.</a:t>
            </a:r>
          </a:p>
        </p:txBody>
      </p:sp>
    </p:spTree>
    <p:custDataLst>
      <p:tags r:id="rId1"/>
    </p:custDataLst>
    <p:extLst>
      <p:ext uri="{BB962C8B-B14F-4D97-AF65-F5344CB8AC3E}">
        <p14:creationId xmlns:p14="http://schemas.microsoft.com/office/powerpoint/2010/main" val="1692971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1.5"/>
</p:tagLst>
</file>

<file path=ppt/tags/tag3.xml><?xml version="1.0" encoding="utf-8"?>
<p:tagLst xmlns:a="http://schemas.openxmlformats.org/drawingml/2006/main" xmlns:r="http://schemas.openxmlformats.org/officeDocument/2006/relationships" xmlns:p="http://schemas.openxmlformats.org/presentationml/2006/main">
  <p:tag name="TIMING" val="|11.5"/>
</p:tagLst>
</file>

<file path=ppt/tags/tag4.xml><?xml version="1.0" encoding="utf-8"?>
<p:tagLst xmlns:a="http://schemas.openxmlformats.org/drawingml/2006/main" xmlns:r="http://schemas.openxmlformats.org/officeDocument/2006/relationships" xmlns:p="http://schemas.openxmlformats.org/presentationml/2006/main">
  <p:tag name="TIMING" val="|11.5"/>
</p:tagLst>
</file>

<file path=ppt/tags/tag5.xml><?xml version="1.0" encoding="utf-8"?>
<p:tagLst xmlns:a="http://schemas.openxmlformats.org/drawingml/2006/main" xmlns:r="http://schemas.openxmlformats.org/officeDocument/2006/relationships" xmlns:p="http://schemas.openxmlformats.org/presentationml/2006/main">
  <p:tag name="TIMING" val="|11.5"/>
</p:tagLst>
</file>

<file path=ppt/tags/tag6.xml><?xml version="1.0" encoding="utf-8"?>
<p:tagLst xmlns:a="http://schemas.openxmlformats.org/drawingml/2006/main" xmlns:r="http://schemas.openxmlformats.org/officeDocument/2006/relationships" xmlns:p="http://schemas.openxmlformats.org/presentationml/2006/main">
  <p:tag name="TIMING" val="|11.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2006/metadata/properties"/>
    <ds:schemaRef ds:uri="http://purl.org/dc/term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8A0C6FE2-BB29-4CC2-8D5A-A701DB39CD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1671</Words>
  <Application>Microsoft Office PowerPoint</Application>
  <PresentationFormat>Widescreen</PresentationFormat>
  <Paragraphs>194</Paragraphs>
  <Slides>27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Myriad Pro</vt:lpstr>
      <vt:lpstr>Myriad Pro Semibold</vt:lpstr>
      <vt:lpstr>Custom Design</vt:lpstr>
      <vt:lpstr>PowerPoint Presentation</vt:lpstr>
      <vt:lpstr>4NPV-3 Reason about the location of any four-digit number in the linear number system, including identifying the previous and next multiple of 1,000 and 100, and rounding to the nearest of each. </vt:lpstr>
      <vt:lpstr>4NPV-3: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vt:lpstr>
      <vt:lpstr>4NPV-3 Four-digit numbers in the linear number system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4</cp:revision>
  <dcterms:created xsi:type="dcterms:W3CDTF">2020-08-07T06:29:50Z</dcterms:created>
  <dcterms:modified xsi:type="dcterms:W3CDTF">2022-11-10T14:42:14Z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