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7" r:id="rId5"/>
    <p:sldId id="263" r:id="rId6"/>
    <p:sldId id="261" r:id="rId7"/>
    <p:sldId id="298" r:id="rId8"/>
    <p:sldId id="267" r:id="rId9"/>
    <p:sldId id="469" r:id="rId10"/>
    <p:sldId id="470" r:id="rId11"/>
    <p:sldId id="350" r:id="rId12"/>
    <p:sldId id="476" r:id="rId13"/>
    <p:sldId id="405" r:id="rId14"/>
    <p:sldId id="477" r:id="rId15"/>
    <p:sldId id="407" r:id="rId16"/>
    <p:sldId id="467" r:id="rId17"/>
    <p:sldId id="408" r:id="rId18"/>
    <p:sldId id="466" r:id="rId19"/>
    <p:sldId id="471" r:id="rId20"/>
    <p:sldId id="303" r:id="rId21"/>
    <p:sldId id="410" r:id="rId22"/>
    <p:sldId id="456" r:id="rId23"/>
    <p:sldId id="4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D8858-C5F8-4499-B5C0-67E613BE1A79}" v="12" dt="2020-08-17T09:58:47.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81420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366021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196440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17</a:t>
            </a:fld>
            <a:endParaRPr lang="en-GB" dirty="0"/>
          </a:p>
        </p:txBody>
      </p:sp>
    </p:spTree>
    <p:extLst>
      <p:ext uri="{BB962C8B-B14F-4D97-AF65-F5344CB8AC3E}">
        <p14:creationId xmlns:p14="http://schemas.microsoft.com/office/powerpoint/2010/main" val="84665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327314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277834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US" dirty="0"/>
              <a:t>Animations are not manual</a:t>
            </a:r>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9</a:t>
            </a:fld>
            <a:endParaRPr lang="en-GB" dirty="0"/>
          </a:p>
        </p:txBody>
      </p:sp>
    </p:spTree>
    <p:extLst>
      <p:ext uri="{BB962C8B-B14F-4D97-AF65-F5344CB8AC3E}">
        <p14:creationId xmlns:p14="http://schemas.microsoft.com/office/powerpoint/2010/main" val="392401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110326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273867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203316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1151313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954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2322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hyperlink" Target="https://nrich.maths.org/2006"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resources/52479"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www.ncetm.org.uk/classroom-resources/primm-1-22-composition-and-calculation-1-000-and-four-digit-number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pPr>
              <a:buClrTx/>
              <a:buFontTx/>
              <a:buNone/>
            </a:pPr>
            <a:r>
              <a:rPr lang="en-US" altLang="en-US" dirty="0"/>
              <a:t>Place value in four-digit numbers</a:t>
            </a:r>
            <a:endParaRPr lang="en-GB" kern="0" dirty="0"/>
          </a:p>
        </p:txBody>
      </p:sp>
      <p:sp>
        <p:nvSpPr>
          <p:cNvPr id="2" name="Text Placeholder 1">
            <a:extLst>
              <a:ext uri="{FF2B5EF4-FFF2-40B4-BE49-F238E27FC236}">
                <a16:creationId xmlns:a16="http://schemas.microsoft.com/office/drawing/2014/main" id="{5B89B450-2215-4899-870C-78A2CC184DFC}"/>
              </a:ext>
            </a:extLst>
          </p:cNvPr>
          <p:cNvSpPr>
            <a:spLocks noGrp="1"/>
          </p:cNvSpPr>
          <p:nvPr>
            <p:ph type="body" sz="quarter" idx="12"/>
          </p:nvPr>
        </p:nvSpPr>
        <p:spPr/>
        <p:txBody>
          <a:bodyPr/>
          <a:lstStyle/>
          <a:p>
            <a:r>
              <a:rPr lang="en-US" altLang="en-US" dirty="0"/>
              <a:t>4NPV-2</a:t>
            </a:r>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4NPV-2 Place value in four-digit numbers</a:t>
            </a:r>
            <a:endParaRPr lang="en-GB" dirty="0"/>
          </a:p>
        </p:txBody>
      </p:sp>
      <p:sp>
        <p:nvSpPr>
          <p:cNvPr id="6" name="TextBox 5">
            <a:extLst>
              <a:ext uri="{FF2B5EF4-FFF2-40B4-BE49-F238E27FC236}">
                <a16:creationId xmlns:a16="http://schemas.microsoft.com/office/drawing/2014/main" id="{9635C174-A8BD-43E5-8539-B83B3C28B1CD}"/>
              </a:ext>
            </a:extLst>
          </p:cNvPr>
          <p:cNvSpPr txBox="1"/>
          <p:nvPr/>
        </p:nvSpPr>
        <p:spPr bwMode="auto">
          <a:xfrm>
            <a:off x="829048" y="5210473"/>
            <a:ext cx="76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5,000</a:t>
            </a:r>
          </a:p>
        </p:txBody>
      </p:sp>
      <p:sp>
        <p:nvSpPr>
          <p:cNvPr id="7" name="TextBox 6">
            <a:extLst>
              <a:ext uri="{FF2B5EF4-FFF2-40B4-BE49-F238E27FC236}">
                <a16:creationId xmlns:a16="http://schemas.microsoft.com/office/drawing/2014/main" id="{8B175F16-1537-40EB-85B9-1C78BA78D312}"/>
              </a:ext>
            </a:extLst>
          </p:cNvPr>
          <p:cNvSpPr txBox="1"/>
          <p:nvPr/>
        </p:nvSpPr>
        <p:spPr bwMode="auto">
          <a:xfrm>
            <a:off x="2344377" y="5210472"/>
            <a:ext cx="574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300</a:t>
            </a:r>
          </a:p>
        </p:txBody>
      </p:sp>
      <p:sp>
        <p:nvSpPr>
          <p:cNvPr id="8" name="TextBox 7">
            <a:extLst>
              <a:ext uri="{FF2B5EF4-FFF2-40B4-BE49-F238E27FC236}">
                <a16:creationId xmlns:a16="http://schemas.microsoft.com/office/drawing/2014/main" id="{9D141FBD-75F8-4D59-8B18-89C4E3461375}"/>
              </a:ext>
            </a:extLst>
          </p:cNvPr>
          <p:cNvSpPr txBox="1"/>
          <p:nvPr/>
        </p:nvSpPr>
        <p:spPr bwMode="auto">
          <a:xfrm>
            <a:off x="3796601" y="5210471"/>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40</a:t>
            </a:r>
          </a:p>
        </p:txBody>
      </p:sp>
      <p:sp>
        <p:nvSpPr>
          <p:cNvPr id="9" name="TextBox 8">
            <a:extLst>
              <a:ext uri="{FF2B5EF4-FFF2-40B4-BE49-F238E27FC236}">
                <a16:creationId xmlns:a16="http://schemas.microsoft.com/office/drawing/2014/main" id="{51955A4B-2073-4F72-BFC1-ABB74C1A85AF}"/>
              </a:ext>
            </a:extLst>
          </p:cNvPr>
          <p:cNvSpPr txBox="1"/>
          <p:nvPr/>
        </p:nvSpPr>
        <p:spPr bwMode="auto">
          <a:xfrm>
            <a:off x="5173548" y="5210470"/>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2</a:t>
            </a:r>
          </a:p>
        </p:txBody>
      </p:sp>
      <p:sp>
        <p:nvSpPr>
          <p:cNvPr id="10" name="TextBox 9">
            <a:extLst>
              <a:ext uri="{FF2B5EF4-FFF2-40B4-BE49-F238E27FC236}">
                <a16:creationId xmlns:a16="http://schemas.microsoft.com/office/drawing/2014/main" id="{E6573329-A08C-4C9E-B7FF-CD35CE212A0C}"/>
              </a:ext>
            </a:extLst>
          </p:cNvPr>
          <p:cNvSpPr txBox="1"/>
          <p:nvPr/>
        </p:nvSpPr>
        <p:spPr bwMode="auto">
          <a:xfrm>
            <a:off x="5435209" y="5210470"/>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a:t>
            </a:r>
            <a:r>
              <a:rPr lang="en-GB" sz="2000" dirty="0">
                <a:latin typeface="Arial" panose="020B0604020202020204" pitchFamily="34" charset="0"/>
                <a:ea typeface="Myriad Pro Semibold" charset="0"/>
                <a:cs typeface="Arial" panose="020B0604020202020204" pitchFamily="34" charset="0"/>
              </a:rPr>
              <a:t> </a:t>
            </a:r>
            <a:r>
              <a:rPr lang="en-GB" sz="2000" dirty="0">
                <a:ea typeface="Myriad Pro Semibold" charset="0"/>
                <a:cs typeface="Arial" panose="020B0604020202020204" pitchFamily="34" charset="0"/>
              </a:rPr>
              <a:t>5,342</a:t>
            </a:r>
          </a:p>
        </p:txBody>
      </p:sp>
      <p:grpSp>
        <p:nvGrpSpPr>
          <p:cNvPr id="19" name="Group 18">
            <a:extLst>
              <a:ext uri="{FF2B5EF4-FFF2-40B4-BE49-F238E27FC236}">
                <a16:creationId xmlns:a16="http://schemas.microsoft.com/office/drawing/2014/main" id="{41F796A2-8BD6-4B80-A994-3822C8C4B2FD}"/>
              </a:ext>
            </a:extLst>
          </p:cNvPr>
          <p:cNvGrpSpPr/>
          <p:nvPr/>
        </p:nvGrpSpPr>
        <p:grpSpPr>
          <a:xfrm>
            <a:off x="1777348" y="5210470"/>
            <a:ext cx="3138025" cy="400110"/>
            <a:chOff x="2147277" y="4799699"/>
            <a:chExt cx="4173641" cy="400110"/>
          </a:xfrm>
        </p:grpSpPr>
        <p:sp>
          <p:nvSpPr>
            <p:cNvPr id="16" name="TextBox 15">
              <a:extLst>
                <a:ext uri="{FF2B5EF4-FFF2-40B4-BE49-F238E27FC236}">
                  <a16:creationId xmlns:a16="http://schemas.microsoft.com/office/drawing/2014/main" id="{FD99E3FA-712B-40F2-A65C-74B8902BC360}"/>
                </a:ext>
              </a:extLst>
            </p:cNvPr>
            <p:cNvSpPr txBox="1"/>
            <p:nvPr/>
          </p:nvSpPr>
          <p:spPr>
            <a:xfrm>
              <a:off x="2147277" y="4799699"/>
              <a:ext cx="443889" cy="400110"/>
            </a:xfrm>
            <a:prstGeom prst="rect">
              <a:avLst/>
            </a:prstGeom>
            <a:noFill/>
          </p:spPr>
          <p:txBody>
            <a:bodyPr wrap="square" rtlCol="0">
              <a:spAutoFit/>
            </a:bodyPr>
            <a:lstStyle/>
            <a:p>
              <a:pPr>
                <a:buNone/>
              </a:pPr>
              <a:r>
                <a:rPr lang="en-GB" sz="2000" dirty="0">
                  <a:cs typeface="Arial" panose="020B0604020202020204" pitchFamily="34" charset="0"/>
                </a:rPr>
                <a:t>+</a:t>
              </a:r>
            </a:p>
          </p:txBody>
        </p:sp>
        <p:sp>
          <p:nvSpPr>
            <p:cNvPr id="17" name="TextBox 16">
              <a:extLst>
                <a:ext uri="{FF2B5EF4-FFF2-40B4-BE49-F238E27FC236}">
                  <a16:creationId xmlns:a16="http://schemas.microsoft.com/office/drawing/2014/main" id="{FF9410A3-394C-44D7-AADD-C2E18E0280B9}"/>
                </a:ext>
              </a:extLst>
            </p:cNvPr>
            <p:cNvSpPr txBox="1"/>
            <p:nvPr/>
          </p:nvSpPr>
          <p:spPr>
            <a:xfrm>
              <a:off x="3974160" y="4799699"/>
              <a:ext cx="416172" cy="400110"/>
            </a:xfrm>
            <a:prstGeom prst="rect">
              <a:avLst/>
            </a:prstGeom>
            <a:noFill/>
          </p:spPr>
          <p:txBody>
            <a:bodyPr wrap="none" rtlCol="0">
              <a:spAutoFit/>
            </a:bodyPr>
            <a:lstStyle/>
            <a:p>
              <a:pPr>
                <a:buNone/>
              </a:pPr>
              <a:r>
                <a:rPr lang="en-GB" sz="2000" dirty="0">
                  <a:cs typeface="Arial" panose="020B0604020202020204" pitchFamily="34" charset="0"/>
                </a:rPr>
                <a:t>+</a:t>
              </a:r>
            </a:p>
          </p:txBody>
        </p:sp>
        <p:sp>
          <p:nvSpPr>
            <p:cNvPr id="18" name="TextBox 17">
              <a:extLst>
                <a:ext uri="{FF2B5EF4-FFF2-40B4-BE49-F238E27FC236}">
                  <a16:creationId xmlns:a16="http://schemas.microsoft.com/office/drawing/2014/main" id="{ED7A7039-B2F8-4CE7-9A2A-087EC3F30929}"/>
                </a:ext>
              </a:extLst>
            </p:cNvPr>
            <p:cNvSpPr txBox="1"/>
            <p:nvPr/>
          </p:nvSpPr>
          <p:spPr>
            <a:xfrm>
              <a:off x="5877029" y="4799699"/>
              <a:ext cx="443889" cy="400110"/>
            </a:xfrm>
            <a:prstGeom prst="rect">
              <a:avLst/>
            </a:prstGeom>
            <a:noFill/>
          </p:spPr>
          <p:txBody>
            <a:bodyPr wrap="square" rtlCol="0">
              <a:spAutoFit/>
            </a:bodyPr>
            <a:lstStyle/>
            <a:p>
              <a:pPr>
                <a:buNone/>
              </a:pPr>
              <a:r>
                <a:rPr lang="en-GB" sz="2000" dirty="0">
                  <a:cs typeface="Arial" panose="020B0604020202020204" pitchFamily="34" charset="0"/>
                </a:rPr>
                <a:t>+</a:t>
              </a:r>
            </a:p>
          </p:txBody>
        </p:sp>
      </p:grpSp>
      <p:grpSp>
        <p:nvGrpSpPr>
          <p:cNvPr id="13" name="Group 12">
            <a:extLst>
              <a:ext uri="{FF2B5EF4-FFF2-40B4-BE49-F238E27FC236}">
                <a16:creationId xmlns:a16="http://schemas.microsoft.com/office/drawing/2014/main" id="{BDF7CB94-C8BF-40AF-B799-EC973E4B694A}"/>
              </a:ext>
            </a:extLst>
          </p:cNvPr>
          <p:cNvGrpSpPr/>
          <p:nvPr/>
        </p:nvGrpSpPr>
        <p:grpSpPr>
          <a:xfrm>
            <a:off x="2296949" y="1647530"/>
            <a:ext cx="595608" cy="1825350"/>
            <a:chOff x="5936458" y="3646450"/>
            <a:chExt cx="530819" cy="1626793"/>
          </a:xfrm>
        </p:grpSpPr>
        <p:pic>
          <p:nvPicPr>
            <p:cNvPr id="14" name="Picture 13">
              <a:extLst>
                <a:ext uri="{FF2B5EF4-FFF2-40B4-BE49-F238E27FC236}">
                  <a16:creationId xmlns:a16="http://schemas.microsoft.com/office/drawing/2014/main" id="{09F15B77-A23A-48BC-A686-6096128DAFDD}"/>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15" name="Picture 14">
              <a:extLst>
                <a:ext uri="{FF2B5EF4-FFF2-40B4-BE49-F238E27FC236}">
                  <a16:creationId xmlns:a16="http://schemas.microsoft.com/office/drawing/2014/main" id="{E6D36C11-B2AB-4062-A8D5-B2DF61B79806}"/>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20" name="Picture 19">
              <a:extLst>
                <a:ext uri="{FF2B5EF4-FFF2-40B4-BE49-F238E27FC236}">
                  <a16:creationId xmlns:a16="http://schemas.microsoft.com/office/drawing/2014/main" id="{FCA05927-389B-4D9B-8861-B2231AF33D10}"/>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21" name="Group 20">
            <a:extLst>
              <a:ext uri="{FF2B5EF4-FFF2-40B4-BE49-F238E27FC236}">
                <a16:creationId xmlns:a16="http://schemas.microsoft.com/office/drawing/2014/main" id="{4215D713-9E16-4ABE-9785-38CD1C9FEA9A}"/>
              </a:ext>
            </a:extLst>
          </p:cNvPr>
          <p:cNvGrpSpPr/>
          <p:nvPr/>
        </p:nvGrpSpPr>
        <p:grpSpPr>
          <a:xfrm>
            <a:off x="5182815" y="1647530"/>
            <a:ext cx="623312" cy="1217176"/>
            <a:chOff x="8530018" y="3627932"/>
            <a:chExt cx="555509" cy="1084773"/>
          </a:xfrm>
        </p:grpSpPr>
        <p:pic>
          <p:nvPicPr>
            <p:cNvPr id="22" name="Picture 21">
              <a:extLst>
                <a:ext uri="{FF2B5EF4-FFF2-40B4-BE49-F238E27FC236}">
                  <a16:creationId xmlns:a16="http://schemas.microsoft.com/office/drawing/2014/main" id="{42F019E1-1F01-410D-8FBA-053195B6BC36}"/>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23" name="Picture 22">
              <a:extLst>
                <a:ext uri="{FF2B5EF4-FFF2-40B4-BE49-F238E27FC236}">
                  <a16:creationId xmlns:a16="http://schemas.microsoft.com/office/drawing/2014/main" id="{D7D988A5-EF81-417A-87A8-3CB97D24E571}"/>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24" name="Group 23">
            <a:extLst>
              <a:ext uri="{FF2B5EF4-FFF2-40B4-BE49-F238E27FC236}">
                <a16:creationId xmlns:a16="http://schemas.microsoft.com/office/drawing/2014/main" id="{225D5807-C05A-46F2-AF86-BDC11CA9415B}"/>
              </a:ext>
            </a:extLst>
          </p:cNvPr>
          <p:cNvGrpSpPr/>
          <p:nvPr/>
        </p:nvGrpSpPr>
        <p:grpSpPr>
          <a:xfrm>
            <a:off x="3729494" y="1647530"/>
            <a:ext cx="616384" cy="2488928"/>
            <a:chOff x="7274776" y="3634106"/>
            <a:chExt cx="549335" cy="2218192"/>
          </a:xfrm>
        </p:grpSpPr>
        <p:pic>
          <p:nvPicPr>
            <p:cNvPr id="25" name="Picture 24">
              <a:extLst>
                <a:ext uri="{FF2B5EF4-FFF2-40B4-BE49-F238E27FC236}">
                  <a16:creationId xmlns:a16="http://schemas.microsoft.com/office/drawing/2014/main" id="{5E50A68A-71F1-475B-8821-BE588F70C177}"/>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26" name="Picture 25">
              <a:extLst>
                <a:ext uri="{FF2B5EF4-FFF2-40B4-BE49-F238E27FC236}">
                  <a16:creationId xmlns:a16="http://schemas.microsoft.com/office/drawing/2014/main" id="{51D15800-92EF-4BD7-8EBD-AD28EAFF7703}"/>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27" name="Picture 26">
              <a:extLst>
                <a:ext uri="{FF2B5EF4-FFF2-40B4-BE49-F238E27FC236}">
                  <a16:creationId xmlns:a16="http://schemas.microsoft.com/office/drawing/2014/main" id="{3BDD13E2-AA67-4815-BE36-BA8476B2ED45}"/>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28" name="Picture 27">
              <a:extLst>
                <a:ext uri="{FF2B5EF4-FFF2-40B4-BE49-F238E27FC236}">
                  <a16:creationId xmlns:a16="http://schemas.microsoft.com/office/drawing/2014/main" id="{0EE80726-F4C3-4144-9524-FE51EB131DC5}"/>
                </a:ext>
              </a:extLst>
            </p:cNvPr>
            <p:cNvPicPr>
              <a:picLocks noChangeAspect="1"/>
            </p:cNvPicPr>
            <p:nvPr/>
          </p:nvPicPr>
          <p:blipFill>
            <a:blip r:embed="rId5"/>
            <a:stretch>
              <a:fillRect/>
            </a:stretch>
          </p:blipFill>
          <p:spPr>
            <a:xfrm>
              <a:off x="7274776" y="5339998"/>
              <a:ext cx="549334" cy="512300"/>
            </a:xfrm>
            <a:prstGeom prst="rect">
              <a:avLst/>
            </a:prstGeom>
          </p:spPr>
        </p:pic>
      </p:grpSp>
      <p:grpSp>
        <p:nvGrpSpPr>
          <p:cNvPr id="29" name="Group 28">
            <a:extLst>
              <a:ext uri="{FF2B5EF4-FFF2-40B4-BE49-F238E27FC236}">
                <a16:creationId xmlns:a16="http://schemas.microsoft.com/office/drawing/2014/main" id="{E712FE0D-994A-46A4-80C7-C5012CC45BFE}"/>
              </a:ext>
            </a:extLst>
          </p:cNvPr>
          <p:cNvGrpSpPr/>
          <p:nvPr/>
        </p:nvGrpSpPr>
        <p:grpSpPr>
          <a:xfrm>
            <a:off x="864404" y="1647530"/>
            <a:ext cx="595608" cy="3160044"/>
            <a:chOff x="2806575" y="3932644"/>
            <a:chExt cx="398113" cy="2112224"/>
          </a:xfrm>
        </p:grpSpPr>
        <p:pic>
          <p:nvPicPr>
            <p:cNvPr id="30" name="Picture 29">
              <a:extLst>
                <a:ext uri="{FF2B5EF4-FFF2-40B4-BE49-F238E27FC236}">
                  <a16:creationId xmlns:a16="http://schemas.microsoft.com/office/drawing/2014/main" id="{F0C56F10-2068-4A75-9C39-84D2F7D3E4DC}"/>
                </a:ext>
              </a:extLst>
            </p:cNvPr>
            <p:cNvPicPr>
              <a:picLocks noChangeAspect="1"/>
            </p:cNvPicPr>
            <p:nvPr/>
          </p:nvPicPr>
          <p:blipFill>
            <a:blip r:embed="rId6"/>
            <a:stretch>
              <a:fillRect/>
            </a:stretch>
          </p:blipFill>
          <p:spPr>
            <a:xfrm>
              <a:off x="2806575" y="3932644"/>
              <a:ext cx="398113" cy="400220"/>
            </a:xfrm>
            <a:prstGeom prst="rect">
              <a:avLst/>
            </a:prstGeom>
          </p:spPr>
        </p:pic>
        <p:pic>
          <p:nvPicPr>
            <p:cNvPr id="31" name="Picture 30">
              <a:extLst>
                <a:ext uri="{FF2B5EF4-FFF2-40B4-BE49-F238E27FC236}">
                  <a16:creationId xmlns:a16="http://schemas.microsoft.com/office/drawing/2014/main" id="{CF04AE7F-2161-4238-85E3-373FF77C2E12}"/>
                </a:ext>
              </a:extLst>
            </p:cNvPr>
            <p:cNvPicPr>
              <a:picLocks noChangeAspect="1"/>
            </p:cNvPicPr>
            <p:nvPr/>
          </p:nvPicPr>
          <p:blipFill>
            <a:blip r:embed="rId6"/>
            <a:stretch>
              <a:fillRect/>
            </a:stretch>
          </p:blipFill>
          <p:spPr>
            <a:xfrm>
              <a:off x="2806575" y="4360645"/>
              <a:ext cx="398113" cy="400220"/>
            </a:xfrm>
            <a:prstGeom prst="rect">
              <a:avLst/>
            </a:prstGeom>
          </p:spPr>
        </p:pic>
        <p:pic>
          <p:nvPicPr>
            <p:cNvPr id="32" name="Picture 31">
              <a:extLst>
                <a:ext uri="{FF2B5EF4-FFF2-40B4-BE49-F238E27FC236}">
                  <a16:creationId xmlns:a16="http://schemas.microsoft.com/office/drawing/2014/main" id="{6D89BF65-1930-482E-85A0-2727F145FFD5}"/>
                </a:ext>
              </a:extLst>
            </p:cNvPr>
            <p:cNvPicPr>
              <a:picLocks noChangeAspect="1"/>
            </p:cNvPicPr>
            <p:nvPr/>
          </p:nvPicPr>
          <p:blipFill>
            <a:blip r:embed="rId6"/>
            <a:stretch>
              <a:fillRect/>
            </a:stretch>
          </p:blipFill>
          <p:spPr>
            <a:xfrm>
              <a:off x="2806575" y="4788646"/>
              <a:ext cx="398113" cy="400220"/>
            </a:xfrm>
            <a:prstGeom prst="rect">
              <a:avLst/>
            </a:prstGeom>
          </p:spPr>
        </p:pic>
        <p:pic>
          <p:nvPicPr>
            <p:cNvPr id="33" name="Picture 32">
              <a:extLst>
                <a:ext uri="{FF2B5EF4-FFF2-40B4-BE49-F238E27FC236}">
                  <a16:creationId xmlns:a16="http://schemas.microsoft.com/office/drawing/2014/main" id="{92124224-B12B-4F22-9791-DCF8ABABC2B1}"/>
                </a:ext>
              </a:extLst>
            </p:cNvPr>
            <p:cNvPicPr>
              <a:picLocks noChangeAspect="1"/>
            </p:cNvPicPr>
            <p:nvPr/>
          </p:nvPicPr>
          <p:blipFill>
            <a:blip r:embed="rId6"/>
            <a:stretch>
              <a:fillRect/>
            </a:stretch>
          </p:blipFill>
          <p:spPr>
            <a:xfrm>
              <a:off x="2806575" y="5216647"/>
              <a:ext cx="398113" cy="400220"/>
            </a:xfrm>
            <a:prstGeom prst="rect">
              <a:avLst/>
            </a:prstGeom>
          </p:spPr>
        </p:pic>
        <p:pic>
          <p:nvPicPr>
            <p:cNvPr id="34" name="Picture 33">
              <a:extLst>
                <a:ext uri="{FF2B5EF4-FFF2-40B4-BE49-F238E27FC236}">
                  <a16:creationId xmlns:a16="http://schemas.microsoft.com/office/drawing/2014/main" id="{88EF4004-8C1B-4B15-AD94-962B109B0001}"/>
                </a:ext>
              </a:extLst>
            </p:cNvPr>
            <p:cNvPicPr>
              <a:picLocks noChangeAspect="1"/>
            </p:cNvPicPr>
            <p:nvPr/>
          </p:nvPicPr>
          <p:blipFill>
            <a:blip r:embed="rId6"/>
            <a:stretch>
              <a:fillRect/>
            </a:stretch>
          </p:blipFill>
          <p:spPr>
            <a:xfrm>
              <a:off x="2806575" y="5644648"/>
              <a:ext cx="398113" cy="400220"/>
            </a:xfrm>
            <a:prstGeom prst="rect">
              <a:avLst/>
            </a:prstGeom>
          </p:spPr>
        </p:pic>
      </p:grpSp>
      <p:sp>
        <p:nvSpPr>
          <p:cNvPr id="4" name="Content Placeholder 2">
            <a:extLst>
              <a:ext uri="{FF2B5EF4-FFF2-40B4-BE49-F238E27FC236}">
                <a16:creationId xmlns:a16="http://schemas.microsoft.com/office/drawing/2014/main" id="{62B8214B-6497-4C3B-AF23-17565C609501}"/>
              </a:ext>
            </a:extLst>
          </p:cNvPr>
          <p:cNvSpPr txBox="1">
            <a:spLocks/>
          </p:cNvSpPr>
          <p:nvPr/>
        </p:nvSpPr>
        <p:spPr>
          <a:xfrm>
            <a:off x="6192012" y="156797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Say the value of each column of counters.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Click to reveal the value of each set of counters and write the total value as an addition equation.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the 3?</a:t>
            </a: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a:t>
            </a:r>
            <a:r>
              <a:rPr lang="en-GB" sz="2000" dirty="0">
                <a:latin typeface="Arial" panose="020B0604020202020204" pitchFamily="34" charset="0"/>
                <a:cs typeface="Arial" panose="020B0604020202020204" pitchFamily="34" charset="0"/>
              </a:rPr>
              <a:t>epeat using representations of other 4-digit numbers.</a:t>
            </a:r>
          </a:p>
          <a:p>
            <a:pPr marL="0" indent="0">
              <a:lnSpc>
                <a:spcPct val="120000"/>
              </a:lnSpc>
              <a:spcBef>
                <a:spcPts val="600"/>
              </a:spcBef>
              <a:spcAft>
                <a:spcPts val="600"/>
              </a:spcAft>
              <a:buClr>
                <a:srgbClr val="585858"/>
              </a:buClr>
              <a:buNone/>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19">
            <a:extLst>
              <a:ext uri="{FF2B5EF4-FFF2-40B4-BE49-F238E27FC236}">
                <a16:creationId xmlns:a16="http://schemas.microsoft.com/office/drawing/2014/main" id="{B4B1CEA9-EF88-45E7-BCF5-09E50EF8C4D7}"/>
              </a:ext>
            </a:extLst>
          </p:cNvPr>
          <p:cNvSpPr txBox="1"/>
          <p:nvPr/>
        </p:nvSpPr>
        <p:spPr>
          <a:xfrm>
            <a:off x="6192011" y="3849044"/>
            <a:ext cx="53761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3 represents three hundreds.</a:t>
            </a:r>
          </a:p>
        </p:txBody>
      </p:sp>
    </p:spTree>
    <p:extLst>
      <p:ext uri="{BB962C8B-B14F-4D97-AF65-F5344CB8AC3E}">
        <p14:creationId xmlns:p14="http://schemas.microsoft.com/office/powerpoint/2010/main" val="1203567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4NPV-2 Place value in four-digit numbers</a:t>
            </a:r>
            <a:endParaRPr lang="en-GB" dirty="0"/>
          </a:p>
        </p:txBody>
      </p:sp>
      <p:sp>
        <p:nvSpPr>
          <p:cNvPr id="6" name="TextBox 5">
            <a:extLst>
              <a:ext uri="{FF2B5EF4-FFF2-40B4-BE49-F238E27FC236}">
                <a16:creationId xmlns:a16="http://schemas.microsoft.com/office/drawing/2014/main" id="{9635C174-A8BD-43E5-8539-B83B3C28B1CD}"/>
              </a:ext>
            </a:extLst>
          </p:cNvPr>
          <p:cNvSpPr txBox="1"/>
          <p:nvPr/>
        </p:nvSpPr>
        <p:spPr bwMode="auto">
          <a:xfrm>
            <a:off x="882060" y="5857324"/>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40</a:t>
            </a:r>
          </a:p>
        </p:txBody>
      </p:sp>
      <p:sp>
        <p:nvSpPr>
          <p:cNvPr id="7" name="TextBox 6">
            <a:extLst>
              <a:ext uri="{FF2B5EF4-FFF2-40B4-BE49-F238E27FC236}">
                <a16:creationId xmlns:a16="http://schemas.microsoft.com/office/drawing/2014/main" id="{8B175F16-1537-40EB-85B9-1C78BA78D312}"/>
              </a:ext>
            </a:extLst>
          </p:cNvPr>
          <p:cNvSpPr txBox="1"/>
          <p:nvPr/>
        </p:nvSpPr>
        <p:spPr bwMode="auto">
          <a:xfrm>
            <a:off x="2174151" y="5857323"/>
            <a:ext cx="76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5,000</a:t>
            </a:r>
          </a:p>
        </p:txBody>
      </p:sp>
      <p:sp>
        <p:nvSpPr>
          <p:cNvPr id="8" name="TextBox 7">
            <a:extLst>
              <a:ext uri="{FF2B5EF4-FFF2-40B4-BE49-F238E27FC236}">
                <a16:creationId xmlns:a16="http://schemas.microsoft.com/office/drawing/2014/main" id="{9D141FBD-75F8-4D59-8B18-89C4E3461375}"/>
              </a:ext>
            </a:extLst>
          </p:cNvPr>
          <p:cNvSpPr txBox="1"/>
          <p:nvPr/>
        </p:nvSpPr>
        <p:spPr bwMode="auto">
          <a:xfrm>
            <a:off x="3752630" y="5857322"/>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2</a:t>
            </a:r>
          </a:p>
        </p:txBody>
      </p:sp>
      <p:sp>
        <p:nvSpPr>
          <p:cNvPr id="9" name="TextBox 8">
            <a:extLst>
              <a:ext uri="{FF2B5EF4-FFF2-40B4-BE49-F238E27FC236}">
                <a16:creationId xmlns:a16="http://schemas.microsoft.com/office/drawing/2014/main" id="{51955A4B-2073-4F72-BFC1-ABB74C1A85AF}"/>
              </a:ext>
            </a:extLst>
          </p:cNvPr>
          <p:cNvSpPr txBox="1"/>
          <p:nvPr/>
        </p:nvSpPr>
        <p:spPr bwMode="auto">
          <a:xfrm>
            <a:off x="5153341" y="5857321"/>
            <a:ext cx="574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300</a:t>
            </a:r>
          </a:p>
        </p:txBody>
      </p:sp>
      <p:sp>
        <p:nvSpPr>
          <p:cNvPr id="10" name="TextBox 9">
            <a:extLst>
              <a:ext uri="{FF2B5EF4-FFF2-40B4-BE49-F238E27FC236}">
                <a16:creationId xmlns:a16="http://schemas.microsoft.com/office/drawing/2014/main" id="{E6573329-A08C-4C9E-B7FF-CD35CE212A0C}"/>
              </a:ext>
            </a:extLst>
          </p:cNvPr>
          <p:cNvSpPr txBox="1"/>
          <p:nvPr/>
        </p:nvSpPr>
        <p:spPr bwMode="auto">
          <a:xfrm>
            <a:off x="5746772" y="5857321"/>
            <a:ext cx="1280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a:t>
            </a:r>
            <a:r>
              <a:rPr lang="en-GB" sz="2000" dirty="0">
                <a:latin typeface="Arial" panose="020B0604020202020204" pitchFamily="34" charset="0"/>
                <a:ea typeface="Myriad Pro Semibold" charset="0"/>
                <a:cs typeface="Arial" panose="020B0604020202020204" pitchFamily="34" charset="0"/>
              </a:rPr>
              <a:t> </a:t>
            </a:r>
            <a:r>
              <a:rPr lang="en-GB" sz="2000" dirty="0">
                <a:ea typeface="Myriad Pro Semibold" charset="0"/>
                <a:cs typeface="Arial" panose="020B0604020202020204" pitchFamily="34" charset="0"/>
              </a:rPr>
              <a:t>5,342</a:t>
            </a:r>
          </a:p>
        </p:txBody>
      </p:sp>
      <p:grpSp>
        <p:nvGrpSpPr>
          <p:cNvPr id="19" name="Group 18">
            <a:extLst>
              <a:ext uri="{FF2B5EF4-FFF2-40B4-BE49-F238E27FC236}">
                <a16:creationId xmlns:a16="http://schemas.microsoft.com/office/drawing/2014/main" id="{41F796A2-8BD6-4B80-A994-3822C8C4B2FD}"/>
              </a:ext>
            </a:extLst>
          </p:cNvPr>
          <p:cNvGrpSpPr/>
          <p:nvPr/>
        </p:nvGrpSpPr>
        <p:grpSpPr>
          <a:xfrm>
            <a:off x="1668457" y="5857321"/>
            <a:ext cx="3117186" cy="400110"/>
            <a:chOff x="2147276" y="4799699"/>
            <a:chExt cx="4145925" cy="400110"/>
          </a:xfrm>
        </p:grpSpPr>
        <p:sp>
          <p:nvSpPr>
            <p:cNvPr id="16" name="TextBox 15">
              <a:extLst>
                <a:ext uri="{FF2B5EF4-FFF2-40B4-BE49-F238E27FC236}">
                  <a16:creationId xmlns:a16="http://schemas.microsoft.com/office/drawing/2014/main" id="{FD99E3FA-712B-40F2-A65C-74B8902BC360}"/>
                </a:ext>
              </a:extLst>
            </p:cNvPr>
            <p:cNvSpPr txBox="1"/>
            <p:nvPr/>
          </p:nvSpPr>
          <p:spPr>
            <a:xfrm>
              <a:off x="2147276" y="4799699"/>
              <a:ext cx="416172" cy="400110"/>
            </a:xfrm>
            <a:prstGeom prst="rect">
              <a:avLst/>
            </a:prstGeom>
            <a:noFill/>
          </p:spPr>
          <p:txBody>
            <a:bodyPr wrap="none" rtlCol="0">
              <a:spAutoFit/>
            </a:bodyPr>
            <a:lstStyle/>
            <a:p>
              <a:pPr>
                <a:buNone/>
              </a:pPr>
              <a:r>
                <a:rPr lang="en-GB" sz="2000" dirty="0">
                  <a:cs typeface="Arial" panose="020B0604020202020204" pitchFamily="34" charset="0"/>
                </a:rPr>
                <a:t>+</a:t>
              </a:r>
            </a:p>
          </p:txBody>
        </p:sp>
        <p:sp>
          <p:nvSpPr>
            <p:cNvPr id="17" name="TextBox 16">
              <a:extLst>
                <a:ext uri="{FF2B5EF4-FFF2-40B4-BE49-F238E27FC236}">
                  <a16:creationId xmlns:a16="http://schemas.microsoft.com/office/drawing/2014/main" id="{FF9410A3-394C-44D7-AADD-C2E18E0280B9}"/>
                </a:ext>
              </a:extLst>
            </p:cNvPr>
            <p:cNvSpPr txBox="1"/>
            <p:nvPr/>
          </p:nvSpPr>
          <p:spPr>
            <a:xfrm>
              <a:off x="3974160" y="4799699"/>
              <a:ext cx="416172" cy="400110"/>
            </a:xfrm>
            <a:prstGeom prst="rect">
              <a:avLst/>
            </a:prstGeom>
            <a:noFill/>
          </p:spPr>
          <p:txBody>
            <a:bodyPr wrap="none" rtlCol="0">
              <a:spAutoFit/>
            </a:bodyPr>
            <a:lstStyle/>
            <a:p>
              <a:pPr>
                <a:buNone/>
              </a:pPr>
              <a:r>
                <a:rPr lang="en-GB" sz="2000" dirty="0">
                  <a:cs typeface="Arial" panose="020B0604020202020204" pitchFamily="34" charset="0"/>
                </a:rPr>
                <a:t>+</a:t>
              </a:r>
            </a:p>
          </p:txBody>
        </p:sp>
        <p:sp>
          <p:nvSpPr>
            <p:cNvPr id="18" name="TextBox 17">
              <a:extLst>
                <a:ext uri="{FF2B5EF4-FFF2-40B4-BE49-F238E27FC236}">
                  <a16:creationId xmlns:a16="http://schemas.microsoft.com/office/drawing/2014/main" id="{ED7A7039-B2F8-4CE7-9A2A-087EC3F30929}"/>
                </a:ext>
              </a:extLst>
            </p:cNvPr>
            <p:cNvSpPr txBox="1"/>
            <p:nvPr/>
          </p:nvSpPr>
          <p:spPr>
            <a:xfrm>
              <a:off x="5877029" y="4799699"/>
              <a:ext cx="416172" cy="400110"/>
            </a:xfrm>
            <a:prstGeom prst="rect">
              <a:avLst/>
            </a:prstGeom>
            <a:noFill/>
          </p:spPr>
          <p:txBody>
            <a:bodyPr wrap="none" rtlCol="0">
              <a:spAutoFit/>
            </a:bodyPr>
            <a:lstStyle/>
            <a:p>
              <a:pPr>
                <a:buNone/>
              </a:pPr>
              <a:r>
                <a:rPr lang="en-GB" sz="2000" dirty="0">
                  <a:cs typeface="Arial" panose="020B0604020202020204" pitchFamily="34" charset="0"/>
                </a:rPr>
                <a:t>+</a:t>
              </a:r>
            </a:p>
          </p:txBody>
        </p:sp>
      </p:grpSp>
      <p:grpSp>
        <p:nvGrpSpPr>
          <p:cNvPr id="13" name="Group 12">
            <a:extLst>
              <a:ext uri="{FF2B5EF4-FFF2-40B4-BE49-F238E27FC236}">
                <a16:creationId xmlns:a16="http://schemas.microsoft.com/office/drawing/2014/main" id="{BDF7CB94-C8BF-40AF-B799-EC973E4B694A}"/>
              </a:ext>
            </a:extLst>
          </p:cNvPr>
          <p:cNvGrpSpPr/>
          <p:nvPr/>
        </p:nvGrpSpPr>
        <p:grpSpPr>
          <a:xfrm>
            <a:off x="5246796" y="1647530"/>
            <a:ext cx="595608" cy="1825350"/>
            <a:chOff x="5936458" y="3646450"/>
            <a:chExt cx="530819" cy="1626793"/>
          </a:xfrm>
        </p:grpSpPr>
        <p:pic>
          <p:nvPicPr>
            <p:cNvPr id="14" name="Picture 13">
              <a:extLst>
                <a:ext uri="{FF2B5EF4-FFF2-40B4-BE49-F238E27FC236}">
                  <a16:creationId xmlns:a16="http://schemas.microsoft.com/office/drawing/2014/main" id="{09F15B77-A23A-48BC-A686-6096128DAFDD}"/>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15" name="Picture 14">
              <a:extLst>
                <a:ext uri="{FF2B5EF4-FFF2-40B4-BE49-F238E27FC236}">
                  <a16:creationId xmlns:a16="http://schemas.microsoft.com/office/drawing/2014/main" id="{E6D36C11-B2AB-4062-A8D5-B2DF61B79806}"/>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20" name="Picture 19">
              <a:extLst>
                <a:ext uri="{FF2B5EF4-FFF2-40B4-BE49-F238E27FC236}">
                  <a16:creationId xmlns:a16="http://schemas.microsoft.com/office/drawing/2014/main" id="{FCA05927-389B-4D9B-8861-B2231AF33D10}"/>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21" name="Group 20">
            <a:extLst>
              <a:ext uri="{FF2B5EF4-FFF2-40B4-BE49-F238E27FC236}">
                <a16:creationId xmlns:a16="http://schemas.microsoft.com/office/drawing/2014/main" id="{4215D713-9E16-4ABE-9785-38CD1C9FEA9A}"/>
              </a:ext>
            </a:extLst>
          </p:cNvPr>
          <p:cNvGrpSpPr/>
          <p:nvPr/>
        </p:nvGrpSpPr>
        <p:grpSpPr>
          <a:xfrm>
            <a:off x="3779142" y="1647530"/>
            <a:ext cx="623312" cy="1217176"/>
            <a:chOff x="8530018" y="3627932"/>
            <a:chExt cx="555509" cy="1084773"/>
          </a:xfrm>
        </p:grpSpPr>
        <p:pic>
          <p:nvPicPr>
            <p:cNvPr id="22" name="Picture 21">
              <a:extLst>
                <a:ext uri="{FF2B5EF4-FFF2-40B4-BE49-F238E27FC236}">
                  <a16:creationId xmlns:a16="http://schemas.microsoft.com/office/drawing/2014/main" id="{42F019E1-1F01-410D-8FBA-053195B6BC36}"/>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23" name="Picture 22">
              <a:extLst>
                <a:ext uri="{FF2B5EF4-FFF2-40B4-BE49-F238E27FC236}">
                  <a16:creationId xmlns:a16="http://schemas.microsoft.com/office/drawing/2014/main" id="{D7D988A5-EF81-417A-87A8-3CB97D24E571}"/>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24" name="Group 23">
            <a:extLst>
              <a:ext uri="{FF2B5EF4-FFF2-40B4-BE49-F238E27FC236}">
                <a16:creationId xmlns:a16="http://schemas.microsoft.com/office/drawing/2014/main" id="{225D5807-C05A-46F2-AF86-BDC11CA9415B}"/>
              </a:ext>
            </a:extLst>
          </p:cNvPr>
          <p:cNvGrpSpPr/>
          <p:nvPr/>
        </p:nvGrpSpPr>
        <p:grpSpPr>
          <a:xfrm>
            <a:off x="878466" y="1647530"/>
            <a:ext cx="616384" cy="2488928"/>
            <a:chOff x="7274776" y="3634106"/>
            <a:chExt cx="549335" cy="2218192"/>
          </a:xfrm>
        </p:grpSpPr>
        <p:pic>
          <p:nvPicPr>
            <p:cNvPr id="25" name="Picture 24">
              <a:extLst>
                <a:ext uri="{FF2B5EF4-FFF2-40B4-BE49-F238E27FC236}">
                  <a16:creationId xmlns:a16="http://schemas.microsoft.com/office/drawing/2014/main" id="{5E50A68A-71F1-475B-8821-BE588F70C177}"/>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26" name="Picture 25">
              <a:extLst>
                <a:ext uri="{FF2B5EF4-FFF2-40B4-BE49-F238E27FC236}">
                  <a16:creationId xmlns:a16="http://schemas.microsoft.com/office/drawing/2014/main" id="{51D15800-92EF-4BD7-8EBD-AD28EAFF7703}"/>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27" name="Picture 26">
              <a:extLst>
                <a:ext uri="{FF2B5EF4-FFF2-40B4-BE49-F238E27FC236}">
                  <a16:creationId xmlns:a16="http://schemas.microsoft.com/office/drawing/2014/main" id="{3BDD13E2-AA67-4815-BE36-BA8476B2ED45}"/>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28" name="Picture 27">
              <a:extLst>
                <a:ext uri="{FF2B5EF4-FFF2-40B4-BE49-F238E27FC236}">
                  <a16:creationId xmlns:a16="http://schemas.microsoft.com/office/drawing/2014/main" id="{0EE80726-F4C3-4144-9524-FE51EB131DC5}"/>
                </a:ext>
              </a:extLst>
            </p:cNvPr>
            <p:cNvPicPr>
              <a:picLocks noChangeAspect="1"/>
            </p:cNvPicPr>
            <p:nvPr/>
          </p:nvPicPr>
          <p:blipFill>
            <a:blip r:embed="rId5"/>
            <a:stretch>
              <a:fillRect/>
            </a:stretch>
          </p:blipFill>
          <p:spPr>
            <a:xfrm>
              <a:off x="7274776" y="5339998"/>
              <a:ext cx="549334" cy="512300"/>
            </a:xfrm>
            <a:prstGeom prst="rect">
              <a:avLst/>
            </a:prstGeom>
          </p:spPr>
        </p:pic>
      </p:grpSp>
      <p:grpSp>
        <p:nvGrpSpPr>
          <p:cNvPr id="29" name="Group 28">
            <a:extLst>
              <a:ext uri="{FF2B5EF4-FFF2-40B4-BE49-F238E27FC236}">
                <a16:creationId xmlns:a16="http://schemas.microsoft.com/office/drawing/2014/main" id="{E712FE0D-994A-46A4-80C7-C5012CC45BFE}"/>
              </a:ext>
            </a:extLst>
          </p:cNvPr>
          <p:cNvGrpSpPr/>
          <p:nvPr/>
        </p:nvGrpSpPr>
        <p:grpSpPr>
          <a:xfrm>
            <a:off x="2339192" y="1647530"/>
            <a:ext cx="595608" cy="3160044"/>
            <a:chOff x="2806575" y="3932644"/>
            <a:chExt cx="398113" cy="2112224"/>
          </a:xfrm>
        </p:grpSpPr>
        <p:pic>
          <p:nvPicPr>
            <p:cNvPr id="30" name="Picture 29">
              <a:extLst>
                <a:ext uri="{FF2B5EF4-FFF2-40B4-BE49-F238E27FC236}">
                  <a16:creationId xmlns:a16="http://schemas.microsoft.com/office/drawing/2014/main" id="{F0C56F10-2068-4A75-9C39-84D2F7D3E4DC}"/>
                </a:ext>
              </a:extLst>
            </p:cNvPr>
            <p:cNvPicPr>
              <a:picLocks noChangeAspect="1"/>
            </p:cNvPicPr>
            <p:nvPr/>
          </p:nvPicPr>
          <p:blipFill>
            <a:blip r:embed="rId6"/>
            <a:stretch>
              <a:fillRect/>
            </a:stretch>
          </p:blipFill>
          <p:spPr>
            <a:xfrm>
              <a:off x="2806575" y="3932644"/>
              <a:ext cx="398113" cy="400220"/>
            </a:xfrm>
            <a:prstGeom prst="rect">
              <a:avLst/>
            </a:prstGeom>
          </p:spPr>
        </p:pic>
        <p:pic>
          <p:nvPicPr>
            <p:cNvPr id="31" name="Picture 30">
              <a:extLst>
                <a:ext uri="{FF2B5EF4-FFF2-40B4-BE49-F238E27FC236}">
                  <a16:creationId xmlns:a16="http://schemas.microsoft.com/office/drawing/2014/main" id="{CF04AE7F-2161-4238-85E3-373FF77C2E12}"/>
                </a:ext>
              </a:extLst>
            </p:cNvPr>
            <p:cNvPicPr>
              <a:picLocks noChangeAspect="1"/>
            </p:cNvPicPr>
            <p:nvPr/>
          </p:nvPicPr>
          <p:blipFill>
            <a:blip r:embed="rId6"/>
            <a:stretch>
              <a:fillRect/>
            </a:stretch>
          </p:blipFill>
          <p:spPr>
            <a:xfrm>
              <a:off x="2806575" y="4360645"/>
              <a:ext cx="398113" cy="400220"/>
            </a:xfrm>
            <a:prstGeom prst="rect">
              <a:avLst/>
            </a:prstGeom>
          </p:spPr>
        </p:pic>
        <p:pic>
          <p:nvPicPr>
            <p:cNvPr id="32" name="Picture 31">
              <a:extLst>
                <a:ext uri="{FF2B5EF4-FFF2-40B4-BE49-F238E27FC236}">
                  <a16:creationId xmlns:a16="http://schemas.microsoft.com/office/drawing/2014/main" id="{6D89BF65-1930-482E-85A0-2727F145FFD5}"/>
                </a:ext>
              </a:extLst>
            </p:cNvPr>
            <p:cNvPicPr>
              <a:picLocks noChangeAspect="1"/>
            </p:cNvPicPr>
            <p:nvPr/>
          </p:nvPicPr>
          <p:blipFill>
            <a:blip r:embed="rId6"/>
            <a:stretch>
              <a:fillRect/>
            </a:stretch>
          </p:blipFill>
          <p:spPr>
            <a:xfrm>
              <a:off x="2806575" y="4788646"/>
              <a:ext cx="398113" cy="400220"/>
            </a:xfrm>
            <a:prstGeom prst="rect">
              <a:avLst/>
            </a:prstGeom>
          </p:spPr>
        </p:pic>
        <p:pic>
          <p:nvPicPr>
            <p:cNvPr id="33" name="Picture 32">
              <a:extLst>
                <a:ext uri="{FF2B5EF4-FFF2-40B4-BE49-F238E27FC236}">
                  <a16:creationId xmlns:a16="http://schemas.microsoft.com/office/drawing/2014/main" id="{92124224-B12B-4F22-9791-DCF8ABABC2B1}"/>
                </a:ext>
              </a:extLst>
            </p:cNvPr>
            <p:cNvPicPr>
              <a:picLocks noChangeAspect="1"/>
            </p:cNvPicPr>
            <p:nvPr/>
          </p:nvPicPr>
          <p:blipFill>
            <a:blip r:embed="rId6"/>
            <a:stretch>
              <a:fillRect/>
            </a:stretch>
          </p:blipFill>
          <p:spPr>
            <a:xfrm>
              <a:off x="2806575" y="5216647"/>
              <a:ext cx="398113" cy="400220"/>
            </a:xfrm>
            <a:prstGeom prst="rect">
              <a:avLst/>
            </a:prstGeom>
          </p:spPr>
        </p:pic>
        <p:pic>
          <p:nvPicPr>
            <p:cNvPr id="34" name="Picture 33">
              <a:extLst>
                <a:ext uri="{FF2B5EF4-FFF2-40B4-BE49-F238E27FC236}">
                  <a16:creationId xmlns:a16="http://schemas.microsoft.com/office/drawing/2014/main" id="{88EF4004-8C1B-4B15-AD94-962B109B0001}"/>
                </a:ext>
              </a:extLst>
            </p:cNvPr>
            <p:cNvPicPr>
              <a:picLocks noChangeAspect="1"/>
            </p:cNvPicPr>
            <p:nvPr/>
          </p:nvPicPr>
          <p:blipFill>
            <a:blip r:embed="rId6"/>
            <a:stretch>
              <a:fillRect/>
            </a:stretch>
          </p:blipFill>
          <p:spPr>
            <a:xfrm>
              <a:off x="2806575" y="5644648"/>
              <a:ext cx="398113" cy="400220"/>
            </a:xfrm>
            <a:prstGeom prst="rect">
              <a:avLst/>
            </a:prstGeom>
          </p:spPr>
        </p:pic>
      </p:grpSp>
      <p:sp>
        <p:nvSpPr>
          <p:cNvPr id="4" name="Content Placeholder 2">
            <a:extLst>
              <a:ext uri="{FF2B5EF4-FFF2-40B4-BE49-F238E27FC236}">
                <a16:creationId xmlns:a16="http://schemas.microsoft.com/office/drawing/2014/main" id="{C881DC86-99D2-415A-A762-77FDA8EB6FED}"/>
              </a:ext>
            </a:extLst>
          </p:cNvPr>
          <p:cNvSpPr txBox="1">
            <a:spLocks/>
          </p:cNvSpPr>
          <p:nvPr/>
        </p:nvSpPr>
        <p:spPr>
          <a:xfrm>
            <a:off x="6192012" y="156797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Say and reveal </a:t>
            </a:r>
            <a:r>
              <a:rPr lang="en-GB" sz="2000" kern="0" dirty="0">
                <a:latin typeface="Arial" panose="020B0604020202020204" pitchFamily="34" charset="0"/>
                <a:cs typeface="Arial" panose="020B0604020202020204" pitchFamily="34" charset="0"/>
              </a:rPr>
              <a:t>the value of each column of counters. </a:t>
            </a:r>
            <a:r>
              <a:rPr lang="en-GB" sz="2000" dirty="0">
                <a:latin typeface="Arial" panose="020B0604020202020204" pitchFamily="34" charset="0"/>
                <a:cs typeface="Arial" panose="020B0604020202020204" pitchFamily="34" charset="0"/>
              </a:rPr>
              <a:t>Write the total value as an addition equation.</a:t>
            </a:r>
            <a:r>
              <a:rPr lang="en-GB" sz="2000" kern="0" dirty="0">
                <a:latin typeface="Arial" panose="020B0604020202020204" pitchFamily="34" charset="0"/>
                <a:cs typeface="Arial" panose="020B0604020202020204" pitchFamily="34" charset="0"/>
              </a:rPr>
              <a:t> </a:t>
            </a: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What do you notice? Does is matter that the counters are in a different order? </a:t>
            </a: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W</a:t>
            </a:r>
            <a:r>
              <a:rPr lang="en-GB" sz="2000" kern="0" dirty="0">
                <a:latin typeface="Arial" panose="020B0604020202020204" pitchFamily="34" charset="0"/>
                <a:cs typeface="Arial" panose="020B0604020202020204" pitchFamily="34" charset="0"/>
              </a:rPr>
              <a:t>hat is the value of the 5?</a:t>
            </a:r>
          </a:p>
          <a:p>
            <a:pPr>
              <a:lnSpc>
                <a:spcPct val="120000"/>
              </a:lnSpc>
              <a:spcBef>
                <a:spcPts val="600"/>
              </a:spcBef>
              <a:spcAft>
                <a:spcPts val="600"/>
              </a:spcAft>
              <a:buClr>
                <a:srgbClr val="585858"/>
              </a:buClr>
              <a:buFont typeface="Arial" panose="020B0604020202020204" pitchFamily="34" charset="0"/>
              <a:buChar char="•"/>
            </a:pPr>
            <a:endParaRPr lang="en-US" sz="2000" kern="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R</a:t>
            </a:r>
            <a:r>
              <a:rPr lang="en-GB" sz="2000" kern="0" dirty="0">
                <a:latin typeface="Arial" panose="020B0604020202020204" pitchFamily="34" charset="0"/>
                <a:cs typeface="Arial" panose="020B0604020202020204" pitchFamily="34" charset="0"/>
              </a:rPr>
              <a:t>epeat for other 4-digit numbers, using different arrangements.</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19">
            <a:extLst>
              <a:ext uri="{FF2B5EF4-FFF2-40B4-BE49-F238E27FC236}">
                <a16:creationId xmlns:a16="http://schemas.microsoft.com/office/drawing/2014/main" id="{01214F3C-797D-4FDA-B9C4-6BA95DC68379}"/>
              </a:ext>
            </a:extLst>
          </p:cNvPr>
          <p:cNvSpPr txBox="1"/>
          <p:nvPr/>
        </p:nvSpPr>
        <p:spPr>
          <a:xfrm>
            <a:off x="6177723" y="4208815"/>
            <a:ext cx="5390390"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5 represents five thousands.</a:t>
            </a:r>
          </a:p>
        </p:txBody>
      </p:sp>
    </p:spTree>
    <p:extLst>
      <p:ext uri="{BB962C8B-B14F-4D97-AF65-F5344CB8AC3E}">
        <p14:creationId xmlns:p14="http://schemas.microsoft.com/office/powerpoint/2010/main" val="2468132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381D6-B213-4B69-8BF0-5016BE3FE073}"/>
              </a:ext>
            </a:extLst>
          </p:cNvPr>
          <p:cNvSpPr>
            <a:spLocks noGrp="1"/>
          </p:cNvSpPr>
          <p:nvPr>
            <p:ph type="title"/>
          </p:nvPr>
        </p:nvSpPr>
        <p:spPr/>
        <p:txBody>
          <a:bodyPr/>
          <a:lstStyle/>
          <a:p>
            <a:r>
              <a:rPr lang="en-US" altLang="en-US" dirty="0"/>
              <a:t>4NPV-2 Place value in four-digit numbers</a:t>
            </a:r>
            <a:endParaRPr lang="en-GB" dirty="0"/>
          </a:p>
        </p:txBody>
      </p:sp>
      <p:sp>
        <p:nvSpPr>
          <p:cNvPr id="11" name="TextBox 10">
            <a:extLst>
              <a:ext uri="{FF2B5EF4-FFF2-40B4-BE49-F238E27FC236}">
                <a16:creationId xmlns:a16="http://schemas.microsoft.com/office/drawing/2014/main" id="{9434B4AC-7035-4EDC-B557-786A54592586}"/>
              </a:ext>
            </a:extLst>
          </p:cNvPr>
          <p:cNvSpPr txBox="1"/>
          <p:nvPr/>
        </p:nvSpPr>
        <p:spPr bwMode="auto">
          <a:xfrm>
            <a:off x="1899574" y="1879071"/>
            <a:ext cx="292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3200" b="1" dirty="0">
                <a:ea typeface="Myriad Pro Semibold" charset="0"/>
                <a:cs typeface="Myriad Pro Semibold" charset="0"/>
              </a:rPr>
              <a:t>5,342</a:t>
            </a:r>
          </a:p>
        </p:txBody>
      </p:sp>
      <p:graphicFrame>
        <p:nvGraphicFramePr>
          <p:cNvPr id="12" name="Table 11">
            <a:extLst>
              <a:ext uri="{FF2B5EF4-FFF2-40B4-BE49-F238E27FC236}">
                <a16:creationId xmlns:a16="http://schemas.microsoft.com/office/drawing/2014/main" id="{9E15781D-DF71-4CF1-B58D-549F400D1D05}"/>
              </a:ext>
            </a:extLst>
          </p:cNvPr>
          <p:cNvGraphicFramePr>
            <a:graphicFrameLocks noGrp="1"/>
          </p:cNvGraphicFramePr>
          <p:nvPr/>
        </p:nvGraphicFramePr>
        <p:xfrm>
          <a:off x="643766" y="3429000"/>
          <a:ext cx="5432616" cy="1751540"/>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5062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24533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3" name="TextBox 12">
            <a:extLst>
              <a:ext uri="{FF2B5EF4-FFF2-40B4-BE49-F238E27FC236}">
                <a16:creationId xmlns:a16="http://schemas.microsoft.com/office/drawing/2014/main" id="{74A31E39-B636-44BE-AC0F-9CACE2FC8EB4}"/>
              </a:ext>
            </a:extLst>
          </p:cNvPr>
          <p:cNvSpPr txBox="1"/>
          <p:nvPr/>
        </p:nvSpPr>
        <p:spPr bwMode="auto">
          <a:xfrm>
            <a:off x="1067724" y="430018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4" name="TextBox 13">
            <a:extLst>
              <a:ext uri="{FF2B5EF4-FFF2-40B4-BE49-F238E27FC236}">
                <a16:creationId xmlns:a16="http://schemas.microsoft.com/office/drawing/2014/main" id="{5A282CA8-065A-4BC6-8F3C-1C98AEAAD4A4}"/>
              </a:ext>
            </a:extLst>
          </p:cNvPr>
          <p:cNvSpPr txBox="1"/>
          <p:nvPr/>
        </p:nvSpPr>
        <p:spPr bwMode="auto">
          <a:xfrm>
            <a:off x="2394874" y="430018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5" name="TextBox 14">
            <a:extLst>
              <a:ext uri="{FF2B5EF4-FFF2-40B4-BE49-F238E27FC236}">
                <a16:creationId xmlns:a16="http://schemas.microsoft.com/office/drawing/2014/main" id="{5B18A43A-30EF-4FB1-82CD-DA6858BFAFB7}"/>
              </a:ext>
            </a:extLst>
          </p:cNvPr>
          <p:cNvSpPr txBox="1"/>
          <p:nvPr/>
        </p:nvSpPr>
        <p:spPr bwMode="auto">
          <a:xfrm>
            <a:off x="3779174" y="430018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D407123F-5E2D-4426-8960-705DA3269E19}"/>
              </a:ext>
            </a:extLst>
          </p:cNvPr>
          <p:cNvSpPr txBox="1"/>
          <p:nvPr/>
        </p:nvSpPr>
        <p:spPr bwMode="auto">
          <a:xfrm>
            <a:off x="5163474" y="430018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 name="Content Placeholder 2">
            <a:extLst>
              <a:ext uri="{FF2B5EF4-FFF2-40B4-BE49-F238E27FC236}">
                <a16:creationId xmlns:a16="http://schemas.microsoft.com/office/drawing/2014/main" id="{C6F5362F-E3F8-4594-B995-36875E0527A0}"/>
              </a:ext>
            </a:extLst>
          </p:cNvPr>
          <p:cNvSpPr txBox="1">
            <a:spLocks/>
          </p:cNvSpPr>
          <p:nvPr/>
        </p:nvSpPr>
        <p:spPr>
          <a:xfrm>
            <a:off x="6192012" y="1567424"/>
            <a:ext cx="5141735"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Click to reveal each digit in turn. Use the language structures below  to describe the value of each digit.</a:t>
            </a: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US" sz="2000" dirty="0"/>
          </a:p>
          <a:p>
            <a:pPr marL="0" indent="0">
              <a:lnSpc>
                <a:spcPct val="120000"/>
              </a:lnSpc>
              <a:spcBef>
                <a:spcPts val="600"/>
              </a:spcBef>
              <a:spcAft>
                <a:spcPts val="600"/>
              </a:spcAft>
              <a:buClr>
                <a:srgbClr val="585858"/>
              </a:buClr>
              <a:buNone/>
            </a:pPr>
            <a:endParaRPr lang="en-US" sz="2000" dirty="0"/>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a:t>
            </a:r>
            <a:r>
              <a:rPr lang="en-GB" sz="2000" dirty="0">
                <a:latin typeface="Arial" panose="020B0604020202020204" pitchFamily="34" charset="0"/>
                <a:cs typeface="Arial" panose="020B0604020202020204" pitchFamily="34" charset="0"/>
              </a:rPr>
              <a:t>epeat using other 4-digit numbers.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19">
            <a:extLst>
              <a:ext uri="{FF2B5EF4-FFF2-40B4-BE49-F238E27FC236}">
                <a16:creationId xmlns:a16="http://schemas.microsoft.com/office/drawing/2014/main" id="{AE982FC7-F843-430B-836D-FBA3BB34BFA9}"/>
              </a:ext>
            </a:extLst>
          </p:cNvPr>
          <p:cNvSpPr txBox="1"/>
          <p:nvPr/>
        </p:nvSpPr>
        <p:spPr>
          <a:xfrm>
            <a:off x="6158700" y="2745275"/>
            <a:ext cx="5553025"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2000" i="1" dirty="0"/>
              <a:t>The digit in the thousands place is 5. It has a value of 5,000.</a:t>
            </a:r>
          </a:p>
        </p:txBody>
      </p:sp>
      <p:sp>
        <p:nvSpPr>
          <p:cNvPr id="17" name="TextBox 19">
            <a:extLst>
              <a:ext uri="{FF2B5EF4-FFF2-40B4-BE49-F238E27FC236}">
                <a16:creationId xmlns:a16="http://schemas.microsoft.com/office/drawing/2014/main" id="{91F4428A-E59E-48FF-AA0A-FA8E8A8FFB5F}"/>
              </a:ext>
            </a:extLst>
          </p:cNvPr>
          <p:cNvSpPr txBox="1"/>
          <p:nvPr/>
        </p:nvSpPr>
        <p:spPr>
          <a:xfrm>
            <a:off x="6192012" y="3538316"/>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2000" i="1" dirty="0"/>
              <a:t>The digit in </a:t>
            </a:r>
            <a:r>
              <a:rPr lang="en-GB" sz="2000" i="1"/>
              <a:t>the hundreds </a:t>
            </a:r>
            <a:r>
              <a:rPr lang="en-GB" sz="2000" i="1" dirty="0"/>
              <a:t>place is 3. It has a value of 300.</a:t>
            </a:r>
          </a:p>
        </p:txBody>
      </p:sp>
      <p:sp>
        <p:nvSpPr>
          <p:cNvPr id="18" name="TextBox 19">
            <a:extLst>
              <a:ext uri="{FF2B5EF4-FFF2-40B4-BE49-F238E27FC236}">
                <a16:creationId xmlns:a16="http://schemas.microsoft.com/office/drawing/2014/main" id="{BC848200-FCF2-4699-946E-A2F10F1461A9}"/>
              </a:ext>
            </a:extLst>
          </p:cNvPr>
          <p:cNvSpPr txBox="1"/>
          <p:nvPr/>
        </p:nvSpPr>
        <p:spPr>
          <a:xfrm>
            <a:off x="6158700" y="4331354"/>
            <a:ext cx="5295363"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2000" i="1" dirty="0"/>
              <a:t>The digit in the tens place is 4. It has a value of 40.</a:t>
            </a:r>
          </a:p>
        </p:txBody>
      </p:sp>
      <p:sp>
        <p:nvSpPr>
          <p:cNvPr id="19" name="TextBox 19">
            <a:extLst>
              <a:ext uri="{FF2B5EF4-FFF2-40B4-BE49-F238E27FC236}">
                <a16:creationId xmlns:a16="http://schemas.microsoft.com/office/drawing/2014/main" id="{3CB98451-614C-4E85-9558-F17229A204CD}"/>
              </a:ext>
            </a:extLst>
          </p:cNvPr>
          <p:cNvSpPr txBox="1"/>
          <p:nvPr/>
        </p:nvSpPr>
        <p:spPr>
          <a:xfrm>
            <a:off x="6158700" y="5101914"/>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2000" i="1" dirty="0"/>
              <a:t>The digit in the ones place is 2. It has a value of 2.</a:t>
            </a:r>
          </a:p>
        </p:txBody>
      </p:sp>
    </p:spTree>
    <p:extLst>
      <p:ext uri="{BB962C8B-B14F-4D97-AF65-F5344CB8AC3E}">
        <p14:creationId xmlns:p14="http://schemas.microsoft.com/office/powerpoint/2010/main" val="3426485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E143C-5055-4EF6-B3AC-FC57BC292F58}"/>
              </a:ext>
            </a:extLst>
          </p:cNvPr>
          <p:cNvSpPr>
            <a:spLocks noGrp="1"/>
          </p:cNvSpPr>
          <p:nvPr>
            <p:ph type="title"/>
          </p:nvPr>
        </p:nvSpPr>
        <p:spPr/>
        <p:txBody>
          <a:bodyPr/>
          <a:lstStyle/>
          <a:p>
            <a:r>
              <a:rPr lang="en-US" altLang="en-US" dirty="0"/>
              <a:t>4NPV-2 Place value in four-digit numbers</a:t>
            </a:r>
            <a:endParaRPr lang="en-GB" dirty="0"/>
          </a:p>
        </p:txBody>
      </p:sp>
      <p:sp>
        <p:nvSpPr>
          <p:cNvPr id="10" name="TextBox 9">
            <a:extLst>
              <a:ext uri="{FF2B5EF4-FFF2-40B4-BE49-F238E27FC236}">
                <a16:creationId xmlns:a16="http://schemas.microsoft.com/office/drawing/2014/main" id="{0E51CF3F-2146-4890-89DC-1FF236C9BE7B}"/>
              </a:ext>
            </a:extLst>
          </p:cNvPr>
          <p:cNvSpPr txBox="1"/>
          <p:nvPr/>
        </p:nvSpPr>
        <p:spPr bwMode="auto">
          <a:xfrm>
            <a:off x="5415093" y="1409679"/>
            <a:ext cx="1208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b="1" dirty="0">
                <a:latin typeface="+mj-lt"/>
                <a:ea typeface="Myriad Pro Semibold" charset="0"/>
                <a:cs typeface="Myriad Pro Semibold" charset="0"/>
              </a:rPr>
              <a:t>5,342</a:t>
            </a:r>
          </a:p>
        </p:txBody>
      </p:sp>
      <p:grpSp>
        <p:nvGrpSpPr>
          <p:cNvPr id="82" name="Group 81">
            <a:extLst>
              <a:ext uri="{FF2B5EF4-FFF2-40B4-BE49-F238E27FC236}">
                <a16:creationId xmlns:a16="http://schemas.microsoft.com/office/drawing/2014/main" id="{AA65D3E3-97E9-4D5A-BA09-786BAEED09CA}"/>
              </a:ext>
            </a:extLst>
          </p:cNvPr>
          <p:cNvGrpSpPr/>
          <p:nvPr/>
        </p:nvGrpSpPr>
        <p:grpSpPr>
          <a:xfrm>
            <a:off x="640920" y="1994454"/>
            <a:ext cx="10927194" cy="2418566"/>
            <a:chOff x="1477787" y="1557338"/>
            <a:chExt cx="9253459" cy="2853045"/>
          </a:xfrm>
        </p:grpSpPr>
        <p:grpSp>
          <p:nvGrpSpPr>
            <p:cNvPr id="35" name="Group 34">
              <a:extLst>
                <a:ext uri="{FF2B5EF4-FFF2-40B4-BE49-F238E27FC236}">
                  <a16:creationId xmlns:a16="http://schemas.microsoft.com/office/drawing/2014/main" id="{0A77DADF-CE1E-47AC-88CB-4175C4D1C02B}"/>
                </a:ext>
              </a:extLst>
            </p:cNvPr>
            <p:cNvGrpSpPr/>
            <p:nvPr/>
          </p:nvGrpSpPr>
          <p:grpSpPr>
            <a:xfrm>
              <a:off x="1477787" y="1557338"/>
              <a:ext cx="9250408" cy="2853045"/>
              <a:chOff x="822998" y="1124744"/>
              <a:chExt cx="4478711" cy="1987418"/>
            </a:xfrm>
          </p:grpSpPr>
          <p:cxnSp>
            <p:nvCxnSpPr>
              <p:cNvPr id="24" name="Straight Connector 23">
                <a:extLst>
                  <a:ext uri="{FF2B5EF4-FFF2-40B4-BE49-F238E27FC236}">
                    <a16:creationId xmlns:a16="http://schemas.microsoft.com/office/drawing/2014/main" id="{299D3E74-DF27-497A-AB55-3DABA13EAFC6}"/>
                  </a:ext>
                </a:extLst>
              </p:cNvPr>
              <p:cNvCxnSpPr>
                <a:cxnSpLocks/>
              </p:cNvCxnSpPr>
              <p:nvPr/>
            </p:nvCxnSpPr>
            <p:spPr bwMode="auto">
              <a:xfrm>
                <a:off x="826806"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7DD53EF-2147-49D6-9AFA-2F76874D3288}"/>
                  </a:ext>
                </a:extLst>
              </p:cNvPr>
              <p:cNvCxnSpPr>
                <a:cxnSpLocks/>
              </p:cNvCxnSpPr>
              <p:nvPr/>
            </p:nvCxnSpPr>
            <p:spPr bwMode="auto">
              <a:xfrm>
                <a:off x="132686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6C53581-F056-40F0-B9F2-2814E7E9AD8F}"/>
                  </a:ext>
                </a:extLst>
              </p:cNvPr>
              <p:cNvCxnSpPr>
                <a:cxnSpLocks/>
              </p:cNvCxnSpPr>
              <p:nvPr/>
            </p:nvCxnSpPr>
            <p:spPr bwMode="auto">
              <a:xfrm>
                <a:off x="182372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9B2EA71-5C95-478C-BD25-8CDFFD7393FF}"/>
                  </a:ext>
                </a:extLst>
              </p:cNvPr>
              <p:cNvCxnSpPr>
                <a:cxnSpLocks/>
              </p:cNvCxnSpPr>
              <p:nvPr/>
            </p:nvCxnSpPr>
            <p:spPr bwMode="auto">
              <a:xfrm>
                <a:off x="232057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092A24F-9FE8-4E5E-83D0-D3088651B96B}"/>
                  </a:ext>
                </a:extLst>
              </p:cNvPr>
              <p:cNvCxnSpPr>
                <a:cxnSpLocks/>
              </p:cNvCxnSpPr>
              <p:nvPr/>
            </p:nvCxnSpPr>
            <p:spPr bwMode="auto">
              <a:xfrm>
                <a:off x="281743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E08C761-25CC-4DA3-A5A5-D837BC52C643}"/>
                  </a:ext>
                </a:extLst>
              </p:cNvPr>
              <p:cNvCxnSpPr>
                <a:cxnSpLocks/>
              </p:cNvCxnSpPr>
              <p:nvPr/>
            </p:nvCxnSpPr>
            <p:spPr bwMode="auto">
              <a:xfrm>
                <a:off x="331428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A2A8C82-9E09-4A18-A42B-8DD3DF06804B}"/>
                  </a:ext>
                </a:extLst>
              </p:cNvPr>
              <p:cNvCxnSpPr>
                <a:cxnSpLocks/>
              </p:cNvCxnSpPr>
              <p:nvPr/>
            </p:nvCxnSpPr>
            <p:spPr bwMode="auto">
              <a:xfrm>
                <a:off x="381114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3C39956-3FDC-4D1E-9B4B-2F051007703C}"/>
                  </a:ext>
                </a:extLst>
              </p:cNvPr>
              <p:cNvCxnSpPr>
                <a:cxnSpLocks/>
              </p:cNvCxnSpPr>
              <p:nvPr/>
            </p:nvCxnSpPr>
            <p:spPr bwMode="auto">
              <a:xfrm>
                <a:off x="430799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B1FE3BB-5FC4-4473-ACE3-6D524AF2591D}"/>
                  </a:ext>
                </a:extLst>
              </p:cNvPr>
              <p:cNvCxnSpPr>
                <a:cxnSpLocks/>
              </p:cNvCxnSpPr>
              <p:nvPr/>
            </p:nvCxnSpPr>
            <p:spPr bwMode="auto">
              <a:xfrm>
                <a:off x="480485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9F34C47-35DB-4A43-9E04-D8AB76869F64}"/>
                  </a:ext>
                </a:extLst>
              </p:cNvPr>
              <p:cNvCxnSpPr>
                <a:cxnSpLocks/>
              </p:cNvCxnSpPr>
              <p:nvPr/>
            </p:nvCxnSpPr>
            <p:spPr bwMode="auto">
              <a:xfrm>
                <a:off x="530170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1F04EE92-CECF-4649-8289-250EB7EBC0AB}"/>
                  </a:ext>
                </a:extLst>
              </p:cNvPr>
              <p:cNvGrpSpPr/>
              <p:nvPr/>
            </p:nvGrpSpPr>
            <p:grpSpPr>
              <a:xfrm>
                <a:off x="822998" y="1131160"/>
                <a:ext cx="4478710" cy="1976388"/>
                <a:chOff x="822998" y="1131160"/>
                <a:chExt cx="4978776" cy="1976388"/>
              </a:xfrm>
            </p:grpSpPr>
            <p:cxnSp>
              <p:nvCxnSpPr>
                <p:cNvPr id="17" name="Straight Connector 16">
                  <a:extLst>
                    <a:ext uri="{FF2B5EF4-FFF2-40B4-BE49-F238E27FC236}">
                      <a16:creationId xmlns:a16="http://schemas.microsoft.com/office/drawing/2014/main" id="{0D107CF4-2D58-4D1F-8F49-9EEA00FCFE7F}"/>
                    </a:ext>
                  </a:extLst>
                </p:cNvPr>
                <p:cNvCxnSpPr>
                  <a:cxnSpLocks/>
                </p:cNvCxnSpPr>
                <p:nvPr/>
              </p:nvCxnSpPr>
              <p:spPr bwMode="auto">
                <a:xfrm>
                  <a:off x="830014" y="3107548"/>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A4DB099-74FC-4A07-A187-C0D9186C241C}"/>
                    </a:ext>
                  </a:extLst>
                </p:cNvPr>
                <p:cNvCxnSpPr>
                  <a:cxnSpLocks/>
                </p:cNvCxnSpPr>
                <p:nvPr/>
              </p:nvCxnSpPr>
              <p:spPr bwMode="auto">
                <a:xfrm>
                  <a:off x="83001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80C36A6-3836-4915-A243-B58FC3F76B85}"/>
                    </a:ext>
                  </a:extLst>
                </p:cNvPr>
                <p:cNvCxnSpPr>
                  <a:cxnSpLocks/>
                </p:cNvCxnSpPr>
                <p:nvPr/>
              </p:nvCxnSpPr>
              <p:spPr bwMode="auto">
                <a:xfrm>
                  <a:off x="83001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992DC5D-9FB2-4A5A-82E1-757C36ED5FD2}"/>
                    </a:ext>
                  </a:extLst>
                </p:cNvPr>
                <p:cNvCxnSpPr>
                  <a:cxnSpLocks/>
                </p:cNvCxnSpPr>
                <p:nvPr/>
              </p:nvCxnSpPr>
              <p:spPr bwMode="auto">
                <a:xfrm>
                  <a:off x="82299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01BEB39-788B-4646-929A-CAF7ECCE4C73}"/>
                    </a:ext>
                  </a:extLst>
                </p:cNvPr>
                <p:cNvCxnSpPr>
                  <a:cxnSpLocks/>
                </p:cNvCxnSpPr>
                <p:nvPr/>
              </p:nvCxnSpPr>
              <p:spPr bwMode="auto">
                <a:xfrm>
                  <a:off x="83001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41" name="Group 40">
              <a:extLst>
                <a:ext uri="{FF2B5EF4-FFF2-40B4-BE49-F238E27FC236}">
                  <a16:creationId xmlns:a16="http://schemas.microsoft.com/office/drawing/2014/main" id="{7EEC50E9-F355-461B-BCFC-29AD3A24F010}"/>
                </a:ext>
              </a:extLst>
            </p:cNvPr>
            <p:cNvGrpSpPr/>
            <p:nvPr/>
          </p:nvGrpSpPr>
          <p:grpSpPr>
            <a:xfrm>
              <a:off x="1818831" y="1674369"/>
              <a:ext cx="699367" cy="2543935"/>
              <a:chOff x="1832083" y="1674369"/>
              <a:chExt cx="699367" cy="2543935"/>
            </a:xfrm>
          </p:grpSpPr>
          <p:sp>
            <p:nvSpPr>
              <p:cNvPr id="36" name="TextBox 35">
                <a:extLst>
                  <a:ext uri="{FF2B5EF4-FFF2-40B4-BE49-F238E27FC236}">
                    <a16:creationId xmlns:a16="http://schemas.microsoft.com/office/drawing/2014/main" id="{F2A03973-95A7-4305-B7C0-DA250F09006E}"/>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1,000</a:t>
                </a:r>
              </a:p>
            </p:txBody>
          </p:sp>
          <p:sp>
            <p:nvSpPr>
              <p:cNvPr id="37" name="TextBox 36">
                <a:extLst>
                  <a:ext uri="{FF2B5EF4-FFF2-40B4-BE49-F238E27FC236}">
                    <a16:creationId xmlns:a16="http://schemas.microsoft.com/office/drawing/2014/main" id="{8498C56F-7A26-4E17-ABFC-AA68C1494809}"/>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100</a:t>
                </a:r>
              </a:p>
            </p:txBody>
          </p:sp>
          <p:sp>
            <p:nvSpPr>
              <p:cNvPr id="38" name="TextBox 37">
                <a:extLst>
                  <a:ext uri="{FF2B5EF4-FFF2-40B4-BE49-F238E27FC236}">
                    <a16:creationId xmlns:a16="http://schemas.microsoft.com/office/drawing/2014/main" id="{C9294B8E-CDEA-42D3-ABC1-E34BBD42E800}"/>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10</a:t>
                </a:r>
              </a:p>
            </p:txBody>
          </p:sp>
          <p:sp>
            <p:nvSpPr>
              <p:cNvPr id="39" name="TextBox 38">
                <a:extLst>
                  <a:ext uri="{FF2B5EF4-FFF2-40B4-BE49-F238E27FC236}">
                    <a16:creationId xmlns:a16="http://schemas.microsoft.com/office/drawing/2014/main" id="{D053E918-F022-4294-B00E-3AC216FECC07}"/>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1</a:t>
                </a:r>
              </a:p>
            </p:txBody>
          </p:sp>
        </p:grpSp>
        <p:grpSp>
          <p:nvGrpSpPr>
            <p:cNvPr id="42" name="Group 41">
              <a:extLst>
                <a:ext uri="{FF2B5EF4-FFF2-40B4-BE49-F238E27FC236}">
                  <a16:creationId xmlns:a16="http://schemas.microsoft.com/office/drawing/2014/main" id="{DFE0AB44-368A-4B8E-BE0F-873C7C7BF01F}"/>
                </a:ext>
              </a:extLst>
            </p:cNvPr>
            <p:cNvGrpSpPr/>
            <p:nvPr/>
          </p:nvGrpSpPr>
          <p:grpSpPr>
            <a:xfrm>
              <a:off x="2845462" y="1674369"/>
              <a:ext cx="699367" cy="2543935"/>
              <a:chOff x="1832083" y="1674369"/>
              <a:chExt cx="699367" cy="2543935"/>
            </a:xfrm>
          </p:grpSpPr>
          <p:sp>
            <p:nvSpPr>
              <p:cNvPr id="43" name="TextBox 42">
                <a:extLst>
                  <a:ext uri="{FF2B5EF4-FFF2-40B4-BE49-F238E27FC236}">
                    <a16:creationId xmlns:a16="http://schemas.microsoft.com/office/drawing/2014/main" id="{5AE25069-674A-49C9-B189-8F40428CA389}"/>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2,000</a:t>
                </a:r>
              </a:p>
            </p:txBody>
          </p:sp>
          <p:sp>
            <p:nvSpPr>
              <p:cNvPr id="44" name="TextBox 43">
                <a:extLst>
                  <a:ext uri="{FF2B5EF4-FFF2-40B4-BE49-F238E27FC236}">
                    <a16:creationId xmlns:a16="http://schemas.microsoft.com/office/drawing/2014/main" id="{A0254488-403F-4CC5-A706-4571189DFD5D}"/>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200</a:t>
                </a:r>
              </a:p>
            </p:txBody>
          </p:sp>
          <p:sp>
            <p:nvSpPr>
              <p:cNvPr id="45" name="TextBox 44">
                <a:extLst>
                  <a:ext uri="{FF2B5EF4-FFF2-40B4-BE49-F238E27FC236}">
                    <a16:creationId xmlns:a16="http://schemas.microsoft.com/office/drawing/2014/main" id="{A0E778A5-89A1-4AE2-A840-E7AA30C16785}"/>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20</a:t>
                </a:r>
              </a:p>
            </p:txBody>
          </p:sp>
          <p:sp>
            <p:nvSpPr>
              <p:cNvPr id="46" name="TextBox 45">
                <a:extLst>
                  <a:ext uri="{FF2B5EF4-FFF2-40B4-BE49-F238E27FC236}">
                    <a16:creationId xmlns:a16="http://schemas.microsoft.com/office/drawing/2014/main" id="{136546E9-25DB-427C-9398-4A70337F6D73}"/>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2</a:t>
                </a:r>
              </a:p>
            </p:txBody>
          </p:sp>
        </p:grpSp>
        <p:grpSp>
          <p:nvGrpSpPr>
            <p:cNvPr id="47" name="Group 46">
              <a:extLst>
                <a:ext uri="{FF2B5EF4-FFF2-40B4-BE49-F238E27FC236}">
                  <a16:creationId xmlns:a16="http://schemas.microsoft.com/office/drawing/2014/main" id="{C1AF6723-6CA3-4667-8D92-0423DE7665FE}"/>
                </a:ext>
              </a:extLst>
            </p:cNvPr>
            <p:cNvGrpSpPr/>
            <p:nvPr/>
          </p:nvGrpSpPr>
          <p:grpSpPr>
            <a:xfrm>
              <a:off x="3872093" y="1674369"/>
              <a:ext cx="699367" cy="2543935"/>
              <a:chOff x="1832083" y="1674369"/>
              <a:chExt cx="699367" cy="2543935"/>
            </a:xfrm>
          </p:grpSpPr>
          <p:sp>
            <p:nvSpPr>
              <p:cNvPr id="48" name="TextBox 47">
                <a:extLst>
                  <a:ext uri="{FF2B5EF4-FFF2-40B4-BE49-F238E27FC236}">
                    <a16:creationId xmlns:a16="http://schemas.microsoft.com/office/drawing/2014/main" id="{F8329326-DB50-4C23-AFC4-04E03107C9D3}"/>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3,000</a:t>
                </a:r>
              </a:p>
            </p:txBody>
          </p:sp>
          <p:sp>
            <p:nvSpPr>
              <p:cNvPr id="49" name="TextBox 48">
                <a:extLst>
                  <a:ext uri="{FF2B5EF4-FFF2-40B4-BE49-F238E27FC236}">
                    <a16:creationId xmlns:a16="http://schemas.microsoft.com/office/drawing/2014/main" id="{4FB331D7-F75A-47C0-8C04-0244932549AE}"/>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300</a:t>
                </a:r>
              </a:p>
            </p:txBody>
          </p:sp>
          <p:sp>
            <p:nvSpPr>
              <p:cNvPr id="50" name="TextBox 49">
                <a:extLst>
                  <a:ext uri="{FF2B5EF4-FFF2-40B4-BE49-F238E27FC236}">
                    <a16:creationId xmlns:a16="http://schemas.microsoft.com/office/drawing/2014/main" id="{D83F99C9-9273-4751-8002-4C4A15038E29}"/>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30</a:t>
                </a:r>
              </a:p>
            </p:txBody>
          </p:sp>
          <p:sp>
            <p:nvSpPr>
              <p:cNvPr id="51" name="TextBox 50">
                <a:extLst>
                  <a:ext uri="{FF2B5EF4-FFF2-40B4-BE49-F238E27FC236}">
                    <a16:creationId xmlns:a16="http://schemas.microsoft.com/office/drawing/2014/main" id="{048CBE1B-2EFA-439D-BC77-B10DDB0FB0F4}"/>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3</a:t>
                </a:r>
              </a:p>
            </p:txBody>
          </p:sp>
        </p:grpSp>
        <p:grpSp>
          <p:nvGrpSpPr>
            <p:cNvPr id="52" name="Group 51">
              <a:extLst>
                <a:ext uri="{FF2B5EF4-FFF2-40B4-BE49-F238E27FC236}">
                  <a16:creationId xmlns:a16="http://schemas.microsoft.com/office/drawing/2014/main" id="{ED18557B-BC75-4851-9190-C9D1E6AB9643}"/>
                </a:ext>
              </a:extLst>
            </p:cNvPr>
            <p:cNvGrpSpPr/>
            <p:nvPr/>
          </p:nvGrpSpPr>
          <p:grpSpPr>
            <a:xfrm>
              <a:off x="4898724" y="1674369"/>
              <a:ext cx="699367" cy="2543935"/>
              <a:chOff x="1832083" y="1674369"/>
              <a:chExt cx="699367" cy="2543935"/>
            </a:xfrm>
          </p:grpSpPr>
          <p:sp>
            <p:nvSpPr>
              <p:cNvPr id="53" name="TextBox 52">
                <a:extLst>
                  <a:ext uri="{FF2B5EF4-FFF2-40B4-BE49-F238E27FC236}">
                    <a16:creationId xmlns:a16="http://schemas.microsoft.com/office/drawing/2014/main" id="{5E46F0D9-22A6-4D9C-BEE9-0941DA9E76F8}"/>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4,000</a:t>
                </a:r>
              </a:p>
            </p:txBody>
          </p:sp>
          <p:sp>
            <p:nvSpPr>
              <p:cNvPr id="54" name="TextBox 53">
                <a:extLst>
                  <a:ext uri="{FF2B5EF4-FFF2-40B4-BE49-F238E27FC236}">
                    <a16:creationId xmlns:a16="http://schemas.microsoft.com/office/drawing/2014/main" id="{06CEC43D-28D1-4002-B370-68D53701F66D}"/>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400</a:t>
                </a:r>
              </a:p>
            </p:txBody>
          </p:sp>
          <p:sp>
            <p:nvSpPr>
              <p:cNvPr id="55" name="TextBox 54">
                <a:extLst>
                  <a:ext uri="{FF2B5EF4-FFF2-40B4-BE49-F238E27FC236}">
                    <a16:creationId xmlns:a16="http://schemas.microsoft.com/office/drawing/2014/main" id="{EBDBC1E2-BB7D-47EE-AD1D-2AE5C53574AF}"/>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40</a:t>
                </a:r>
              </a:p>
            </p:txBody>
          </p:sp>
          <p:sp>
            <p:nvSpPr>
              <p:cNvPr id="56" name="TextBox 55">
                <a:extLst>
                  <a:ext uri="{FF2B5EF4-FFF2-40B4-BE49-F238E27FC236}">
                    <a16:creationId xmlns:a16="http://schemas.microsoft.com/office/drawing/2014/main" id="{CC644AEF-81DD-40FC-B12A-E80930ED423F}"/>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4</a:t>
                </a:r>
              </a:p>
            </p:txBody>
          </p:sp>
        </p:grpSp>
        <p:grpSp>
          <p:nvGrpSpPr>
            <p:cNvPr id="57" name="Group 56">
              <a:extLst>
                <a:ext uri="{FF2B5EF4-FFF2-40B4-BE49-F238E27FC236}">
                  <a16:creationId xmlns:a16="http://schemas.microsoft.com/office/drawing/2014/main" id="{D286BA56-A0B7-4FED-9C48-F2223D5E7A1B}"/>
                </a:ext>
              </a:extLst>
            </p:cNvPr>
            <p:cNvGrpSpPr/>
            <p:nvPr/>
          </p:nvGrpSpPr>
          <p:grpSpPr>
            <a:xfrm>
              <a:off x="5925355" y="1674369"/>
              <a:ext cx="699367" cy="2543935"/>
              <a:chOff x="1832083" y="1674369"/>
              <a:chExt cx="699367" cy="2543935"/>
            </a:xfrm>
          </p:grpSpPr>
          <p:sp>
            <p:nvSpPr>
              <p:cNvPr id="58" name="TextBox 57">
                <a:extLst>
                  <a:ext uri="{FF2B5EF4-FFF2-40B4-BE49-F238E27FC236}">
                    <a16:creationId xmlns:a16="http://schemas.microsoft.com/office/drawing/2014/main" id="{07B7E80A-17AA-4915-AA3E-D766CED5E1DC}"/>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5,000</a:t>
                </a:r>
              </a:p>
            </p:txBody>
          </p:sp>
          <p:sp>
            <p:nvSpPr>
              <p:cNvPr id="59" name="TextBox 58">
                <a:extLst>
                  <a:ext uri="{FF2B5EF4-FFF2-40B4-BE49-F238E27FC236}">
                    <a16:creationId xmlns:a16="http://schemas.microsoft.com/office/drawing/2014/main" id="{6413F005-6FB4-4843-8383-BF4290951901}"/>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500</a:t>
                </a:r>
              </a:p>
            </p:txBody>
          </p:sp>
          <p:sp>
            <p:nvSpPr>
              <p:cNvPr id="60" name="TextBox 59">
                <a:extLst>
                  <a:ext uri="{FF2B5EF4-FFF2-40B4-BE49-F238E27FC236}">
                    <a16:creationId xmlns:a16="http://schemas.microsoft.com/office/drawing/2014/main" id="{BE30A114-8C0E-4DF1-859D-EA1F00CD5CC4}"/>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50</a:t>
                </a:r>
              </a:p>
            </p:txBody>
          </p:sp>
          <p:sp>
            <p:nvSpPr>
              <p:cNvPr id="61" name="TextBox 60">
                <a:extLst>
                  <a:ext uri="{FF2B5EF4-FFF2-40B4-BE49-F238E27FC236}">
                    <a16:creationId xmlns:a16="http://schemas.microsoft.com/office/drawing/2014/main" id="{2867D6BA-F32A-4F61-8BB8-3DE0DEA2290B}"/>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5</a:t>
                </a:r>
              </a:p>
            </p:txBody>
          </p:sp>
        </p:grpSp>
        <p:grpSp>
          <p:nvGrpSpPr>
            <p:cNvPr id="62" name="Group 61">
              <a:extLst>
                <a:ext uri="{FF2B5EF4-FFF2-40B4-BE49-F238E27FC236}">
                  <a16:creationId xmlns:a16="http://schemas.microsoft.com/office/drawing/2014/main" id="{ACC164AE-E5E5-4388-9914-3BD9A2A56CF9}"/>
                </a:ext>
              </a:extLst>
            </p:cNvPr>
            <p:cNvGrpSpPr/>
            <p:nvPr/>
          </p:nvGrpSpPr>
          <p:grpSpPr>
            <a:xfrm>
              <a:off x="6951986" y="1674369"/>
              <a:ext cx="699367" cy="2543935"/>
              <a:chOff x="1832083" y="1674369"/>
              <a:chExt cx="699367" cy="2543935"/>
            </a:xfrm>
          </p:grpSpPr>
          <p:sp>
            <p:nvSpPr>
              <p:cNvPr id="63" name="TextBox 62">
                <a:extLst>
                  <a:ext uri="{FF2B5EF4-FFF2-40B4-BE49-F238E27FC236}">
                    <a16:creationId xmlns:a16="http://schemas.microsoft.com/office/drawing/2014/main" id="{1A0D7B11-7D94-4E25-B2B9-FCC53359DDB0}"/>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6,000</a:t>
                </a:r>
              </a:p>
            </p:txBody>
          </p:sp>
          <p:sp>
            <p:nvSpPr>
              <p:cNvPr id="64" name="TextBox 63">
                <a:extLst>
                  <a:ext uri="{FF2B5EF4-FFF2-40B4-BE49-F238E27FC236}">
                    <a16:creationId xmlns:a16="http://schemas.microsoft.com/office/drawing/2014/main" id="{285F601A-EB37-4DC7-9969-B0327A8144A6}"/>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600</a:t>
                </a:r>
              </a:p>
            </p:txBody>
          </p:sp>
          <p:sp>
            <p:nvSpPr>
              <p:cNvPr id="65" name="TextBox 64">
                <a:extLst>
                  <a:ext uri="{FF2B5EF4-FFF2-40B4-BE49-F238E27FC236}">
                    <a16:creationId xmlns:a16="http://schemas.microsoft.com/office/drawing/2014/main" id="{ED2F9423-2632-4C1F-B8FB-6E1B4081260F}"/>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60</a:t>
                </a:r>
              </a:p>
            </p:txBody>
          </p:sp>
          <p:sp>
            <p:nvSpPr>
              <p:cNvPr id="66" name="TextBox 65">
                <a:extLst>
                  <a:ext uri="{FF2B5EF4-FFF2-40B4-BE49-F238E27FC236}">
                    <a16:creationId xmlns:a16="http://schemas.microsoft.com/office/drawing/2014/main" id="{C087839E-7FBC-4802-815D-AB63682024D5}"/>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6</a:t>
                </a:r>
              </a:p>
            </p:txBody>
          </p:sp>
        </p:grpSp>
        <p:grpSp>
          <p:nvGrpSpPr>
            <p:cNvPr id="67" name="Group 66">
              <a:extLst>
                <a:ext uri="{FF2B5EF4-FFF2-40B4-BE49-F238E27FC236}">
                  <a16:creationId xmlns:a16="http://schemas.microsoft.com/office/drawing/2014/main" id="{097358EF-2BE8-4AA2-A646-BC0E0C9426CB}"/>
                </a:ext>
              </a:extLst>
            </p:cNvPr>
            <p:cNvGrpSpPr/>
            <p:nvPr/>
          </p:nvGrpSpPr>
          <p:grpSpPr>
            <a:xfrm>
              <a:off x="7978617" y="1674369"/>
              <a:ext cx="699367" cy="2543935"/>
              <a:chOff x="1832083" y="1674369"/>
              <a:chExt cx="699367" cy="2543935"/>
            </a:xfrm>
          </p:grpSpPr>
          <p:sp>
            <p:nvSpPr>
              <p:cNvPr id="68" name="TextBox 67">
                <a:extLst>
                  <a:ext uri="{FF2B5EF4-FFF2-40B4-BE49-F238E27FC236}">
                    <a16:creationId xmlns:a16="http://schemas.microsoft.com/office/drawing/2014/main" id="{F1439D11-44D5-4234-8E27-DD4D27C3D628}"/>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7,000</a:t>
                </a:r>
              </a:p>
            </p:txBody>
          </p:sp>
          <p:sp>
            <p:nvSpPr>
              <p:cNvPr id="69" name="TextBox 68">
                <a:extLst>
                  <a:ext uri="{FF2B5EF4-FFF2-40B4-BE49-F238E27FC236}">
                    <a16:creationId xmlns:a16="http://schemas.microsoft.com/office/drawing/2014/main" id="{AB196FC4-0B6E-45ED-B16E-518F384AFDD6}"/>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700</a:t>
                </a:r>
              </a:p>
            </p:txBody>
          </p:sp>
          <p:sp>
            <p:nvSpPr>
              <p:cNvPr id="70" name="TextBox 69">
                <a:extLst>
                  <a:ext uri="{FF2B5EF4-FFF2-40B4-BE49-F238E27FC236}">
                    <a16:creationId xmlns:a16="http://schemas.microsoft.com/office/drawing/2014/main" id="{00DFB6D2-77AA-4C45-9906-B77E10CDB2E3}"/>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70</a:t>
                </a:r>
              </a:p>
            </p:txBody>
          </p:sp>
          <p:sp>
            <p:nvSpPr>
              <p:cNvPr id="71" name="TextBox 70">
                <a:extLst>
                  <a:ext uri="{FF2B5EF4-FFF2-40B4-BE49-F238E27FC236}">
                    <a16:creationId xmlns:a16="http://schemas.microsoft.com/office/drawing/2014/main" id="{6B73FD34-8FF7-496C-8ED0-531A4EB14923}"/>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7</a:t>
                </a:r>
              </a:p>
            </p:txBody>
          </p:sp>
        </p:grpSp>
        <p:grpSp>
          <p:nvGrpSpPr>
            <p:cNvPr id="72" name="Group 71">
              <a:extLst>
                <a:ext uri="{FF2B5EF4-FFF2-40B4-BE49-F238E27FC236}">
                  <a16:creationId xmlns:a16="http://schemas.microsoft.com/office/drawing/2014/main" id="{9C67CEAB-97CD-4A0F-8A1C-DD826C8191D3}"/>
                </a:ext>
              </a:extLst>
            </p:cNvPr>
            <p:cNvGrpSpPr/>
            <p:nvPr/>
          </p:nvGrpSpPr>
          <p:grpSpPr>
            <a:xfrm>
              <a:off x="9005248" y="1674369"/>
              <a:ext cx="699367" cy="2543935"/>
              <a:chOff x="1832083" y="1674369"/>
              <a:chExt cx="699367" cy="2543935"/>
            </a:xfrm>
          </p:grpSpPr>
          <p:sp>
            <p:nvSpPr>
              <p:cNvPr id="73" name="TextBox 72">
                <a:extLst>
                  <a:ext uri="{FF2B5EF4-FFF2-40B4-BE49-F238E27FC236}">
                    <a16:creationId xmlns:a16="http://schemas.microsoft.com/office/drawing/2014/main" id="{A6966CF1-0121-4A86-9796-B3A438EF20CD}"/>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8,000</a:t>
                </a:r>
              </a:p>
            </p:txBody>
          </p:sp>
          <p:sp>
            <p:nvSpPr>
              <p:cNvPr id="74" name="TextBox 73">
                <a:extLst>
                  <a:ext uri="{FF2B5EF4-FFF2-40B4-BE49-F238E27FC236}">
                    <a16:creationId xmlns:a16="http://schemas.microsoft.com/office/drawing/2014/main" id="{519D6243-B9CC-4419-83C2-97DA814211D2}"/>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800</a:t>
                </a:r>
              </a:p>
            </p:txBody>
          </p:sp>
          <p:sp>
            <p:nvSpPr>
              <p:cNvPr id="75" name="TextBox 74">
                <a:extLst>
                  <a:ext uri="{FF2B5EF4-FFF2-40B4-BE49-F238E27FC236}">
                    <a16:creationId xmlns:a16="http://schemas.microsoft.com/office/drawing/2014/main" id="{7264F8BE-B4BB-4A9B-947F-39E37B63932A}"/>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80</a:t>
                </a:r>
              </a:p>
            </p:txBody>
          </p:sp>
          <p:sp>
            <p:nvSpPr>
              <p:cNvPr id="76" name="TextBox 75">
                <a:extLst>
                  <a:ext uri="{FF2B5EF4-FFF2-40B4-BE49-F238E27FC236}">
                    <a16:creationId xmlns:a16="http://schemas.microsoft.com/office/drawing/2014/main" id="{2400D3A6-6175-40B5-BF9C-EA611230C42E}"/>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8</a:t>
                </a:r>
              </a:p>
            </p:txBody>
          </p:sp>
        </p:grpSp>
        <p:grpSp>
          <p:nvGrpSpPr>
            <p:cNvPr id="77" name="Group 76">
              <a:extLst>
                <a:ext uri="{FF2B5EF4-FFF2-40B4-BE49-F238E27FC236}">
                  <a16:creationId xmlns:a16="http://schemas.microsoft.com/office/drawing/2014/main" id="{F18E2414-28FE-40AB-AC2E-33BD949BB11C}"/>
                </a:ext>
              </a:extLst>
            </p:cNvPr>
            <p:cNvGrpSpPr/>
            <p:nvPr/>
          </p:nvGrpSpPr>
          <p:grpSpPr>
            <a:xfrm>
              <a:off x="10031879" y="1674369"/>
              <a:ext cx="699367" cy="2543935"/>
              <a:chOff x="1832083" y="1674369"/>
              <a:chExt cx="699367" cy="2543935"/>
            </a:xfrm>
          </p:grpSpPr>
          <p:sp>
            <p:nvSpPr>
              <p:cNvPr id="78" name="TextBox 77">
                <a:extLst>
                  <a:ext uri="{FF2B5EF4-FFF2-40B4-BE49-F238E27FC236}">
                    <a16:creationId xmlns:a16="http://schemas.microsoft.com/office/drawing/2014/main" id="{EC536F30-EC49-4E0D-835B-B814F4A12191}"/>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9,000</a:t>
                </a:r>
              </a:p>
            </p:txBody>
          </p:sp>
          <p:sp>
            <p:nvSpPr>
              <p:cNvPr id="79" name="TextBox 78">
                <a:extLst>
                  <a:ext uri="{FF2B5EF4-FFF2-40B4-BE49-F238E27FC236}">
                    <a16:creationId xmlns:a16="http://schemas.microsoft.com/office/drawing/2014/main" id="{7EF2F991-0480-438B-AE00-9D180AC208C3}"/>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900</a:t>
                </a:r>
              </a:p>
            </p:txBody>
          </p:sp>
          <p:sp>
            <p:nvSpPr>
              <p:cNvPr id="80" name="TextBox 79">
                <a:extLst>
                  <a:ext uri="{FF2B5EF4-FFF2-40B4-BE49-F238E27FC236}">
                    <a16:creationId xmlns:a16="http://schemas.microsoft.com/office/drawing/2014/main" id="{DE90F54E-1792-427B-AEDC-39A8E66CF209}"/>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90</a:t>
                </a:r>
              </a:p>
            </p:txBody>
          </p:sp>
          <p:sp>
            <p:nvSpPr>
              <p:cNvPr id="81" name="TextBox 80">
                <a:extLst>
                  <a:ext uri="{FF2B5EF4-FFF2-40B4-BE49-F238E27FC236}">
                    <a16:creationId xmlns:a16="http://schemas.microsoft.com/office/drawing/2014/main" id="{C9F9F3D6-194B-4D1C-A409-2066EEFBDF15}"/>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9</a:t>
                </a:r>
              </a:p>
            </p:txBody>
          </p:sp>
        </p:grpSp>
      </p:grpSp>
      <p:sp>
        <p:nvSpPr>
          <p:cNvPr id="147" name="Oval 146">
            <a:extLst>
              <a:ext uri="{FF2B5EF4-FFF2-40B4-BE49-F238E27FC236}">
                <a16:creationId xmlns:a16="http://schemas.microsoft.com/office/drawing/2014/main" id="{49D64714-8CB2-493B-8FD5-5742F34E3454}"/>
              </a:ext>
            </a:extLst>
          </p:cNvPr>
          <p:cNvSpPr/>
          <p:nvPr/>
        </p:nvSpPr>
        <p:spPr bwMode="auto">
          <a:xfrm>
            <a:off x="5537946" y="2067140"/>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48" name="Oval 147">
            <a:extLst>
              <a:ext uri="{FF2B5EF4-FFF2-40B4-BE49-F238E27FC236}">
                <a16:creationId xmlns:a16="http://schemas.microsoft.com/office/drawing/2014/main" id="{7310AF2C-0B23-49F3-82A4-3F181D287CD2}"/>
              </a:ext>
            </a:extLst>
          </p:cNvPr>
          <p:cNvSpPr/>
          <p:nvPr/>
        </p:nvSpPr>
        <p:spPr bwMode="auto">
          <a:xfrm>
            <a:off x="3111709" y="2662740"/>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49" name="Oval 148">
            <a:extLst>
              <a:ext uri="{FF2B5EF4-FFF2-40B4-BE49-F238E27FC236}">
                <a16:creationId xmlns:a16="http://schemas.microsoft.com/office/drawing/2014/main" id="{B54B1431-0E60-402C-A1C4-F8B4BCEF5582}"/>
              </a:ext>
            </a:extLst>
          </p:cNvPr>
          <p:cNvSpPr/>
          <p:nvPr/>
        </p:nvSpPr>
        <p:spPr bwMode="auto">
          <a:xfrm>
            <a:off x="4316297" y="3295735"/>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50" name="Oval 149">
            <a:extLst>
              <a:ext uri="{FF2B5EF4-FFF2-40B4-BE49-F238E27FC236}">
                <a16:creationId xmlns:a16="http://schemas.microsoft.com/office/drawing/2014/main" id="{BE9A0BEF-5C99-42A0-948F-0FA82B13C8B9}"/>
              </a:ext>
            </a:extLst>
          </p:cNvPr>
          <p:cNvSpPr/>
          <p:nvPr/>
        </p:nvSpPr>
        <p:spPr bwMode="auto">
          <a:xfrm>
            <a:off x="1902891" y="3893205"/>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2" name="Content Placeholder 2">
            <a:extLst>
              <a:ext uri="{FF2B5EF4-FFF2-40B4-BE49-F238E27FC236}">
                <a16:creationId xmlns:a16="http://schemas.microsoft.com/office/drawing/2014/main" id="{E241F9F8-2042-4B55-A5ED-F8257CAAFBD7}"/>
              </a:ext>
            </a:extLst>
          </p:cNvPr>
          <p:cNvSpPr txBox="1">
            <a:spLocks/>
          </p:cNvSpPr>
          <p:nvPr/>
        </p:nvSpPr>
        <p:spPr>
          <a:xfrm>
            <a:off x="640920" y="5103630"/>
            <a:ext cx="10972421" cy="98953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Click to reveal a 4-digit number and represent the total value as an addition equation.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the chart to identify other 4-digit numbers including those containing a zero.</a:t>
            </a: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endParaRPr>
          </a:p>
        </p:txBody>
      </p:sp>
      <p:sp>
        <p:nvSpPr>
          <p:cNvPr id="83" name="TextBox 82">
            <a:extLst>
              <a:ext uri="{FF2B5EF4-FFF2-40B4-BE49-F238E27FC236}">
                <a16:creationId xmlns:a16="http://schemas.microsoft.com/office/drawing/2014/main" id="{B22BEE9E-8574-41EF-87F0-D8A0A2690E37}"/>
              </a:ext>
            </a:extLst>
          </p:cNvPr>
          <p:cNvSpPr txBox="1"/>
          <p:nvPr/>
        </p:nvSpPr>
        <p:spPr bwMode="auto">
          <a:xfrm>
            <a:off x="3131653" y="4597688"/>
            <a:ext cx="8258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5,000</a:t>
            </a:r>
          </a:p>
        </p:txBody>
      </p:sp>
      <p:sp>
        <p:nvSpPr>
          <p:cNvPr id="84" name="TextBox 83">
            <a:extLst>
              <a:ext uri="{FF2B5EF4-FFF2-40B4-BE49-F238E27FC236}">
                <a16:creationId xmlns:a16="http://schemas.microsoft.com/office/drawing/2014/main" id="{54723296-19BF-489E-A219-8AC914C47CAA}"/>
              </a:ext>
            </a:extLst>
          </p:cNvPr>
          <p:cNvSpPr txBox="1"/>
          <p:nvPr/>
        </p:nvSpPr>
        <p:spPr bwMode="auto">
          <a:xfrm>
            <a:off x="4656600" y="4597687"/>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300</a:t>
            </a:r>
          </a:p>
        </p:txBody>
      </p:sp>
      <p:sp>
        <p:nvSpPr>
          <p:cNvPr id="85" name="TextBox 84">
            <a:extLst>
              <a:ext uri="{FF2B5EF4-FFF2-40B4-BE49-F238E27FC236}">
                <a16:creationId xmlns:a16="http://schemas.microsoft.com/office/drawing/2014/main" id="{F58447A7-C41C-43AC-8006-6A381569E997}"/>
              </a:ext>
            </a:extLst>
          </p:cNvPr>
          <p:cNvSpPr txBox="1"/>
          <p:nvPr/>
        </p:nvSpPr>
        <p:spPr bwMode="auto">
          <a:xfrm>
            <a:off x="6115236" y="4597686"/>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40</a:t>
            </a:r>
          </a:p>
        </p:txBody>
      </p:sp>
      <p:sp>
        <p:nvSpPr>
          <p:cNvPr id="86" name="TextBox 85">
            <a:extLst>
              <a:ext uri="{FF2B5EF4-FFF2-40B4-BE49-F238E27FC236}">
                <a16:creationId xmlns:a16="http://schemas.microsoft.com/office/drawing/2014/main" id="{6490CB7A-0552-4F23-9796-6F2FFDAF1891}"/>
              </a:ext>
            </a:extLst>
          </p:cNvPr>
          <p:cNvSpPr txBox="1"/>
          <p:nvPr/>
        </p:nvSpPr>
        <p:spPr bwMode="auto">
          <a:xfrm>
            <a:off x="7498595" y="4597685"/>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2</a:t>
            </a:r>
          </a:p>
        </p:txBody>
      </p:sp>
      <p:sp>
        <p:nvSpPr>
          <p:cNvPr id="87" name="TextBox 86">
            <a:extLst>
              <a:ext uri="{FF2B5EF4-FFF2-40B4-BE49-F238E27FC236}">
                <a16:creationId xmlns:a16="http://schemas.microsoft.com/office/drawing/2014/main" id="{9D210D4A-EED1-4881-B084-2E67B367E3B5}"/>
              </a:ext>
            </a:extLst>
          </p:cNvPr>
          <p:cNvSpPr txBox="1"/>
          <p:nvPr/>
        </p:nvSpPr>
        <p:spPr bwMode="auto">
          <a:xfrm>
            <a:off x="7766668" y="4597685"/>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 5,342</a:t>
            </a:r>
          </a:p>
        </p:txBody>
      </p:sp>
      <p:grpSp>
        <p:nvGrpSpPr>
          <p:cNvPr id="88" name="Group 87">
            <a:extLst>
              <a:ext uri="{FF2B5EF4-FFF2-40B4-BE49-F238E27FC236}">
                <a16:creationId xmlns:a16="http://schemas.microsoft.com/office/drawing/2014/main" id="{1BD0815F-3EE1-4C5C-A9CA-CD8011B011DA}"/>
              </a:ext>
            </a:extLst>
          </p:cNvPr>
          <p:cNvGrpSpPr/>
          <p:nvPr/>
        </p:nvGrpSpPr>
        <p:grpSpPr>
          <a:xfrm>
            <a:off x="4108807" y="4597685"/>
            <a:ext cx="3138026" cy="400110"/>
            <a:chOff x="2147276" y="4799699"/>
            <a:chExt cx="4173642" cy="400110"/>
          </a:xfrm>
        </p:grpSpPr>
        <p:sp>
          <p:nvSpPr>
            <p:cNvPr id="89" name="TextBox 88">
              <a:extLst>
                <a:ext uri="{FF2B5EF4-FFF2-40B4-BE49-F238E27FC236}">
                  <a16:creationId xmlns:a16="http://schemas.microsoft.com/office/drawing/2014/main" id="{2906773C-56BE-4E54-B338-BE4560E3283D}"/>
                </a:ext>
              </a:extLst>
            </p:cNvPr>
            <p:cNvSpPr txBox="1"/>
            <p:nvPr/>
          </p:nvSpPr>
          <p:spPr>
            <a:xfrm>
              <a:off x="2147276" y="4799699"/>
              <a:ext cx="443889" cy="400110"/>
            </a:xfrm>
            <a:prstGeom prst="rect">
              <a:avLst/>
            </a:prstGeom>
            <a:noFill/>
          </p:spPr>
          <p:txBody>
            <a:bodyPr wrap="none" rtlCol="0">
              <a:spAutoFit/>
            </a:bodyPr>
            <a:lstStyle/>
            <a:p>
              <a:pPr>
                <a:buNone/>
              </a:pPr>
              <a:r>
                <a:rPr lang="en-GB" sz="2000" dirty="0"/>
                <a:t>+</a:t>
              </a:r>
            </a:p>
          </p:txBody>
        </p:sp>
        <p:sp>
          <p:nvSpPr>
            <p:cNvPr id="90" name="TextBox 89">
              <a:extLst>
                <a:ext uri="{FF2B5EF4-FFF2-40B4-BE49-F238E27FC236}">
                  <a16:creationId xmlns:a16="http://schemas.microsoft.com/office/drawing/2014/main" id="{59281B27-0FC5-412B-B9F6-13F2D3A82D11}"/>
                </a:ext>
              </a:extLst>
            </p:cNvPr>
            <p:cNvSpPr txBox="1"/>
            <p:nvPr/>
          </p:nvSpPr>
          <p:spPr>
            <a:xfrm>
              <a:off x="3974160" y="4799699"/>
              <a:ext cx="443889" cy="400110"/>
            </a:xfrm>
            <a:prstGeom prst="rect">
              <a:avLst/>
            </a:prstGeom>
            <a:noFill/>
          </p:spPr>
          <p:txBody>
            <a:bodyPr wrap="none" rtlCol="0">
              <a:spAutoFit/>
            </a:bodyPr>
            <a:lstStyle/>
            <a:p>
              <a:pPr>
                <a:buNone/>
              </a:pPr>
              <a:r>
                <a:rPr lang="en-GB" sz="2000" dirty="0"/>
                <a:t>+</a:t>
              </a:r>
            </a:p>
          </p:txBody>
        </p:sp>
        <p:sp>
          <p:nvSpPr>
            <p:cNvPr id="91" name="TextBox 90">
              <a:extLst>
                <a:ext uri="{FF2B5EF4-FFF2-40B4-BE49-F238E27FC236}">
                  <a16:creationId xmlns:a16="http://schemas.microsoft.com/office/drawing/2014/main" id="{EE2C4401-5F49-44EB-8C56-C4CED56C5E20}"/>
                </a:ext>
              </a:extLst>
            </p:cNvPr>
            <p:cNvSpPr txBox="1"/>
            <p:nvPr/>
          </p:nvSpPr>
          <p:spPr>
            <a:xfrm>
              <a:off x="5877029" y="4799699"/>
              <a:ext cx="443889" cy="400110"/>
            </a:xfrm>
            <a:prstGeom prst="rect">
              <a:avLst/>
            </a:prstGeom>
            <a:noFill/>
          </p:spPr>
          <p:txBody>
            <a:bodyPr wrap="none" rtlCol="0">
              <a:spAutoFit/>
            </a:bodyPr>
            <a:lstStyle/>
            <a:p>
              <a:pPr>
                <a:buNone/>
              </a:pPr>
              <a:r>
                <a:rPr lang="en-GB" sz="2000" dirty="0"/>
                <a:t>+</a:t>
              </a:r>
            </a:p>
          </p:txBody>
        </p:sp>
      </p:grpSp>
    </p:spTree>
    <p:extLst>
      <p:ext uri="{BB962C8B-B14F-4D97-AF65-F5344CB8AC3E}">
        <p14:creationId xmlns:p14="http://schemas.microsoft.com/office/powerpoint/2010/main" val="809245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7" grpId="0" animBg="1"/>
      <p:bldP spid="148" grpId="0" animBg="1"/>
      <p:bldP spid="149" grpId="0" animBg="1"/>
      <p:bldP spid="150" grpId="0" animBg="1"/>
      <p:bldP spid="83" grpId="0"/>
      <p:bldP spid="84" grpId="0"/>
      <p:bldP spid="85" grpId="0"/>
      <p:bldP spid="86"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E143C-5055-4EF6-B3AC-FC57BC292F58}"/>
              </a:ext>
            </a:extLst>
          </p:cNvPr>
          <p:cNvSpPr>
            <a:spLocks noGrp="1"/>
          </p:cNvSpPr>
          <p:nvPr>
            <p:ph type="title"/>
          </p:nvPr>
        </p:nvSpPr>
        <p:spPr/>
        <p:txBody>
          <a:bodyPr/>
          <a:lstStyle/>
          <a:p>
            <a:r>
              <a:rPr lang="en-US" altLang="en-US" dirty="0"/>
              <a:t>4NPV-2 Place value in four-digit numbers</a:t>
            </a:r>
            <a:endParaRPr lang="en-GB" dirty="0"/>
          </a:p>
        </p:txBody>
      </p:sp>
      <p:grpSp>
        <p:nvGrpSpPr>
          <p:cNvPr id="83" name="Group 82">
            <a:extLst>
              <a:ext uri="{FF2B5EF4-FFF2-40B4-BE49-F238E27FC236}">
                <a16:creationId xmlns:a16="http://schemas.microsoft.com/office/drawing/2014/main" id="{2E92894A-0C62-425E-A081-0E50A7095195}"/>
              </a:ext>
            </a:extLst>
          </p:cNvPr>
          <p:cNvGrpSpPr/>
          <p:nvPr/>
        </p:nvGrpSpPr>
        <p:grpSpPr>
          <a:xfrm>
            <a:off x="640920" y="1962266"/>
            <a:ext cx="10927194" cy="2418566"/>
            <a:chOff x="1477787" y="1557338"/>
            <a:chExt cx="9253459" cy="2853045"/>
          </a:xfrm>
        </p:grpSpPr>
        <p:grpSp>
          <p:nvGrpSpPr>
            <p:cNvPr id="84" name="Group 83">
              <a:extLst>
                <a:ext uri="{FF2B5EF4-FFF2-40B4-BE49-F238E27FC236}">
                  <a16:creationId xmlns:a16="http://schemas.microsoft.com/office/drawing/2014/main" id="{C5D406FB-B845-4E78-AC70-EB4F18ADD160}"/>
                </a:ext>
              </a:extLst>
            </p:cNvPr>
            <p:cNvGrpSpPr/>
            <p:nvPr/>
          </p:nvGrpSpPr>
          <p:grpSpPr>
            <a:xfrm>
              <a:off x="1477787" y="1557338"/>
              <a:ext cx="9250408" cy="2853045"/>
              <a:chOff x="822998" y="1124744"/>
              <a:chExt cx="4478711" cy="1987418"/>
            </a:xfrm>
          </p:grpSpPr>
          <p:cxnSp>
            <p:nvCxnSpPr>
              <p:cNvPr id="130" name="Straight Connector 129">
                <a:extLst>
                  <a:ext uri="{FF2B5EF4-FFF2-40B4-BE49-F238E27FC236}">
                    <a16:creationId xmlns:a16="http://schemas.microsoft.com/office/drawing/2014/main" id="{9BD692F1-29C5-4D11-98AC-12E05C018C4A}"/>
                  </a:ext>
                </a:extLst>
              </p:cNvPr>
              <p:cNvCxnSpPr>
                <a:cxnSpLocks/>
              </p:cNvCxnSpPr>
              <p:nvPr/>
            </p:nvCxnSpPr>
            <p:spPr bwMode="auto">
              <a:xfrm>
                <a:off x="826806"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997FD3D-9891-4A24-A660-60997E12F7A1}"/>
                  </a:ext>
                </a:extLst>
              </p:cNvPr>
              <p:cNvCxnSpPr>
                <a:cxnSpLocks/>
              </p:cNvCxnSpPr>
              <p:nvPr/>
            </p:nvCxnSpPr>
            <p:spPr bwMode="auto">
              <a:xfrm>
                <a:off x="132686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5E222C1A-B66A-4346-B575-B05D5C40CEA2}"/>
                  </a:ext>
                </a:extLst>
              </p:cNvPr>
              <p:cNvCxnSpPr>
                <a:cxnSpLocks/>
              </p:cNvCxnSpPr>
              <p:nvPr/>
            </p:nvCxnSpPr>
            <p:spPr bwMode="auto">
              <a:xfrm>
                <a:off x="182372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9295DD7E-760D-4D49-A629-EF0CC0067370}"/>
                  </a:ext>
                </a:extLst>
              </p:cNvPr>
              <p:cNvCxnSpPr>
                <a:cxnSpLocks/>
              </p:cNvCxnSpPr>
              <p:nvPr/>
            </p:nvCxnSpPr>
            <p:spPr bwMode="auto">
              <a:xfrm>
                <a:off x="232057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0985AF2E-F8C9-499C-AC00-C85CE6F4E4A2}"/>
                  </a:ext>
                </a:extLst>
              </p:cNvPr>
              <p:cNvCxnSpPr>
                <a:cxnSpLocks/>
              </p:cNvCxnSpPr>
              <p:nvPr/>
            </p:nvCxnSpPr>
            <p:spPr bwMode="auto">
              <a:xfrm>
                <a:off x="281743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4CE1BE52-86B6-4D3D-947B-F7A2EF5A3023}"/>
                  </a:ext>
                </a:extLst>
              </p:cNvPr>
              <p:cNvCxnSpPr>
                <a:cxnSpLocks/>
              </p:cNvCxnSpPr>
              <p:nvPr/>
            </p:nvCxnSpPr>
            <p:spPr bwMode="auto">
              <a:xfrm>
                <a:off x="331428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2CB3D775-4C3D-429D-A74E-335CFA7E118B}"/>
                  </a:ext>
                </a:extLst>
              </p:cNvPr>
              <p:cNvCxnSpPr>
                <a:cxnSpLocks/>
              </p:cNvCxnSpPr>
              <p:nvPr/>
            </p:nvCxnSpPr>
            <p:spPr bwMode="auto">
              <a:xfrm>
                <a:off x="381114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ED192DA-81FA-48A0-888C-BBF40EC9D41D}"/>
                  </a:ext>
                </a:extLst>
              </p:cNvPr>
              <p:cNvCxnSpPr>
                <a:cxnSpLocks/>
              </p:cNvCxnSpPr>
              <p:nvPr/>
            </p:nvCxnSpPr>
            <p:spPr bwMode="auto">
              <a:xfrm>
                <a:off x="430799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0099EE3E-1E54-45AC-9A6A-74DB65EA3569}"/>
                  </a:ext>
                </a:extLst>
              </p:cNvPr>
              <p:cNvCxnSpPr>
                <a:cxnSpLocks/>
              </p:cNvCxnSpPr>
              <p:nvPr/>
            </p:nvCxnSpPr>
            <p:spPr bwMode="auto">
              <a:xfrm>
                <a:off x="480485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900BF73E-10F9-451B-9E67-C0947E1B4827}"/>
                  </a:ext>
                </a:extLst>
              </p:cNvPr>
              <p:cNvCxnSpPr>
                <a:cxnSpLocks/>
              </p:cNvCxnSpPr>
              <p:nvPr/>
            </p:nvCxnSpPr>
            <p:spPr bwMode="auto">
              <a:xfrm>
                <a:off x="530170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nvGrpSpPr>
              <p:cNvPr id="140" name="Group 139">
                <a:extLst>
                  <a:ext uri="{FF2B5EF4-FFF2-40B4-BE49-F238E27FC236}">
                    <a16:creationId xmlns:a16="http://schemas.microsoft.com/office/drawing/2014/main" id="{9F24BCEA-83F5-4EAC-92BE-5127900F350E}"/>
                  </a:ext>
                </a:extLst>
              </p:cNvPr>
              <p:cNvGrpSpPr/>
              <p:nvPr/>
            </p:nvGrpSpPr>
            <p:grpSpPr>
              <a:xfrm>
                <a:off x="822998" y="1131160"/>
                <a:ext cx="4478710" cy="1976388"/>
                <a:chOff x="822998" y="1131160"/>
                <a:chExt cx="4978776" cy="1976388"/>
              </a:xfrm>
            </p:grpSpPr>
            <p:cxnSp>
              <p:nvCxnSpPr>
                <p:cNvPr id="141" name="Straight Connector 140">
                  <a:extLst>
                    <a:ext uri="{FF2B5EF4-FFF2-40B4-BE49-F238E27FC236}">
                      <a16:creationId xmlns:a16="http://schemas.microsoft.com/office/drawing/2014/main" id="{21F0E07F-91AA-49DB-9AD7-AB477C3A8DFF}"/>
                    </a:ext>
                  </a:extLst>
                </p:cNvPr>
                <p:cNvCxnSpPr>
                  <a:cxnSpLocks/>
                </p:cNvCxnSpPr>
                <p:nvPr/>
              </p:nvCxnSpPr>
              <p:spPr bwMode="auto">
                <a:xfrm>
                  <a:off x="830014" y="3107548"/>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079C4F89-3AA1-4394-89DC-E1335AA5F3BF}"/>
                    </a:ext>
                  </a:extLst>
                </p:cNvPr>
                <p:cNvCxnSpPr>
                  <a:cxnSpLocks/>
                </p:cNvCxnSpPr>
                <p:nvPr/>
              </p:nvCxnSpPr>
              <p:spPr bwMode="auto">
                <a:xfrm>
                  <a:off x="83001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62BF2C67-5488-472A-9B8B-0BF93A9F7237}"/>
                    </a:ext>
                  </a:extLst>
                </p:cNvPr>
                <p:cNvCxnSpPr>
                  <a:cxnSpLocks/>
                </p:cNvCxnSpPr>
                <p:nvPr/>
              </p:nvCxnSpPr>
              <p:spPr bwMode="auto">
                <a:xfrm>
                  <a:off x="83001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B0C7771A-768F-4EFC-808E-DC6C99788881}"/>
                    </a:ext>
                  </a:extLst>
                </p:cNvPr>
                <p:cNvCxnSpPr>
                  <a:cxnSpLocks/>
                </p:cNvCxnSpPr>
                <p:nvPr/>
              </p:nvCxnSpPr>
              <p:spPr bwMode="auto">
                <a:xfrm>
                  <a:off x="82299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26342076-2368-44B7-A862-94EA2990761B}"/>
                    </a:ext>
                  </a:extLst>
                </p:cNvPr>
                <p:cNvCxnSpPr>
                  <a:cxnSpLocks/>
                </p:cNvCxnSpPr>
                <p:nvPr/>
              </p:nvCxnSpPr>
              <p:spPr bwMode="auto">
                <a:xfrm>
                  <a:off x="83001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85" name="Group 84">
              <a:extLst>
                <a:ext uri="{FF2B5EF4-FFF2-40B4-BE49-F238E27FC236}">
                  <a16:creationId xmlns:a16="http://schemas.microsoft.com/office/drawing/2014/main" id="{AE59C56B-37BC-47F6-8765-8602268251B9}"/>
                </a:ext>
              </a:extLst>
            </p:cNvPr>
            <p:cNvGrpSpPr/>
            <p:nvPr/>
          </p:nvGrpSpPr>
          <p:grpSpPr>
            <a:xfrm>
              <a:off x="1818831" y="1674369"/>
              <a:ext cx="699367" cy="2543935"/>
              <a:chOff x="1832083" y="1674369"/>
              <a:chExt cx="699367" cy="2543935"/>
            </a:xfrm>
          </p:grpSpPr>
          <p:sp>
            <p:nvSpPr>
              <p:cNvPr id="126" name="TextBox 125">
                <a:extLst>
                  <a:ext uri="{FF2B5EF4-FFF2-40B4-BE49-F238E27FC236}">
                    <a16:creationId xmlns:a16="http://schemas.microsoft.com/office/drawing/2014/main" id="{DAE93AA2-583E-4E19-AED3-324169B8139C}"/>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1,000</a:t>
                </a:r>
              </a:p>
            </p:txBody>
          </p:sp>
          <p:sp>
            <p:nvSpPr>
              <p:cNvPr id="127" name="TextBox 126">
                <a:extLst>
                  <a:ext uri="{FF2B5EF4-FFF2-40B4-BE49-F238E27FC236}">
                    <a16:creationId xmlns:a16="http://schemas.microsoft.com/office/drawing/2014/main" id="{D70AA2E3-EF95-4C9B-8C2F-0AE466A090FB}"/>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100</a:t>
                </a:r>
              </a:p>
            </p:txBody>
          </p:sp>
          <p:sp>
            <p:nvSpPr>
              <p:cNvPr id="128" name="TextBox 127">
                <a:extLst>
                  <a:ext uri="{FF2B5EF4-FFF2-40B4-BE49-F238E27FC236}">
                    <a16:creationId xmlns:a16="http://schemas.microsoft.com/office/drawing/2014/main" id="{025D1521-6A1C-4D25-B7E5-F26EE2C2C26C}"/>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10</a:t>
                </a:r>
              </a:p>
            </p:txBody>
          </p:sp>
          <p:sp>
            <p:nvSpPr>
              <p:cNvPr id="129" name="TextBox 128">
                <a:extLst>
                  <a:ext uri="{FF2B5EF4-FFF2-40B4-BE49-F238E27FC236}">
                    <a16:creationId xmlns:a16="http://schemas.microsoft.com/office/drawing/2014/main" id="{2F112D03-6CC8-4FF0-B299-893AD04A6BB2}"/>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1</a:t>
                </a:r>
              </a:p>
            </p:txBody>
          </p:sp>
        </p:grpSp>
        <p:grpSp>
          <p:nvGrpSpPr>
            <p:cNvPr id="86" name="Group 85">
              <a:extLst>
                <a:ext uri="{FF2B5EF4-FFF2-40B4-BE49-F238E27FC236}">
                  <a16:creationId xmlns:a16="http://schemas.microsoft.com/office/drawing/2014/main" id="{FB7D8D03-0F97-48A2-A4B4-68AE4A33B2E5}"/>
                </a:ext>
              </a:extLst>
            </p:cNvPr>
            <p:cNvGrpSpPr/>
            <p:nvPr/>
          </p:nvGrpSpPr>
          <p:grpSpPr>
            <a:xfrm>
              <a:off x="2845462" y="1674369"/>
              <a:ext cx="699367" cy="2543935"/>
              <a:chOff x="1832083" y="1674369"/>
              <a:chExt cx="699367" cy="2543935"/>
            </a:xfrm>
          </p:grpSpPr>
          <p:sp>
            <p:nvSpPr>
              <p:cNvPr id="122" name="TextBox 121">
                <a:extLst>
                  <a:ext uri="{FF2B5EF4-FFF2-40B4-BE49-F238E27FC236}">
                    <a16:creationId xmlns:a16="http://schemas.microsoft.com/office/drawing/2014/main" id="{A9EA17D8-3E49-463A-B25B-7C2236615612}"/>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2,000</a:t>
                </a:r>
              </a:p>
            </p:txBody>
          </p:sp>
          <p:sp>
            <p:nvSpPr>
              <p:cNvPr id="123" name="TextBox 122">
                <a:extLst>
                  <a:ext uri="{FF2B5EF4-FFF2-40B4-BE49-F238E27FC236}">
                    <a16:creationId xmlns:a16="http://schemas.microsoft.com/office/drawing/2014/main" id="{5B347759-F29F-4C05-961E-E410D41348EE}"/>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200</a:t>
                </a:r>
              </a:p>
            </p:txBody>
          </p:sp>
          <p:sp>
            <p:nvSpPr>
              <p:cNvPr id="124" name="TextBox 123">
                <a:extLst>
                  <a:ext uri="{FF2B5EF4-FFF2-40B4-BE49-F238E27FC236}">
                    <a16:creationId xmlns:a16="http://schemas.microsoft.com/office/drawing/2014/main" id="{1034483C-A67F-4F66-A5B9-5408C835FE3A}"/>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20</a:t>
                </a:r>
              </a:p>
            </p:txBody>
          </p:sp>
          <p:sp>
            <p:nvSpPr>
              <p:cNvPr id="125" name="TextBox 124">
                <a:extLst>
                  <a:ext uri="{FF2B5EF4-FFF2-40B4-BE49-F238E27FC236}">
                    <a16:creationId xmlns:a16="http://schemas.microsoft.com/office/drawing/2014/main" id="{60DE726C-CE37-40AF-AF2F-FBE0F9A50114}"/>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2</a:t>
                </a:r>
              </a:p>
            </p:txBody>
          </p:sp>
        </p:grpSp>
        <p:grpSp>
          <p:nvGrpSpPr>
            <p:cNvPr id="87" name="Group 86">
              <a:extLst>
                <a:ext uri="{FF2B5EF4-FFF2-40B4-BE49-F238E27FC236}">
                  <a16:creationId xmlns:a16="http://schemas.microsoft.com/office/drawing/2014/main" id="{E2D1395D-AC2E-4651-89B3-A4862441A126}"/>
                </a:ext>
              </a:extLst>
            </p:cNvPr>
            <p:cNvGrpSpPr/>
            <p:nvPr/>
          </p:nvGrpSpPr>
          <p:grpSpPr>
            <a:xfrm>
              <a:off x="3872093" y="1674369"/>
              <a:ext cx="699367" cy="2543935"/>
              <a:chOff x="1832083" y="1674369"/>
              <a:chExt cx="699367" cy="2543935"/>
            </a:xfrm>
          </p:grpSpPr>
          <p:sp>
            <p:nvSpPr>
              <p:cNvPr id="118" name="TextBox 117">
                <a:extLst>
                  <a:ext uri="{FF2B5EF4-FFF2-40B4-BE49-F238E27FC236}">
                    <a16:creationId xmlns:a16="http://schemas.microsoft.com/office/drawing/2014/main" id="{6F0AFFF0-20E1-4BA5-B2E5-140D6C9654C4}"/>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3,000</a:t>
                </a:r>
              </a:p>
            </p:txBody>
          </p:sp>
          <p:sp>
            <p:nvSpPr>
              <p:cNvPr id="119" name="TextBox 118">
                <a:extLst>
                  <a:ext uri="{FF2B5EF4-FFF2-40B4-BE49-F238E27FC236}">
                    <a16:creationId xmlns:a16="http://schemas.microsoft.com/office/drawing/2014/main" id="{89B1EA19-42F9-463C-A562-1E833785E02A}"/>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300</a:t>
                </a:r>
              </a:p>
            </p:txBody>
          </p:sp>
          <p:sp>
            <p:nvSpPr>
              <p:cNvPr id="120" name="TextBox 119">
                <a:extLst>
                  <a:ext uri="{FF2B5EF4-FFF2-40B4-BE49-F238E27FC236}">
                    <a16:creationId xmlns:a16="http://schemas.microsoft.com/office/drawing/2014/main" id="{3CE84D99-2DD0-4ADC-85FC-FB8A6BBB6179}"/>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30</a:t>
                </a:r>
              </a:p>
            </p:txBody>
          </p:sp>
          <p:sp>
            <p:nvSpPr>
              <p:cNvPr id="121" name="TextBox 120">
                <a:extLst>
                  <a:ext uri="{FF2B5EF4-FFF2-40B4-BE49-F238E27FC236}">
                    <a16:creationId xmlns:a16="http://schemas.microsoft.com/office/drawing/2014/main" id="{71BEFC30-5012-4614-843D-ADB5D460C0D4}"/>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3</a:t>
                </a:r>
              </a:p>
            </p:txBody>
          </p:sp>
        </p:grpSp>
        <p:grpSp>
          <p:nvGrpSpPr>
            <p:cNvPr id="88" name="Group 87">
              <a:extLst>
                <a:ext uri="{FF2B5EF4-FFF2-40B4-BE49-F238E27FC236}">
                  <a16:creationId xmlns:a16="http://schemas.microsoft.com/office/drawing/2014/main" id="{E86D5317-E66C-4BDD-92AC-08CE492ED698}"/>
                </a:ext>
              </a:extLst>
            </p:cNvPr>
            <p:cNvGrpSpPr/>
            <p:nvPr/>
          </p:nvGrpSpPr>
          <p:grpSpPr>
            <a:xfrm>
              <a:off x="4898724" y="1674369"/>
              <a:ext cx="699367" cy="2543935"/>
              <a:chOff x="1832083" y="1674369"/>
              <a:chExt cx="699367" cy="2543935"/>
            </a:xfrm>
          </p:grpSpPr>
          <p:sp>
            <p:nvSpPr>
              <p:cNvPr id="114" name="TextBox 113">
                <a:extLst>
                  <a:ext uri="{FF2B5EF4-FFF2-40B4-BE49-F238E27FC236}">
                    <a16:creationId xmlns:a16="http://schemas.microsoft.com/office/drawing/2014/main" id="{27747E09-5323-4E53-A81A-F31FB4FDED24}"/>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4,000</a:t>
                </a:r>
              </a:p>
            </p:txBody>
          </p:sp>
          <p:sp>
            <p:nvSpPr>
              <p:cNvPr id="115" name="TextBox 114">
                <a:extLst>
                  <a:ext uri="{FF2B5EF4-FFF2-40B4-BE49-F238E27FC236}">
                    <a16:creationId xmlns:a16="http://schemas.microsoft.com/office/drawing/2014/main" id="{5964F557-863D-4AFD-B173-15C30DE11A93}"/>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400</a:t>
                </a:r>
              </a:p>
            </p:txBody>
          </p:sp>
          <p:sp>
            <p:nvSpPr>
              <p:cNvPr id="116" name="TextBox 115">
                <a:extLst>
                  <a:ext uri="{FF2B5EF4-FFF2-40B4-BE49-F238E27FC236}">
                    <a16:creationId xmlns:a16="http://schemas.microsoft.com/office/drawing/2014/main" id="{69635956-A966-4C2A-BD86-1A2B690AD2E3}"/>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40</a:t>
                </a:r>
              </a:p>
            </p:txBody>
          </p:sp>
          <p:sp>
            <p:nvSpPr>
              <p:cNvPr id="117" name="TextBox 116">
                <a:extLst>
                  <a:ext uri="{FF2B5EF4-FFF2-40B4-BE49-F238E27FC236}">
                    <a16:creationId xmlns:a16="http://schemas.microsoft.com/office/drawing/2014/main" id="{DD4AAC20-B628-4087-A76B-4750B57BAAD9}"/>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4</a:t>
                </a:r>
              </a:p>
            </p:txBody>
          </p:sp>
        </p:grpSp>
        <p:grpSp>
          <p:nvGrpSpPr>
            <p:cNvPr id="89" name="Group 88">
              <a:extLst>
                <a:ext uri="{FF2B5EF4-FFF2-40B4-BE49-F238E27FC236}">
                  <a16:creationId xmlns:a16="http://schemas.microsoft.com/office/drawing/2014/main" id="{7E4096AC-A2C2-4E41-BBF5-DE7889FA299E}"/>
                </a:ext>
              </a:extLst>
            </p:cNvPr>
            <p:cNvGrpSpPr/>
            <p:nvPr/>
          </p:nvGrpSpPr>
          <p:grpSpPr>
            <a:xfrm>
              <a:off x="5925355" y="1674369"/>
              <a:ext cx="699367" cy="2543935"/>
              <a:chOff x="1832083" y="1674369"/>
              <a:chExt cx="699367" cy="2543935"/>
            </a:xfrm>
          </p:grpSpPr>
          <p:sp>
            <p:nvSpPr>
              <p:cNvPr id="110" name="TextBox 109">
                <a:extLst>
                  <a:ext uri="{FF2B5EF4-FFF2-40B4-BE49-F238E27FC236}">
                    <a16:creationId xmlns:a16="http://schemas.microsoft.com/office/drawing/2014/main" id="{1E84BE48-0AF9-4518-A696-1B2EC454B664}"/>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5,000</a:t>
                </a:r>
              </a:p>
            </p:txBody>
          </p:sp>
          <p:sp>
            <p:nvSpPr>
              <p:cNvPr id="111" name="TextBox 110">
                <a:extLst>
                  <a:ext uri="{FF2B5EF4-FFF2-40B4-BE49-F238E27FC236}">
                    <a16:creationId xmlns:a16="http://schemas.microsoft.com/office/drawing/2014/main" id="{D3402DF2-CFCA-4A4C-80F1-43CD46860302}"/>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500</a:t>
                </a:r>
              </a:p>
            </p:txBody>
          </p:sp>
          <p:sp>
            <p:nvSpPr>
              <p:cNvPr id="112" name="TextBox 111">
                <a:extLst>
                  <a:ext uri="{FF2B5EF4-FFF2-40B4-BE49-F238E27FC236}">
                    <a16:creationId xmlns:a16="http://schemas.microsoft.com/office/drawing/2014/main" id="{A853C305-D0EA-4A83-BF6F-23B987259ECE}"/>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50</a:t>
                </a:r>
              </a:p>
            </p:txBody>
          </p:sp>
          <p:sp>
            <p:nvSpPr>
              <p:cNvPr id="113" name="TextBox 112">
                <a:extLst>
                  <a:ext uri="{FF2B5EF4-FFF2-40B4-BE49-F238E27FC236}">
                    <a16:creationId xmlns:a16="http://schemas.microsoft.com/office/drawing/2014/main" id="{B35C45EE-FE19-4159-94FC-AE16BBEFBA21}"/>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5</a:t>
                </a:r>
              </a:p>
            </p:txBody>
          </p:sp>
        </p:grpSp>
        <p:grpSp>
          <p:nvGrpSpPr>
            <p:cNvPr id="90" name="Group 89">
              <a:extLst>
                <a:ext uri="{FF2B5EF4-FFF2-40B4-BE49-F238E27FC236}">
                  <a16:creationId xmlns:a16="http://schemas.microsoft.com/office/drawing/2014/main" id="{F0E6D166-1F3E-473E-B392-803446A573AD}"/>
                </a:ext>
              </a:extLst>
            </p:cNvPr>
            <p:cNvGrpSpPr/>
            <p:nvPr/>
          </p:nvGrpSpPr>
          <p:grpSpPr>
            <a:xfrm>
              <a:off x="6951986" y="1674369"/>
              <a:ext cx="699367" cy="2543935"/>
              <a:chOff x="1832083" y="1674369"/>
              <a:chExt cx="699367" cy="2543935"/>
            </a:xfrm>
          </p:grpSpPr>
          <p:sp>
            <p:nvSpPr>
              <p:cNvPr id="106" name="TextBox 105">
                <a:extLst>
                  <a:ext uri="{FF2B5EF4-FFF2-40B4-BE49-F238E27FC236}">
                    <a16:creationId xmlns:a16="http://schemas.microsoft.com/office/drawing/2014/main" id="{49C5CA9A-D196-4CCA-BAE7-0DE3D77CB6CC}"/>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6,000</a:t>
                </a:r>
              </a:p>
            </p:txBody>
          </p:sp>
          <p:sp>
            <p:nvSpPr>
              <p:cNvPr id="107" name="TextBox 106">
                <a:extLst>
                  <a:ext uri="{FF2B5EF4-FFF2-40B4-BE49-F238E27FC236}">
                    <a16:creationId xmlns:a16="http://schemas.microsoft.com/office/drawing/2014/main" id="{28C60DBA-D9FB-458C-B554-8EB35F70E016}"/>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600</a:t>
                </a:r>
              </a:p>
            </p:txBody>
          </p:sp>
          <p:sp>
            <p:nvSpPr>
              <p:cNvPr id="108" name="TextBox 107">
                <a:extLst>
                  <a:ext uri="{FF2B5EF4-FFF2-40B4-BE49-F238E27FC236}">
                    <a16:creationId xmlns:a16="http://schemas.microsoft.com/office/drawing/2014/main" id="{E39DDB11-DB83-4C85-A1C2-3A7B5FF6BC08}"/>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60</a:t>
                </a:r>
              </a:p>
            </p:txBody>
          </p:sp>
          <p:sp>
            <p:nvSpPr>
              <p:cNvPr id="109" name="TextBox 108">
                <a:extLst>
                  <a:ext uri="{FF2B5EF4-FFF2-40B4-BE49-F238E27FC236}">
                    <a16:creationId xmlns:a16="http://schemas.microsoft.com/office/drawing/2014/main" id="{87E3392F-6DB4-43A1-9F38-9E27135CEE7D}"/>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6</a:t>
                </a:r>
              </a:p>
            </p:txBody>
          </p:sp>
        </p:grpSp>
        <p:grpSp>
          <p:nvGrpSpPr>
            <p:cNvPr id="91" name="Group 90">
              <a:extLst>
                <a:ext uri="{FF2B5EF4-FFF2-40B4-BE49-F238E27FC236}">
                  <a16:creationId xmlns:a16="http://schemas.microsoft.com/office/drawing/2014/main" id="{29CC01DD-0CA3-48D2-8E2B-4812FDADE534}"/>
                </a:ext>
              </a:extLst>
            </p:cNvPr>
            <p:cNvGrpSpPr/>
            <p:nvPr/>
          </p:nvGrpSpPr>
          <p:grpSpPr>
            <a:xfrm>
              <a:off x="7978617" y="1674369"/>
              <a:ext cx="699367" cy="2543935"/>
              <a:chOff x="1832083" y="1674369"/>
              <a:chExt cx="699367" cy="2543935"/>
            </a:xfrm>
          </p:grpSpPr>
          <p:sp>
            <p:nvSpPr>
              <p:cNvPr id="102" name="TextBox 101">
                <a:extLst>
                  <a:ext uri="{FF2B5EF4-FFF2-40B4-BE49-F238E27FC236}">
                    <a16:creationId xmlns:a16="http://schemas.microsoft.com/office/drawing/2014/main" id="{420D11C0-782B-48EC-87FC-0DBA4414DFB8}"/>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7,000</a:t>
                </a:r>
              </a:p>
            </p:txBody>
          </p:sp>
          <p:sp>
            <p:nvSpPr>
              <p:cNvPr id="103" name="TextBox 102">
                <a:extLst>
                  <a:ext uri="{FF2B5EF4-FFF2-40B4-BE49-F238E27FC236}">
                    <a16:creationId xmlns:a16="http://schemas.microsoft.com/office/drawing/2014/main" id="{E4C6A427-15DA-4324-97AE-247B4C0AB7CE}"/>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700</a:t>
                </a:r>
              </a:p>
            </p:txBody>
          </p:sp>
          <p:sp>
            <p:nvSpPr>
              <p:cNvPr id="104" name="TextBox 103">
                <a:extLst>
                  <a:ext uri="{FF2B5EF4-FFF2-40B4-BE49-F238E27FC236}">
                    <a16:creationId xmlns:a16="http://schemas.microsoft.com/office/drawing/2014/main" id="{056162F2-6E9D-4795-B065-23914F2E4D0E}"/>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70</a:t>
                </a:r>
              </a:p>
            </p:txBody>
          </p:sp>
          <p:sp>
            <p:nvSpPr>
              <p:cNvPr id="105" name="TextBox 104">
                <a:extLst>
                  <a:ext uri="{FF2B5EF4-FFF2-40B4-BE49-F238E27FC236}">
                    <a16:creationId xmlns:a16="http://schemas.microsoft.com/office/drawing/2014/main" id="{F5D483DB-FA80-4253-9D65-16BD1DE4DDB8}"/>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7</a:t>
                </a:r>
              </a:p>
            </p:txBody>
          </p:sp>
        </p:grpSp>
        <p:grpSp>
          <p:nvGrpSpPr>
            <p:cNvPr id="92" name="Group 91">
              <a:extLst>
                <a:ext uri="{FF2B5EF4-FFF2-40B4-BE49-F238E27FC236}">
                  <a16:creationId xmlns:a16="http://schemas.microsoft.com/office/drawing/2014/main" id="{DD624193-DDA1-41D3-B4B1-FA97C35E38D4}"/>
                </a:ext>
              </a:extLst>
            </p:cNvPr>
            <p:cNvGrpSpPr/>
            <p:nvPr/>
          </p:nvGrpSpPr>
          <p:grpSpPr>
            <a:xfrm>
              <a:off x="9005248" y="1674369"/>
              <a:ext cx="699367" cy="2543935"/>
              <a:chOff x="1832083" y="1674369"/>
              <a:chExt cx="699367" cy="2543935"/>
            </a:xfrm>
          </p:grpSpPr>
          <p:sp>
            <p:nvSpPr>
              <p:cNvPr id="98" name="TextBox 97">
                <a:extLst>
                  <a:ext uri="{FF2B5EF4-FFF2-40B4-BE49-F238E27FC236}">
                    <a16:creationId xmlns:a16="http://schemas.microsoft.com/office/drawing/2014/main" id="{0BA9D67F-A64B-493A-BFBC-DA216B2AE369}"/>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8,000</a:t>
                </a:r>
              </a:p>
            </p:txBody>
          </p:sp>
          <p:sp>
            <p:nvSpPr>
              <p:cNvPr id="99" name="TextBox 98">
                <a:extLst>
                  <a:ext uri="{FF2B5EF4-FFF2-40B4-BE49-F238E27FC236}">
                    <a16:creationId xmlns:a16="http://schemas.microsoft.com/office/drawing/2014/main" id="{111BCEF0-8EB3-49E9-ACF3-2BA16F8ED6BA}"/>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800</a:t>
                </a:r>
              </a:p>
            </p:txBody>
          </p:sp>
          <p:sp>
            <p:nvSpPr>
              <p:cNvPr id="100" name="TextBox 99">
                <a:extLst>
                  <a:ext uri="{FF2B5EF4-FFF2-40B4-BE49-F238E27FC236}">
                    <a16:creationId xmlns:a16="http://schemas.microsoft.com/office/drawing/2014/main" id="{B5ED8C11-858A-46F6-8141-7DDB5B5D62A1}"/>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80</a:t>
                </a:r>
              </a:p>
            </p:txBody>
          </p:sp>
          <p:sp>
            <p:nvSpPr>
              <p:cNvPr id="101" name="TextBox 100">
                <a:extLst>
                  <a:ext uri="{FF2B5EF4-FFF2-40B4-BE49-F238E27FC236}">
                    <a16:creationId xmlns:a16="http://schemas.microsoft.com/office/drawing/2014/main" id="{EB2F8A1F-CF4E-40F5-A347-5143D131D746}"/>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8</a:t>
                </a:r>
              </a:p>
            </p:txBody>
          </p:sp>
        </p:grpSp>
        <p:grpSp>
          <p:nvGrpSpPr>
            <p:cNvPr id="93" name="Group 92">
              <a:extLst>
                <a:ext uri="{FF2B5EF4-FFF2-40B4-BE49-F238E27FC236}">
                  <a16:creationId xmlns:a16="http://schemas.microsoft.com/office/drawing/2014/main" id="{5FE69D64-7530-4C10-A822-3B225E29E715}"/>
                </a:ext>
              </a:extLst>
            </p:cNvPr>
            <p:cNvGrpSpPr/>
            <p:nvPr/>
          </p:nvGrpSpPr>
          <p:grpSpPr>
            <a:xfrm>
              <a:off x="10031879" y="1674369"/>
              <a:ext cx="699367" cy="2543935"/>
              <a:chOff x="1832083" y="1674369"/>
              <a:chExt cx="699367" cy="2543935"/>
            </a:xfrm>
          </p:grpSpPr>
          <p:sp>
            <p:nvSpPr>
              <p:cNvPr id="94" name="TextBox 93">
                <a:extLst>
                  <a:ext uri="{FF2B5EF4-FFF2-40B4-BE49-F238E27FC236}">
                    <a16:creationId xmlns:a16="http://schemas.microsoft.com/office/drawing/2014/main" id="{C8B07747-4C6C-4DEB-A680-93AF42FE89E7}"/>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9,000</a:t>
                </a:r>
              </a:p>
            </p:txBody>
          </p:sp>
          <p:sp>
            <p:nvSpPr>
              <p:cNvPr id="95" name="TextBox 94">
                <a:extLst>
                  <a:ext uri="{FF2B5EF4-FFF2-40B4-BE49-F238E27FC236}">
                    <a16:creationId xmlns:a16="http://schemas.microsoft.com/office/drawing/2014/main" id="{863229F2-FBAB-429E-BAC8-C161DDBC0134}"/>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900</a:t>
                </a:r>
              </a:p>
            </p:txBody>
          </p:sp>
          <p:sp>
            <p:nvSpPr>
              <p:cNvPr id="96" name="TextBox 95">
                <a:extLst>
                  <a:ext uri="{FF2B5EF4-FFF2-40B4-BE49-F238E27FC236}">
                    <a16:creationId xmlns:a16="http://schemas.microsoft.com/office/drawing/2014/main" id="{9D6575B5-4C9C-4888-868E-0AAAE0C97DFF}"/>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90</a:t>
                </a:r>
              </a:p>
            </p:txBody>
          </p:sp>
          <p:sp>
            <p:nvSpPr>
              <p:cNvPr id="97" name="TextBox 96">
                <a:extLst>
                  <a:ext uri="{FF2B5EF4-FFF2-40B4-BE49-F238E27FC236}">
                    <a16:creationId xmlns:a16="http://schemas.microsoft.com/office/drawing/2014/main" id="{EC6F50AA-DC47-41B7-85DB-1646BA1F09C7}"/>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9</a:t>
                </a:r>
              </a:p>
            </p:txBody>
          </p:sp>
        </p:grpSp>
      </p:grpSp>
      <p:sp>
        <p:nvSpPr>
          <p:cNvPr id="146" name="Oval 145">
            <a:extLst>
              <a:ext uri="{FF2B5EF4-FFF2-40B4-BE49-F238E27FC236}">
                <a16:creationId xmlns:a16="http://schemas.microsoft.com/office/drawing/2014/main" id="{96D3473B-DF26-4688-B0ED-A2520BCF9C01}"/>
              </a:ext>
            </a:extLst>
          </p:cNvPr>
          <p:cNvSpPr/>
          <p:nvPr/>
        </p:nvSpPr>
        <p:spPr bwMode="auto">
          <a:xfrm>
            <a:off x="5537946" y="2034952"/>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52" name="Oval 151">
            <a:extLst>
              <a:ext uri="{FF2B5EF4-FFF2-40B4-BE49-F238E27FC236}">
                <a16:creationId xmlns:a16="http://schemas.microsoft.com/office/drawing/2014/main" id="{A0601EF3-36C7-4092-8F1C-74346C545DC7}"/>
              </a:ext>
            </a:extLst>
          </p:cNvPr>
          <p:cNvSpPr/>
          <p:nvPr/>
        </p:nvSpPr>
        <p:spPr bwMode="auto">
          <a:xfrm>
            <a:off x="3105514" y="2703684"/>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53" name="Oval 152">
            <a:extLst>
              <a:ext uri="{FF2B5EF4-FFF2-40B4-BE49-F238E27FC236}">
                <a16:creationId xmlns:a16="http://schemas.microsoft.com/office/drawing/2014/main" id="{CDEAB7F0-AADB-4C5F-AECD-4356BC807998}"/>
              </a:ext>
            </a:extLst>
          </p:cNvPr>
          <p:cNvSpPr/>
          <p:nvPr/>
        </p:nvSpPr>
        <p:spPr bwMode="auto">
          <a:xfrm>
            <a:off x="4316297" y="3248557"/>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54" name="Oval 153">
            <a:extLst>
              <a:ext uri="{FF2B5EF4-FFF2-40B4-BE49-F238E27FC236}">
                <a16:creationId xmlns:a16="http://schemas.microsoft.com/office/drawing/2014/main" id="{6ED4F114-9D10-4717-8B72-B0D62C87A2D6}"/>
              </a:ext>
            </a:extLst>
          </p:cNvPr>
          <p:cNvSpPr/>
          <p:nvPr/>
        </p:nvSpPr>
        <p:spPr bwMode="auto">
          <a:xfrm>
            <a:off x="1901117" y="3831460"/>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55" name="TextBox 154">
            <a:extLst>
              <a:ext uri="{FF2B5EF4-FFF2-40B4-BE49-F238E27FC236}">
                <a16:creationId xmlns:a16="http://schemas.microsoft.com/office/drawing/2014/main" id="{73923BDA-BA05-4C7F-8D89-B8F1016E4ABA}"/>
              </a:ext>
            </a:extLst>
          </p:cNvPr>
          <p:cNvSpPr txBox="1"/>
          <p:nvPr/>
        </p:nvSpPr>
        <p:spPr bwMode="auto">
          <a:xfrm>
            <a:off x="3548291" y="1405628"/>
            <a:ext cx="5091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j-lt"/>
                <a:ea typeface="Myriad Pro Semibold" charset="0"/>
                <a:cs typeface="Myriad Pro Semibold" charset="0"/>
              </a:rPr>
              <a:t>5,342  =  40  +  2  +  _____  +  ____</a:t>
            </a:r>
          </a:p>
        </p:txBody>
      </p:sp>
      <p:sp>
        <p:nvSpPr>
          <p:cNvPr id="156" name="TextBox 155">
            <a:extLst>
              <a:ext uri="{FF2B5EF4-FFF2-40B4-BE49-F238E27FC236}">
                <a16:creationId xmlns:a16="http://schemas.microsoft.com/office/drawing/2014/main" id="{5B577574-4E34-4F39-ADE8-B41807CD8B59}"/>
              </a:ext>
            </a:extLst>
          </p:cNvPr>
          <p:cNvSpPr txBox="1"/>
          <p:nvPr/>
        </p:nvSpPr>
        <p:spPr bwMode="auto">
          <a:xfrm>
            <a:off x="6106147" y="1407937"/>
            <a:ext cx="1277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j-lt"/>
                <a:ea typeface="Myriad Pro Semibold" charset="0"/>
                <a:cs typeface="Myriad Pro Semibold" charset="0"/>
              </a:rPr>
              <a:t>5,000</a:t>
            </a:r>
          </a:p>
        </p:txBody>
      </p:sp>
      <p:sp>
        <p:nvSpPr>
          <p:cNvPr id="157" name="TextBox 156">
            <a:extLst>
              <a:ext uri="{FF2B5EF4-FFF2-40B4-BE49-F238E27FC236}">
                <a16:creationId xmlns:a16="http://schemas.microsoft.com/office/drawing/2014/main" id="{619E57A0-9902-445A-B834-01244331FF82}"/>
              </a:ext>
            </a:extLst>
          </p:cNvPr>
          <p:cNvSpPr txBox="1"/>
          <p:nvPr/>
        </p:nvSpPr>
        <p:spPr bwMode="auto">
          <a:xfrm>
            <a:off x="7244148" y="1407937"/>
            <a:ext cx="1277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j-lt"/>
                <a:ea typeface="Myriad Pro Semibold" charset="0"/>
                <a:cs typeface="Myriad Pro Semibold" charset="0"/>
              </a:rPr>
              <a:t>300</a:t>
            </a:r>
          </a:p>
        </p:txBody>
      </p:sp>
      <p:sp>
        <p:nvSpPr>
          <p:cNvPr id="74" name="Content Placeholder 2">
            <a:extLst>
              <a:ext uri="{FF2B5EF4-FFF2-40B4-BE49-F238E27FC236}">
                <a16:creationId xmlns:a16="http://schemas.microsoft.com/office/drawing/2014/main" id="{10886885-06E0-4852-A29E-2921DBBBFBD0}"/>
              </a:ext>
            </a:extLst>
          </p:cNvPr>
          <p:cNvSpPr txBox="1">
            <a:spLocks/>
          </p:cNvSpPr>
          <p:nvPr/>
        </p:nvSpPr>
        <p:spPr>
          <a:xfrm>
            <a:off x="594008" y="4578155"/>
            <a:ext cx="10930925" cy="14114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900" dirty="0">
                <a:latin typeface="Arial" panose="020B0604020202020204" pitchFamily="34" charset="0"/>
                <a:cs typeface="Arial" panose="020B0604020202020204" pitchFamily="34" charset="0"/>
              </a:rPr>
              <a:t>Complete the equation. What do you notice? Does it matter that the parts are in a different order? </a:t>
            </a:r>
          </a:p>
          <a:p>
            <a:pPr>
              <a:lnSpc>
                <a:spcPct val="120000"/>
              </a:lnSpc>
              <a:spcBef>
                <a:spcPts val="600"/>
              </a:spcBef>
              <a:spcAft>
                <a:spcPts val="600"/>
              </a:spcAft>
              <a:buClr>
                <a:srgbClr val="585858"/>
              </a:buClr>
              <a:buFont typeface="Arial" panose="020B0604020202020204" pitchFamily="34" charset="0"/>
              <a:buChar char="•"/>
            </a:pPr>
            <a:r>
              <a:rPr lang="en-GB" sz="1900" dirty="0">
                <a:latin typeface="Arial" panose="020B0604020202020204" pitchFamily="34" charset="0"/>
                <a:cs typeface="Arial" panose="020B0604020202020204" pitchFamily="34" charset="0"/>
              </a:rPr>
              <a:t>Write the equation with the parts in a different order. Does it make a difference to the total value?</a:t>
            </a:r>
          </a:p>
          <a:p>
            <a:pPr>
              <a:lnSpc>
                <a:spcPct val="120000"/>
              </a:lnSpc>
              <a:spcBef>
                <a:spcPts val="600"/>
              </a:spcBef>
              <a:spcAft>
                <a:spcPts val="600"/>
              </a:spcAft>
              <a:buClr>
                <a:srgbClr val="585858"/>
              </a:buClr>
              <a:buFont typeface="Arial" panose="020B0604020202020204" pitchFamily="34" charset="0"/>
              <a:buChar char="•"/>
            </a:pPr>
            <a:r>
              <a:rPr lang="en-GB" sz="1900" dirty="0">
                <a:latin typeface="Arial" panose="020B0604020202020204" pitchFamily="34" charset="0"/>
                <a:cs typeface="Arial" panose="020B0604020202020204" pitchFamily="34" charset="0"/>
              </a:rPr>
              <a:t>Use Gattegno charts and counters to build other 4-digit numbers, including those involving zero.</a:t>
            </a: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899711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500"/>
                                        <p:tgtEl>
                                          <p:spTgt spid="15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7"/>
                                        </p:tgtEl>
                                        <p:attrNameLst>
                                          <p:attrName>style.visibility</p:attrName>
                                        </p:attrNameLst>
                                      </p:cBhvr>
                                      <p:to>
                                        <p:strVal val="visible"/>
                                      </p:to>
                                    </p:set>
                                    <p:animEffect transition="in" filter="fade">
                                      <p:cBhvr>
                                        <p:cTn id="2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52" grpId="0" animBg="1"/>
      <p:bldP spid="153" grpId="0" animBg="1"/>
      <p:bldP spid="154" grpId="0" animBg="1"/>
      <p:bldP spid="156" grpId="0"/>
      <p:bldP spid="1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4NPV-2 Place value in four-digit numbers</a:t>
            </a:r>
            <a:endParaRPr lang="en-GB" dirty="0"/>
          </a:p>
        </p:txBody>
      </p:sp>
      <p:grpSp>
        <p:nvGrpSpPr>
          <p:cNvPr id="13" name="Group 12">
            <a:extLst>
              <a:ext uri="{FF2B5EF4-FFF2-40B4-BE49-F238E27FC236}">
                <a16:creationId xmlns:a16="http://schemas.microsoft.com/office/drawing/2014/main" id="{1826EB45-EB71-46AD-81E9-BB6EDDA416FD}"/>
              </a:ext>
            </a:extLst>
          </p:cNvPr>
          <p:cNvGrpSpPr/>
          <p:nvPr/>
        </p:nvGrpSpPr>
        <p:grpSpPr>
          <a:xfrm>
            <a:off x="2459361" y="2356519"/>
            <a:ext cx="595608" cy="1825350"/>
            <a:chOff x="5936458" y="3646450"/>
            <a:chExt cx="530819" cy="1626793"/>
          </a:xfrm>
        </p:grpSpPr>
        <p:pic>
          <p:nvPicPr>
            <p:cNvPr id="14" name="Picture 13">
              <a:extLst>
                <a:ext uri="{FF2B5EF4-FFF2-40B4-BE49-F238E27FC236}">
                  <a16:creationId xmlns:a16="http://schemas.microsoft.com/office/drawing/2014/main" id="{DF7CB0A4-76F2-4305-B624-A6DFAE427E71}"/>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15" name="Picture 14">
              <a:extLst>
                <a:ext uri="{FF2B5EF4-FFF2-40B4-BE49-F238E27FC236}">
                  <a16:creationId xmlns:a16="http://schemas.microsoft.com/office/drawing/2014/main" id="{44FDE26C-103F-41B5-BBA8-AFFFB46A09DF}"/>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20" name="Picture 19">
              <a:extLst>
                <a:ext uri="{FF2B5EF4-FFF2-40B4-BE49-F238E27FC236}">
                  <a16:creationId xmlns:a16="http://schemas.microsoft.com/office/drawing/2014/main" id="{B1D29386-5AC3-4A93-A34B-6CA186B52628}"/>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21" name="Group 20">
            <a:extLst>
              <a:ext uri="{FF2B5EF4-FFF2-40B4-BE49-F238E27FC236}">
                <a16:creationId xmlns:a16="http://schemas.microsoft.com/office/drawing/2014/main" id="{B554CF5B-1D8C-4E56-8001-7E541A68B93D}"/>
              </a:ext>
            </a:extLst>
          </p:cNvPr>
          <p:cNvGrpSpPr/>
          <p:nvPr/>
        </p:nvGrpSpPr>
        <p:grpSpPr>
          <a:xfrm>
            <a:off x="4539764" y="2356519"/>
            <a:ext cx="623312" cy="1217176"/>
            <a:chOff x="8530018" y="3627932"/>
            <a:chExt cx="555509" cy="1084773"/>
          </a:xfrm>
        </p:grpSpPr>
        <p:pic>
          <p:nvPicPr>
            <p:cNvPr id="22" name="Picture 21">
              <a:extLst>
                <a:ext uri="{FF2B5EF4-FFF2-40B4-BE49-F238E27FC236}">
                  <a16:creationId xmlns:a16="http://schemas.microsoft.com/office/drawing/2014/main" id="{B0403A97-A0C3-4FBB-A41B-5CF3F9871A01}"/>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23" name="Picture 22">
              <a:extLst>
                <a:ext uri="{FF2B5EF4-FFF2-40B4-BE49-F238E27FC236}">
                  <a16:creationId xmlns:a16="http://schemas.microsoft.com/office/drawing/2014/main" id="{D864FA3A-87D4-4F45-9FF7-8BA41F217CAC}"/>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24" name="Group 23">
            <a:extLst>
              <a:ext uri="{FF2B5EF4-FFF2-40B4-BE49-F238E27FC236}">
                <a16:creationId xmlns:a16="http://schemas.microsoft.com/office/drawing/2014/main" id="{54DE88D5-DD02-4329-A9BC-BA756BA81FBC}"/>
              </a:ext>
            </a:extLst>
          </p:cNvPr>
          <p:cNvGrpSpPr/>
          <p:nvPr/>
        </p:nvGrpSpPr>
        <p:grpSpPr>
          <a:xfrm>
            <a:off x="3489174" y="2356519"/>
            <a:ext cx="616384" cy="2488928"/>
            <a:chOff x="7274776" y="3634106"/>
            <a:chExt cx="549335" cy="2218192"/>
          </a:xfrm>
        </p:grpSpPr>
        <p:pic>
          <p:nvPicPr>
            <p:cNvPr id="25" name="Picture 24">
              <a:extLst>
                <a:ext uri="{FF2B5EF4-FFF2-40B4-BE49-F238E27FC236}">
                  <a16:creationId xmlns:a16="http://schemas.microsoft.com/office/drawing/2014/main" id="{2C3F7A49-80AB-4BEA-98F4-BDC664EC2131}"/>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26" name="Picture 25">
              <a:extLst>
                <a:ext uri="{FF2B5EF4-FFF2-40B4-BE49-F238E27FC236}">
                  <a16:creationId xmlns:a16="http://schemas.microsoft.com/office/drawing/2014/main" id="{8BB03DFA-5A32-4582-812C-13D228E94D9C}"/>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27" name="Picture 26">
              <a:extLst>
                <a:ext uri="{FF2B5EF4-FFF2-40B4-BE49-F238E27FC236}">
                  <a16:creationId xmlns:a16="http://schemas.microsoft.com/office/drawing/2014/main" id="{4CD6FD0A-BDA0-4318-8CE5-93EB7BBE7008}"/>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28" name="Picture 27">
              <a:extLst>
                <a:ext uri="{FF2B5EF4-FFF2-40B4-BE49-F238E27FC236}">
                  <a16:creationId xmlns:a16="http://schemas.microsoft.com/office/drawing/2014/main" id="{8F994E0D-D415-429D-B18A-48DC8DC95ED1}"/>
                </a:ext>
              </a:extLst>
            </p:cNvPr>
            <p:cNvPicPr>
              <a:picLocks noChangeAspect="1"/>
            </p:cNvPicPr>
            <p:nvPr/>
          </p:nvPicPr>
          <p:blipFill>
            <a:blip r:embed="rId5"/>
            <a:stretch>
              <a:fillRect/>
            </a:stretch>
          </p:blipFill>
          <p:spPr>
            <a:xfrm>
              <a:off x="7274776" y="5339998"/>
              <a:ext cx="549334" cy="512300"/>
            </a:xfrm>
            <a:prstGeom prst="rect">
              <a:avLst/>
            </a:prstGeom>
          </p:spPr>
        </p:pic>
      </p:grpSp>
      <p:grpSp>
        <p:nvGrpSpPr>
          <p:cNvPr id="29" name="Group 28">
            <a:extLst>
              <a:ext uri="{FF2B5EF4-FFF2-40B4-BE49-F238E27FC236}">
                <a16:creationId xmlns:a16="http://schemas.microsoft.com/office/drawing/2014/main" id="{9ADE667A-9854-4ECA-AC07-C7E8D34E519B}"/>
              </a:ext>
            </a:extLst>
          </p:cNvPr>
          <p:cNvGrpSpPr/>
          <p:nvPr/>
        </p:nvGrpSpPr>
        <p:grpSpPr>
          <a:xfrm>
            <a:off x="1429545" y="2355983"/>
            <a:ext cx="595608" cy="3160044"/>
            <a:chOff x="2806575" y="3932644"/>
            <a:chExt cx="398113" cy="2112224"/>
          </a:xfrm>
        </p:grpSpPr>
        <p:pic>
          <p:nvPicPr>
            <p:cNvPr id="30" name="Picture 29">
              <a:extLst>
                <a:ext uri="{FF2B5EF4-FFF2-40B4-BE49-F238E27FC236}">
                  <a16:creationId xmlns:a16="http://schemas.microsoft.com/office/drawing/2014/main" id="{10136C69-035D-417A-88C0-F7F714CBFF1C}"/>
                </a:ext>
              </a:extLst>
            </p:cNvPr>
            <p:cNvPicPr>
              <a:picLocks noChangeAspect="1"/>
            </p:cNvPicPr>
            <p:nvPr/>
          </p:nvPicPr>
          <p:blipFill>
            <a:blip r:embed="rId6"/>
            <a:stretch>
              <a:fillRect/>
            </a:stretch>
          </p:blipFill>
          <p:spPr>
            <a:xfrm>
              <a:off x="2806575" y="3932644"/>
              <a:ext cx="398113" cy="400220"/>
            </a:xfrm>
            <a:prstGeom prst="rect">
              <a:avLst/>
            </a:prstGeom>
          </p:spPr>
        </p:pic>
        <p:pic>
          <p:nvPicPr>
            <p:cNvPr id="31" name="Picture 30">
              <a:extLst>
                <a:ext uri="{FF2B5EF4-FFF2-40B4-BE49-F238E27FC236}">
                  <a16:creationId xmlns:a16="http://schemas.microsoft.com/office/drawing/2014/main" id="{6CC9F734-505A-413B-B061-25E629FF7697}"/>
                </a:ext>
              </a:extLst>
            </p:cNvPr>
            <p:cNvPicPr>
              <a:picLocks noChangeAspect="1"/>
            </p:cNvPicPr>
            <p:nvPr/>
          </p:nvPicPr>
          <p:blipFill>
            <a:blip r:embed="rId6"/>
            <a:stretch>
              <a:fillRect/>
            </a:stretch>
          </p:blipFill>
          <p:spPr>
            <a:xfrm>
              <a:off x="2806575" y="4360645"/>
              <a:ext cx="398113" cy="400220"/>
            </a:xfrm>
            <a:prstGeom prst="rect">
              <a:avLst/>
            </a:prstGeom>
          </p:spPr>
        </p:pic>
        <p:pic>
          <p:nvPicPr>
            <p:cNvPr id="32" name="Picture 31">
              <a:extLst>
                <a:ext uri="{FF2B5EF4-FFF2-40B4-BE49-F238E27FC236}">
                  <a16:creationId xmlns:a16="http://schemas.microsoft.com/office/drawing/2014/main" id="{CBA97D3C-B080-4FB7-9B75-7103210C5D79}"/>
                </a:ext>
              </a:extLst>
            </p:cNvPr>
            <p:cNvPicPr>
              <a:picLocks noChangeAspect="1"/>
            </p:cNvPicPr>
            <p:nvPr/>
          </p:nvPicPr>
          <p:blipFill>
            <a:blip r:embed="rId6"/>
            <a:stretch>
              <a:fillRect/>
            </a:stretch>
          </p:blipFill>
          <p:spPr>
            <a:xfrm>
              <a:off x="2806575" y="4788646"/>
              <a:ext cx="398113" cy="400220"/>
            </a:xfrm>
            <a:prstGeom prst="rect">
              <a:avLst/>
            </a:prstGeom>
          </p:spPr>
        </p:pic>
        <p:pic>
          <p:nvPicPr>
            <p:cNvPr id="33" name="Picture 32">
              <a:extLst>
                <a:ext uri="{FF2B5EF4-FFF2-40B4-BE49-F238E27FC236}">
                  <a16:creationId xmlns:a16="http://schemas.microsoft.com/office/drawing/2014/main" id="{311293FB-AE46-40BB-AE24-E0DF0DDC7342}"/>
                </a:ext>
              </a:extLst>
            </p:cNvPr>
            <p:cNvPicPr>
              <a:picLocks noChangeAspect="1"/>
            </p:cNvPicPr>
            <p:nvPr/>
          </p:nvPicPr>
          <p:blipFill>
            <a:blip r:embed="rId6"/>
            <a:stretch>
              <a:fillRect/>
            </a:stretch>
          </p:blipFill>
          <p:spPr>
            <a:xfrm>
              <a:off x="2806575" y="5216647"/>
              <a:ext cx="398113" cy="400220"/>
            </a:xfrm>
            <a:prstGeom prst="rect">
              <a:avLst/>
            </a:prstGeom>
          </p:spPr>
        </p:pic>
        <p:pic>
          <p:nvPicPr>
            <p:cNvPr id="34" name="Picture 33">
              <a:extLst>
                <a:ext uri="{FF2B5EF4-FFF2-40B4-BE49-F238E27FC236}">
                  <a16:creationId xmlns:a16="http://schemas.microsoft.com/office/drawing/2014/main" id="{9BE30C40-4BA4-4F6B-A7A9-D97E2B6A3B08}"/>
                </a:ext>
              </a:extLst>
            </p:cNvPr>
            <p:cNvPicPr>
              <a:picLocks noChangeAspect="1"/>
            </p:cNvPicPr>
            <p:nvPr/>
          </p:nvPicPr>
          <p:blipFill>
            <a:blip r:embed="rId6"/>
            <a:stretch>
              <a:fillRect/>
            </a:stretch>
          </p:blipFill>
          <p:spPr>
            <a:xfrm>
              <a:off x="2806575" y="5644648"/>
              <a:ext cx="398113" cy="400220"/>
            </a:xfrm>
            <a:prstGeom prst="rect">
              <a:avLst/>
            </a:prstGeom>
          </p:spPr>
        </p:pic>
      </p:grpSp>
      <p:sp>
        <p:nvSpPr>
          <p:cNvPr id="2" name="Rectangle 1">
            <a:extLst>
              <a:ext uri="{FF2B5EF4-FFF2-40B4-BE49-F238E27FC236}">
                <a16:creationId xmlns:a16="http://schemas.microsoft.com/office/drawing/2014/main" id="{6F4B092A-566F-42DD-9936-9FB41FA2A3A6}"/>
              </a:ext>
            </a:extLst>
          </p:cNvPr>
          <p:cNvSpPr/>
          <p:nvPr/>
        </p:nvSpPr>
        <p:spPr bwMode="auto">
          <a:xfrm>
            <a:off x="4021575" y="1468026"/>
            <a:ext cx="1174752" cy="52371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 name="Content Placeholder 2">
            <a:extLst>
              <a:ext uri="{FF2B5EF4-FFF2-40B4-BE49-F238E27FC236}">
                <a16:creationId xmlns:a16="http://schemas.microsoft.com/office/drawing/2014/main" id="{6ADD7F83-7954-4AC5-B20B-1081499BFE07}"/>
              </a:ext>
            </a:extLst>
          </p:cNvPr>
          <p:cNvSpPr txBox="1">
            <a:spLocks/>
          </p:cNvSpPr>
          <p:nvPr/>
        </p:nvSpPr>
        <p:spPr>
          <a:xfrm>
            <a:off x="6096000" y="1567970"/>
            <a:ext cx="5610725" cy="455610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would happen if we took the three hundreds away? Click to reveal this on the representation. Write the number we now have (5,042). </a:t>
            </a: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does the zero represent?</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S</a:t>
            </a:r>
            <a:r>
              <a:rPr lang="en-GB" sz="2000" dirty="0">
                <a:latin typeface="Arial" panose="020B0604020202020204" pitchFamily="34" charset="0"/>
                <a:cs typeface="Arial" panose="020B0604020202020204" pitchFamily="34" charset="0"/>
              </a:rPr>
              <a:t>how children other representations of 4-digit numbers using place value counters and ask them to subtract all of one digit. Write the number we are left with.</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f I took away six tens and I now have 2,301,what number did I start with?</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6" name="TextBox 19">
            <a:extLst>
              <a:ext uri="{FF2B5EF4-FFF2-40B4-BE49-F238E27FC236}">
                <a16:creationId xmlns:a16="http://schemas.microsoft.com/office/drawing/2014/main" id="{F453B3A8-E3C7-4660-9CD2-6A5918A62B3A}"/>
              </a:ext>
            </a:extLst>
          </p:cNvPr>
          <p:cNvSpPr txBox="1"/>
          <p:nvPr/>
        </p:nvSpPr>
        <p:spPr>
          <a:xfrm>
            <a:off x="6081712" y="3194953"/>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zero represents no hundreds.</a:t>
            </a:r>
          </a:p>
        </p:txBody>
      </p:sp>
    </p:spTree>
    <p:extLst>
      <p:ext uri="{BB962C8B-B14F-4D97-AF65-F5344CB8AC3E}">
        <p14:creationId xmlns:p14="http://schemas.microsoft.com/office/powerpoint/2010/main" val="1742657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4NPV-2 Place value in four-digit numbers</a:t>
            </a:r>
            <a:endParaRPr lang="en-GB" dirty="0"/>
          </a:p>
        </p:txBody>
      </p:sp>
      <p:sp>
        <p:nvSpPr>
          <p:cNvPr id="4" name="Content Placeholder 2">
            <a:extLst>
              <a:ext uri="{FF2B5EF4-FFF2-40B4-BE49-F238E27FC236}">
                <a16:creationId xmlns:a16="http://schemas.microsoft.com/office/drawing/2014/main" id="{6ADD7F83-7954-4AC5-B20B-1081499BFE07}"/>
              </a:ext>
            </a:extLst>
          </p:cNvPr>
          <p:cNvSpPr txBox="1">
            <a:spLocks/>
          </p:cNvSpPr>
          <p:nvPr/>
        </p:nvSpPr>
        <p:spPr>
          <a:xfrm>
            <a:off x="6096001" y="1567970"/>
            <a:ext cx="4611974"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600"/>
              </a:spcBef>
              <a:spcAft>
                <a:spcPts val="600"/>
              </a:spcAft>
              <a:buClr>
                <a:srgbClr val="585858"/>
              </a:buClr>
            </a:pPr>
            <a:endParaRPr lang="en-GB" sz="2000" dirty="0"/>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Play ‘zap the digit’. Zap the 4 and write the equation.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with other digits.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with other numbers.</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4">
            <a:extLst>
              <a:ext uri="{FF2B5EF4-FFF2-40B4-BE49-F238E27FC236}">
                <a16:creationId xmlns:a16="http://schemas.microsoft.com/office/drawing/2014/main" id="{A55A9FC7-3347-4D65-BF2F-EE9278D82671}"/>
              </a:ext>
            </a:extLst>
          </p:cNvPr>
          <p:cNvSpPr txBox="1"/>
          <p:nvPr/>
        </p:nvSpPr>
        <p:spPr>
          <a:xfrm>
            <a:off x="1484026" y="2248525"/>
            <a:ext cx="4032354" cy="523220"/>
          </a:xfrm>
          <a:prstGeom prst="rect">
            <a:avLst/>
          </a:prstGeom>
          <a:noFill/>
        </p:spPr>
        <p:txBody>
          <a:bodyPr wrap="square" rtlCol="0">
            <a:spAutoFit/>
          </a:bodyPr>
          <a:lstStyle/>
          <a:p>
            <a:pPr algn="ctr">
              <a:buNone/>
            </a:pPr>
            <a:r>
              <a:rPr lang="en-US" dirty="0"/>
              <a:t>5,241</a:t>
            </a:r>
            <a:endParaRPr lang="en-GB" dirty="0"/>
          </a:p>
        </p:txBody>
      </p:sp>
      <p:sp>
        <p:nvSpPr>
          <p:cNvPr id="8" name="TextBox 7">
            <a:extLst>
              <a:ext uri="{FF2B5EF4-FFF2-40B4-BE49-F238E27FC236}">
                <a16:creationId xmlns:a16="http://schemas.microsoft.com/office/drawing/2014/main" id="{62B076F8-2DFC-48D0-B64E-62C748F8F13E}"/>
              </a:ext>
            </a:extLst>
          </p:cNvPr>
          <p:cNvSpPr txBox="1"/>
          <p:nvPr/>
        </p:nvSpPr>
        <p:spPr bwMode="auto">
          <a:xfrm>
            <a:off x="2256862" y="3168557"/>
            <a:ext cx="23968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5,241 – 40 = 5,201 </a:t>
            </a:r>
          </a:p>
        </p:txBody>
      </p:sp>
    </p:spTree>
    <p:extLst>
      <p:ext uri="{BB962C8B-B14F-4D97-AF65-F5344CB8AC3E}">
        <p14:creationId xmlns:p14="http://schemas.microsoft.com/office/powerpoint/2010/main" val="152140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6646B-318B-4E81-96E9-D6D010E8B0C0}"/>
              </a:ext>
            </a:extLst>
          </p:cNvPr>
          <p:cNvSpPr>
            <a:spLocks noGrp="1"/>
          </p:cNvSpPr>
          <p:nvPr>
            <p:ph type="title"/>
          </p:nvPr>
        </p:nvSpPr>
        <p:spPr/>
        <p:txBody>
          <a:bodyPr/>
          <a:lstStyle/>
          <a:p>
            <a:r>
              <a:rPr lang="en-US" altLang="en-US" dirty="0"/>
              <a:t>4NPV-2 Place value in four-digit numbers</a:t>
            </a:r>
            <a:endParaRPr lang="en-GB" dirty="0"/>
          </a:p>
        </p:txBody>
      </p:sp>
      <p:pic>
        <p:nvPicPr>
          <p:cNvPr id="46" name="Picture 45" descr="A close up of a logo&#10;&#10;Description automatically generated">
            <a:extLst>
              <a:ext uri="{FF2B5EF4-FFF2-40B4-BE49-F238E27FC236}">
                <a16:creationId xmlns:a16="http://schemas.microsoft.com/office/drawing/2014/main" id="{8CCBCCF2-F2B5-4628-B420-B97AD7954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455" y="4302562"/>
            <a:ext cx="1830346" cy="1442517"/>
          </a:xfrm>
          <a:prstGeom prst="rect">
            <a:avLst/>
          </a:prstGeom>
        </p:spPr>
      </p:pic>
      <p:pic>
        <p:nvPicPr>
          <p:cNvPr id="47" name="Picture 46" descr="A picture containing clock, drawing&#10;&#10;Description automatically generated">
            <a:extLst>
              <a:ext uri="{FF2B5EF4-FFF2-40B4-BE49-F238E27FC236}">
                <a16:creationId xmlns:a16="http://schemas.microsoft.com/office/drawing/2014/main" id="{429D057C-C459-46CF-9560-7B146BFAD7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455" y="4693198"/>
            <a:ext cx="343958" cy="1463577"/>
          </a:xfrm>
          <a:prstGeom prst="rect">
            <a:avLst/>
          </a:prstGeom>
        </p:spPr>
      </p:pic>
      <p:grpSp>
        <p:nvGrpSpPr>
          <p:cNvPr id="49" name="Group 48">
            <a:extLst>
              <a:ext uri="{FF2B5EF4-FFF2-40B4-BE49-F238E27FC236}">
                <a16:creationId xmlns:a16="http://schemas.microsoft.com/office/drawing/2014/main" id="{FDBCCA1B-17CD-442E-9EDA-F0A6C81A6AC6}"/>
              </a:ext>
            </a:extLst>
          </p:cNvPr>
          <p:cNvGrpSpPr/>
          <p:nvPr/>
        </p:nvGrpSpPr>
        <p:grpSpPr>
          <a:xfrm>
            <a:off x="2701171" y="2196044"/>
            <a:ext cx="1097500" cy="801043"/>
            <a:chOff x="4414075" y="1179394"/>
            <a:chExt cx="1463334" cy="1068059"/>
          </a:xfrm>
        </p:grpSpPr>
        <p:sp>
          <p:nvSpPr>
            <p:cNvPr id="50" name="Oval 49">
              <a:extLst>
                <a:ext uri="{FF2B5EF4-FFF2-40B4-BE49-F238E27FC236}">
                  <a16:creationId xmlns:a16="http://schemas.microsoft.com/office/drawing/2014/main" id="{EDD548A1-D501-4F7F-9D31-04D246EC5295}"/>
                </a:ext>
              </a:extLst>
            </p:cNvPr>
            <p:cNvSpPr/>
            <p:nvPr/>
          </p:nvSpPr>
          <p:spPr>
            <a:xfrm>
              <a:off x="4614720" y="1179394"/>
              <a:ext cx="1068062" cy="106805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51" name="TextBox 50">
              <a:extLst>
                <a:ext uri="{FF2B5EF4-FFF2-40B4-BE49-F238E27FC236}">
                  <a16:creationId xmlns:a16="http://schemas.microsoft.com/office/drawing/2014/main" id="{CB2BF2DC-E818-46C2-8D1A-FD62B725911E}"/>
                </a:ext>
              </a:extLst>
            </p:cNvPr>
            <p:cNvSpPr txBox="1"/>
            <p:nvPr/>
          </p:nvSpPr>
          <p:spPr>
            <a:xfrm>
              <a:off x="4414075" y="1417365"/>
              <a:ext cx="1463334" cy="533481"/>
            </a:xfrm>
            <a:prstGeom prst="rect">
              <a:avLst/>
            </a:prstGeom>
            <a:noFill/>
          </p:spPr>
          <p:txBody>
            <a:bodyPr wrap="square" rtlCol="0">
              <a:spAutoFit/>
            </a:bodyPr>
            <a:lstStyle/>
            <a:p>
              <a:pPr algn="ctr">
                <a:buNone/>
              </a:pPr>
              <a:r>
                <a:rPr lang="en-GB" sz="2000" dirty="0"/>
                <a:t>5,342</a:t>
              </a:r>
            </a:p>
          </p:txBody>
        </p:sp>
      </p:grpSp>
      <p:grpSp>
        <p:nvGrpSpPr>
          <p:cNvPr id="2" name="Group 1">
            <a:extLst>
              <a:ext uri="{FF2B5EF4-FFF2-40B4-BE49-F238E27FC236}">
                <a16:creationId xmlns:a16="http://schemas.microsoft.com/office/drawing/2014/main" id="{80111236-F674-4B2B-9FFD-774C4DBF11AF}"/>
              </a:ext>
            </a:extLst>
          </p:cNvPr>
          <p:cNvGrpSpPr/>
          <p:nvPr/>
        </p:nvGrpSpPr>
        <p:grpSpPr>
          <a:xfrm>
            <a:off x="1401493" y="2879777"/>
            <a:ext cx="1567472" cy="1193922"/>
            <a:chOff x="1401493" y="2529527"/>
            <a:chExt cx="1567472" cy="1193922"/>
          </a:xfrm>
        </p:grpSpPr>
        <p:grpSp>
          <p:nvGrpSpPr>
            <p:cNvPr id="53" name="Group 52">
              <a:extLst>
                <a:ext uri="{FF2B5EF4-FFF2-40B4-BE49-F238E27FC236}">
                  <a16:creationId xmlns:a16="http://schemas.microsoft.com/office/drawing/2014/main" id="{1C4ECA7B-8824-4296-99A7-60F283EF3C0A}"/>
                </a:ext>
              </a:extLst>
            </p:cNvPr>
            <p:cNvGrpSpPr/>
            <p:nvPr/>
          </p:nvGrpSpPr>
          <p:grpSpPr>
            <a:xfrm>
              <a:off x="1401493" y="2903765"/>
              <a:ext cx="1096260" cy="819684"/>
              <a:chOff x="3739450" y="2331120"/>
              <a:chExt cx="1461680" cy="1092912"/>
            </a:xfrm>
          </p:grpSpPr>
          <p:sp>
            <p:nvSpPr>
              <p:cNvPr id="58" name="Oval 57">
                <a:extLst>
                  <a:ext uri="{FF2B5EF4-FFF2-40B4-BE49-F238E27FC236}">
                    <a16:creationId xmlns:a16="http://schemas.microsoft.com/office/drawing/2014/main" id="{D49B723F-AEA4-4E1E-AA1D-0C08D90EA780}"/>
                  </a:ext>
                </a:extLst>
              </p:cNvPr>
              <p:cNvSpPr/>
              <p:nvPr/>
            </p:nvSpPr>
            <p:spPr>
              <a:xfrm>
                <a:off x="3913589" y="2331120"/>
                <a:ext cx="1092914" cy="109291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59" name="TextBox 58">
                <a:extLst>
                  <a:ext uri="{FF2B5EF4-FFF2-40B4-BE49-F238E27FC236}">
                    <a16:creationId xmlns:a16="http://schemas.microsoft.com/office/drawing/2014/main" id="{E916F7C8-27D7-4988-AFB3-A058B06EAAA4}"/>
                  </a:ext>
                </a:extLst>
              </p:cNvPr>
              <p:cNvSpPr txBox="1"/>
              <p:nvPr/>
            </p:nvSpPr>
            <p:spPr>
              <a:xfrm>
                <a:off x="3739450" y="2577061"/>
                <a:ext cx="1461680" cy="533480"/>
              </a:xfrm>
              <a:prstGeom prst="rect">
                <a:avLst/>
              </a:prstGeom>
              <a:noFill/>
            </p:spPr>
            <p:txBody>
              <a:bodyPr wrap="square" rtlCol="0">
                <a:spAutoFit/>
              </a:bodyPr>
              <a:lstStyle/>
              <a:p>
                <a:pPr algn="ctr">
                  <a:buNone/>
                </a:pPr>
                <a:r>
                  <a:rPr lang="en-GB" sz="2000" dirty="0"/>
                  <a:t>4,000</a:t>
                </a:r>
              </a:p>
            </p:txBody>
          </p:sp>
        </p:grpSp>
        <p:cxnSp>
          <p:nvCxnSpPr>
            <p:cNvPr id="55" name="Straight Connector 54">
              <a:extLst>
                <a:ext uri="{FF2B5EF4-FFF2-40B4-BE49-F238E27FC236}">
                  <a16:creationId xmlns:a16="http://schemas.microsoft.com/office/drawing/2014/main" id="{AA5572B0-36EE-4BCA-A4B6-D68ACE73E053}"/>
                </a:ext>
              </a:extLst>
            </p:cNvPr>
            <p:cNvCxnSpPr>
              <a:cxnSpLocks/>
              <a:stCxn id="50" idx="3"/>
              <a:endCxn id="58" idx="0"/>
            </p:cNvCxnSpPr>
            <p:nvPr/>
          </p:nvCxnSpPr>
          <p:spPr>
            <a:xfrm flipH="1">
              <a:off x="1941940" y="2529527"/>
              <a:ext cx="1027025" cy="374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E6CE80C6-5590-433B-8770-EEFDADE4DB59}"/>
              </a:ext>
            </a:extLst>
          </p:cNvPr>
          <p:cNvGrpSpPr/>
          <p:nvPr/>
        </p:nvGrpSpPr>
        <p:grpSpPr>
          <a:xfrm>
            <a:off x="3535391" y="2879777"/>
            <a:ext cx="1434288" cy="1207786"/>
            <a:chOff x="3535391" y="2529527"/>
            <a:chExt cx="1434288" cy="1207786"/>
          </a:xfrm>
        </p:grpSpPr>
        <p:grpSp>
          <p:nvGrpSpPr>
            <p:cNvPr id="72" name="Group 71">
              <a:extLst>
                <a:ext uri="{FF2B5EF4-FFF2-40B4-BE49-F238E27FC236}">
                  <a16:creationId xmlns:a16="http://schemas.microsoft.com/office/drawing/2014/main" id="{2587C437-738B-44A5-B401-1C1B2722DC50}"/>
                </a:ext>
              </a:extLst>
            </p:cNvPr>
            <p:cNvGrpSpPr/>
            <p:nvPr/>
          </p:nvGrpSpPr>
          <p:grpSpPr>
            <a:xfrm>
              <a:off x="4145477" y="2917627"/>
              <a:ext cx="824202" cy="819686"/>
              <a:chOff x="6155668" y="2349603"/>
              <a:chExt cx="1098936" cy="1092915"/>
            </a:xfrm>
          </p:grpSpPr>
          <p:sp>
            <p:nvSpPr>
              <p:cNvPr id="74" name="Oval 73">
                <a:extLst>
                  <a:ext uri="{FF2B5EF4-FFF2-40B4-BE49-F238E27FC236}">
                    <a16:creationId xmlns:a16="http://schemas.microsoft.com/office/drawing/2014/main" id="{C6F051C9-CB45-4BB0-A5EA-352E83283531}"/>
                  </a:ext>
                </a:extLst>
              </p:cNvPr>
              <p:cNvSpPr/>
              <p:nvPr/>
            </p:nvSpPr>
            <p:spPr>
              <a:xfrm>
                <a:off x="6161689" y="2349603"/>
                <a:ext cx="1092915" cy="109291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75" name="TextBox 74">
                <a:extLst>
                  <a:ext uri="{FF2B5EF4-FFF2-40B4-BE49-F238E27FC236}">
                    <a16:creationId xmlns:a16="http://schemas.microsoft.com/office/drawing/2014/main" id="{339DD0C5-937F-47A7-AAC7-39920968554C}"/>
                  </a:ext>
                </a:extLst>
              </p:cNvPr>
              <p:cNvSpPr txBox="1"/>
              <p:nvPr/>
            </p:nvSpPr>
            <p:spPr>
              <a:xfrm>
                <a:off x="6155668" y="2592789"/>
                <a:ext cx="1098935" cy="533480"/>
              </a:xfrm>
              <a:prstGeom prst="rect">
                <a:avLst/>
              </a:prstGeom>
              <a:noFill/>
            </p:spPr>
            <p:txBody>
              <a:bodyPr wrap="square" rtlCol="0">
                <a:spAutoFit/>
              </a:bodyPr>
              <a:lstStyle/>
              <a:p>
                <a:pPr algn="ctr">
                  <a:buNone/>
                </a:pPr>
                <a:r>
                  <a:rPr lang="en-GB" sz="2000" dirty="0"/>
                  <a:t>1,342</a:t>
                </a:r>
              </a:p>
            </p:txBody>
          </p:sp>
        </p:grpSp>
        <p:cxnSp>
          <p:nvCxnSpPr>
            <p:cNvPr id="73" name="Straight Connector 72">
              <a:extLst>
                <a:ext uri="{FF2B5EF4-FFF2-40B4-BE49-F238E27FC236}">
                  <a16:creationId xmlns:a16="http://schemas.microsoft.com/office/drawing/2014/main" id="{27427E5D-3A04-483C-8C0A-BD2BBB983AE9}"/>
                </a:ext>
              </a:extLst>
            </p:cNvPr>
            <p:cNvCxnSpPr>
              <a:cxnSpLocks/>
              <a:stCxn id="50" idx="5"/>
              <a:endCxn id="74" idx="0"/>
            </p:cNvCxnSpPr>
            <p:nvPr/>
          </p:nvCxnSpPr>
          <p:spPr>
            <a:xfrm>
              <a:off x="3535391" y="2529527"/>
              <a:ext cx="1024445" cy="388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F6A7658-AA5A-49F0-ADA7-3C02EEBC7497}"/>
              </a:ext>
            </a:extLst>
          </p:cNvPr>
          <p:cNvSpPr txBox="1"/>
          <p:nvPr/>
        </p:nvSpPr>
        <p:spPr bwMode="auto">
          <a:xfrm>
            <a:off x="2393839" y="1474952"/>
            <a:ext cx="2682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5,342 – 4,000 = 1,342</a:t>
            </a:r>
          </a:p>
        </p:txBody>
      </p:sp>
      <p:sp>
        <p:nvSpPr>
          <p:cNvPr id="19" name="Rectangle 18">
            <a:extLst>
              <a:ext uri="{FF2B5EF4-FFF2-40B4-BE49-F238E27FC236}">
                <a16:creationId xmlns:a16="http://schemas.microsoft.com/office/drawing/2014/main" id="{1E14D74D-3802-42D7-9128-0CBB3C68C62A}"/>
              </a:ext>
            </a:extLst>
          </p:cNvPr>
          <p:cNvSpPr/>
          <p:nvPr/>
        </p:nvSpPr>
        <p:spPr bwMode="auto">
          <a:xfrm>
            <a:off x="4058245" y="1474952"/>
            <a:ext cx="1174752" cy="52371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mj-lt"/>
            </a:endParaRPr>
          </a:p>
        </p:txBody>
      </p:sp>
      <p:sp>
        <p:nvSpPr>
          <p:cNvPr id="5" name="Content Placeholder 2">
            <a:extLst>
              <a:ext uri="{FF2B5EF4-FFF2-40B4-BE49-F238E27FC236}">
                <a16:creationId xmlns:a16="http://schemas.microsoft.com/office/drawing/2014/main" id="{F3D2D7B0-1783-4E30-AEC6-D3678860AE44}"/>
              </a:ext>
            </a:extLst>
          </p:cNvPr>
          <p:cNvSpPr txBox="1">
            <a:spLocks/>
          </p:cNvSpPr>
          <p:nvPr/>
        </p:nvSpPr>
        <p:spPr>
          <a:xfrm>
            <a:off x="6096000" y="1567970"/>
            <a:ext cx="54061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Are we taking away all the thousands?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number is left? Why is there not a zero in this number?</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this activity using other 4-digit numbers.</a:t>
            </a: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endParaRP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1520418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25E-6 -2.22222E-6 L -0.05938 -0.05741 " pathEditMode="relative" rAng="0" ptsTypes="AA">
                                      <p:cBhvr>
                                        <p:cTn id="8" dur="2000" fill="hold"/>
                                        <p:tgtEl>
                                          <p:spTgt spid="47"/>
                                        </p:tgtEl>
                                        <p:attrNameLst>
                                          <p:attrName>ppt_x</p:attrName>
                                          <p:attrName>ppt_y</p:attrName>
                                        </p:attrNameLst>
                                      </p:cBhvr>
                                      <p:rCtr x="-2969" y="-287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3.75E-6 2.59259E-6 L 0.11276 2.59259E-6 " pathEditMode="relative" rAng="0" ptsTypes="AA">
                                      <p:cBhvr>
                                        <p:cTn id="14" dur="2000" fill="hold"/>
                                        <p:tgtEl>
                                          <p:spTgt spid="46"/>
                                        </p:tgtEl>
                                        <p:attrNameLst>
                                          <p:attrName>ppt_x</p:attrName>
                                          <p:attrName>ppt_y</p:attrName>
                                        </p:attrNameLst>
                                      </p:cBhvr>
                                      <p:rCtr x="5638" y="0"/>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F2F8E-F201-4FB6-BF5C-124C8BCE2F59}"/>
              </a:ext>
            </a:extLst>
          </p:cNvPr>
          <p:cNvSpPr>
            <a:spLocks noGrp="1"/>
          </p:cNvSpPr>
          <p:nvPr>
            <p:ph type="title"/>
          </p:nvPr>
        </p:nvSpPr>
        <p:spPr/>
        <p:txBody>
          <a:bodyPr/>
          <a:lstStyle/>
          <a:p>
            <a:r>
              <a:rPr lang="en-US" altLang="en-US" dirty="0"/>
              <a:t>4NPV-2 Place value in four-digit numbers</a:t>
            </a:r>
            <a:endParaRPr lang="en-GB" dirty="0"/>
          </a:p>
        </p:txBody>
      </p:sp>
      <p:pic>
        <p:nvPicPr>
          <p:cNvPr id="4" name="Picture 3">
            <a:extLst>
              <a:ext uri="{FF2B5EF4-FFF2-40B4-BE49-F238E27FC236}">
                <a16:creationId xmlns:a16="http://schemas.microsoft.com/office/drawing/2014/main" id="{249211BA-18F1-4A47-A518-4095EA602C6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39841" y="2178604"/>
            <a:ext cx="1966767" cy="3543886"/>
          </a:xfrm>
          <a:prstGeom prst="rect">
            <a:avLst/>
          </a:prstGeom>
        </p:spPr>
      </p:pic>
      <p:sp>
        <p:nvSpPr>
          <p:cNvPr id="6" name="TextBox 5">
            <a:extLst>
              <a:ext uri="{FF2B5EF4-FFF2-40B4-BE49-F238E27FC236}">
                <a16:creationId xmlns:a16="http://schemas.microsoft.com/office/drawing/2014/main" id="{3B192052-9771-4D73-A038-2467C2738EB5}"/>
              </a:ext>
            </a:extLst>
          </p:cNvPr>
          <p:cNvSpPr txBox="1"/>
          <p:nvPr/>
        </p:nvSpPr>
        <p:spPr bwMode="auto">
          <a:xfrm>
            <a:off x="1423616" y="1434244"/>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2,048</a:t>
            </a:r>
          </a:p>
        </p:txBody>
      </p:sp>
      <p:sp>
        <p:nvSpPr>
          <p:cNvPr id="7" name="TextBox 6">
            <a:extLst>
              <a:ext uri="{FF2B5EF4-FFF2-40B4-BE49-F238E27FC236}">
                <a16:creationId xmlns:a16="http://schemas.microsoft.com/office/drawing/2014/main" id="{13E59840-ABCE-45E5-95D1-3644EF1A1E57}"/>
              </a:ext>
            </a:extLst>
          </p:cNvPr>
          <p:cNvSpPr txBox="1"/>
          <p:nvPr/>
        </p:nvSpPr>
        <p:spPr bwMode="auto">
          <a:xfrm>
            <a:off x="4350636" y="1434244"/>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2,408</a:t>
            </a:r>
          </a:p>
        </p:txBody>
      </p:sp>
      <p:pic>
        <p:nvPicPr>
          <p:cNvPr id="8" name="Picture 7">
            <a:extLst>
              <a:ext uri="{FF2B5EF4-FFF2-40B4-BE49-F238E27FC236}">
                <a16:creationId xmlns:a16="http://schemas.microsoft.com/office/drawing/2014/main" id="{67861A04-67F5-4D24-B582-6725A0034AF5}"/>
              </a:ext>
            </a:extLst>
          </p:cNvPr>
          <p:cNvPicPr>
            <a:picLocks noChangeAspect="1"/>
          </p:cNvPicPr>
          <p:nvPr/>
        </p:nvPicPr>
        <p:blipFill rotWithShape="1">
          <a:blip r:embed="rId4">
            <a:extLst>
              <a:ext uri="{28A0092B-C50C-407E-A947-70E740481C1C}">
                <a14:useLocalDpi xmlns:a14="http://schemas.microsoft.com/office/drawing/2010/main" val="0"/>
              </a:ext>
            </a:extLst>
          </a:blip>
          <a:srcRect r="-7411"/>
          <a:stretch/>
        </p:blipFill>
        <p:spPr>
          <a:xfrm>
            <a:off x="3630507" y="2178604"/>
            <a:ext cx="2235200" cy="3543886"/>
          </a:xfrm>
          <a:prstGeom prst="rect">
            <a:avLst/>
          </a:prstGeom>
        </p:spPr>
      </p:pic>
      <p:sp>
        <p:nvSpPr>
          <p:cNvPr id="11" name="TextBox 10">
            <a:extLst>
              <a:ext uri="{FF2B5EF4-FFF2-40B4-BE49-F238E27FC236}">
                <a16:creationId xmlns:a16="http://schemas.microsoft.com/office/drawing/2014/main" id="{C1D73911-7E25-4790-815F-15FDF421BBA0}"/>
              </a:ext>
            </a:extLst>
          </p:cNvPr>
          <p:cNvSpPr txBox="1"/>
          <p:nvPr/>
        </p:nvSpPr>
        <p:spPr bwMode="auto">
          <a:xfrm>
            <a:off x="3142004" y="1434243"/>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2" name="Content Placeholder 2">
            <a:extLst>
              <a:ext uri="{FF2B5EF4-FFF2-40B4-BE49-F238E27FC236}">
                <a16:creationId xmlns:a16="http://schemas.microsoft.com/office/drawing/2014/main" id="{55DFE035-34C2-4CFD-9D90-07DE34306AC0}"/>
              </a:ext>
            </a:extLst>
          </p:cNvPr>
          <p:cNvSpPr txBox="1">
            <a:spLocks/>
          </p:cNvSpPr>
          <p:nvPr/>
        </p:nvSpPr>
        <p:spPr>
          <a:xfrm>
            <a:off x="6192012" y="156797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lvl="0" indent="-342900">
              <a:lnSpc>
                <a:spcPct val="107000"/>
              </a:lnSpc>
              <a:spcAft>
                <a:spcPts val="800"/>
              </a:spcAft>
              <a:buFont typeface="Arial" panose="020B0604020202020204" pitchFamily="34" charset="0"/>
              <a:buChar char="•"/>
              <a:tabLst>
                <a:tab pos="457200" algn="l"/>
              </a:tabLst>
            </a:pPr>
            <a:r>
              <a:rPr lang="en-GB" sz="2000" dirty="0">
                <a:effectLst/>
                <a:latin typeface="Arial" panose="020B0604020202020204" pitchFamily="34" charset="0"/>
                <a:ea typeface="Calibri" panose="020F0502020204030204" pitchFamily="34" charset="0"/>
                <a:cs typeface="Arial" panose="020B0604020202020204" pitchFamily="34" charset="0"/>
              </a:rPr>
              <a:t>What is the same about the two numbers represented? What is different?</a:t>
            </a:r>
          </a:p>
          <a:p>
            <a:pPr marL="342900" lvl="0" indent="-342900">
              <a:lnSpc>
                <a:spcPct val="107000"/>
              </a:lnSpc>
              <a:spcAft>
                <a:spcPts val="800"/>
              </a:spcAft>
              <a:buFont typeface="Arial" panose="020B0604020202020204" pitchFamily="34" charset="0"/>
              <a:buChar char="•"/>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Which </a:t>
            </a:r>
            <a:r>
              <a:rPr lang="en-GB" sz="2000" dirty="0">
                <a:effectLst/>
                <a:latin typeface="Arial" panose="020B0604020202020204" pitchFamily="34" charset="0"/>
                <a:ea typeface="Calibri" panose="020F0502020204030204" pitchFamily="34" charset="0"/>
                <a:cs typeface="Arial" panose="020B0604020202020204" pitchFamily="34" charset="0"/>
              </a:rPr>
              <a:t>number is greater? To find out, compare each digit in turn starting with the highest value digit, the thousands. Then move to the hundreds, the first has zero hundreds and the second has 4 hundreds, so the second number has the highest value. Can you explain why?</a:t>
            </a:r>
          </a:p>
          <a:p>
            <a:pPr marL="342900" lvl="0" indent="-342900">
              <a:lnSpc>
                <a:spcPct val="107000"/>
              </a:lnSpc>
              <a:spcAft>
                <a:spcPts val="800"/>
              </a:spcAft>
              <a:buFont typeface="Arial" panose="020B0604020202020204" pitchFamily="34" charset="0"/>
              <a:buChar char="•"/>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Repeat </a:t>
            </a:r>
            <a:r>
              <a:rPr lang="en-GB" sz="2000" dirty="0">
                <a:effectLst/>
                <a:latin typeface="Arial" panose="020B0604020202020204" pitchFamily="34" charset="0"/>
                <a:ea typeface="Calibri" panose="020F0502020204030204" pitchFamily="34" charset="0"/>
                <a:cs typeface="Arial" panose="020B0604020202020204" pitchFamily="34" charset="0"/>
              </a:rPr>
              <a:t>with other pairs of 4-digit numbers. </a:t>
            </a:r>
          </a:p>
          <a:p>
            <a:pPr marL="0" indent="0">
              <a:lnSpc>
                <a:spcPct val="120000"/>
              </a:lnSpc>
              <a:spcBef>
                <a:spcPts val="600"/>
              </a:spcBef>
              <a:spcAft>
                <a:spcPts val="600"/>
              </a:spcAft>
              <a:buClr>
                <a:srgbClr val="585858"/>
              </a:buClr>
              <a:buNone/>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898007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4.375E-6 -2.59259E-6 L 0.07201 0.00023 " pathEditMode="relative" rAng="0" ptsTypes="AA">
                                      <p:cBhvr>
                                        <p:cTn id="16" dur="2000" fill="hold"/>
                                        <p:tgtEl>
                                          <p:spTgt spid="6"/>
                                        </p:tgtEl>
                                        <p:attrNameLst>
                                          <p:attrName>ppt_x</p:attrName>
                                          <p:attrName>ppt_y</p:attrName>
                                        </p:attrNameLst>
                                      </p:cBhvr>
                                      <p:rCtr x="3594" y="0"/>
                                    </p:animMotion>
                                  </p:childTnLst>
                                </p:cTn>
                              </p:par>
                              <p:par>
                                <p:cTn id="17" presetID="35" presetClass="path" presetSubtype="0" accel="50000" decel="50000" fill="hold" grpId="0" nodeType="withEffect">
                                  <p:stCondLst>
                                    <p:cond delay="0"/>
                                  </p:stCondLst>
                                  <p:childTnLst>
                                    <p:animMotion origin="layout" path="M 1.45833E-6 -2.59259E-6 L -0.07201 0.00162 " pathEditMode="relative" rAng="0" ptsTypes="AA">
                                      <p:cBhvr>
                                        <p:cTn id="18" dur="2000" fill="hold"/>
                                        <p:tgtEl>
                                          <p:spTgt spid="7"/>
                                        </p:tgtEl>
                                        <p:attrNameLst>
                                          <p:attrName>ppt_x</p:attrName>
                                          <p:attrName>ppt_y</p:attrName>
                                        </p:attrNameLst>
                                      </p:cBhvr>
                                      <p:rCtr x="-3607" y="69"/>
                                    </p:animMotion>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US" altLang="en-US" dirty="0"/>
              <a:t>4NPV-2 Place value in four-digit numbers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The Deca Tree</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85858"/>
                </a:solidFill>
                <a:effectLst/>
                <a:uLnTx/>
                <a:uFillTx/>
                <a:hlinkClick r:id="rId2"/>
              </a:rPr>
              <a:t>https://nrich.maths.org/2006</a:t>
            </a: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4NPV-2 </a:t>
            </a:r>
            <a:br>
              <a:rPr lang="en-GB" sz="2400" dirty="0"/>
            </a:br>
            <a:r>
              <a:rPr lang="en-GB" sz="2400" i="1" dirty="0"/>
              <a:t>Recognise the place value of each digit in </a:t>
            </a:r>
            <a:r>
              <a:rPr lang="en-GB" sz="2400" dirty="0"/>
              <a:t>four</a:t>
            </a:r>
            <a:r>
              <a:rPr lang="en-GB" sz="2400" i="1" dirty="0"/>
              <a:t>-digit numbers, and compose and decompose </a:t>
            </a:r>
            <a:r>
              <a:rPr lang="en-GB" sz="2400" dirty="0"/>
              <a:t>four</a:t>
            </a:r>
            <a:r>
              <a:rPr lang="en-GB" sz="2400" i="1" dirty="0"/>
              <a:t>-digit numbers using standard and non-standard partitioning.</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9204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4NPV-2. Before planning and teaching the content in 4NPV-2,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hlinkClick r:id="rId3"/>
            <a:extLst>
              <a:ext uri="{FF2B5EF4-FFF2-40B4-BE49-F238E27FC236}">
                <a16:creationId xmlns:a16="http://schemas.microsoft.com/office/drawing/2014/main" id="{5925C6A2-BAAF-41D4-960A-951366373441}"/>
              </a:ext>
            </a:extLst>
          </p:cNvPr>
          <p:cNvPicPr>
            <a:picLocks noGrp="1" noChangeAspect="1"/>
          </p:cNvPicPr>
          <p:nvPr>
            <p:ph sz="half" idx="1"/>
          </p:nvPr>
        </p:nvPicPr>
        <p:blipFill>
          <a:blip r:embed="rId4"/>
          <a:stretch>
            <a:fillRect/>
          </a:stretch>
        </p:blipFill>
        <p:spPr>
          <a:xfrm>
            <a:off x="949344" y="1180597"/>
            <a:ext cx="3826503" cy="5161999"/>
          </a:xfrm>
          <a:prstGeom prst="rect">
            <a:avLst/>
          </a:prstGeom>
          <a:ln w="12700">
            <a:solidFill>
              <a:schemeClr val="tx1"/>
            </a:solidFill>
          </a:ln>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5"/>
              </a:rPr>
              <a:t>1.22</a:t>
            </a:r>
            <a:r>
              <a:rPr lang="en-GB" sz="2400" u="sng" dirty="0"/>
              <a:t> </a:t>
            </a:r>
            <a:r>
              <a:rPr lang="en-GB" sz="2400" dirty="0">
                <a:hlinkClick r:id="rId5"/>
              </a:rPr>
              <a:t>Composition and calculation: 1,000 and four-digit numbers</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a:t>4NPV-2: </a:t>
            </a:r>
            <a:r>
              <a:rPr lang="en-GB" sz="2400" dirty="0"/>
              <a:t>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pPr>
              <a:buClrTx/>
              <a:buFontTx/>
              <a:buNone/>
            </a:pPr>
            <a:r>
              <a:rPr lang="en-US" altLang="en-US" dirty="0"/>
              <a:t>Place value in four-digit numbers</a:t>
            </a:r>
            <a:endParaRPr lang="en-GB" kern="0" dirty="0"/>
          </a:p>
          <a:p>
            <a:endParaRPr lang="en-GB" dirty="0"/>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77173"/>
            <a:ext cx="1191720" cy="192946"/>
          </a:xfrm>
        </p:spPr>
        <p:txBody>
          <a:bodyPr/>
          <a:lstStyle/>
          <a:p>
            <a:r>
              <a:rPr lang="en-GB" dirty="0"/>
              <a:t>4NPV-2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0400"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US" altLang="en-US" dirty="0">
                <a:latin typeface="Arial" panose="020B0604020202020204" pitchFamily="34" charset="0"/>
                <a:cs typeface="Arial" panose="020B0604020202020204" pitchFamily="34" charset="0"/>
              </a:rPr>
              <a:t>4NPV-2 Place value in four-digit numbers</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09569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6646B-318B-4E81-96E9-D6D010E8B0C0}"/>
              </a:ext>
            </a:extLst>
          </p:cNvPr>
          <p:cNvSpPr>
            <a:spLocks noGrp="1"/>
          </p:cNvSpPr>
          <p:nvPr>
            <p:ph type="title"/>
          </p:nvPr>
        </p:nvSpPr>
        <p:spPr/>
        <p:txBody>
          <a:bodyPr/>
          <a:lstStyle/>
          <a:p>
            <a:r>
              <a:rPr lang="en-US" altLang="en-US" dirty="0"/>
              <a:t>4NPV-2 Place value in four-digit numbers</a:t>
            </a:r>
            <a:endParaRPr lang="en-GB" dirty="0"/>
          </a:p>
        </p:txBody>
      </p:sp>
      <p:grpSp>
        <p:nvGrpSpPr>
          <p:cNvPr id="5" name="Group 4">
            <a:extLst>
              <a:ext uri="{FF2B5EF4-FFF2-40B4-BE49-F238E27FC236}">
                <a16:creationId xmlns:a16="http://schemas.microsoft.com/office/drawing/2014/main" id="{48E9A7DC-1F9E-45D9-A110-FD02C5B3ADD2}"/>
              </a:ext>
            </a:extLst>
          </p:cNvPr>
          <p:cNvGrpSpPr/>
          <p:nvPr/>
        </p:nvGrpSpPr>
        <p:grpSpPr>
          <a:xfrm>
            <a:off x="2617507" y="3935745"/>
            <a:ext cx="398114" cy="1220095"/>
            <a:chOff x="5936458" y="3646450"/>
            <a:chExt cx="530819" cy="1626793"/>
          </a:xfrm>
        </p:grpSpPr>
        <p:pic>
          <p:nvPicPr>
            <p:cNvPr id="57" name="Picture 56">
              <a:extLst>
                <a:ext uri="{FF2B5EF4-FFF2-40B4-BE49-F238E27FC236}">
                  <a16:creationId xmlns:a16="http://schemas.microsoft.com/office/drawing/2014/main" id="{691464E9-E619-4B74-B663-3E77EA86328A}"/>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81" name="Picture 80">
              <a:extLst>
                <a:ext uri="{FF2B5EF4-FFF2-40B4-BE49-F238E27FC236}">
                  <a16:creationId xmlns:a16="http://schemas.microsoft.com/office/drawing/2014/main" id="{9D3F9183-8BF7-41B0-9B5E-7489A4754924}"/>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82" name="Picture 81">
              <a:extLst>
                <a:ext uri="{FF2B5EF4-FFF2-40B4-BE49-F238E27FC236}">
                  <a16:creationId xmlns:a16="http://schemas.microsoft.com/office/drawing/2014/main" id="{DECF5CCA-7412-43B7-BEFA-606569DF18E0}"/>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7" name="Group 6">
            <a:extLst>
              <a:ext uri="{FF2B5EF4-FFF2-40B4-BE49-F238E27FC236}">
                <a16:creationId xmlns:a16="http://schemas.microsoft.com/office/drawing/2014/main" id="{7C733723-A424-4144-88F6-E94A8B5E3F80}"/>
              </a:ext>
            </a:extLst>
          </p:cNvPr>
          <p:cNvGrpSpPr/>
          <p:nvPr/>
        </p:nvGrpSpPr>
        <p:grpSpPr>
          <a:xfrm>
            <a:off x="4698676" y="3922913"/>
            <a:ext cx="416632" cy="813580"/>
            <a:chOff x="8530018" y="3627932"/>
            <a:chExt cx="555509" cy="1084773"/>
          </a:xfrm>
        </p:grpSpPr>
        <p:pic>
          <p:nvPicPr>
            <p:cNvPr id="54" name="Picture 53">
              <a:extLst>
                <a:ext uri="{FF2B5EF4-FFF2-40B4-BE49-F238E27FC236}">
                  <a16:creationId xmlns:a16="http://schemas.microsoft.com/office/drawing/2014/main" id="{70110CA6-DAFC-4A0B-BC1A-8C006D2F1E67}"/>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85" name="Picture 84">
              <a:extLst>
                <a:ext uri="{FF2B5EF4-FFF2-40B4-BE49-F238E27FC236}">
                  <a16:creationId xmlns:a16="http://schemas.microsoft.com/office/drawing/2014/main" id="{7F304C2E-3B7C-43E7-B7F5-90C161B114EC}"/>
                </a:ext>
              </a:extLst>
            </p:cNvPr>
            <p:cNvPicPr>
              <a:picLocks noChangeAspect="1"/>
            </p:cNvPicPr>
            <p:nvPr/>
          </p:nvPicPr>
          <p:blipFill>
            <a:blip r:embed="rId4"/>
            <a:stretch>
              <a:fillRect/>
            </a:stretch>
          </p:blipFill>
          <p:spPr>
            <a:xfrm>
              <a:off x="8530019" y="4206574"/>
              <a:ext cx="555508" cy="506131"/>
            </a:xfrm>
            <a:prstGeom prst="rect">
              <a:avLst/>
            </a:prstGeom>
          </p:spPr>
        </p:pic>
      </p:grpSp>
      <p:sp>
        <p:nvSpPr>
          <p:cNvPr id="44" name="Oval 43">
            <a:extLst>
              <a:ext uri="{FF2B5EF4-FFF2-40B4-BE49-F238E27FC236}">
                <a16:creationId xmlns:a16="http://schemas.microsoft.com/office/drawing/2014/main" id="{8314D302-1281-4EA5-8C74-0E6FE64129BC}"/>
              </a:ext>
            </a:extLst>
          </p:cNvPr>
          <p:cNvSpPr/>
          <p:nvPr/>
        </p:nvSpPr>
        <p:spPr>
          <a:xfrm>
            <a:off x="3037583" y="1736453"/>
            <a:ext cx="801047" cy="8010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45" name="TextBox 44">
            <a:extLst>
              <a:ext uri="{FF2B5EF4-FFF2-40B4-BE49-F238E27FC236}">
                <a16:creationId xmlns:a16="http://schemas.microsoft.com/office/drawing/2014/main" id="{890A0E52-FCC6-42CE-BD67-F58C242A2EA6}"/>
              </a:ext>
            </a:extLst>
          </p:cNvPr>
          <p:cNvSpPr txBox="1"/>
          <p:nvPr/>
        </p:nvSpPr>
        <p:spPr>
          <a:xfrm>
            <a:off x="2874576" y="1914931"/>
            <a:ext cx="1122546" cy="400110"/>
          </a:xfrm>
          <a:prstGeom prst="rect">
            <a:avLst/>
          </a:prstGeom>
          <a:noFill/>
        </p:spPr>
        <p:txBody>
          <a:bodyPr wrap="square" rtlCol="0">
            <a:spAutoFit/>
          </a:bodyPr>
          <a:lstStyle/>
          <a:p>
            <a:pPr algn="ctr">
              <a:buNone/>
            </a:pPr>
            <a:r>
              <a:rPr lang="en-GB" sz="2000" dirty="0">
                <a:latin typeface="Arial" panose="020B0604020202020204" pitchFamily="34" charset="0"/>
                <a:cs typeface="Arial" panose="020B0604020202020204" pitchFamily="34" charset="0"/>
              </a:rPr>
              <a:t>5,342</a:t>
            </a:r>
            <a:endParaRPr lang="en-GB" sz="2200" dirty="0">
              <a:latin typeface="Arial" panose="020B0604020202020204" pitchFamily="34" charset="0"/>
              <a:cs typeface="Arial" panose="020B0604020202020204" pitchFamily="34" charset="0"/>
            </a:endParaRPr>
          </a:p>
        </p:txBody>
      </p:sp>
      <p:grpSp>
        <p:nvGrpSpPr>
          <p:cNvPr id="78" name="Group 77">
            <a:extLst>
              <a:ext uri="{FF2B5EF4-FFF2-40B4-BE49-F238E27FC236}">
                <a16:creationId xmlns:a16="http://schemas.microsoft.com/office/drawing/2014/main" id="{48C8D748-5FCD-4497-9904-472D217595C2}"/>
              </a:ext>
            </a:extLst>
          </p:cNvPr>
          <p:cNvGrpSpPr/>
          <p:nvPr/>
        </p:nvGrpSpPr>
        <p:grpSpPr>
          <a:xfrm>
            <a:off x="1240449" y="2898419"/>
            <a:ext cx="1130326" cy="819684"/>
            <a:chOff x="3139749" y="2582700"/>
            <a:chExt cx="1507102" cy="1092912"/>
          </a:xfrm>
        </p:grpSpPr>
        <p:sp>
          <p:nvSpPr>
            <p:cNvPr id="65" name="Oval 64">
              <a:extLst>
                <a:ext uri="{FF2B5EF4-FFF2-40B4-BE49-F238E27FC236}">
                  <a16:creationId xmlns:a16="http://schemas.microsoft.com/office/drawing/2014/main" id="{3820814E-38C1-4CF1-80DA-185E260A0FDB}"/>
                </a:ext>
              </a:extLst>
            </p:cNvPr>
            <p:cNvSpPr/>
            <p:nvPr/>
          </p:nvSpPr>
          <p:spPr>
            <a:xfrm>
              <a:off x="3336600" y="2582700"/>
              <a:ext cx="1092914" cy="109291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66" name="TextBox 65">
              <a:extLst>
                <a:ext uri="{FF2B5EF4-FFF2-40B4-BE49-F238E27FC236}">
                  <a16:creationId xmlns:a16="http://schemas.microsoft.com/office/drawing/2014/main" id="{A07720D8-B094-40B9-8997-4FA366893D61}"/>
                </a:ext>
              </a:extLst>
            </p:cNvPr>
            <p:cNvSpPr txBox="1"/>
            <p:nvPr/>
          </p:nvSpPr>
          <p:spPr>
            <a:xfrm>
              <a:off x="3139749" y="2854509"/>
              <a:ext cx="1507102" cy="533480"/>
            </a:xfrm>
            <a:prstGeom prst="rect">
              <a:avLst/>
            </a:prstGeom>
            <a:noFill/>
          </p:spPr>
          <p:txBody>
            <a:bodyPr wrap="square" rtlCol="0">
              <a:spAutoFit/>
            </a:bodyPr>
            <a:lstStyle/>
            <a:p>
              <a:pPr algn="ctr">
                <a:buNone/>
              </a:pPr>
              <a:r>
                <a:rPr lang="en-GB" sz="2000" dirty="0">
                  <a:latin typeface="Arial" panose="020B0604020202020204" pitchFamily="34" charset="0"/>
                  <a:cs typeface="Arial" panose="020B0604020202020204" pitchFamily="34" charset="0"/>
                </a:rPr>
                <a:t>5,000</a:t>
              </a:r>
            </a:p>
          </p:txBody>
        </p:sp>
      </p:grpSp>
      <p:sp>
        <p:nvSpPr>
          <p:cNvPr id="67" name="Oval 66">
            <a:extLst>
              <a:ext uri="{FF2B5EF4-FFF2-40B4-BE49-F238E27FC236}">
                <a16:creationId xmlns:a16="http://schemas.microsoft.com/office/drawing/2014/main" id="{F621669A-D293-440B-B77B-B5052E318A90}"/>
              </a:ext>
            </a:extLst>
          </p:cNvPr>
          <p:cNvSpPr/>
          <p:nvPr/>
        </p:nvSpPr>
        <p:spPr>
          <a:xfrm>
            <a:off x="2409994" y="2898417"/>
            <a:ext cx="819686" cy="8196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68" name="TextBox 67">
            <a:extLst>
              <a:ext uri="{FF2B5EF4-FFF2-40B4-BE49-F238E27FC236}">
                <a16:creationId xmlns:a16="http://schemas.microsoft.com/office/drawing/2014/main" id="{C997D8EE-F7A4-490E-94C9-AEFE94A68ED5}"/>
              </a:ext>
            </a:extLst>
          </p:cNvPr>
          <p:cNvSpPr txBox="1"/>
          <p:nvPr/>
        </p:nvSpPr>
        <p:spPr>
          <a:xfrm>
            <a:off x="2422323" y="3080806"/>
            <a:ext cx="805558" cy="430887"/>
          </a:xfrm>
          <a:prstGeom prst="rect">
            <a:avLst/>
          </a:prstGeom>
          <a:noFill/>
        </p:spPr>
        <p:txBody>
          <a:bodyPr wrap="square" rtlCol="0">
            <a:spAutoFit/>
          </a:bodyPr>
          <a:lstStyle/>
          <a:p>
            <a:pPr algn="ctr">
              <a:buNone/>
            </a:pPr>
            <a:r>
              <a:rPr lang="en-GB" sz="2200" dirty="0"/>
              <a:t>300</a:t>
            </a:r>
          </a:p>
        </p:txBody>
      </p:sp>
      <p:sp>
        <p:nvSpPr>
          <p:cNvPr id="40" name="Oval 39">
            <a:extLst>
              <a:ext uri="{FF2B5EF4-FFF2-40B4-BE49-F238E27FC236}">
                <a16:creationId xmlns:a16="http://schemas.microsoft.com/office/drawing/2014/main" id="{D39E082F-05CE-4737-AC03-D658B649B2D5}"/>
              </a:ext>
            </a:extLst>
          </p:cNvPr>
          <p:cNvSpPr/>
          <p:nvPr/>
        </p:nvSpPr>
        <p:spPr>
          <a:xfrm>
            <a:off x="3467368" y="2898417"/>
            <a:ext cx="819686" cy="8196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41" name="TextBox 40">
            <a:extLst>
              <a:ext uri="{FF2B5EF4-FFF2-40B4-BE49-F238E27FC236}">
                <a16:creationId xmlns:a16="http://schemas.microsoft.com/office/drawing/2014/main" id="{BB019D84-D87F-469C-9BC9-42E96EE77EA1}"/>
              </a:ext>
            </a:extLst>
          </p:cNvPr>
          <p:cNvSpPr txBox="1"/>
          <p:nvPr/>
        </p:nvSpPr>
        <p:spPr>
          <a:xfrm>
            <a:off x="3479015" y="3080806"/>
            <a:ext cx="805558" cy="430887"/>
          </a:xfrm>
          <a:prstGeom prst="rect">
            <a:avLst/>
          </a:prstGeom>
          <a:noFill/>
        </p:spPr>
        <p:txBody>
          <a:bodyPr wrap="square" rtlCol="0">
            <a:spAutoFit/>
          </a:bodyPr>
          <a:lstStyle/>
          <a:p>
            <a:pPr algn="ctr">
              <a:buNone/>
            </a:pPr>
            <a:r>
              <a:rPr lang="en-GB" sz="2200" dirty="0"/>
              <a:t>40</a:t>
            </a:r>
          </a:p>
        </p:txBody>
      </p:sp>
      <p:grpSp>
        <p:nvGrpSpPr>
          <p:cNvPr id="76" name="Group 75">
            <a:extLst>
              <a:ext uri="{FF2B5EF4-FFF2-40B4-BE49-F238E27FC236}">
                <a16:creationId xmlns:a16="http://schemas.microsoft.com/office/drawing/2014/main" id="{8D851B6C-AA75-43C0-894E-70A0F9A56AD5}"/>
              </a:ext>
            </a:extLst>
          </p:cNvPr>
          <p:cNvGrpSpPr/>
          <p:nvPr/>
        </p:nvGrpSpPr>
        <p:grpSpPr>
          <a:xfrm>
            <a:off x="4500923" y="2898417"/>
            <a:ext cx="819686" cy="819686"/>
            <a:chOff x="6996869" y="2582698"/>
            <a:chExt cx="1092915" cy="1092915"/>
          </a:xfrm>
        </p:grpSpPr>
        <p:sp>
          <p:nvSpPr>
            <p:cNvPr id="69" name="Oval 68">
              <a:extLst>
                <a:ext uri="{FF2B5EF4-FFF2-40B4-BE49-F238E27FC236}">
                  <a16:creationId xmlns:a16="http://schemas.microsoft.com/office/drawing/2014/main" id="{568FB420-9EA6-46AC-AD42-94F829A18E68}"/>
                </a:ext>
              </a:extLst>
            </p:cNvPr>
            <p:cNvSpPr/>
            <p:nvPr/>
          </p:nvSpPr>
          <p:spPr>
            <a:xfrm>
              <a:off x="6996869" y="2582698"/>
              <a:ext cx="1092915" cy="109291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70" name="TextBox 69">
              <a:extLst>
                <a:ext uri="{FF2B5EF4-FFF2-40B4-BE49-F238E27FC236}">
                  <a16:creationId xmlns:a16="http://schemas.microsoft.com/office/drawing/2014/main" id="{95551A60-40EE-4C2A-8023-D4ECADCC2C15}"/>
                </a:ext>
              </a:extLst>
            </p:cNvPr>
            <p:cNvSpPr txBox="1"/>
            <p:nvPr/>
          </p:nvSpPr>
          <p:spPr>
            <a:xfrm>
              <a:off x="7003278" y="2825883"/>
              <a:ext cx="1074078" cy="574516"/>
            </a:xfrm>
            <a:prstGeom prst="rect">
              <a:avLst/>
            </a:prstGeom>
            <a:noFill/>
          </p:spPr>
          <p:txBody>
            <a:bodyPr wrap="square" rtlCol="0">
              <a:spAutoFit/>
            </a:bodyPr>
            <a:lstStyle/>
            <a:p>
              <a:pPr algn="ctr">
                <a:buNone/>
              </a:pPr>
              <a:r>
                <a:rPr lang="en-GB" sz="2200" dirty="0"/>
                <a:t>2</a:t>
              </a:r>
            </a:p>
          </p:txBody>
        </p:sp>
      </p:grpSp>
      <p:cxnSp>
        <p:nvCxnSpPr>
          <p:cNvPr id="93" name="Straight Connector 92">
            <a:extLst>
              <a:ext uri="{FF2B5EF4-FFF2-40B4-BE49-F238E27FC236}">
                <a16:creationId xmlns:a16="http://schemas.microsoft.com/office/drawing/2014/main" id="{E1BF40AB-ED94-448C-B406-839C34186FC4}"/>
              </a:ext>
            </a:extLst>
          </p:cNvPr>
          <p:cNvCxnSpPr>
            <a:cxnSpLocks/>
            <a:stCxn id="44" idx="3"/>
            <a:endCxn id="65" idx="0"/>
          </p:cNvCxnSpPr>
          <p:nvPr/>
        </p:nvCxnSpPr>
        <p:spPr>
          <a:xfrm flipH="1">
            <a:off x="1797930" y="2420187"/>
            <a:ext cx="1356964" cy="47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78D98A3-F49B-4972-BBEB-5551ED80D767}"/>
              </a:ext>
            </a:extLst>
          </p:cNvPr>
          <p:cNvCxnSpPr>
            <a:cxnSpLocks/>
            <a:endCxn id="67" idx="0"/>
          </p:cNvCxnSpPr>
          <p:nvPr/>
        </p:nvCxnSpPr>
        <p:spPr>
          <a:xfrm flipH="1">
            <a:off x="2819837" y="2500621"/>
            <a:ext cx="457047" cy="39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25AE291-F565-446B-BD03-5361462D0549}"/>
              </a:ext>
            </a:extLst>
          </p:cNvPr>
          <p:cNvCxnSpPr>
            <a:cxnSpLocks/>
            <a:stCxn id="44" idx="5"/>
            <a:endCxn id="69" idx="0"/>
          </p:cNvCxnSpPr>
          <p:nvPr/>
        </p:nvCxnSpPr>
        <p:spPr>
          <a:xfrm>
            <a:off x="3721319" y="2420187"/>
            <a:ext cx="1189447" cy="478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1743D8-C3CC-4267-9159-7FA0F6C45330}"/>
              </a:ext>
            </a:extLst>
          </p:cNvPr>
          <p:cNvCxnSpPr>
            <a:cxnSpLocks/>
          </p:cNvCxnSpPr>
          <p:nvPr/>
        </p:nvCxnSpPr>
        <p:spPr>
          <a:xfrm>
            <a:off x="3604786" y="2500621"/>
            <a:ext cx="311016" cy="399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4910FE9-BC56-4F16-8CA0-5F26E0C6E289}"/>
              </a:ext>
            </a:extLst>
          </p:cNvPr>
          <p:cNvGrpSpPr/>
          <p:nvPr/>
        </p:nvGrpSpPr>
        <p:grpSpPr>
          <a:xfrm>
            <a:off x="3651148" y="3926487"/>
            <a:ext cx="412001" cy="1663644"/>
            <a:chOff x="7274776" y="3634106"/>
            <a:chExt cx="549335" cy="2218192"/>
          </a:xfrm>
        </p:grpSpPr>
        <p:pic>
          <p:nvPicPr>
            <p:cNvPr id="56" name="Picture 55">
              <a:extLst>
                <a:ext uri="{FF2B5EF4-FFF2-40B4-BE49-F238E27FC236}">
                  <a16:creationId xmlns:a16="http://schemas.microsoft.com/office/drawing/2014/main" id="{D908A5FF-61B2-484C-BE71-569E2524B4C8}"/>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83" name="Picture 82">
              <a:extLst>
                <a:ext uri="{FF2B5EF4-FFF2-40B4-BE49-F238E27FC236}">
                  <a16:creationId xmlns:a16="http://schemas.microsoft.com/office/drawing/2014/main" id="{F7D3AC11-E6D3-4FD1-988A-33F041EAF6B2}"/>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84" name="Picture 83">
              <a:extLst>
                <a:ext uri="{FF2B5EF4-FFF2-40B4-BE49-F238E27FC236}">
                  <a16:creationId xmlns:a16="http://schemas.microsoft.com/office/drawing/2014/main" id="{959E66AE-1E75-406E-8910-122DD1A3C0D1}"/>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103" name="Picture 102">
              <a:extLst>
                <a:ext uri="{FF2B5EF4-FFF2-40B4-BE49-F238E27FC236}">
                  <a16:creationId xmlns:a16="http://schemas.microsoft.com/office/drawing/2014/main" id="{65F866D5-FF31-4C67-A562-DE896165FDFE}"/>
                </a:ext>
              </a:extLst>
            </p:cNvPr>
            <p:cNvPicPr>
              <a:picLocks noChangeAspect="1"/>
            </p:cNvPicPr>
            <p:nvPr/>
          </p:nvPicPr>
          <p:blipFill>
            <a:blip r:embed="rId5"/>
            <a:stretch>
              <a:fillRect/>
            </a:stretch>
          </p:blipFill>
          <p:spPr>
            <a:xfrm>
              <a:off x="7274776" y="5339998"/>
              <a:ext cx="549334" cy="512300"/>
            </a:xfrm>
            <a:prstGeom prst="rect">
              <a:avLst/>
            </a:prstGeom>
          </p:spPr>
        </p:pic>
      </p:grpSp>
      <p:grpSp>
        <p:nvGrpSpPr>
          <p:cNvPr id="23" name="Group 22">
            <a:extLst>
              <a:ext uri="{FF2B5EF4-FFF2-40B4-BE49-F238E27FC236}">
                <a16:creationId xmlns:a16="http://schemas.microsoft.com/office/drawing/2014/main" id="{07B5B796-6391-430F-954A-3848202A692D}"/>
              </a:ext>
            </a:extLst>
          </p:cNvPr>
          <p:cNvGrpSpPr/>
          <p:nvPr/>
        </p:nvGrpSpPr>
        <p:grpSpPr>
          <a:xfrm>
            <a:off x="1583867" y="3927300"/>
            <a:ext cx="398113" cy="2112224"/>
            <a:chOff x="2806575" y="3932644"/>
            <a:chExt cx="398113" cy="2112224"/>
          </a:xfrm>
        </p:grpSpPr>
        <p:pic>
          <p:nvPicPr>
            <p:cNvPr id="61" name="Picture 60">
              <a:extLst>
                <a:ext uri="{FF2B5EF4-FFF2-40B4-BE49-F238E27FC236}">
                  <a16:creationId xmlns:a16="http://schemas.microsoft.com/office/drawing/2014/main" id="{894ACEDE-5F70-4BD7-8811-6C6D04D06F98}"/>
                </a:ext>
              </a:extLst>
            </p:cNvPr>
            <p:cNvPicPr>
              <a:picLocks noChangeAspect="1"/>
            </p:cNvPicPr>
            <p:nvPr/>
          </p:nvPicPr>
          <p:blipFill>
            <a:blip r:embed="rId6"/>
            <a:stretch>
              <a:fillRect/>
            </a:stretch>
          </p:blipFill>
          <p:spPr>
            <a:xfrm>
              <a:off x="2806575" y="3932644"/>
              <a:ext cx="398113" cy="400220"/>
            </a:xfrm>
            <a:prstGeom prst="rect">
              <a:avLst/>
            </a:prstGeom>
          </p:spPr>
        </p:pic>
        <p:pic>
          <p:nvPicPr>
            <p:cNvPr id="62" name="Picture 61">
              <a:extLst>
                <a:ext uri="{FF2B5EF4-FFF2-40B4-BE49-F238E27FC236}">
                  <a16:creationId xmlns:a16="http://schemas.microsoft.com/office/drawing/2014/main" id="{34F42290-3798-4477-B4BA-624F5CE66F4C}"/>
                </a:ext>
              </a:extLst>
            </p:cNvPr>
            <p:cNvPicPr>
              <a:picLocks noChangeAspect="1"/>
            </p:cNvPicPr>
            <p:nvPr/>
          </p:nvPicPr>
          <p:blipFill>
            <a:blip r:embed="rId6"/>
            <a:stretch>
              <a:fillRect/>
            </a:stretch>
          </p:blipFill>
          <p:spPr>
            <a:xfrm>
              <a:off x="2806575" y="4360645"/>
              <a:ext cx="398113" cy="400220"/>
            </a:xfrm>
            <a:prstGeom prst="rect">
              <a:avLst/>
            </a:prstGeom>
          </p:spPr>
        </p:pic>
        <p:pic>
          <p:nvPicPr>
            <p:cNvPr id="63" name="Picture 62">
              <a:extLst>
                <a:ext uri="{FF2B5EF4-FFF2-40B4-BE49-F238E27FC236}">
                  <a16:creationId xmlns:a16="http://schemas.microsoft.com/office/drawing/2014/main" id="{847167F3-4B9A-4934-A542-BBF28C514FA8}"/>
                </a:ext>
              </a:extLst>
            </p:cNvPr>
            <p:cNvPicPr>
              <a:picLocks noChangeAspect="1"/>
            </p:cNvPicPr>
            <p:nvPr/>
          </p:nvPicPr>
          <p:blipFill>
            <a:blip r:embed="rId6"/>
            <a:stretch>
              <a:fillRect/>
            </a:stretch>
          </p:blipFill>
          <p:spPr>
            <a:xfrm>
              <a:off x="2806575" y="4788646"/>
              <a:ext cx="398113" cy="400220"/>
            </a:xfrm>
            <a:prstGeom prst="rect">
              <a:avLst/>
            </a:prstGeom>
          </p:spPr>
        </p:pic>
        <p:pic>
          <p:nvPicPr>
            <p:cNvPr id="64" name="Picture 63">
              <a:extLst>
                <a:ext uri="{FF2B5EF4-FFF2-40B4-BE49-F238E27FC236}">
                  <a16:creationId xmlns:a16="http://schemas.microsoft.com/office/drawing/2014/main" id="{8DAD41B3-D5CD-4119-AA04-7336A768D5B7}"/>
                </a:ext>
              </a:extLst>
            </p:cNvPr>
            <p:cNvPicPr>
              <a:picLocks noChangeAspect="1"/>
            </p:cNvPicPr>
            <p:nvPr/>
          </p:nvPicPr>
          <p:blipFill>
            <a:blip r:embed="rId6"/>
            <a:stretch>
              <a:fillRect/>
            </a:stretch>
          </p:blipFill>
          <p:spPr>
            <a:xfrm>
              <a:off x="2806575" y="5216647"/>
              <a:ext cx="398113" cy="400220"/>
            </a:xfrm>
            <a:prstGeom prst="rect">
              <a:avLst/>
            </a:prstGeom>
          </p:spPr>
        </p:pic>
        <p:pic>
          <p:nvPicPr>
            <p:cNvPr id="71" name="Picture 70">
              <a:extLst>
                <a:ext uri="{FF2B5EF4-FFF2-40B4-BE49-F238E27FC236}">
                  <a16:creationId xmlns:a16="http://schemas.microsoft.com/office/drawing/2014/main" id="{438BD46D-C0E3-4011-B174-2CC3999CFAF2}"/>
                </a:ext>
              </a:extLst>
            </p:cNvPr>
            <p:cNvPicPr>
              <a:picLocks noChangeAspect="1"/>
            </p:cNvPicPr>
            <p:nvPr/>
          </p:nvPicPr>
          <p:blipFill>
            <a:blip r:embed="rId6"/>
            <a:stretch>
              <a:fillRect/>
            </a:stretch>
          </p:blipFill>
          <p:spPr>
            <a:xfrm>
              <a:off x="2806575" y="5644648"/>
              <a:ext cx="398113" cy="400220"/>
            </a:xfrm>
            <a:prstGeom prst="rect">
              <a:avLst/>
            </a:prstGeom>
          </p:spPr>
        </p:pic>
      </p:grpSp>
      <p:sp>
        <p:nvSpPr>
          <p:cNvPr id="2" name="Content Placeholder 2">
            <a:extLst>
              <a:ext uri="{FF2B5EF4-FFF2-40B4-BE49-F238E27FC236}">
                <a16:creationId xmlns:a16="http://schemas.microsoft.com/office/drawing/2014/main" id="{4BD697CD-D772-44C3-A1ED-2864B6143F15}"/>
              </a:ext>
            </a:extLst>
          </p:cNvPr>
          <p:cNvSpPr txBox="1">
            <a:spLocks/>
          </p:cNvSpPr>
          <p:nvPr/>
        </p:nvSpPr>
        <p:spPr>
          <a:xfrm>
            <a:off x="6192013" y="1433060"/>
            <a:ext cx="5250019" cy="481929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Represent this number using place value counters and a part-part-whole model.</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digit is in the hundreds place? What is the value of the thousands digit?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does the 4 represent?</a:t>
            </a:r>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Repeat for different 4-digit numbers</a:t>
            </a: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Show children representations of numbers either using part-part-whole or place value counters and ask them to write the value of each number represented. </a:t>
            </a:r>
            <a:endParaRPr lang="en-GB" sz="2000" kern="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p:txBody>
      </p:sp>
      <p:sp>
        <p:nvSpPr>
          <p:cNvPr id="39" name="TextBox 19">
            <a:extLst>
              <a:ext uri="{FF2B5EF4-FFF2-40B4-BE49-F238E27FC236}">
                <a16:creationId xmlns:a16="http://schemas.microsoft.com/office/drawing/2014/main" id="{92AAC312-8F7C-4606-8A7E-FBCFCCF8E5CD}"/>
              </a:ext>
            </a:extLst>
          </p:cNvPr>
          <p:cNvSpPr txBox="1"/>
          <p:nvPr/>
        </p:nvSpPr>
        <p:spPr>
          <a:xfrm>
            <a:off x="6096000" y="371260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4 represents four tens.</a:t>
            </a:r>
          </a:p>
        </p:txBody>
      </p:sp>
    </p:spTree>
    <p:extLst>
      <p:ext uri="{BB962C8B-B14F-4D97-AF65-F5344CB8AC3E}">
        <p14:creationId xmlns:p14="http://schemas.microsoft.com/office/powerpoint/2010/main" val="242869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7" grpId="0" animBg="1"/>
      <p:bldP spid="68" grpId="0"/>
      <p:bldP spid="40" grpId="0" animBg="1"/>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4.1|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0EE6B87-DB33-4425-BDE0-0C2F09368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1333</Words>
  <Application>Microsoft Office PowerPoint</Application>
  <PresentationFormat>Widescreen</PresentationFormat>
  <Paragraphs>246</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Myriad Pro</vt:lpstr>
      <vt:lpstr>Myriad Pro Semibold</vt:lpstr>
      <vt:lpstr>Custom Design</vt:lpstr>
      <vt:lpstr>PowerPoint Presentation</vt:lpstr>
      <vt:lpstr>4NPV-2  Recognise the place value of each digit in four-digit numbers, and compose and decompose four-digit numbers using standard and non-standard partitioning.</vt:lpstr>
      <vt:lpstr>4NPV-2: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4NPV-2 Place value in four-digit numbers</vt:lpstr>
      <vt:lpstr>4NPV-2 Place value in four-digit numbers</vt:lpstr>
      <vt:lpstr>4NPV-2 Place value in four-digit numbers</vt:lpstr>
      <vt:lpstr>4NPV-2 Place value in four-digit numbers</vt:lpstr>
      <vt:lpstr>4NPV-2 Place value in four-digit numbers</vt:lpstr>
      <vt:lpstr>4NPV-2 Place value in four-digit numbers</vt:lpstr>
      <vt:lpstr>4NPV-2 Place value in four-digit numbers</vt:lpstr>
      <vt:lpstr>4NPV-2 Place value in four-digit numbers</vt:lpstr>
      <vt:lpstr>4NPV-2 Place value in four-digit numbers</vt:lpstr>
      <vt:lpstr>4NPV-2 Place value in four-digit numbers</vt:lpstr>
      <vt:lpstr>4NPV-2 Place value in four-digit numbers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4</cp:revision>
  <dcterms:created xsi:type="dcterms:W3CDTF">2020-08-07T06:29:50Z</dcterms:created>
  <dcterms:modified xsi:type="dcterms:W3CDTF">2022-11-10T14:41:47Z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